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7" r:id="rId2"/>
    <p:sldId id="296" r:id="rId3"/>
    <p:sldId id="297" r:id="rId4"/>
    <p:sldId id="261" r:id="rId5"/>
    <p:sldId id="322" r:id="rId6"/>
    <p:sldId id="323" r:id="rId7"/>
    <p:sldId id="266" r:id="rId8"/>
    <p:sldId id="262" r:id="rId9"/>
    <p:sldId id="302" r:id="rId10"/>
    <p:sldId id="335" r:id="rId11"/>
    <p:sldId id="334" r:id="rId12"/>
    <p:sldId id="336" r:id="rId13"/>
    <p:sldId id="337" r:id="rId14"/>
    <p:sldId id="339" r:id="rId15"/>
    <p:sldId id="332" r:id="rId16"/>
    <p:sldId id="340" r:id="rId17"/>
    <p:sldId id="341" r:id="rId18"/>
    <p:sldId id="342" r:id="rId19"/>
    <p:sldId id="33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7742" autoAdjust="0"/>
  </p:normalViewPr>
  <p:slideViewPr>
    <p:cSldViewPr>
      <p:cViewPr varScale="1">
        <p:scale>
          <a:sx n="73" d="100"/>
          <a:sy n="73" d="100"/>
        </p:scale>
        <p:origin x="120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3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3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3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03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973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55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E5222-D3FF-47C6-8B1A-7C717E13747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6C713-6ADE-4C22-9667-ECD6B44AACE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1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23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>
              <a:cs typeface="游ゴシック"/>
            </a:endParaRPr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56F91E-5919-41B8-B5AB-F69978869B60}" type="slidenum">
              <a:rPr lang="ja-JP" altLang="en-US" smtClean="0">
                <a:latin typeface="ＭＳ Ｐゴシック" panose="020B0600070205080204" pitchFamily="50" charset="-128"/>
              </a:rPr>
              <a:pPr/>
              <a:t>6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92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6C713-6ADE-4C22-9667-ECD6B44AACE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1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6C713-6ADE-4C22-9667-ECD6B44AACE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3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2022/4/28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emf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8.jpe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8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6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image" Target="../media/image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5" Type="http://schemas.openxmlformats.org/officeDocument/2006/relationships/image" Target="../media/image220.pn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54.png"/><Relationship Id="rId4" Type="http://schemas.openxmlformats.org/officeDocument/2006/relationships/image" Target="../media/image90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512168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共振を含む周波数応答計測のための</a:t>
            </a:r>
            <a:br>
              <a:rPr lang="en-US" altLang="ja-JP" sz="3200" dirty="0"/>
            </a:br>
            <a:r>
              <a:rPr lang="ja-JP" altLang="en-US" sz="3200" dirty="0"/>
              <a:t>定常発振制御系の安定性解析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34752" cy="1752600"/>
          </a:xfrm>
        </p:spPr>
        <p:txBody>
          <a:bodyPr/>
          <a:lstStyle/>
          <a:p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長岡技術科学大学</a:t>
            </a:r>
            <a:endParaRPr lang="en-US" altLang="ja-JP" kern="100" dirty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小林泰秀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95936" y="3068960"/>
            <a:ext cx="1512168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</a:rPr>
              <a:t>?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5511883" y="3589867"/>
            <a:ext cx="1066800" cy="0"/>
          </a:xfrm>
          <a:custGeom>
            <a:avLst/>
            <a:gdLst>
              <a:gd name="connsiteX0" fmla="*/ 0 w 1066800"/>
              <a:gd name="connsiteY0" fmla="*/ 0 h 0"/>
              <a:gd name="connsiteX1" fmla="*/ 106680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915816" y="3573016"/>
            <a:ext cx="1066800" cy="0"/>
          </a:xfrm>
          <a:custGeom>
            <a:avLst/>
            <a:gdLst>
              <a:gd name="connsiteX0" fmla="*/ 0 w 1066800"/>
              <a:gd name="connsiteY0" fmla="*/ 0 h 0"/>
              <a:gd name="connsiteX1" fmla="*/ 106680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3284984"/>
            <a:ext cx="154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err="1"/>
              <a:t>A</a:t>
            </a:r>
            <a:r>
              <a:rPr lang="en-US" altLang="ja-JP" sz="3600" dirty="0" err="1"/>
              <a:t>cos</a:t>
            </a:r>
            <a:r>
              <a:rPr kumimoji="1" lang="en-US" altLang="ja-JP" sz="3600" i="1" dirty="0" err="1"/>
              <a:t>ωt</a:t>
            </a:r>
            <a:endParaRPr kumimoji="1" lang="ja-JP" altLang="en-US" sz="36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246842"/>
            <a:ext cx="2338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err="1"/>
              <a:t>B</a:t>
            </a:r>
            <a:r>
              <a:rPr lang="en-US" altLang="ja-JP" sz="3600" dirty="0" err="1"/>
              <a:t>cos</a:t>
            </a:r>
            <a:r>
              <a:rPr lang="en-US" altLang="ja-JP" sz="3600" dirty="0"/>
              <a:t>(</a:t>
            </a:r>
            <a:r>
              <a:rPr kumimoji="1" lang="en-US" altLang="ja-JP" sz="3600" i="1" dirty="0" err="1"/>
              <a:t>ωt</a:t>
            </a:r>
            <a:r>
              <a:rPr lang="en-US" altLang="ja-JP" sz="3600" i="1" dirty="0" err="1"/>
              <a:t>+φ</a:t>
            </a:r>
            <a:r>
              <a:rPr lang="en-US" altLang="ja-JP" sz="3600" i="1" dirty="0"/>
              <a:t>)</a:t>
            </a:r>
            <a:endParaRPr kumimoji="1" lang="ja-JP" altLang="en-US" sz="3600" i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755576" y="3356992"/>
            <a:ext cx="3600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681441" y="3395134"/>
            <a:ext cx="3600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6595" y="378680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目標値に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200" y="381024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可変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991745" y="2132856"/>
            <a:ext cx="2808312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343428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343428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5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352953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問題設定：二次振動系</a:t>
            </a:r>
            <a:r>
              <a:rPr lang="en-US" altLang="ja-JP" baseline="30000" dirty="0"/>
              <a:t>[6]</a:t>
            </a:r>
            <a:endParaRPr kumimoji="1" lang="ja-JP" altLang="en-US" sz="3200" baseline="30000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 r="3742"/>
          <a:stretch>
            <a:fillRect/>
          </a:stretch>
        </p:blipFill>
        <p:spPr bwMode="auto">
          <a:xfrm>
            <a:off x="971600" y="1459056"/>
            <a:ext cx="4167079" cy="7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r="30074"/>
          <a:stretch>
            <a:fillRect/>
          </a:stretch>
        </p:blipFill>
        <p:spPr bwMode="auto">
          <a:xfrm>
            <a:off x="1115616" y="867564"/>
            <a:ext cx="2787281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187931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686970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080470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ja-JP" altLang="en-US" sz="2400" dirty="0">
                <a:cs typeface="Times New Roman" pitchFamily="18" charset="0"/>
              </a:rPr>
              <a:t>・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368696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368696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r>
              <a:rPr lang="en-US" altLang="ja-JP" sz="2800" i="1" baseline="30000" dirty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068960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U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en-US" altLang="ja-JP" sz="24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9" name="正方形/長方形 11"/>
          <p:cNvSpPr>
            <a:spLocks noChangeArrowheads="1"/>
          </p:cNvSpPr>
          <p:nvPr/>
        </p:nvSpPr>
        <p:spPr bwMode="auto">
          <a:xfrm>
            <a:off x="467544" y="1531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i="1" dirty="0">
                <a:cs typeface="Times New Roman" pitchFamily="18" charset="0"/>
              </a:rPr>
              <a:t>P</a:t>
            </a:r>
            <a:r>
              <a:rPr lang="ja-JP" altLang="en-US" sz="3600" dirty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2780928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148064" y="2780928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380312" y="3068960"/>
            <a:ext cx="576064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148064" y="2780928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44624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12160" y="565613"/>
            <a:ext cx="2088232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348880"/>
            <a:ext cx="401193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11"/>
          <p:cNvSpPr>
            <a:spLocks noChangeArrowheads="1"/>
          </p:cNvSpPr>
          <p:nvPr/>
        </p:nvSpPr>
        <p:spPr bwMode="auto">
          <a:xfrm>
            <a:off x="412469" y="2276872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dirty="0">
                <a:cs typeface="Times New Roman" pitchFamily="18" charset="0"/>
              </a:rPr>
              <a:t>LPF</a:t>
            </a:r>
            <a:r>
              <a:rPr lang="ja-JP" altLang="en-US" sz="3600" dirty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996952"/>
            <a:ext cx="1680210" cy="8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8172400" y="1162886"/>
            <a:ext cx="487124" cy="4659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4676" y="4092495"/>
            <a:ext cx="6163628" cy="4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正方形/長方形 11"/>
          <p:cNvSpPr>
            <a:spLocks noChangeArrowheads="1"/>
          </p:cNvSpPr>
          <p:nvPr/>
        </p:nvSpPr>
        <p:spPr bwMode="auto">
          <a:xfrm>
            <a:off x="467544" y="4005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dirty="0">
                <a:cs typeface="Times New Roman" pitchFamily="18" charset="0"/>
              </a:rPr>
              <a:t>PI</a:t>
            </a:r>
            <a:r>
              <a:rPr lang="ja-JP" altLang="en-US" sz="3600" dirty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172400" y="2060848"/>
            <a:ext cx="559132" cy="53792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25144"/>
            <a:ext cx="8649653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11"/>
          <p:cNvSpPr>
            <a:spLocks noChangeArrowheads="1"/>
          </p:cNvSpPr>
          <p:nvPr/>
        </p:nvSpPr>
        <p:spPr bwMode="auto">
          <a:xfrm>
            <a:off x="4499992" y="4797152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ja-JP" altLang="en-US" sz="3600" baseline="-25000" dirty="0">
                <a:latin typeface="Calibri" pitchFamily="34" charset="0"/>
              </a:rPr>
              <a:t>・</a:t>
            </a:r>
            <a:endParaRPr lang="en-US" altLang="ja-JP" sz="3600" baseline="-25000" dirty="0">
              <a:latin typeface="Calibri" pitchFamily="34" charset="0"/>
            </a:endParaRPr>
          </a:p>
        </p:txBody>
      </p:sp>
      <p:sp>
        <p:nvSpPr>
          <p:cNvPr id="38" name="正方形/長方形 11"/>
          <p:cNvSpPr>
            <a:spLocks noChangeArrowheads="1"/>
          </p:cNvSpPr>
          <p:nvPr/>
        </p:nvSpPr>
        <p:spPr bwMode="auto">
          <a:xfrm>
            <a:off x="6948264" y="4797152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ja-JP" altLang="en-US" sz="3600" baseline="-25000" dirty="0">
                <a:latin typeface="Calibri" pitchFamily="34" charset="0"/>
              </a:rPr>
              <a:t>・</a:t>
            </a:r>
            <a:endParaRPr lang="en-US" altLang="ja-JP" sz="3600" baseline="-25000" dirty="0">
              <a:latin typeface="Calibri" pitchFamily="34" charset="0"/>
            </a:endParaRPr>
          </a:p>
        </p:txBody>
      </p:sp>
      <p:sp>
        <p:nvSpPr>
          <p:cNvPr id="39" name="コンテンツ プレースホルダ 2"/>
          <p:cNvSpPr txBox="1">
            <a:spLocks/>
          </p:cNvSpPr>
          <p:nvPr/>
        </p:nvSpPr>
        <p:spPr>
          <a:xfrm>
            <a:off x="179512" y="5661248"/>
            <a:ext cx="8820472" cy="64807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dirty="0"/>
              <a:t>制御系が安定（振幅が目標値に収束）となる条件？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コンテンツ プレースホルダ 2">
            <a:extLst>
              <a:ext uri="{FF2B5EF4-FFF2-40B4-BE49-F238E27FC236}">
                <a16:creationId xmlns:a16="http://schemas.microsoft.com/office/drawing/2014/main" id="{D010365D-9828-461C-90CA-8CD94DA15C0E}"/>
              </a:ext>
            </a:extLst>
          </p:cNvPr>
          <p:cNvSpPr txBox="1">
            <a:spLocks/>
          </p:cNvSpPr>
          <p:nvPr/>
        </p:nvSpPr>
        <p:spPr>
          <a:xfrm>
            <a:off x="197768" y="2265071"/>
            <a:ext cx="4886381" cy="1717569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dirty="0"/>
              <a:t>必要条件</a:t>
            </a:r>
            <a:r>
              <a:rPr lang="en-US" altLang="ja-JP" sz="3200" dirty="0"/>
              <a:t>:</a:t>
            </a:r>
            <a:endParaRPr lang="en-US" altLang="ja-JP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4F5BB8-0A74-4B19-AEF9-644FD18DAFC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" r="53107"/>
          <a:stretch/>
        </p:blipFill>
        <p:spPr>
          <a:xfrm>
            <a:off x="2060788" y="2355726"/>
            <a:ext cx="2988000" cy="5357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B48F8C4-B0D7-401E-8E61-5DBB25ABCCF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337" b="9823"/>
          <a:stretch/>
        </p:blipFill>
        <p:spPr>
          <a:xfrm>
            <a:off x="582462" y="2965385"/>
            <a:ext cx="434957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8" grpId="0" animBg="1"/>
      <p:bldP spid="71" grpId="0" animBg="1"/>
      <p:bldP spid="71" grpId="1" animBg="1"/>
      <p:bldP spid="71" grpId="2" animBg="1"/>
      <p:bldP spid="72" grpId="0" animBg="1"/>
      <p:bldP spid="72" grpId="1" animBg="1"/>
      <p:bldP spid="26" grpId="0"/>
      <p:bldP spid="27" grpId="0" animBg="1"/>
      <p:bldP spid="27" grpId="1" animBg="1"/>
      <p:bldP spid="30" grpId="0" animBg="1"/>
      <p:bldP spid="32" grpId="0" animBg="1"/>
      <p:bldP spid="32" grpId="1" animBg="1"/>
      <p:bldP spid="34" grpId="0" animBg="1"/>
      <p:bldP spid="35" grpId="0" animBg="1"/>
      <p:bldP spid="37" grpId="0" animBg="1"/>
      <p:bldP spid="38" grpId="0" animBg="1"/>
      <p:bldP spid="39" grpId="0" build="p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396" r="931" b="1227"/>
          <a:stretch>
            <a:fillRect/>
          </a:stretch>
        </p:blipFill>
        <p:spPr bwMode="auto">
          <a:xfrm>
            <a:off x="4572000" y="701643"/>
            <a:ext cx="4305876" cy="33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396" t="611" r="931" b="1221"/>
          <a:stretch>
            <a:fillRect/>
          </a:stretch>
        </p:blipFill>
        <p:spPr bwMode="auto">
          <a:xfrm>
            <a:off x="166939" y="712496"/>
            <a:ext cx="4154878" cy="318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899592" y="2924944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1.0, </a:t>
            </a:r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14</a:t>
            </a:r>
            <a:endParaRPr kumimoji="1" lang="ja-JP" altLang="en-US" sz="2400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/>
          </a:p>
        </p:txBody>
      </p:sp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2627586" y="2401069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>
                <a:solidFill>
                  <a:srgbClr val="FF0000"/>
                </a:solidFill>
                <a:cs typeface="Times New Roman" pitchFamily="18" charset="0"/>
              </a:rPr>
              <a:t>x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グループ化 38"/>
          <p:cNvGrpSpPr/>
          <p:nvPr/>
        </p:nvGrpSpPr>
        <p:grpSpPr>
          <a:xfrm>
            <a:off x="1043608" y="908720"/>
            <a:ext cx="577850" cy="743458"/>
            <a:chOff x="4356100" y="2809032"/>
            <a:chExt cx="577850" cy="743458"/>
          </a:xfrm>
        </p:grpSpPr>
        <p:sp>
          <p:nvSpPr>
            <p:cNvPr id="8201" name="正方形/長方形 11"/>
            <p:cNvSpPr>
              <a:spLocks noChangeArrowheads="1"/>
            </p:cNvSpPr>
            <p:nvPr/>
          </p:nvSpPr>
          <p:spPr bwMode="auto">
            <a:xfrm>
              <a:off x="4356100" y="3030202"/>
              <a:ext cx="5762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 i="1" dirty="0">
                  <a:solidFill>
                    <a:srgbClr val="00CC00"/>
                  </a:solidFill>
                  <a:cs typeface="Times New Roman" pitchFamily="18" charset="0"/>
                </a:rPr>
                <a:t>X</a:t>
              </a:r>
              <a:endParaRPr lang="en-US" altLang="ja-JP" sz="3200" b="1" i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8202" name="正方形/長方形 11"/>
            <p:cNvSpPr>
              <a:spLocks noChangeArrowheads="1"/>
            </p:cNvSpPr>
            <p:nvPr/>
          </p:nvSpPr>
          <p:spPr bwMode="auto">
            <a:xfrm>
              <a:off x="4357688" y="2809032"/>
              <a:ext cx="5762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5400" b="1" baseline="-25000" dirty="0">
                  <a:solidFill>
                    <a:srgbClr val="00CC00"/>
                  </a:solidFill>
                  <a:latin typeface="Calibri" pitchFamily="34" charset="0"/>
                </a:rPr>
                <a:t>＾</a:t>
              </a:r>
              <a:endParaRPr lang="en-US" altLang="ja-JP" sz="5400" b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</p:grp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771800" y="817548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>
                <a:solidFill>
                  <a:srgbClr val="1606EA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>
                <a:latin typeface="+mj-lt"/>
                <a:ea typeface="+mj-ea"/>
                <a:cs typeface="+mj-cs"/>
              </a:rPr>
              <a:t>数値シミュレーション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126" y="2996952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1.0, </a:t>
            </a:r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29</a:t>
            </a:r>
            <a:endParaRPr kumimoji="1" lang="ja-JP" altLang="en-US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3543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653136"/>
            <a:ext cx="21259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156" y="4639796"/>
            <a:ext cx="15773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 r="3978"/>
          <a:stretch>
            <a:fillRect/>
          </a:stretch>
        </p:blipFill>
        <p:spPr bwMode="auto">
          <a:xfrm>
            <a:off x="5492824" y="5085184"/>
            <a:ext cx="278040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631460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631460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3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640985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-1" y="0"/>
            <a:ext cx="8090867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線形近似に基づく安定性解析</a:t>
            </a:r>
            <a:r>
              <a:rPr lang="en-US" altLang="ja-JP" baseline="30000" dirty="0"/>
              <a:t>[6]</a:t>
            </a:r>
            <a:endParaRPr kumimoji="1" lang="ja-JP" altLang="en-US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 r="3742"/>
          <a:stretch>
            <a:fillRect/>
          </a:stretch>
        </p:blipFill>
        <p:spPr bwMode="auto">
          <a:xfrm>
            <a:off x="971600" y="1459056"/>
            <a:ext cx="4167079" cy="7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r="30074"/>
          <a:stretch>
            <a:fillRect/>
          </a:stretch>
        </p:blipFill>
        <p:spPr bwMode="auto">
          <a:xfrm>
            <a:off x="1115616" y="867564"/>
            <a:ext cx="2787281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475963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975002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36850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ja-JP" altLang="en-US" sz="2400" dirty="0">
                <a:cs typeface="Times New Roman" pitchFamily="18" charset="0"/>
              </a:rPr>
              <a:t>・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r>
              <a:rPr lang="en-US" altLang="ja-JP" sz="2800" i="1" baseline="30000" dirty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35699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U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en-US" altLang="ja-JP" sz="24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9" name="正方形/長方形 11"/>
          <p:cNvSpPr>
            <a:spLocks noChangeArrowheads="1"/>
          </p:cNvSpPr>
          <p:nvPr/>
        </p:nvSpPr>
        <p:spPr bwMode="auto">
          <a:xfrm>
            <a:off x="467544" y="1531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i="1" dirty="0">
                <a:cs typeface="Times New Roman" pitchFamily="18" charset="0"/>
              </a:rPr>
              <a:t>P</a:t>
            </a:r>
            <a:r>
              <a:rPr lang="ja-JP" altLang="en-US" sz="3600" dirty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332656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679" y="2295723"/>
            <a:ext cx="36433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877722"/>
            <a:ext cx="2623185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 t="9218"/>
          <a:stretch>
            <a:fillRect/>
          </a:stretch>
        </p:blipFill>
        <p:spPr bwMode="auto">
          <a:xfrm>
            <a:off x="736604" y="5640127"/>
            <a:ext cx="8083868" cy="9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正方形/長方形 57"/>
          <p:cNvSpPr/>
          <p:nvPr/>
        </p:nvSpPr>
        <p:spPr>
          <a:xfrm>
            <a:off x="5148064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148064" y="3068960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631460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631460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3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640985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-1" y="-87669"/>
            <a:ext cx="9612561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線形近似に基づく安定性解析</a:t>
            </a:r>
            <a:r>
              <a:rPr lang="en-US" altLang="ja-JP" baseline="30000" dirty="0"/>
              <a:t>[6]</a:t>
            </a:r>
            <a:r>
              <a:rPr lang="en-US" altLang="ja-JP" sz="3200" baseline="30000" dirty="0"/>
              <a:t> </a:t>
            </a:r>
            <a:endParaRPr kumimoji="1" lang="ja-JP" altLang="en-US" dirty="0"/>
          </a:p>
        </p:txBody>
      </p:sp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475963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975002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36850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ja-JP" altLang="en-US" sz="2400" dirty="0">
                <a:cs typeface="Times New Roman" pitchFamily="18" charset="0"/>
              </a:rPr>
              <a:t>・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X</a:t>
            </a:r>
            <a:r>
              <a:rPr lang="en-US" altLang="ja-JP" sz="2800" i="1" baseline="30000" dirty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35699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U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en-US" altLang="ja-JP" sz="24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148064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148064" y="3068960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332656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12160" y="853645"/>
            <a:ext cx="2088232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46698"/>
            <a:ext cx="401193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11"/>
          <p:cNvSpPr>
            <a:spLocks noChangeArrowheads="1"/>
          </p:cNvSpPr>
          <p:nvPr/>
        </p:nvSpPr>
        <p:spPr bwMode="auto">
          <a:xfrm>
            <a:off x="2267744" y="1124744"/>
            <a:ext cx="648072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b="1" baseline="-25000" dirty="0">
                <a:latin typeface="Calibri" pitchFamily="34" charset="0"/>
              </a:rPr>
              <a:t>,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877722"/>
            <a:ext cx="2623185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 t="9218"/>
          <a:stretch>
            <a:fillRect/>
          </a:stretch>
        </p:blipFill>
        <p:spPr bwMode="auto">
          <a:xfrm>
            <a:off x="736604" y="5640127"/>
            <a:ext cx="8083868" cy="9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7020272" y="2894778"/>
            <a:ext cx="1817785" cy="133131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cxnSp>
        <p:nvCxnSpPr>
          <p:cNvPr id="48" name="カギ線コネクタ 47"/>
          <p:cNvCxnSpPr>
            <a:endCxn id="72" idx="3"/>
          </p:cNvCxnSpPr>
          <p:nvPr/>
        </p:nvCxnSpPr>
        <p:spPr>
          <a:xfrm rot="5400000">
            <a:off x="7375010" y="2532064"/>
            <a:ext cx="722218" cy="143169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11"/>
          <p:cNvSpPr>
            <a:spLocks noChangeArrowheads="1"/>
          </p:cNvSpPr>
          <p:nvPr/>
        </p:nvSpPr>
        <p:spPr bwMode="auto">
          <a:xfrm>
            <a:off x="7417150" y="3137632"/>
            <a:ext cx="540000" cy="50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>
                <a:cs typeface="Times New Roman" pitchFamily="18" charset="0"/>
              </a:rPr>
              <a:t>U</a:t>
            </a:r>
            <a:r>
              <a:rPr lang="en-US" altLang="ja-JP" sz="2400" dirty="0">
                <a:cs typeface="Times New Roman" pitchFamily="18" charset="0"/>
              </a:rPr>
              <a:t>(</a:t>
            </a:r>
            <a:r>
              <a:rPr lang="en-US" altLang="ja-JP" sz="2400" i="1" dirty="0">
                <a:cs typeface="Times New Roman" pitchFamily="18" charset="0"/>
              </a:rPr>
              <a:t>t</a:t>
            </a:r>
            <a:r>
              <a:rPr lang="en-US" altLang="ja-JP" sz="2400" dirty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 cstate="print"/>
          <a:srcRect r="3436"/>
          <a:stretch>
            <a:fillRect/>
          </a:stretch>
        </p:blipFill>
        <p:spPr bwMode="auto">
          <a:xfrm>
            <a:off x="107504" y="836714"/>
            <a:ext cx="242819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2911" y="1196752"/>
            <a:ext cx="262318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" y="1988840"/>
            <a:ext cx="430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正方形/長方形 50"/>
          <p:cNvSpPr/>
          <p:nvPr/>
        </p:nvSpPr>
        <p:spPr>
          <a:xfrm>
            <a:off x="3923928" y="3212976"/>
            <a:ext cx="936104" cy="8640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4874" y="3266747"/>
            <a:ext cx="814388" cy="6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正方形/長方形 51"/>
          <p:cNvSpPr/>
          <p:nvPr/>
        </p:nvSpPr>
        <p:spPr>
          <a:xfrm>
            <a:off x="5508104" y="785625"/>
            <a:ext cx="1278559" cy="22657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5" name="フリーフォーム 54"/>
          <p:cNvSpPr/>
          <p:nvPr/>
        </p:nvSpPr>
        <p:spPr>
          <a:xfrm>
            <a:off x="5713306" y="1072662"/>
            <a:ext cx="1109525" cy="1987061"/>
          </a:xfrm>
          <a:custGeom>
            <a:avLst/>
            <a:gdLst>
              <a:gd name="connsiteX0" fmla="*/ 0 w 1055077"/>
              <a:gd name="connsiteY0" fmla="*/ 1987061 h 1987061"/>
              <a:gd name="connsiteX1" fmla="*/ 0 w 1055077"/>
              <a:gd name="connsiteY1" fmla="*/ 0 h 1987061"/>
              <a:gd name="connsiteX2" fmla="*/ 1055077 w 1055077"/>
              <a:gd name="connsiteY2" fmla="*/ 0 h 19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77" h="1987061">
                <a:moveTo>
                  <a:pt x="0" y="1987061"/>
                </a:moveTo>
                <a:lnTo>
                  <a:pt x="0" y="0"/>
                </a:lnTo>
                <a:lnTo>
                  <a:pt x="1055077" y="0"/>
                </a:lnTo>
              </a:path>
            </a:pathLst>
          </a:cu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 cstate="print"/>
          <a:srcRect l="15914" b="9332"/>
          <a:stretch>
            <a:fillRect/>
          </a:stretch>
        </p:blipFill>
        <p:spPr bwMode="auto">
          <a:xfrm>
            <a:off x="6080959" y="2295371"/>
            <a:ext cx="684780" cy="6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628" y="4629398"/>
            <a:ext cx="7172325" cy="15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3" y="4637113"/>
            <a:ext cx="17002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正方形/長方形 11"/>
          <p:cNvSpPr>
            <a:spLocks noChangeArrowheads="1"/>
          </p:cNvSpPr>
          <p:nvPr/>
        </p:nvSpPr>
        <p:spPr bwMode="auto">
          <a:xfrm>
            <a:off x="1691680" y="5085184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b="1" baseline="-25000" dirty="0">
                <a:latin typeface="Calibri" pitchFamily="34" charset="0"/>
              </a:rPr>
              <a:t>,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68853" y="3229909"/>
            <a:ext cx="312420" cy="7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2843B92-7B11-4996-9A2A-74906F52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2276872"/>
            <a:ext cx="312420" cy="7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27" grpId="0" animBg="1"/>
      <p:bldP spid="27" grpId="1" animBg="1"/>
      <p:bldP spid="38" grpId="0" animBg="1"/>
      <p:bldP spid="42" grpId="0" animBg="1"/>
      <p:bldP spid="50" grpId="0"/>
      <p:bldP spid="51" grpId="0" animBg="1"/>
      <p:bldP spid="52" grpId="1" animBg="1"/>
      <p:bldP spid="55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605" t="4666" r="2419" b="3111"/>
          <a:stretch>
            <a:fillRect/>
          </a:stretch>
        </p:blipFill>
        <p:spPr bwMode="auto">
          <a:xfrm>
            <a:off x="2163364" y="933917"/>
            <a:ext cx="5195765" cy="19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1123" t="8655" r="562" b="5770"/>
          <a:stretch>
            <a:fillRect/>
          </a:stretch>
        </p:blipFill>
        <p:spPr bwMode="auto">
          <a:xfrm>
            <a:off x="2051720" y="2924944"/>
            <a:ext cx="5672117" cy="9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 l="1909" t="6872" r="2863" b="3436"/>
          <a:stretch>
            <a:fillRect/>
          </a:stretch>
        </p:blipFill>
        <p:spPr bwMode="auto">
          <a:xfrm>
            <a:off x="3193571" y="3997858"/>
            <a:ext cx="3232662" cy="8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 l="805" t="3315" r="403"/>
          <a:stretch>
            <a:fillRect/>
          </a:stretch>
        </p:blipFill>
        <p:spPr bwMode="auto">
          <a:xfrm>
            <a:off x="619630" y="4933953"/>
            <a:ext cx="7952418" cy="18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円/楕円 45"/>
          <p:cNvSpPr/>
          <p:nvPr/>
        </p:nvSpPr>
        <p:spPr>
          <a:xfrm>
            <a:off x="5868143" y="4886093"/>
            <a:ext cx="559131" cy="53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5FFACD5-413F-4F78-A0F7-4BE3CDC15FA6}"/>
              </a:ext>
            </a:extLst>
          </p:cNvPr>
          <p:cNvCxnSpPr>
            <a:cxnSpLocks/>
          </p:cNvCxnSpPr>
          <p:nvPr/>
        </p:nvCxnSpPr>
        <p:spPr>
          <a:xfrm>
            <a:off x="5580112" y="5647511"/>
            <a:ext cx="25200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714DD41-47F9-48AF-A109-F9E59568C0BA}"/>
              </a:ext>
            </a:extLst>
          </p:cNvPr>
          <p:cNvCxnSpPr/>
          <p:nvPr/>
        </p:nvCxnSpPr>
        <p:spPr>
          <a:xfrm>
            <a:off x="5697234" y="5522005"/>
            <a:ext cx="0" cy="2520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7316856" y="4898750"/>
            <a:ext cx="559131" cy="53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2B46553-59B5-4D57-89A4-48FE8EAC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7669"/>
            <a:ext cx="9612561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線形近似に基づく安定性解析</a:t>
            </a:r>
            <a:r>
              <a:rPr lang="en-US" altLang="ja-JP" baseline="30000" dirty="0"/>
              <a:t>[6]</a:t>
            </a:r>
            <a:r>
              <a:rPr lang="en-US" altLang="ja-JP" sz="3200" baseline="30000" dirty="0"/>
              <a:t> </a:t>
            </a:r>
            <a:r>
              <a:rPr lang="ja-JP" altLang="en-US" sz="3200" dirty="0"/>
              <a:t>（つづき）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8887" t="1682" r="1568" b="14580"/>
          <a:stretch>
            <a:fillRect/>
          </a:stretch>
        </p:blipFill>
        <p:spPr bwMode="auto">
          <a:xfrm>
            <a:off x="4860032" y="692696"/>
            <a:ext cx="3699973" cy="32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8422" t="1123" r="1579" b="15725"/>
          <a:stretch>
            <a:fillRect/>
          </a:stretch>
        </p:blipFill>
        <p:spPr bwMode="auto">
          <a:xfrm>
            <a:off x="611560" y="692696"/>
            <a:ext cx="3692992" cy="3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latin typeface="+mj-lt"/>
                <a:ea typeface="+mj-ea"/>
                <a:cs typeface="+mj-cs"/>
              </a:rPr>
              <a:t>安定性解析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結果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3068960"/>
            <a:ext cx="188545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2π×10.2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4651" y="3102413"/>
            <a:ext cx="173156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2π×9.4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93044" y="3759423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K</a:t>
            </a:r>
            <a:r>
              <a:rPr kumimoji="1" lang="en-US" altLang="ja-JP" sz="2400" i="1" baseline="-25000" dirty="0"/>
              <a:t>P</a:t>
            </a:r>
            <a:endParaRPr kumimoji="1" lang="ja-JP" altLang="en-US" sz="2400" i="1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71383" y="377184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K</a:t>
            </a:r>
            <a:r>
              <a:rPr kumimoji="1" lang="en-US" altLang="ja-JP" sz="2400" i="1" baseline="-25000" dirty="0"/>
              <a:t>P</a:t>
            </a:r>
            <a:endParaRPr kumimoji="1" lang="ja-JP" altLang="en-US" sz="2400" i="1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51291" y="195538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K</a:t>
            </a:r>
            <a:r>
              <a:rPr lang="en-US" altLang="ja-JP" sz="2400" i="1" baseline="-25000" dirty="0"/>
              <a:t>I</a:t>
            </a:r>
            <a:endParaRPr kumimoji="1" lang="ja-JP" altLang="en-US" sz="2400" i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759869" y="201699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K</a:t>
            </a:r>
            <a:r>
              <a:rPr lang="en-US" altLang="ja-JP" sz="2400" i="1" baseline="-25000" dirty="0"/>
              <a:t>I</a:t>
            </a:r>
            <a:endParaRPr kumimoji="1" lang="ja-JP" altLang="en-US" sz="2400" i="1" baseline="-25000" dirty="0"/>
          </a:p>
        </p:txBody>
      </p: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8BE8B46F-9A8B-4214-A00C-BB5B498AFF48}"/>
              </a:ext>
            </a:extLst>
          </p:cNvPr>
          <p:cNvSpPr txBox="1">
            <a:spLocks/>
          </p:cNvSpPr>
          <p:nvPr/>
        </p:nvSpPr>
        <p:spPr>
          <a:xfrm>
            <a:off x="2709258" y="4762579"/>
            <a:ext cx="4412889" cy="133071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dirty="0"/>
              <a:t>共通の安定領域？</a:t>
            </a:r>
            <a:endParaRPr lang="en-US" altLang="ja-JP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dirty="0"/>
              <a:t>解析解？</a:t>
            </a:r>
            <a:endParaRPr lang="en-US" altLang="ja-JP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451617-1774-4147-8235-58E9B822E580}"/>
              </a:ext>
            </a:extLst>
          </p:cNvPr>
          <p:cNvSpPr txBox="1"/>
          <p:nvPr/>
        </p:nvSpPr>
        <p:spPr>
          <a:xfrm>
            <a:off x="3131840" y="1527174"/>
            <a:ext cx="64807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安定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835855-6885-4798-A739-A73E943096F0}"/>
              </a:ext>
            </a:extLst>
          </p:cNvPr>
          <p:cNvSpPr txBox="1"/>
          <p:nvPr/>
        </p:nvSpPr>
        <p:spPr>
          <a:xfrm>
            <a:off x="6876256" y="1679574"/>
            <a:ext cx="64807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安定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4919DC-E988-47CE-A0BC-16274F735C69}"/>
              </a:ext>
            </a:extLst>
          </p:cNvPr>
          <p:cNvSpPr txBox="1"/>
          <p:nvPr/>
        </p:nvSpPr>
        <p:spPr>
          <a:xfrm>
            <a:off x="5580112" y="1679574"/>
            <a:ext cx="936104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dirty="0">
                <a:solidFill>
                  <a:srgbClr val="0066FF"/>
                </a:solidFill>
              </a:rPr>
              <a:t>不安定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3F2B69-2DFE-4F92-B676-CE41337DFD3F}"/>
              </a:ext>
            </a:extLst>
          </p:cNvPr>
          <p:cNvSpPr txBox="1"/>
          <p:nvPr/>
        </p:nvSpPr>
        <p:spPr>
          <a:xfrm>
            <a:off x="1331640" y="1547500"/>
            <a:ext cx="936104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dirty="0">
                <a:solidFill>
                  <a:srgbClr val="0066FF"/>
                </a:solidFill>
              </a:rPr>
              <a:t>不安定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805" t="3315" r="403"/>
          <a:stretch>
            <a:fillRect/>
          </a:stretch>
        </p:blipFill>
        <p:spPr bwMode="auto">
          <a:xfrm>
            <a:off x="831619" y="4941168"/>
            <a:ext cx="7480762" cy="177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714DD41-47F9-48AF-A109-F9E59568C0BA}"/>
              </a:ext>
            </a:extLst>
          </p:cNvPr>
          <p:cNvCxnSpPr>
            <a:cxnSpLocks/>
          </p:cNvCxnSpPr>
          <p:nvPr/>
        </p:nvCxnSpPr>
        <p:spPr>
          <a:xfrm>
            <a:off x="5601780" y="5487180"/>
            <a:ext cx="0" cy="25200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5FFACD5-413F-4F78-A0F7-4BE3CDC15FA6}"/>
              </a:ext>
            </a:extLst>
          </p:cNvPr>
          <p:cNvCxnSpPr>
            <a:cxnSpLocks/>
          </p:cNvCxnSpPr>
          <p:nvPr/>
        </p:nvCxnSpPr>
        <p:spPr>
          <a:xfrm>
            <a:off x="5484658" y="5612686"/>
            <a:ext cx="252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2B46553-59B5-4D57-89A4-48FE8EAC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7669"/>
            <a:ext cx="9612561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主要結果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CBE731-010A-4BC3-9A16-15175FC17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20688"/>
            <a:ext cx="7236117" cy="5665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6B08F1-97A9-4864-BE39-9E3266A82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273234"/>
            <a:ext cx="4176464" cy="20117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35D24D3-DC80-4C9C-8A71-1ECD7CF179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" r="62214"/>
          <a:stretch/>
        </p:blipFill>
        <p:spPr>
          <a:xfrm>
            <a:off x="5868144" y="1273234"/>
            <a:ext cx="2363765" cy="7585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A91773D-E46C-491D-AB27-A58F83D7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597" r="19572"/>
          <a:stretch/>
        </p:blipFill>
        <p:spPr>
          <a:xfrm>
            <a:off x="5868144" y="2199214"/>
            <a:ext cx="2304256" cy="7799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9ADC8C6-C628-4CC0-A81B-DE61F6CCA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891" y="3200919"/>
            <a:ext cx="2501533" cy="444105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AF5EA6C-3D9B-4972-A388-E69E621EAF16}"/>
              </a:ext>
            </a:extLst>
          </p:cNvPr>
          <p:cNvSpPr/>
          <p:nvPr/>
        </p:nvSpPr>
        <p:spPr>
          <a:xfrm>
            <a:off x="179512" y="3636313"/>
            <a:ext cx="8712967" cy="1664804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4C38DC-2443-4C46-A9E7-31C7F6FA2BFA}"/>
              </a:ext>
            </a:extLst>
          </p:cNvPr>
          <p:cNvSpPr txBox="1"/>
          <p:nvPr/>
        </p:nvSpPr>
        <p:spPr>
          <a:xfrm>
            <a:off x="251520" y="3636313"/>
            <a:ext cx="4147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       閉ループ系が安定 </a:t>
            </a:r>
            <a:endParaRPr kumimoji="1" lang="en-US" altLang="ja-JP" sz="3200" dirty="0"/>
          </a:p>
          <a:p>
            <a:r>
              <a:rPr kumimoji="1" lang="ja-JP" altLang="en-US" sz="3200" dirty="0"/>
              <a:t>⇔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EB9D1C4-6E3C-484E-9180-5CA0C6497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585" y="4189421"/>
            <a:ext cx="3301725" cy="48701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ED5DBA1-AF67-4A99-82B8-9207E725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2417" y="3679794"/>
            <a:ext cx="4147289" cy="1616774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A294C1-9804-4927-9896-0C1C2B6A70DE}"/>
              </a:ext>
            </a:extLst>
          </p:cNvPr>
          <p:cNvSpPr/>
          <p:nvPr/>
        </p:nvSpPr>
        <p:spPr>
          <a:xfrm>
            <a:off x="5251738" y="5431058"/>
            <a:ext cx="3640741" cy="413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                                                </a:t>
            </a:r>
            <a:r>
              <a:rPr lang="en-US" altLang="ja-JP" sz="3200" b="1" i="1" dirty="0">
                <a:solidFill>
                  <a:srgbClr val="FF0000"/>
                </a:solidFill>
              </a:rPr>
              <a:t>  </a:t>
            </a:r>
            <a:r>
              <a:rPr kumimoji="1" lang="en-US" altLang="ja-JP" sz="3200" dirty="0">
                <a:solidFill>
                  <a:srgbClr val="FF0000"/>
                </a:solidFill>
              </a:rPr>
              <a:t>=:</a:t>
            </a:r>
            <a:r>
              <a:rPr kumimoji="1" lang="en-US" altLang="ja-JP" sz="3200" i="1" dirty="0">
                <a:solidFill>
                  <a:srgbClr val="FF0000"/>
                </a:solidFill>
              </a:rPr>
              <a:t>T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82B46553-59B5-4D57-89A4-48FE8EAC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7669"/>
            <a:ext cx="9612561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主要結果</a:t>
            </a:r>
            <a:r>
              <a:rPr lang="en-US" altLang="ja-JP" sz="3200" baseline="30000" dirty="0"/>
              <a:t> </a:t>
            </a:r>
            <a:r>
              <a:rPr lang="ja-JP" altLang="en-US" sz="3200" dirty="0"/>
              <a:t>（つづき）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988E0B-B0B5-48D9-8422-31339AE4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68367"/>
            <a:ext cx="7694413" cy="22046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88A1C-8D65-4789-9649-77F58F18B30D}"/>
              </a:ext>
            </a:extLst>
          </p:cNvPr>
          <p:cNvSpPr txBox="1"/>
          <p:nvPr/>
        </p:nvSpPr>
        <p:spPr>
          <a:xfrm>
            <a:off x="251520" y="836712"/>
            <a:ext cx="8739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kumimoji="1" lang="ja-JP" altLang="en-US" sz="3200" dirty="0"/>
              <a:t>定理１　閉ループ系が安定となる必要十分条件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3F401D7-AB0E-4237-9EE2-5834B844C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7" y="3644111"/>
            <a:ext cx="7610997" cy="15130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531C10C-1340-4EE1-B656-ED2AFF4A3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66" b="9310"/>
          <a:stretch/>
        </p:blipFill>
        <p:spPr>
          <a:xfrm>
            <a:off x="4986012" y="3045720"/>
            <a:ext cx="4110300" cy="3780008"/>
          </a:xfrm>
          <a:prstGeom prst="rect">
            <a:avLst/>
          </a:prstGeom>
          <a:ln w="50800">
            <a:solidFill>
              <a:srgbClr val="0066FF"/>
            </a:solidFill>
          </a:ln>
          <a:effectLst/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F6AFDE-D6DC-4E3A-9F05-5A0CFC0C4A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90" b="-1446"/>
          <a:stretch/>
        </p:blipFill>
        <p:spPr>
          <a:xfrm>
            <a:off x="611559" y="2492895"/>
            <a:ext cx="8208913" cy="1152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786D5D0-62A1-4FBB-9B76-EEBE71DE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11361"/>
          <a:stretch/>
        </p:blipFill>
        <p:spPr>
          <a:xfrm>
            <a:off x="509131" y="3745370"/>
            <a:ext cx="5066183" cy="114718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18C776-C676-4C52-A58F-3CAF2DCA21B9}"/>
              </a:ext>
            </a:extLst>
          </p:cNvPr>
          <p:cNvSpPr/>
          <p:nvPr/>
        </p:nvSpPr>
        <p:spPr>
          <a:xfrm>
            <a:off x="5484658" y="1581908"/>
            <a:ext cx="1368152" cy="288031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C72DA8-9071-4163-935B-7A960900634D}"/>
              </a:ext>
            </a:extLst>
          </p:cNvPr>
          <p:cNvSpPr txBox="1"/>
          <p:nvPr/>
        </p:nvSpPr>
        <p:spPr>
          <a:xfrm rot="1524436">
            <a:off x="7361886" y="3916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漸近線 </a:t>
            </a:r>
            <a:r>
              <a:rPr lang="en-US" altLang="ja-JP" sz="2800" b="1" dirty="0">
                <a:latin typeface="MT Extra" panose="05050102010205020202" pitchFamily="18" charset="2"/>
              </a:rPr>
              <a:t>l</a:t>
            </a:r>
            <a:r>
              <a:rPr lang="en-US" altLang="ja-JP" sz="2800" i="1" baseline="-25000" dirty="0"/>
              <a:t>2</a:t>
            </a:r>
            <a:endParaRPr kumimoji="1" lang="ja-JP" altLang="en-US" sz="2800" i="1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C32C9B-C9CF-4140-A071-5EAF61B0C814}"/>
              </a:ext>
            </a:extLst>
          </p:cNvPr>
          <p:cNvSpPr txBox="1"/>
          <p:nvPr/>
        </p:nvSpPr>
        <p:spPr>
          <a:xfrm rot="4786782">
            <a:off x="6071564" y="46950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漸近線 </a:t>
            </a:r>
            <a:r>
              <a:rPr lang="en-US" altLang="ja-JP" sz="2800" b="1" dirty="0">
                <a:latin typeface="MT Extra" panose="05050102010205020202" pitchFamily="18" charset="2"/>
              </a:rPr>
              <a:t>l</a:t>
            </a:r>
            <a:r>
              <a:rPr lang="en-US" altLang="ja-JP" sz="2800" i="1" baseline="-25000" dirty="0"/>
              <a:t>1</a:t>
            </a:r>
            <a:endParaRPr kumimoji="1" lang="ja-JP" altLang="en-US" sz="2800" i="1" baseline="-25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93E58C-4A20-4837-957B-EEF747A9E513}"/>
              </a:ext>
            </a:extLst>
          </p:cNvPr>
          <p:cNvSpPr/>
          <p:nvPr/>
        </p:nvSpPr>
        <p:spPr>
          <a:xfrm>
            <a:off x="1098610" y="3122908"/>
            <a:ext cx="1477672" cy="392784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81814A-B486-423A-8E6C-3E0FC53A95CE}"/>
              </a:ext>
            </a:extLst>
          </p:cNvPr>
          <p:cNvSpPr/>
          <p:nvPr/>
        </p:nvSpPr>
        <p:spPr>
          <a:xfrm>
            <a:off x="128954" y="2477675"/>
            <a:ext cx="557831" cy="47625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0000"/>
                </a:solidFill>
                <a:latin typeface="MT Extra" panose="05050102010205020202" pitchFamily="18" charset="2"/>
              </a:rPr>
              <a:t>l</a:t>
            </a:r>
            <a:r>
              <a:rPr lang="en-US" altLang="ja-JP" sz="3200" i="1" baseline="-25000" dirty="0">
                <a:solidFill>
                  <a:srgbClr val="FF0000"/>
                </a:solidFill>
              </a:rPr>
              <a:t>1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8DAB913-2998-4BBC-83E7-09D5D8890072}"/>
              </a:ext>
            </a:extLst>
          </p:cNvPr>
          <p:cNvSpPr/>
          <p:nvPr/>
        </p:nvSpPr>
        <p:spPr>
          <a:xfrm>
            <a:off x="109897" y="3041457"/>
            <a:ext cx="557832" cy="4736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0000"/>
                </a:solidFill>
                <a:latin typeface="MT Extra" panose="05050102010205020202" pitchFamily="18" charset="2"/>
              </a:rPr>
              <a:t>l</a:t>
            </a:r>
            <a:r>
              <a:rPr lang="en-US" altLang="ja-JP" sz="3200" i="1" baseline="-25000" dirty="0">
                <a:solidFill>
                  <a:srgbClr val="FF0000"/>
                </a:solidFill>
              </a:rPr>
              <a:t>2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E82CD22-A547-4536-B10A-53732CB131CD}"/>
              </a:ext>
            </a:extLst>
          </p:cNvPr>
          <p:cNvSpPr/>
          <p:nvPr/>
        </p:nvSpPr>
        <p:spPr>
          <a:xfrm>
            <a:off x="742184" y="2563711"/>
            <a:ext cx="3168352" cy="338324"/>
          </a:xfrm>
          <a:prstGeom prst="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highlight>
                  <a:srgbClr val="0066FF"/>
                </a:highlight>
                <a:latin typeface="HGP行書体" panose="03000600000000000000" pitchFamily="66" charset="-128"/>
                <a:ea typeface="HGP行書体" panose="03000600000000000000" pitchFamily="66" charset="-128"/>
                <a:cs typeface="Courier New" panose="02070309020205020404" pitchFamily="49" charset="0"/>
              </a:rPr>
              <a:t>a</a:t>
            </a:r>
            <a:r>
              <a:rPr kumimoji="1" lang="en-US" altLang="ja-JP" sz="2800" baseline="-25000" dirty="0">
                <a:solidFill>
                  <a:schemeClr val="bg1"/>
                </a:solidFill>
                <a:highlight>
                  <a:srgbClr val="0066FF"/>
                </a:highlight>
                <a:latin typeface="Century" panose="02040604050505020304" pitchFamily="18" charset="0"/>
                <a:ea typeface="HGP行書体" panose="03000600000000000000" pitchFamily="66" charset="-128"/>
              </a:rPr>
              <a:t>1</a:t>
            </a:r>
            <a:endParaRPr kumimoji="1" lang="ja-JP" altLang="en-US" sz="2800" baseline="-25000" dirty="0">
              <a:solidFill>
                <a:schemeClr val="bg1"/>
              </a:solidFill>
              <a:highlight>
                <a:srgbClr val="0066FF"/>
              </a:highlight>
              <a:latin typeface="Century" panose="02040604050505020304" pitchFamily="18" charset="0"/>
              <a:ea typeface="HGP行書体" panose="03000600000000000000" pitchFamily="66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C472D7D-08EF-46AD-92B4-34903132D893}"/>
              </a:ext>
            </a:extLst>
          </p:cNvPr>
          <p:cNvSpPr/>
          <p:nvPr/>
        </p:nvSpPr>
        <p:spPr>
          <a:xfrm>
            <a:off x="7443933" y="2067081"/>
            <a:ext cx="1249132" cy="434038"/>
          </a:xfrm>
          <a:prstGeom prst="wedgeRoundRectCallout">
            <a:avLst>
              <a:gd name="adj1" fmla="val -36437"/>
              <a:gd name="adj2" fmla="val 8969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&gt; 0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F4B514D-E7B2-4E5B-BC94-B0B8A59803C2}"/>
              </a:ext>
            </a:extLst>
          </p:cNvPr>
          <p:cNvCxnSpPr>
            <a:cxnSpLocks/>
          </p:cNvCxnSpPr>
          <p:nvPr/>
        </p:nvCxnSpPr>
        <p:spPr>
          <a:xfrm>
            <a:off x="179512" y="2977172"/>
            <a:ext cx="453411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BE73EF8-EBF4-40AF-941B-8E044EA30BCC}"/>
              </a:ext>
            </a:extLst>
          </p:cNvPr>
          <p:cNvCxnSpPr>
            <a:cxnSpLocks/>
          </p:cNvCxnSpPr>
          <p:nvPr/>
        </p:nvCxnSpPr>
        <p:spPr>
          <a:xfrm>
            <a:off x="187261" y="3544761"/>
            <a:ext cx="7445079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BB95384-C121-4F24-AC5F-D5F7DD6BF290}"/>
              </a:ext>
            </a:extLst>
          </p:cNvPr>
          <p:cNvSpPr/>
          <p:nvPr/>
        </p:nvSpPr>
        <p:spPr>
          <a:xfrm>
            <a:off x="2194228" y="3936316"/>
            <a:ext cx="1405664" cy="33153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7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5" grpId="0" animBg="1"/>
      <p:bldP spid="17" grpId="0" animBg="1"/>
      <p:bldP spid="20" grpId="0" animBg="1"/>
      <p:bldP spid="21" grpId="0" animBg="1"/>
      <p:bldP spid="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82B46553-59B5-4D57-89A4-48FE8EAC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7669"/>
            <a:ext cx="9612561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主要結果</a:t>
            </a:r>
            <a:r>
              <a:rPr lang="en-US" altLang="ja-JP" sz="3200" baseline="30000" dirty="0"/>
              <a:t> </a:t>
            </a:r>
            <a:r>
              <a:rPr lang="ja-JP" altLang="en-US" sz="3200" dirty="0"/>
              <a:t>（つづき）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88A1C-8D65-4789-9649-77F58F18B30D}"/>
              </a:ext>
            </a:extLst>
          </p:cNvPr>
          <p:cNvSpPr txBox="1"/>
          <p:nvPr/>
        </p:nvSpPr>
        <p:spPr>
          <a:xfrm>
            <a:off x="251520" y="1592796"/>
            <a:ext cx="399644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ja-JP" altLang="en-US" sz="3200" dirty="0"/>
              <a:t>　　　　　　　　  </a:t>
            </a:r>
            <a:r>
              <a:rPr lang="ja-JP" altLang="en-US" sz="2800" dirty="0"/>
              <a:t>の場合</a:t>
            </a:r>
            <a:endParaRPr kumimoji="1" lang="ja-JP" altLang="en-US" sz="3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0905FD-6D43-4560-9418-7D507822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46"/>
          <a:stretch/>
        </p:blipFill>
        <p:spPr>
          <a:xfrm>
            <a:off x="573812" y="2060848"/>
            <a:ext cx="4151870" cy="3908581"/>
          </a:xfrm>
          <a:prstGeom prst="rect">
            <a:avLst/>
          </a:prstGeom>
          <a:ln w="9525"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1760B32-C550-40F4-A30B-F946FA0C4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75" b="9896"/>
          <a:stretch/>
        </p:blipFill>
        <p:spPr>
          <a:xfrm>
            <a:off x="4822284" y="2024844"/>
            <a:ext cx="4119163" cy="391984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D8182C9-FBE9-4186-BB38-C910E8569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57" y="1690700"/>
            <a:ext cx="2261430" cy="3918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BBBB287-2A45-4CA4-A989-BABFE0636B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91" b="3596"/>
          <a:stretch/>
        </p:blipFill>
        <p:spPr>
          <a:xfrm>
            <a:off x="1079612" y="680446"/>
            <a:ext cx="7344816" cy="975510"/>
          </a:xfrm>
          <a:prstGeom prst="rect">
            <a:avLst/>
          </a:prstGeom>
          <a:effectLst/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E9575D0-DFBA-41A2-A136-B7E903A4C94A}"/>
              </a:ext>
            </a:extLst>
          </p:cNvPr>
          <p:cNvSpPr/>
          <p:nvPr/>
        </p:nvSpPr>
        <p:spPr>
          <a:xfrm>
            <a:off x="1410849" y="1248522"/>
            <a:ext cx="1504967" cy="316834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6E4740-014C-4B7D-9C37-BCE43CB914D6}"/>
              </a:ext>
            </a:extLst>
          </p:cNvPr>
          <p:cNvSpPr txBox="1"/>
          <p:nvPr/>
        </p:nvSpPr>
        <p:spPr>
          <a:xfrm rot="18237595">
            <a:off x="2587735" y="2617611"/>
            <a:ext cx="162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漸近線 </a:t>
            </a:r>
            <a:r>
              <a:rPr lang="en-US" altLang="ja-JP" sz="2800" b="1" dirty="0">
                <a:latin typeface="MT Extra" panose="05050102010205020202" pitchFamily="18" charset="2"/>
              </a:rPr>
              <a:t>l</a:t>
            </a:r>
            <a:r>
              <a:rPr lang="en-US" altLang="ja-JP" sz="2800" i="1" baseline="-25000" dirty="0"/>
              <a:t>2</a:t>
            </a:r>
            <a:endParaRPr kumimoji="1" lang="ja-JP" altLang="en-US" sz="2800" i="1" baseline="-25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B8E30-2105-493A-9443-A747A6A8272A}"/>
              </a:ext>
            </a:extLst>
          </p:cNvPr>
          <p:cNvSpPr txBox="1"/>
          <p:nvPr/>
        </p:nvSpPr>
        <p:spPr>
          <a:xfrm>
            <a:off x="3457380" y="3913618"/>
            <a:ext cx="108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/>
              <a:t>k</a:t>
            </a:r>
            <a:r>
              <a:rPr lang="en-US" altLang="ja-JP" sz="2800" i="1" baseline="-25000" dirty="0"/>
              <a:t>3</a:t>
            </a:r>
            <a:r>
              <a:rPr lang="en-US" altLang="ja-JP" sz="2800" dirty="0"/>
              <a:t> &gt; 0</a:t>
            </a:r>
            <a:endParaRPr kumimoji="1" lang="ja-JP" altLang="en-US" sz="2800" i="1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32F668-B048-4661-819F-7D8FACDE4FE8}"/>
              </a:ext>
            </a:extLst>
          </p:cNvPr>
          <p:cNvSpPr txBox="1"/>
          <p:nvPr/>
        </p:nvSpPr>
        <p:spPr>
          <a:xfrm>
            <a:off x="6660232" y="2729295"/>
            <a:ext cx="108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/>
              <a:t>k</a:t>
            </a:r>
            <a:r>
              <a:rPr lang="en-US" altLang="ja-JP" sz="2800" i="1" baseline="-25000" dirty="0"/>
              <a:t>3</a:t>
            </a:r>
            <a:r>
              <a:rPr lang="en-US" altLang="ja-JP" sz="2800" dirty="0"/>
              <a:t> &lt; 0</a:t>
            </a:r>
            <a:endParaRPr kumimoji="1" lang="ja-JP" altLang="en-US" sz="2800" i="1" baseline="-25000" dirty="0"/>
          </a:p>
        </p:txBody>
      </p: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C1C4E556-ED8E-47C5-9E6F-6B195E2E5C21}"/>
              </a:ext>
            </a:extLst>
          </p:cNvPr>
          <p:cNvSpPr txBox="1">
            <a:spLocks/>
          </p:cNvSpPr>
          <p:nvPr/>
        </p:nvSpPr>
        <p:spPr>
          <a:xfrm>
            <a:off x="1725940" y="5879608"/>
            <a:ext cx="6374452" cy="9337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ja-JP" altLang="en-US" sz="3200" dirty="0"/>
              <a:t>安定領域は加振周波数依存の双曲線</a:t>
            </a:r>
            <a:endParaRPr lang="en-US" altLang="ja-JP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3200" dirty="0"/>
              <a:t>共通の比例・積分ゲインが存在する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9989C3A-DFA4-406F-BD6A-FBCFD3279338}"/>
              </a:ext>
            </a:extLst>
          </p:cNvPr>
          <p:cNvSpPr/>
          <p:nvPr/>
        </p:nvSpPr>
        <p:spPr>
          <a:xfrm>
            <a:off x="7619842" y="271754"/>
            <a:ext cx="1249132" cy="434038"/>
          </a:xfrm>
          <a:prstGeom prst="wedgeRoundRectCallout">
            <a:avLst>
              <a:gd name="adj1" fmla="val -36437"/>
              <a:gd name="adj2" fmla="val 8969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&gt; 0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8856D64-1636-4C31-ABE1-8D6ABBF099C3}"/>
              </a:ext>
            </a:extLst>
          </p:cNvPr>
          <p:cNvSpPr/>
          <p:nvPr/>
        </p:nvSpPr>
        <p:spPr>
          <a:xfrm>
            <a:off x="642457" y="1716132"/>
            <a:ext cx="1576779" cy="355930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464496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ja-JP" altLang="en-US" dirty="0"/>
              <a:t>加振信号の振幅を可変、圧力振幅一定とする定常発振制御系の解析的な安定条件</a:t>
            </a:r>
            <a:endParaRPr lang="en-US" altLang="ja-JP" dirty="0"/>
          </a:p>
          <a:p>
            <a:pPr lvl="1"/>
            <a:r>
              <a:rPr lang="ja-JP" altLang="en-US" dirty="0"/>
              <a:t>安定領域は加振周波数依存の双曲線で与えられる</a:t>
            </a:r>
            <a:endParaRPr lang="en-US" altLang="ja-JP" dirty="0"/>
          </a:p>
          <a:p>
            <a:pPr lvl="1"/>
            <a:r>
              <a:rPr lang="ja-JP" altLang="en-US" dirty="0"/>
              <a:t>共通の比例・積分ゲインが存在する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/>
              <a:t>今後の課題：</a:t>
            </a:r>
            <a:r>
              <a:rPr lang="en-US" altLang="ja-JP" dirty="0"/>
              <a:t>PI</a:t>
            </a:r>
            <a:r>
              <a:rPr lang="ja-JP" altLang="en-US" dirty="0"/>
              <a:t>ゲインの設定法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41784" y="1124744"/>
            <a:ext cx="8460432" cy="5328592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>
                <a:latin typeface="Calibri" pitchFamily="34" charset="0"/>
              </a:rPr>
              <a:t>発振は抑制するもの　→　一定振幅に維持</a:t>
            </a:r>
            <a:endParaRPr lang="en-US" altLang="ja-JP" dirty="0"/>
          </a:p>
          <a:p>
            <a:pPr marL="400050" lvl="1" indent="0"/>
            <a:r>
              <a:rPr lang="ja-JP" altLang="en-US" dirty="0"/>
              <a:t>燃焼振動（熱音響自励発振現象）の抑制 </a:t>
            </a:r>
            <a:r>
              <a:rPr lang="en-US" altLang="ja-JP" dirty="0"/>
              <a:t>… ANC</a:t>
            </a:r>
          </a:p>
          <a:p>
            <a:pPr marL="400050" lvl="1" indent="0"/>
            <a:r>
              <a:rPr lang="ja-JP" altLang="en-US" dirty="0"/>
              <a:t>熱音響システム（有効利用） </a:t>
            </a:r>
            <a:r>
              <a:rPr lang="en-US" altLang="ja-JP" dirty="0"/>
              <a:t>… </a:t>
            </a:r>
            <a:r>
              <a:rPr lang="ja-JP" altLang="en-US" dirty="0"/>
              <a:t>制御応用少ない</a:t>
            </a:r>
            <a:endParaRPr lang="en-US" altLang="ja-JP" dirty="0"/>
          </a:p>
          <a:p>
            <a:pPr lvl="1">
              <a:lnSpc>
                <a:spcPts val="1000"/>
              </a:lnSpc>
              <a:buNone/>
            </a:pPr>
            <a:endParaRPr lang="en-US" altLang="ja-JP" dirty="0"/>
          </a:p>
          <a:p>
            <a:r>
              <a:rPr lang="ja-JP" altLang="en-US" dirty="0"/>
              <a:t>定常発振制御系 </a:t>
            </a:r>
            <a:r>
              <a:rPr lang="en-US" altLang="ja-JP" dirty="0"/>
              <a:t>... </a:t>
            </a:r>
            <a:r>
              <a:rPr lang="en-US" altLang="ja-JP" sz="2800" dirty="0">
                <a:latin typeface="+mn-ea"/>
              </a:rPr>
              <a:t>PI</a:t>
            </a:r>
            <a:r>
              <a:rPr lang="ja-JP" altLang="en-US" sz="2800" dirty="0">
                <a:latin typeface="+mn-ea"/>
              </a:rPr>
              <a:t>補償器の出力＝時変係数</a:t>
            </a:r>
            <a:endParaRPr lang="en-US" altLang="ja-JP" sz="2800" dirty="0">
              <a:latin typeface="+mn-ea"/>
            </a:endParaRPr>
          </a:p>
          <a:p>
            <a:pPr marL="400050" lvl="1" indent="0"/>
            <a:r>
              <a:rPr lang="ja-JP" altLang="en-US" dirty="0"/>
              <a:t>熱音響エンジンの臨界温度比推定 </a:t>
            </a:r>
            <a:r>
              <a:rPr lang="en-US" altLang="ja-JP" dirty="0"/>
              <a:t>[1-3]</a:t>
            </a:r>
          </a:p>
          <a:p>
            <a:pPr marL="400050" lvl="1" indent="0"/>
            <a:r>
              <a:rPr lang="ja-JP" altLang="en-US" dirty="0"/>
              <a:t>自励発振時圧力振幅の推定</a:t>
            </a:r>
            <a:r>
              <a:rPr lang="en-US" altLang="ja-JP" dirty="0"/>
              <a:t> [4,5]</a:t>
            </a:r>
          </a:p>
          <a:p>
            <a:pPr lvl="1">
              <a:lnSpc>
                <a:spcPts val="1000"/>
              </a:lnSpc>
              <a:buNone/>
            </a:pPr>
            <a:endParaRPr lang="en-US" altLang="ja-JP" dirty="0"/>
          </a:p>
          <a:p>
            <a:r>
              <a:rPr lang="ja-JP" altLang="en-US" dirty="0"/>
              <a:t>熱音響コア部の周波数応答計測</a:t>
            </a:r>
            <a:endParaRPr lang="en-US" altLang="ja-JP" sz="2800" dirty="0">
              <a:latin typeface="+mn-ea"/>
            </a:endParaRPr>
          </a:p>
          <a:p>
            <a:pPr marL="400050" lvl="1" indent="0"/>
            <a:r>
              <a:rPr lang="ja-JP" altLang="en-US" dirty="0"/>
              <a:t>振幅依存性（圧力振幅をパラメータとする）</a:t>
            </a:r>
            <a:endParaRPr lang="en-US" altLang="ja-JP" dirty="0"/>
          </a:p>
          <a:p>
            <a:pPr marL="400050" lvl="1" indent="0"/>
            <a:r>
              <a:rPr lang="ja-JP" altLang="en-US" dirty="0"/>
              <a:t>測定系の共振を利用した大振幅加振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6156176" y="4077072"/>
            <a:ext cx="1656184" cy="43204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2800" b="1" dirty="0">
                <a:solidFill>
                  <a:srgbClr val="FF0000"/>
                </a:solidFill>
              </a:rPr>
              <a:t>（本研究）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2519CF-E723-42C7-A715-4A1C439F6FC3}"/>
              </a:ext>
            </a:extLst>
          </p:cNvPr>
          <p:cNvSpPr/>
          <p:nvPr/>
        </p:nvSpPr>
        <p:spPr>
          <a:xfrm>
            <a:off x="2463890" y="5897150"/>
            <a:ext cx="72008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D1DDA3-E963-4FF5-A961-5C5E6376EE00}"/>
              </a:ext>
            </a:extLst>
          </p:cNvPr>
          <p:cNvSpPr/>
          <p:nvPr/>
        </p:nvSpPr>
        <p:spPr>
          <a:xfrm>
            <a:off x="765515" y="3016830"/>
            <a:ext cx="242839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D214CF-434C-4655-AE69-016AD8B296C1}"/>
              </a:ext>
            </a:extLst>
          </p:cNvPr>
          <p:cNvSpPr/>
          <p:nvPr/>
        </p:nvSpPr>
        <p:spPr>
          <a:xfrm>
            <a:off x="3504254" y="4891473"/>
            <a:ext cx="286794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7E66EFB-06DB-4B7E-B318-E47AFDC3658E}"/>
              </a:ext>
            </a:extLst>
          </p:cNvPr>
          <p:cNvCxnSpPr/>
          <p:nvPr/>
        </p:nvCxnSpPr>
        <p:spPr>
          <a:xfrm>
            <a:off x="1043608" y="4509120"/>
            <a:ext cx="662473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10445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>
                <a:latin typeface="Calibri" pitchFamily="34" charset="0"/>
              </a:rPr>
              <a:t>先行研究</a:t>
            </a:r>
            <a:r>
              <a:rPr lang="en-US" altLang="ja-JP" dirty="0">
                <a:latin typeface="Calibri" pitchFamily="34" charset="0"/>
              </a:rPr>
              <a:t>[4,5]</a:t>
            </a:r>
            <a:r>
              <a:rPr lang="ja-JP" altLang="en-US" dirty="0">
                <a:latin typeface="Calibri" pitchFamily="34" charset="0"/>
              </a:rPr>
              <a:t>（実験）</a:t>
            </a:r>
            <a:endParaRPr lang="en-US" altLang="ja-JP" dirty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/>
              <a:t> </a:t>
            </a:r>
            <a:r>
              <a:rPr lang="en-US" altLang="ja-JP" dirty="0"/>
              <a:t>PI</a:t>
            </a:r>
            <a:r>
              <a:rPr lang="ja-JP" altLang="en-US" dirty="0"/>
              <a:t>ゲインの経験則、周波数掃引時の振幅制御</a:t>
            </a:r>
            <a:endParaRPr lang="en-US" altLang="ja-JP" dirty="0"/>
          </a:p>
          <a:p>
            <a:pPr marL="400050" lvl="1" indent="0"/>
            <a:r>
              <a:rPr lang="ja-JP" altLang="en-US" dirty="0"/>
              <a:t> 振幅依存性の取得、圧力振幅の推定</a:t>
            </a:r>
            <a:endParaRPr lang="en-US" altLang="ja-JP" sz="2400" dirty="0"/>
          </a:p>
          <a:p>
            <a:pPr marL="400050" lvl="1" indent="0"/>
            <a:endParaRPr lang="en-US" altLang="ja-JP" sz="1600" dirty="0"/>
          </a:p>
          <a:p>
            <a:r>
              <a:rPr lang="ja-JP" altLang="en-US" dirty="0"/>
              <a:t>先行研究</a:t>
            </a:r>
            <a:r>
              <a:rPr lang="en-US" altLang="ja-JP" dirty="0"/>
              <a:t>[6]</a:t>
            </a:r>
            <a:r>
              <a:rPr lang="ja-JP" altLang="en-US" dirty="0"/>
              <a:t>（理論）</a:t>
            </a:r>
            <a:endParaRPr lang="en-US" altLang="ja-JP" dirty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/>
              <a:t> 二次振動系に基づく安定性解析</a:t>
            </a:r>
            <a:endParaRPr lang="en-US" altLang="ja-JP" dirty="0"/>
          </a:p>
          <a:p>
            <a:pPr marL="400050" lvl="1" indent="0"/>
            <a:r>
              <a:rPr lang="en-US" altLang="ja-JP" dirty="0"/>
              <a:t> PI</a:t>
            </a:r>
            <a:r>
              <a:rPr lang="ja-JP" altLang="en-US" dirty="0"/>
              <a:t>ゲインの安定領域は加振周波数に依存</a:t>
            </a:r>
            <a:endParaRPr lang="en-US" altLang="ja-JP" dirty="0"/>
          </a:p>
          <a:p>
            <a:pPr marL="400050" lvl="1" indent="0"/>
            <a:r>
              <a:rPr lang="ja-JP" altLang="en-US" dirty="0"/>
              <a:t> 課題：共通の</a:t>
            </a:r>
            <a:r>
              <a:rPr lang="en-US" altLang="ja-JP" dirty="0"/>
              <a:t>PI</a:t>
            </a:r>
            <a:r>
              <a:rPr lang="ja-JP" altLang="en-US" dirty="0"/>
              <a:t>ゲイン？</a:t>
            </a:r>
            <a:endParaRPr lang="en-US" altLang="ja-JP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latin typeface="+mj-lt"/>
                <a:ea typeface="+mj-ea"/>
                <a:cs typeface="+mj-cs"/>
              </a:rPr>
              <a:t>背景</a:t>
            </a:r>
            <a:r>
              <a:rPr lang="ja-JP" altLang="en-US" sz="3200" dirty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080193" y="758959"/>
            <a:ext cx="5682690" cy="1078182"/>
            <a:chOff x="3759099" y="751318"/>
            <a:chExt cx="5682690" cy="1078182"/>
          </a:xfrm>
        </p:grpSpPr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7FB95D49-36EC-4DF6-9F77-D9AF6B6D675F}"/>
                </a:ext>
              </a:extLst>
            </p:cNvPr>
            <p:cNvSpPr/>
            <p:nvPr/>
          </p:nvSpPr>
          <p:spPr>
            <a:xfrm rot="10800000" flipH="1">
              <a:off x="4297171" y="1501712"/>
              <a:ext cx="1386885" cy="2542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5C06C0BC-E7E4-437A-B45D-7DD9A50B6D2F}"/>
                </a:ext>
              </a:extLst>
            </p:cNvPr>
            <p:cNvSpPr/>
            <p:nvPr/>
          </p:nvSpPr>
          <p:spPr>
            <a:xfrm rot="10800000" flipH="1">
              <a:off x="6221680" y="1488172"/>
              <a:ext cx="3117629" cy="2648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E156F4DB-1358-4FDE-8E6A-DD1FE4A88E27}"/>
                </a:ext>
              </a:extLst>
            </p:cNvPr>
            <p:cNvGrpSpPr/>
            <p:nvPr/>
          </p:nvGrpSpPr>
          <p:grpSpPr>
            <a:xfrm rot="10800000" flipH="1">
              <a:off x="3759099" y="1088550"/>
              <a:ext cx="538071" cy="740950"/>
              <a:chOff x="5330314" y="3114932"/>
              <a:chExt cx="911778" cy="1255566"/>
            </a:xfrm>
          </p:grpSpPr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46613BFE-D5A9-4F36-B7E0-39CA88044390}"/>
                  </a:ext>
                </a:extLst>
              </p:cNvPr>
              <p:cNvGrpSpPr/>
              <p:nvPr/>
            </p:nvGrpSpPr>
            <p:grpSpPr>
              <a:xfrm>
                <a:off x="5330314" y="3114932"/>
                <a:ext cx="911778" cy="1255566"/>
                <a:chOff x="2984336" y="1481661"/>
                <a:chExt cx="578992" cy="797299"/>
              </a:xfrm>
            </p:grpSpPr>
            <p:sp>
              <p:nvSpPr>
                <p:cNvPr id="207" name="正方形/長方形 206">
                  <a:extLst>
                    <a:ext uri="{FF2B5EF4-FFF2-40B4-BE49-F238E27FC236}">
                      <a16:creationId xmlns:a16="http://schemas.microsoft.com/office/drawing/2014/main" id="{594C4D82-AD53-4CEA-830A-2C8602C30B41}"/>
                    </a:ext>
                  </a:extLst>
                </p:cNvPr>
                <p:cNvSpPr/>
                <p:nvPr/>
              </p:nvSpPr>
              <p:spPr>
                <a:xfrm>
                  <a:off x="2984336" y="1481661"/>
                  <a:ext cx="578992" cy="43829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91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208" name="直線矢印コネクタ 207">
                  <a:extLst>
                    <a:ext uri="{FF2B5EF4-FFF2-40B4-BE49-F238E27FC236}">
                      <a16:creationId xmlns:a16="http://schemas.microsoft.com/office/drawing/2014/main" id="{D2063555-CFEE-4085-B02E-EC3EC1E7E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253988" y="1918573"/>
                  <a:ext cx="0" cy="3603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楕円 35">
                <a:extLst>
                  <a:ext uri="{FF2B5EF4-FFF2-40B4-BE49-F238E27FC236}">
                    <a16:creationId xmlns:a16="http://schemas.microsoft.com/office/drawing/2014/main" id="{AA2C5F90-E2BC-4402-B0F6-9721642CCC6C}"/>
                  </a:ext>
                </a:extLst>
              </p:cNvPr>
              <p:cNvSpPr/>
              <p:nvPr/>
            </p:nvSpPr>
            <p:spPr>
              <a:xfrm>
                <a:off x="5694961" y="3752785"/>
                <a:ext cx="108001" cy="1080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4BDFBD98-D5CE-47EA-9DE7-C1C4F84F5FB6}"/>
                </a:ext>
              </a:extLst>
            </p:cNvPr>
            <p:cNvSpPr/>
            <p:nvPr/>
          </p:nvSpPr>
          <p:spPr>
            <a:xfrm rot="10800000" flipH="1">
              <a:off x="5684056" y="1422176"/>
              <a:ext cx="538071" cy="407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49" name="直線矢印コネクタ 148">
              <a:extLst>
                <a:ext uri="{FF2B5EF4-FFF2-40B4-BE49-F238E27FC236}">
                  <a16:creationId xmlns:a16="http://schemas.microsoft.com/office/drawing/2014/main" id="{618148E5-E68F-4B0B-BCD8-303E05232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52531" y="1079364"/>
              <a:ext cx="0" cy="3412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楕円 30">
              <a:extLst>
                <a:ext uri="{FF2B5EF4-FFF2-40B4-BE49-F238E27FC236}">
                  <a16:creationId xmlns:a16="http://schemas.microsoft.com/office/drawing/2014/main" id="{6B3B1C9C-AF8F-4BEC-9246-0F5D5372C660}"/>
                </a:ext>
              </a:extLst>
            </p:cNvPr>
            <p:cNvSpPr/>
            <p:nvPr/>
          </p:nvSpPr>
          <p:spPr>
            <a:xfrm rot="10800000" flipH="1">
              <a:off x="5917769" y="1390307"/>
              <a:ext cx="63735" cy="637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1" name="テキスト ボックス 29">
              <a:extLst>
                <a:ext uri="{FF2B5EF4-FFF2-40B4-BE49-F238E27FC236}">
                  <a16:creationId xmlns:a16="http://schemas.microsoft.com/office/drawing/2014/main" id="{A7CA9BB8-115B-4776-A45B-E5851DA9F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584961" y="751318"/>
              <a:ext cx="643901" cy="34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S2</a:t>
              </a:r>
              <a:endPara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2" name="テキスト ボックス 29">
              <a:extLst>
                <a:ext uri="{FF2B5EF4-FFF2-40B4-BE49-F238E27FC236}">
                  <a16:creationId xmlns:a16="http://schemas.microsoft.com/office/drawing/2014/main" id="{0F6C48B1-F550-43B4-98E8-D3B80E7EF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948029" y="866018"/>
              <a:ext cx="566756" cy="34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C2</a:t>
              </a:r>
              <a:endPara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ADAC76AF-2419-461A-BD64-4881E11AD515}"/>
                </a:ext>
              </a:extLst>
            </p:cNvPr>
            <p:cNvSpPr/>
            <p:nvPr/>
          </p:nvSpPr>
          <p:spPr>
            <a:xfrm rot="10800000" flipH="1">
              <a:off x="9319398" y="1432457"/>
              <a:ext cx="122391" cy="3906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12" name="正方形/長方形 211"/>
          <p:cNvSpPr/>
          <p:nvPr/>
        </p:nvSpPr>
        <p:spPr>
          <a:xfrm flipH="1">
            <a:off x="3330698" y="791742"/>
            <a:ext cx="5690991" cy="138032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コンテンツ プレースホルダ 2"/>
              <p:cNvSpPr txBox="1">
                <a:spLocks/>
              </p:cNvSpPr>
              <p:nvPr/>
            </p:nvSpPr>
            <p:spPr bwMode="auto">
              <a:xfrm>
                <a:off x="7216463" y="865456"/>
                <a:ext cx="1773004" cy="42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管路部</a:t>
                </a:r>
                <a14:m>
                  <m:oMath xmlns:m="http://schemas.openxmlformats.org/officeDocument/2006/math"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游ゴシック"/>
                      </a:rPr>
                      <m:t>𝐾</m:t>
                    </m:r>
                  </m:oMath>
                </a14:m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</a:t>
                </a:r>
                <a:r>
                  <a:rPr kumimoji="1" lang="ja-JP" alt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  </a:t>
                </a:r>
              </a:p>
            </p:txBody>
          </p:sp>
        </mc:Choice>
        <mc:Fallback xmlns="">
          <p:sp>
            <p:nvSpPr>
              <p:cNvPr id="202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63" y="865456"/>
                <a:ext cx="1773004" cy="421851"/>
              </a:xfrm>
              <a:prstGeom prst="rect">
                <a:avLst/>
              </a:prstGeom>
              <a:blipFill>
                <a:blip r:embed="rId3"/>
                <a:stretch>
                  <a:fillRect t="-31884" b="-47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339907" y="874108"/>
            <a:ext cx="3495930" cy="1094421"/>
            <a:chOff x="339907" y="1380251"/>
            <a:chExt cx="3495930" cy="1094421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BC6F98A7-3A13-4A33-BEB1-892BB381BCD9}"/>
                </a:ext>
              </a:extLst>
            </p:cNvPr>
            <p:cNvSpPr txBox="1">
              <a:spLocks noChangeAspect="1"/>
            </p:cNvSpPr>
            <p:nvPr/>
          </p:nvSpPr>
          <p:spPr>
            <a:xfrm flipH="1">
              <a:off x="2055188" y="1472822"/>
              <a:ext cx="468431" cy="371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D0EDDF5C-72FD-48FD-8E6C-7171D42BA224}"/>
                </a:ext>
              </a:extLst>
            </p:cNvPr>
            <p:cNvSpPr txBox="1">
              <a:spLocks noChangeAspect="1"/>
            </p:cNvSpPr>
            <p:nvPr/>
          </p:nvSpPr>
          <p:spPr>
            <a:xfrm flipH="1">
              <a:off x="2490702" y="1422576"/>
              <a:ext cx="535350" cy="371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</a:t>
              </a:r>
              <a:endParaRPr kumimoji="1" lang="ja-JP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FAAB8D79-2B0A-4014-99A1-4CEA962A7B8A}"/>
                </a:ext>
              </a:extLst>
            </p:cNvPr>
            <p:cNvSpPr/>
            <p:nvPr/>
          </p:nvSpPr>
          <p:spPr>
            <a:xfrm rot="10800000" flipH="1">
              <a:off x="1741028" y="2012949"/>
              <a:ext cx="869944" cy="2542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F79AE53C-93AD-481B-83C6-5AF220152EAF}"/>
                </a:ext>
              </a:extLst>
            </p:cNvPr>
            <p:cNvSpPr/>
            <p:nvPr/>
          </p:nvSpPr>
          <p:spPr>
            <a:xfrm rot="10800000" flipH="1">
              <a:off x="1540272" y="1805484"/>
              <a:ext cx="200756" cy="6691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D5D2B9CC-0726-4BCB-9E9D-3328FF173464}"/>
                </a:ext>
              </a:extLst>
            </p:cNvPr>
            <p:cNvSpPr/>
            <p:nvPr/>
          </p:nvSpPr>
          <p:spPr>
            <a:xfrm rot="10800000" flipH="1">
              <a:off x="1404408" y="1872402"/>
              <a:ext cx="135863" cy="535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F24AC36B-036C-4706-8271-01BBCDA26A7F}"/>
                </a:ext>
              </a:extLst>
            </p:cNvPr>
            <p:cNvSpPr/>
            <p:nvPr/>
          </p:nvSpPr>
          <p:spPr>
            <a:xfrm rot="10800000" flipH="1">
              <a:off x="2811730" y="1872402"/>
              <a:ext cx="133837" cy="535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4C79E43-ECAE-4BBE-B1D8-B2BDB5349D9D}"/>
                </a:ext>
              </a:extLst>
            </p:cNvPr>
            <p:cNvSpPr/>
            <p:nvPr/>
          </p:nvSpPr>
          <p:spPr>
            <a:xfrm rot="10800000" flipH="1">
              <a:off x="2610972" y="1805484"/>
              <a:ext cx="200756" cy="669188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AE1ED6D1-3345-41F8-AE4C-389D1326ACAC}"/>
                </a:ext>
              </a:extLst>
            </p:cNvPr>
            <p:cNvSpPr/>
            <p:nvPr/>
          </p:nvSpPr>
          <p:spPr>
            <a:xfrm rot="10800000" flipH="1">
              <a:off x="2209459" y="1872402"/>
              <a:ext cx="200756" cy="5353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ADAC76AF-2419-461A-BD64-4881E11AD515}"/>
                </a:ext>
              </a:extLst>
            </p:cNvPr>
            <p:cNvSpPr/>
            <p:nvPr/>
          </p:nvSpPr>
          <p:spPr>
            <a:xfrm rot="10800000" flipH="1">
              <a:off x="339907" y="1946690"/>
              <a:ext cx="122391" cy="3906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C8949D30-DDD5-410B-9ED8-FAC75B0EA230}"/>
                </a:ext>
              </a:extLst>
            </p:cNvPr>
            <p:cNvSpPr/>
            <p:nvPr/>
          </p:nvSpPr>
          <p:spPr>
            <a:xfrm rot="10800000" flipH="1">
              <a:off x="2945567" y="2012949"/>
              <a:ext cx="133837" cy="2542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D431FFBA-4574-4BFA-AEE6-0BD563F14BA9}"/>
                </a:ext>
              </a:extLst>
            </p:cNvPr>
            <p:cNvCxnSpPr>
              <a:stCxn id="101" idx="3"/>
              <a:endCxn id="100" idx="1"/>
            </p:cNvCxnSpPr>
            <p:nvPr/>
          </p:nvCxnSpPr>
          <p:spPr>
            <a:xfrm rot="10800000" flipH="1">
              <a:off x="2410215" y="2140077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28BB0F55-1D56-482A-8561-0FE7511EFFC5}"/>
                </a:ext>
              </a:extLst>
            </p:cNvPr>
            <p:cNvCxnSpPr/>
            <p:nvPr/>
          </p:nvCxnSpPr>
          <p:spPr>
            <a:xfrm rot="10800000" flipH="1">
              <a:off x="2410215" y="2211264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0F577C2C-4BCF-4F48-9AA0-21319C249D6D}"/>
                </a:ext>
              </a:extLst>
            </p:cNvPr>
            <p:cNvCxnSpPr/>
            <p:nvPr/>
          </p:nvCxnSpPr>
          <p:spPr>
            <a:xfrm rot="10800000" flipH="1">
              <a:off x="2410215" y="2074976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CABB41A3-4979-4CB5-9193-031413F2AA85}"/>
                </a:ext>
              </a:extLst>
            </p:cNvPr>
            <p:cNvCxnSpPr/>
            <p:nvPr/>
          </p:nvCxnSpPr>
          <p:spPr>
            <a:xfrm rot="10800000" flipH="1">
              <a:off x="2410215" y="2178212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BF95ABD4-9F32-4951-A4E1-0B4EE0049262}"/>
                </a:ext>
              </a:extLst>
            </p:cNvPr>
            <p:cNvCxnSpPr/>
            <p:nvPr/>
          </p:nvCxnSpPr>
          <p:spPr>
            <a:xfrm rot="10800000" flipH="1">
              <a:off x="2410453" y="2107435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319154F7-E207-47DB-ADB5-6183039C779D}"/>
                </a:ext>
              </a:extLst>
            </p:cNvPr>
            <p:cNvCxnSpPr/>
            <p:nvPr/>
          </p:nvCxnSpPr>
          <p:spPr>
            <a:xfrm rot="10800000" flipH="1">
              <a:off x="2410215" y="2242861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C9418B36-C852-4109-9777-F513B77431F2}"/>
                </a:ext>
              </a:extLst>
            </p:cNvPr>
            <p:cNvCxnSpPr/>
            <p:nvPr/>
          </p:nvCxnSpPr>
          <p:spPr>
            <a:xfrm rot="10800000" flipH="1">
              <a:off x="2410215" y="2046079"/>
              <a:ext cx="20075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B7E4E1B6-3927-4A05-92F6-3F55A1A9A911}"/>
                </a:ext>
              </a:extLst>
            </p:cNvPr>
            <p:cNvSpPr/>
            <p:nvPr/>
          </p:nvSpPr>
          <p:spPr>
            <a:xfrm rot="10800000" flipH="1">
              <a:off x="407366" y="2015945"/>
              <a:ext cx="996148" cy="2512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E156F4DB-1358-4FDE-8E6A-DD1FE4A88E27}"/>
                </a:ext>
              </a:extLst>
            </p:cNvPr>
            <p:cNvGrpSpPr/>
            <p:nvPr/>
          </p:nvGrpSpPr>
          <p:grpSpPr>
            <a:xfrm rot="10800000" flipH="1">
              <a:off x="3080151" y="1602783"/>
              <a:ext cx="538071" cy="740950"/>
              <a:chOff x="5330314" y="3114932"/>
              <a:chExt cx="911778" cy="1255566"/>
            </a:xfrm>
          </p:grpSpPr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46613BFE-D5A9-4F36-B7E0-39CA88044390}"/>
                  </a:ext>
                </a:extLst>
              </p:cNvPr>
              <p:cNvGrpSpPr/>
              <p:nvPr/>
            </p:nvGrpSpPr>
            <p:grpSpPr>
              <a:xfrm>
                <a:off x="5330314" y="3114932"/>
                <a:ext cx="911778" cy="1255566"/>
                <a:chOff x="2984336" y="1481661"/>
                <a:chExt cx="578992" cy="797299"/>
              </a:xfrm>
            </p:grpSpPr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594C4D82-AD53-4CEA-830A-2C8602C30B41}"/>
                    </a:ext>
                  </a:extLst>
                </p:cNvPr>
                <p:cNvSpPr/>
                <p:nvPr/>
              </p:nvSpPr>
              <p:spPr>
                <a:xfrm>
                  <a:off x="2984336" y="1481661"/>
                  <a:ext cx="578992" cy="43829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91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29" name="直線矢印コネクタ 128">
                  <a:extLst>
                    <a:ext uri="{FF2B5EF4-FFF2-40B4-BE49-F238E27FC236}">
                      <a16:creationId xmlns:a16="http://schemas.microsoft.com/office/drawing/2014/main" id="{D2063555-CFEE-4085-B02E-EC3EC1E7E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253988" y="1918573"/>
                  <a:ext cx="0" cy="3603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楕円 35">
                <a:extLst>
                  <a:ext uri="{FF2B5EF4-FFF2-40B4-BE49-F238E27FC236}">
                    <a16:creationId xmlns:a16="http://schemas.microsoft.com/office/drawing/2014/main" id="{AA2C5F90-E2BC-4402-B0F6-9721642CCC6C}"/>
                  </a:ext>
                </a:extLst>
              </p:cNvPr>
              <p:cNvSpPr/>
              <p:nvPr/>
            </p:nvSpPr>
            <p:spPr>
              <a:xfrm>
                <a:off x="5694961" y="3752785"/>
                <a:ext cx="108001" cy="1080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3D84A199-EB78-4FBE-A702-BE17F768F31A}"/>
                </a:ext>
              </a:extLst>
            </p:cNvPr>
            <p:cNvSpPr/>
            <p:nvPr/>
          </p:nvSpPr>
          <p:spPr>
            <a:xfrm rot="10800000" flipH="1">
              <a:off x="1134696" y="1961441"/>
              <a:ext cx="168294" cy="355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0" name="テキスト ボックス 29">
              <a:extLst>
                <a:ext uri="{FF2B5EF4-FFF2-40B4-BE49-F238E27FC236}">
                  <a16:creationId xmlns:a16="http://schemas.microsoft.com/office/drawing/2014/main" id="{0F6C48B1-F550-43B4-98E8-D3B80E7EF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69081" y="1380251"/>
              <a:ext cx="566756" cy="34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C2</a:t>
              </a:r>
              <a:endPara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15" name="正方形/長方形 214"/>
          <p:cNvSpPr/>
          <p:nvPr/>
        </p:nvSpPr>
        <p:spPr>
          <a:xfrm flipH="1">
            <a:off x="167207" y="785784"/>
            <a:ext cx="3153580" cy="138673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タイトル 1"/>
          <p:cNvSpPr>
            <a:spLocks noGrp="1"/>
          </p:cNvSpPr>
          <p:nvPr>
            <p:ph type="title"/>
          </p:nvPr>
        </p:nvSpPr>
        <p:spPr>
          <a:xfrm>
            <a:off x="293298" y="8626"/>
            <a:ext cx="8586542" cy="719395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定在波型熱音響エンジンの例</a:t>
            </a:r>
            <a:endParaRPr kumimoji="1" lang="ja-JP" altLang="en-US" sz="40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217279" y="1346462"/>
            <a:ext cx="516130" cy="522886"/>
            <a:chOff x="3225396" y="1847193"/>
            <a:chExt cx="516130" cy="522886"/>
          </a:xfrm>
        </p:grpSpPr>
        <p:sp>
          <p:nvSpPr>
            <p:cNvPr id="121" name="テキスト ボックス 27">
              <a:extLst>
                <a:ext uri="{FF2B5EF4-FFF2-40B4-BE49-F238E27FC236}">
                  <a16:creationId xmlns:a16="http://schemas.microsoft.com/office/drawing/2014/main" id="{31C2E441-CFFE-416C-92B3-0C4061044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305946" y="1847193"/>
              <a:ext cx="435580" cy="34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778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</a:t>
              </a:r>
              <a:r>
                <a:rPr kumimoji="1" lang="en-US" altLang="ja-JP" sz="1778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9BACED0F-F804-4253-BF84-D7EE5C6A46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44788" y="2051688"/>
              <a:ext cx="2007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テキスト ボックス 29">
              <a:extLst>
                <a:ext uri="{FF2B5EF4-FFF2-40B4-BE49-F238E27FC236}">
                  <a16:creationId xmlns:a16="http://schemas.microsoft.com/office/drawing/2014/main" id="{15002A3A-E56E-4836-B05B-83F08E8F2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91030" y="2023702"/>
              <a:ext cx="420916" cy="34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51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651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id="{EFE5CA4D-2218-4362-8867-99FE801223F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3225396" y="2210126"/>
              <a:ext cx="2007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正方形/長方形 68"/>
          <p:cNvSpPr/>
          <p:nvPr/>
        </p:nvSpPr>
        <p:spPr>
          <a:xfrm>
            <a:off x="5251203" y="3579350"/>
            <a:ext cx="3531516" cy="806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片振幅：</a:t>
            </a:r>
            <a:r>
              <a:rPr lang="en-US" altLang="ja-JP" sz="2800" dirty="0">
                <a:solidFill>
                  <a:schemeClr val="tx1"/>
                </a:solidFill>
              </a:rPr>
              <a:t>1.1 kPa</a:t>
            </a: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周波数：</a:t>
            </a:r>
            <a:r>
              <a:rPr lang="en-US" altLang="ja-JP" sz="2800" dirty="0">
                <a:solidFill>
                  <a:schemeClr val="tx1"/>
                </a:solidFill>
              </a:rPr>
              <a:t>48.0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/>
              <p:cNvSpPr/>
              <p:nvPr/>
            </p:nvSpPr>
            <p:spPr>
              <a:xfrm>
                <a:off x="5251203" y="2896525"/>
                <a:ext cx="346582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i="0" dirty="0"/>
                  <a:t>400</a:t>
                </a:r>
                <a:r>
                  <a:rPr lang="ja-JP" altLang="en-US" sz="2800" i="0" dirty="0"/>
                  <a:t>℃</a:t>
                </a:r>
                <a:r>
                  <a:rPr lang="en-US" altLang="ja-JP" sz="2800" i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i="0" dirty="0"/>
                  <a:t>16</a:t>
                </a:r>
                <a:r>
                  <a:rPr lang="ja-JP" altLang="en-US" sz="2800" dirty="0"/>
                  <a:t>℃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03" y="2896525"/>
                <a:ext cx="3465821" cy="523220"/>
              </a:xfrm>
              <a:prstGeom prst="rect">
                <a:avLst/>
              </a:prstGeom>
              <a:blipFill>
                <a:blip r:embed="rId4"/>
                <a:stretch>
                  <a:fillRect t="-16279" r="-2285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テキスト ボックス 77"/>
          <p:cNvSpPr txBox="1"/>
          <p:nvPr/>
        </p:nvSpPr>
        <p:spPr>
          <a:xfrm>
            <a:off x="154765" y="2077837"/>
            <a:ext cx="12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losed-end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850810" y="2077837"/>
            <a:ext cx="12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losed-end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119447" y="2109609"/>
            <a:ext cx="86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Stack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77406" y="2509305"/>
            <a:ext cx="20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Hot heat exchanger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527865" y="2501093"/>
            <a:ext cx="236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Cold heat exchanger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 flipH="1" flipV="1">
            <a:off x="420042" y="1817917"/>
            <a:ext cx="269224" cy="34665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8583825" y="1817917"/>
            <a:ext cx="136760" cy="3636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>
            <a:stCxn id="81" idx="0"/>
          </p:cNvCxnSpPr>
          <p:nvPr/>
        </p:nvCxnSpPr>
        <p:spPr>
          <a:xfrm flipV="1">
            <a:off x="1603658" y="1888324"/>
            <a:ext cx="725118" cy="6209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82" idx="0"/>
          </p:cNvCxnSpPr>
          <p:nvPr/>
        </p:nvCxnSpPr>
        <p:spPr>
          <a:xfrm flipH="1" flipV="1">
            <a:off x="2730289" y="1955244"/>
            <a:ext cx="980315" cy="5458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2544258" y="1686481"/>
            <a:ext cx="7083" cy="4840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3530232" y="2076417"/>
            <a:ext cx="20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Pressure sensor</a:t>
            </a:r>
            <a:endParaRPr kumimoji="1" lang="ja-JP" altLang="en-US" dirty="0"/>
          </a:p>
        </p:txBody>
      </p:sp>
      <p:cxnSp>
        <p:nvCxnSpPr>
          <p:cNvPr id="89" name="直線矢印コネクタ 88"/>
          <p:cNvCxnSpPr/>
          <p:nvPr/>
        </p:nvCxnSpPr>
        <p:spPr>
          <a:xfrm flipH="1" flipV="1">
            <a:off x="3520427" y="1850651"/>
            <a:ext cx="408014" cy="307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V="1">
            <a:off x="4893342" y="1831537"/>
            <a:ext cx="267188" cy="3262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37C84C80-11F1-49C3-8559-FBBA5A46C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42" y="3429000"/>
            <a:ext cx="3678265" cy="264906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コンテンツ プレースホルダ 2">
                <a:extLst>
                  <a:ext uri="{FF2B5EF4-FFF2-40B4-BE49-F238E27FC236}">
                    <a16:creationId xmlns:a16="http://schemas.microsoft.com/office/drawing/2014/main" id="{8A88B595-0311-4A5F-A19F-5865BC5DA6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4533" y="860299"/>
                <a:ext cx="1517008" cy="42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コア部</a:t>
                </a:r>
                <a14:m>
                  <m:oMath xmlns:m="http://schemas.openxmlformats.org/officeDocument/2006/math"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游ゴシック"/>
                      </a:rPr>
                      <m:t>𝐺</m:t>
                    </m:r>
                  </m:oMath>
                </a14:m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      </a:t>
                </a:r>
                <a:r>
                  <a:rPr kumimoji="1" lang="ja-JP" alt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                                            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                  </a:t>
                </a:r>
                <a:r>
                  <a:rPr kumimoji="1" lang="ja-JP" alt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游ゴシック"/>
                  </a:rPr>
                  <a:t>     </a:t>
                </a:r>
              </a:p>
            </p:txBody>
          </p:sp>
        </mc:Choice>
        <mc:Fallback xmlns="">
          <p:sp>
            <p:nvSpPr>
              <p:cNvPr id="92" name="コンテンツ プレースホルダ 2">
                <a:extLst>
                  <a:ext uri="{FF2B5EF4-FFF2-40B4-BE49-F238E27FC236}">
                    <a16:creationId xmlns:a16="http://schemas.microsoft.com/office/drawing/2014/main" id="{8A88B595-0311-4A5F-A19F-5865BC5DA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533" y="860299"/>
                <a:ext cx="1517008" cy="421851"/>
              </a:xfrm>
              <a:prstGeom prst="rect">
                <a:avLst/>
              </a:prstGeom>
              <a:blipFill>
                <a:blip r:embed="rId6"/>
                <a:stretch>
                  <a:fillRect l="-3213" t="-30435" b="-47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EF322123-ABDB-4045-8DF9-DB06971DD241}"/>
              </a:ext>
            </a:extLst>
          </p:cNvPr>
          <p:cNvGrpSpPr/>
          <p:nvPr/>
        </p:nvGrpSpPr>
        <p:grpSpPr>
          <a:xfrm>
            <a:off x="3624686" y="786899"/>
            <a:ext cx="4033125" cy="1429895"/>
            <a:chOff x="-5823728" y="796355"/>
            <a:chExt cx="4033125" cy="1429895"/>
          </a:xfrm>
        </p:grpSpPr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6F89E0A7-B6C8-441F-B5F9-ADA2B61F6E46}"/>
                </a:ext>
              </a:extLst>
            </p:cNvPr>
            <p:cNvSpPr/>
            <p:nvPr/>
          </p:nvSpPr>
          <p:spPr>
            <a:xfrm rot="10800000" flipH="1">
              <a:off x="-5823728" y="1520373"/>
              <a:ext cx="1386885" cy="2542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90FFBD6E-0393-4B7B-B140-D7517AA4AF23}"/>
                </a:ext>
              </a:extLst>
            </p:cNvPr>
            <p:cNvSpPr/>
            <p:nvPr/>
          </p:nvSpPr>
          <p:spPr>
            <a:xfrm rot="10800000" flipH="1">
              <a:off x="-3899219" y="1506833"/>
              <a:ext cx="1293609" cy="2648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856BFD87-94D1-43E7-B434-831446B238D5}"/>
                </a:ext>
              </a:extLst>
            </p:cNvPr>
            <p:cNvSpPr/>
            <p:nvPr/>
          </p:nvSpPr>
          <p:spPr>
            <a:xfrm rot="10800000" flipH="1">
              <a:off x="-4436843" y="1440837"/>
              <a:ext cx="538071" cy="407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B4FCCD84-9CBD-4B61-8D0F-49E4FC51DE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4168368" y="1098025"/>
              <a:ext cx="0" cy="3412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楕円 30">
              <a:extLst>
                <a:ext uri="{FF2B5EF4-FFF2-40B4-BE49-F238E27FC236}">
                  <a16:creationId xmlns:a16="http://schemas.microsoft.com/office/drawing/2014/main" id="{BFC1B9AF-8D97-473F-8F8A-5AB3612D67DC}"/>
                </a:ext>
              </a:extLst>
            </p:cNvPr>
            <p:cNvSpPr/>
            <p:nvPr/>
          </p:nvSpPr>
          <p:spPr>
            <a:xfrm rot="10800000" flipH="1">
              <a:off x="-4203130" y="1408968"/>
              <a:ext cx="63735" cy="637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9" name="テキスト ボックス 29">
              <a:extLst>
                <a:ext uri="{FF2B5EF4-FFF2-40B4-BE49-F238E27FC236}">
                  <a16:creationId xmlns:a16="http://schemas.microsoft.com/office/drawing/2014/main" id="{DD578FE5-AC81-4DCD-8283-B96CD7AD7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4535938" y="796355"/>
              <a:ext cx="643901" cy="34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S2</a:t>
              </a:r>
              <a:endPara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0" name="テキスト ボックス 29">
              <a:extLst>
                <a:ext uri="{FF2B5EF4-FFF2-40B4-BE49-F238E27FC236}">
                  <a16:creationId xmlns:a16="http://schemas.microsoft.com/office/drawing/2014/main" id="{C1319D68-8DAD-4889-91C2-EE4030AF5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2676190" y="1850482"/>
              <a:ext cx="305703" cy="37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32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u</a:t>
              </a:r>
              <a:endParaRPr kumimoji="1" lang="en-US" altLang="ja-JP" sz="203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1" name="片側の 2 つの角を切り取った四角形 49">
              <a:extLst>
                <a:ext uri="{FF2B5EF4-FFF2-40B4-BE49-F238E27FC236}">
                  <a16:creationId xmlns:a16="http://schemas.microsoft.com/office/drawing/2014/main" id="{E948767F-4B60-47FA-8360-D4E3E7F2868C}"/>
                </a:ext>
              </a:extLst>
            </p:cNvPr>
            <p:cNvSpPr/>
            <p:nvPr/>
          </p:nvSpPr>
          <p:spPr>
            <a:xfrm rot="16200000" flipH="1">
              <a:off x="-2659468" y="1488232"/>
              <a:ext cx="395868" cy="297914"/>
            </a:xfrm>
            <a:prstGeom prst="snip2SameRect">
              <a:avLst>
                <a:gd name="adj1" fmla="val 23037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2" name="円弧 131">
              <a:extLst>
                <a:ext uri="{FF2B5EF4-FFF2-40B4-BE49-F238E27FC236}">
                  <a16:creationId xmlns:a16="http://schemas.microsoft.com/office/drawing/2014/main" id="{3895F12C-44FC-4248-A75C-6DAD118C40E1}"/>
                </a:ext>
              </a:extLst>
            </p:cNvPr>
            <p:cNvSpPr/>
            <p:nvPr/>
          </p:nvSpPr>
          <p:spPr>
            <a:xfrm rot="10800000" flipH="1">
              <a:off x="-2692170" y="1357779"/>
              <a:ext cx="193191" cy="558821"/>
            </a:xfrm>
            <a:prstGeom prst="arc">
              <a:avLst>
                <a:gd name="adj1" fmla="val 17318321"/>
                <a:gd name="adj2" fmla="val 425234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33" name="直線矢印コネクタ 132">
              <a:extLst>
                <a:ext uri="{FF2B5EF4-FFF2-40B4-BE49-F238E27FC236}">
                  <a16:creationId xmlns:a16="http://schemas.microsoft.com/office/drawing/2014/main" id="{EED514B8-D578-4FB1-9742-43A69D5E253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-2388347" y="1835123"/>
              <a:ext cx="0" cy="2969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B138310F-C209-47CD-987D-BB2D382C7892}"/>
                </a:ext>
              </a:extLst>
            </p:cNvPr>
            <p:cNvSpPr txBox="1"/>
            <p:nvPr/>
          </p:nvSpPr>
          <p:spPr>
            <a:xfrm>
              <a:off x="-2918149" y="985596"/>
              <a:ext cx="11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Vibrator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2" grpId="1" animBg="1"/>
      <p:bldP spid="202" grpId="0"/>
      <p:bldP spid="202" grpId="1"/>
      <p:bldP spid="215" grpId="0" animBg="1"/>
      <p:bldP spid="79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3550" y="343428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343428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5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グループ化 1"/>
          <p:cNvGrpSpPr/>
          <p:nvPr/>
        </p:nvGrpSpPr>
        <p:grpSpPr>
          <a:xfrm>
            <a:off x="3459635" y="352953"/>
            <a:ext cx="5693890" cy="4235026"/>
            <a:chOff x="3459635" y="352953"/>
            <a:chExt cx="5693890" cy="4235026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3075" y="352953"/>
              <a:ext cx="5620450" cy="3468253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8" name="グループ化 40"/>
            <p:cNvGrpSpPr/>
            <p:nvPr/>
          </p:nvGrpSpPr>
          <p:grpSpPr>
            <a:xfrm>
              <a:off x="3459635" y="3727006"/>
              <a:ext cx="4338779" cy="860973"/>
              <a:chOff x="3459635" y="3727006"/>
              <a:chExt cx="4338779" cy="860973"/>
            </a:xfrm>
          </p:grpSpPr>
          <p:graphicFrame>
            <p:nvGraphicFramePr>
              <p:cNvPr id="42" name="Object 12"/>
              <p:cNvGraphicFramePr>
                <a:graphicFrameLocks noChangeAspect="1"/>
              </p:cNvGraphicFramePr>
              <p:nvPr/>
            </p:nvGraphicFramePr>
            <p:xfrm>
              <a:off x="3459635" y="3727006"/>
              <a:ext cx="3015519" cy="460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6" name="数式" r:id="rId7" imgW="1320480" imgH="203040" progId="">
                      <p:embed/>
                    </p:oleObj>
                  </mc:Choice>
                  <mc:Fallback>
                    <p:oleObj name="数式" r:id="rId7" imgW="1320480" imgH="20304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9635" y="3727006"/>
                            <a:ext cx="3015519" cy="46083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グループ化 44"/>
              <p:cNvGrpSpPr/>
              <p:nvPr/>
            </p:nvGrpSpPr>
            <p:grpSpPr>
              <a:xfrm>
                <a:off x="3460694" y="4099633"/>
                <a:ext cx="4337720" cy="488346"/>
                <a:chOff x="850330" y="6231100"/>
                <a:chExt cx="4337720" cy="488346"/>
              </a:xfrm>
            </p:grpSpPr>
            <p:sp>
              <p:nvSpPr>
                <p:cNvPr id="46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419461" y="6231100"/>
                  <a:ext cx="376858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24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游ゴシック"/>
                    </a:rPr>
                    <a:t>： </a:t>
                  </a:r>
                  <a:r>
                    <a:rPr lang="ja-JP" altLang="en-US" sz="2400" dirty="0">
                      <a:solidFill>
                        <a:srgbClr val="FF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游ゴシック"/>
                    </a:rPr>
                    <a:t>時変ゲイン</a:t>
                  </a:r>
                </a:p>
              </p:txBody>
            </p:sp>
            <p:graphicFrame>
              <p:nvGraphicFramePr>
                <p:cNvPr id="47" name="Object 12"/>
                <p:cNvGraphicFramePr>
                  <a:graphicFrameLocks noChangeAspect="1"/>
                </p:cNvGraphicFramePr>
                <p:nvPr/>
              </p:nvGraphicFramePr>
              <p:xfrm>
                <a:off x="850330" y="6322869"/>
                <a:ext cx="621029" cy="3965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7" name="数式" r:id="rId9" imgW="317160" imgH="203040" progId="">
                        <p:embed/>
                      </p:oleObj>
                    </mc:Choice>
                    <mc:Fallback>
                      <p:oleObj name="数式" r:id="rId9" imgW="317160" imgH="20304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0330" y="6322869"/>
                              <a:ext cx="621029" cy="39657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3459163" y="3727450"/>
          <a:ext cx="3016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数式" r:id="rId11" imgW="1320480" imgH="203040" progId="">
                  <p:embed/>
                </p:oleObj>
              </mc:Choice>
              <mc:Fallback>
                <p:oleObj name="数式" r:id="rId11" imgW="132048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3727450"/>
                        <a:ext cx="3016250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グループ化 190"/>
          <p:cNvGrpSpPr/>
          <p:nvPr/>
        </p:nvGrpSpPr>
        <p:grpSpPr>
          <a:xfrm>
            <a:off x="3460694" y="4099631"/>
            <a:ext cx="4337720" cy="488348"/>
            <a:chOff x="850330" y="6231098"/>
            <a:chExt cx="4337720" cy="488348"/>
          </a:xfrm>
        </p:grpSpPr>
        <p:sp>
          <p:nvSpPr>
            <p:cNvPr id="192" name="テキスト ボックス 2"/>
            <p:cNvSpPr txBox="1">
              <a:spLocks noChangeArrowheads="1"/>
            </p:cNvSpPr>
            <p:nvPr/>
          </p:nvSpPr>
          <p:spPr bwMode="auto">
            <a:xfrm>
              <a:off x="1419461" y="6231098"/>
              <a:ext cx="37685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： </a:t>
              </a:r>
              <a:r>
                <a:rPr lang="ja-JP" altLang="en-US" sz="24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時変ゲイン</a:t>
              </a:r>
            </a:p>
          </p:txBody>
        </p:sp>
        <p:graphicFrame>
          <p:nvGraphicFramePr>
            <p:cNvPr id="193" name="Object 12"/>
            <p:cNvGraphicFramePr>
              <a:graphicFrameLocks noChangeAspect="1"/>
            </p:cNvGraphicFramePr>
            <p:nvPr/>
          </p:nvGraphicFramePr>
          <p:xfrm>
            <a:off x="850330" y="6322869"/>
            <a:ext cx="621029" cy="396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" name="数式" r:id="rId13" imgW="317160" imgH="203040" progId="">
                    <p:embed/>
                  </p:oleObj>
                </mc:Choice>
                <mc:Fallback>
                  <p:oleObj name="数式" r:id="rId13" imgW="317160" imgH="2030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330" y="6322869"/>
                          <a:ext cx="621029" cy="3965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" name="コンテンツ プレースホルダ 2"/>
          <p:cNvSpPr txBox="1">
            <a:spLocks/>
          </p:cNvSpPr>
          <p:nvPr/>
        </p:nvSpPr>
        <p:spPr>
          <a:xfrm>
            <a:off x="76200" y="5344309"/>
            <a:ext cx="7033872" cy="116954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 </a:t>
            </a:r>
            <a:r>
              <a:rPr lang="en-US" altLang="ja-JP" sz="2600" dirty="0">
                <a:latin typeface="ＭＳ Ｐゴシック" panose="020B0600070205080204" pitchFamily="50" charset="-128"/>
              </a:rPr>
              <a:t>PI</a:t>
            </a:r>
            <a:r>
              <a:rPr lang="ja-JP" altLang="en-US" sz="2600" dirty="0">
                <a:latin typeface="ＭＳ Ｐゴシック" panose="020B0600070205080204" pitchFamily="50" charset="-128"/>
              </a:rPr>
              <a:t>補償器の出力を音源の駆動信号の</a:t>
            </a:r>
            <a:endParaRPr lang="en-US" altLang="ja-JP" sz="2600" dirty="0">
              <a:latin typeface="ＭＳ Ｐゴシック" panose="020B0600070205080204" pitchFamily="50" charset="-128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br>
              <a:rPr lang="en-US" altLang="ja-JP" sz="300" dirty="0">
                <a:latin typeface="ＭＳ Ｐゴシック" panose="020B0600070205080204" pitchFamily="50" charset="-128"/>
              </a:rPr>
            </a:br>
            <a:r>
              <a:rPr lang="ja-JP" altLang="en-US" sz="280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時変ゲイン</a:t>
            </a:r>
            <a:r>
              <a:rPr lang="ja-JP" altLang="en-US" sz="2600" dirty="0">
                <a:latin typeface="ＭＳ Ｐゴシック" panose="020B0600070205080204" pitchFamily="50" charset="-128"/>
              </a:rPr>
              <a:t>として用いる</a:t>
            </a:r>
            <a:endParaRPr lang="en-US" altLang="ja-JP" sz="2600" dirty="0">
              <a:uFill>
                <a:solidFill>
                  <a:srgbClr val="FF0000"/>
                </a:solidFill>
              </a:u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1" name="グループ化 6"/>
          <p:cNvGrpSpPr/>
          <p:nvPr/>
        </p:nvGrpSpPr>
        <p:grpSpPr>
          <a:xfrm>
            <a:off x="5702300" y="771525"/>
            <a:ext cx="1903917" cy="1965325"/>
            <a:chOff x="5702300" y="771525"/>
            <a:chExt cx="1903917" cy="1965325"/>
          </a:xfrm>
        </p:grpSpPr>
        <p:cxnSp>
          <p:nvCxnSpPr>
            <p:cNvPr id="3" name="直線矢印コネクタ 2"/>
            <p:cNvCxnSpPr/>
            <p:nvPr/>
          </p:nvCxnSpPr>
          <p:spPr>
            <a:xfrm>
              <a:off x="5708650" y="771525"/>
              <a:ext cx="306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5702300" y="771525"/>
              <a:ext cx="0" cy="196532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483950" y="771525"/>
              <a:ext cx="3312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7282217" y="771525"/>
              <a:ext cx="324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37"/>
          <p:cNvGrpSpPr/>
          <p:nvPr/>
        </p:nvGrpSpPr>
        <p:grpSpPr>
          <a:xfrm>
            <a:off x="76200" y="4395432"/>
            <a:ext cx="7510967" cy="683217"/>
            <a:chOff x="76200" y="4395432"/>
            <a:chExt cx="7510967" cy="683217"/>
          </a:xfrm>
        </p:grpSpPr>
        <p:sp>
          <p:nvSpPr>
            <p:cNvPr id="186" name="テキスト ボックス 2"/>
            <p:cNvSpPr txBox="1">
              <a:spLocks noChangeArrowheads="1"/>
            </p:cNvSpPr>
            <p:nvPr/>
          </p:nvSpPr>
          <p:spPr bwMode="auto">
            <a:xfrm>
              <a:off x="76200" y="4586206"/>
              <a:ext cx="75109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・ 推定値 </a:t>
              </a:r>
              <a:r>
                <a:rPr lang="en-US" altLang="ja-JP" sz="2600" i="1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</a:t>
              </a: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 と目標値 </a:t>
              </a:r>
              <a:r>
                <a:rPr lang="en-US" altLang="ja-JP" sz="2600" i="1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 </a:t>
              </a:r>
              <a:r>
                <a:rPr lang="en-US" altLang="ja-JP" sz="2600" baseline="300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*</a:t>
              </a: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 との差分を</a:t>
              </a:r>
              <a:r>
                <a:rPr lang="en-US" altLang="ja-JP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PI</a:t>
              </a: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補償器に入力</a:t>
              </a:r>
            </a:p>
          </p:txBody>
        </p:sp>
        <p:sp>
          <p:nvSpPr>
            <p:cNvPr id="26" name="正方形/長方形 11"/>
            <p:cNvSpPr>
              <a:spLocks noChangeArrowheads="1"/>
            </p:cNvSpPr>
            <p:nvPr/>
          </p:nvSpPr>
          <p:spPr bwMode="auto">
            <a:xfrm>
              <a:off x="1504743" y="4395432"/>
              <a:ext cx="576262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4400" baseline="-25000" dirty="0">
                  <a:latin typeface="Calibri" panose="020F0502020204030204" pitchFamily="34" charset="0"/>
                </a:rPr>
                <a:t>＾</a:t>
              </a:r>
              <a:endParaRPr lang="en-US" altLang="ja-JP" sz="44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グループ化 10"/>
          <p:cNvGrpSpPr/>
          <p:nvPr/>
        </p:nvGrpSpPr>
        <p:grpSpPr>
          <a:xfrm>
            <a:off x="8066517" y="771525"/>
            <a:ext cx="754699" cy="384324"/>
            <a:chOff x="8066517" y="771525"/>
            <a:chExt cx="754699" cy="384324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8066517" y="771525"/>
              <a:ext cx="3312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8461216" y="771525"/>
              <a:ext cx="360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8416767" y="831849"/>
              <a:ext cx="0" cy="324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36"/>
          <p:cNvGrpSpPr/>
          <p:nvPr/>
        </p:nvGrpSpPr>
        <p:grpSpPr>
          <a:xfrm>
            <a:off x="6976545" y="1619399"/>
            <a:ext cx="1455941" cy="2089001"/>
            <a:chOff x="6976545" y="1619399"/>
            <a:chExt cx="1455941" cy="2089001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8416767" y="1619399"/>
              <a:ext cx="0" cy="450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H="1">
              <a:off x="7407124" y="2523849"/>
              <a:ext cx="1025362" cy="118455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flipH="1">
              <a:off x="6976545" y="3313164"/>
              <a:ext cx="468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7893460" y="3313164"/>
              <a:ext cx="4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テキスト ボックス 2"/>
          <p:cNvSpPr txBox="1">
            <a:spLocks noChangeArrowheads="1"/>
          </p:cNvSpPr>
          <p:nvPr/>
        </p:nvSpPr>
        <p:spPr bwMode="auto">
          <a:xfrm>
            <a:off x="89984" y="2107867"/>
            <a:ext cx="551071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・ 絶対値関数と</a:t>
            </a:r>
            <a:r>
              <a:rPr lang="en-US" alt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1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次のローパスフィルタ</a:t>
            </a:r>
            <a:endParaRPr lang="en-US" altLang="ja-JP" sz="2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altLang="ja-JP" sz="3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　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（カットオフ角周波数 </a:t>
            </a:r>
            <a: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1 rad/s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）</a:t>
            </a:r>
            <a:b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</a:b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　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に</a:t>
            </a:r>
            <a:r>
              <a:rPr lang="en-US" altLang="ja-JP" sz="2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p</a:t>
            </a:r>
            <a:r>
              <a:rPr lang="en-US" altLang="ja-JP" sz="9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 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を</a:t>
            </a:r>
            <a:r>
              <a:rPr lang="ja-JP" altLang="en-US" sz="2600" dirty="0">
                <a:latin typeface="ＭＳ Ｐゴシック" panose="020B0600070205080204" pitchFamily="50" charset="-128"/>
                <a:cs typeface="游ゴシック"/>
              </a:rPr>
              <a:t>通し平滑化</a:t>
            </a:r>
          </a:p>
        </p:txBody>
      </p:sp>
      <p:sp>
        <p:nvSpPr>
          <p:cNvPr id="189" name="テキスト ボックス 2"/>
          <p:cNvSpPr txBox="1">
            <a:spLocks noChangeArrowheads="1"/>
          </p:cNvSpPr>
          <p:nvPr/>
        </p:nvSpPr>
        <p:spPr bwMode="auto">
          <a:xfrm>
            <a:off x="89984" y="1245901"/>
            <a:ext cx="53530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・ スピーカの駆動信号を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可変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とする</a:t>
            </a:r>
            <a:endParaRPr lang="ja-JP" altLang="en-US" sz="2600" dirty="0">
              <a:latin typeface="ＭＳ Ｐゴシック" panose="020B0600070205080204" pitchFamily="50" charset="-128"/>
              <a:cs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定常発振制御系</a:t>
            </a:r>
            <a:endParaRPr kumimoji="1" lang="ja-JP" altLang="en-US" dirty="0"/>
          </a:p>
        </p:txBody>
      </p:sp>
      <p:grpSp>
        <p:nvGrpSpPr>
          <p:cNvPr id="48" name="グループ化 74"/>
          <p:cNvGrpSpPr/>
          <p:nvPr/>
        </p:nvGrpSpPr>
        <p:grpSpPr>
          <a:xfrm>
            <a:off x="323528" y="3557890"/>
            <a:ext cx="3024336" cy="1845598"/>
            <a:chOff x="5868144" y="1268760"/>
            <a:chExt cx="3024336" cy="1845598"/>
          </a:xfrm>
        </p:grpSpPr>
        <p:sp>
          <p:nvSpPr>
            <p:cNvPr id="49" name="フリーフォーム 48"/>
            <p:cNvSpPr/>
            <p:nvPr/>
          </p:nvSpPr>
          <p:spPr>
            <a:xfrm>
              <a:off x="6156924" y="159867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6765170" y="1612174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7372172" y="161515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7970369" y="1618027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868144" y="2924943"/>
              <a:ext cx="3024336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139909" y="1268760"/>
              <a:ext cx="2619" cy="184559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868144" y="2060847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84"/>
          <p:cNvGrpSpPr/>
          <p:nvPr/>
        </p:nvGrpSpPr>
        <p:grpSpPr>
          <a:xfrm>
            <a:off x="323528" y="5085184"/>
            <a:ext cx="3366627" cy="652110"/>
            <a:chOff x="35496" y="5316334"/>
            <a:chExt cx="3366627" cy="652110"/>
          </a:xfrm>
        </p:grpSpPr>
        <p:sp>
          <p:nvSpPr>
            <p:cNvPr id="61" name="正方形/長方形 60"/>
            <p:cNvSpPr/>
            <p:nvPr/>
          </p:nvSpPr>
          <p:spPr>
            <a:xfrm>
              <a:off x="35496" y="5445224"/>
              <a:ext cx="33666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圧力振幅の推定値</a:t>
              </a:r>
              <a:r>
                <a:rPr lang="en-US" altLang="ja-JP" sz="280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800" i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010684" y="531633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i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ja-JP" altLang="en-US" dirty="0"/>
              <a:t>定常発振制御実験</a:t>
            </a:r>
            <a:endParaRPr kumimoji="1" lang="ja-JP" altLang="en-US" sz="3600" dirty="0"/>
          </a:p>
        </p:txBody>
      </p:sp>
      <p:grpSp>
        <p:nvGrpSpPr>
          <p:cNvPr id="2" name="グループ化 16"/>
          <p:cNvGrpSpPr/>
          <p:nvPr/>
        </p:nvGrpSpPr>
        <p:grpSpPr>
          <a:xfrm>
            <a:off x="69467" y="3529552"/>
            <a:ext cx="4588638" cy="3037182"/>
            <a:chOff x="69467" y="3529552"/>
            <a:chExt cx="4588638" cy="303718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41" y="3529552"/>
              <a:ext cx="4313607" cy="2908966"/>
            </a:xfrm>
            <a:prstGeom prst="rect">
              <a:avLst/>
            </a:prstGeom>
          </p:spPr>
        </p:pic>
        <p:grpSp>
          <p:nvGrpSpPr>
            <p:cNvPr id="3" name="グループ化 9"/>
            <p:cNvGrpSpPr/>
            <p:nvPr/>
          </p:nvGrpSpPr>
          <p:grpSpPr>
            <a:xfrm>
              <a:off x="69467" y="3738723"/>
              <a:ext cx="4588638" cy="2828011"/>
              <a:chOff x="2222117" y="3738723"/>
              <a:chExt cx="4588638" cy="2828011"/>
            </a:xfrm>
          </p:grpSpPr>
          <p:sp>
            <p:nvSpPr>
              <p:cNvPr id="41" name="コンテンツ プレースホルダ 2"/>
              <p:cNvSpPr txBox="1">
                <a:spLocks/>
              </p:cNvSpPr>
              <p:nvPr/>
            </p:nvSpPr>
            <p:spPr bwMode="auto">
              <a:xfrm rot="16200000">
                <a:off x="6186486" y="4640833"/>
                <a:ext cx="866775" cy="381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 eaLnBrk="1" hangingPunct="1">
                  <a:buNone/>
                </a:pPr>
                <a:r>
                  <a:rPr lang="en-US" altLang="ja-JP" sz="2000" dirty="0">
                    <a:cs typeface="游ゴシック"/>
                  </a:rPr>
                  <a:t>Gain</a:t>
                </a:r>
              </a:p>
            </p:txBody>
          </p:sp>
          <p:grpSp>
            <p:nvGrpSpPr>
              <p:cNvPr id="4" name="グループ化 29"/>
              <p:cNvGrpSpPr/>
              <p:nvPr/>
            </p:nvGrpSpPr>
            <p:grpSpPr>
              <a:xfrm>
                <a:off x="2222117" y="3738723"/>
                <a:ext cx="3899750" cy="2828011"/>
                <a:chOff x="78992" y="3738723"/>
                <a:chExt cx="3899750" cy="2828011"/>
              </a:xfrm>
            </p:grpSpPr>
            <p:sp>
              <p:nvSpPr>
                <p:cNvPr id="22" name="正方形/長方形 11"/>
                <p:cNvSpPr>
                  <a:spLocks noChangeArrowheads="1"/>
                </p:cNvSpPr>
                <p:nvPr/>
              </p:nvSpPr>
              <p:spPr bwMode="auto">
                <a:xfrm>
                  <a:off x="2497502" y="4077019"/>
                  <a:ext cx="576262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i="1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p</a:t>
                  </a:r>
                  <a:endParaRPr lang="en-US" altLang="ja-JP" sz="3200" i="1" baseline="-25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" name="グループ化 4"/>
                <p:cNvGrpSpPr/>
                <p:nvPr/>
              </p:nvGrpSpPr>
              <p:grpSpPr>
                <a:xfrm>
                  <a:off x="1031873" y="3738723"/>
                  <a:ext cx="621992" cy="814790"/>
                  <a:chOff x="1689100" y="2115080"/>
                  <a:chExt cx="621992" cy="814790"/>
                </a:xfrm>
              </p:grpSpPr>
              <p:sp>
                <p:nvSpPr>
                  <p:cNvPr id="23" name="正方形/長方形 11"/>
                  <p:cNvSpPr>
                    <a:spLocks noChangeArrowheads="1"/>
                  </p:cNvSpPr>
                  <p:nvPr/>
                </p:nvSpPr>
                <p:spPr bwMode="auto">
                  <a:xfrm>
                    <a:off x="1689100" y="2406650"/>
                    <a:ext cx="576263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 sz="2800" i="1" dirty="0">
                        <a:solidFill>
                          <a:srgbClr val="00CC00"/>
                        </a:solidFill>
                        <a:cs typeface="Times New Roman" panose="02020603050405020304" pitchFamily="18" charset="0"/>
                      </a:rPr>
                      <a:t>P</a:t>
                    </a:r>
                    <a:endParaRPr lang="en-US" altLang="ja-JP" sz="3200" i="1" baseline="-25000" dirty="0">
                      <a:solidFill>
                        <a:srgbClr val="00CC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正方形/長方形 11"/>
                  <p:cNvSpPr>
                    <a:spLocks noChangeArrowheads="1"/>
                  </p:cNvSpPr>
                  <p:nvPr/>
                </p:nvSpPr>
                <p:spPr bwMode="auto">
                  <a:xfrm>
                    <a:off x="1734830" y="2115080"/>
                    <a:ext cx="576262" cy="646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r>
                      <a:rPr lang="ja-JP" altLang="en-US" sz="5400" baseline="-25000" dirty="0">
                        <a:solidFill>
                          <a:srgbClr val="00CC00"/>
                        </a:solidFill>
                        <a:latin typeface="Calibri" panose="020F0502020204030204" pitchFamily="34" charset="0"/>
                      </a:rPr>
                      <a:t>＾</a:t>
                    </a:r>
                    <a:endParaRPr lang="en-US" altLang="ja-JP" sz="5400" baseline="-25000" dirty="0">
                      <a:solidFill>
                        <a:srgbClr val="00CC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" name="正方形/長方形 11"/>
                <p:cNvSpPr>
                  <a:spLocks noChangeArrowheads="1"/>
                </p:cNvSpPr>
                <p:nvPr/>
              </p:nvSpPr>
              <p:spPr bwMode="auto">
                <a:xfrm>
                  <a:off x="2901118" y="5498068"/>
                  <a:ext cx="107762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i="1" dirty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G</a:t>
                  </a:r>
                  <a:r>
                    <a:rPr lang="en-US" altLang="ja-JP" sz="2800" dirty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(</a:t>
                  </a:r>
                  <a:r>
                    <a:rPr lang="en-US" altLang="ja-JP" sz="2800" i="1" dirty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t</a:t>
                  </a:r>
                  <a:r>
                    <a:rPr lang="en-US" altLang="ja-JP" sz="2800" dirty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)</a:t>
                  </a:r>
                  <a:endParaRPr lang="en-US" altLang="ja-JP" sz="2000" dirty="0">
                    <a:solidFill>
                      <a:srgbClr val="1606EA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コンテンツ プレースホルダ 2"/>
                <p:cNvSpPr txBox="1">
                  <a:spLocks/>
                </p:cNvSpPr>
                <p:nvPr/>
              </p:nvSpPr>
              <p:spPr bwMode="auto">
                <a:xfrm>
                  <a:off x="1859623" y="6184972"/>
                  <a:ext cx="1233325" cy="381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914400" eaLnBrk="1" hangingPunct="1">
                    <a:buNone/>
                  </a:pPr>
                  <a:r>
                    <a:rPr lang="en-US" altLang="ja-JP" sz="2000" dirty="0">
                      <a:cs typeface="游ゴシック"/>
                    </a:rPr>
                    <a:t>Time [s]</a:t>
                  </a:r>
                </a:p>
              </p:txBody>
            </p:sp>
            <p:sp>
              <p:nvSpPr>
                <p:cNvPr id="39" name="コンテンツ プレースホルダ 2"/>
                <p:cNvSpPr txBox="1">
                  <a:spLocks/>
                </p:cNvSpPr>
                <p:nvPr/>
              </p:nvSpPr>
              <p:spPr bwMode="auto">
                <a:xfrm rot="16200000">
                  <a:off x="-163515" y="4653389"/>
                  <a:ext cx="866775" cy="381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914400" eaLnBrk="1" hangingPunct="1">
                    <a:buNone/>
                  </a:pPr>
                  <a:r>
                    <a:rPr lang="en-US" altLang="ja-JP" sz="2000" i="1" dirty="0">
                      <a:cs typeface="游ゴシック"/>
                    </a:rPr>
                    <a:t>p</a:t>
                  </a:r>
                  <a:r>
                    <a:rPr lang="en-US" altLang="ja-JP" sz="2000" dirty="0">
                      <a:cs typeface="游ゴシック"/>
                    </a:rPr>
                    <a:t> [Pa]</a:t>
                  </a:r>
                </a:p>
              </p:txBody>
            </p:sp>
          </p:grpSp>
        </p:grpSp>
      </p:grpSp>
      <p:grpSp>
        <p:nvGrpSpPr>
          <p:cNvPr id="6" name="グループ化 3"/>
          <p:cNvGrpSpPr/>
          <p:nvPr/>
        </p:nvGrpSpPr>
        <p:grpSpPr>
          <a:xfrm>
            <a:off x="4965230" y="3577177"/>
            <a:ext cx="3999687" cy="2697268"/>
            <a:chOff x="394079" y="3543261"/>
            <a:chExt cx="3999687" cy="2697268"/>
          </a:xfrm>
        </p:grpSpPr>
        <p:grpSp>
          <p:nvGrpSpPr>
            <p:cNvPr id="7" name="グループ化 14"/>
            <p:cNvGrpSpPr/>
            <p:nvPr/>
          </p:nvGrpSpPr>
          <p:grpSpPr>
            <a:xfrm>
              <a:off x="394079" y="3543261"/>
              <a:ext cx="3999687" cy="2697268"/>
              <a:chOff x="350907" y="318559"/>
              <a:chExt cx="3999687" cy="2697268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07" y="318559"/>
                <a:ext cx="3999687" cy="2697268"/>
              </a:xfrm>
              <a:prstGeom prst="rect">
                <a:avLst/>
              </a:prstGeom>
            </p:spPr>
          </p:pic>
          <p:grpSp>
            <p:nvGrpSpPr>
              <p:cNvPr id="9" name="グループ化 33"/>
              <p:cNvGrpSpPr/>
              <p:nvPr/>
            </p:nvGrpSpPr>
            <p:grpSpPr>
              <a:xfrm>
                <a:off x="3275340" y="613475"/>
                <a:ext cx="288000" cy="1008000"/>
                <a:chOff x="3181421" y="3285863"/>
                <a:chExt cx="288000" cy="1008000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>
                  <a:off x="3181421" y="3285864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3181421" y="428190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矢印コネクタ 30"/>
                <p:cNvCxnSpPr/>
                <p:nvPr/>
              </p:nvCxnSpPr>
              <p:spPr>
                <a:xfrm>
                  <a:off x="3321949" y="3285863"/>
                  <a:ext cx="0" cy="1008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コンテンツ プレースホルダ 2"/>
            <p:cNvSpPr txBox="1">
              <a:spLocks/>
            </p:cNvSpPr>
            <p:nvPr/>
          </p:nvSpPr>
          <p:spPr bwMode="auto">
            <a:xfrm>
              <a:off x="2840886" y="4066640"/>
              <a:ext cx="1285876" cy="38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hangingPunct="1">
                <a:buNone/>
              </a:pPr>
              <a:r>
                <a:rPr lang="en-US" altLang="ja-JP" sz="2400" dirty="0">
                  <a:cs typeface="游ゴシック"/>
                </a:rPr>
                <a:t>400 [Pa]</a:t>
              </a:r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0" name="コンテンツ プレースホルダ 2"/>
          <p:cNvSpPr txBox="1">
            <a:spLocks/>
          </p:cNvSpPr>
          <p:nvPr/>
        </p:nvSpPr>
        <p:spPr bwMode="auto">
          <a:xfrm rot="16200000">
            <a:off x="4401667" y="4651111"/>
            <a:ext cx="866775" cy="381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en-US" altLang="ja-JP" sz="2000" dirty="0">
                <a:cs typeface="游ゴシック"/>
              </a:rPr>
              <a:t>p [Pa]</a:t>
            </a:r>
          </a:p>
        </p:txBody>
      </p:sp>
      <p:sp>
        <p:nvSpPr>
          <p:cNvPr id="34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328592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/>
              <a:t>測定系の周波数特性によらず一定振幅を維持</a:t>
            </a:r>
            <a:endParaRPr lang="en-US" altLang="ja-JP" dirty="0"/>
          </a:p>
          <a:p>
            <a:pPr lvl="1"/>
            <a:r>
              <a:rPr lang="ja-JP" altLang="en-US" dirty="0"/>
              <a:t>測定系の共振（反共振）周波数　⇒　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/>
              <a:t>：小（大）</a:t>
            </a:r>
            <a:endParaRPr lang="en-US" altLang="ja-JP" dirty="0"/>
          </a:p>
          <a:p>
            <a:pPr lvl="1"/>
            <a:r>
              <a:rPr lang="ja-JP" altLang="en-US" dirty="0"/>
              <a:t>動作の一例（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i="1" baseline="30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dirty="0"/>
              <a:t>= 400Pa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74836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93298" y="8626"/>
                <a:ext cx="8574255" cy="71939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4000" dirty="0"/>
                  <a:t>コア部</a:t>
                </a:r>
                <a14:m>
                  <m:oMath xmlns:m="http://schemas.openxmlformats.org/officeDocument/2006/math">
                    <m:r>
                      <a:rPr lang="en-US" altLang="ja-JP" sz="4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sz="4000" dirty="0"/>
                  <a:t>の周波数応答計測結果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3298" y="8626"/>
                <a:ext cx="8574255" cy="719395"/>
              </a:xfrm>
              <a:blipFill>
                <a:blip r:embed="rId3"/>
                <a:stretch>
                  <a:fillRect l="-2488" t="-22881" b="-26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1AADE-A0EC-439D-811A-359813556A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1654" t="4310" r="1244" b="1661"/>
          <a:stretch/>
        </p:blipFill>
        <p:spPr>
          <a:xfrm>
            <a:off x="232693" y="3002036"/>
            <a:ext cx="4378569" cy="326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7793" y="728021"/>
                <a:ext cx="7400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ja-JP" altLang="en-US" sz="2800" dirty="0"/>
                  <a:t>目標圧力振幅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：</a:t>
                </a:r>
                <a:r>
                  <a:rPr kumimoji="1" lang="en-US" altLang="ja-JP" sz="2800" dirty="0"/>
                  <a:t>500, 1000, 1500, 2000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Pa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93" y="728021"/>
                <a:ext cx="7400925" cy="523220"/>
              </a:xfrm>
              <a:prstGeom prst="rect">
                <a:avLst/>
              </a:prstGeom>
              <a:blipFill>
                <a:blip r:embed="rId5"/>
                <a:stretch>
                  <a:fillRect l="-1483" t="-16279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289468" y="4429993"/>
                <a:ext cx="547911" cy="287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大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68" y="4429993"/>
                <a:ext cx="547911" cy="287538"/>
              </a:xfrm>
              <a:prstGeom prst="rect">
                <a:avLst/>
              </a:prstGeom>
              <a:blipFill>
                <a:blip r:embed="rId6"/>
                <a:stretch>
                  <a:fillRect l="-15730" t="-34043" r="-23596" b="-46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/>
          <p:cNvCxnSpPr/>
          <p:nvPr/>
        </p:nvCxnSpPr>
        <p:spPr>
          <a:xfrm flipH="1">
            <a:off x="3563425" y="3130830"/>
            <a:ext cx="576061" cy="131759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186907" y="5677788"/>
                <a:ext cx="547911" cy="2875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大</a:t>
                </a: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07" y="5677788"/>
                <a:ext cx="547911" cy="287538"/>
              </a:xfrm>
              <a:prstGeom prst="rect">
                <a:avLst/>
              </a:prstGeom>
              <a:blipFill>
                <a:blip r:embed="rId7"/>
                <a:stretch>
                  <a:fillRect l="-15556" t="-33333" r="-22222" b="-4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/>
          <p:nvPr/>
        </p:nvCxnSpPr>
        <p:spPr>
          <a:xfrm flipH="1">
            <a:off x="3948656" y="5249478"/>
            <a:ext cx="241692" cy="60759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850065" y="4966346"/>
            <a:ext cx="349300" cy="287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/>
              <a:t>小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83350" y="3014909"/>
            <a:ext cx="349300" cy="287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/>
              <a:t>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表 34"/>
              <p:cNvGraphicFramePr>
                <a:graphicFrameLocks noGrp="1"/>
              </p:cNvGraphicFramePr>
              <p:nvPr/>
            </p:nvGraphicFramePr>
            <p:xfrm>
              <a:off x="4727904" y="1614142"/>
              <a:ext cx="4252240" cy="110888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25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20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高温側温度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℃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430</a:t>
                          </a:r>
                        </a:p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（実線）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（破線）</a:t>
                          </a:r>
                          <a:endParaRPr kumimoji="1" lang="en-US" altLang="ja-JP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低温側温度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℃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en-US" altLang="ja-JP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表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705971"/>
                  </p:ext>
                </p:extLst>
              </p:nvPr>
            </p:nvGraphicFramePr>
            <p:xfrm>
              <a:off x="4727904" y="1614142"/>
              <a:ext cx="4252240" cy="110888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25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20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" t="-4310" r="-91530" b="-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430</a:t>
                          </a:r>
                        </a:p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（実線）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  <a:p>
                          <a:pPr algn="ctr"/>
                          <a:r>
                            <a:rPr kumimoji="1" lang="ja-JP" altLang="en-US" sz="2000" dirty="0">
                              <a:solidFill>
                                <a:schemeClr val="tx1"/>
                              </a:solidFill>
                            </a:rPr>
                            <a:t>（破線）</a:t>
                          </a:r>
                          <a:endParaRPr kumimoji="1" lang="en-US" altLang="ja-JP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84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" t="-180597" r="-91530" b="-2537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en-US" altLang="ja-JP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コンテンツ プレースホルダー 2"/>
              <p:cNvSpPr txBox="1">
                <a:spLocks/>
              </p:cNvSpPr>
              <p:nvPr/>
            </p:nvSpPr>
            <p:spPr>
              <a:xfrm>
                <a:off x="4727904" y="5762032"/>
                <a:ext cx="4252240" cy="591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3200" u="sng" dirty="0">
                    <a:uFill>
                      <a:solidFill>
                        <a:srgbClr val="FF0000"/>
                      </a:solidFill>
                    </a:uFill>
                  </a:rPr>
                  <a:t>コア部</a:t>
                </a:r>
                <a14:m>
                  <m:oMath xmlns:m="http://schemas.openxmlformats.org/officeDocument/2006/math">
                    <m:r>
                      <a:rPr lang="en-US" altLang="ja-JP" sz="32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sz="3200" u="sng" dirty="0">
                    <a:uFill>
                      <a:solidFill>
                        <a:srgbClr val="FF0000"/>
                      </a:solidFill>
                    </a:uFill>
                  </a:rPr>
                  <a:t>の振幅依存性</a:t>
                </a:r>
                <a:endParaRPr lang="en-US" altLang="ja-JP" sz="3200" u="sng" dirty="0">
                  <a:uFill>
                    <a:solidFill>
                      <a:srgbClr val="FF0000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04" y="5762032"/>
                <a:ext cx="4252240" cy="591345"/>
              </a:xfrm>
              <a:prstGeom prst="rect">
                <a:avLst/>
              </a:prstGeom>
              <a:blipFill>
                <a:blip r:embed="rId9"/>
                <a:stretch>
                  <a:fillRect l="-861" t="-26804" r="-717" b="-18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コンテンツ プレースホルダー 2"/>
              <p:cNvSpPr txBox="1">
                <a:spLocks/>
              </p:cNvSpPr>
              <p:nvPr/>
            </p:nvSpPr>
            <p:spPr>
              <a:xfrm>
                <a:off x="5194363" y="3927609"/>
                <a:ext cx="4413457" cy="591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ja-JP" altLang="en-US" i="1">
                        <a:latin typeface="Cambria Math" panose="02040503050406030204" pitchFamily="18" charset="0"/>
                      </a:rPr>
                      <m:t>：大</m:t>
                    </m:r>
                  </m:oMath>
                </a14:m>
                <a:r>
                  <a:rPr lang="ja-JP" altLang="en-US" dirty="0"/>
                  <a:t>　⇒</a:t>
                </a:r>
              </a:p>
            </p:txBody>
          </p:sp>
        </mc:Choice>
        <mc:Fallback xmlns="">
          <p:sp>
            <p:nvSpPr>
              <p:cNvPr id="3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63" y="3927609"/>
                <a:ext cx="4413457" cy="591345"/>
              </a:xfrm>
              <a:prstGeom prst="rect">
                <a:avLst/>
              </a:prstGeom>
              <a:blipFill>
                <a:blip r:embed="rId10"/>
                <a:stretch>
                  <a:fillRect t="-21649" b="-5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/>
          <p:cNvGrpSpPr/>
          <p:nvPr/>
        </p:nvGrpSpPr>
        <p:grpSpPr>
          <a:xfrm>
            <a:off x="6947744" y="3302447"/>
            <a:ext cx="1935567" cy="1669196"/>
            <a:chOff x="6807558" y="2183312"/>
            <a:chExt cx="1842471" cy="1669196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6807558" y="2280343"/>
              <a:ext cx="1842471" cy="1461214"/>
              <a:chOff x="5287990" y="3344748"/>
              <a:chExt cx="1842471" cy="1461214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5506504" y="3378711"/>
                <a:ext cx="16239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　　：小</a:t>
                </a:r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r>
                  <a:rPr lang="ja-JP" altLang="en-US" sz="2800" dirty="0"/>
                  <a:t>　　：遅れ</a:t>
                </a:r>
                <a:endParaRPr kumimoji="1" lang="ja-JP" altLang="en-US" sz="2800" dirty="0"/>
              </a:p>
            </p:txBody>
          </p:sp>
          <p:sp>
            <p:nvSpPr>
              <p:cNvPr id="50" name="左中かっこ 49"/>
              <p:cNvSpPr/>
              <p:nvPr/>
            </p:nvSpPr>
            <p:spPr>
              <a:xfrm>
                <a:off x="5287990" y="3344748"/>
                <a:ext cx="176970" cy="1461214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/>
                <p:cNvSpPr/>
                <p:nvPr/>
              </p:nvSpPr>
              <p:spPr>
                <a:xfrm>
                  <a:off x="6984528" y="2183312"/>
                  <a:ext cx="692690" cy="798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3" name="正方形/長方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528" y="2183312"/>
                  <a:ext cx="692690" cy="7988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/>
                <p:cNvSpPr/>
                <p:nvPr/>
              </p:nvSpPr>
              <p:spPr>
                <a:xfrm>
                  <a:off x="6952106" y="3061458"/>
                  <a:ext cx="735009" cy="7910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106" y="3061458"/>
                  <a:ext cx="735009" cy="79105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テキスト ボックス 50"/>
          <p:cNvSpPr txBox="1"/>
          <p:nvPr/>
        </p:nvSpPr>
        <p:spPr>
          <a:xfrm>
            <a:off x="297794" y="1439330"/>
            <a:ext cx="37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コア部の温度条件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97794" y="2172923"/>
            <a:ext cx="37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周波数応答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948856" y="3122206"/>
            <a:ext cx="1357423" cy="1621600"/>
            <a:chOff x="3948856" y="3122206"/>
            <a:chExt cx="1357423" cy="162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948856" y="4436029"/>
                  <a:ext cx="13574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=2000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856" y="4436029"/>
                  <a:ext cx="1357423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4327208" y="3884329"/>
                  <a:ext cx="9380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08" y="3884329"/>
                  <a:ext cx="938077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4327208" y="3485845"/>
                  <a:ext cx="9380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08" y="3485845"/>
                  <a:ext cx="938077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4339913" y="3122206"/>
                  <a:ext cx="8386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sz="14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3122206"/>
                  <a:ext cx="838691" cy="307777"/>
                </a:xfrm>
                <a:prstGeom prst="rect">
                  <a:avLst/>
                </a:prstGeom>
                <a:blipFill>
                  <a:blip r:embed="rId19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88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2" grpId="0"/>
      <p:bldP spid="33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タイトル 1"/>
          <p:cNvSpPr>
            <a:spLocks noGrp="1"/>
          </p:cNvSpPr>
          <p:nvPr>
            <p:ph type="title"/>
          </p:nvPr>
        </p:nvSpPr>
        <p:spPr>
          <a:xfrm>
            <a:off x="293298" y="8626"/>
            <a:ext cx="8586542" cy="719395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自励発振時圧力振幅の推定</a:t>
            </a:r>
          </a:p>
        </p:txBody>
      </p:sp>
      <p:pic>
        <p:nvPicPr>
          <p:cNvPr id="166" name="図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45" y="852573"/>
            <a:ext cx="2961347" cy="2190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2251365" y="2120389"/>
                <a:ext cx="1699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𝜙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≔1−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𝐺𝐾</m:t>
                      </m:r>
                    </m:oMath>
                  </m:oMathPara>
                </a14:m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5" y="2120389"/>
                <a:ext cx="1699055" cy="369332"/>
              </a:xfrm>
              <a:prstGeom prst="rect">
                <a:avLst/>
              </a:prstGeom>
              <a:blipFill>
                <a:blip r:embed="rId4"/>
                <a:stretch>
                  <a:fillRect l="-5735" r="-3584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正方形/長方形 167"/>
          <p:cNvSpPr/>
          <p:nvPr/>
        </p:nvSpPr>
        <p:spPr>
          <a:xfrm>
            <a:off x="553754" y="1258293"/>
            <a:ext cx="5205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閉ループ系が安定となるための必要十分条件は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553752" y="2528344"/>
            <a:ext cx="537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のナイキスト軌跡が原点を囲まないこと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469933" y="1029818"/>
            <a:ext cx="8223266" cy="200334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69874" y="738356"/>
            <a:ext cx="351570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ナイキストの安定判別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6950A78-F6AA-4BC8-B98B-4455F404B16A}"/>
              </a:ext>
            </a:extLst>
          </p:cNvPr>
          <p:cNvGrpSpPr/>
          <p:nvPr/>
        </p:nvGrpSpPr>
        <p:grpSpPr>
          <a:xfrm>
            <a:off x="179512" y="3272944"/>
            <a:ext cx="4607231" cy="3349551"/>
            <a:chOff x="4443050" y="728021"/>
            <a:chExt cx="4607231" cy="3349551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C5625C46-73FB-46B8-B77E-75220EE1B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85" t="5735" r="1583"/>
            <a:stretch/>
          </p:blipFill>
          <p:spPr>
            <a:xfrm>
              <a:off x="4443050" y="728021"/>
              <a:ext cx="4607231" cy="3349551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15BDE514-DBE4-4C59-8B75-BBBB67CBFD07}"/>
                </a:ext>
              </a:extLst>
            </p:cNvPr>
            <p:cNvSpPr/>
            <p:nvPr/>
          </p:nvSpPr>
          <p:spPr>
            <a:xfrm>
              <a:off x="5033675" y="2000797"/>
              <a:ext cx="537428" cy="537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591A536E-187B-44BC-AA91-66B29938A874}"/>
              </a:ext>
            </a:extLst>
          </p:cNvPr>
          <p:cNvGrpSpPr/>
          <p:nvPr/>
        </p:nvGrpSpPr>
        <p:grpSpPr>
          <a:xfrm>
            <a:off x="4355976" y="3248980"/>
            <a:ext cx="4607231" cy="3371145"/>
            <a:chOff x="4443050" y="716712"/>
            <a:chExt cx="4607231" cy="3371145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859C5FDD-1136-4A8A-AB8A-CAC3D15B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3050" y="716712"/>
              <a:ext cx="4607231" cy="3371145"/>
            </a:xfrm>
            <a:prstGeom prst="rect">
              <a:avLst/>
            </a:prstGeom>
          </p:spPr>
        </p:pic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2B85175-1A9A-45F1-81CA-8DDB62933E95}"/>
                </a:ext>
              </a:extLst>
            </p:cNvPr>
            <p:cNvCxnSpPr>
              <a:endCxn id="49" idx="0"/>
            </p:cNvCxnSpPr>
            <p:nvPr/>
          </p:nvCxnSpPr>
          <p:spPr>
            <a:xfrm flipH="1">
              <a:off x="5946259" y="2341366"/>
              <a:ext cx="1054034" cy="479083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7E00EC1-88C3-4EE0-B4EF-89BA9D1AD174}"/>
                </a:ext>
              </a:extLst>
            </p:cNvPr>
            <p:cNvSpPr/>
            <p:nvPr/>
          </p:nvSpPr>
          <p:spPr>
            <a:xfrm>
              <a:off x="5434568" y="2820032"/>
              <a:ext cx="1023382" cy="693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1069Pa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47.3Hz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02ED81D-CD22-4C2D-948C-CAA1520E7D86}"/>
              </a:ext>
            </a:extLst>
          </p:cNvPr>
          <p:cNvGrpSpPr/>
          <p:nvPr/>
        </p:nvGrpSpPr>
        <p:grpSpPr>
          <a:xfrm>
            <a:off x="6554166" y="3818261"/>
            <a:ext cx="1233402" cy="1695464"/>
            <a:chOff x="6668400" y="3514766"/>
            <a:chExt cx="1233402" cy="1695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92D87513-B390-4B5A-93AC-6E278BB4D7AA}"/>
                    </a:ext>
                  </a:extLst>
                </p:cNvPr>
                <p:cNvSpPr txBox="1"/>
                <p:nvPr/>
              </p:nvSpPr>
              <p:spPr>
                <a:xfrm rot="16200000">
                  <a:off x="6869404" y="4177832"/>
                  <a:ext cx="1695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=2000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69404" y="4177832"/>
                  <a:ext cx="1695464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C6B017D9-AF79-44A4-AE54-0E519CC83764}"/>
                    </a:ext>
                  </a:extLst>
                </p:cNvPr>
                <p:cNvSpPr txBox="1"/>
                <p:nvPr/>
              </p:nvSpPr>
              <p:spPr>
                <a:xfrm rot="16200000">
                  <a:off x="6779954" y="3907342"/>
                  <a:ext cx="1154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779954" y="3907342"/>
                  <a:ext cx="115448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339309D4-C4E3-4BE7-8232-EB328BC61EA5}"/>
                    </a:ext>
                  </a:extLst>
                </p:cNvPr>
                <p:cNvSpPr txBox="1"/>
                <p:nvPr/>
              </p:nvSpPr>
              <p:spPr>
                <a:xfrm rot="16200000">
                  <a:off x="6275824" y="3907342"/>
                  <a:ext cx="1154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Pa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75824" y="3907342"/>
                  <a:ext cx="115448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41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767263" cy="3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1547664" y="2311162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827584" y="1196752"/>
            <a:ext cx="577850" cy="743458"/>
            <a:chOff x="4356100" y="2809032"/>
            <a:chExt cx="577850" cy="743458"/>
          </a:xfrm>
        </p:grpSpPr>
        <p:sp>
          <p:nvSpPr>
            <p:cNvPr id="8201" name="正方形/長方形 11"/>
            <p:cNvSpPr>
              <a:spLocks noChangeArrowheads="1"/>
            </p:cNvSpPr>
            <p:nvPr/>
          </p:nvSpPr>
          <p:spPr bwMode="auto">
            <a:xfrm>
              <a:off x="4356100" y="3030202"/>
              <a:ext cx="5762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 i="1" dirty="0">
                  <a:solidFill>
                    <a:srgbClr val="00CC00"/>
                  </a:solidFill>
                  <a:cs typeface="Times New Roman" pitchFamily="18" charset="0"/>
                </a:rPr>
                <a:t>P</a:t>
              </a:r>
              <a:endParaRPr lang="en-US" altLang="ja-JP" sz="3200" b="1" i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8202" name="正方形/長方形 11"/>
            <p:cNvSpPr>
              <a:spLocks noChangeArrowheads="1"/>
            </p:cNvSpPr>
            <p:nvPr/>
          </p:nvSpPr>
          <p:spPr bwMode="auto">
            <a:xfrm>
              <a:off x="4357688" y="2809032"/>
              <a:ext cx="5762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5400" b="1" baseline="-25000" dirty="0">
                  <a:solidFill>
                    <a:srgbClr val="00CC00"/>
                  </a:solidFill>
                  <a:latin typeface="Calibri" pitchFamily="34" charset="0"/>
                </a:rPr>
                <a:t>＾</a:t>
              </a:r>
              <a:endParaRPr lang="en-US" altLang="ja-JP" sz="5400" b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</p:grp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771800" y="2852936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i="1" dirty="0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</a:t>
            </a:r>
            <a:r>
              <a:rPr lang="ja-JP" altLang="en-US" sz="4400" dirty="0">
                <a:latin typeface="+mj-lt"/>
                <a:ea typeface="+mj-ea"/>
                <a:cs typeface="+mj-cs"/>
              </a:rPr>
              <a:t>：</a:t>
            </a:r>
            <a:r>
              <a:rPr lang="en-US" altLang="ja-JP" sz="4400" dirty="0">
                <a:latin typeface="+mj-lt"/>
                <a:ea typeface="+mj-ea"/>
                <a:cs typeface="+mj-cs"/>
              </a:rPr>
              <a:t>PI</a:t>
            </a:r>
            <a:r>
              <a:rPr lang="ja-JP" altLang="en-US" sz="4400" dirty="0">
                <a:latin typeface="+mj-lt"/>
                <a:ea typeface="+mj-ea"/>
                <a:cs typeface="+mj-cs"/>
              </a:rPr>
              <a:t>ゲイン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の経験則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71600" y="908720"/>
            <a:ext cx="2520242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0.05, </a:t>
            </a:r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</a:t>
            </a:r>
            <a:endParaRPr kumimoji="1" lang="ja-JP" alt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1400" r="467"/>
          <a:stretch>
            <a:fillRect/>
          </a:stretch>
        </p:blipFill>
        <p:spPr bwMode="auto">
          <a:xfrm>
            <a:off x="4572000" y="692696"/>
            <a:ext cx="4542749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364126" y="908720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sz="2400" i="1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15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894</Words>
  <Application>Microsoft Office PowerPoint</Application>
  <PresentationFormat>画面に合わせる (4:3)</PresentationFormat>
  <Paragraphs>232</Paragraphs>
  <Slides>19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HGP行書体</vt:lpstr>
      <vt:lpstr>ＭＳ Ｐゴシック</vt:lpstr>
      <vt:lpstr>Arial</vt:lpstr>
      <vt:lpstr>Calibri</vt:lpstr>
      <vt:lpstr>Cambria Math</vt:lpstr>
      <vt:lpstr>Century</vt:lpstr>
      <vt:lpstr>MT Extra</vt:lpstr>
      <vt:lpstr>Times New Roman</vt:lpstr>
      <vt:lpstr>Office テーマ</vt:lpstr>
      <vt:lpstr>数式</vt:lpstr>
      <vt:lpstr>共振を含む周波数応答計測のための 定常発振制御系の安定性解析</vt:lpstr>
      <vt:lpstr>PowerPoint プレゼンテーション</vt:lpstr>
      <vt:lpstr>PowerPoint プレゼンテーション</vt:lpstr>
      <vt:lpstr>定在波型熱音響エンジンの例</vt:lpstr>
      <vt:lpstr>定常発振制御系</vt:lpstr>
      <vt:lpstr>定常発振制御実験</vt:lpstr>
      <vt:lpstr>コア部Gの周波数応答計測結果</vt:lpstr>
      <vt:lpstr>自励発振時圧力振幅の推定</vt:lpstr>
      <vt:lpstr>PowerPoint プレゼンテーション</vt:lpstr>
      <vt:lpstr>問題設定：二次振動系[6]</vt:lpstr>
      <vt:lpstr>PowerPoint プレゼンテーション</vt:lpstr>
      <vt:lpstr>線形近似に基づく安定性解析[6]</vt:lpstr>
      <vt:lpstr>線形近似に基づく安定性解析[6] </vt:lpstr>
      <vt:lpstr>線形近似に基づく安定性解析[6] （つづき）</vt:lpstr>
      <vt:lpstr>PowerPoint プレゼンテーション</vt:lpstr>
      <vt:lpstr>主要結果</vt:lpstr>
      <vt:lpstr>主要結果 （つづき）</vt:lpstr>
      <vt:lpstr>主要結果 （つづき）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小林 泰秀</cp:lastModifiedBy>
  <cp:revision>750</cp:revision>
  <dcterms:created xsi:type="dcterms:W3CDTF">2012-03-07T00:49:43Z</dcterms:created>
  <dcterms:modified xsi:type="dcterms:W3CDTF">2022-04-28T00:46:41Z</dcterms:modified>
</cp:coreProperties>
</file>