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0"/>
  </p:notesMasterIdLst>
  <p:sldIdLst>
    <p:sldId id="257" r:id="rId2"/>
    <p:sldId id="351" r:id="rId3"/>
    <p:sldId id="354" r:id="rId4"/>
    <p:sldId id="355" r:id="rId5"/>
    <p:sldId id="356" r:id="rId6"/>
    <p:sldId id="357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401" r:id="rId19"/>
    <p:sldId id="406" r:id="rId20"/>
    <p:sldId id="407" r:id="rId21"/>
    <p:sldId id="378" r:id="rId22"/>
    <p:sldId id="379" r:id="rId23"/>
    <p:sldId id="380" r:id="rId24"/>
    <p:sldId id="391" r:id="rId25"/>
    <p:sldId id="381" r:id="rId26"/>
    <p:sldId id="382" r:id="rId27"/>
    <p:sldId id="383" r:id="rId28"/>
    <p:sldId id="384" r:id="rId29"/>
    <p:sldId id="402" r:id="rId30"/>
    <p:sldId id="404" r:id="rId31"/>
    <p:sldId id="321" r:id="rId32"/>
    <p:sldId id="314" r:id="rId33"/>
    <p:sldId id="325" r:id="rId34"/>
    <p:sldId id="324" r:id="rId35"/>
    <p:sldId id="405" r:id="rId36"/>
    <p:sldId id="403" r:id="rId37"/>
    <p:sldId id="331" r:id="rId38"/>
    <p:sldId id="329" r:id="rId39"/>
    <p:sldId id="339" r:id="rId40"/>
    <p:sldId id="341" r:id="rId41"/>
    <p:sldId id="342" r:id="rId42"/>
    <p:sldId id="340" r:id="rId43"/>
    <p:sldId id="345" r:id="rId44"/>
    <p:sldId id="346" r:id="rId45"/>
    <p:sldId id="348" r:id="rId46"/>
    <p:sldId id="347" r:id="rId47"/>
    <p:sldId id="349" r:id="rId48"/>
    <p:sldId id="275" r:id="rId4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000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0161" autoAdjust="0"/>
  </p:normalViewPr>
  <p:slideViewPr>
    <p:cSldViewPr>
      <p:cViewPr varScale="1">
        <p:scale>
          <a:sx n="103" d="100"/>
          <a:sy n="103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8B6B4-39FB-4F5D-9BF6-F3D56CE8BE02}" type="slidenum">
              <a:rPr lang="ja-JP" altLang="en-US" smtClean="0"/>
              <a:pPr/>
              <a:t>18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984DB-0F1C-4F2E-8844-DFB6F11E60D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8B6B4-39FB-4F5D-9BF6-F3D56CE8BE02}" type="slidenum">
              <a:rPr lang="ja-JP" altLang="en-US" smtClean="0"/>
              <a:pPr/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E5222-D3FF-47C6-8B1A-7C717E13747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63DE5-DCFE-46BB-B340-7FC7E0A8766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04CCA-FD2B-4B00-91DC-BB4434F6019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8B6B4-39FB-4F5D-9BF6-F3D56CE8BE02}" type="slidenum">
              <a:rPr lang="ja-JP" altLang="en-US" smtClean="0"/>
              <a:pPr/>
              <a:t>29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8B6B4-39FB-4F5D-9BF6-F3D56CE8BE02}" type="slidenum">
              <a:rPr lang="ja-JP" altLang="en-US" smtClean="0"/>
              <a:pPr/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51D3C-A8A2-49D3-BB03-208259AB478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45D672-FE96-4DA8-A37B-961F80AC6190}" type="slidenum">
              <a:rPr lang="ja-JP" altLang="en-US" smtClean="0"/>
              <a:pPr/>
              <a:t>36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2018/3/19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1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2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10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emf"/><Relationship Id="rId10" Type="http://schemas.openxmlformats.org/officeDocument/2006/relationships/image" Target="../media/image108.png"/><Relationship Id="rId4" Type="http://schemas.openxmlformats.org/officeDocument/2006/relationships/image" Target="../media/image102.emf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熱音響システムに対する制御工学の応用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8534752" cy="987896"/>
          </a:xfrm>
        </p:spPr>
        <p:txBody>
          <a:bodyPr>
            <a:normAutofit/>
          </a:bodyPr>
          <a:lstStyle/>
          <a:p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長岡技術科学大学　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endParaRPr lang="en-US" altLang="zh-TW" kern="100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  <a:cs typeface="Times New Roman"/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11560" y="1556792"/>
            <a:ext cx="302433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364088" y="1556792"/>
            <a:ext cx="180020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043608" y="1556792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</a:rPr>
              <a:t>共振させたい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4088" y="1556792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抑制したい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131592" y="3284984"/>
            <a:ext cx="2379132" cy="208758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共振</a:t>
            </a:r>
            <a:r>
              <a:rPr lang="ja-JP" altLang="en-US" sz="2800" dirty="0" smtClean="0">
                <a:solidFill>
                  <a:schemeClr val="tx1"/>
                </a:solidFill>
              </a:rPr>
              <a:t>現象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195488" y="1988840"/>
            <a:ext cx="2376512" cy="2087587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エネルギー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問題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139704" y="1988840"/>
            <a:ext cx="2376512" cy="208758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制御工学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44208" y="3356992"/>
            <a:ext cx="2015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・ダクトＡＮＣ</a:t>
            </a:r>
            <a:endParaRPr lang="en-US" altLang="ja-JP" sz="2800" dirty="0" smtClean="0"/>
          </a:p>
          <a:p>
            <a:r>
              <a:rPr lang="ja-JP" altLang="en-US" sz="2800" dirty="0" smtClean="0"/>
              <a:t>・柔軟梁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・水面（波）</a:t>
            </a:r>
            <a:endParaRPr kumimoji="1" lang="ja-JP" altLang="en-US" sz="2800" dirty="0"/>
          </a:p>
        </p:txBody>
      </p:sp>
      <p:sp>
        <p:nvSpPr>
          <p:cNvPr id="23" name="左右矢印 22"/>
          <p:cNvSpPr/>
          <p:nvPr/>
        </p:nvSpPr>
        <p:spPr>
          <a:xfrm>
            <a:off x="4031105" y="1628840"/>
            <a:ext cx="756000" cy="360000"/>
          </a:xfrm>
          <a:prstGeom prst="leftRight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1" grpId="0" animBg="1"/>
      <p:bldP spid="22" grpId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204" y="1124744"/>
            <a:ext cx="7233666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実験結果：コア部の周波数応答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20" y="191683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大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4686" t="3272" r="35284" b="73627"/>
          <a:stretch>
            <a:fillRect/>
          </a:stretch>
        </p:blipFill>
        <p:spPr bwMode="auto">
          <a:xfrm>
            <a:off x="35496" y="692696"/>
            <a:ext cx="2188837" cy="1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1125952" y="1178836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5823" y="734306"/>
            <a:ext cx="2016224" cy="1152128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43808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05478" y="2564904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5576" y="4869160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4221088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大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635896" y="1556792"/>
            <a:ext cx="144016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092280" y="3861048"/>
            <a:ext cx="720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実験結果：管の周波数応答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4176464" cy="720080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定在波型エンジン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実験結果：管の周波数応答</a:t>
            </a:r>
            <a:r>
              <a:rPr kumimoji="1"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3888432" cy="720080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進行波型エンジン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sz="4900" dirty="0" smtClean="0"/>
              <a:t>実験結果：管の周波数応答</a:t>
            </a:r>
            <a:r>
              <a:rPr kumimoji="1" lang="ja-JP" altLang="en-US" sz="3600" dirty="0" smtClean="0"/>
              <a:t>（つづき）</a:t>
            </a:r>
            <a:endParaRPr kumimoji="1" lang="ja-JP" altLang="en-US" sz="3600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64807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進行波型エンジン（</a:t>
            </a:r>
            <a:r>
              <a:rPr lang="en-US" altLang="ja-JP" i="1" dirty="0" smtClean="0">
                <a:solidFill>
                  <a:srgbClr val="FF0000"/>
                </a:solidFill>
              </a:rPr>
              <a:t>A</a:t>
            </a:r>
            <a:r>
              <a:rPr lang="en-US" altLang="ja-JP" i="1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altLang="ja-JP" dirty="0" smtClean="0">
                <a:solidFill>
                  <a:srgbClr val="FF0000"/>
                </a:solidFill>
              </a:rPr>
              <a:t>0.5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r>
              <a:rPr lang="ja-JP" altLang="en-US" dirty="0" smtClean="0"/>
              <a:t>）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340768"/>
            <a:ext cx="29523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268760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458331" cy="48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解析結果：定在波型エンジン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67744" y="6021289"/>
            <a:ext cx="511256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ja-JP" altLang="en-US" sz="3200" dirty="0" smtClean="0"/>
              <a:t>：高　⇒　発振余裕：大</a:t>
            </a:r>
            <a:endParaRPr lang="ja-JP" altLang="en-US" sz="3200" dirty="0"/>
          </a:p>
        </p:txBody>
      </p:sp>
      <p:sp>
        <p:nvSpPr>
          <p:cNvPr id="6" name="星 4 5"/>
          <p:cNvSpPr>
            <a:spLocks noChangeAspect="1"/>
          </p:cNvSpPr>
          <p:nvPr/>
        </p:nvSpPr>
        <p:spPr>
          <a:xfrm>
            <a:off x="2792454" y="3197389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4540" y="47126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40Hz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8676" y="29593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70Hz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65354" y="364187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00Hz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80888"/>
            <a:ext cx="6169152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解析結果：定在波型エンジン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55576" y="6093296"/>
            <a:ext cx="759633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ja-JP" altLang="en-US" sz="3200" dirty="0" smtClean="0"/>
              <a:t>：高　⇒　安定余裕：大</a:t>
            </a:r>
            <a:endParaRPr lang="ja-JP" altLang="en-US" sz="3200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コア部を逆向きにした場合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32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星 4 6"/>
          <p:cNvSpPr>
            <a:spLocks noChangeAspect="1"/>
          </p:cNvSpPr>
          <p:nvPr/>
        </p:nvSpPr>
        <p:spPr>
          <a:xfrm>
            <a:off x="3958105" y="3313695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6374511" cy="4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957" y="908720"/>
            <a:ext cx="6059043" cy="44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79512" y="6021288"/>
            <a:ext cx="878497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ja-JP" sz="3200" i="1" dirty="0" smtClean="0"/>
              <a:t>T</a:t>
            </a:r>
            <a:r>
              <a:rPr lang="en-US" altLang="ja-JP" sz="3200" i="1" baseline="-25000" dirty="0" smtClean="0"/>
              <a:t>H</a:t>
            </a:r>
            <a:r>
              <a:rPr lang="ja-JP" altLang="en-US" sz="3200" dirty="0" smtClean="0"/>
              <a:t>：大　⇒　軌跡が原点に近づく　∴発振に近い</a:t>
            </a:r>
            <a:endParaRPr lang="en-US" altLang="ja-JP" sz="3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解析結果：進行波型エンジン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923928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7" name="星 4 6"/>
          <p:cNvSpPr>
            <a:spLocks noChangeAspect="1"/>
          </p:cNvSpPr>
          <p:nvPr/>
        </p:nvSpPr>
        <p:spPr>
          <a:xfrm>
            <a:off x="6315048" y="2866791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181344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10" y="1268760"/>
            <a:ext cx="5863590" cy="430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kumimoji="1" lang="en-US" altLang="ja-JP" i="1" dirty="0" smtClean="0"/>
              <a:t>A</a:t>
            </a:r>
            <a:r>
              <a:rPr kumimoji="1" lang="en-US" altLang="ja-JP" i="1" baseline="-25000" dirty="0" smtClean="0"/>
              <a:t>2</a:t>
            </a:r>
            <a:r>
              <a:rPr kumimoji="1" lang="ja-JP" altLang="en-US" dirty="0" smtClean="0"/>
              <a:t>成分を</a:t>
            </a:r>
            <a:r>
              <a:rPr kumimoji="1" lang="en-US" altLang="ja-JP" dirty="0" smtClean="0"/>
              <a:t>0.5</a:t>
            </a:r>
            <a:r>
              <a:rPr kumimoji="1" lang="ja-JP" altLang="en-US" dirty="0" smtClean="0"/>
              <a:t>倍した場合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解析結果：進行波型エンジン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6021288"/>
            <a:ext cx="878497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en-US" altLang="ja-JP" sz="3200" dirty="0" smtClean="0"/>
              <a:t>=400</a:t>
            </a:r>
            <a:r>
              <a:rPr lang="ja-JP" altLang="en-US" sz="3200" dirty="0" smtClean="0"/>
              <a:t>℃のとき発振 </a:t>
            </a:r>
            <a:r>
              <a:rPr lang="en-US" altLang="ja-JP" sz="3200" dirty="0" smtClean="0"/>
              <a:t>… </a:t>
            </a:r>
            <a:r>
              <a:rPr lang="ja-JP" altLang="en-US" sz="3200" dirty="0" smtClean="0"/>
              <a:t>定在波抑制の効果</a:t>
            </a:r>
            <a:endParaRPr lang="ja-JP" altLang="en-US" sz="3200" dirty="0"/>
          </a:p>
        </p:txBody>
      </p:sp>
      <p:sp>
        <p:nvSpPr>
          <p:cNvPr id="8" name="星 4 7"/>
          <p:cNvSpPr>
            <a:spLocks noChangeAspect="1"/>
          </p:cNvSpPr>
          <p:nvPr/>
        </p:nvSpPr>
        <p:spPr>
          <a:xfrm>
            <a:off x="6409369" y="3175327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80728"/>
          </a:xfrm>
        </p:spPr>
        <p:txBody>
          <a:bodyPr/>
          <a:lstStyle/>
          <a:p>
            <a:r>
              <a:rPr lang="ja-JP" altLang="en-US" dirty="0" smtClean="0"/>
              <a:t>発表概要</a:t>
            </a:r>
          </a:p>
        </p:txBody>
      </p:sp>
      <p:sp>
        <p:nvSpPr>
          <p:cNvPr id="65" name="サブタイトル 2"/>
          <p:cNvSpPr txBox="1">
            <a:spLocks/>
          </p:cNvSpPr>
          <p:nvPr/>
        </p:nvSpPr>
        <p:spPr>
          <a:xfrm>
            <a:off x="467544" y="602128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sp>
        <p:nvSpPr>
          <p:cNvPr id="4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37321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分割されたシステムの応答による発振可否推定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[1]</a:t>
            </a:r>
          </a:p>
          <a:p>
            <a:pPr lvl="1"/>
            <a:r>
              <a:rPr lang="ja-JP" altLang="en-US" dirty="0" smtClean="0"/>
              <a:t>進行波圧力成分を入出力とする因果的システム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ナイキストの安定判別、発振余裕の把握可能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与えられたシステムの制御による発振可否推定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[2]</a:t>
            </a:r>
          </a:p>
          <a:p>
            <a:pPr lvl="1"/>
            <a:r>
              <a:rPr lang="ja-JP" altLang="en-US" dirty="0" smtClean="0"/>
              <a:t>臨界温度比の推定、定常発振制御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非線形システムの安定性解析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電力フィードバック進行波型熱音響発電機</a:t>
            </a:r>
            <a:r>
              <a:rPr lang="en-US" altLang="ja-JP" sz="3200" dirty="0" smtClean="0"/>
              <a:t>(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[3]</a:t>
            </a:r>
            <a:r>
              <a:rPr lang="en-US" altLang="ja-JP" sz="3200" dirty="0" smtClean="0"/>
              <a:t>)</a:t>
            </a:r>
          </a:p>
          <a:p>
            <a:pPr lvl="1"/>
            <a:r>
              <a:rPr lang="ja-JP" altLang="en-US" dirty="0" smtClean="0"/>
              <a:t>リニアモータの電気</a:t>
            </a:r>
            <a:r>
              <a:rPr lang="en-US" altLang="ja-JP" dirty="0" smtClean="0"/>
              <a:t>-</a:t>
            </a:r>
            <a:r>
              <a:rPr lang="ja-JP" altLang="en-US" dirty="0" smtClean="0"/>
              <a:t>音響特性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コイルによる余裕拡大、圧力一定とする負荷の制御</a:t>
            </a:r>
          </a:p>
          <a:p>
            <a:pPr lvl="2"/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880856" y="6232528"/>
            <a:ext cx="3240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449926" y="6232528"/>
            <a:ext cx="4068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0" y="2852936"/>
            <a:ext cx="9144000" cy="1728192"/>
          </a:xfrm>
          <a:prstGeom prst="roundRect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1038222"/>
            <a:ext cx="9144000" cy="1728192"/>
          </a:xfrm>
          <a:prstGeom prst="roundRect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 1"/>
          <p:cNvSpPr txBox="1">
            <a:spLocks/>
          </p:cNvSpPr>
          <p:nvPr/>
        </p:nvSpPr>
        <p:spPr>
          <a:xfrm>
            <a:off x="0" y="-27384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dirty="0" smtClean="0"/>
              <a:t>与えられたシステムの定常発振制御に基づく臨界温度比の推定</a:t>
            </a:r>
            <a:r>
              <a:rPr lang="en-US" altLang="ja-JP" sz="3600" dirty="0" smtClean="0"/>
              <a:t>[2]</a:t>
            </a:r>
            <a:r>
              <a:rPr lang="ja-JP" altLang="en-US" sz="4400" dirty="0" smtClean="0"/>
              <a:t>：背景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 flipV="1">
            <a:off x="899592" y="4869160"/>
            <a:ext cx="1656184" cy="165618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628800"/>
            <a:ext cx="8460432" cy="2304256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dirty="0" smtClean="0"/>
              <a:t> </a:t>
            </a:r>
            <a:r>
              <a:rPr lang="ja-JP" altLang="en-US" dirty="0" smtClean="0"/>
              <a:t>臨界温度比</a:t>
            </a:r>
            <a:r>
              <a:rPr lang="en-US" altLang="ja-JP" dirty="0" smtClean="0"/>
              <a:t>CTR</a:t>
            </a:r>
            <a:r>
              <a:rPr lang="ja-JP" altLang="en-US" dirty="0" smtClean="0"/>
              <a:t>の推定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252000" lvl="1" indent="0">
              <a:spcBef>
                <a:spcPts val="0"/>
              </a:spcBef>
            </a:pPr>
            <a:r>
              <a:rPr lang="en-US" altLang="ja-JP" i="1" dirty="0" smtClean="0">
                <a:solidFill>
                  <a:srgbClr val="000000"/>
                </a:solidFill>
              </a:rPr>
              <a:t> &lt;</a:t>
            </a:r>
            <a:r>
              <a:rPr lang="en-US" altLang="ja-JP" dirty="0" smtClean="0">
                <a:solidFill>
                  <a:srgbClr val="000000"/>
                </a:solidFill>
              </a:rPr>
              <a:t>CTR: </a:t>
            </a:r>
            <a:r>
              <a:rPr lang="en-US" altLang="ja-JP" i="1" dirty="0" smtClean="0">
                <a:solidFill>
                  <a:srgbClr val="000000"/>
                </a:solidFill>
              </a:rPr>
              <a:t>Q</a:t>
            </a:r>
            <a:r>
              <a:rPr lang="ja-JP" altLang="en-US" dirty="0" smtClean="0">
                <a:solidFill>
                  <a:srgbClr val="000000"/>
                </a:solidFill>
              </a:rPr>
              <a:t>値に基づく方法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" lvl="1" indent="0">
              <a:spcBef>
                <a:spcPts val="0"/>
              </a:spcBef>
            </a:pPr>
            <a:r>
              <a:rPr lang="en-US" altLang="ja-JP" i="1" dirty="0" smtClean="0">
                <a:solidFill>
                  <a:srgbClr val="000000"/>
                </a:solidFill>
              </a:rPr>
              <a:t> &gt;</a:t>
            </a:r>
            <a:r>
              <a:rPr lang="en-US" altLang="ja-JP" dirty="0" smtClean="0">
                <a:solidFill>
                  <a:srgbClr val="000000"/>
                </a:solidFill>
              </a:rPr>
              <a:t>CTR: </a:t>
            </a:r>
            <a:r>
              <a:rPr lang="ja-JP" altLang="en-US" dirty="0" smtClean="0">
                <a:solidFill>
                  <a:srgbClr val="000000"/>
                </a:solidFill>
              </a:rPr>
              <a:t>実測値の最小値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" lvl="1" indent="0"/>
            <a:endParaRPr lang="en-US" altLang="ja-JP" dirty="0" smtClean="0">
              <a:latin typeface="Calibri" pitchFamily="34" charset="0"/>
            </a:endParaRPr>
          </a:p>
          <a:p>
            <a:pPr lvl="1"/>
            <a:endParaRPr lang="en-US" altLang="ja-JP" dirty="0" smtClean="0">
              <a:latin typeface="Calibri" pitchFamily="34" charset="0"/>
            </a:endParaRPr>
          </a:p>
          <a:p>
            <a:pPr lvl="1"/>
            <a:endParaRPr lang="en-US" altLang="ja-JP" dirty="0" smtClean="0"/>
          </a:p>
        </p:txBody>
      </p:sp>
      <p:sp>
        <p:nvSpPr>
          <p:cNvPr id="43" name="正方形/長方形 42"/>
          <p:cNvSpPr/>
          <p:nvPr/>
        </p:nvSpPr>
        <p:spPr>
          <a:xfrm>
            <a:off x="7201691" y="201183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6608706" y="1651794"/>
            <a:ext cx="2069829" cy="3577406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 rot="10800000">
            <a:off x="6917365" y="1978553"/>
            <a:ext cx="1434355" cy="290452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378106" y="3761100"/>
            <a:ext cx="768323" cy="875876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72"/>
          <p:cNvGrpSpPr/>
          <p:nvPr/>
        </p:nvGrpSpPr>
        <p:grpSpPr>
          <a:xfrm>
            <a:off x="6481611" y="3786620"/>
            <a:ext cx="561638" cy="814477"/>
            <a:chOff x="6187673" y="2994532"/>
            <a:chExt cx="561638" cy="814477"/>
          </a:xfrm>
        </p:grpSpPr>
        <p:sp>
          <p:nvSpPr>
            <p:cNvPr id="58" name="Rectangle 7" descr="縦線"/>
            <p:cNvSpPr>
              <a:spLocks noChangeArrowheads="1"/>
            </p:cNvSpPr>
            <p:nvPr/>
          </p:nvSpPr>
          <p:spPr bwMode="auto">
            <a:xfrm>
              <a:off x="6314768" y="3166383"/>
              <a:ext cx="308659" cy="470775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6187673" y="2994532"/>
              <a:ext cx="561638" cy="1718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6187673" y="3637158"/>
              <a:ext cx="561638" cy="17185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8124157" y="2171813"/>
            <a:ext cx="768323" cy="875876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71"/>
          <p:cNvGrpSpPr/>
          <p:nvPr/>
        </p:nvGrpSpPr>
        <p:grpSpPr>
          <a:xfrm>
            <a:off x="8223415" y="2206074"/>
            <a:ext cx="562848" cy="816898"/>
            <a:chOff x="7929477" y="1413986"/>
            <a:chExt cx="562848" cy="816898"/>
          </a:xfrm>
        </p:grpSpPr>
        <p:sp>
          <p:nvSpPr>
            <p:cNvPr id="59" name="Rectangle 8" descr="縦線"/>
            <p:cNvSpPr>
              <a:spLocks noChangeArrowheads="1"/>
            </p:cNvSpPr>
            <p:nvPr/>
          </p:nvSpPr>
          <p:spPr bwMode="auto">
            <a:xfrm>
              <a:off x="8057782" y="1588258"/>
              <a:ext cx="307448" cy="470775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7929477" y="2059033"/>
              <a:ext cx="562848" cy="17185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929477" y="1413986"/>
              <a:ext cx="562848" cy="17427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" name="グループ化 79"/>
          <p:cNvGrpSpPr/>
          <p:nvPr/>
        </p:nvGrpSpPr>
        <p:grpSpPr>
          <a:xfrm>
            <a:off x="5789026" y="2348880"/>
            <a:ext cx="805104" cy="648072"/>
            <a:chOff x="5495088" y="2060849"/>
            <a:chExt cx="805104" cy="648072"/>
          </a:xfrm>
        </p:grpSpPr>
        <p:sp>
          <p:nvSpPr>
            <p:cNvPr id="74" name="台形 73"/>
            <p:cNvSpPr/>
            <p:nvPr/>
          </p:nvSpPr>
          <p:spPr>
            <a:xfrm rot="16200000">
              <a:off x="5868144" y="2276873"/>
              <a:ext cx="648072" cy="216024"/>
            </a:xfrm>
            <a:prstGeom prst="trapezoid">
              <a:avLst>
                <a:gd name="adj" fmla="val 69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6012160" y="2204864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5495088" y="2378376"/>
              <a:ext cx="5040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82"/>
          <p:cNvGrpSpPr/>
          <p:nvPr/>
        </p:nvGrpSpPr>
        <p:grpSpPr>
          <a:xfrm>
            <a:off x="5993766" y="3212976"/>
            <a:ext cx="729632" cy="216024"/>
            <a:chOff x="5699828" y="2461668"/>
            <a:chExt cx="729632" cy="216024"/>
          </a:xfrm>
        </p:grpSpPr>
        <p:cxnSp>
          <p:nvCxnSpPr>
            <p:cNvPr id="81" name="直線矢印コネクタ 80"/>
            <p:cNvCxnSpPr/>
            <p:nvPr/>
          </p:nvCxnSpPr>
          <p:spPr>
            <a:xfrm>
              <a:off x="5699828" y="2564904"/>
              <a:ext cx="504056" cy="0"/>
            </a:xfrm>
            <a:prstGeom prst="straightConnector1">
              <a:avLst/>
            </a:prstGeom>
            <a:ln w="381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円/楕円 81"/>
            <p:cNvSpPr/>
            <p:nvPr/>
          </p:nvSpPr>
          <p:spPr>
            <a:xfrm>
              <a:off x="6213436" y="246166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/>
          <p:cNvCxnSpPr/>
          <p:nvPr/>
        </p:nvCxnSpPr>
        <p:spPr>
          <a:xfrm>
            <a:off x="683568" y="6453336"/>
            <a:ext cx="26642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827584" y="4221088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67544" y="3933056"/>
            <a:ext cx="72008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dirty="0" smtClean="0"/>
              <a:t>1/</a:t>
            </a:r>
            <a:r>
              <a:rPr lang="en-US" altLang="ja-JP" i="1" dirty="0" smtClean="0"/>
              <a:t>Q</a:t>
            </a:r>
            <a:endParaRPr kumimoji="1" lang="ja-JP" altLang="en-US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75856" y="6237312"/>
            <a:ext cx="79208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dirty="0" smtClean="0"/>
              <a:t>temp. </a:t>
            </a:r>
          </a:p>
          <a:p>
            <a:pPr>
              <a:lnSpc>
                <a:spcPts val="1400"/>
              </a:lnSpc>
            </a:pPr>
            <a:r>
              <a:rPr lang="en-US" altLang="ja-JP" dirty="0" smtClean="0"/>
              <a:t>ratio</a:t>
            </a:r>
            <a:endParaRPr kumimoji="1" lang="ja-JP" altLang="en-US" i="1" dirty="0"/>
          </a:p>
        </p:txBody>
      </p:sp>
      <p:sp>
        <p:nvSpPr>
          <p:cNvPr id="37" name="円/楕円 36"/>
          <p:cNvSpPr/>
          <p:nvPr/>
        </p:nvSpPr>
        <p:spPr>
          <a:xfrm>
            <a:off x="10436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48408" y="53179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53208" y="56227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2483768" y="630932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123728" y="6559013"/>
            <a:ext cx="720080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CTR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4121648" y="6464625"/>
            <a:ext cx="26642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4265664" y="4232377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05624" y="3944345"/>
            <a:ext cx="1098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dirty="0" smtClean="0"/>
              <a:t>pressure</a:t>
            </a:r>
            <a:endParaRPr kumimoji="1" lang="ja-JP" altLang="en-US" i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13936" y="6248601"/>
            <a:ext cx="79208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dirty="0" smtClean="0"/>
              <a:t>temp. </a:t>
            </a:r>
          </a:p>
          <a:p>
            <a:pPr>
              <a:lnSpc>
                <a:spcPts val="1400"/>
              </a:lnSpc>
            </a:pPr>
            <a:r>
              <a:rPr lang="en-US" altLang="ja-JP" dirty="0" smtClean="0"/>
              <a:t>ratio</a:t>
            </a:r>
            <a:endParaRPr kumimoji="1" lang="ja-JP" altLang="en-US" i="1" dirty="0"/>
          </a:p>
        </p:txBody>
      </p:sp>
      <p:sp>
        <p:nvSpPr>
          <p:cNvPr id="76" name="円/楕円 75"/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5458674" y="59379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5724128" y="567253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矢印コネクタ 85"/>
          <p:cNvCxnSpPr/>
          <p:nvPr/>
        </p:nvCxnSpPr>
        <p:spPr>
          <a:xfrm flipV="1">
            <a:off x="5256910" y="623731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4860032" y="6552717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≒</a:t>
            </a:r>
            <a:r>
              <a:rPr lang="en-US" altLang="ja-JP" dirty="0" smtClean="0">
                <a:solidFill>
                  <a:srgbClr val="FF0000"/>
                </a:solidFill>
              </a:rPr>
              <a:t>CTR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15616" y="5445224"/>
            <a:ext cx="6624736" cy="50359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ja-JP" altLang="en-US" sz="2800" dirty="0" smtClean="0"/>
              <a:t>臨界温度比の前後で推定手法が異なる</a:t>
            </a:r>
            <a:endParaRPr lang="en-US" altLang="ja-JP" sz="28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047330" y="3645024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r>
              <a:rPr kumimoji="1" lang="en-US" altLang="ja-JP" sz="2400" i="1" baseline="-25000" dirty="0" smtClean="0"/>
              <a:t>H</a:t>
            </a:r>
            <a:endParaRPr kumimoji="1" lang="ja-JP" altLang="en-US" sz="2400" i="1" baseline="-25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52628" y="4263479"/>
            <a:ext cx="43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r>
              <a:rPr kumimoji="1" lang="en-US" altLang="ja-JP" sz="2400" i="1" baseline="-25000" dirty="0" smtClean="0"/>
              <a:t>C</a:t>
            </a:r>
            <a:endParaRPr kumimoji="1" lang="ja-JP" altLang="en-US" sz="2400" i="1" baseline="-2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9" grpId="0" animBg="1"/>
      <p:bldP spid="41" grpId="0" animBg="1"/>
      <p:bldP spid="53" grpId="0"/>
      <p:bldP spid="60" grpId="0"/>
      <p:bldP spid="66" grpId="0"/>
      <p:bldP spid="76" grpId="0" animBg="1"/>
      <p:bldP spid="77" grpId="0" animBg="1"/>
      <p:bldP spid="78" grpId="0" animBg="1"/>
      <p:bldP spid="87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489331" y="666570"/>
            <a:ext cx="194421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熱音響コア</a:t>
            </a:r>
          </a:p>
        </p:txBody>
      </p:sp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64704"/>
          </a:xfrm>
        </p:spPr>
        <p:txBody>
          <a:bodyPr/>
          <a:lstStyle/>
          <a:p>
            <a:r>
              <a:rPr lang="ja-JP" altLang="en-US" dirty="0" smtClean="0"/>
              <a:t>これまでの研究（発表の概要）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386644" y="2878874"/>
            <a:ext cx="5048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625236" y="940965"/>
            <a:ext cx="864096" cy="6480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Rectangle 8" descr="横線"/>
          <p:cNvSpPr>
            <a:spLocks noChangeArrowheads="1"/>
          </p:cNvSpPr>
          <p:nvPr/>
        </p:nvSpPr>
        <p:spPr bwMode="auto">
          <a:xfrm rot="5400000">
            <a:off x="2912527" y="1073838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08504" y="1137937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2298432" y="533343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2546235" y="795978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5400000">
            <a:off x="2608167" y="1202226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5400000">
            <a:off x="3075061" y="1201255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7308304" y="1256027"/>
            <a:ext cx="648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944653" y="1256027"/>
            <a:ext cx="0" cy="12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588224" y="954602"/>
            <a:ext cx="720080" cy="64807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kumimoji="1" lang="ja-JP" alt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>
            <a:off x="5940152" y="1266080"/>
            <a:ext cx="648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7308304" y="2476823"/>
            <a:ext cx="648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6588224" y="2175398"/>
            <a:ext cx="720080" cy="648072"/>
          </a:xfrm>
          <a:prstGeom prst="rect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sz="28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</a:p>
        </p:txBody>
      </p:sp>
      <p:cxnSp>
        <p:nvCxnSpPr>
          <p:cNvPr id="49" name="直線矢印コネクタ 48"/>
          <p:cNvCxnSpPr/>
          <p:nvPr/>
        </p:nvCxnSpPr>
        <p:spPr>
          <a:xfrm flipH="1">
            <a:off x="5940152" y="2486876"/>
            <a:ext cx="648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940152" y="1239954"/>
            <a:ext cx="0" cy="12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サブタイトル 2"/>
          <p:cNvSpPr txBox="1">
            <a:spLocks/>
          </p:cNvSpPr>
          <p:nvPr/>
        </p:nvSpPr>
        <p:spPr>
          <a:xfrm>
            <a:off x="0" y="3219992"/>
            <a:ext cx="507605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16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管内の音場制御（</a:t>
            </a:r>
            <a:r>
              <a:rPr lang="en-US" altLang="ja-JP" sz="3200" noProof="0" dirty="0" smtClean="0"/>
              <a:t>ANC</a:t>
            </a:r>
            <a:r>
              <a:rPr lang="ja-JP" altLang="en-US" sz="3200" noProof="0" dirty="0" smtClean="0"/>
              <a:t>）</a:t>
            </a:r>
            <a:endParaRPr lang="en-US" altLang="ja-JP" sz="2800" b="1" dirty="0" smtClean="0"/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定在波の抑制、指向性音源</a:t>
            </a:r>
            <a:endParaRPr lang="en-US" altLang="ja-JP" sz="2800" dirty="0" smtClean="0"/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圧力変動抑制</a:t>
            </a:r>
            <a:endParaRPr lang="en-US" altLang="ja-JP" sz="2800" dirty="0" smtClean="0"/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性能評価：ＣＴＲ推定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[2]</a:t>
            </a:r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endParaRPr lang="ja-JP" altLang="en-US" sz="2800" dirty="0" smtClean="0"/>
          </a:p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sp>
        <p:nvSpPr>
          <p:cNvPr id="56" name="サブタイトル 2"/>
          <p:cNvSpPr txBox="1">
            <a:spLocks/>
          </p:cNvSpPr>
          <p:nvPr/>
        </p:nvSpPr>
        <p:spPr>
          <a:xfrm>
            <a:off x="5220072" y="3209939"/>
            <a:ext cx="4032448" cy="217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16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最適な管路設計へ</a:t>
            </a:r>
            <a:endParaRPr lang="en-US" altLang="ja-JP" sz="2800" b="1" dirty="0" smtClean="0"/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発振可否の推定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[1]</a:t>
            </a:r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発振余裕→振幅推定</a:t>
            </a:r>
            <a:endParaRPr lang="en-US" altLang="ja-JP" sz="2800" dirty="0" smtClean="0"/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振幅依存性の取得</a:t>
            </a:r>
            <a:r>
              <a:rPr lang="en-US" altLang="ja-JP" sz="2800" dirty="0" smtClean="0"/>
              <a:t>...</a:t>
            </a:r>
            <a:endParaRPr lang="ja-JP" altLang="en-US" sz="2800" dirty="0" smtClean="0"/>
          </a:p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sp>
        <p:nvSpPr>
          <p:cNvPr id="57" name="AutoShape 176"/>
          <p:cNvSpPr>
            <a:spLocks noChangeArrowheads="1"/>
          </p:cNvSpPr>
          <p:nvPr/>
        </p:nvSpPr>
        <p:spPr bwMode="auto">
          <a:xfrm>
            <a:off x="2339752" y="2805601"/>
            <a:ext cx="385763" cy="136525"/>
          </a:xfrm>
          <a:custGeom>
            <a:avLst/>
            <a:gdLst>
              <a:gd name="T0" fmla="*/ 12714302 w 21600"/>
              <a:gd name="T1" fmla="*/ 0 h 21600"/>
              <a:gd name="T2" fmla="*/ 7223126 w 21600"/>
              <a:gd name="T3" fmla="*/ 9588 h 21600"/>
              <a:gd name="T4" fmla="*/ 1828588 w 21600"/>
              <a:gd name="T5" fmla="*/ 0 h 21600"/>
              <a:gd name="T6" fmla="*/ 72231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0 w 21600"/>
              <a:gd name="T13" fmla="*/ 4531 h 21600"/>
              <a:gd name="T14" fmla="*/ 17120 w 21600"/>
              <a:gd name="T15" fmla="*/ 170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58" name="Rectangle 177"/>
          <p:cNvSpPr>
            <a:spLocks noChangeArrowheads="1"/>
          </p:cNvSpPr>
          <p:nvPr/>
        </p:nvSpPr>
        <p:spPr bwMode="auto">
          <a:xfrm>
            <a:off x="2411190" y="2937363"/>
            <a:ext cx="228600" cy="9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59" name="AutoShape 179"/>
          <p:cNvCxnSpPr>
            <a:cxnSpLocks noChangeShapeType="1"/>
          </p:cNvCxnSpPr>
          <p:nvPr/>
        </p:nvCxnSpPr>
        <p:spPr bwMode="auto">
          <a:xfrm flipV="1">
            <a:off x="2525490" y="3027851"/>
            <a:ext cx="1587" cy="2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1" name="正方形/長方形 60"/>
          <p:cNvSpPr/>
          <p:nvPr/>
        </p:nvSpPr>
        <p:spPr>
          <a:xfrm>
            <a:off x="3635127" y="2866217"/>
            <a:ext cx="5048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AutoShape 176"/>
          <p:cNvSpPr>
            <a:spLocks noChangeArrowheads="1"/>
          </p:cNvSpPr>
          <p:nvPr/>
        </p:nvSpPr>
        <p:spPr bwMode="auto">
          <a:xfrm>
            <a:off x="3588235" y="2792944"/>
            <a:ext cx="385763" cy="136525"/>
          </a:xfrm>
          <a:custGeom>
            <a:avLst/>
            <a:gdLst>
              <a:gd name="T0" fmla="*/ 12714302 w 21600"/>
              <a:gd name="T1" fmla="*/ 0 h 21600"/>
              <a:gd name="T2" fmla="*/ 7223126 w 21600"/>
              <a:gd name="T3" fmla="*/ 9588 h 21600"/>
              <a:gd name="T4" fmla="*/ 1828588 w 21600"/>
              <a:gd name="T5" fmla="*/ 0 h 21600"/>
              <a:gd name="T6" fmla="*/ 72231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0 w 21600"/>
              <a:gd name="T13" fmla="*/ 4531 h 21600"/>
              <a:gd name="T14" fmla="*/ 17120 w 21600"/>
              <a:gd name="T15" fmla="*/ 170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63" name="Rectangle 177"/>
          <p:cNvSpPr>
            <a:spLocks noChangeArrowheads="1"/>
          </p:cNvSpPr>
          <p:nvPr/>
        </p:nvSpPr>
        <p:spPr bwMode="auto">
          <a:xfrm>
            <a:off x="3659673" y="2924706"/>
            <a:ext cx="228600" cy="9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64" name="AutoShape 179"/>
          <p:cNvCxnSpPr>
            <a:cxnSpLocks noChangeShapeType="1"/>
          </p:cNvCxnSpPr>
          <p:nvPr/>
        </p:nvCxnSpPr>
        <p:spPr bwMode="auto">
          <a:xfrm flipV="1">
            <a:off x="3773973" y="3015194"/>
            <a:ext cx="1587" cy="2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5" name="サブタイトル 2"/>
          <p:cNvSpPr txBox="1">
            <a:spLocks/>
          </p:cNvSpPr>
          <p:nvPr/>
        </p:nvSpPr>
        <p:spPr>
          <a:xfrm>
            <a:off x="467544" y="5452240"/>
            <a:ext cx="84249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indent="-216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dirty="0" smtClean="0"/>
              <a:t>電力フィードバック進行波型熱音響発電機</a:t>
            </a:r>
            <a:r>
              <a:rPr lang="en-US" altLang="ja-JP" sz="2800" dirty="0" smtClean="0"/>
              <a:t>(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[3]</a:t>
            </a:r>
            <a:r>
              <a:rPr lang="en-US" altLang="ja-JP" sz="2800" dirty="0" smtClean="0"/>
              <a:t>)</a:t>
            </a:r>
          </a:p>
          <a:p>
            <a:pPr marL="54000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電気回路の設計、動的な調整、</a:t>
            </a:r>
            <a:r>
              <a:rPr lang="en-US" altLang="ja-JP" sz="2800" dirty="0" smtClean="0"/>
              <a:t>... </a:t>
            </a:r>
            <a:r>
              <a:rPr lang="ja-JP" altLang="en-US" sz="2800" dirty="0" smtClean="0"/>
              <a:t>発電効率最大を維持</a:t>
            </a:r>
          </a:p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5220072" y="3292000"/>
            <a:ext cx="0" cy="15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utoShape 176"/>
          <p:cNvSpPr>
            <a:spLocks noChangeArrowheads="1"/>
          </p:cNvSpPr>
          <p:nvPr/>
        </p:nvSpPr>
        <p:spPr bwMode="auto">
          <a:xfrm rot="5400000">
            <a:off x="2502626" y="1201462"/>
            <a:ext cx="385763" cy="136525"/>
          </a:xfrm>
          <a:custGeom>
            <a:avLst/>
            <a:gdLst>
              <a:gd name="T0" fmla="*/ 12714302 w 21600"/>
              <a:gd name="T1" fmla="*/ 0 h 21600"/>
              <a:gd name="T2" fmla="*/ 7223126 w 21600"/>
              <a:gd name="T3" fmla="*/ 9588 h 21600"/>
              <a:gd name="T4" fmla="*/ 1828588 w 21600"/>
              <a:gd name="T5" fmla="*/ 0 h 21600"/>
              <a:gd name="T6" fmla="*/ 72231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0 w 21600"/>
              <a:gd name="T13" fmla="*/ 4531 h 21600"/>
              <a:gd name="T14" fmla="*/ 17120 w 21600"/>
              <a:gd name="T15" fmla="*/ 170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1" name="Rectangle 177"/>
          <p:cNvSpPr>
            <a:spLocks noChangeArrowheads="1"/>
          </p:cNvSpPr>
          <p:nvPr/>
        </p:nvSpPr>
        <p:spPr bwMode="auto">
          <a:xfrm rot="5400000">
            <a:off x="2472464" y="1217337"/>
            <a:ext cx="228600" cy="9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72" name="AutoShape 179"/>
          <p:cNvCxnSpPr>
            <a:cxnSpLocks noChangeShapeType="1"/>
          </p:cNvCxnSpPr>
          <p:nvPr/>
        </p:nvCxnSpPr>
        <p:spPr bwMode="auto">
          <a:xfrm rot="5400000" flipV="1">
            <a:off x="2270726" y="993374"/>
            <a:ext cx="1587" cy="540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</p:cxnSp>
      <p:sp>
        <p:nvSpPr>
          <p:cNvPr id="76" name="AutoShape 176"/>
          <p:cNvSpPr>
            <a:spLocks noChangeArrowheads="1"/>
          </p:cNvSpPr>
          <p:nvPr/>
        </p:nvSpPr>
        <p:spPr bwMode="auto">
          <a:xfrm rot="16200000">
            <a:off x="3241328" y="1198284"/>
            <a:ext cx="385763" cy="136525"/>
          </a:xfrm>
          <a:custGeom>
            <a:avLst/>
            <a:gdLst>
              <a:gd name="T0" fmla="*/ 12714302 w 21600"/>
              <a:gd name="T1" fmla="*/ 0 h 21600"/>
              <a:gd name="T2" fmla="*/ 7223126 w 21600"/>
              <a:gd name="T3" fmla="*/ 9588 h 21600"/>
              <a:gd name="T4" fmla="*/ 1828588 w 21600"/>
              <a:gd name="T5" fmla="*/ 0 h 21600"/>
              <a:gd name="T6" fmla="*/ 72231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0 w 21600"/>
              <a:gd name="T13" fmla="*/ 4531 h 21600"/>
              <a:gd name="T14" fmla="*/ 17120 w 21600"/>
              <a:gd name="T15" fmla="*/ 170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7" name="Rectangle 177"/>
          <p:cNvSpPr>
            <a:spLocks noChangeArrowheads="1"/>
          </p:cNvSpPr>
          <p:nvPr/>
        </p:nvSpPr>
        <p:spPr bwMode="auto">
          <a:xfrm rot="16200000">
            <a:off x="3428653" y="1228446"/>
            <a:ext cx="228600" cy="9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78" name="AutoShape 179"/>
          <p:cNvCxnSpPr>
            <a:cxnSpLocks noChangeShapeType="1"/>
          </p:cNvCxnSpPr>
          <p:nvPr/>
        </p:nvCxnSpPr>
        <p:spPr bwMode="auto">
          <a:xfrm rot="16200000" flipV="1">
            <a:off x="3857403" y="1002896"/>
            <a:ext cx="1587" cy="540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</p:cxnSp>
      <p:sp>
        <p:nvSpPr>
          <p:cNvPr id="79" name="テキスト ボックス 78"/>
          <p:cNvSpPr txBox="1"/>
          <p:nvPr/>
        </p:nvSpPr>
        <p:spPr>
          <a:xfrm>
            <a:off x="2636167" y="4298442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→定常発振制御</a:t>
            </a:r>
            <a:endParaRPr kumimoji="1" lang="ja-JP" altLang="en-US" sz="2800" dirty="0"/>
          </a:p>
        </p:txBody>
      </p:sp>
      <p:cxnSp>
        <p:nvCxnSpPr>
          <p:cNvPr id="80" name="直線コネクタ 79"/>
          <p:cNvCxnSpPr/>
          <p:nvPr/>
        </p:nvCxnSpPr>
        <p:spPr>
          <a:xfrm>
            <a:off x="4139952" y="1268162"/>
            <a:ext cx="0" cy="12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>
            <a:off x="3432064" y="2479019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2711984" y="2177594"/>
            <a:ext cx="720080" cy="648072"/>
          </a:xfrm>
          <a:prstGeom prst="rect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ja-JP" alt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回路</a:t>
            </a:r>
            <a:endParaRPr lang="en-US" altLang="ja-JP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 flipH="1">
            <a:off x="1990760" y="2489072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2016288" y="1277058"/>
            <a:ext cx="0" cy="12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026014" y="630932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コイルにより余裕拡大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71483" y="6309320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圧力を一定とする負荷の制御</a:t>
            </a:r>
            <a:endParaRPr kumimoji="1" lang="ja-JP" altLang="en-US" sz="2000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1115616" y="6309320"/>
            <a:ext cx="230425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4" idx="0"/>
          </p:cNvCxnSpPr>
          <p:nvPr/>
        </p:nvCxnSpPr>
        <p:spPr>
          <a:xfrm>
            <a:off x="3635896" y="6309320"/>
            <a:ext cx="1624511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1" animBg="1"/>
      <p:bldP spid="12" grpId="0" animBg="1"/>
      <p:bldP spid="13" grpId="0" animBg="1"/>
      <p:bldP spid="57" grpId="0" animBg="1"/>
      <p:bldP spid="58" grpId="0" animBg="1"/>
      <p:bldP spid="62" grpId="0" animBg="1"/>
      <p:bldP spid="63" grpId="0" animBg="1"/>
      <p:bldP spid="70" grpId="0" animBg="1"/>
      <p:bldP spid="71" grpId="0" animBg="1"/>
      <p:bldP spid="76" grpId="0" animBg="1"/>
      <p:bldP spid="77" grpId="0" animBg="1"/>
      <p:bldP spid="79" grpId="0"/>
      <p:bldP spid="82" grpId="0" animBg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268760"/>
            <a:ext cx="8892480" cy="48965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prstClr val="black"/>
                </a:solidFill>
              </a:rPr>
              <a:t>定常発振制御に基づく統一的な推定手法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dirty="0" smtClean="0"/>
              <a:t>PI</a:t>
            </a:r>
            <a:r>
              <a:rPr lang="ja-JP" altLang="en-US" dirty="0" smtClean="0"/>
              <a:t>（比例・積分）制御</a:t>
            </a:r>
            <a:r>
              <a:rPr lang="en-US" altLang="ja-JP" dirty="0" smtClean="0"/>
              <a:t> … </a:t>
            </a:r>
            <a:r>
              <a:rPr lang="ja-JP" altLang="en-US" dirty="0" smtClean="0"/>
              <a:t>圧力振幅</a:t>
            </a:r>
            <a:r>
              <a:rPr lang="en-US" altLang="ja-JP" dirty="0" smtClean="0"/>
              <a:t>  </a:t>
            </a:r>
            <a:r>
              <a:rPr lang="ja-JP" altLang="en-US" dirty="0" smtClean="0"/>
              <a:t>→ 目標値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PI </a:t>
            </a:r>
            <a:r>
              <a:rPr lang="ja-JP" altLang="en-US" dirty="0" smtClean="0"/>
              <a:t>補償器の出力を時変係数 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とする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 収束値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(</a:t>
            </a:r>
            <a:r>
              <a:rPr lang="ja-JP" altLang="en-US" dirty="0" smtClean="0"/>
              <a:t>∞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で臨界温度比を推定できる</a:t>
            </a:r>
            <a:endParaRPr lang="en-US" altLang="ja-JP" dirty="0" smtClean="0"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endParaRPr lang="en-US" altLang="ja-JP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PI</a:t>
            </a:r>
            <a:r>
              <a:rPr lang="ja-JP" altLang="en-US" dirty="0" smtClean="0">
                <a:uFill>
                  <a:solidFill>
                    <a:srgbClr val="FF0000"/>
                  </a:solidFill>
                </a:uFill>
              </a:rPr>
              <a:t>ゲインに関する安定条件の導出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 </a:t>
            </a:r>
          </a:p>
          <a:p>
            <a:pPr lvl="1"/>
            <a:r>
              <a:rPr lang="ja-JP" altLang="en-US" dirty="0" smtClean="0"/>
              <a:t>非線形システムの安定性解析</a:t>
            </a:r>
            <a:endParaRPr lang="en-US" altLang="ja-JP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-2738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560" y="1124744"/>
            <a:ext cx="5256584" cy="39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実験装置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19442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定在波型熱音響エンジン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 </a:t>
            </a:r>
            <a:r>
              <a:rPr lang="en-US" altLang="ja-JP" dirty="0" smtClean="0"/>
              <a:t>=27</a:t>
            </a:r>
            <a:r>
              <a:rPr lang="ja-JP" altLang="en-US" dirty="0" smtClean="0"/>
              <a:t>℃，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 </a:t>
            </a:r>
            <a:r>
              <a:rPr lang="ja-JP" altLang="en-US" dirty="0" smtClean="0"/>
              <a:t>を変化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で発振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4680520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5328592" cy="49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実験装置</a:t>
            </a:r>
            <a:r>
              <a:rPr lang="ja-JP" altLang="en-US" sz="28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定常発振制御系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圧力振幅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P</a:t>
            </a:r>
            <a:r>
              <a:rPr lang="en-US" altLang="ja-JP" i="1" baseline="-25000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i="1" dirty="0" smtClean="0"/>
              <a:t>P* </a:t>
            </a:r>
            <a:r>
              <a:rPr lang="ja-JP" altLang="en-US" dirty="0" smtClean="0"/>
              <a:t>（抑制 </a:t>
            </a:r>
            <a:r>
              <a:rPr lang="en-US" altLang="ja-JP" dirty="0" smtClean="0"/>
              <a:t>/ </a:t>
            </a:r>
            <a:r>
              <a:rPr lang="ja-JP" altLang="en-US" dirty="0" smtClean="0"/>
              <a:t>補助）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phase-delay control: </a:t>
            </a:r>
            <a:r>
              <a:rPr lang="en-US" altLang="ja-JP" i="1" dirty="0" smtClean="0"/>
              <a:t>u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) = </a:t>
            </a:r>
            <a:r>
              <a:rPr lang="en-US" altLang="ja-JP" i="1" dirty="0" smtClean="0"/>
              <a:t>G p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τ</a:t>
            </a:r>
            <a:r>
              <a:rPr lang="en-US" altLang="ja-JP" dirty="0" smtClean="0"/>
              <a:t>)</a:t>
            </a:r>
          </a:p>
          <a:p>
            <a:pPr marL="400050" lvl="1" indent="0"/>
            <a:r>
              <a:rPr lang="en-US" altLang="ja-JP" i="1" dirty="0" smtClean="0"/>
              <a:t> </a:t>
            </a:r>
            <a:r>
              <a:rPr lang="en-US" altLang="ja-JP" sz="2400" i="1" dirty="0" smtClean="0"/>
              <a:t>G</a:t>
            </a:r>
            <a:r>
              <a:rPr lang="ja-JP" altLang="en-US" sz="2400" dirty="0" smtClean="0"/>
              <a:t>：</a:t>
            </a:r>
            <a:r>
              <a:rPr lang="ja-JP" altLang="en-US" sz="2200" dirty="0" smtClean="0">
                <a:solidFill>
                  <a:prstClr val="black"/>
                </a:solidFill>
              </a:rPr>
              <a:t>正定数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ja-JP" altLang="en-US" sz="2400" dirty="0" smtClean="0"/>
              <a:t>⇒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0 </a:t>
            </a:r>
            <a:r>
              <a:rPr lang="ja-JP" altLang="en-US" sz="2200" dirty="0" smtClean="0"/>
              <a:t>（抑制）</a:t>
            </a:r>
            <a:r>
              <a:rPr lang="en-US" altLang="ja-JP" dirty="0" smtClean="0"/>
              <a:t>,          </a:t>
            </a:r>
            <a:r>
              <a:rPr lang="en-US" altLang="ja-JP" sz="2400" i="1" dirty="0" smtClean="0"/>
              <a:t>G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0 </a:t>
            </a:r>
            <a:r>
              <a:rPr lang="ja-JP" altLang="en-US" sz="2400" dirty="0" smtClean="0"/>
              <a:t>⇒ </a:t>
            </a:r>
            <a:r>
              <a:rPr lang="en-US" altLang="ja-JP" sz="2400" i="1" dirty="0" smtClean="0"/>
              <a:t>P</a:t>
            </a:r>
            <a:r>
              <a:rPr lang="ja-JP" altLang="en-US" sz="2400" dirty="0" smtClean="0"/>
              <a:t>：</a:t>
            </a:r>
            <a:r>
              <a:rPr lang="ja-JP" altLang="en-US" sz="2200" dirty="0" smtClean="0">
                <a:solidFill>
                  <a:prstClr val="black"/>
                </a:solidFill>
              </a:rPr>
              <a:t> 正定数（発振）</a:t>
            </a:r>
            <a:endParaRPr lang="en-US" altLang="ja-JP" dirty="0" smtClean="0"/>
          </a:p>
        </p:txBody>
      </p:sp>
      <p:sp>
        <p:nvSpPr>
          <p:cNvPr id="72" name="正方形/長方形 71"/>
          <p:cNvSpPr/>
          <p:nvPr/>
        </p:nvSpPr>
        <p:spPr>
          <a:xfrm>
            <a:off x="3950966" y="5487252"/>
            <a:ext cx="24482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74"/>
          <p:cNvGrpSpPr/>
          <p:nvPr/>
        </p:nvGrpSpPr>
        <p:grpSpPr>
          <a:xfrm>
            <a:off x="251520" y="3789040"/>
            <a:ext cx="3024336" cy="1845598"/>
            <a:chOff x="5868144" y="1268760"/>
            <a:chExt cx="3024336" cy="1845598"/>
          </a:xfrm>
        </p:grpSpPr>
        <p:sp>
          <p:nvSpPr>
            <p:cNvPr id="76" name="フリーフォーム 75"/>
            <p:cNvSpPr/>
            <p:nvPr/>
          </p:nvSpPr>
          <p:spPr>
            <a:xfrm>
              <a:off x="6156924" y="159867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6765170" y="1612174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7372172" y="161515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7970369" y="1618027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/>
            <p:nvPr/>
          </p:nvCxnSpPr>
          <p:spPr>
            <a:xfrm>
              <a:off x="5868144" y="2924943"/>
              <a:ext cx="3024336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6139909" y="1268760"/>
              <a:ext cx="2619" cy="184559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5868144" y="2060847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4"/>
          <p:cNvGrpSpPr/>
          <p:nvPr/>
        </p:nvGrpSpPr>
        <p:grpSpPr>
          <a:xfrm>
            <a:off x="251520" y="5316334"/>
            <a:ext cx="3366627" cy="652110"/>
            <a:chOff x="35496" y="5316334"/>
            <a:chExt cx="3366627" cy="652110"/>
          </a:xfrm>
        </p:grpSpPr>
        <p:sp>
          <p:nvSpPr>
            <p:cNvPr id="73" name="正方形/長方形 72"/>
            <p:cNvSpPr/>
            <p:nvPr/>
          </p:nvSpPr>
          <p:spPr>
            <a:xfrm>
              <a:off x="35496" y="5445224"/>
              <a:ext cx="33666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圧力振幅の推定値</a:t>
              </a:r>
              <a:r>
                <a:rPr lang="en-US" altLang="ja-JP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010684" y="531633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^</a:t>
              </a: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3866668" y="5446956"/>
            <a:ext cx="2808312" cy="141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19872" y="3789040"/>
            <a:ext cx="302433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444208" y="445012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32012" y="371876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107028" y="5546728"/>
            <a:ext cx="648072" cy="54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rot="60000">
            <a:off x="7016808" y="5805264"/>
            <a:ext cx="9000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6486719" y="3967316"/>
            <a:ext cx="450000" cy="4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左右矢印 33"/>
          <p:cNvSpPr/>
          <p:nvPr/>
        </p:nvSpPr>
        <p:spPr>
          <a:xfrm>
            <a:off x="3973076" y="2622054"/>
            <a:ext cx="936104" cy="484632"/>
          </a:xfrm>
          <a:prstGeom prst="left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724128" y="3068960"/>
            <a:ext cx="1728192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644008" y="2564904"/>
            <a:ext cx="336224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44214" y="6218148"/>
            <a:ext cx="5420074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臨界温度比以下では </a:t>
            </a:r>
            <a:r>
              <a:rPr lang="en-US" altLang="ja-JP" sz="2800" i="1" dirty="0" smtClean="0"/>
              <a:t>G</a:t>
            </a:r>
            <a:r>
              <a:rPr lang="en-US" altLang="ja-JP" sz="2800" dirty="0" smtClean="0"/>
              <a:t> &lt; 0 </a:t>
            </a:r>
            <a:r>
              <a:rPr lang="ja-JP" altLang="en-US" sz="2800" dirty="0" smtClean="0"/>
              <a:t> で発振</a:t>
            </a:r>
            <a:endParaRPr kumimoji="1" lang="ja-JP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30" grpId="0" animBg="1"/>
      <p:bldP spid="30" grpId="1" animBg="1"/>
      <p:bldP spid="34" grpId="0" animBg="1"/>
      <p:bldP spid="35" grpId="0" animBg="1"/>
      <p:bldP spid="35" grpId="1" animBg="1"/>
      <p:bldP spid="36" grpId="1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時間応答の例</a:t>
            </a:r>
            <a:r>
              <a:rPr lang="ja-JP" altLang="en-US" sz="2800" dirty="0" smtClean="0">
                <a:latin typeface="Calibri" pitchFamily="34" charset="0"/>
              </a:rPr>
              <a:t>（</a:t>
            </a:r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cs typeface="Times New Roman" pitchFamily="18" charset="0"/>
              </a:rPr>
              <a:t> </a:t>
            </a:r>
            <a:r>
              <a:rPr lang="en-US" altLang="ja-JP" sz="2800" i="1" dirty="0" smtClean="0"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cs typeface="Times New Roman" pitchFamily="18" charset="0"/>
              </a:rPr>
              <a:t> </a:t>
            </a:r>
            <a:r>
              <a:rPr lang="en-US" altLang="ja-JP" sz="2800" dirty="0" smtClean="0">
                <a:cs typeface="Times New Roman" pitchFamily="18" charset="0"/>
              </a:rPr>
              <a:t>=</a:t>
            </a:r>
            <a:r>
              <a:rPr lang="ja-JP" altLang="en-US" sz="2800" dirty="0" smtClean="0">
                <a:cs typeface="Times New Roman" pitchFamily="18" charset="0"/>
              </a:rPr>
              <a:t> </a:t>
            </a:r>
            <a:r>
              <a:rPr lang="en-US" altLang="ja-JP" sz="2800" dirty="0" smtClean="0"/>
              <a:t>1.0</a:t>
            </a:r>
            <a:r>
              <a:rPr lang="ja-JP" altLang="en-US" sz="2800" dirty="0" err="1" smtClean="0"/>
              <a:t>，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で定常発振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0.5,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/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4787776" y="2492896"/>
            <a:ext cx="4176712" cy="3983037"/>
            <a:chOff x="4644008" y="1557338"/>
            <a:chExt cx="4176142" cy="3983134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1875" y="1557338"/>
              <a:ext cx="3978275" cy="391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7893527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1.3</a:t>
              </a:r>
              <a:endParaRPr lang="ja-JP" altLang="en-US" sz="1100"/>
            </a:p>
          </p:txBody>
        </p:sp>
        <p:sp>
          <p:nvSpPr>
            <p:cNvPr id="31" name="テキスト ボックス 9"/>
            <p:cNvSpPr txBox="1">
              <a:spLocks noChangeArrowheads="1"/>
            </p:cNvSpPr>
            <p:nvPr/>
          </p:nvSpPr>
          <p:spPr bwMode="auto">
            <a:xfrm>
              <a:off x="7101439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1.2</a:t>
              </a:r>
              <a:endParaRPr lang="ja-JP" altLang="en-US" sz="1100"/>
            </a:p>
          </p:txBody>
        </p: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6851355" y="5201918"/>
              <a:ext cx="93776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 / 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ja-JP" altLang="en-US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12"/>
            <p:cNvSpPr txBox="1">
              <a:spLocks noChangeArrowheads="1"/>
            </p:cNvSpPr>
            <p:nvPr/>
          </p:nvSpPr>
          <p:spPr bwMode="auto">
            <a:xfrm>
              <a:off x="6300192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1.1</a:t>
              </a:r>
              <a:endParaRPr lang="ja-JP" altLang="en-US" sz="1100"/>
            </a:p>
          </p:txBody>
        </p:sp>
        <p:sp>
          <p:nvSpPr>
            <p:cNvPr id="34" name="テキスト ボックス 13"/>
            <p:cNvSpPr txBox="1">
              <a:spLocks noChangeArrowheads="1"/>
            </p:cNvSpPr>
            <p:nvPr/>
          </p:nvSpPr>
          <p:spPr bwMode="auto">
            <a:xfrm>
              <a:off x="4854164" y="3957440"/>
              <a:ext cx="5929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-100</a:t>
              </a:r>
              <a:endParaRPr lang="ja-JP" altLang="en-US" sz="1100"/>
            </a:p>
          </p:txBody>
        </p:sp>
        <p:sp>
          <p:nvSpPr>
            <p:cNvPr id="35" name="テキスト ボックス 2"/>
            <p:cNvSpPr txBox="1">
              <a:spLocks noChangeArrowheads="1"/>
            </p:cNvSpPr>
            <p:nvPr/>
          </p:nvSpPr>
          <p:spPr bwMode="auto">
            <a:xfrm rot="10800000">
              <a:off x="4644008" y="2995393"/>
              <a:ext cx="430887" cy="721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gain </a:t>
              </a:r>
              <a:r>
                <a:rPr lang="en-US" altLang="ja-JP" sz="1600" i="1">
                  <a:latin typeface="Times New Roman" pitchFamily="18" charset="0"/>
                  <a:cs typeface="Times New Roman" pitchFamily="18" charset="0"/>
                </a:rPr>
                <a:t>G</a:t>
              </a:r>
              <a:endParaRPr lang="ja-JP" alt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15"/>
            <p:cNvSpPr txBox="1">
              <a:spLocks noChangeArrowheads="1"/>
            </p:cNvSpPr>
            <p:nvPr/>
          </p:nvSpPr>
          <p:spPr bwMode="auto">
            <a:xfrm>
              <a:off x="5589271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</a:t>
              </a:r>
              <a:endParaRPr lang="ja-JP" altLang="en-US" sz="1100"/>
            </a:p>
          </p:txBody>
        </p:sp>
        <p:sp>
          <p:nvSpPr>
            <p:cNvPr id="37" name="テキスト ボックス 16"/>
            <p:cNvSpPr txBox="1">
              <a:spLocks noChangeArrowheads="1"/>
            </p:cNvSpPr>
            <p:nvPr/>
          </p:nvSpPr>
          <p:spPr bwMode="auto">
            <a:xfrm>
              <a:off x="4971678" y="2996952"/>
              <a:ext cx="480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-50</a:t>
              </a:r>
              <a:endParaRPr lang="ja-JP" altLang="en-US" sz="1100"/>
            </a:p>
          </p:txBody>
        </p:sp>
        <p:sp>
          <p:nvSpPr>
            <p:cNvPr id="38" name="テキスト ボックス 17"/>
            <p:cNvSpPr txBox="1">
              <a:spLocks noChangeArrowheads="1"/>
            </p:cNvSpPr>
            <p:nvPr/>
          </p:nvSpPr>
          <p:spPr bwMode="auto">
            <a:xfrm>
              <a:off x="5180479" y="2025416"/>
              <a:ext cx="25561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100"/>
            </a:p>
          </p:txBody>
        </p:sp>
      </p:grp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04269"/>
            <a:ext cx="49323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875707"/>
            <a:ext cx="4356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1258888" y="4387007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1" name="正方形/長方形 11"/>
          <p:cNvSpPr>
            <a:spLocks noChangeArrowheads="1"/>
          </p:cNvSpPr>
          <p:nvPr/>
        </p:nvSpPr>
        <p:spPr bwMode="auto">
          <a:xfrm>
            <a:off x="4356100" y="3030202"/>
            <a:ext cx="576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00CC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2" name="正方形/長方形 11"/>
          <p:cNvSpPr>
            <a:spLocks noChangeArrowheads="1"/>
          </p:cNvSpPr>
          <p:nvPr/>
        </p:nvSpPr>
        <p:spPr bwMode="auto">
          <a:xfrm>
            <a:off x="4357688" y="2809032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="1" baseline="-25000" dirty="0">
                <a:solidFill>
                  <a:srgbClr val="00CC00"/>
                </a:solidFill>
                <a:latin typeface="Calibri" pitchFamily="34" charset="0"/>
              </a:rPr>
              <a:t>＾</a:t>
            </a:r>
            <a:endParaRPr lang="en-US" altLang="ja-JP" sz="5400" b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971550" y="5107732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i="1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8054975" y="3236069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8067675" y="5612557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8243888" y="3247182"/>
            <a:ext cx="0" cy="852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243888" y="4675932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正方形/長方形 11"/>
          <p:cNvSpPr>
            <a:spLocks noChangeArrowheads="1"/>
          </p:cNvSpPr>
          <p:nvPr/>
        </p:nvSpPr>
        <p:spPr bwMode="auto">
          <a:xfrm>
            <a:off x="7834313" y="4179044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400 Pa</a:t>
            </a:r>
            <a:endParaRPr lang="en-US" altLang="ja-JP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025" y="5899894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en-US" altLang="ja-JP" sz="1400" dirty="0" smtClean="0">
                <a:cs typeface="Times New Roman" pitchFamily="18" charset="0"/>
              </a:rPr>
              <a:t> (s)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6000" y="5853857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ja-JP" altLang="en-US" sz="1400" dirty="0" smtClean="0">
                <a:cs typeface="Times New Roman" pitchFamily="18" charset="0"/>
              </a:rPr>
              <a:t> </a:t>
            </a:r>
            <a:r>
              <a:rPr lang="en-US" altLang="ja-JP" sz="1400" dirty="0" smtClean="0">
                <a:cs typeface="Times New Roman" pitchFamily="18" charset="0"/>
              </a:rPr>
              <a:t>(</a:t>
            </a:r>
            <a:r>
              <a:rPr lang="en-US" altLang="ja-JP" sz="1400" dirty="0" smtClean="0">
                <a:latin typeface="+mn-lt"/>
                <a:cs typeface="Times New Roman" pitchFamily="18" charset="0"/>
              </a:rPr>
              <a:t>s</a:t>
            </a:r>
            <a:r>
              <a:rPr lang="en-US" altLang="ja-JP" sz="1400" dirty="0">
                <a:latin typeface="+mn-lt"/>
                <a:cs typeface="Times New Roman" pitchFamily="18" charset="0"/>
              </a:rPr>
              <a:t>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500563" y="4342557"/>
            <a:ext cx="11525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802134" y="4031530"/>
            <a:ext cx="20875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(Pa),Gain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8244408" y="2564904"/>
            <a:ext cx="0" cy="367240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7128475" y="63093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臨界温度比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9377" r="3606" b="9792"/>
          <a:stretch>
            <a:fillRect/>
          </a:stretch>
        </p:blipFill>
        <p:spPr bwMode="auto">
          <a:xfrm>
            <a:off x="4785099" y="2815429"/>
            <a:ext cx="4323405" cy="33015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8" grpId="1"/>
      <p:bldP spid="18" grpId="0" animBg="1"/>
      <p:bldP spid="18" grpId="1" animBg="1"/>
      <p:bldP spid="21" grpId="0" animBg="1"/>
      <p:bldP spid="21" grpId="1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692696"/>
            <a:ext cx="8208912" cy="57606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example of time response </a:t>
            </a:r>
            <a:r>
              <a:rPr lang="en-US" altLang="ja-JP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aphicFrame>
        <p:nvGraphicFramePr>
          <p:cNvPr id="39" name="表 38"/>
          <p:cNvGraphicFramePr>
            <a:graphicFrameLocks noGrp="1"/>
          </p:cNvGraphicFramePr>
          <p:nvPr/>
        </p:nvGraphicFramePr>
        <p:xfrm>
          <a:off x="1115616" y="1306542"/>
          <a:ext cx="7560840" cy="529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600400"/>
                <a:gridCol w="3600400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/ 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1" lang="ja-JP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CTR</a:t>
                      </a:r>
                      <a:endParaRPr kumimoji="1" lang="ja-JP" altLang="en-US" sz="20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kumimoji="1" lang="en-US" altLang="ja-JP" sz="20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/ T</a:t>
                      </a:r>
                      <a:r>
                        <a:rPr kumimoji="1" lang="en-US" altLang="ja-JP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1" lang="ja-JP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1.46 &gt; CTR</a:t>
                      </a:r>
                      <a:endParaRPr kumimoji="1" lang="ja-JP" altLang="en-US" sz="20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2525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2525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Experimental results (cont.)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40" t="2049" b="1024"/>
          <a:stretch>
            <a:fillRect/>
          </a:stretch>
        </p:blipFill>
        <p:spPr bwMode="auto">
          <a:xfrm>
            <a:off x="1526454" y="1708821"/>
            <a:ext cx="3477594" cy="240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2041398" cy="2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 t="1041" b="1041"/>
          <a:stretch>
            <a:fillRect/>
          </a:stretch>
        </p:blipFill>
        <p:spPr bwMode="auto">
          <a:xfrm>
            <a:off x="1530411" y="4174639"/>
            <a:ext cx="3496342" cy="24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6237312"/>
            <a:ext cx="2177129" cy="26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5118" y="1683751"/>
            <a:ext cx="3489579" cy="2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2068544" cy="2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 cstate="print"/>
          <a:srcRect t="2065" r="1459"/>
          <a:stretch>
            <a:fillRect/>
          </a:stretch>
        </p:blipFill>
        <p:spPr bwMode="auto">
          <a:xfrm>
            <a:off x="5135849" y="4156043"/>
            <a:ext cx="3451984" cy="24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6093296"/>
            <a:ext cx="2090261" cy="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412776"/>
            <a:ext cx="6552728" cy="51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5436096" y="5157192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2.6 </a:t>
            </a:r>
            <a:r>
              <a:rPr lang="en-US" altLang="ja-JP" sz="32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3200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ja-JP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1" lang="en-US" altLang="ja-JP" sz="3200" b="1" i="1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39752" y="170080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i="1" dirty="0" smtClean="0">
                <a:solidFill>
                  <a:prstClr val="black"/>
                </a:solidFill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  <a:cs typeface="Times New Roman" pitchFamily="18" charset="0"/>
              </a:rPr>
              <a:t>=</a:t>
            </a:r>
            <a:r>
              <a:rPr lang="ja-JP" alt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1.0</a:t>
            </a:r>
            <a:endParaRPr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 rot="-5400000">
            <a:off x="814144" y="2660433"/>
            <a:ext cx="934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stable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 rot="-5400000">
            <a:off x="646676" y="5180714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unstable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 rot="19740000">
            <a:off x="3155963" y="4429613"/>
            <a:ext cx="457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66FF"/>
                </a:solidFill>
              </a:rPr>
              <a:t>stable: steady-state oscillation</a:t>
            </a:r>
            <a:endParaRPr kumimoji="1" lang="ja-JP" altLang="en-US" sz="28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9740000">
            <a:off x="1675057" y="3705365"/>
            <a:ext cx="494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unstable: intermittent oscillation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二次振動系モデル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5837873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3789045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292080" y="234888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α</a:t>
            </a:r>
            <a:r>
              <a:rPr kumimoji="1" lang="en-US" altLang="ja-JP" sz="2800" dirty="0" smtClean="0"/>
              <a:t> &lt; 0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699792" y="4797152"/>
            <a:ext cx="864096" cy="86409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2160" y="3356992"/>
            <a:ext cx="2391728" cy="5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振幅の推定における仮定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7164288" y="4198510"/>
            <a:ext cx="576064" cy="172391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147" y="2780928"/>
            <a:ext cx="3000375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4071938" cy="13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76820" b="53448"/>
          <a:stretch>
            <a:fillRect/>
          </a:stretch>
        </p:blipFill>
        <p:spPr bwMode="auto">
          <a:xfrm>
            <a:off x="4256775" y="1268760"/>
            <a:ext cx="977651" cy="7901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フリーフォーム 13"/>
          <p:cNvSpPr/>
          <p:nvPr/>
        </p:nvSpPr>
        <p:spPr>
          <a:xfrm>
            <a:off x="6156924" y="159867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6765170" y="1612174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7372172" y="161515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7970369" y="1618027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68144" y="2924943"/>
            <a:ext cx="3024336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139909" y="1268760"/>
            <a:ext cx="2619" cy="184559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68144" y="2060847"/>
            <a:ext cx="30243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振幅の動特性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899592" y="4653136"/>
            <a:ext cx="5400600" cy="19442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88765"/>
            <a:ext cx="3600401" cy="7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270933"/>
            <a:ext cx="5400600" cy="4398427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1689" t="1783" r="28294" b="891"/>
          <a:stretch>
            <a:fillRect/>
          </a:stretch>
        </p:blipFill>
        <p:spPr bwMode="auto">
          <a:xfrm>
            <a:off x="323528" y="1340768"/>
            <a:ext cx="51392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コネクタ 18"/>
          <p:cNvCxnSpPr/>
          <p:nvPr/>
        </p:nvCxnSpPr>
        <p:spPr>
          <a:xfrm flipV="1">
            <a:off x="4970798" y="3733657"/>
            <a:ext cx="769955" cy="1163245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従来結果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平衡点周りの線形近似による安定条件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r>
              <a:rPr lang="ja-JP" altLang="en-US" sz="1200" dirty="0" smtClean="0"/>
              <a:t>　 </a:t>
            </a:r>
            <a:endParaRPr lang="en-US" altLang="ja-JP" sz="1200" dirty="0" smtClean="0"/>
          </a:p>
          <a:p>
            <a:pPr lvl="0">
              <a:buNone/>
            </a:pPr>
            <a:r>
              <a:rPr lang="ja-JP" altLang="en-US" dirty="0" smtClean="0"/>
              <a:t>       ⇒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456438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7419975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204864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93096"/>
            <a:ext cx="86407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2051050" y="4364534"/>
            <a:ext cx="4608513" cy="15668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9175" y="4474071"/>
            <a:ext cx="3873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3700" y="4501059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1619672" y="2936233"/>
            <a:ext cx="1008112" cy="1080120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99592" y="4475253"/>
            <a:ext cx="720080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95936" y="2924944"/>
            <a:ext cx="936104" cy="1105189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876256" y="4437112"/>
            <a:ext cx="504056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740352" y="4437112"/>
            <a:ext cx="726315" cy="1368152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115616" y="1484784"/>
            <a:ext cx="741682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8079" y="6146140"/>
            <a:ext cx="858440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近似無しの解析 ⇒ 大域的漸近安定条件</a:t>
            </a:r>
            <a:r>
              <a:rPr lang="en-US" altLang="ja-JP" sz="2000" dirty="0" smtClean="0"/>
              <a:t>[</a:t>
            </a:r>
            <a:r>
              <a:rPr lang="ja-JP" altLang="en-US" sz="2000" dirty="0" smtClean="0"/>
              <a:t>自動制御連合</a:t>
            </a:r>
            <a:r>
              <a:rPr lang="en-US" altLang="ja-JP" sz="2000" dirty="0" smtClean="0"/>
              <a:t>2017]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80728"/>
          </a:xfrm>
        </p:spPr>
        <p:txBody>
          <a:bodyPr/>
          <a:lstStyle/>
          <a:p>
            <a:r>
              <a:rPr lang="ja-JP" altLang="en-US" dirty="0" smtClean="0"/>
              <a:t>発表概要</a:t>
            </a:r>
          </a:p>
        </p:txBody>
      </p:sp>
      <p:sp>
        <p:nvSpPr>
          <p:cNvPr id="65" name="サブタイトル 2"/>
          <p:cNvSpPr txBox="1">
            <a:spLocks/>
          </p:cNvSpPr>
          <p:nvPr/>
        </p:nvSpPr>
        <p:spPr>
          <a:xfrm>
            <a:off x="467544" y="602128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sp>
        <p:nvSpPr>
          <p:cNvPr id="4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37321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分割されたシステムの応答による発振可否推定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[1]</a:t>
            </a:r>
          </a:p>
          <a:p>
            <a:pPr lvl="1"/>
            <a:r>
              <a:rPr lang="ja-JP" altLang="en-US" dirty="0" smtClean="0"/>
              <a:t>進行波圧力成分を入出力とする因果的システム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ナイキストの安定判別、発振余裕の把握可能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与えられたシステムの制御による発振可否推定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[2]</a:t>
            </a:r>
          </a:p>
          <a:p>
            <a:pPr lvl="1"/>
            <a:r>
              <a:rPr lang="ja-JP" altLang="en-US" dirty="0" smtClean="0"/>
              <a:t>臨界温度比の推定、定常発振制御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非線形システムの安定性解析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電力フィードバック進行波型熱音響発電機</a:t>
            </a:r>
            <a:r>
              <a:rPr lang="en-US" altLang="ja-JP" sz="3200" dirty="0" smtClean="0"/>
              <a:t>(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[3]</a:t>
            </a:r>
            <a:r>
              <a:rPr lang="en-US" altLang="ja-JP" sz="3200" dirty="0" smtClean="0"/>
              <a:t>)</a:t>
            </a:r>
          </a:p>
          <a:p>
            <a:pPr lvl="1"/>
            <a:r>
              <a:rPr lang="ja-JP" altLang="en-US" dirty="0" smtClean="0"/>
              <a:t>リニアモータの電気</a:t>
            </a:r>
            <a:r>
              <a:rPr lang="en-US" altLang="ja-JP" dirty="0" smtClean="0"/>
              <a:t>-</a:t>
            </a:r>
            <a:r>
              <a:rPr lang="ja-JP" altLang="en-US" dirty="0" smtClean="0"/>
              <a:t>音響特性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コイルによる余裕拡大、圧力一定とする負荷の制御</a:t>
            </a:r>
          </a:p>
          <a:p>
            <a:pPr lvl="2"/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880856" y="6232528"/>
            <a:ext cx="3240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449926" y="6232528"/>
            <a:ext cx="4068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0" y="4653136"/>
            <a:ext cx="9144000" cy="1728192"/>
          </a:xfrm>
          <a:prstGeom prst="roundRect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80728"/>
          </a:xfrm>
        </p:spPr>
        <p:txBody>
          <a:bodyPr/>
          <a:lstStyle/>
          <a:p>
            <a:r>
              <a:rPr lang="ja-JP" altLang="en-US" dirty="0" smtClean="0"/>
              <a:t>発表概要</a:t>
            </a:r>
          </a:p>
        </p:txBody>
      </p:sp>
      <p:sp>
        <p:nvSpPr>
          <p:cNvPr id="65" name="サブタイトル 2"/>
          <p:cNvSpPr txBox="1">
            <a:spLocks/>
          </p:cNvSpPr>
          <p:nvPr/>
        </p:nvSpPr>
        <p:spPr>
          <a:xfrm>
            <a:off x="467544" y="602128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</a:pPr>
            <a:endParaRPr lang="en-US" altLang="ja-JP" sz="3200" noProof="0" dirty="0" smtClean="0"/>
          </a:p>
        </p:txBody>
      </p:sp>
      <p:sp>
        <p:nvSpPr>
          <p:cNvPr id="4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37321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分割されたシステムの応答による発振可否推定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[1]</a:t>
            </a:r>
          </a:p>
          <a:p>
            <a:pPr lvl="1"/>
            <a:r>
              <a:rPr lang="ja-JP" altLang="en-US" dirty="0" smtClean="0"/>
              <a:t>進行波圧力成分を入出力とする因果的システム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ナイキストの安定判別、発振余裕の把握可能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与えられたシステムの制御による発振可否推定</a:t>
            </a:r>
            <a:r>
              <a:rPr lang="en-US" altLang="ja-JP" b="1" dirty="0" smtClean="0">
                <a:solidFill>
                  <a:srgbClr val="00B050"/>
                </a:solidFill>
              </a:rPr>
              <a:t>[2]</a:t>
            </a:r>
          </a:p>
          <a:p>
            <a:pPr lvl="1"/>
            <a:r>
              <a:rPr lang="ja-JP" altLang="en-US" dirty="0" smtClean="0"/>
              <a:t>臨界温度比の推定、定常発振制御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非線形システムの安定性解析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電力フィードバック進行波型熱音響発電機</a:t>
            </a:r>
            <a:r>
              <a:rPr lang="en-US" altLang="ja-JP" sz="3200" dirty="0" smtClean="0"/>
              <a:t>(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[3]</a:t>
            </a:r>
            <a:r>
              <a:rPr lang="en-US" altLang="ja-JP" sz="3200" dirty="0" smtClean="0"/>
              <a:t>)</a:t>
            </a:r>
          </a:p>
          <a:p>
            <a:pPr lvl="1"/>
            <a:r>
              <a:rPr lang="ja-JP" altLang="en-US" dirty="0" smtClean="0"/>
              <a:t>リニアモータの電気</a:t>
            </a:r>
            <a:r>
              <a:rPr lang="en-US" altLang="ja-JP" dirty="0" smtClean="0"/>
              <a:t>-</a:t>
            </a:r>
            <a:r>
              <a:rPr lang="ja-JP" altLang="en-US" dirty="0" smtClean="0"/>
              <a:t>音響特性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コイルによる余裕拡大、圧力一定とする負荷の制御</a:t>
            </a:r>
          </a:p>
          <a:p>
            <a:pPr lvl="2"/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880856" y="6232528"/>
            <a:ext cx="3240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449926" y="6232528"/>
            <a:ext cx="406800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0" y="1038222"/>
            <a:ext cx="9144000" cy="1728192"/>
          </a:xfrm>
          <a:prstGeom prst="roundRect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txBody>
          <a:bodyPr wrap="none" rtlCol="0" anchor="ctr">
            <a:no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横線"/>
          <p:cNvSpPr>
            <a:spLocks noChangeArrowheads="1"/>
          </p:cNvSpPr>
          <p:nvPr/>
        </p:nvSpPr>
        <p:spPr bwMode="auto">
          <a:xfrm rot="5400000">
            <a:off x="7382051" y="1844971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4827610" y="836712"/>
            <a:ext cx="413687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382791" y="1928122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背景：電力フィードバック型熱音響発電機</a:t>
            </a:r>
            <a:endParaRPr kumimoji="1" lang="ja-JP" altLang="en-US" sz="3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6767956" y="1304476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7015759" y="1567111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5400000" flipH="1">
            <a:off x="7130383" y="1738285"/>
            <a:ext cx="814373" cy="2036826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7077691" y="1973359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7544585" y="1972388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888781" y="1107544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36" name="AutoShape 12"/>
          <p:cNvCxnSpPr>
            <a:cxnSpLocks noChangeShapeType="1"/>
            <a:endCxn id="1033" idx="1"/>
          </p:cNvCxnSpPr>
          <p:nvPr/>
        </p:nvCxnSpPr>
        <p:spPr bwMode="auto">
          <a:xfrm>
            <a:off x="7302177" y="1441845"/>
            <a:ext cx="973" cy="375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78736" y="2564319"/>
            <a:ext cx="1296144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音響パワー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40" name="Rectangle 16" descr="縦線"/>
          <p:cNvSpPr>
            <a:spLocks noChangeArrowheads="1"/>
          </p:cNvSpPr>
          <p:nvPr/>
        </p:nvSpPr>
        <p:spPr bwMode="auto">
          <a:xfrm rot="5400000">
            <a:off x="6265396" y="1737988"/>
            <a:ext cx="246839" cy="562219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6091170" y="1917058"/>
            <a:ext cx="562219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6064907" y="2162925"/>
            <a:ext cx="165358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222552" y="1763513"/>
            <a:ext cx="885154" cy="585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</a:t>
            </a:r>
            <a:r>
              <a:rPr lang="ja-JP" altLang="en-US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発電機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7" name="AutoShape 23"/>
          <p:cNvCxnSpPr>
            <a:cxnSpLocks noChangeShapeType="1"/>
            <a:stCxn id="1034" idx="1"/>
          </p:cNvCxnSpPr>
          <p:nvPr/>
        </p:nvCxnSpPr>
        <p:spPr bwMode="auto">
          <a:xfrm flipV="1">
            <a:off x="7770044" y="1429212"/>
            <a:ext cx="5836" cy="386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522006" y="1107544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0" name="AutoShape 26"/>
          <p:cNvSpPr>
            <a:spLocks noChangeAspect="1" noChangeArrowheads="1"/>
          </p:cNvSpPr>
          <p:nvPr/>
        </p:nvSpPr>
        <p:spPr bwMode="auto">
          <a:xfrm>
            <a:off x="4850160" y="4005064"/>
            <a:ext cx="429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1" name="Rectangle 27" descr="横線"/>
          <p:cNvSpPr>
            <a:spLocks noChangeArrowheads="1"/>
          </p:cNvSpPr>
          <p:nvPr/>
        </p:nvSpPr>
        <p:spPr bwMode="auto">
          <a:xfrm rot="5400000">
            <a:off x="7173385" y="4784513"/>
            <a:ext cx="246201" cy="37678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 rot="5400000" flipH="1">
            <a:off x="6922314" y="4704648"/>
            <a:ext cx="812271" cy="2028265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580112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リニア発電機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175982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5" name="Rectangle 31" descr="縦線"/>
          <p:cNvSpPr>
            <a:spLocks noChangeArrowheads="1"/>
          </p:cNvSpPr>
          <p:nvPr/>
        </p:nvSpPr>
        <p:spPr bwMode="auto">
          <a:xfrm rot="5400000">
            <a:off x="6620310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6" name="Rectangle 32" descr="縦線"/>
          <p:cNvSpPr>
            <a:spLocks noChangeArrowheads="1"/>
          </p:cNvSpPr>
          <p:nvPr/>
        </p:nvSpPr>
        <p:spPr bwMode="auto">
          <a:xfrm rot="5400000">
            <a:off x="7772954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707572" y="4049652"/>
            <a:ext cx="678026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>
            <a:off x="7081455" y="4382121"/>
            <a:ext cx="969" cy="3741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7554136" y="4357888"/>
            <a:ext cx="5812" cy="3857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289706" y="4059345"/>
            <a:ext cx="679963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747276" y="6064820"/>
            <a:ext cx="1080120" cy="584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電気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回路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7" name="AutoShape 43"/>
          <p:cNvCxnSpPr>
            <a:cxnSpLocks noChangeShapeType="1"/>
            <a:stCxn id="1065" idx="3"/>
            <a:endCxn id="1054" idx="2"/>
          </p:cNvCxnSpPr>
          <p:nvPr/>
        </p:nvCxnSpPr>
        <p:spPr bwMode="auto">
          <a:xfrm flipV="1">
            <a:off x="7827396" y="5274843"/>
            <a:ext cx="789303" cy="1082220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68" name="AutoShape 44"/>
          <p:cNvCxnSpPr>
            <a:cxnSpLocks noChangeShapeType="1"/>
            <a:stCxn id="1053" idx="2"/>
            <a:endCxn id="1065" idx="1"/>
          </p:cNvCxnSpPr>
          <p:nvPr/>
        </p:nvCxnSpPr>
        <p:spPr bwMode="auto">
          <a:xfrm rot="16200000" flipH="1">
            <a:off x="5842942" y="5452729"/>
            <a:ext cx="1082220" cy="726447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71" name="Rectangle 47"/>
          <p:cNvSpPr>
            <a:spLocks noChangeArrowheads="1"/>
          </p:cNvSpPr>
          <p:nvPr/>
        </p:nvSpPr>
        <p:spPr bwMode="auto">
          <a:xfrm rot="5400000">
            <a:off x="7322478" y="4911406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5400000">
            <a:off x="6857547" y="4912375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973702" y="5538112"/>
            <a:ext cx="792088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電力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7154101" y="4857285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0" y="1196752"/>
            <a:ext cx="6084168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従来システム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周波数固定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ループ管：</a:t>
            </a:r>
            <a:r>
              <a:rPr lang="ja-JP" altLang="en-US" sz="2800" b="1" dirty="0" smtClean="0"/>
              <a:t>音響系の共振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リニア発電機：</a:t>
            </a:r>
            <a:r>
              <a:rPr lang="ja-JP" altLang="en-US" sz="2800" b="1" dirty="0" smtClean="0"/>
              <a:t>機械系の共振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最大効率の維持が困難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kumimoji="1" lang="en-US" altLang="ja-JP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提案システム</a:t>
            </a:r>
            <a:r>
              <a:rPr kumimoji="1" lang="ja-JP" alt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周波数可変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音響パワー  → </a:t>
            </a:r>
            <a:r>
              <a:rPr lang="ja-JP" altLang="en-US" sz="2800" b="1" dirty="0" smtClean="0"/>
              <a:t>電力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小型化、高効率化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電気回路の定数を変化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最大効率の維持を目指す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60" grpId="0"/>
      <p:bldP spid="1064" grpId="0"/>
      <p:bldP spid="1065" grpId="0" animBg="1"/>
      <p:bldP spid="1071" grpId="0" animBg="1"/>
      <p:bldP spid="1072" grpId="0" animBg="1"/>
      <p:bldP spid="61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サブタイトル 2"/>
          <p:cNvSpPr txBox="1">
            <a:spLocks/>
          </p:cNvSpPr>
          <p:nvPr/>
        </p:nvSpPr>
        <p:spPr>
          <a:xfrm>
            <a:off x="107504" y="836712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ナイキスト安定判別に基づく安定解析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[3]</a:t>
            </a:r>
            <a:r>
              <a:rPr lang="ja-JP" altLang="en-US" sz="3600" b="1" dirty="0" smtClean="0">
                <a:solidFill>
                  <a:srgbClr val="00B050"/>
                </a:solidFill>
              </a:rPr>
              <a:t> </a:t>
            </a:r>
            <a:endParaRPr lang="en-US" altLang="ja-JP" sz="32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コアとリニアモータの特性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実験的に取得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管路と電気回路の特性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物理モデル</a:t>
            </a:r>
            <a:endParaRPr kumimoji="1" lang="en-US" altLang="ja-JP" sz="1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コア</a:t>
            </a:r>
            <a:r>
              <a:rPr kumimoji="1" lang="en-US" altLang="ja-JP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段で発振するシステム </a:t>
            </a:r>
            <a:r>
              <a:rPr lang="en-US" altLang="ja-JP" sz="2400" dirty="0" smtClean="0"/>
              <a:t>[2017</a:t>
            </a:r>
            <a:r>
              <a:rPr lang="ja-JP" altLang="en-US" sz="2400" dirty="0" smtClean="0"/>
              <a:t>春、音響論</a:t>
            </a:r>
            <a:r>
              <a:rPr lang="ja-JP" altLang="en-US" sz="2000" dirty="0" smtClean="0"/>
              <a:t>（掲載決定）</a:t>
            </a:r>
            <a:r>
              <a:rPr lang="en-US" altLang="ja-JP" sz="2400" dirty="0" smtClean="0"/>
              <a:t>]</a:t>
            </a:r>
            <a:r>
              <a:rPr lang="ja-JP" altLang="en-US" sz="2400" dirty="0" smtClean="0">
                <a:solidFill>
                  <a:srgbClr val="00B050"/>
                </a:solidFill>
              </a:rPr>
              <a:t>　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電気回路＝直列抵抗 </a:t>
            </a:r>
            <a:r>
              <a:rPr lang="en-US" altLang="ja-JP" sz="2800" i="1" dirty="0" smtClean="0"/>
              <a:t>R</a:t>
            </a: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実験と解析：</a:t>
            </a:r>
            <a:r>
              <a:rPr lang="en-US" altLang="ja-JP" sz="2800" i="1" dirty="0" smtClean="0"/>
              <a:t>R</a:t>
            </a:r>
            <a:r>
              <a:rPr lang="ja-JP" altLang="en-US" sz="2800" dirty="0" smtClean="0"/>
              <a:t> →小　⇒　音響パワー・環送電力→大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エネルギーがループして発振</a:t>
            </a: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背景：これまでの結果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11" name="正方形/長方形 1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4110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29" name="正方形/長方形 28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33" name="正方形/長方形 32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41" name="大波 40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4121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327226" y="4802633"/>
            <a:ext cx="1296144" cy="100811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115616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7524328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発電機の性能向上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ja-JP" altLang="en-US" dirty="0" smtClean="0"/>
              <a:t>熱音響コアの段数低減、高効率化 </a:t>
            </a:r>
            <a:r>
              <a:rPr lang="en-US" altLang="ja-JP" sz="2000" dirty="0" smtClean="0"/>
              <a:t>[</a:t>
            </a:r>
            <a:r>
              <a:rPr lang="ja-JP" altLang="en-US" sz="2000" dirty="0" smtClean="0"/>
              <a:t>音響学会</a:t>
            </a:r>
            <a:r>
              <a:rPr lang="en-US" altLang="ja-JP" sz="2000" dirty="0" smtClean="0"/>
              <a:t>2017</a:t>
            </a:r>
            <a:r>
              <a:rPr lang="ja-JP" altLang="en-US" sz="2000" dirty="0" smtClean="0"/>
              <a:t>秋</a:t>
            </a:r>
            <a:r>
              <a:rPr lang="en-US" altLang="ja-JP" sz="2000" dirty="0" smtClean="0"/>
              <a:t>]</a:t>
            </a:r>
            <a:endParaRPr lang="en-US" altLang="ja-JP" dirty="0" smtClean="0"/>
          </a:p>
          <a:p>
            <a:pPr lvl="1">
              <a:buNone/>
              <a:defRPr/>
            </a:pPr>
            <a:r>
              <a:rPr lang="en-US" altLang="ja-JP" dirty="0" smtClean="0"/>
              <a:t>        … </a:t>
            </a:r>
            <a:r>
              <a:rPr lang="ja-JP" altLang="en-US" dirty="0" smtClean="0"/>
              <a:t>負荷の定数を変化（コイルを追加）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 startAt="2"/>
              <a:defRPr/>
            </a:pPr>
            <a:r>
              <a:rPr lang="ja-JP" altLang="en-US" dirty="0" smtClean="0"/>
              <a:t>温度変動に対する圧力振幅の制御 </a:t>
            </a:r>
            <a:r>
              <a:rPr lang="en-US" altLang="ja-JP" sz="2000" dirty="0" smtClean="0"/>
              <a:t>[</a:t>
            </a:r>
            <a:r>
              <a:rPr lang="ja-JP" altLang="en-US" sz="2000" dirty="0" smtClean="0"/>
              <a:t>機械学会</a:t>
            </a:r>
            <a:r>
              <a:rPr lang="en-US" altLang="ja-JP" sz="2000" dirty="0" smtClean="0"/>
              <a:t>2018.3]</a:t>
            </a:r>
            <a:r>
              <a:rPr lang="ja-JP" altLang="en-US" sz="2000" dirty="0" smtClean="0"/>
              <a:t> </a:t>
            </a:r>
            <a:endParaRPr lang="en-US" altLang="ja-JP" dirty="0" smtClean="0"/>
          </a:p>
          <a:p>
            <a:pPr lvl="1">
              <a:buNone/>
              <a:defRPr/>
            </a:pPr>
            <a:r>
              <a:rPr lang="en-US" altLang="ja-JP" dirty="0" smtClean="0"/>
              <a:t>        … </a:t>
            </a:r>
            <a:r>
              <a:rPr lang="ja-JP" altLang="en-US" dirty="0" smtClean="0"/>
              <a:t>負荷を動的に変化（定常発振制御系の応用）</a:t>
            </a:r>
            <a:endParaRPr lang="en-US" altLang="ja-JP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51" name="正方形/長方形 5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54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56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57" name="正方形/長方形 56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0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61" name="正方形/長方形 6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4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65" name="大波 64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70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62535"/>
          <a:stretch>
            <a:fillRect/>
          </a:stretch>
        </p:blipFill>
        <p:spPr bwMode="auto">
          <a:xfrm>
            <a:off x="107504" y="605962"/>
            <a:ext cx="8629020" cy="21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：コアの周波数応答測定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17372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49448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90082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</a:p>
          <a:p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en-US" altLang="ja-JP" dirty="0" smtClean="0"/>
              <a:t> = 300, 400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en-US" altLang="ja-JP" dirty="0" smtClean="0"/>
              <a:t> = 16</a:t>
            </a:r>
            <a:r>
              <a:rPr lang="ja-JP" altLang="en-US" dirty="0" smtClean="0"/>
              <a:t>℃</a:t>
            </a:r>
          </a:p>
        </p:txBody>
      </p:sp>
      <p:sp>
        <p:nvSpPr>
          <p:cNvPr id="27" name="(b),(c)消す"/>
          <p:cNvSpPr/>
          <p:nvPr/>
        </p:nvSpPr>
        <p:spPr>
          <a:xfrm>
            <a:off x="1043608" y="3212976"/>
            <a:ext cx="7920880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29" y="4437112"/>
            <a:ext cx="63627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8848" y="3278130"/>
            <a:ext cx="2938939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246927"/>
            <a:ext cx="47244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 24"/>
          <p:cNvSpPr/>
          <p:nvPr/>
        </p:nvSpPr>
        <p:spPr>
          <a:xfrm>
            <a:off x="3347864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01194" y="637331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ja-JP" dirty="0" smtClean="0"/>
              <a:t>436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pic>
        <p:nvPicPr>
          <p:cNvPr id="33" name="図 32" descr="c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8867" y="2564904"/>
            <a:ext cx="5377389" cy="429309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642883" y="3861048"/>
            <a:ext cx="5112568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12360" y="544522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11970"/>
            <a:ext cx="5852065" cy="40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52112" b="9874"/>
          <a:stretch>
            <a:fillRect/>
          </a:stretch>
        </p:blipFill>
        <p:spPr bwMode="auto">
          <a:xfrm>
            <a:off x="107504" y="633388"/>
            <a:ext cx="8629020" cy="21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：リニアモータの特性測定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73264" y="756196"/>
            <a:ext cx="1728192" cy="1728192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403648" y="5636196"/>
            <a:ext cx="5729358" cy="720080"/>
          </a:xfrm>
          <a:prstGeom prst="rect">
            <a:avLst/>
          </a:prstGeom>
          <a:noFill/>
          <a:ln w="63500">
            <a:solidFill>
              <a:srgbClr val="0066FF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(b),(c)消す"/>
          <p:cNvSpPr/>
          <p:nvPr/>
        </p:nvSpPr>
        <p:spPr>
          <a:xfrm>
            <a:off x="1475656" y="3068960"/>
            <a:ext cx="7272808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837849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7" y="3145835"/>
            <a:ext cx="2339816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0386" y="3091890"/>
            <a:ext cx="4274820" cy="1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563888" y="1484784"/>
            <a:ext cx="157212" cy="31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1209" y="17008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396mm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69797" y="1732260"/>
            <a:ext cx="762000" cy="0"/>
          </a:xfrm>
          <a:custGeom>
            <a:avLst/>
            <a:gdLst>
              <a:gd name="connsiteX0" fmla="*/ 0 w 762000"/>
              <a:gd name="connsiteY0" fmla="*/ 0 h 0"/>
              <a:gd name="connsiteX1" fmla="*/ 762000 w 76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3672" y="2098948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45Hz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51615" t="57593" r="16650" b="7199"/>
          <a:stretch>
            <a:fillRect/>
          </a:stretch>
        </p:blipFill>
        <p:spPr bwMode="auto">
          <a:xfrm>
            <a:off x="5643095" y="1805894"/>
            <a:ext cx="514670" cy="2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 descr="linearmoto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708920"/>
            <a:ext cx="6264696" cy="406499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83568" y="2924944"/>
            <a:ext cx="3744416" cy="1728192"/>
          </a:xfrm>
          <a:prstGeom prst="rect">
            <a:avLst/>
          </a:prstGeom>
          <a:noFill/>
          <a:ln w="63500">
            <a:solidFill>
              <a:srgbClr val="0070C0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83968" y="2780928"/>
            <a:ext cx="216024" cy="20162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  <p:bldP spid="19" grpId="0" animBg="1"/>
      <p:bldP spid="19" grpId="1" animBg="1"/>
      <p:bldP spid="21" grpId="0"/>
      <p:bldP spid="21" grpId="1"/>
      <p:bldP spid="17" grpId="0" animBg="1"/>
      <p:bldP spid="17" grpId="1" animBg="1"/>
      <p:bldP spid="26" grpId="0" animBg="1"/>
      <p:bldP spid="2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サブタイトル 2"/>
          <p:cNvSpPr txBox="1">
            <a:spLocks/>
          </p:cNvSpPr>
          <p:nvPr/>
        </p:nvSpPr>
        <p:spPr>
          <a:xfrm>
            <a:off x="179512" y="3789040"/>
            <a:ext cx="85689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変更点：</a:t>
            </a:r>
            <a:r>
              <a:rPr lang="ja-JP" altLang="en-US" sz="3200" dirty="0" smtClean="0"/>
              <a:t>コイルを追加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負荷</a:t>
            </a:r>
            <a:r>
              <a:rPr lang="en-US" altLang="ja-JP" sz="2800" i="1" dirty="0" smtClean="0"/>
              <a:t>Z</a:t>
            </a:r>
            <a:r>
              <a:rPr lang="en-US" altLang="ja-JP" sz="2800" i="1" baseline="-25000" dirty="0" smtClean="0"/>
              <a:t>L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= </a:t>
            </a: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+ </a:t>
            </a:r>
            <a:r>
              <a:rPr lang="en-US" altLang="ja-JP" sz="2800" b="1" i="1" dirty="0" err="1" smtClean="0"/>
              <a:t>jωX</a:t>
            </a:r>
            <a:r>
              <a:rPr lang="en-US" altLang="ja-JP" sz="2800" b="1" i="1" baseline="-25000" dirty="0" err="1" smtClean="0"/>
              <a:t>L</a:t>
            </a:r>
            <a:endParaRPr lang="en-US" altLang="ja-JP" sz="2800" b="1" i="1" baseline="-250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/>
              <a:t>R </a:t>
            </a:r>
            <a:r>
              <a:rPr lang="en-US" altLang="ja-JP" sz="2800" dirty="0" smtClean="0"/>
              <a:t>=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0, 47Ω;  </a:t>
            </a:r>
            <a:r>
              <a:rPr lang="en-US" altLang="ja-JP" sz="2800" i="1" dirty="0" smtClean="0"/>
              <a:t>X</a:t>
            </a:r>
            <a:r>
              <a:rPr lang="en-US" altLang="ja-JP" sz="2800" i="1" baseline="-25000" dirty="0" smtClean="0"/>
              <a:t>L</a:t>
            </a:r>
            <a:r>
              <a:rPr lang="en-US" altLang="ja-JP" sz="2800" dirty="0" smtClean="0"/>
              <a:t>= 0, 29mH  </a:t>
            </a:r>
            <a:r>
              <a:rPr lang="ja-JP" altLang="en-US" sz="2800" dirty="0" smtClean="0"/>
              <a:t>の四通り</a:t>
            </a:r>
            <a:endParaRPr lang="en-US" altLang="ja-JP" sz="2800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69926" y="1115234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：電力フィードバック型発電機</a:t>
            </a:r>
            <a:endParaRPr kumimoji="1" lang="ja-JP" altLang="en-US" dirty="0"/>
          </a:p>
        </p:txBody>
      </p:sp>
      <p:sp>
        <p:nvSpPr>
          <p:cNvPr id="8" name="左中かっこ 7"/>
          <p:cNvSpPr/>
          <p:nvPr/>
        </p:nvSpPr>
        <p:spPr>
          <a:xfrm rot="5400000">
            <a:off x="2807804" y="-787736"/>
            <a:ext cx="504056" cy="3600400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4718" y="60152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段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7856" y="1514377"/>
            <a:ext cx="432048" cy="1449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415627" y="1087673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9952" y="1174172"/>
            <a:ext cx="1235184" cy="144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5136m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7872" y="1418903"/>
            <a:ext cx="1138416" cy="168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2956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83568" y="1438740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966536" y="1433096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291241" y="1443572"/>
            <a:ext cx="1500879" cy="761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09722" y="1412776"/>
            <a:ext cx="1588781" cy="7920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75986" y="228673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032" y="299695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/>
              <a:t>全長約</a:t>
            </a:r>
            <a:r>
              <a:rPr lang="en-US" altLang="ja-JP" sz="2400" dirty="0" smtClean="0"/>
              <a:t>6m</a:t>
            </a:r>
            <a:r>
              <a:rPr lang="ja-JP" altLang="en-US" sz="2400" dirty="0" smtClean="0"/>
              <a:t>（定在波あり）</a:t>
            </a:r>
            <a:endParaRPr lang="en-US" altLang="ja-JP" sz="2400" dirty="0" smtClean="0"/>
          </a:p>
          <a:p>
            <a:pPr marL="0" lvl="1" algn="r"/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と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1</a:t>
            </a:r>
            <a:r>
              <a:rPr lang="ja-JP" altLang="en-US" sz="2400" dirty="0" smtClean="0"/>
              <a:t>の位相差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3°(44Hz)</a:t>
            </a:r>
          </a:p>
          <a:p>
            <a:pPr marL="0" lvl="1" algn="r"/>
            <a:r>
              <a:rPr lang="ja-JP" altLang="en-US" sz="2400" dirty="0" smtClean="0"/>
              <a:t>完全な進行波型：</a:t>
            </a:r>
            <a:r>
              <a:rPr lang="en-US" altLang="ja-JP" sz="2400" dirty="0" smtClean="0"/>
              <a:t>40°</a:t>
            </a:r>
          </a:p>
          <a:p>
            <a:pPr marL="0" lvl="1" algn="r"/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-648072" y="-27384"/>
            <a:ext cx="10332640" cy="93610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発電機構成の経緯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252536" y="3112368"/>
            <a:ext cx="8711952" cy="35569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コア１段、両端閉端のエンジンを構成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閉端をリニアモータで置き換え、発振</a:t>
            </a:r>
            <a:r>
              <a:rPr lang="en-US" altLang="ja-JP" dirty="0" smtClean="0"/>
              <a:t>[3]</a:t>
            </a:r>
          </a:p>
          <a:p>
            <a:pPr marL="514350" indent="-514350">
              <a:buNone/>
            </a:pPr>
            <a:r>
              <a:rPr lang="ja-JP" altLang="en-US" dirty="0" smtClean="0"/>
              <a:t>      回路を直結 ⇒ 発振余裕：大、しかし定在波型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全長を保ったままコアを４段追加 ⇒ 発振せず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解析で管長を探索：直結時のみ発振する長さ</a:t>
            </a:r>
            <a:endParaRPr lang="en-US" altLang="ja-JP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5630"/>
          <a:stretch>
            <a:fillRect/>
          </a:stretch>
        </p:blipFill>
        <p:spPr bwMode="auto">
          <a:xfrm>
            <a:off x="25442" y="1097743"/>
            <a:ext cx="9054033" cy="17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69926" y="1115234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左中かっこ 18"/>
          <p:cNvSpPr/>
          <p:nvPr/>
        </p:nvSpPr>
        <p:spPr>
          <a:xfrm rot="5400000">
            <a:off x="2807804" y="-787736"/>
            <a:ext cx="504056" cy="3600400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44718" y="60152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段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77856" y="1514377"/>
            <a:ext cx="432048" cy="1449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415627" y="1087673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2" y="1174172"/>
            <a:ext cx="1235184" cy="144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5136m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7872" y="1418903"/>
            <a:ext cx="1138416" cy="168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2956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83568" y="1438740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966536" y="1433096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291241" y="1443572"/>
            <a:ext cx="1500879" cy="761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309722" y="1412776"/>
            <a:ext cx="1588781" cy="7920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75986" y="228673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endParaRPr kumimoji="1" lang="ja-JP" altLang="en-US" sz="3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段の周波数応答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err="1" smtClean="0"/>
              <a:t>G</a:t>
            </a:r>
            <a:r>
              <a:rPr lang="en-US" altLang="ja-JP" sz="3200" i="1" baseline="-25000" dirty="0" err="1" smtClean="0"/>
              <a:t>i</a:t>
            </a:r>
            <a:r>
              <a:rPr lang="en-US" altLang="ja-JP" sz="3200" i="1" dirty="0" smtClean="0"/>
              <a:t> := G</a:t>
            </a:r>
            <a:r>
              <a:rPr lang="en-US" altLang="ja-JP" sz="3200" i="1" baseline="-25000" dirty="0" smtClean="0"/>
              <a:t>1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core</a:t>
            </a:r>
            <a:r>
              <a:rPr lang="en-US" altLang="ja-JP" sz="3200" i="1" dirty="0" smtClean="0"/>
              <a:t> = G</a:t>
            </a:r>
            <a:r>
              <a:rPr lang="en-US" altLang="ja-JP" sz="3200" i="1" baseline="-25000" dirty="0" smtClean="0"/>
              <a:t>5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4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3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endParaRPr lang="en-US" altLang="ja-JP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リニアモータ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個の周波数応答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:=H</a:t>
            </a:r>
            <a:r>
              <a:rPr lang="en-US" altLang="ja-JP" sz="3200" i="1" baseline="-25000" dirty="0" smtClean="0"/>
              <a:t>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回路モデル、管路モデルを仮定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コア以外の部分の周波数</a:t>
            </a:r>
            <a:r>
              <a:rPr lang="ja-JP" altLang="en-US" sz="3200" dirty="0" err="1" smtClean="0"/>
              <a:t>応答応答</a:t>
            </a: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other</a:t>
            </a:r>
            <a:r>
              <a:rPr lang="ja-JP" altLang="en-US" sz="3200" dirty="0" err="1" smtClean="0"/>
              <a:t>を算</a:t>
            </a:r>
            <a:r>
              <a:rPr lang="ja-JP" altLang="en-US" sz="3200" dirty="0" smtClean="0"/>
              <a:t>出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ナイキストの安定判別</a:t>
            </a:r>
            <a:endParaRPr lang="en-US" altLang="ja-JP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en-US" altLang="ja-JP" sz="3200" noProof="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215025" y="1139869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43267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669060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212676" y="1137270"/>
            <a:ext cx="4975182" cy="110229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205606" y="1534214"/>
            <a:ext cx="1755044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57680" y="2314208"/>
            <a:ext cx="432048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i="1" dirty="0" smtClean="0">
                <a:solidFill>
                  <a:schemeClr val="tx1"/>
                </a:solidFill>
              </a:rPr>
              <a:t>Z</a:t>
            </a:r>
            <a:r>
              <a:rPr lang="en-US" altLang="ja-JP" i="1" baseline="-25000" dirty="0" smtClean="0">
                <a:solidFill>
                  <a:schemeClr val="tx1"/>
                </a:solidFill>
              </a:rPr>
              <a:t>L</a:t>
            </a:r>
            <a:endParaRPr kumimoji="1" lang="ja-JP" alt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5177" y="2299209"/>
            <a:ext cx="1800200" cy="56477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7683" y="995968"/>
            <a:ext cx="8916934" cy="1868016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7787" h="1756029">
                <a:moveTo>
                  <a:pt x="1125103" y="1233403"/>
                </a:moveTo>
                <a:lnTo>
                  <a:pt x="6134394" y="1258323"/>
                </a:lnTo>
                <a:lnTo>
                  <a:pt x="6121866" y="150692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125103" y="123340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4086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78280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5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7"/>
          <p:cNvSpPr txBox="1">
            <a:spLocks noChangeArrowheads="1"/>
          </p:cNvSpPr>
          <p:nvPr/>
        </p:nvSpPr>
        <p:spPr bwMode="auto">
          <a:xfrm>
            <a:off x="388938" y="8366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/>
              <a:t>図の閉ループ系が不安定となるための必要十分条件</a:t>
            </a:r>
          </a:p>
        </p:txBody>
      </p:sp>
      <p:sp>
        <p:nvSpPr>
          <p:cNvPr id="8196" name="テキスト ボックス 22"/>
          <p:cNvSpPr txBox="1">
            <a:spLocks noChangeArrowheads="1"/>
          </p:cNvSpPr>
          <p:nvPr/>
        </p:nvSpPr>
        <p:spPr bwMode="auto">
          <a:xfrm>
            <a:off x="1116013" y="2178050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のナイキスト軌跡が原点に重なるか囲むこと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530350"/>
            <a:ext cx="3911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20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32877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123728" y="3212976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</a:rPr>
              <a:t>G’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797152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</a:rPr>
              <a:t>G’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other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1187624" y="37890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19872" y="53732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1"/>
          </p:cNvCxnSpPr>
          <p:nvPr/>
        </p:nvCxnSpPr>
        <p:spPr>
          <a:xfrm flipH="1">
            <a:off x="1187624" y="537321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37890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87624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55976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72683"/>
          <a:stretch>
            <a:fillRect/>
          </a:stretch>
        </p:blipFill>
        <p:spPr bwMode="auto">
          <a:xfrm>
            <a:off x="107504" y="3933056"/>
            <a:ext cx="94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71645"/>
          <a:stretch>
            <a:fillRect/>
          </a:stretch>
        </p:blipFill>
        <p:spPr bwMode="auto">
          <a:xfrm>
            <a:off x="4463679" y="3933056"/>
            <a:ext cx="98313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発振強度と周波数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1691680" y="961564"/>
            <a:ext cx="590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軌跡</a:t>
            </a:r>
            <a:r>
              <a:rPr lang="en-US" altLang="ja-JP" sz="2800" dirty="0"/>
              <a:t>-</a:t>
            </a:r>
            <a:r>
              <a:rPr lang="ja-JP" altLang="en-US" sz="2800" dirty="0" smtClean="0"/>
              <a:t>原点間距離 </a:t>
            </a:r>
            <a:r>
              <a:rPr lang="en-US" altLang="ja-JP" sz="2800" i="1" dirty="0" err="1" smtClean="0"/>
              <a:t>d</a:t>
            </a:r>
            <a:r>
              <a:rPr lang="en-US" altLang="ja-JP" sz="2800" baseline="-25000" dirty="0" err="1" smtClean="0"/>
              <a:t>min</a:t>
            </a:r>
            <a:r>
              <a:rPr lang="ja-JP" altLang="en-US" sz="2800" baseline="-25000" dirty="0" smtClean="0"/>
              <a:t> 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その周波数 </a:t>
            </a:r>
            <a:r>
              <a:rPr lang="en-US" altLang="ja-JP" sz="2800" dirty="0" err="1" smtClean="0"/>
              <a:t>fr</a:t>
            </a:r>
            <a:r>
              <a:rPr lang="ja-JP" altLang="en-US" sz="2800" dirty="0" smtClean="0"/>
              <a:t> </a:t>
            </a:r>
            <a:endParaRPr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6256" y="2276872"/>
            <a:ext cx="194421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軌跡が回転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発振余裕：大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t="4086" r="9946"/>
          <a:stretch>
            <a:fillRect/>
          </a:stretch>
        </p:blipFill>
        <p:spPr bwMode="auto">
          <a:xfrm>
            <a:off x="7081116" y="985614"/>
            <a:ext cx="442735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436096" y="51571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5648" y="5805264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コネクタ 17"/>
          <p:cNvCxnSpPr>
            <a:endCxn id="16" idx="0"/>
          </p:cNvCxnSpPr>
          <p:nvPr/>
        </p:nvCxnSpPr>
        <p:spPr>
          <a:xfrm>
            <a:off x="5436096" y="4581128"/>
            <a:ext cx="540060" cy="576064"/>
          </a:xfrm>
          <a:prstGeom prst="line">
            <a:avLst/>
          </a:prstGeom>
          <a:ln w="25400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712413" y="1446642"/>
            <a:ext cx="5760640" cy="0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2272937" y="4077072"/>
            <a:ext cx="210831" cy="24665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下矢印 54"/>
          <p:cNvSpPr/>
          <p:nvPr/>
        </p:nvSpPr>
        <p:spPr>
          <a:xfrm>
            <a:off x="7596336" y="2708920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44824"/>
            <a:ext cx="6600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0" y="-27384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dirty="0" smtClean="0"/>
              <a:t>分割されたシステムの周波数応答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に基づく発振可否の推定</a:t>
            </a:r>
            <a:r>
              <a:rPr lang="en-US" altLang="ja-JP" sz="3600" dirty="0" smtClean="0"/>
              <a:t>[1]</a:t>
            </a:r>
            <a:r>
              <a:rPr lang="ja-JP" altLang="en-US" sz="4400" dirty="0" smtClean="0"/>
              <a:t>：背景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896544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設計段階での予測</a:t>
            </a:r>
            <a:r>
              <a:rPr lang="ja-JP" altLang="ja-JP" dirty="0" smtClean="0">
                <a:solidFill>
                  <a:prstClr val="black"/>
                </a:solidFill>
              </a:rPr>
              <a:t>は困難、実験的に推定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</a:t>
            </a:r>
            <a:r>
              <a:rPr lang="ja-JP" altLang="en-US" dirty="0" smtClean="0">
                <a:solidFill>
                  <a:prstClr val="black"/>
                </a:solidFill>
              </a:rPr>
              <a:t>実験データを直接利用、発振余裕の把握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endParaRPr lang="en-US" altLang="ja-JP" sz="1100" dirty="0" smtClean="0"/>
          </a:p>
          <a:p>
            <a:pPr lvl="0"/>
            <a:r>
              <a:rPr lang="ja-JP" altLang="en-US" dirty="0" smtClean="0"/>
              <a:t>伝達マトリクスと特性方程式の実数解（周波数）に基づく方法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Hatori</a:t>
            </a:r>
            <a:r>
              <a:rPr lang="en-US" altLang="ja-JP" sz="2400" dirty="0" smtClean="0"/>
              <a:t> et al.2012][</a:t>
            </a:r>
            <a:r>
              <a:rPr lang="en-US" altLang="ja-JP" sz="2400" dirty="0" err="1" smtClean="0"/>
              <a:t>Guedra</a:t>
            </a:r>
            <a:r>
              <a:rPr lang="en-US" altLang="ja-JP" sz="2400" dirty="0" smtClean="0"/>
              <a:t> et al.2011]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臨界状態に対応する</a:t>
            </a:r>
            <a:r>
              <a:rPr lang="ja-JP" altLang="ja-JP" dirty="0" smtClean="0"/>
              <a:t>等式条件</a:t>
            </a:r>
            <a:r>
              <a:rPr lang="ja-JP" altLang="en-US" dirty="0" smtClean="0"/>
              <a:t>、余裕の把握は困難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定在波型／進行波型の扱いが異なる</a:t>
            </a:r>
            <a:endParaRPr lang="en-US" altLang="ja-JP" dirty="0" smtClean="0"/>
          </a:p>
          <a:p>
            <a:pPr lvl="1"/>
            <a:endParaRPr lang="en-US" altLang="ja-JP" sz="1100" dirty="0" smtClean="0"/>
          </a:p>
          <a:p>
            <a:r>
              <a:rPr lang="ja-JP" altLang="en-US" dirty="0" smtClean="0"/>
              <a:t>特性方程式の複素数解に基づく方法（燃焼振動）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複素周波数の虚部で安定余裕を把握可能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実験データを直接利用できない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847297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36851" y="2241935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193624" y="2276872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469300" y="2118365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76056" y="2132856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14293" y="2107671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234041" y="2116867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61450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52709" y="1149458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0680" y="1128557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45364" y="2071071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81832" y="2060848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27736" y="2179019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465078" y="1785173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85847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62922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549042" y="1532078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99592" y="1544435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28762" y="2229578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983579" y="2241935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377130" y="208556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034672" y="2187019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637988" y="2187019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 t="12351"/>
          <a:stretch>
            <a:fillRect/>
          </a:stretch>
        </p:blipFill>
        <p:spPr bwMode="auto">
          <a:xfrm>
            <a:off x="161" y="3429000"/>
            <a:ext cx="9073863" cy="21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テキスト ボックス 77"/>
          <p:cNvSpPr txBox="1"/>
          <p:nvPr/>
        </p:nvSpPr>
        <p:spPr>
          <a:xfrm>
            <a:off x="467544" y="5733256"/>
            <a:ext cx="813690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コイルを追加　⇒　軌跡</a:t>
            </a:r>
            <a:r>
              <a:rPr lang="en-US" altLang="ja-JP" sz="2400" dirty="0" smtClean="0"/>
              <a:t>-</a:t>
            </a:r>
            <a:r>
              <a:rPr lang="ja-JP" altLang="en-US" sz="2400" dirty="0" smtClean="0"/>
              <a:t>原点間距離：大、</a:t>
            </a:r>
            <a:r>
              <a:rPr kumimoji="1" lang="ja-JP" altLang="en-US" sz="2400" dirty="0" smtClean="0"/>
              <a:t>　発振周波数：低下、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　　　　　　　　　音響パワー・環送電力：大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831915"/>
            <a:ext cx="2880319" cy="4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3419872" y="2852936"/>
            <a:ext cx="295232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と仮定　⇒　他を算出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424117" y="3356992"/>
            <a:ext cx="67322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259632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259632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115616" y="5446385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90770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90770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763688" y="5446385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602299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602299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339752" y="5446385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3131840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131840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2987824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478802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478802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464400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550810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50810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536408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635896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3635896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349188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694826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694826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680424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7668344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>
            <a:off x="7668344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752432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8244408" y="414908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8244408" y="4869160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/>
          <p:cNvSpPr/>
          <p:nvPr/>
        </p:nvSpPr>
        <p:spPr>
          <a:xfrm>
            <a:off x="8100392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高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8676456" y="4147919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8676456" y="4867999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853244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2" grpId="0"/>
      <p:bldP spid="33" grpId="0" animBg="1"/>
      <p:bldP spid="39" grpId="0"/>
      <p:bldP spid="39" grpId="1"/>
      <p:bldP spid="42" grpId="0"/>
      <p:bldP spid="42" grpId="1"/>
      <p:bldP spid="57" grpId="0"/>
      <p:bldP spid="57" grpId="1"/>
      <p:bldP spid="62" grpId="0"/>
      <p:bldP spid="62" grpId="1"/>
      <p:bldP spid="66" grpId="0"/>
      <p:bldP spid="66" grpId="1"/>
      <p:bldP spid="70" grpId="0"/>
      <p:bldP spid="70" grpId="1"/>
      <p:bldP spid="74" grpId="0"/>
      <p:bldP spid="74" grpId="1"/>
      <p:bldP spid="77" grpId="0"/>
      <p:bldP spid="77" grpId="1"/>
      <p:bldP spid="81" grpId="0"/>
      <p:bldP spid="81" grpId="1"/>
      <p:bldP spid="84" grpId="0"/>
      <p:bldP spid="84" grpId="1"/>
      <p:bldP spid="87" grpId="0"/>
      <p:bldP spid="8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実験結果 </a:t>
            </a:r>
            <a:r>
              <a:rPr lang="en-US" altLang="ja-JP" sz="4400" dirty="0" smtClean="0"/>
              <a:t>【</a:t>
            </a:r>
            <a:r>
              <a:rPr lang="ja-JP" altLang="en-US" sz="4400" dirty="0" smtClean="0"/>
              <a:t>電力・音響パワー・効率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正方形/長方形 54"/>
          <p:cNvSpPr/>
          <p:nvPr/>
        </p:nvSpPr>
        <p:spPr>
          <a:xfrm>
            <a:off x="7847297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36851" y="2241935"/>
            <a:ext cx="890944" cy="27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193624" y="2276872"/>
            <a:ext cx="730304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469300" y="2118365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s2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76056" y="2132856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v</a:t>
            </a:r>
            <a:r>
              <a:rPr lang="en-US" altLang="ja-JP" sz="2200" b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s1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214293" y="2107671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234041" y="2116867"/>
            <a:ext cx="45236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61450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752709" y="1149458"/>
            <a:ext cx="55976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0680" y="1128557"/>
            <a:ext cx="58060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W</a:t>
            </a:r>
            <a:r>
              <a:rPr lang="en-US" altLang="ja-JP" sz="22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endParaRPr lang="ja-JP" alt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45364" y="2071071"/>
            <a:ext cx="318130" cy="249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81832" y="2060848"/>
            <a:ext cx="222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327736" y="2179019"/>
            <a:ext cx="39639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465078" y="1785173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85847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629226" y="2352678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7549042" y="1532078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99592" y="1544435"/>
            <a:ext cx="4360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28762" y="2229578"/>
            <a:ext cx="0" cy="327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983579" y="2241935"/>
            <a:ext cx="0" cy="3052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377130" y="2085562"/>
            <a:ext cx="265695" cy="19251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4034672" y="2187019"/>
            <a:ext cx="358219" cy="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637988" y="2187019"/>
            <a:ext cx="34879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 t="10499"/>
          <a:stretch>
            <a:fillRect/>
          </a:stretch>
        </p:blipFill>
        <p:spPr bwMode="auto">
          <a:xfrm>
            <a:off x="37071" y="3384407"/>
            <a:ext cx="8965504" cy="20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2699792" y="5877272"/>
            <a:ext cx="381642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解析に定性的に概ね一致</a:t>
            </a:r>
            <a:endParaRPr kumimoji="1" lang="ja-JP" altLang="en-US" sz="2400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1475656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1475656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187624" y="5445224"/>
            <a:ext cx="752129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低下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226774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226774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051720" y="5445224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771800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771800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627784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4644008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4644008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5004048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6012160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5220072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5796136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406794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06794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3851920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7740352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7487978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8604448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8388424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高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3347864" y="400506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3347864" y="4725144"/>
            <a:ext cx="0" cy="576064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3131840" y="5446385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463642" y="5445224"/>
            <a:ext cx="468398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進</a:t>
            </a:r>
            <a:endParaRPr lang="ja-JP" altLang="en-US" sz="2200" b="1" baseline="-25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3528" y="2780928"/>
            <a:ext cx="849694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</a:t>
            </a:r>
            <a:r>
              <a:rPr lang="en-US" altLang="ja-JP" sz="2400" baseline="-25000" dirty="0" smtClean="0"/>
              <a:t>s1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v</a:t>
            </a:r>
            <a:r>
              <a:rPr lang="en-US" altLang="ja-JP" sz="2400" baseline="-25000" dirty="0" smtClean="0"/>
              <a:t>s2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</a:t>
            </a:r>
            <a:r>
              <a:rPr lang="en-US" altLang="ja-JP" sz="2400" i="1" dirty="0" smtClean="0"/>
              <a:t> p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 を 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秒間同時計測、発振周波数成分を算出</a:t>
            </a:r>
            <a:endParaRPr kumimoji="1"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6398464" y="1828051"/>
            <a:ext cx="23564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10800000" flipV="1">
            <a:off x="6562098" y="1654927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7400068" y="1818698"/>
            <a:ext cx="3483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p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rot="10800000" flipV="1">
            <a:off x="7576656" y="1663634"/>
            <a:ext cx="0" cy="327309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40" grpId="1"/>
      <p:bldP spid="44" grpId="0"/>
      <p:bldP spid="44" grpId="1"/>
      <p:bldP spid="57" grpId="0"/>
      <p:bldP spid="57" grpId="1"/>
      <p:bldP spid="70" grpId="0"/>
      <p:bldP spid="70" grpId="1"/>
      <p:bldP spid="76" grpId="1"/>
      <p:bldP spid="82" grpId="0"/>
      <p:bldP spid="82" grpId="1"/>
      <p:bldP spid="85" grpId="0"/>
      <p:bldP spid="8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解析結果 </a:t>
            </a:r>
            <a:r>
              <a:rPr lang="en-US" altLang="ja-JP" sz="4400" dirty="0" smtClean="0"/>
              <a:t>【</a:t>
            </a:r>
            <a:r>
              <a:rPr lang="en-US" altLang="ja-JP" sz="4400" i="1" dirty="0" err="1" smtClean="0"/>
              <a:t>G</a:t>
            </a:r>
            <a:r>
              <a:rPr lang="en-US" altLang="ja-JP" sz="4400" baseline="-25000" dirty="0" err="1" smtClean="0"/>
              <a:t>other</a:t>
            </a:r>
            <a:r>
              <a:rPr lang="ja-JP" altLang="en-US" sz="4400" dirty="0" smtClean="0"/>
              <a:t>の周波数応答</a:t>
            </a:r>
            <a:r>
              <a:rPr lang="en-US" altLang="ja-JP" sz="4400" dirty="0" smtClean="0"/>
              <a:t>】</a:t>
            </a:r>
            <a:endParaRPr lang="en-US" altLang="ja-JP" sz="36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 b="15374"/>
          <a:stretch>
            <a:fillRect/>
          </a:stretch>
        </p:blipFill>
        <p:spPr bwMode="auto">
          <a:xfrm>
            <a:off x="-36512" y="924433"/>
            <a:ext cx="9074074" cy="17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正方形/長方形 28"/>
          <p:cNvSpPr/>
          <p:nvPr/>
        </p:nvSpPr>
        <p:spPr>
          <a:xfrm>
            <a:off x="577130" y="1247939"/>
            <a:ext cx="586224" cy="766124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860098" y="1242295"/>
            <a:ext cx="637912" cy="78192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73074" y="836712"/>
            <a:ext cx="8964488" cy="1897431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6279425 w 8917787"/>
              <a:gd name="connsiteY2" fmla="*/ 0 h 1756029"/>
              <a:gd name="connsiteX3" fmla="*/ 8773110 w 8917787"/>
              <a:gd name="connsiteY3" fmla="*/ 20150 h 1756029"/>
              <a:gd name="connsiteX4" fmla="*/ 8917126 w 8917787"/>
              <a:gd name="connsiteY4" fmla="*/ 201512 h 1756029"/>
              <a:gd name="connsiteX5" fmla="*/ 8917126 w 8917787"/>
              <a:gd name="connsiteY5" fmla="*/ 1566022 h 1756029"/>
              <a:gd name="connsiteX6" fmla="*/ 8748700 w 8917787"/>
              <a:gd name="connsiteY6" fmla="*/ 1756029 h 1756029"/>
              <a:gd name="connsiteX7" fmla="*/ 219194 w 8917787"/>
              <a:gd name="connsiteY7" fmla="*/ 1743578 h 1756029"/>
              <a:gd name="connsiteX8" fmla="*/ 12529 w 8917787"/>
              <a:gd name="connsiteY8" fmla="*/ 1575565 h 1756029"/>
              <a:gd name="connsiteX9" fmla="*/ 0 w 8917787"/>
              <a:gd name="connsiteY9" fmla="*/ 212911 h 1756029"/>
              <a:gd name="connsiteX10" fmla="*/ 144032 w 8917787"/>
              <a:gd name="connsiteY10" fmla="*/ 32444 h 1756029"/>
              <a:gd name="connsiteX11" fmla="*/ 909057 w 8917787"/>
              <a:gd name="connsiteY11" fmla="*/ 19996 h 1756029"/>
              <a:gd name="connsiteX12" fmla="*/ 1100048 w 8917787"/>
              <a:gd name="connsiteY12" fmla="*/ 172438 h 1756029"/>
              <a:gd name="connsiteX13" fmla="*/ 1125103 w 8917787"/>
              <a:gd name="connsiteY13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5801440 w 8917787"/>
              <a:gd name="connsiteY2" fmla="*/ 381130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992874 w 8917787"/>
              <a:gd name="connsiteY3" fmla="*/ 177402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125103 w 8917787"/>
              <a:gd name="connsiteY15" fmla="*/ 1233403 h 1756029"/>
              <a:gd name="connsiteX0" fmla="*/ 1125103 w 8917787"/>
              <a:gd name="connsiteY0" fmla="*/ 123340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125103 w 8917787"/>
              <a:gd name="connsiteY15" fmla="*/ 123340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222895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584504 w 8917787"/>
              <a:gd name="connsiteY1" fmla="*/ 1156253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  <a:gd name="connsiteX0" fmla="*/ 1074493 w 8917787"/>
              <a:gd name="connsiteY0" fmla="*/ 1156253 h 1756029"/>
              <a:gd name="connsiteX1" fmla="*/ 4656137 w 8917787"/>
              <a:gd name="connsiteY1" fmla="*/ 1156253 h 1756029"/>
              <a:gd name="connsiteX2" fmla="*/ 4656137 w 8917787"/>
              <a:gd name="connsiteY2" fmla="*/ 223269 h 1756029"/>
              <a:gd name="connsiteX3" fmla="*/ 4871035 w 8917787"/>
              <a:gd name="connsiteY3" fmla="*/ 23343 h 1756029"/>
              <a:gd name="connsiteX4" fmla="*/ 6279425 w 8917787"/>
              <a:gd name="connsiteY4" fmla="*/ 0 h 1756029"/>
              <a:gd name="connsiteX5" fmla="*/ 8773110 w 8917787"/>
              <a:gd name="connsiteY5" fmla="*/ 20150 h 1756029"/>
              <a:gd name="connsiteX6" fmla="*/ 8917126 w 8917787"/>
              <a:gd name="connsiteY6" fmla="*/ 201512 h 1756029"/>
              <a:gd name="connsiteX7" fmla="*/ 8917126 w 8917787"/>
              <a:gd name="connsiteY7" fmla="*/ 1566022 h 1756029"/>
              <a:gd name="connsiteX8" fmla="*/ 8748700 w 8917787"/>
              <a:gd name="connsiteY8" fmla="*/ 1756029 h 1756029"/>
              <a:gd name="connsiteX9" fmla="*/ 219194 w 8917787"/>
              <a:gd name="connsiteY9" fmla="*/ 1743578 h 1756029"/>
              <a:gd name="connsiteX10" fmla="*/ 12529 w 8917787"/>
              <a:gd name="connsiteY10" fmla="*/ 1575565 h 1756029"/>
              <a:gd name="connsiteX11" fmla="*/ 0 w 8917787"/>
              <a:gd name="connsiteY11" fmla="*/ 212911 h 1756029"/>
              <a:gd name="connsiteX12" fmla="*/ 144032 w 8917787"/>
              <a:gd name="connsiteY12" fmla="*/ 32444 h 1756029"/>
              <a:gd name="connsiteX13" fmla="*/ 909057 w 8917787"/>
              <a:gd name="connsiteY13" fmla="*/ 19996 h 1756029"/>
              <a:gd name="connsiteX14" fmla="*/ 1100048 w 8917787"/>
              <a:gd name="connsiteY14" fmla="*/ 172438 h 1756029"/>
              <a:gd name="connsiteX15" fmla="*/ 1074493 w 8917787"/>
              <a:gd name="connsiteY15" fmla="*/ 115625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17787" h="1756029">
                <a:moveTo>
                  <a:pt x="1074493" y="1156253"/>
                </a:moveTo>
                <a:lnTo>
                  <a:pt x="4656137" y="1156253"/>
                </a:lnTo>
                <a:lnTo>
                  <a:pt x="4656137" y="223269"/>
                </a:lnTo>
                <a:lnTo>
                  <a:pt x="4871035" y="23343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074493" y="115625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" y="2808312"/>
            <a:ext cx="538274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179512" y="292494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72200" y="3140968"/>
            <a:ext cx="2448272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コイル：大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・位相</a:t>
            </a:r>
            <a:r>
              <a:rPr lang="ja-JP" altLang="en-US" sz="2400" dirty="0" smtClean="0"/>
              <a:t>：遅れ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kumimoji="1" lang="ja-JP" altLang="en-US" sz="2400" dirty="0" smtClean="0"/>
              <a:t>反射率：減少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・透過率：増加</a:t>
            </a:r>
            <a:endParaRPr kumimoji="1" lang="en-US" altLang="ja-JP" sz="2400" dirty="0" smtClean="0"/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発振余裕：大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sp>
        <p:nvSpPr>
          <p:cNvPr id="36" name="下矢印 35"/>
          <p:cNvSpPr/>
          <p:nvPr/>
        </p:nvSpPr>
        <p:spPr>
          <a:xfrm>
            <a:off x="7092280" y="3501008"/>
            <a:ext cx="288032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202864" y="1083216"/>
            <a:ext cx="352839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16400" y="1496993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B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940835" y="1732804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920992" y="1484784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B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4545427" y="1720595"/>
            <a:ext cx="39639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932040" y="1227232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1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H="1">
            <a:off x="4571715" y="1463043"/>
            <a:ext cx="396392" cy="0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331640" y="1272952"/>
            <a:ext cx="466794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</a:t>
            </a:r>
            <a:r>
              <a:rPr lang="en-US" altLang="ja-JP" sz="2200" b="1" baseline="-25000" dirty="0" smtClean="0">
                <a:solidFill>
                  <a:srgbClr val="0066FF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2</a:t>
            </a:r>
            <a:endParaRPr lang="ja-JP" altLang="en-US" sz="2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0800000" flipH="1">
            <a:off x="971315" y="1508763"/>
            <a:ext cx="396392" cy="0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3923928" y="2780928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b="1" i="1" baseline="-25000" dirty="0" smtClean="0">
                <a:solidFill>
                  <a:srgbClr val="0066FF"/>
                </a:solidFill>
              </a:rPr>
              <a:t>1</a:t>
            </a:r>
            <a:r>
              <a:rPr kumimoji="1" lang="ja-JP" altLang="en-US" b="1" i="1" baseline="-25000" dirty="0" smtClean="0">
                <a:solidFill>
                  <a:srgbClr val="0066FF"/>
                </a:solidFill>
              </a:rPr>
              <a:t>　</a:t>
            </a:r>
            <a:r>
              <a:rPr kumimoji="1" lang="ja-JP" altLang="en-US" dirty="0" smtClean="0">
                <a:solidFill>
                  <a:srgbClr val="0066FF"/>
                </a:solidFill>
              </a:rPr>
              <a:t>から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661200" y="2807216"/>
            <a:ext cx="2088232" cy="22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i="1" baseline="-250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b="1" i="1" baseline="-25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から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 rot="-5400000">
            <a:off x="209992" y="5650200"/>
            <a:ext cx="12546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i="1" baseline="-250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b="1" i="1" baseline="-25000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 rot="-5400000">
            <a:off x="232852" y="4023732"/>
            <a:ext cx="1228328" cy="31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b="1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b="1" i="1" baseline="-25000" dirty="0" smtClean="0">
                <a:solidFill>
                  <a:srgbClr val="0066FF"/>
                </a:solidFill>
              </a:rPr>
              <a:t>2</a:t>
            </a:r>
            <a:r>
              <a:rPr kumimoji="1" lang="ja-JP" altLang="en-US" b="1" i="1" baseline="-25000" dirty="0" smtClean="0">
                <a:solidFill>
                  <a:srgbClr val="0066FF"/>
                </a:solidFill>
              </a:rPr>
              <a:t>　</a:t>
            </a:r>
            <a:r>
              <a:rPr lang="ja-JP" altLang="en-US" dirty="0" smtClean="0">
                <a:solidFill>
                  <a:srgbClr val="0066FF"/>
                </a:solidFill>
              </a:rPr>
              <a:t>まで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903784" y="3180968"/>
            <a:ext cx="2160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899592" y="4869160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35696" y="6525344"/>
            <a:ext cx="504056" cy="3326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43.9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線コネクタ 46"/>
          <p:cNvCxnSpPr>
            <a:endCxn id="45" idx="3"/>
          </p:cNvCxnSpPr>
          <p:nvPr/>
        </p:nvCxnSpPr>
        <p:spPr>
          <a:xfrm flipH="1">
            <a:off x="2339752" y="6381328"/>
            <a:ext cx="216024" cy="310344"/>
          </a:xfrm>
          <a:prstGeom prst="line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860032" y="414908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2627784" y="594928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2627784" y="3068960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4860032" y="4725144"/>
            <a:ext cx="144016" cy="360040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4860032" y="3027432"/>
            <a:ext cx="144016" cy="432048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2608352" y="4808200"/>
            <a:ext cx="144016" cy="432048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3" grpId="0" animBg="1"/>
      <p:bldP spid="11" grpId="0"/>
      <p:bldP spid="13" grpId="0"/>
      <p:bldP spid="18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816" y="-18256"/>
            <a:ext cx="9057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dirty="0" smtClean="0"/>
              <a:t>圧力振幅の制御（定常発振</a:t>
            </a:r>
            <a:r>
              <a:rPr kumimoji="1" lang="ja-JP" altLang="en-US" sz="4000" dirty="0" smtClean="0"/>
              <a:t>制御系の応用）</a:t>
            </a:r>
            <a:endParaRPr kumimoji="1"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7122336" y="45664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5696" y="447316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正方形/長方形 6"/>
              <p:cNvSpPr/>
              <p:nvPr/>
            </p:nvSpPr>
            <p:spPr>
              <a:xfrm>
                <a:off x="705634" y="4473160"/>
                <a:ext cx="481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4" y="4473160"/>
                <a:ext cx="48199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正方形/長方形 7"/>
              <p:cNvSpPr/>
              <p:nvPr/>
            </p:nvSpPr>
            <p:spPr>
              <a:xfrm>
                <a:off x="1259632" y="5824582"/>
                <a:ext cx="4427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ja-JP" altLang="en-US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24582"/>
                <a:ext cx="442750" cy="3767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3433712" y="44467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正方形/長方形 9"/>
              <p:cNvSpPr/>
              <p:nvPr/>
            </p:nvSpPr>
            <p:spPr>
              <a:xfrm>
                <a:off x="4794257" y="4463868"/>
                <a:ext cx="480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7" y="4463868"/>
                <a:ext cx="48064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2246478" y="4623736"/>
            <a:ext cx="982250" cy="4762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cont</a:t>
            </a:r>
            <a:r>
              <a:rPr lang="en-US" altLang="ja-JP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54649" y="5707762"/>
            <a:ext cx="972000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正方形/長方形 12"/>
              <p:cNvSpPr/>
              <p:nvPr/>
            </p:nvSpPr>
            <p:spPr>
              <a:xfrm>
                <a:off x="5249548" y="5706915"/>
                <a:ext cx="972000" cy="5760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・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48" y="5706915"/>
                <a:ext cx="972000" cy="5760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正方形/長方形 13"/>
              <p:cNvSpPr/>
              <p:nvPr/>
            </p:nvSpPr>
            <p:spPr>
              <a:xfrm>
                <a:off x="2242481" y="5725506"/>
                <a:ext cx="972000" cy="57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81" y="5725506"/>
                <a:ext cx="972000" cy="5760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35" t="-53061" r="-27778" b="-908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/楕円 14"/>
          <p:cNvSpPr/>
          <p:nvPr/>
        </p:nvSpPr>
        <p:spPr>
          <a:xfrm>
            <a:off x="1568930" y="480784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40930" y="4872562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 flipH="1">
            <a:off x="1083132" y="5453095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正方形/長方形 17"/>
              <p:cNvSpPr/>
              <p:nvPr/>
            </p:nvSpPr>
            <p:spPr>
              <a:xfrm>
                <a:off x="3883957" y="4634457"/>
                <a:ext cx="811558" cy="4762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57" y="4634457"/>
                <a:ext cx="811558" cy="47620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6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/>
          <p:nvPr/>
        </p:nvCxnSpPr>
        <p:spPr>
          <a:xfrm>
            <a:off x="1691926" y="4872562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246131" y="4872562"/>
            <a:ext cx="6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695515" y="4861840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7070039" y="2440042"/>
            <a:ext cx="975" cy="3564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3214481" y="6004472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206918" y="6004472"/>
            <a:ext cx="86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4717525" y="6004472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395536" y="4077072"/>
            <a:ext cx="8640960" cy="24843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89373" y="6381328"/>
            <a:ext cx="41040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 oscillation control system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555776" y="1340768"/>
            <a:ext cx="6480720" cy="253435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34212" y="1124744"/>
            <a:ext cx="5472000" cy="39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Electricity-feedback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generator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200180" y="2683593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4881787" y="1655323"/>
            <a:ext cx="0" cy="50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32"/>
          <p:cNvGrpSpPr/>
          <p:nvPr/>
        </p:nvGrpSpPr>
        <p:grpSpPr>
          <a:xfrm>
            <a:off x="3455867" y="2145736"/>
            <a:ext cx="4356510" cy="540000"/>
            <a:chOff x="1133648" y="5211228"/>
            <a:chExt cx="4356510" cy="540000"/>
          </a:xfrm>
        </p:grpSpPr>
        <p:sp>
          <p:nvSpPr>
            <p:cNvPr id="34" name="正方形/長方形 33"/>
            <p:cNvSpPr/>
            <p:nvPr/>
          </p:nvSpPr>
          <p:spPr>
            <a:xfrm>
              <a:off x="1361554" y="5337212"/>
              <a:ext cx="3858604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正方形/長方形 35"/>
                <p:cNvSpPr/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6" name="正方形/長方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正方形/長方形 36"/>
            <p:cNvSpPr/>
            <p:nvPr/>
          </p:nvSpPr>
          <p:spPr>
            <a:xfrm>
              <a:off x="2004516" y="5211228"/>
              <a:ext cx="1053744" cy="5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Cores</a:t>
              </a:r>
              <a:endParaRPr kumimoji="1" lang="ja-JP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直線コネクタ 37"/>
          <p:cNvCxnSpPr/>
          <p:nvPr/>
        </p:nvCxnSpPr>
        <p:spPr>
          <a:xfrm flipH="1" flipV="1">
            <a:off x="2943304" y="2293982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3095827" y="2559752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7812377" y="2271720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 flipV="1">
            <a:off x="7812377" y="2559752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 flipH="1" flipV="1">
            <a:off x="2843827" y="2811752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 flipH="1" flipV="1">
            <a:off x="2440279" y="2797982"/>
            <a:ext cx="10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3095827" y="3073277"/>
            <a:ext cx="53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2954912" y="3306651"/>
            <a:ext cx="52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 flipH="1" flipV="1">
            <a:off x="7794417" y="2933507"/>
            <a:ext cx="75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H="1" flipV="1">
            <a:off x="8075702" y="2678282"/>
            <a:ext cx="7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5364144" y="3001277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7033571" y="2379736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441343" y="1722310"/>
            <a:ext cx="1053744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kumimoji="1"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46045" y="2493354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843745" y="1999916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84168" y="3013255"/>
            <a:ext cx="37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6010082" y="3084695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>
            <a:spLocks noChangeAspect="1"/>
          </p:cNvSpPr>
          <p:nvPr/>
        </p:nvSpPr>
        <p:spPr>
          <a:xfrm>
            <a:off x="5971243" y="3038522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5430003" y="3301982"/>
            <a:ext cx="0" cy="130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317490" y="3434366"/>
            <a:ext cx="22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5346446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5316032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5373764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5402705" y="3435501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5433488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5464271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5495054" y="3434366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>
            <a:spLocks noChangeAspect="1"/>
          </p:cNvSpPr>
          <p:nvPr/>
        </p:nvSpPr>
        <p:spPr>
          <a:xfrm>
            <a:off x="5976569" y="3266787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/>
          <p:nvPr/>
        </p:nvCxnSpPr>
        <p:spPr>
          <a:xfrm flipH="1">
            <a:off x="5046815" y="3071994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>
            <a:spLocks noChangeAspect="1"/>
          </p:cNvSpPr>
          <p:nvPr/>
        </p:nvSpPr>
        <p:spPr>
          <a:xfrm>
            <a:off x="5007976" y="3025821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013302" y="3254086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687518" y="3013255"/>
            <a:ext cx="3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17219" y="2019162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2507254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flipV="1">
            <a:off x="5307515" y="2784253"/>
            <a:ext cx="428033" cy="2077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1619672" y="6004472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4860032" y="1492803"/>
            <a:ext cx="1087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288207" y="4532513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342239" y="4942395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200101" y="2683593"/>
            <a:ext cx="47320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364065" y="3001277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7033492" y="2379736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239704" y="1293025"/>
                <a:ext cx="200677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・</a:t>
                </a:r>
                <a:r>
                  <a:rPr lang="ja-JP" altLang="en-US" sz="2400" dirty="0" smtClean="0"/>
                  <a:t>負荷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dirty="0" smtClean="0"/>
                  <a:t>は、</a:t>
                </a:r>
                <a:endParaRPr lang="en-US" altLang="ja-JP" sz="2400" dirty="0" smtClean="0"/>
              </a:p>
              <a:p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</a:t>
                </a:r>
                <a:r>
                  <a:rPr lang="ja-JP" altLang="en-US" sz="2400" dirty="0" smtClean="0"/>
                  <a:t>補償器の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出力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により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約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ja-JP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～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255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Ω]</a:t>
                </a:r>
              </a:p>
              <a:p>
                <a:r>
                  <a:rPr lang="ja-JP" altLang="en-US" sz="2400" dirty="0" smtClean="0"/>
                  <a:t>に可変</a:t>
                </a:r>
                <a:endParaRPr lang="en-US" altLang="ja-JP" sz="2400" dirty="0" smtClean="0"/>
              </a:p>
            </p:txBody>
          </p:sp>
        </mc:Choice>
        <mc:Fallback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4" y="1293025"/>
                <a:ext cx="2006774" cy="193899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545" t="-3774" r="-909" b="-5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正方形/長方形 107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4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7" grpId="0" animBg="1"/>
      <p:bldP spid="27" grpId="1" animBg="1"/>
      <p:bldP spid="28" grpId="0" animBg="1"/>
      <p:bldP spid="75" grpId="0"/>
      <p:bldP spid="76" grpId="0"/>
      <p:bldP spid="107" grpId="0" animBg="1"/>
      <p:bldP spid="1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実験結果：温度一定</a:t>
            </a:r>
            <a:r>
              <a:rPr lang="ja-JP" altLang="en-US" sz="4000" dirty="0" smtClean="0"/>
              <a:t>（安定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330 [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488832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33" t="-1147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Inoue\Documents\2017年研究資料\機械学会データ\発表スライド\figure\Tconst\no25_stability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5208"/>
            <a:ext cx="4248000" cy="3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oue\Documents\2017年研究資料\機械学会データ\発表スライド\figure\Tconst\no25_stability_magnified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528" y="2115208"/>
            <a:ext cx="4248000" cy="3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3508" y="5858108"/>
            <a:ext cx="889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圧力</a:t>
            </a:r>
            <a:r>
              <a:rPr lang="ja-JP" altLang="en-US" sz="2800" dirty="0" smtClean="0">
                <a:solidFill>
                  <a:srgbClr val="FF0000"/>
                </a:solidFill>
              </a:rPr>
              <a:t>振幅が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目標値一定</a:t>
            </a:r>
            <a:r>
              <a:rPr kumimoji="1" lang="ja-JP" altLang="en-US" sz="2800" dirty="0" smtClean="0"/>
              <a:t>になるように負荷抵抗</a:t>
            </a:r>
            <a:r>
              <a:rPr lang="ja-JP" altLang="en-US" sz="2800" dirty="0"/>
              <a:t>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自動調整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308731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制御開始（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50[s]</a:t>
            </a:r>
            <a:r>
              <a:rPr kumimoji="1" lang="ja-JP" altLang="en-US" sz="2800" dirty="0" smtClean="0"/>
              <a:t>）後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抵抗値が大きくなり、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圧力、圧力振幅が</a:t>
            </a:r>
            <a:r>
              <a:rPr lang="ja-JP" altLang="en-US" sz="2800" dirty="0"/>
              <a:t>減少</a:t>
            </a:r>
            <a:endParaRPr kumimoji="1" lang="en-US" altLang="ja-JP" sz="2800" dirty="0" smtClean="0"/>
          </a:p>
        </p:txBody>
      </p:sp>
      <p:grpSp>
        <p:nvGrpSpPr>
          <p:cNvPr id="5" name="グループ化 17"/>
          <p:cNvGrpSpPr/>
          <p:nvPr/>
        </p:nvGrpSpPr>
        <p:grpSpPr>
          <a:xfrm>
            <a:off x="6372200" y="2794005"/>
            <a:ext cx="900100" cy="1704442"/>
            <a:chOff x="8060780" y="602605"/>
            <a:chExt cx="900100" cy="1704442"/>
          </a:xfrm>
        </p:grpSpPr>
        <p:grpSp>
          <p:nvGrpSpPr>
            <p:cNvPr id="6" name="グループ化 15"/>
            <p:cNvGrpSpPr/>
            <p:nvPr/>
          </p:nvGrpSpPr>
          <p:grpSpPr>
            <a:xfrm>
              <a:off x="8060780" y="602605"/>
              <a:ext cx="720355" cy="1704442"/>
              <a:chOff x="7812085" y="1052736"/>
              <a:chExt cx="720355" cy="1704442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7812360" y="1052736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7812085" y="2757178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/>
              <p:nvPr/>
            </p:nvCxnSpPr>
            <p:spPr>
              <a:xfrm>
                <a:off x="8187987" y="2184880"/>
                <a:ext cx="0" cy="5539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8188445" y="1052736"/>
                <a:ext cx="0" cy="461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テキスト ボックス 16"/>
            <p:cNvSpPr txBox="1"/>
            <p:nvPr/>
          </p:nvSpPr>
          <p:spPr>
            <a:xfrm>
              <a:off x="8060780" y="1218818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660[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78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結果：温度一定（安定）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56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 [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56084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26" t="-1147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4"/>
          <p:cNvGrpSpPr/>
          <p:nvPr/>
        </p:nvGrpSpPr>
        <p:grpSpPr>
          <a:xfrm>
            <a:off x="323528" y="2113500"/>
            <a:ext cx="8496000" cy="3186000"/>
            <a:chOff x="305930" y="2134766"/>
            <a:chExt cx="8496000" cy="3186000"/>
          </a:xfrm>
        </p:grpSpPr>
        <p:pic>
          <p:nvPicPr>
            <p:cNvPr id="3074" name="Picture 2" descr="C:\Users\Inoue\Documents\2017年研究資料\機械学会データ\発表スライド\figure\Tconst\no28_stability.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30" y="2134766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Inoue\Documents\2017年研究資料\機械学会データ\発表スライド\figure\Tconst\no28_stability_magnified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930" y="2134766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8"/>
          <p:cNvGrpSpPr/>
          <p:nvPr/>
        </p:nvGrpSpPr>
        <p:grpSpPr>
          <a:xfrm>
            <a:off x="6372200" y="2636912"/>
            <a:ext cx="900100" cy="2016224"/>
            <a:chOff x="8060780" y="445512"/>
            <a:chExt cx="900100" cy="2016224"/>
          </a:xfrm>
        </p:grpSpPr>
        <p:grpSp>
          <p:nvGrpSpPr>
            <p:cNvPr id="6" name="グループ化 9"/>
            <p:cNvGrpSpPr/>
            <p:nvPr/>
          </p:nvGrpSpPr>
          <p:grpSpPr>
            <a:xfrm>
              <a:off x="8060780" y="445512"/>
              <a:ext cx="720355" cy="2016224"/>
              <a:chOff x="7812085" y="895643"/>
              <a:chExt cx="720355" cy="2016224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>
                <a:off x="7812360" y="895643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812085" y="2911867"/>
                <a:ext cx="72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>
                <a:off x="8187987" y="2357869"/>
                <a:ext cx="0" cy="5539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8188445" y="895643"/>
                <a:ext cx="0" cy="461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8060780" y="1218818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8</a:t>
              </a:r>
              <a:r>
                <a:rPr lang="en-US" altLang="ja-JP" dirty="0" smtClean="0"/>
                <a:t>0</a:t>
              </a:r>
              <a:r>
                <a:rPr kumimoji="1" lang="en-US" altLang="ja-JP" dirty="0" smtClean="0"/>
                <a:t>0[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815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55563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比例</a:t>
            </a:r>
            <a:r>
              <a:rPr lang="ja-JP" altLang="en-US" sz="2800" dirty="0">
                <a:solidFill>
                  <a:srgbClr val="FF0000"/>
                </a:solidFill>
              </a:rPr>
              <a:t>・</a:t>
            </a:r>
            <a:r>
              <a:rPr lang="ja-JP" altLang="en-US" sz="2800" dirty="0" smtClean="0">
                <a:solidFill>
                  <a:srgbClr val="FF0000"/>
                </a:solidFill>
              </a:rPr>
              <a:t>積分ゲインを適切に設定</a:t>
            </a:r>
            <a:r>
              <a:rPr lang="ja-JP" altLang="en-US" sz="2800" dirty="0" smtClean="0"/>
              <a:t>すれば圧力振幅を</a:t>
            </a:r>
            <a:endParaRPr lang="en-US" altLang="ja-JP" sz="2800" dirty="0" smtClean="0"/>
          </a:p>
          <a:p>
            <a:r>
              <a:rPr lang="ja-JP" altLang="en-US" sz="2800" dirty="0" smtClean="0"/>
              <a:t>目標値に制御可能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</a:t>
            </a:r>
            <a:r>
              <a:rPr lang="ja-JP" altLang="en-US" sz="4000" dirty="0" smtClean="0"/>
              <a:t>：温度一定</a:t>
            </a:r>
            <a:r>
              <a:rPr lang="ja-JP" altLang="en-US" sz="4000" dirty="0"/>
              <a:t>（</a:t>
            </a:r>
            <a:r>
              <a:rPr lang="ja-JP" altLang="en-US" sz="4000" dirty="0" smtClean="0"/>
              <a:t>不安定）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56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330 [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</a:t>
                </a:r>
                <a:r>
                  <a:rPr lang="ja-JP" altLang="en-US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 </a:t>
                </a:r>
                <a:endPara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56084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26" t="-1147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Inoue\Documents\2017年研究資料\機械学会データ\発表スライド\figure\Tconst\no31_instability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11590"/>
            <a:ext cx="4248000" cy="3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1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756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結果：</a:t>
            </a:r>
            <a:r>
              <a:rPr lang="ja-JP" altLang="en-US" sz="4000" dirty="0" smtClean="0"/>
              <a:t>温度変動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5" y="1403484"/>
            <a:ext cx="7933313" cy="369332"/>
          </a:xfrm>
          <a:prstGeom prst="rect">
            <a:avLst/>
          </a:prstGeom>
          <a:blipFill rotWithShape="1">
            <a:blip r:embed="rId3" cstate="print"/>
            <a:stretch>
              <a:fillRect l="-692" t="-11475" b="-26230"/>
            </a:stretch>
          </a:blipFill>
        </p:spPr>
        <p:txBody>
          <a:bodyPr/>
          <a:lstStyle/>
          <a:p>
            <a:endParaRPr lang="ja-JP" altLang="en-US" dirty="0">
              <a:noFill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4709" y="2102479"/>
            <a:ext cx="8496000" cy="3186000"/>
            <a:chOff x="385342" y="2017415"/>
            <a:chExt cx="8496000" cy="3186000"/>
          </a:xfrm>
        </p:grpSpPr>
        <p:pic>
          <p:nvPicPr>
            <p:cNvPr id="4098" name="Picture 2" descr="C:\Users\Inoue\Documents\2017年研究資料\機械学会データ\発表スライド\figure\Tvari\Tvari_pressure_compare.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42" y="2017415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Inoue\Documents\2017年研究資料\機械学会データ\発表スライド\figure\Tvari\Tvari_Rs_compar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42" y="2017415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539552" y="585085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各温度</a:t>
            </a:r>
            <a:r>
              <a:rPr kumimoji="1" lang="ja-JP" altLang="en-US" sz="2800" dirty="0" smtClean="0"/>
              <a:t>において、同一の目標値に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圧力振幅が収束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300</a:t>
                </a:r>
                <a:r>
                  <a:rPr lang="ja-JP" altLang="en-US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[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488832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33136" y="4293096"/>
                <a:ext cx="542520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ja-JP" alt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36" y="4293096"/>
                <a:ext cx="542520" cy="5981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168722" y="4293096"/>
                <a:ext cx="927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5</m:t>
                          </m:r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22" y="4293096"/>
                <a:ext cx="927049" cy="58477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正方形/長方形 5"/>
              <p:cNvSpPr/>
              <p:nvPr/>
            </p:nvSpPr>
            <p:spPr>
              <a:xfrm>
                <a:off x="900626" y="2492896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/>
              </a:p>
            </p:txBody>
          </p:sp>
        </mc:Choice>
        <mc:Fallback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6" y="2492896"/>
                <a:ext cx="779381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344" t="-4000" r="-1563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正方形/長方形 11"/>
              <p:cNvSpPr/>
              <p:nvPr/>
            </p:nvSpPr>
            <p:spPr>
              <a:xfrm>
                <a:off x="903673" y="3121223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92D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73" y="3121223"/>
                <a:ext cx="77938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563" t="-3922" r="-234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正方形/長方形 12"/>
              <p:cNvSpPr/>
              <p:nvPr/>
            </p:nvSpPr>
            <p:spPr>
              <a:xfrm>
                <a:off x="920925" y="3841303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5" y="3841303"/>
                <a:ext cx="779381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1563" t="-3922" r="-234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正方形/長方形 13"/>
              <p:cNvSpPr/>
              <p:nvPr/>
            </p:nvSpPr>
            <p:spPr>
              <a:xfrm>
                <a:off x="6156176" y="3275111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/>
              </a:p>
            </p:txBody>
          </p:sp>
        </mc:Choice>
        <mc:Fallback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75111"/>
                <a:ext cx="779381" cy="30777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2344" t="-3922" r="-1563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正方形/長方形 14"/>
              <p:cNvSpPr/>
              <p:nvPr/>
            </p:nvSpPr>
            <p:spPr>
              <a:xfrm>
                <a:off x="6156176" y="3769295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92D05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69295"/>
                <a:ext cx="779381" cy="30777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l="-2344" t="-3922" r="-1563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正方形/長方形 15"/>
              <p:cNvSpPr/>
              <p:nvPr/>
            </p:nvSpPr>
            <p:spPr>
              <a:xfrm>
                <a:off x="6156175" y="4201343"/>
                <a:ext cx="7793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[</a:t>
                </a:r>
                <a14:m>
                  <m:oMath xmlns:m="http://schemas.openxmlformats.org/officeDocument/2006/math">
                    <m:r>
                      <a:rPr lang="ja-JP" altLang="en-US" sz="1400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ja-JP" alt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4201343"/>
                <a:ext cx="779381" cy="307777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l="-2344" t="-3922" r="-1563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53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067944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ブラックボックスの制御でも役に立つ</a:t>
            </a:r>
            <a:endParaRPr lang="en-US" altLang="ja-JP" dirty="0" smtClean="0"/>
          </a:p>
          <a:p>
            <a:r>
              <a:rPr lang="ja-JP" altLang="en-US" dirty="0" smtClean="0"/>
              <a:t>発振＝抑制の対象　→　発振余裕の最大化</a:t>
            </a:r>
          </a:p>
          <a:p>
            <a:r>
              <a:rPr lang="ja-JP" altLang="en-US" dirty="0" smtClean="0"/>
              <a:t>定常発振制御：振幅依存性を考慮した音響計測</a:t>
            </a:r>
            <a:endParaRPr lang="en-US" altLang="ja-JP" dirty="0" smtClean="0"/>
          </a:p>
          <a:p>
            <a:r>
              <a:rPr lang="ja-JP" altLang="en-US" dirty="0" smtClean="0"/>
              <a:t>制御工学で扱われていない問題</a:t>
            </a:r>
            <a:endParaRPr lang="en-US" altLang="ja-JP" dirty="0" smtClean="0"/>
          </a:p>
          <a:p>
            <a:pPr lvl="2"/>
            <a:endParaRPr lang="en-US" altLang="ja-JP" sz="1200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発電効率を最大化する回路の設計など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4016" y="980728"/>
            <a:ext cx="8999984" cy="237626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ナイキスト安定判別に基づく方法（燃焼振動）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SISO</a:t>
            </a:r>
            <a:r>
              <a:rPr lang="ja-JP" altLang="en-US" dirty="0" smtClean="0"/>
              <a:t>の開ループ系：安定と限らない ⇒ 手続きが複雑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（不安定極の数だけ軌跡が原点を囲む　⇔　安定）</a:t>
            </a:r>
            <a:endParaRPr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背景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79512" y="3140968"/>
            <a:ext cx="896448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/>
              <a:t>【</a:t>
            </a:r>
            <a:r>
              <a:rPr lang="ja-JP" altLang="en-US" sz="3200" dirty="0" smtClean="0"/>
              <a:t>目的</a:t>
            </a:r>
            <a:r>
              <a:rPr lang="en-US" altLang="ja-JP" sz="3200" dirty="0" smtClean="0"/>
              <a:t>】</a:t>
            </a:r>
            <a:r>
              <a:rPr kumimoji="1" lang="ja-JP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ナイキストの安定判別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に基づく手法を提案</a:t>
            </a:r>
            <a:endParaRPr kumimoji="1" lang="ja-JP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ja-JP" altLang="en-US" sz="2800" dirty="0" smtClean="0">
                <a:uFill>
                  <a:solidFill>
                    <a:srgbClr val="FF0000"/>
                  </a:solidFill>
                </a:uFill>
              </a:rPr>
              <a:t>進行波圧力成分を入出力とする因果的システム</a:t>
            </a:r>
            <a:endParaRPr kumimoji="1" lang="en-US" altLang="ja-JP" sz="28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ja-JP" sz="2800" dirty="0" smtClean="0"/>
              <a:t>MIMO</a:t>
            </a:r>
            <a:r>
              <a:rPr lang="ja-JP" altLang="en-US" sz="2800" dirty="0" smtClean="0"/>
              <a:t>の開ループ系：安定　⇒　手続きが容易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ja-JP" altLang="en-US" sz="2800" dirty="0" smtClean="0"/>
              <a:t>定在波型／進行波型の扱いが同じ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ja-JP" altLang="en-US" sz="2800" dirty="0" smtClean="0"/>
              <a:t>発振実験に整合する解析結果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88" y="692696"/>
            <a:ext cx="84713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23528" y="3501008"/>
            <a:ext cx="2395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=150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℃以上 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⇒ 発振</a:t>
            </a:r>
            <a:r>
              <a:rPr lang="en-US" altLang="ja-JP" sz="2800" dirty="0" smtClean="0">
                <a:solidFill>
                  <a:srgbClr val="FF0000"/>
                </a:solidFill>
              </a:rPr>
              <a:t>@70Hz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5498068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発振しない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36939" y="373381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319790" y="3742009"/>
            <a:ext cx="504056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361714" y="3714299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02348" y="369648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236939" y="5268223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383754" y="5267738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375569" y="519329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16203" y="521704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(b)(c)消す"/>
          <p:cNvSpPr/>
          <p:nvPr/>
        </p:nvSpPr>
        <p:spPr>
          <a:xfrm>
            <a:off x="179512" y="3140968"/>
            <a:ext cx="8784976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表"/>
          <p:cNvPicPr>
            <a:picLocks noChangeAspect="1" noChangeArrowheads="1"/>
          </p:cNvPicPr>
          <p:nvPr/>
        </p:nvPicPr>
        <p:blipFill>
          <a:blip r:embed="rId4" cstate="print"/>
          <a:srcRect t="9198"/>
          <a:stretch>
            <a:fillRect/>
          </a:stretch>
        </p:blipFill>
        <p:spPr bwMode="auto">
          <a:xfrm>
            <a:off x="1374421" y="3441151"/>
            <a:ext cx="5789867" cy="25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58145" y="1470930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7668344" y="4365104"/>
          <a:ext cx="1319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100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23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26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29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400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33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3264654" y="142663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2194" y="142614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75574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16208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  <a:endParaRPr lang="ja-JP" altLang="en-US" dirty="0" smtClean="0"/>
          </a:p>
        </p:txBody>
      </p:sp>
      <p:pic>
        <p:nvPicPr>
          <p:cNvPr id="36" name="図 35" descr="core.jpg"/>
          <p:cNvPicPr>
            <a:picLocks noChangeAspect="1"/>
          </p:cNvPicPr>
          <p:nvPr/>
        </p:nvPicPr>
        <p:blipFill>
          <a:blip r:embed="rId5" cstate="print"/>
          <a:srcRect t="10865"/>
          <a:stretch>
            <a:fillRect/>
          </a:stretch>
        </p:blipFill>
        <p:spPr>
          <a:xfrm>
            <a:off x="1570875" y="2708920"/>
            <a:ext cx="5377389" cy="3826556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3376892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714891" y="3538524"/>
            <a:ext cx="5112568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5423570" y="1052736"/>
            <a:ext cx="1008112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因果的なシステム表現の導入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例：減衰のない管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533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12" y="5661248"/>
            <a:ext cx="506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35263"/>
            <a:ext cx="1914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コネクタ 27"/>
          <p:cNvCxnSpPr/>
          <p:nvPr/>
        </p:nvCxnSpPr>
        <p:spPr>
          <a:xfrm>
            <a:off x="4211960" y="1916832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416895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444208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355976" y="177281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355976" y="105273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220072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12067" y="19075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12360" y="16896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88024" y="1052736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5148064" y="15813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788024" y="1376393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5200617" y="126876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452547" y="1054252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636483" y="1054252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6183716" y="158281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636483" y="1377909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6236269" y="127027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35263"/>
            <a:ext cx="1981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734419"/>
            <a:ext cx="3495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 l="1880" t="4064" r="63932" b="4064"/>
          <a:stretch>
            <a:fillRect/>
          </a:stretch>
        </p:blipFill>
        <p:spPr bwMode="auto">
          <a:xfrm>
            <a:off x="6202048" y="2276872"/>
            <a:ext cx="530192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67693" t="4064" r="1880" b="4064"/>
          <a:stretch>
            <a:fillRect/>
          </a:stretch>
        </p:blipFill>
        <p:spPr bwMode="auto">
          <a:xfrm>
            <a:off x="5148064" y="2276872"/>
            <a:ext cx="471846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直線矢印コネクタ 59"/>
          <p:cNvCxnSpPr/>
          <p:nvPr/>
        </p:nvCxnSpPr>
        <p:spPr>
          <a:xfrm>
            <a:off x="2627784" y="3839319"/>
            <a:ext cx="3960440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661248"/>
            <a:ext cx="2533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301208"/>
            <a:ext cx="1009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666980" y="4833061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5133" y="6065586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70" y="1412776"/>
            <a:ext cx="728933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実験方法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02009" y="2073330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ja-JP" dirty="0" smtClean="0"/>
              <a:t>因果的システム</a:t>
            </a:r>
            <a:r>
              <a:rPr lang="ja-JP" altLang="en-US" dirty="0" smtClean="0"/>
              <a:t>の周波数応答計測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491880" y="1628800"/>
            <a:ext cx="201622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sp>
        <p:nvSpPr>
          <p:cNvPr id="14" name="コア消す"/>
          <p:cNvSpPr/>
          <p:nvPr/>
        </p:nvSpPr>
        <p:spPr>
          <a:xfrm>
            <a:off x="3789640" y="3717032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ア消す"/>
          <p:cNvSpPr/>
          <p:nvPr/>
        </p:nvSpPr>
        <p:spPr>
          <a:xfrm>
            <a:off x="3521064" y="3820792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ア消す"/>
          <p:cNvSpPr/>
          <p:nvPr/>
        </p:nvSpPr>
        <p:spPr>
          <a:xfrm>
            <a:off x="3517816" y="4348216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(b),(c)消す"/>
          <p:cNvSpPr/>
          <p:nvPr/>
        </p:nvSpPr>
        <p:spPr>
          <a:xfrm>
            <a:off x="251520" y="4653136"/>
            <a:ext cx="871296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タ消す"/>
          <p:cNvSpPr/>
          <p:nvPr/>
        </p:nvSpPr>
        <p:spPr>
          <a:xfrm>
            <a:off x="2771800" y="3645024"/>
            <a:ext cx="144016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フタ"/>
          <p:cNvPicPr>
            <a:picLocks noChangeAspect="1" noChangeArrowheads="1"/>
          </p:cNvPicPr>
          <p:nvPr/>
        </p:nvPicPr>
        <p:blipFill>
          <a:blip r:embed="rId3" cstate="print"/>
          <a:srcRect l="26911" t="46631" r="60401" b="43358"/>
          <a:stretch>
            <a:fillRect/>
          </a:stretch>
        </p:blipFill>
        <p:spPr bwMode="auto">
          <a:xfrm>
            <a:off x="2843808" y="5343783"/>
            <a:ext cx="924918" cy="5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コア消す"/>
          <p:cNvSpPr/>
          <p:nvPr/>
        </p:nvSpPr>
        <p:spPr>
          <a:xfrm>
            <a:off x="3530638" y="5794147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ア消す"/>
          <p:cNvSpPr/>
          <p:nvPr/>
        </p:nvSpPr>
        <p:spPr>
          <a:xfrm>
            <a:off x="3519521" y="5279075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I部"/>
          <p:cNvPicPr>
            <a:picLocks noChangeAspect="1" noChangeArrowheads="1"/>
          </p:cNvPicPr>
          <p:nvPr/>
        </p:nvPicPr>
        <p:blipFill>
          <a:blip r:embed="rId3" cstate="print"/>
          <a:srcRect t="4908" r="63989" b="67083"/>
          <a:stretch>
            <a:fillRect/>
          </a:stretch>
        </p:blipFill>
        <p:spPr bwMode="auto">
          <a:xfrm>
            <a:off x="2915816" y="3664555"/>
            <a:ext cx="2625037" cy="14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Ｉ部"/>
          <p:cNvPicPr>
            <a:picLocks noChangeAspect="1" noChangeArrowheads="1"/>
          </p:cNvPicPr>
          <p:nvPr/>
        </p:nvPicPr>
        <p:blipFill>
          <a:blip r:embed="rId3" cstate="print"/>
          <a:srcRect l="62793" t="7363" b="67083"/>
          <a:stretch>
            <a:fillRect/>
          </a:stretch>
        </p:blipFill>
        <p:spPr bwMode="auto">
          <a:xfrm>
            <a:off x="3442005" y="5235532"/>
            <a:ext cx="2712375" cy="13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角丸四角形 35"/>
          <p:cNvSpPr/>
          <p:nvPr/>
        </p:nvSpPr>
        <p:spPr>
          <a:xfrm>
            <a:off x="5508104" y="3645024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i="1" dirty="0" smtClean="0">
                <a:solidFill>
                  <a:srgbClr val="00B050"/>
                </a:solidFill>
              </a:rPr>
              <a:t>Ｋ</a:t>
            </a:r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83568" y="5085184"/>
            <a:ext cx="2808312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9" name="(b),(c)消す"/>
          <p:cNvSpPr/>
          <p:nvPr/>
        </p:nvSpPr>
        <p:spPr>
          <a:xfrm>
            <a:off x="0" y="4797152"/>
            <a:ext cx="971600" cy="16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(b),(c)消す"/>
          <p:cNvSpPr/>
          <p:nvPr/>
        </p:nvSpPr>
        <p:spPr>
          <a:xfrm>
            <a:off x="8316416" y="3356992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(b),(c)消す"/>
          <p:cNvSpPr/>
          <p:nvPr/>
        </p:nvSpPr>
        <p:spPr>
          <a:xfrm>
            <a:off x="179512" y="3573016"/>
            <a:ext cx="5976664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34956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5829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3" grpId="0" animBg="1"/>
      <p:bldP spid="36" grpId="0" animBg="1"/>
      <p:bldP spid="38" grpId="0" animBg="1"/>
      <p:bldP spid="39" grpId="0" animBg="1"/>
      <p:bldP spid="40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実験方法</a:t>
            </a:r>
            <a:r>
              <a:rPr kumimoji="1"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4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ナイキストの安定判別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　図の閉ループ系が発振　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⇔　　　　　　　　　　　　のナイキスト軌跡が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　　　　　 　　　　原点に重なるか囲むこと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707904" y="3429000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3600" i="1" dirty="0">
              <a:solidFill>
                <a:srgbClr val="FF0000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3707904" y="5013176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ja-JP" altLang="en-US" sz="3200" i="1" dirty="0" smtClean="0">
                <a:solidFill>
                  <a:srgbClr val="00B050"/>
                </a:solidFill>
              </a:rPr>
              <a:t>Ｋ</a:t>
            </a:r>
            <a:endParaRPr kumimoji="1" lang="ja-JP" altLang="en-US" sz="3200" i="1" dirty="0">
              <a:solidFill>
                <a:srgbClr val="00B050"/>
              </a:solidFill>
            </a:endParaRPr>
          </a:p>
        </p:txBody>
      </p:sp>
      <p:cxnSp>
        <p:nvCxnSpPr>
          <p:cNvPr id="25" name="直線コネクタ 24"/>
          <p:cNvCxnSpPr>
            <a:stCxn id="12" idx="1"/>
          </p:cNvCxnSpPr>
          <p:nvPr/>
        </p:nvCxnSpPr>
        <p:spPr>
          <a:xfrm flipH="1">
            <a:off x="2771800" y="400506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5004048" y="55892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36" idx="1"/>
          </p:cNvCxnSpPr>
          <p:nvPr/>
        </p:nvCxnSpPr>
        <p:spPr>
          <a:xfrm flipH="1">
            <a:off x="2771800" y="55892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5004048" y="400506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771800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940152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407" y="198884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r="72683"/>
          <a:stretch>
            <a:fillRect/>
          </a:stretch>
        </p:blipFill>
        <p:spPr bwMode="auto">
          <a:xfrm>
            <a:off x="6073122" y="4149080"/>
            <a:ext cx="94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71645"/>
          <a:stretch>
            <a:fillRect/>
          </a:stretch>
        </p:blipFill>
        <p:spPr bwMode="auto">
          <a:xfrm>
            <a:off x="1619672" y="4149080"/>
            <a:ext cx="98313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1.3|5.2|0.7|10.6|1.2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headEnd type="triangle"/>
          <a:tailEnd type="none"/>
        </a:ln>
      </a:spPr>
      <a:bodyPr wrap="none" rtlCol="0" anchor="ctr">
        <a:noAutofit/>
      </a:bodyPr>
      <a:lstStyle>
        <a:defPPr algn="ctr">
          <a:defRPr kumimoji="1" sz="2200" b="1" i="1" dirty="0" smtClean="0">
            <a:latin typeface="Times New Roman" pitchFamily="18" charset="0"/>
            <a:ea typeface="Arial Unicode MS" panose="020B0604020202020204" pitchFamily="50" charset="-128"/>
            <a:cs typeface="Times New Roman" pitchFamily="18" charset="0"/>
          </a:defRPr>
        </a:defPPr>
      </a:lst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14760</TotalTime>
  <Words>1799</Words>
  <Application>Microsoft Office PowerPoint</Application>
  <PresentationFormat>画面に合わせる (4:3)</PresentationFormat>
  <Paragraphs>561</Paragraphs>
  <Slides>48</Slides>
  <Notes>48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Office テーマ</vt:lpstr>
      <vt:lpstr>熱音響システムに対する制御工学の応用</vt:lpstr>
      <vt:lpstr>これまでの研究（発表の概要）</vt:lpstr>
      <vt:lpstr>発表概要</vt:lpstr>
      <vt:lpstr>スライド 4</vt:lpstr>
      <vt:lpstr>背景（つづき）</vt:lpstr>
      <vt:lpstr>実験装置</vt:lpstr>
      <vt:lpstr>因果的なシステム表現の導入</vt:lpstr>
      <vt:lpstr>実験方法</vt:lpstr>
      <vt:lpstr>実験方法（つづき）</vt:lpstr>
      <vt:lpstr>実験結果：コア部の周波数応答</vt:lpstr>
      <vt:lpstr>実験結果：管の周波数応答</vt:lpstr>
      <vt:lpstr>実験結果：管の周波数応答（つづき）</vt:lpstr>
      <vt:lpstr>実験結果：管の周波数応答（つづき）</vt:lpstr>
      <vt:lpstr>解析結果：定在波型エンジン</vt:lpstr>
      <vt:lpstr>解析結果：定在波型エンジン（つづき）</vt:lpstr>
      <vt:lpstr>解析結果：進行波型エンジン</vt:lpstr>
      <vt:lpstr>スライド 17</vt:lpstr>
      <vt:lpstr>発表概要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安定性解析</vt:lpstr>
      <vt:lpstr>安定性解析（つづき）</vt:lpstr>
      <vt:lpstr>安定性解析（つづき）</vt:lpstr>
      <vt:lpstr>従来結果</vt:lpstr>
      <vt:lpstr>発表概要</vt:lpstr>
      <vt:lpstr>背景：電力フィードバック型熱音響発電機</vt:lpstr>
      <vt:lpstr>背景：これまでの結果</vt:lpstr>
      <vt:lpstr>スライド 32</vt:lpstr>
      <vt:lpstr>実験装置1：コアの周波数応答測定</vt:lpstr>
      <vt:lpstr>実験装置2：リニアモータの特性測定</vt:lpstr>
      <vt:lpstr>実験装置3：電力フィードバック型発電機</vt:lpstr>
      <vt:lpstr>発電機構成の経緯</vt:lpstr>
      <vt:lpstr>安定性解析手法</vt:lpstr>
      <vt:lpstr>安定性解析手法（つづき）</vt:lpstr>
      <vt:lpstr>スライド 39</vt:lpstr>
      <vt:lpstr>スライド 40</vt:lpstr>
      <vt:lpstr>スライド 41</vt:lpstr>
      <vt:lpstr>スライド 42</vt:lpstr>
      <vt:lpstr>圧力振幅の制御（定常発振制御系の応用）</vt:lpstr>
      <vt:lpstr>実験結果：温度一定（安定）</vt:lpstr>
      <vt:lpstr>実験結果：温度一定（安定）</vt:lpstr>
      <vt:lpstr>実験結果：温度一定（不安定）</vt:lpstr>
      <vt:lpstr>実験結果：温度変動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1079</cp:revision>
  <dcterms:created xsi:type="dcterms:W3CDTF">2012-03-07T00:49:43Z</dcterms:created>
  <dcterms:modified xsi:type="dcterms:W3CDTF">2018-03-19T02:23:36Z</dcterms:modified>
</cp:coreProperties>
</file>