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7" r:id="rId2"/>
    <p:sldId id="256" r:id="rId3"/>
    <p:sldId id="258" r:id="rId4"/>
    <p:sldId id="272" r:id="rId5"/>
    <p:sldId id="280" r:id="rId6"/>
    <p:sldId id="263" r:id="rId7"/>
    <p:sldId id="267" r:id="rId8"/>
    <p:sldId id="281" r:id="rId9"/>
    <p:sldId id="262" r:id="rId10"/>
    <p:sldId id="282" r:id="rId11"/>
    <p:sldId id="283" r:id="rId12"/>
    <p:sldId id="275" r:id="rId13"/>
    <p:sldId id="284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1" autoAdjust="0"/>
    <p:restoredTop sz="94602" autoAdjust="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2013/3/13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電力フィードバック進行波型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熱</a:t>
            </a:r>
            <a:r>
              <a:rPr lang="ja-JP" altLang="en-US" dirty="0"/>
              <a:t>音響発電システム</a:t>
            </a:r>
            <a:r>
              <a:rPr lang="ja-JP" altLang="en-US" dirty="0" smtClean="0"/>
              <a:t>の検討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/>
          <a:lstStyle/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長岡技術科学大学　　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○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小林泰秀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，山田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9512" y="5589240"/>
            <a:ext cx="867645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/>
              <a:t>広い周波数範囲で温度勾配とともに</a:t>
            </a:r>
            <a:r>
              <a:rPr lang="en-US" altLang="ja-JP" sz="3200" i="1" dirty="0" smtClean="0"/>
              <a:t>I</a:t>
            </a:r>
            <a:r>
              <a:rPr lang="en-US" altLang="ja-JP" sz="3200" i="1" baseline="-25000" dirty="0" smtClean="0"/>
              <a:t>s1</a:t>
            </a:r>
            <a:r>
              <a:rPr lang="ja-JP" altLang="en-US" sz="3200" dirty="0" smtClean="0"/>
              <a:t>が増加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4725144"/>
            <a:ext cx="415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 smtClean="0"/>
              <a:t>I</a:t>
            </a:r>
            <a:r>
              <a:rPr lang="en-US" altLang="ja-JP" sz="2800" i="1" baseline="-25000" dirty="0" smtClean="0"/>
              <a:t>s1</a:t>
            </a:r>
            <a:r>
              <a:rPr lang="en-US" altLang="ja-JP" sz="2800" dirty="0" smtClean="0"/>
              <a:t>(W) (</a:t>
            </a:r>
            <a:r>
              <a:rPr lang="ja-JP" altLang="en-US" sz="2800" dirty="0" smtClean="0"/>
              <a:t>入力</a:t>
            </a:r>
            <a:r>
              <a:rPr lang="en-US" altLang="ja-JP" sz="2800" i="1" dirty="0" smtClean="0"/>
              <a:t>0.1</a:t>
            </a:r>
            <a:r>
              <a:rPr lang="en-US" altLang="ja-JP" sz="2800" dirty="0" smtClean="0"/>
              <a:t>W</a:t>
            </a:r>
            <a:r>
              <a:rPr lang="ja-JP" altLang="en-US" sz="2800" dirty="0" smtClean="0"/>
              <a:t>時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10" name="図 9" descr="compare_Is1_max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76672"/>
            <a:ext cx="5759999" cy="4320000"/>
          </a:xfrm>
          <a:prstGeom prst="rect">
            <a:avLst/>
          </a:prstGeom>
        </p:spPr>
      </p:pic>
      <p:pic>
        <p:nvPicPr>
          <p:cNvPr id="11" name="図 10" descr="compare_Is1_max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76672"/>
            <a:ext cx="5760000" cy="4320000"/>
          </a:xfrm>
          <a:prstGeom prst="rect">
            <a:avLst/>
          </a:prstGeom>
        </p:spPr>
      </p:pic>
      <p:pic>
        <p:nvPicPr>
          <p:cNvPr id="18" name="図 17" descr="compare_Is1_max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76672"/>
            <a:ext cx="5760000" cy="4320000"/>
          </a:xfrm>
          <a:prstGeom prst="rect">
            <a:avLst/>
          </a:prstGeom>
        </p:spPr>
      </p:pic>
      <p:pic>
        <p:nvPicPr>
          <p:cNvPr id="19" name="図 18" descr="compare_Is1_max_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476672"/>
            <a:ext cx="5760000" cy="432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I</a:t>
            </a:r>
            <a:r>
              <a:rPr lang="en-US" altLang="ja-JP" i="1" baseline="-25000" dirty="0" smtClean="0"/>
              <a:t>s1</a:t>
            </a:r>
            <a:r>
              <a:rPr lang="ja-JP" altLang="en-US" dirty="0" smtClean="0"/>
              <a:t>の最大化（ヒータ</a:t>
            </a:r>
            <a:r>
              <a:rPr lang="en-US" altLang="ja-JP" dirty="0" smtClean="0"/>
              <a:t>on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compare_W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08720"/>
            <a:ext cx="5040000" cy="378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9512" y="5589240"/>
            <a:ext cx="8784976" cy="107721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スピーカ、音響管の共振に依存←→進行波駆動</a:t>
            </a: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投入電力増により、音響パワーが増加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4725144"/>
            <a:ext cx="415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B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φ</a:t>
            </a:r>
            <a:r>
              <a:rPr kumimoji="1" lang="ja-JP" altLang="en-US" sz="2800" dirty="0" smtClean="0"/>
              <a:t>の最適</a:t>
            </a:r>
            <a:r>
              <a:rPr lang="ja-JP" altLang="en-US" sz="2800" dirty="0" smtClean="0"/>
              <a:t>値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I</a:t>
            </a:r>
            <a:r>
              <a:rPr lang="en-US" altLang="ja-JP" i="1" baseline="-25000" dirty="0" smtClean="0"/>
              <a:t>s1</a:t>
            </a:r>
            <a:r>
              <a:rPr lang="ja-JP" altLang="en-US" dirty="0" smtClean="0"/>
              <a:t>の最大化（ヒータ</a:t>
            </a:r>
            <a:r>
              <a:rPr lang="en-US" altLang="ja-JP" dirty="0" smtClean="0"/>
              <a:t>on</a:t>
            </a:r>
            <a:r>
              <a:rPr lang="ja-JP" altLang="en-US" dirty="0" smtClean="0"/>
              <a:t>） </a:t>
            </a:r>
            <a:r>
              <a:rPr lang="en-US" altLang="ja-JP" dirty="0" smtClean="0"/>
              <a:t>cont.</a:t>
            </a:r>
            <a:endParaRPr kumimoji="1" lang="ja-JP" altLang="en-US" dirty="0"/>
          </a:p>
        </p:txBody>
      </p:sp>
      <p:pic>
        <p:nvPicPr>
          <p:cNvPr id="9" name="図 8" descr="compare_optimal_g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908720"/>
            <a:ext cx="5040000" cy="3780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923928" y="46531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88626" y="4725144"/>
            <a:ext cx="415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スピーカの消費電力</a:t>
            </a:r>
            <a:r>
              <a:rPr lang="en-US" altLang="ja-JP" sz="2800" dirty="0" smtClean="0"/>
              <a:t>(W)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464496"/>
          </a:xfrm>
        </p:spPr>
        <p:txBody>
          <a:bodyPr/>
          <a:lstStyle/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ja-JP" altLang="en-US" dirty="0" smtClean="0"/>
              <a:t>側音源</a:t>
            </a:r>
            <a:r>
              <a:rPr kumimoji="1" lang="ja-JP" altLang="en-US" dirty="0" smtClean="0"/>
              <a:t>の音響パワーが最大となる駆動条件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広い周波数帯域で、温度勾配と共に音響パワー増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スピーカ・音響管の共振特性に依存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スピーカの</a:t>
            </a:r>
            <a:r>
              <a:rPr lang="ja-JP" altLang="en-US" dirty="0" smtClean="0"/>
              <a:t>消費</a:t>
            </a:r>
            <a:r>
              <a:rPr kumimoji="1" lang="ja-JP" altLang="en-US" dirty="0" smtClean="0"/>
              <a:t>電力増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今後の課題</a:t>
            </a:r>
          </a:p>
          <a:p>
            <a:pPr lvl="1"/>
            <a:r>
              <a:rPr lang="ja-JP" altLang="en-US" dirty="0" smtClean="0"/>
              <a:t>進行波音場となる駆動条件？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スピーカの消費電力</a:t>
            </a:r>
            <a:endParaRPr kumimoji="1" lang="ja-JP" altLang="en-US" dirty="0"/>
          </a:p>
        </p:txBody>
      </p:sp>
      <p:sp>
        <p:nvSpPr>
          <p:cNvPr id="6" name="雲形吹き出し 5"/>
          <p:cNvSpPr/>
          <p:nvPr/>
        </p:nvSpPr>
        <p:spPr>
          <a:xfrm>
            <a:off x="5724128" y="476672"/>
            <a:ext cx="3132856" cy="792088"/>
          </a:xfrm>
          <a:prstGeom prst="cloudCallout">
            <a:avLst>
              <a:gd name="adj1" fmla="val -33132"/>
              <a:gd name="adj2" fmla="val 59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進行波駆動？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D:\compare_optimal_gain_cal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780928"/>
            <a:ext cx="4572001" cy="3429001"/>
          </a:xfrm>
          <a:prstGeom prst="rect">
            <a:avLst/>
          </a:prstGeom>
          <a:noFill/>
        </p:spPr>
      </p:pic>
      <p:pic>
        <p:nvPicPr>
          <p:cNvPr id="1027" name="Picture 3" descr="D:\compare_Is1_max_calc_o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571999" cy="3428999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395536" y="61653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 smtClean="0"/>
              <a:t>I</a:t>
            </a:r>
            <a:r>
              <a:rPr lang="en-US" altLang="ja-JP" sz="2800" i="1" baseline="-25000" dirty="0" smtClean="0"/>
              <a:t>s1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61653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B, φ</a:t>
            </a:r>
            <a:endParaRPr kumimoji="1" lang="ja-JP" alt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8171"/>
            <a:ext cx="3456384" cy="89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1610333"/>
            <a:ext cx="46805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49273"/>
            <a:ext cx="3563888" cy="274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23528" y="25649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/>
              <a:t>d = 300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212" y="2070179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301212" y="2070179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9044" y="1062067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3661252" y="1134075"/>
            <a:ext cx="1440160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53060" y="2106739"/>
            <a:ext cx="945240" cy="957759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436" y="2718251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020272" y="2708920"/>
            <a:ext cx="26896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611560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前々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報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[2012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春季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の結果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3528" y="4581128"/>
            <a:ext cx="8640960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音源の駆動方法・温度勾配が輸送電力に与える効果</a:t>
            </a:r>
            <a:endParaRPr lang="ja-JP" altLang="en-US" sz="2800" dirty="0"/>
          </a:p>
        </p:txBody>
      </p:sp>
      <p:sp>
        <p:nvSpPr>
          <p:cNvPr id="27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373216"/>
            <a:ext cx="8640960" cy="1224136"/>
          </a:xfrm>
        </p:spPr>
        <p:txBody>
          <a:bodyPr>
            <a:normAutofit/>
          </a:bodyPr>
          <a:lstStyle/>
          <a:p>
            <a:pPr marL="571500" indent="-514350"/>
            <a:r>
              <a:rPr lang="ja-JP" altLang="en-US" sz="2400" dirty="0" smtClean="0"/>
              <a:t>進行波駆動   </a:t>
            </a:r>
            <a:r>
              <a:rPr lang="en-US" altLang="ja-JP" sz="2400" dirty="0" smtClean="0"/>
              <a:t>…   </a:t>
            </a:r>
            <a:r>
              <a:rPr lang="ja-JP" altLang="en-US" sz="2400" dirty="0" smtClean="0"/>
              <a:t>電力</a:t>
            </a:r>
            <a:r>
              <a:rPr lang="ja-JP" altLang="en-US" sz="2400" dirty="0"/>
              <a:t>の輸送</a:t>
            </a:r>
            <a:r>
              <a:rPr lang="ja-JP" altLang="en-US" sz="2400" dirty="0" smtClean="0"/>
              <a:t>が可能</a:t>
            </a:r>
            <a:endParaRPr lang="en-US" altLang="ja-JP" sz="2400" dirty="0" smtClean="0"/>
          </a:p>
          <a:p>
            <a:pPr marL="571500" indent="-514350"/>
            <a:r>
              <a:rPr lang="ja-JP" altLang="en-US" sz="2400" dirty="0" smtClean="0"/>
              <a:t>単独駆動　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　温度</a:t>
            </a:r>
            <a:r>
              <a:rPr lang="ja-JP" altLang="en-US" sz="2400" dirty="0"/>
              <a:t>勾配が</a:t>
            </a:r>
            <a:r>
              <a:rPr lang="ja-JP" altLang="en-US" sz="2400" dirty="0" smtClean="0"/>
              <a:t>大　⇒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H</a:t>
            </a:r>
            <a:r>
              <a:rPr lang="ja-JP" altLang="en-US" sz="2400" dirty="0" smtClean="0"/>
              <a:t>側の受電 </a:t>
            </a:r>
            <a:r>
              <a:rPr lang="en-US" altLang="ja-JP" sz="2400" dirty="0" smtClean="0"/>
              <a:t>&gt;&gt;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C</a:t>
            </a:r>
            <a:r>
              <a:rPr lang="ja-JP" altLang="en-US" sz="2400" dirty="0" smtClean="0"/>
              <a:t>側の受電</a:t>
            </a:r>
            <a:endParaRPr lang="en-US" altLang="ja-JP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>
          <a:xfrm>
            <a:off x="611560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前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報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[2012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秋季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の結果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と課題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1835696" y="6021288"/>
            <a:ext cx="5544616" cy="64807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dirty="0" smtClean="0"/>
              <a:t>消費電力　→　音響パワー</a:t>
            </a:r>
            <a:endParaRPr lang="en-US" altLang="ja-JP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347864" y="191683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3707904" y="980728"/>
            <a:ext cx="1440160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99712" y="1953392"/>
            <a:ext cx="945240" cy="957759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066924" y="2555573"/>
            <a:ext cx="26896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165506" y="192616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359393" y="193862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0" y="4293096"/>
            <a:ext cx="896448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3800" dirty="0" smtClean="0"/>
              <a:t>抵抗における</a:t>
            </a:r>
            <a:r>
              <a:rPr lang="ja-JP" altLang="en-US" sz="3800" b="1" u="sng" dirty="0" smtClean="0"/>
              <a:t>消費電力効率が最大</a:t>
            </a:r>
            <a:r>
              <a:rPr lang="ja-JP" altLang="en-US" sz="3800" dirty="0" smtClean="0"/>
              <a:t>となる条件</a:t>
            </a:r>
            <a:endParaRPr kumimoji="1" lang="en-US" altLang="ja-JP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just">
              <a:spcBef>
                <a:spcPct val="20000"/>
              </a:spcBef>
              <a:buFont typeface="Calibri" pitchFamily="34" charset="0"/>
              <a:buChar char="–"/>
            </a:pPr>
            <a:r>
              <a:rPr lang="ja-JP" altLang="en-US" sz="3200" dirty="0" smtClean="0"/>
              <a:t>スピーカ・音響管の共振に依存　←→</a:t>
            </a:r>
          </a:p>
          <a:p>
            <a:pPr marL="800100" lvl="1" indent="-342900" algn="just">
              <a:spcBef>
                <a:spcPct val="20000"/>
              </a:spcBef>
              <a:buFont typeface="Calibri" pitchFamily="34" charset="0"/>
              <a:buChar char="–"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温度勾配と共に効率が向上する帯域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…</a:t>
            </a:r>
            <a:r>
              <a:rPr lang="ja-JP" altLang="en-US" sz="3200" dirty="0" smtClean="0"/>
              <a:t>　狭い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雲形吹き出し 26"/>
          <p:cNvSpPr/>
          <p:nvPr/>
        </p:nvSpPr>
        <p:spPr>
          <a:xfrm>
            <a:off x="6011144" y="3501008"/>
            <a:ext cx="3132856" cy="792088"/>
          </a:xfrm>
          <a:prstGeom prst="cloudCallout">
            <a:avLst>
              <a:gd name="adj1" fmla="val -33132"/>
              <a:gd name="adj2" fmla="val 59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進行波駆動？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コンテンツ プレースホルダ 2"/>
          <p:cNvSpPr txBox="1">
            <a:spLocks/>
          </p:cNvSpPr>
          <p:nvPr/>
        </p:nvSpPr>
        <p:spPr>
          <a:xfrm>
            <a:off x="5872158" y="4747364"/>
            <a:ext cx="30598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algn="just">
              <a:spcBef>
                <a:spcPct val="20000"/>
              </a:spcBef>
            </a:pPr>
            <a:r>
              <a:rPr lang="en-US" altLang="ja-JP" sz="2800" i="1" dirty="0" smtClean="0"/>
              <a:t>B</a:t>
            </a:r>
            <a:r>
              <a:rPr lang="en-US" altLang="ja-JP" sz="2800" dirty="0" smtClean="0"/>
              <a:t>:</a:t>
            </a:r>
            <a:r>
              <a:rPr lang="ja-JP" altLang="en-US" sz="2800" dirty="0" smtClean="0"/>
              <a:t>一定</a:t>
            </a:r>
            <a:r>
              <a:rPr lang="en-US" altLang="ja-JP" sz="2800" dirty="0" smtClean="0"/>
              <a:t>, φ</a:t>
            </a:r>
            <a:r>
              <a:rPr lang="ja-JP" altLang="en-US" sz="2800" dirty="0" smtClean="0"/>
              <a:t>∝</a:t>
            </a:r>
            <a:r>
              <a:rPr lang="en-US" altLang="ja-JP" sz="2800" i="1" dirty="0" smtClean="0"/>
              <a:t>ω</a:t>
            </a:r>
            <a:endParaRPr kumimoji="1" lang="ja-JP" alt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図 28" descr="optimal_gain_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764704"/>
            <a:ext cx="4536504" cy="3402378"/>
          </a:xfrm>
          <a:prstGeom prst="rect">
            <a:avLst/>
          </a:prstGeom>
          <a:ln w="38100">
            <a:solidFill>
              <a:srgbClr val="0066FF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図 16" descr="freqresp_power_ratio_ex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836712"/>
            <a:ext cx="4536504" cy="3402378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0" grpId="0" animBg="1"/>
      <p:bldP spid="22" grpId="0" animBg="1"/>
      <p:bldP spid="25" grpId="0" build="allAtOnce"/>
      <p:bldP spid="27" grpId="0" animBg="1"/>
      <p:bldP spid="2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648072"/>
          </a:xfrm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ja-JP" altLang="en-US" dirty="0" smtClean="0"/>
              <a:t>側音源に吸収される音響パワーが最大となる条件</a:t>
            </a:r>
            <a:endParaRPr lang="en-US" altLang="ja-JP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347864" y="191683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ja-JP" altLang="en-US" sz="4900" dirty="0" smtClean="0"/>
              <a:t>目的</a:t>
            </a:r>
            <a:endParaRPr kumimoji="1" lang="ja-JP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3707904" y="980728"/>
            <a:ext cx="1440160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99712" y="1953392"/>
            <a:ext cx="945240" cy="957759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066924" y="2555573"/>
            <a:ext cx="26896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1700808"/>
            <a:ext cx="1215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圧力を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計測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165506" y="192616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359393" y="193862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雲形吹き出し 17"/>
          <p:cNvSpPr/>
          <p:nvPr/>
        </p:nvSpPr>
        <p:spPr>
          <a:xfrm>
            <a:off x="6011144" y="3501008"/>
            <a:ext cx="3132856" cy="792088"/>
          </a:xfrm>
          <a:prstGeom prst="cloudCallout">
            <a:avLst>
              <a:gd name="adj1" fmla="val -33132"/>
              <a:gd name="adj2" fmla="val 59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進行波駆動？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249221" y="1622244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44353" y="3123052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235833" y="2925284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242459" y="1808788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16" idx="3"/>
            <a:endCxn id="26" idx="2"/>
          </p:cNvCxnSpPr>
          <p:nvPr/>
        </p:nvCxnSpPr>
        <p:spPr>
          <a:xfrm flipV="1">
            <a:off x="1215397" y="1680831"/>
            <a:ext cx="1033824" cy="4970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9" idx="2"/>
            <a:endCxn id="16" idx="3"/>
          </p:cNvCxnSpPr>
          <p:nvPr/>
        </p:nvCxnSpPr>
        <p:spPr>
          <a:xfrm flipH="1">
            <a:off x="1215397" y="1867375"/>
            <a:ext cx="1027062" cy="3104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6" idx="3"/>
            <a:endCxn id="28" idx="2"/>
          </p:cNvCxnSpPr>
          <p:nvPr/>
        </p:nvCxnSpPr>
        <p:spPr>
          <a:xfrm>
            <a:off x="1215397" y="2177862"/>
            <a:ext cx="1020436" cy="8060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6" idx="3"/>
            <a:endCxn id="27" idx="2"/>
          </p:cNvCxnSpPr>
          <p:nvPr/>
        </p:nvCxnSpPr>
        <p:spPr>
          <a:xfrm>
            <a:off x="1215397" y="2177862"/>
            <a:ext cx="1028956" cy="10037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コンテンツ プレースホルダ 2"/>
          <p:cNvSpPr txBox="1">
            <a:spLocks/>
          </p:cNvSpPr>
          <p:nvPr/>
        </p:nvSpPr>
        <p:spPr>
          <a:xfrm>
            <a:off x="107504" y="4941168"/>
            <a:ext cx="885698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dirty="0" smtClean="0"/>
              <a:t>従来結果との比較　</a:t>
            </a:r>
            <a:r>
              <a:rPr lang="en-US" altLang="ja-JP" sz="3200" dirty="0" err="1" smtClean="0"/>
              <a:t>Tc</a:t>
            </a:r>
            <a:r>
              <a:rPr lang="ja-JP" altLang="en-US" sz="3200" dirty="0" smtClean="0"/>
              <a:t>側の測定する意義</a:t>
            </a:r>
            <a:endParaRPr lang="en-US" altLang="ja-JP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dirty="0" smtClean="0"/>
              <a:t>温度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勾配と共に広い周波数帯域で音響パワーが増加することを示す</a:t>
            </a:r>
            <a:endParaRPr lang="en-US" altLang="ja-JP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18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785794"/>
          </a:xfrm>
        </p:spPr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928670"/>
            <a:ext cx="8892480" cy="178025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従来</a:t>
            </a:r>
            <a:r>
              <a:rPr lang="ja-JP" altLang="en-US" dirty="0">
                <a:solidFill>
                  <a:schemeClr val="tx1"/>
                </a:solidFill>
              </a:rPr>
              <a:t>の熱音響発電</a:t>
            </a:r>
            <a:r>
              <a:rPr lang="ja-JP" altLang="en-US" dirty="0" smtClean="0">
                <a:solidFill>
                  <a:schemeClr val="tx1"/>
                </a:solidFill>
              </a:rPr>
              <a:t>システム </a:t>
            </a:r>
            <a:r>
              <a:rPr lang="en-US" altLang="ja-JP" dirty="0" smtClean="0">
                <a:solidFill>
                  <a:schemeClr val="tx1"/>
                </a:solidFill>
              </a:rPr>
              <a:t>…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ja-JP" altLang="en-US" b="1" u="sng" dirty="0" smtClean="0">
                <a:solidFill>
                  <a:srgbClr val="FF0000"/>
                </a:solidFill>
              </a:rPr>
              <a:t>周波数は固定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vl="1" algn="l">
              <a:buFont typeface="Calibri" pitchFamily="34" charset="0"/>
              <a:buChar char="−"/>
            </a:pPr>
            <a:r>
              <a:rPr lang="ja-JP" altLang="en-US" dirty="0" smtClean="0">
                <a:solidFill>
                  <a:schemeClr val="tx1"/>
                </a:solidFill>
              </a:rPr>
              <a:t>ループ管</a:t>
            </a:r>
            <a:r>
              <a:rPr lang="ja-JP" altLang="en-US" dirty="0">
                <a:solidFill>
                  <a:schemeClr val="tx1"/>
                </a:solidFill>
              </a:rPr>
              <a:t>を用いた</a:t>
            </a:r>
            <a:r>
              <a:rPr lang="ja-JP" altLang="en-US" b="1" u="sng" dirty="0">
                <a:solidFill>
                  <a:schemeClr val="tx1"/>
                </a:solidFill>
              </a:rPr>
              <a:t>音響系の</a:t>
            </a:r>
            <a:r>
              <a:rPr lang="ja-JP" altLang="en-US" b="1" u="sng" dirty="0" smtClean="0">
                <a:solidFill>
                  <a:schemeClr val="tx1"/>
                </a:solidFill>
              </a:rPr>
              <a:t>共振</a:t>
            </a:r>
            <a:endParaRPr lang="en-US" altLang="ja-JP" b="1" u="sng" dirty="0" smtClean="0">
              <a:solidFill>
                <a:schemeClr val="tx1"/>
              </a:solidFill>
            </a:endParaRPr>
          </a:p>
          <a:p>
            <a:pPr lvl="1" algn="l">
              <a:buFont typeface="Calibri" pitchFamily="34" charset="0"/>
              <a:buChar char="−"/>
            </a:pPr>
            <a:r>
              <a:rPr lang="ja-JP" altLang="en-US" dirty="0" smtClean="0">
                <a:solidFill>
                  <a:schemeClr val="tx1"/>
                </a:solidFill>
              </a:rPr>
              <a:t>リニア発</a:t>
            </a:r>
            <a:r>
              <a:rPr lang="ja-JP" altLang="en-US" dirty="0">
                <a:solidFill>
                  <a:schemeClr val="tx1"/>
                </a:solidFill>
              </a:rPr>
              <a:t>電機における</a:t>
            </a:r>
            <a:r>
              <a:rPr lang="ja-JP" altLang="en-US" b="1" u="sng" dirty="0" smtClean="0">
                <a:solidFill>
                  <a:schemeClr val="tx1"/>
                </a:solidFill>
              </a:rPr>
              <a:t>機械系の共振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251520" y="2924944"/>
            <a:ext cx="889248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自励発振周波数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不連続値から</a:t>
            </a:r>
            <a:r>
              <a:rPr kumimoji="1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選択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Guedra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al.2011]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スタックの音響特性（温度</a:t>
            </a:r>
            <a:r>
              <a:rPr lang="ja-JP" altLang="en-US" sz="2800" dirty="0" smtClean="0"/>
              <a:t>勾配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により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連続的に変化</a:t>
            </a:r>
            <a:r>
              <a:rPr kumimoji="1" lang="ja-JP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共鳴管の共振周波数（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不連続に分布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971600" y="5229200"/>
            <a:ext cx="7272808" cy="10801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noProof="0" dirty="0" smtClean="0"/>
              <a:t>熱源の変動に応じて</a:t>
            </a:r>
            <a:r>
              <a:rPr lang="ja-JP" altLang="en-US" sz="3200" b="1" noProof="0" dirty="0" smtClean="0"/>
              <a:t>共振周波数を変化</a:t>
            </a:r>
            <a:endParaRPr lang="en-US" altLang="ja-JP" sz="3200" b="1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⇒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不安定な熱源の利用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ja-JP" altLang="en-US" sz="4900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24744"/>
            <a:ext cx="8072494" cy="2643776"/>
          </a:xfrm>
        </p:spPr>
        <p:txBody>
          <a:bodyPr>
            <a:normAutofit/>
          </a:bodyPr>
          <a:lstStyle/>
          <a:p>
            <a:r>
              <a:rPr lang="ja-JP" altLang="en-US" dirty="0"/>
              <a:t>温度</a:t>
            </a:r>
            <a:r>
              <a:rPr lang="ja-JP" altLang="en-US" dirty="0" smtClean="0"/>
              <a:t>勾配の変化に対して</a:t>
            </a:r>
            <a:r>
              <a:rPr lang="ja-JP" altLang="en-US" b="1" u="sng" dirty="0" smtClean="0">
                <a:solidFill>
                  <a:srgbClr val="FF0000"/>
                </a:solidFill>
              </a:rPr>
              <a:t>発電</a:t>
            </a:r>
            <a:r>
              <a:rPr lang="ja-JP" altLang="en-US" b="1" u="sng" dirty="0">
                <a:solidFill>
                  <a:srgbClr val="FF0000"/>
                </a:solidFill>
              </a:rPr>
              <a:t>効率が最大</a:t>
            </a:r>
            <a:r>
              <a:rPr lang="ja-JP" altLang="en-US" b="1" u="sng" dirty="0"/>
              <a:t>となるように運転周波数をフィードバック制御</a:t>
            </a:r>
            <a:r>
              <a:rPr lang="ja-JP" altLang="en-US" dirty="0"/>
              <a:t>する熱音響発電</a:t>
            </a:r>
            <a:r>
              <a:rPr lang="ja-JP" altLang="en-US" dirty="0" smtClean="0"/>
              <a:t>システム</a:t>
            </a:r>
            <a:endParaRPr lang="en-US" altLang="ja-JP" dirty="0" smtClean="0"/>
          </a:p>
          <a:p>
            <a:pPr marL="971550" lvl="1" indent="-514350"/>
            <a:r>
              <a:rPr lang="ja-JP" altLang="en-US" dirty="0" smtClean="0"/>
              <a:t>ループ管　→　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スタック</a:t>
            </a:r>
            <a:r>
              <a:rPr lang="ja-JP" altLang="en-US" b="1" u="sng" dirty="0">
                <a:solidFill>
                  <a:srgbClr val="FF0000"/>
                </a:solidFill>
              </a:rPr>
              <a:t>両端に</a:t>
            </a:r>
            <a:r>
              <a:rPr lang="ja-JP" altLang="en-US" b="1" u="sng" dirty="0" smtClean="0">
                <a:solidFill>
                  <a:srgbClr val="FF0000"/>
                </a:solidFill>
              </a:rPr>
              <a:t>音源</a:t>
            </a:r>
            <a:r>
              <a:rPr lang="ja-JP" altLang="en-US" b="1" u="sng" dirty="0" smtClean="0"/>
              <a:t>を設置</a:t>
            </a:r>
            <a:endParaRPr lang="en-US" altLang="ja-JP" b="1" u="sng" dirty="0" smtClean="0"/>
          </a:p>
          <a:p>
            <a:pPr marL="971550" lvl="1" indent="-514350"/>
            <a:r>
              <a:rPr lang="ja-JP" altLang="en-US" dirty="0" smtClean="0"/>
              <a:t>音響パワー　→　</a:t>
            </a:r>
            <a:r>
              <a:rPr lang="ja-JP" altLang="en-US" b="1" u="sng" dirty="0" smtClean="0">
                <a:solidFill>
                  <a:srgbClr val="FF0000"/>
                </a:solidFill>
              </a:rPr>
              <a:t>電力</a:t>
            </a:r>
            <a:r>
              <a:rPr lang="ja-JP" altLang="en-US" b="1" u="sng" dirty="0">
                <a:solidFill>
                  <a:srgbClr val="FF0000"/>
                </a:solidFill>
              </a:rPr>
              <a:t>を輸送・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フィードバック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4644008" y="3717032"/>
            <a:ext cx="144016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44008" y="3717032"/>
            <a:ext cx="1440160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電気回路（負荷含む）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9280" y="4708000"/>
            <a:ext cx="945240" cy="9418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U ターン矢印 9"/>
          <p:cNvSpPr/>
          <p:nvPr/>
        </p:nvSpPr>
        <p:spPr>
          <a:xfrm rot="5400000">
            <a:off x="3743908" y="4905164"/>
            <a:ext cx="2736304" cy="648072"/>
          </a:xfrm>
          <a:prstGeom prst="uturnArrow">
            <a:avLst>
              <a:gd name="adj1" fmla="val 13889"/>
              <a:gd name="adj2" fmla="val 25000"/>
              <a:gd name="adj3" fmla="val 25000"/>
              <a:gd name="adj4" fmla="val 43750"/>
              <a:gd name="adj5" fmla="val 98810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雲形吹き出し 11"/>
          <p:cNvSpPr/>
          <p:nvPr/>
        </p:nvSpPr>
        <p:spPr>
          <a:xfrm>
            <a:off x="4967536" y="0"/>
            <a:ext cx="4176464" cy="1268760"/>
          </a:xfrm>
          <a:prstGeom prst="cloudCallout">
            <a:avLst>
              <a:gd name="adj1" fmla="val -7127"/>
              <a:gd name="adj2" fmla="val 623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⇔ 吸熱効率が最大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⇔ 進行波音場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⇔消費電力が最大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5759624" y="5705872"/>
            <a:ext cx="3384376" cy="1152128"/>
          </a:xfrm>
          <a:prstGeom prst="cloudCallout">
            <a:avLst>
              <a:gd name="adj1" fmla="val -40024"/>
              <a:gd name="adj2" fmla="val -632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まず開ループ特性を検討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9704" y="3789040"/>
            <a:ext cx="2664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スターリング</a:t>
            </a:r>
            <a:r>
              <a:rPr lang="ja-JP" altLang="en-US" dirty="0" smtClean="0"/>
              <a:t>発電機</a:t>
            </a:r>
            <a:endParaRPr kumimoji="1" lang="en-US" altLang="ja-JP" dirty="0" smtClean="0"/>
          </a:p>
          <a:p>
            <a:r>
              <a:rPr kumimoji="1" lang="en-US" altLang="ja-JP" dirty="0" smtClean="0"/>
              <a:t>[US Patent #5146750]</a:t>
            </a:r>
          </a:p>
          <a:p>
            <a:r>
              <a:rPr kumimoji="1" lang="ja-JP" altLang="en-US" sz="1600" dirty="0" smtClean="0"/>
              <a:t>　（可飽和リアクトルを用いた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　電気</a:t>
            </a:r>
            <a:r>
              <a:rPr kumimoji="1" lang="en-US" altLang="ja-JP" sz="1600" dirty="0" smtClean="0"/>
              <a:t>-</a:t>
            </a:r>
            <a:r>
              <a:rPr kumimoji="1" lang="ja-JP" altLang="en-US" sz="1600" dirty="0" smtClean="0"/>
              <a:t>機械共振）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7" grpId="0" animBg="1"/>
      <p:bldP spid="8" grpId="0" animBg="1"/>
      <p:bldP spid="10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>
          <a:xfrm>
            <a:off x="611560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前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報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[2012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秋季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の結果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と課題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1835696" y="5661248"/>
            <a:ext cx="5544616" cy="64807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dirty="0" smtClean="0"/>
              <a:t>消費電力　→　音響パワー</a:t>
            </a:r>
            <a:endParaRPr lang="en-US" altLang="ja-JP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347864" y="191683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3707904" y="980728"/>
            <a:ext cx="1440160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99712" y="1953392"/>
            <a:ext cx="945240" cy="957759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066924" y="2555573"/>
            <a:ext cx="26896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165506" y="192616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359393" y="193862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0" y="4365104"/>
            <a:ext cx="89644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3800" dirty="0" smtClean="0"/>
              <a:t>抵抗における</a:t>
            </a:r>
            <a:r>
              <a:rPr lang="ja-JP" altLang="en-US" sz="3800" b="1" u="sng" dirty="0" smtClean="0"/>
              <a:t>消費電力効率が最大</a:t>
            </a:r>
            <a:r>
              <a:rPr lang="ja-JP" altLang="en-US" sz="3800" dirty="0" smtClean="0"/>
              <a:t>となる条件</a:t>
            </a:r>
            <a:endParaRPr kumimoji="1" lang="en-US" altLang="ja-JP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just">
              <a:spcBef>
                <a:spcPct val="20000"/>
              </a:spcBef>
              <a:buFont typeface="Calibri" pitchFamily="34" charset="0"/>
              <a:buChar char="–"/>
            </a:pPr>
            <a:r>
              <a:rPr lang="ja-JP" altLang="en-US" sz="3200" dirty="0" smtClean="0"/>
              <a:t>スピーカ・音響管の共振に依存　←→</a:t>
            </a:r>
          </a:p>
        </p:txBody>
      </p:sp>
      <p:sp>
        <p:nvSpPr>
          <p:cNvPr id="27" name="雲形吹き出し 26"/>
          <p:cNvSpPr/>
          <p:nvPr/>
        </p:nvSpPr>
        <p:spPr>
          <a:xfrm>
            <a:off x="6011144" y="3501008"/>
            <a:ext cx="3132856" cy="792088"/>
          </a:xfrm>
          <a:prstGeom prst="cloudCallout">
            <a:avLst>
              <a:gd name="adj1" fmla="val -33132"/>
              <a:gd name="adj2" fmla="val 59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進行波駆動？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コンテンツ プレースホルダ 2"/>
          <p:cNvSpPr txBox="1">
            <a:spLocks/>
          </p:cNvSpPr>
          <p:nvPr/>
        </p:nvSpPr>
        <p:spPr>
          <a:xfrm>
            <a:off x="5868144" y="4869160"/>
            <a:ext cx="30598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algn="just">
              <a:spcBef>
                <a:spcPct val="20000"/>
              </a:spcBef>
            </a:pPr>
            <a:r>
              <a:rPr lang="en-US" altLang="ja-JP" sz="2800" i="1" dirty="0" smtClean="0"/>
              <a:t>B</a:t>
            </a:r>
            <a:r>
              <a:rPr lang="en-US" altLang="ja-JP" sz="2800" dirty="0" smtClean="0"/>
              <a:t>:</a:t>
            </a:r>
            <a:r>
              <a:rPr lang="ja-JP" altLang="en-US" sz="2800" dirty="0" smtClean="0"/>
              <a:t>一定</a:t>
            </a:r>
            <a:r>
              <a:rPr lang="en-US" altLang="ja-JP" sz="2800" dirty="0" smtClean="0"/>
              <a:t>, φ</a:t>
            </a:r>
            <a:r>
              <a:rPr lang="ja-JP" altLang="en-US" sz="2800" dirty="0" smtClean="0"/>
              <a:t>∝</a:t>
            </a:r>
            <a:r>
              <a:rPr lang="en-US" altLang="ja-JP" sz="2800" i="1" dirty="0" smtClean="0"/>
              <a:t>ω</a:t>
            </a:r>
            <a:endParaRPr kumimoji="1" lang="ja-JP" alt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図 28" descr="optimal_gain_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764704"/>
            <a:ext cx="4536504" cy="3402378"/>
          </a:xfrm>
          <a:prstGeom prst="rect">
            <a:avLst/>
          </a:prstGeom>
          <a:ln w="38100">
            <a:solidFill>
              <a:srgbClr val="0066FF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0" grpId="0" animBg="1"/>
      <p:bldP spid="22" grpId="0" animBg="1"/>
      <p:bldP spid="25" grpId="0" uiExpand="1" build="allAtOnce"/>
      <p:bldP spid="27" grpId="0" animBg="1"/>
      <p:bldP spid="2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648072"/>
          </a:xfrm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ja-JP" altLang="en-US" dirty="0" smtClean="0"/>
              <a:t>側音源に吸収される音響パワーが最大となる条件</a:t>
            </a:r>
            <a:endParaRPr lang="en-US" altLang="ja-JP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347864" y="191683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ja-JP" altLang="en-US" sz="4900" dirty="0" smtClean="0"/>
              <a:t>目的</a:t>
            </a:r>
            <a:endParaRPr kumimoji="1" lang="ja-JP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2299712" y="1953392"/>
            <a:ext cx="945240" cy="957759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066924" y="2555573"/>
            <a:ext cx="26896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1700808"/>
            <a:ext cx="1215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圧力を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計測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165506" y="192616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359393" y="193862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雲形吹き出し 17"/>
          <p:cNvSpPr/>
          <p:nvPr/>
        </p:nvSpPr>
        <p:spPr>
          <a:xfrm>
            <a:off x="6011144" y="3501008"/>
            <a:ext cx="3132856" cy="792088"/>
          </a:xfrm>
          <a:prstGeom prst="cloudCallout">
            <a:avLst>
              <a:gd name="adj1" fmla="val -33132"/>
              <a:gd name="adj2" fmla="val 59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進行波駆動？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249221" y="1622244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44353" y="3123052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235833" y="2925284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242459" y="1808788"/>
            <a:ext cx="117376" cy="117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16" idx="3"/>
            <a:endCxn id="26" idx="2"/>
          </p:cNvCxnSpPr>
          <p:nvPr/>
        </p:nvCxnSpPr>
        <p:spPr>
          <a:xfrm flipV="1">
            <a:off x="1215397" y="1680831"/>
            <a:ext cx="1033824" cy="4970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9" idx="2"/>
            <a:endCxn id="16" idx="3"/>
          </p:cNvCxnSpPr>
          <p:nvPr/>
        </p:nvCxnSpPr>
        <p:spPr>
          <a:xfrm flipH="1">
            <a:off x="1215397" y="1867375"/>
            <a:ext cx="1027062" cy="3104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6" idx="3"/>
            <a:endCxn id="28" idx="2"/>
          </p:cNvCxnSpPr>
          <p:nvPr/>
        </p:nvCxnSpPr>
        <p:spPr>
          <a:xfrm>
            <a:off x="1215397" y="2177862"/>
            <a:ext cx="1020436" cy="8060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6" idx="3"/>
            <a:endCxn id="27" idx="2"/>
          </p:cNvCxnSpPr>
          <p:nvPr/>
        </p:nvCxnSpPr>
        <p:spPr>
          <a:xfrm>
            <a:off x="1215397" y="2177862"/>
            <a:ext cx="1028956" cy="10037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21488"/>
            <a:ext cx="5220072" cy="30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59598"/>
            <a:ext cx="7056784" cy="3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214554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457167" y="1556792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92280" y="3356992"/>
            <a:ext cx="19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φ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47</a:t>
            </a:r>
            <a:r>
              <a:rPr lang="en-US" altLang="ja-JP" sz="2000" dirty="0" smtClean="0">
                <a:solidFill>
                  <a:srgbClr val="FF0000"/>
                </a:solidFill>
              </a:rPr>
              <a:t>mm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長さ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55</a:t>
            </a:r>
            <a:r>
              <a:rPr lang="en-US" altLang="ja-JP" sz="2000" dirty="0" smtClean="0">
                <a:solidFill>
                  <a:srgbClr val="FF0000"/>
                </a:solidFill>
              </a:rPr>
              <a:t>mm</a:t>
            </a:r>
            <a:endParaRPr lang="ja-JP" altLang="en-US" sz="2000" dirty="0" smtClean="0">
              <a:solidFill>
                <a:srgbClr val="FF0000"/>
              </a:solidFill>
            </a:endParaRPr>
          </a:p>
          <a:p>
            <a:r>
              <a:rPr lang="en-US" altLang="ja-JP" sz="2000" i="1" dirty="0" smtClean="0">
                <a:solidFill>
                  <a:srgbClr val="FF0000"/>
                </a:solidFill>
              </a:rPr>
              <a:t>r</a:t>
            </a:r>
            <a:r>
              <a:rPr lang="en-US" altLang="ja-JP" sz="2000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=0.58</a:t>
            </a:r>
            <a:r>
              <a:rPr lang="en-US" altLang="ja-JP" sz="2000" dirty="0" smtClean="0">
                <a:solidFill>
                  <a:srgbClr val="FF0000"/>
                </a:solidFill>
              </a:rPr>
              <a:t>mm, </a:t>
            </a:r>
          </a:p>
          <a:p>
            <a:r>
              <a:rPr lang="en-US" altLang="ja-JP" sz="2000" i="1" dirty="0" err="1" smtClean="0">
                <a:solidFill>
                  <a:srgbClr val="FF0000"/>
                </a:solidFill>
              </a:rPr>
              <a:t>ωτ</a:t>
            </a:r>
            <a:r>
              <a:rPr lang="ja-JP" altLang="en-US" sz="2000" i="1" dirty="0" smtClean="0">
                <a:solidFill>
                  <a:srgbClr val="FF0000"/>
                </a:solidFill>
              </a:rPr>
              <a:t>≒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4.8</a:t>
            </a:r>
            <a:r>
              <a:rPr lang="en-US" altLang="ja-JP" sz="2000" dirty="0" smtClean="0">
                <a:solidFill>
                  <a:srgbClr val="FF0000"/>
                </a:solidFill>
              </a:rPr>
              <a:t>@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100</a:t>
            </a:r>
            <a:r>
              <a:rPr lang="en-US" altLang="ja-JP" sz="2000" dirty="0" smtClean="0">
                <a:solidFill>
                  <a:srgbClr val="FF0000"/>
                </a:solidFill>
              </a:rPr>
              <a:t>Hz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51720" y="2924944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10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08729" y="2882119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10 </a:t>
            </a:r>
            <a:r>
              <a:rPr kumimoji="1" lang="en-US" altLang="ja-JP" dirty="0" smtClean="0">
                <a:solidFill>
                  <a:srgbClr val="FF0000"/>
                </a:solidFill>
              </a:rPr>
              <a:t>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88024" y="4186092"/>
            <a:ext cx="22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5</a:t>
            </a:r>
            <a:r>
              <a:rPr lang="en-US" altLang="ja-JP" sz="2000" dirty="0" smtClean="0">
                <a:solidFill>
                  <a:srgbClr val="FF0000"/>
                </a:solidFill>
              </a:rPr>
              <a:t>W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, f</a:t>
            </a:r>
            <a:r>
              <a:rPr lang="en-US" altLang="ja-JP" sz="2000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=140</a:t>
            </a:r>
            <a:r>
              <a:rPr lang="en-US" altLang="ja-JP" sz="2000" dirty="0" smtClean="0">
                <a:solidFill>
                  <a:srgbClr val="FF0000"/>
                </a:solidFill>
              </a:rPr>
              <a:t>Hz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, r=8</a:t>
            </a:r>
            <a:r>
              <a:rPr lang="en-US" altLang="ja-JP" sz="2000" dirty="0" smtClean="0">
                <a:solidFill>
                  <a:srgbClr val="FF0000"/>
                </a:solidFill>
              </a:rPr>
              <a:t>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7236296" y="4797152"/>
          <a:ext cx="13198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H</a:t>
                      </a:r>
                      <a:r>
                        <a:rPr kumimoji="1" lang="ja-JP" altLang="en-US" sz="1600" i="1" baseline="0" dirty="0" smtClean="0"/>
                        <a:t>℃</a:t>
                      </a:r>
                      <a:endParaRPr kumimoji="1" lang="ja-JP" altLang="en-US" sz="16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C</a:t>
                      </a:r>
                      <a:r>
                        <a:rPr kumimoji="1" lang="ja-JP" altLang="en-US" sz="1800" i="1" baseline="0" dirty="0" smtClean="0"/>
                        <a:t>℃</a:t>
                      </a:r>
                      <a:endParaRPr kumimoji="1" lang="ja-JP" altLang="en-US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20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150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23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25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30</a:t>
                      </a:r>
                      <a:endParaRPr kumimoji="1" lang="ja-JP" alt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739235" y="1507788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sz="2000" b="1" i="1" baseline="-25000" dirty="0" smtClean="0">
                <a:solidFill>
                  <a:srgbClr val="FF0000"/>
                </a:solidFill>
              </a:rPr>
              <a:t>s1</a:t>
            </a:r>
            <a:endParaRPr kumimoji="1" lang="ja-JP" altLang="en-US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2051720" y="177281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>
            <a:off x="179512" y="2636912"/>
            <a:ext cx="4211960" cy="1656184"/>
            <a:chOff x="107504" y="2348880"/>
            <a:chExt cx="4211960" cy="1656184"/>
          </a:xfrm>
        </p:grpSpPr>
        <p:sp>
          <p:nvSpPr>
            <p:cNvPr id="29" name="正方形/長方形 28"/>
            <p:cNvSpPr/>
            <p:nvPr/>
          </p:nvSpPr>
          <p:spPr>
            <a:xfrm>
              <a:off x="107504" y="2348880"/>
              <a:ext cx="4211960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420888"/>
              <a:ext cx="2038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2924944"/>
              <a:ext cx="40957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3284984"/>
              <a:ext cx="3528392" cy="300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568" y="3645024"/>
              <a:ext cx="3096344" cy="2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図 30" descr="apparatus_with_core.png"/>
          <p:cNvPicPr>
            <a:picLocks noChangeAspect="1"/>
          </p:cNvPicPr>
          <p:nvPr/>
        </p:nvPicPr>
        <p:blipFill>
          <a:blip r:embed="rId9" cstate="print"/>
          <a:srcRect l="1481" t="7559" r="740" b="7559"/>
          <a:stretch>
            <a:fillRect/>
          </a:stretch>
        </p:blipFill>
        <p:spPr>
          <a:xfrm>
            <a:off x="931713" y="1264652"/>
            <a:ext cx="7081356" cy="90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971600" y="6093296"/>
            <a:ext cx="7265130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ja-JP" altLang="en-US" sz="3200" dirty="0" smtClean="0"/>
              <a:t>物理モデルに整合 ⇒ 計測方法の妥当性</a:t>
            </a:r>
            <a:endParaRPr lang="ja-JP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5153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図 36" descr="apparatus_without_c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836712"/>
            <a:ext cx="7020272" cy="1059272"/>
          </a:xfrm>
          <a:prstGeom prst="rect">
            <a:avLst/>
          </a:prstGeom>
        </p:spPr>
      </p:pic>
      <p:pic>
        <p:nvPicPr>
          <p:cNvPr id="7" name="図 6" descr="compare_Gnull_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76672"/>
            <a:ext cx="3840000" cy="2880000"/>
          </a:xfrm>
          <a:prstGeom prst="rect">
            <a:avLst/>
          </a:prstGeom>
        </p:spPr>
      </p:pic>
      <p:pic>
        <p:nvPicPr>
          <p:cNvPr id="9" name="図 8" descr="compare_Gnull_p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76672"/>
            <a:ext cx="3839999" cy="2880000"/>
          </a:xfrm>
          <a:prstGeom prst="rect">
            <a:avLst/>
          </a:prstGeom>
        </p:spPr>
      </p:pic>
      <p:pic>
        <p:nvPicPr>
          <p:cNvPr id="10" name="図 9" descr="compare_Gnull_u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140968"/>
            <a:ext cx="3840000" cy="2880000"/>
          </a:xfrm>
          <a:prstGeom prst="rect">
            <a:avLst/>
          </a:prstGeom>
        </p:spPr>
      </p:pic>
      <p:pic>
        <p:nvPicPr>
          <p:cNvPr id="11" name="図 10" descr="compare_Gnull_u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3140968"/>
            <a:ext cx="3839999" cy="28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予備実験（コアなし）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83768" y="980728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c2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→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c1</a:t>
            </a:r>
            <a:endParaRPr kumimoji="1" lang="ja-JP" altLang="en-US" sz="2800" i="1" baseline="-25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16216" y="1196752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c2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→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c1</a:t>
            </a:r>
            <a:endParaRPr kumimoji="1" lang="ja-JP" altLang="en-US" sz="2800" i="1" baseline="-25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83768" y="3933056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c2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→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c1</a:t>
            </a:r>
            <a:endParaRPr kumimoji="1" lang="ja-JP" altLang="en-US" sz="2800" i="1" baseline="-250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92080" y="4077072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c2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→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c1</a:t>
            </a:r>
            <a:endParaRPr kumimoji="1" lang="ja-JP" altLang="en-US" sz="2800" i="1" baseline="-25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07013" y="2924944"/>
            <a:ext cx="16369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err="1" smtClean="0">
                <a:solidFill>
                  <a:srgbClr val="0066FF"/>
                </a:solidFill>
              </a:rPr>
              <a:t>ー</a:t>
            </a:r>
            <a:r>
              <a:rPr lang="ja-JP" altLang="en-US" sz="2800" dirty="0" smtClean="0">
                <a:solidFill>
                  <a:srgbClr val="0066FF"/>
                </a:solidFill>
              </a:rPr>
              <a:t> 実験</a:t>
            </a:r>
            <a:endParaRPr lang="en-US" altLang="ja-JP" sz="2800" dirty="0" smtClean="0">
              <a:solidFill>
                <a:srgbClr val="0066FF"/>
              </a:solidFill>
            </a:endParaRPr>
          </a:p>
          <a:p>
            <a:r>
              <a:rPr kumimoji="1" lang="ja-JP" altLang="en-US" sz="2800" dirty="0" err="1" smtClean="0">
                <a:solidFill>
                  <a:srgbClr val="FF0000"/>
                </a:solidFill>
              </a:rPr>
              <a:t>ー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モデル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7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55576" y="6093296"/>
            <a:ext cx="759633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3200" dirty="0" smtClean="0"/>
              <a:t>従来研究に整合 ⇒ 実験装置の妥当性</a:t>
            </a:r>
            <a:endParaRPr lang="ja-JP" altLang="en-US" sz="3200" dirty="0"/>
          </a:p>
        </p:txBody>
      </p:sp>
      <p:pic>
        <p:nvPicPr>
          <p:cNvPr id="10" name="図 9" descr="compare_Gstack_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3840000" cy="2880000"/>
          </a:xfrm>
          <a:prstGeom prst="rect">
            <a:avLst/>
          </a:prstGeom>
        </p:spPr>
      </p:pic>
      <p:pic>
        <p:nvPicPr>
          <p:cNvPr id="13" name="図 12" descr="compare_Gstack_p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3840000" cy="2880000"/>
          </a:xfrm>
          <a:prstGeom prst="rect">
            <a:avLst/>
          </a:prstGeom>
        </p:spPr>
      </p:pic>
      <p:pic>
        <p:nvPicPr>
          <p:cNvPr id="14" name="図 13" descr="compare_Gstack_u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140968"/>
            <a:ext cx="3840000" cy="2880000"/>
          </a:xfrm>
          <a:prstGeom prst="rect">
            <a:avLst/>
          </a:prstGeom>
        </p:spPr>
      </p:pic>
      <p:pic>
        <p:nvPicPr>
          <p:cNvPr id="15" name="図 14" descr="compare_Gstack_u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140968"/>
            <a:ext cx="3840000" cy="28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予備実験（コアあり）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1979712" y="1484784"/>
            <a:ext cx="720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123728" y="162880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Q:</a:t>
            </a:r>
            <a:r>
              <a:rPr lang="ja-JP" altLang="en-US" sz="3200" dirty="0" smtClean="0">
                <a:solidFill>
                  <a:srgbClr val="FF0000"/>
                </a:solidFill>
              </a:rPr>
              <a:t>大 ⇒ ゲイン：大 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Guedra</a:t>
            </a:r>
            <a:r>
              <a:rPr lang="en-US" altLang="ja-JP" sz="2000" dirty="0" smtClean="0"/>
              <a:t> et al. 2011]</a:t>
            </a:r>
            <a:endParaRPr kumimoji="1" lang="ja-JP" altLang="en-US" sz="3200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1619672" y="2492896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051720" y="2276872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5508104" y="764704"/>
            <a:ext cx="14401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1835696" y="350100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5292080" y="3933056"/>
            <a:ext cx="21602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5796136" y="465313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13176"/>
            <a:ext cx="7056784" cy="3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compare_Is1_max_off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4" y="404664"/>
            <a:ext cx="5760000" cy="432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35696" y="5661248"/>
            <a:ext cx="5846859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/>
              <a:t>同時駆動により</a:t>
            </a:r>
            <a:r>
              <a:rPr lang="en-US" altLang="ja-JP" sz="3200" i="1" dirty="0" smtClean="0"/>
              <a:t>I</a:t>
            </a:r>
            <a:r>
              <a:rPr lang="en-US" altLang="ja-JP" sz="3200" i="1" baseline="-25000" dirty="0" smtClean="0"/>
              <a:t>s1</a:t>
            </a:r>
            <a:r>
              <a:rPr lang="ja-JP" altLang="en-US" sz="3200" dirty="0" smtClean="0"/>
              <a:t>が増加</a:t>
            </a:r>
            <a:endParaRPr lang="ja-JP" altLang="en-US" sz="3200" dirty="0"/>
          </a:p>
        </p:txBody>
      </p:sp>
      <p:pic>
        <p:nvPicPr>
          <p:cNvPr id="15" name="図 14" descr="compare_Is1_max_off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04664"/>
            <a:ext cx="5760000" cy="4320000"/>
          </a:xfrm>
          <a:prstGeom prst="rect">
            <a:avLst/>
          </a:prstGeom>
        </p:spPr>
      </p:pic>
      <p:pic>
        <p:nvPicPr>
          <p:cNvPr id="16" name="図 15" descr="compare_Is1_max_off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04664"/>
            <a:ext cx="5760000" cy="4320000"/>
          </a:xfrm>
          <a:prstGeom prst="rect">
            <a:avLst/>
          </a:prstGeom>
        </p:spPr>
      </p:pic>
      <p:pic>
        <p:nvPicPr>
          <p:cNvPr id="17" name="図 16" descr="compare_Is1_max_off_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04664"/>
            <a:ext cx="5760000" cy="432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9512" y="980728"/>
            <a:ext cx="4139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手順：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i="1" dirty="0" smtClean="0"/>
              <a:t>A=0,B=1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… SPK1</a:t>
            </a:r>
            <a:r>
              <a:rPr lang="ja-JP" altLang="en-US" sz="2800" dirty="0" smtClean="0"/>
              <a:t>を駆動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i="1" dirty="0" smtClean="0"/>
              <a:t>A=1,B=0</a:t>
            </a:r>
            <a:r>
              <a:rPr lang="en-US" altLang="ja-JP" sz="2800" dirty="0" smtClean="0"/>
              <a:t> … SPK2</a:t>
            </a:r>
            <a:r>
              <a:rPr lang="ja-JP" altLang="en-US" sz="2800" dirty="0" smtClean="0"/>
              <a:t>を駆動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i="1" dirty="0" smtClean="0"/>
              <a:t>B</a:t>
            </a:r>
            <a:r>
              <a:rPr lang="en-US" altLang="ja-JP" sz="2800" dirty="0" smtClean="0"/>
              <a:t>, φ</a:t>
            </a:r>
            <a:r>
              <a:rPr lang="ja-JP" altLang="en-US" sz="2800" dirty="0" smtClean="0"/>
              <a:t>を探索</a:t>
            </a:r>
            <a:endParaRPr lang="en-US" altLang="ja-JP" sz="2800" dirty="0" smtClean="0"/>
          </a:p>
          <a:p>
            <a:pPr lvl="1">
              <a:buFont typeface="Arial" pitchFamily="34" charset="0"/>
              <a:buChar char="•"/>
            </a:pPr>
            <a:r>
              <a:rPr kumimoji="1" lang="en-US" altLang="ja-JP" sz="2800" i="1" dirty="0" smtClean="0"/>
              <a:t>A</a:t>
            </a:r>
            <a:r>
              <a:rPr kumimoji="1" lang="en-US" altLang="ja-JP" sz="2800" dirty="0" smtClean="0"/>
              <a:t>=</a:t>
            </a:r>
            <a:r>
              <a:rPr kumimoji="1" lang="en-US" altLang="ja-JP" sz="2800" i="1" dirty="0" smtClean="0"/>
              <a:t>1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800" i="1" dirty="0" smtClean="0"/>
              <a:t>B=0.1, 0.2, …, 5.0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sz="2800" dirty="0" smtClean="0"/>
              <a:t>φ=</a:t>
            </a:r>
            <a:r>
              <a:rPr kumimoji="1" lang="en-US" altLang="ja-JP" sz="2800" i="1" dirty="0" smtClean="0"/>
              <a:t>0, 10, 20, …, 350</a:t>
            </a:r>
            <a:endParaRPr lang="en-US" altLang="ja-JP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SPK1, 2 </a:t>
            </a:r>
            <a:r>
              <a:rPr kumimoji="1" lang="ja-JP" altLang="en-US" sz="2800" dirty="0" smtClean="0"/>
              <a:t>を同時駆動</a:t>
            </a:r>
            <a:endParaRPr kumimoji="1" lang="en-US" altLang="ja-JP" sz="2800" dirty="0" smtClean="0"/>
          </a:p>
          <a:p>
            <a:pPr marL="971550" lvl="1" indent="-514350">
              <a:buFont typeface="+mj-lt"/>
              <a:buAutoNum type="arabicPeriod"/>
            </a:pPr>
            <a:endParaRPr kumimoji="1" lang="en-US" altLang="ja-JP" sz="2800" i="1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I</a:t>
            </a:r>
            <a:r>
              <a:rPr lang="en-US" altLang="ja-JP" i="1" baseline="-25000" dirty="0" smtClean="0"/>
              <a:t>s1</a:t>
            </a:r>
            <a:r>
              <a:rPr lang="ja-JP" altLang="en-US" dirty="0" smtClean="0"/>
              <a:t>の最大化（ヒータ</a:t>
            </a:r>
            <a:r>
              <a:rPr lang="en-US" altLang="ja-JP" dirty="0" smtClean="0"/>
              <a:t>off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4581128"/>
            <a:ext cx="415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 smtClean="0"/>
              <a:t>I</a:t>
            </a:r>
            <a:r>
              <a:rPr lang="en-US" altLang="ja-JP" sz="2800" i="1" baseline="-25000" dirty="0" smtClean="0"/>
              <a:t>s1</a:t>
            </a:r>
            <a:r>
              <a:rPr lang="en-US" altLang="ja-JP" sz="2800" dirty="0" smtClean="0"/>
              <a:t>(W) (</a:t>
            </a:r>
            <a:r>
              <a:rPr lang="ja-JP" altLang="en-US" sz="2800" dirty="0" smtClean="0"/>
              <a:t>入力</a:t>
            </a:r>
            <a:r>
              <a:rPr lang="en-US" altLang="ja-JP" sz="2800" i="1" dirty="0" smtClean="0"/>
              <a:t>0.1</a:t>
            </a:r>
            <a:r>
              <a:rPr lang="en-US" altLang="ja-JP" sz="2800" dirty="0" smtClean="0"/>
              <a:t>W</a:t>
            </a:r>
            <a:r>
              <a:rPr lang="ja-JP" altLang="en-US" sz="2800" dirty="0" smtClean="0"/>
              <a:t>時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35696" y="5877272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sz="2000" b="1" i="1" baseline="-25000" dirty="0" smtClean="0">
                <a:solidFill>
                  <a:srgbClr val="FF0000"/>
                </a:solidFill>
              </a:rPr>
              <a:t>s1</a:t>
            </a:r>
            <a:endParaRPr kumimoji="1" lang="ja-JP" altLang="en-US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148181" y="61423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4305</TotalTime>
  <Words>580</Words>
  <Application>Microsoft Office PowerPoint</Application>
  <PresentationFormat>画面に合わせる (4:3)</PresentationFormat>
  <Paragraphs>134</Paragraphs>
  <Slides>16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電力フィードバック進行波型 熱音響発電システムの検討</vt:lpstr>
      <vt:lpstr>背景</vt:lpstr>
      <vt:lpstr>背景</vt:lpstr>
      <vt:lpstr>スライド 4</vt:lpstr>
      <vt:lpstr>目的</vt:lpstr>
      <vt:lpstr>実験装置</vt:lpstr>
      <vt:lpstr>予備実験（コアなし）</vt:lpstr>
      <vt:lpstr>予備実験（コアあり）</vt:lpstr>
      <vt:lpstr>Is1の最大化（ヒータoff）</vt:lpstr>
      <vt:lpstr>Is1の最大化（ヒータon）</vt:lpstr>
      <vt:lpstr>Is1の最大化（ヒータon） cont.</vt:lpstr>
      <vt:lpstr>まとめ</vt:lpstr>
      <vt:lpstr>スライド 13</vt:lpstr>
      <vt:lpstr>スライド 14</vt:lpstr>
      <vt:lpstr>スライド 15</vt:lpstr>
      <vt:lpstr>目的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355</cp:revision>
  <dcterms:created xsi:type="dcterms:W3CDTF">2012-03-07T00:49:43Z</dcterms:created>
  <dcterms:modified xsi:type="dcterms:W3CDTF">2013-03-13T08:24:29Z</dcterms:modified>
</cp:coreProperties>
</file>