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7" r:id="rId2"/>
    <p:sldId id="346" r:id="rId3"/>
    <p:sldId id="343" r:id="rId4"/>
    <p:sldId id="344" r:id="rId5"/>
    <p:sldId id="347" r:id="rId6"/>
    <p:sldId id="348" r:id="rId7"/>
    <p:sldId id="349" r:id="rId8"/>
    <p:sldId id="351" r:id="rId9"/>
    <p:sldId id="342" r:id="rId10"/>
    <p:sldId id="341" r:id="rId11"/>
    <p:sldId id="352" r:id="rId12"/>
    <p:sldId id="353" r:id="rId13"/>
    <p:sldId id="337" r:id="rId14"/>
    <p:sldId id="354" r:id="rId15"/>
    <p:sldId id="333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6233" autoAdjust="0"/>
  </p:normalViewPr>
  <p:slideViewPr>
    <p:cSldViewPr>
      <p:cViewPr varScale="1">
        <p:scale>
          <a:sx n="106" d="100"/>
          <a:sy n="106" d="100"/>
        </p:scale>
        <p:origin x="-1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9698-BD53-4A22-BACB-1A1F66EFCBA6}" type="datetimeFigureOut">
              <a:rPr kumimoji="1" lang="ja-JP" altLang="en-US" smtClean="0"/>
              <a:pPr/>
              <a:t>2019/11/13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724C-15B7-4187-BE41-5173AB1B0A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5C9C3-4A46-4DAC-B20E-437DF3AF0A36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6852B-561A-4DE0-BDCE-C9222765A2D9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23234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6852B-561A-4DE0-BDCE-C9222765A2D9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23234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6852B-561A-4DE0-BDCE-C9222765A2D9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23234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5C9C3-4A46-4DAC-B20E-437DF3AF0A36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286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204CCA-FD2B-4B00-91DC-BB4434F60192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5C9C3-4A46-4DAC-B20E-437DF3AF0A36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5C9C3-4A46-4DAC-B20E-437DF3AF0A36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2019/11/13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2019/11/13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2019/11/13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2019/11/13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2019/11/13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2019/11/13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2019/11/13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2019/11/13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2019/11/13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2019/11/13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2019/11/13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BD9D-738D-44A7-AB0A-1E74376853A0}" type="datetimeFigureOut">
              <a:rPr kumimoji="1" lang="ja-JP" altLang="en-US" smtClean="0"/>
              <a:pPr/>
              <a:t>2019/11/13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4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17.png"/><Relationship Id="rId10" Type="http://schemas.openxmlformats.org/officeDocument/2006/relationships/image" Target="../media/image53.png"/><Relationship Id="rId4" Type="http://schemas.openxmlformats.org/officeDocument/2006/relationships/image" Target="../media/image16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9.png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7.png"/><Relationship Id="rId11" Type="http://schemas.openxmlformats.org/officeDocument/2006/relationships/image" Target="../media/image59.png"/><Relationship Id="rId5" Type="http://schemas.openxmlformats.org/officeDocument/2006/relationships/image" Target="../media/image35.png"/><Relationship Id="rId10" Type="http://schemas.openxmlformats.org/officeDocument/2006/relationships/image" Target="../media/image58.png"/><Relationship Id="rId4" Type="http://schemas.openxmlformats.org/officeDocument/2006/relationships/image" Target="../media/image32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1512168"/>
          </a:xfrm>
        </p:spPr>
        <p:txBody>
          <a:bodyPr>
            <a:noAutofit/>
          </a:bodyPr>
          <a:lstStyle/>
          <a:p>
            <a:r>
              <a:rPr lang="ja-JP" altLang="en-US" sz="3200" dirty="0" smtClean="0"/>
              <a:t>開ループ位相の動的な調整により振動振幅を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目標値一定とする定常発振制御系の安定性解析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8534752" cy="1752600"/>
          </a:xfrm>
        </p:spPr>
        <p:txBody>
          <a:bodyPr/>
          <a:lstStyle/>
          <a:p>
            <a:r>
              <a:rPr lang="ja-JP" altLang="en-US" kern="100" dirty="0" smtClean="0">
                <a:solidFill>
                  <a:schemeClr val="tx1"/>
                </a:solidFill>
                <a:cs typeface="Times New Roman"/>
              </a:rPr>
              <a:t>長岡技術科学大学</a:t>
            </a:r>
            <a:endParaRPr lang="en-US" altLang="ja-JP" kern="100" dirty="0" smtClean="0">
              <a:solidFill>
                <a:schemeClr val="tx1"/>
              </a:solidFill>
              <a:cs typeface="Times New Roman"/>
            </a:endParaRPr>
          </a:p>
          <a:p>
            <a:r>
              <a:rPr lang="ja-JP" altLang="en-US" kern="100" dirty="0" smtClean="0">
                <a:solidFill>
                  <a:schemeClr val="tx1"/>
                </a:solidFill>
                <a:cs typeface="Times New Roman"/>
              </a:rPr>
              <a:t>小林</a:t>
            </a:r>
            <a:r>
              <a:rPr lang="ja-JP" altLang="en-US" kern="100" dirty="0">
                <a:solidFill>
                  <a:schemeClr val="tx1"/>
                </a:solidFill>
                <a:cs typeface="Times New Roman"/>
              </a:rPr>
              <a:t>泰</a:t>
            </a:r>
            <a:r>
              <a:rPr lang="ja-JP" altLang="en-US" kern="100" dirty="0" smtClean="0">
                <a:solidFill>
                  <a:schemeClr val="tx1"/>
                </a:solidFill>
                <a:cs typeface="Times New Roman"/>
              </a:rPr>
              <a:t>秀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表 21"/>
          <p:cNvGraphicFramePr>
            <a:graphicFrameLocks noGrp="1"/>
          </p:cNvGraphicFramePr>
          <p:nvPr/>
        </p:nvGraphicFramePr>
        <p:xfrm>
          <a:off x="179512" y="941200"/>
          <a:ext cx="6192688" cy="57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2818598"/>
                <a:gridCol w="2798026"/>
              </a:tblGrid>
              <a:tr h="34310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K</a:t>
                      </a:r>
                      <a:r>
                        <a:rPr kumimoji="1" lang="en-US" altLang="ja-JP" sz="24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P,</a:t>
                      </a:r>
                      <a:r>
                        <a:rPr kumimoji="1" lang="en-US" altLang="ja-JP" sz="2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K</a:t>
                      </a:r>
                      <a:r>
                        <a:rPr kumimoji="1" lang="en-US" altLang="ja-JP" sz="24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1" lang="ja-JP" altLang="en-US" sz="2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&gt; 0</a:t>
                      </a:r>
                      <a:endParaRPr kumimoji="1" lang="ja-JP" altLang="en-US" sz="2400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K</a:t>
                      </a:r>
                      <a:r>
                        <a:rPr kumimoji="1" lang="en-US" altLang="ja-JP" sz="24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P</a:t>
                      </a:r>
                      <a:r>
                        <a:rPr kumimoji="1" lang="en-US" altLang="ja-JP" sz="2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ja-JP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K</a:t>
                      </a:r>
                      <a:r>
                        <a:rPr kumimoji="1" lang="en-US" altLang="ja-JP" sz="24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1" lang="ja-JP" altLang="en-US" sz="24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&lt; 0</a:t>
                      </a:r>
                      <a:endParaRPr kumimoji="1" lang="ja-JP" altLang="en-US" sz="2400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81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ζ </a:t>
                      </a: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&gt; 0 </a:t>
                      </a:r>
                      <a:r>
                        <a:rPr kumimoji="1" lang="ja-JP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ja-JP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1" lang="ja-JP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安定）</a:t>
                      </a:r>
                      <a:endParaRPr kumimoji="1" lang="en-US" altLang="ja-JP" sz="1600" dirty="0" smtClean="0"/>
                    </a:p>
                  </a:txBody>
                  <a:tcPr vert="vert27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812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i="1" dirty="0" smtClean="0"/>
                        <a:t>ζ</a:t>
                      </a:r>
                      <a:r>
                        <a:rPr kumimoji="1" lang="en-US" altLang="ja-JP" sz="2400" i="1" baseline="0" dirty="0" smtClean="0"/>
                        <a:t> </a:t>
                      </a:r>
                      <a:r>
                        <a:rPr kumimoji="1" lang="en-US" altLang="ja-JP" sz="2400" i="0" baseline="0" dirty="0" smtClean="0"/>
                        <a:t>&lt; 0 </a:t>
                      </a:r>
                      <a:r>
                        <a:rPr kumimoji="1" lang="ja-JP" altLang="en-US" sz="2400" i="0" baseline="0" dirty="0" smtClean="0"/>
                        <a:t>（</a:t>
                      </a:r>
                      <a:r>
                        <a:rPr kumimoji="1" lang="en-US" altLang="ja-JP" sz="2400" i="1" baseline="0" dirty="0" smtClean="0"/>
                        <a:t>P</a:t>
                      </a:r>
                      <a:r>
                        <a:rPr kumimoji="1" lang="en-US" altLang="ja-JP" sz="2400" i="0" baseline="0" dirty="0" smtClean="0"/>
                        <a:t>:</a:t>
                      </a:r>
                      <a:r>
                        <a:rPr kumimoji="1" lang="ja-JP" altLang="en-US" sz="2400" i="0" baseline="0" dirty="0" smtClean="0"/>
                        <a:t>不安定）</a:t>
                      </a:r>
                      <a:endParaRPr kumimoji="1" lang="en-US" altLang="ja-JP" sz="2400" i="0" dirty="0" smtClean="0"/>
                    </a:p>
                  </a:txBody>
                  <a:tcPr vert="vert27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6" name="コンテンツ プレースホルダ 2"/>
          <p:cNvSpPr>
            <a:spLocks noGrp="1"/>
          </p:cNvSpPr>
          <p:nvPr>
            <p:ph idx="1"/>
          </p:nvPr>
        </p:nvSpPr>
        <p:spPr>
          <a:xfrm>
            <a:off x="683568" y="4985792"/>
            <a:ext cx="8208912" cy="374441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altLang="ja-JP" dirty="0" smtClean="0">
                <a:uFill>
                  <a:solidFill>
                    <a:srgbClr val="FF0000"/>
                  </a:solidFill>
                </a:uFill>
              </a:rPr>
              <a:t> </a:t>
            </a:r>
            <a:endParaRPr lang="en-US" altLang="ja-JP" dirty="0" smtClean="0"/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noProof="0" dirty="0" smtClean="0">
                <a:latin typeface="+mj-lt"/>
                <a:ea typeface="+mj-ea"/>
                <a:cs typeface="+mj-cs"/>
              </a:rPr>
              <a:t>数値シミュレーション</a:t>
            </a:r>
            <a:r>
              <a:rPr lang="ja-JP" altLang="en-US" sz="3600" noProof="0" dirty="0" smtClean="0">
                <a:latin typeface="+mj-lt"/>
                <a:ea typeface="+mj-ea"/>
                <a:cs typeface="+mj-cs"/>
              </a:rPr>
              <a:t>（つづき）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030" y="1324515"/>
            <a:ext cx="2736304" cy="263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直線矢印コネクタ 27"/>
          <p:cNvCxnSpPr/>
          <p:nvPr/>
        </p:nvCxnSpPr>
        <p:spPr>
          <a:xfrm flipH="1">
            <a:off x="1907704" y="2082057"/>
            <a:ext cx="28803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>
            <a:off x="1801830" y="3030818"/>
            <a:ext cx="2880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コンテンツ プレースホルダ 2"/>
          <p:cNvSpPr txBox="1">
            <a:spLocks/>
          </p:cNvSpPr>
          <p:nvPr/>
        </p:nvSpPr>
        <p:spPr>
          <a:xfrm>
            <a:off x="1259632" y="1484784"/>
            <a:ext cx="864096" cy="50405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 anchorCtr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400" i="1" dirty="0" smtClean="0"/>
              <a:t>-L</a:t>
            </a:r>
            <a:r>
              <a:rPr lang="en-US" altLang="ja-JP" sz="2400" dirty="0" smtClean="0"/>
              <a:t>(</a:t>
            </a:r>
            <a:r>
              <a:rPr lang="en-US" altLang="ja-JP" sz="2400" i="1" dirty="0" err="1" smtClean="0"/>
              <a:t>jω</a:t>
            </a:r>
            <a:r>
              <a:rPr lang="en-US" altLang="ja-JP" sz="2400" dirty="0" smtClean="0"/>
              <a:t>)</a:t>
            </a:r>
            <a:endParaRPr kumimoji="1" lang="en-US" altLang="ja-JP" sz="2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00" y="1324800"/>
            <a:ext cx="27574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00" y="1324800"/>
            <a:ext cx="27574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443" y="4005064"/>
            <a:ext cx="27574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直線矢印コネクタ 24"/>
          <p:cNvCxnSpPr/>
          <p:nvPr/>
        </p:nvCxnSpPr>
        <p:spPr>
          <a:xfrm flipH="1">
            <a:off x="1780621" y="4809809"/>
            <a:ext cx="288032" cy="0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>
            <a:off x="1856905" y="5682457"/>
            <a:ext cx="288032" cy="0"/>
          </a:xfrm>
          <a:prstGeom prst="straightConnector1">
            <a:avLst/>
          </a:prstGeom>
          <a:ln w="38100">
            <a:solidFill>
              <a:srgbClr val="0066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00" y="4006800"/>
            <a:ext cx="27574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00" y="4006800"/>
            <a:ext cx="27574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0740" y="1325205"/>
            <a:ext cx="27574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9200" y="1324800"/>
            <a:ext cx="27574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89200" y="1324800"/>
            <a:ext cx="27574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9200" y="4006800"/>
            <a:ext cx="27574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89200" y="4006800"/>
            <a:ext cx="27574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89200" y="4006800"/>
            <a:ext cx="27574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87084" y="920009"/>
            <a:ext cx="21621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コンテンツ プレースホルダ 2"/>
          <p:cNvSpPr txBox="1">
            <a:spLocks/>
          </p:cNvSpPr>
          <p:nvPr/>
        </p:nvSpPr>
        <p:spPr>
          <a:xfrm>
            <a:off x="1043608" y="3717032"/>
            <a:ext cx="2232248" cy="57606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800" i="1" dirty="0" smtClean="0"/>
              <a:t>ω </a:t>
            </a:r>
            <a:r>
              <a:rPr lang="en-US" altLang="ja-JP" sz="2800" dirty="0" smtClean="0"/>
              <a:t>&lt; </a:t>
            </a:r>
            <a:r>
              <a:rPr lang="en-US" altLang="ja-JP" sz="2800" i="1" dirty="0" err="1" smtClean="0"/>
              <a:t>ω</a:t>
            </a:r>
            <a:r>
              <a:rPr lang="en-US" altLang="ja-JP" sz="2800" i="1" baseline="-25000" dirty="0" err="1" smtClean="0"/>
              <a:t>n</a:t>
            </a:r>
            <a:r>
              <a:rPr lang="en-US" altLang="ja-JP" sz="2800" i="1" baseline="-25000" dirty="0" smtClean="0"/>
              <a:t> 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で平衡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コンテンツ プレースホルダ 2"/>
          <p:cNvSpPr txBox="1">
            <a:spLocks/>
          </p:cNvSpPr>
          <p:nvPr/>
        </p:nvSpPr>
        <p:spPr>
          <a:xfrm>
            <a:off x="3851920" y="3717032"/>
            <a:ext cx="2232248" cy="57606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800" i="1" dirty="0" smtClean="0"/>
              <a:t>ω </a:t>
            </a:r>
            <a:r>
              <a:rPr lang="en-US" altLang="ja-JP" sz="2800" dirty="0" smtClean="0"/>
              <a:t>&gt; </a:t>
            </a:r>
            <a:r>
              <a:rPr lang="en-US" altLang="ja-JP" sz="2800" i="1" dirty="0" err="1" smtClean="0"/>
              <a:t>ω</a:t>
            </a:r>
            <a:r>
              <a:rPr lang="en-US" altLang="ja-JP" sz="2800" i="1" baseline="-25000" dirty="0" err="1" smtClean="0"/>
              <a:t>n</a:t>
            </a:r>
            <a:r>
              <a:rPr lang="en-US" altLang="ja-JP" sz="2800" i="1" baseline="-25000" dirty="0" smtClean="0"/>
              <a:t> 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で平衡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星 4 29"/>
          <p:cNvSpPr>
            <a:spLocks noChangeAspect="1"/>
          </p:cNvSpPr>
          <p:nvPr/>
        </p:nvSpPr>
        <p:spPr>
          <a:xfrm>
            <a:off x="1591200" y="2509829"/>
            <a:ext cx="91440" cy="91440"/>
          </a:xfrm>
          <a:prstGeom prst="star4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星 4 30"/>
          <p:cNvSpPr>
            <a:spLocks noChangeAspect="1"/>
          </p:cNvSpPr>
          <p:nvPr/>
        </p:nvSpPr>
        <p:spPr>
          <a:xfrm>
            <a:off x="1591200" y="5202000"/>
            <a:ext cx="91440" cy="91440"/>
          </a:xfrm>
          <a:prstGeom prst="star4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星 4 31"/>
          <p:cNvSpPr>
            <a:spLocks noChangeAspect="1"/>
          </p:cNvSpPr>
          <p:nvPr/>
        </p:nvSpPr>
        <p:spPr>
          <a:xfrm>
            <a:off x="4391619" y="5202000"/>
            <a:ext cx="91440" cy="91440"/>
          </a:xfrm>
          <a:prstGeom prst="star4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星 4 32"/>
          <p:cNvSpPr>
            <a:spLocks noChangeAspect="1"/>
          </p:cNvSpPr>
          <p:nvPr/>
        </p:nvSpPr>
        <p:spPr>
          <a:xfrm>
            <a:off x="4392000" y="2509200"/>
            <a:ext cx="91440" cy="91440"/>
          </a:xfrm>
          <a:prstGeom prst="star4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21" grpId="0" uiExpand="1" build="p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 b="18898"/>
          <a:stretch>
            <a:fillRect/>
          </a:stretch>
        </p:blipFill>
        <p:spPr bwMode="auto">
          <a:xfrm>
            <a:off x="733274" y="3202071"/>
            <a:ext cx="7998131" cy="34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noProof="0" dirty="0" smtClean="0">
                <a:latin typeface="+mj-lt"/>
                <a:ea typeface="+mj-ea"/>
                <a:cs typeface="+mj-cs"/>
              </a:rPr>
              <a:t>安定性解析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460432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平衡点</a:t>
            </a:r>
            <a:endParaRPr lang="en-US" altLang="ja-JP" dirty="0" smtClean="0"/>
          </a:p>
          <a:p>
            <a:pPr lvl="0">
              <a:buNone/>
            </a:pPr>
            <a:r>
              <a:rPr lang="ja-JP" altLang="en-US" dirty="0" smtClean="0"/>
              <a:t>　　　　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200" t="12812" r="47994" b="6406"/>
          <a:stretch>
            <a:fillRect/>
          </a:stretch>
        </p:blipFill>
        <p:spPr bwMode="auto">
          <a:xfrm>
            <a:off x="743480" y="1340769"/>
            <a:ext cx="2591430" cy="38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514" t="13498" r="27217" b="13498"/>
          <a:stretch>
            <a:fillRect/>
          </a:stretch>
        </p:blipFill>
        <p:spPr bwMode="auto">
          <a:xfrm>
            <a:off x="666371" y="1894530"/>
            <a:ext cx="4306394" cy="33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1702" r="1702" b="18835"/>
          <a:stretch>
            <a:fillRect/>
          </a:stretch>
        </p:blipFill>
        <p:spPr bwMode="auto">
          <a:xfrm>
            <a:off x="5149836" y="692696"/>
            <a:ext cx="3983013" cy="30251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2" name="直線コネクタ 41"/>
          <p:cNvCxnSpPr/>
          <p:nvPr/>
        </p:nvCxnSpPr>
        <p:spPr>
          <a:xfrm>
            <a:off x="7140282" y="802422"/>
            <a:ext cx="0" cy="2592288"/>
          </a:xfrm>
          <a:prstGeom prst="line">
            <a:avLst/>
          </a:prstGeom>
          <a:ln w="38100">
            <a:solidFill>
              <a:srgbClr val="FF0000">
                <a:alpha val="50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7635200" y="813852"/>
            <a:ext cx="0" cy="2592288"/>
          </a:xfrm>
          <a:prstGeom prst="line">
            <a:avLst/>
          </a:prstGeom>
          <a:ln w="38100">
            <a:solidFill>
              <a:srgbClr val="FF0000">
                <a:alpha val="50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220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 b="18898"/>
          <a:stretch>
            <a:fillRect/>
          </a:stretch>
        </p:blipFill>
        <p:spPr bwMode="auto">
          <a:xfrm>
            <a:off x="733274" y="3202071"/>
            <a:ext cx="7998131" cy="34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ja-JP" altLang="en-US" sz="4400" noProof="0" dirty="0" smtClean="0">
                <a:latin typeface="+mj-lt"/>
                <a:ea typeface="+mj-ea"/>
                <a:cs typeface="+mj-cs"/>
              </a:rPr>
              <a:t>安定性解析</a:t>
            </a:r>
            <a:r>
              <a:rPr lang="ja-JP" altLang="en-US" sz="3600" dirty="0" smtClean="0">
                <a:solidFill>
                  <a:prstClr val="black"/>
                </a:solidFill>
              </a:rPr>
              <a:t>（つづき）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899592" y="4653136"/>
            <a:ext cx="5400600" cy="1944216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460432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振幅の動特性</a:t>
            </a:r>
            <a:endParaRPr lang="en-US" altLang="ja-JP" dirty="0" smtClean="0"/>
          </a:p>
          <a:p>
            <a:pPr lvl="0">
              <a:buNone/>
            </a:pPr>
            <a:r>
              <a:rPr lang="ja-JP" altLang="en-US" dirty="0" smtClean="0"/>
              <a:t>　　　　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163" t="6096" r="44191" b="12192"/>
          <a:stretch>
            <a:fillRect/>
          </a:stretch>
        </p:blipFill>
        <p:spPr bwMode="auto">
          <a:xfrm>
            <a:off x="827584" y="1412776"/>
            <a:ext cx="2875780" cy="41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 r="48314"/>
          <a:stretch>
            <a:fillRect/>
          </a:stretch>
        </p:blipFill>
        <p:spPr bwMode="auto">
          <a:xfrm>
            <a:off x="6333114" y="2102876"/>
            <a:ext cx="2586063" cy="39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r="26701" b="57266"/>
          <a:stretch>
            <a:fillRect/>
          </a:stretch>
        </p:blipFill>
        <p:spPr bwMode="auto">
          <a:xfrm>
            <a:off x="683568" y="2060848"/>
            <a:ext cx="487199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 l="28241" t="5085" r="45656" b="69489"/>
          <a:stretch>
            <a:fillRect/>
          </a:stretch>
        </p:blipFill>
        <p:spPr bwMode="auto">
          <a:xfrm>
            <a:off x="812594" y="2924944"/>
            <a:ext cx="1696848" cy="4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 l="1883" t="50846" r="18827" b="5085"/>
          <a:stretch>
            <a:fillRect/>
          </a:stretch>
        </p:blipFill>
        <p:spPr bwMode="auto">
          <a:xfrm>
            <a:off x="539552" y="3429000"/>
            <a:ext cx="4851644" cy="74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42415" y="0"/>
            <a:ext cx="4301584" cy="3212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テキスト ボックス 13"/>
          <p:cNvSpPr txBox="1"/>
          <p:nvPr/>
        </p:nvSpPr>
        <p:spPr>
          <a:xfrm>
            <a:off x="1115616" y="4149080"/>
            <a:ext cx="4030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sz="2400" i="1" dirty="0" smtClean="0"/>
              <a:t>ω</a:t>
            </a:r>
            <a:r>
              <a:rPr lang="en-US" altLang="ja-JP" sz="2400" i="1" dirty="0" smtClean="0"/>
              <a:t> </a:t>
            </a:r>
            <a:r>
              <a:rPr lang="en-US" altLang="ja-JP" sz="2400" dirty="0" smtClean="0"/>
              <a:t>=</a:t>
            </a:r>
            <a:r>
              <a:rPr lang="en-US" altLang="ja-JP" sz="2400" i="1" dirty="0" smtClean="0"/>
              <a:t> </a:t>
            </a:r>
            <a:r>
              <a:rPr lang="en-US" altLang="ja-JP" sz="2400" i="1" dirty="0" err="1" smtClean="0"/>
              <a:t>ω</a:t>
            </a:r>
            <a:r>
              <a:rPr lang="en-US" altLang="ja-JP" sz="2400" i="1" baseline="-25000" dirty="0" err="1" smtClean="0"/>
              <a:t>n</a:t>
            </a:r>
            <a:r>
              <a:rPr lang="en-US" altLang="ja-JP" sz="2400" i="1" baseline="-25000" dirty="0" smtClean="0"/>
              <a:t> </a:t>
            </a:r>
            <a:r>
              <a:rPr lang="en-US" altLang="ja-JP" sz="2400" i="1" dirty="0" smtClean="0"/>
              <a:t>, τ </a:t>
            </a:r>
            <a:r>
              <a:rPr lang="en-US" altLang="ja-JP" sz="2400" dirty="0" smtClean="0"/>
              <a:t>=</a:t>
            </a:r>
            <a:r>
              <a:rPr lang="en-US" altLang="ja-JP" sz="2400" i="1" dirty="0" smtClean="0"/>
              <a:t> </a:t>
            </a:r>
            <a:r>
              <a:rPr lang="en-US" altLang="ja-JP" sz="2400" dirty="0" smtClean="0"/>
              <a:t>0 </a:t>
            </a:r>
            <a:r>
              <a:rPr lang="ja-JP" altLang="en-US" sz="2400" dirty="0" smtClean="0"/>
              <a:t>⇒ </a:t>
            </a:r>
            <a:r>
              <a:rPr lang="en-US" altLang="ja-JP" sz="2400" i="1" dirty="0" smtClean="0"/>
              <a:t>G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可変の場合</a:t>
            </a:r>
            <a:endParaRPr kumimoji="1" lang="ja-JP" altLang="en-US" sz="2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187624" y="39330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/>
              <a:t>_</a:t>
            </a:r>
            <a:endParaRPr kumimoji="1" lang="ja-JP" altLang="en-US" sz="2400" dirty="0"/>
          </a:p>
        </p:txBody>
      </p:sp>
      <p:sp>
        <p:nvSpPr>
          <p:cNvPr id="40" name="正方形/長方形 39"/>
          <p:cNvSpPr/>
          <p:nvPr/>
        </p:nvSpPr>
        <p:spPr>
          <a:xfrm>
            <a:off x="1547664" y="3429000"/>
            <a:ext cx="15121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4015188" y="3491763"/>
            <a:ext cx="77283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2220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4" grpId="0"/>
      <p:bldP spid="14" grpId="1"/>
      <p:bldP spid="39" grpId="0"/>
      <p:bldP spid="39" grpId="1"/>
      <p:bldP spid="40" grpId="0" animBg="1"/>
      <p:bldP spid="40" grpId="1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502" y="4047032"/>
            <a:ext cx="6992874" cy="2622328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ja-JP" altLang="en-US" sz="4400" noProof="0" dirty="0" smtClean="0">
                <a:latin typeface="+mj-lt"/>
                <a:ea typeface="+mj-ea"/>
                <a:cs typeface="+mj-cs"/>
              </a:rPr>
              <a:t>安定性解析</a:t>
            </a:r>
            <a:r>
              <a:rPr lang="ja-JP" altLang="en-US" sz="3600" dirty="0" smtClean="0">
                <a:solidFill>
                  <a:prstClr val="black"/>
                </a:solidFill>
              </a:rPr>
              <a:t>（つづき）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0" name="コンテンツ プレースホルダ 2"/>
          <p:cNvSpPr txBox="1">
            <a:spLocks/>
          </p:cNvSpPr>
          <p:nvPr/>
        </p:nvSpPr>
        <p:spPr>
          <a:xfrm>
            <a:off x="251520" y="764704"/>
            <a:ext cx="8460432" cy="5139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安定性解析結果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　　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4" cstate="print"/>
          <a:srcRect b="60049"/>
          <a:stretch>
            <a:fillRect/>
          </a:stretch>
        </p:blipFill>
        <p:spPr bwMode="auto">
          <a:xfrm>
            <a:off x="827584" y="1366253"/>
            <a:ext cx="4705350" cy="40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509" y="1772816"/>
            <a:ext cx="476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正方形/長方形 86"/>
          <p:cNvSpPr/>
          <p:nvPr/>
        </p:nvSpPr>
        <p:spPr>
          <a:xfrm>
            <a:off x="2195736" y="5606173"/>
            <a:ext cx="453650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9886" y="2368877"/>
            <a:ext cx="4718876" cy="33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62430" y="2708920"/>
            <a:ext cx="4245674" cy="49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 t="3566"/>
          <a:stretch>
            <a:fillRect/>
          </a:stretch>
        </p:blipFill>
        <p:spPr bwMode="auto">
          <a:xfrm>
            <a:off x="18563" y="3140968"/>
            <a:ext cx="5527262" cy="67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2024607"/>
            <a:ext cx="1452467" cy="185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1" name="直線コネクタ 90"/>
          <p:cNvCxnSpPr/>
          <p:nvPr/>
        </p:nvCxnSpPr>
        <p:spPr>
          <a:xfrm>
            <a:off x="5724128" y="1124744"/>
            <a:ext cx="0" cy="2736304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08926" y="2060848"/>
            <a:ext cx="1735074" cy="1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7483" y="2929220"/>
            <a:ext cx="124873" cy="19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11084" y="1593500"/>
            <a:ext cx="1577340" cy="36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7" y="1124744"/>
            <a:ext cx="3320415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220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表 21"/>
          <p:cNvGraphicFramePr>
            <a:graphicFrameLocks noGrp="1"/>
          </p:cNvGraphicFramePr>
          <p:nvPr/>
        </p:nvGraphicFramePr>
        <p:xfrm>
          <a:off x="179512" y="941200"/>
          <a:ext cx="6192688" cy="57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2818598"/>
                <a:gridCol w="2798026"/>
              </a:tblGrid>
              <a:tr h="34310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K</a:t>
                      </a:r>
                      <a:r>
                        <a:rPr kumimoji="1" lang="en-US" altLang="ja-JP" sz="24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P,</a:t>
                      </a:r>
                      <a:r>
                        <a:rPr kumimoji="1" lang="en-US" altLang="ja-JP" sz="2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K</a:t>
                      </a:r>
                      <a:r>
                        <a:rPr kumimoji="1" lang="en-US" altLang="ja-JP" sz="24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1" lang="ja-JP" altLang="en-US" sz="2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&gt; 0</a:t>
                      </a:r>
                      <a:endParaRPr kumimoji="1" lang="ja-JP" altLang="en-US" sz="2400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K</a:t>
                      </a:r>
                      <a:r>
                        <a:rPr kumimoji="1" lang="en-US" altLang="ja-JP" sz="24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P</a:t>
                      </a:r>
                      <a:r>
                        <a:rPr kumimoji="1" lang="en-US" altLang="ja-JP" sz="2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ja-JP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K</a:t>
                      </a:r>
                      <a:r>
                        <a:rPr kumimoji="1" lang="en-US" altLang="ja-JP" sz="24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1" lang="ja-JP" altLang="en-US" sz="24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&lt; 0</a:t>
                      </a:r>
                      <a:endParaRPr kumimoji="1" lang="ja-JP" altLang="en-US" sz="2400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81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ζ </a:t>
                      </a: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&gt; 0 </a:t>
                      </a:r>
                      <a:r>
                        <a:rPr kumimoji="1" lang="ja-JP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ja-JP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1" lang="en-US" altLang="ja-JP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1" lang="ja-JP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安定）</a:t>
                      </a:r>
                      <a:endParaRPr kumimoji="1" lang="en-US" altLang="ja-JP" sz="1600" dirty="0" smtClean="0"/>
                    </a:p>
                  </a:txBody>
                  <a:tcPr vert="vert27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812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i="1" dirty="0" smtClean="0"/>
                        <a:t>ζ</a:t>
                      </a:r>
                      <a:r>
                        <a:rPr kumimoji="1" lang="en-US" altLang="ja-JP" sz="2400" i="1" baseline="0" dirty="0" smtClean="0"/>
                        <a:t> </a:t>
                      </a:r>
                      <a:r>
                        <a:rPr kumimoji="1" lang="en-US" altLang="ja-JP" sz="2400" i="0" baseline="0" dirty="0" smtClean="0"/>
                        <a:t>&lt; 0 </a:t>
                      </a:r>
                      <a:r>
                        <a:rPr kumimoji="1" lang="ja-JP" altLang="en-US" sz="2400" i="0" baseline="0" dirty="0" smtClean="0"/>
                        <a:t>（</a:t>
                      </a:r>
                      <a:r>
                        <a:rPr kumimoji="1" lang="en-US" altLang="ja-JP" sz="2400" i="1" baseline="0" dirty="0" smtClean="0"/>
                        <a:t>P</a:t>
                      </a:r>
                      <a:r>
                        <a:rPr kumimoji="1" lang="en-US" altLang="ja-JP" sz="2400" i="0" baseline="0" dirty="0" smtClean="0"/>
                        <a:t>:</a:t>
                      </a:r>
                      <a:r>
                        <a:rPr kumimoji="1" lang="ja-JP" altLang="en-US" sz="2400" i="0" baseline="0" dirty="0" smtClean="0"/>
                        <a:t>不安定）</a:t>
                      </a:r>
                      <a:endParaRPr kumimoji="1" lang="en-US" altLang="ja-JP" sz="2400" i="0" dirty="0" smtClean="0"/>
                    </a:p>
                  </a:txBody>
                  <a:tcPr vert="vert27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6" name="コンテンツ プレースホルダ 2"/>
          <p:cNvSpPr>
            <a:spLocks noGrp="1"/>
          </p:cNvSpPr>
          <p:nvPr>
            <p:ph idx="1"/>
          </p:nvPr>
        </p:nvSpPr>
        <p:spPr>
          <a:xfrm>
            <a:off x="683568" y="4985792"/>
            <a:ext cx="8208912" cy="374441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altLang="ja-JP" dirty="0" smtClean="0">
                <a:uFill>
                  <a:solidFill>
                    <a:srgbClr val="FF0000"/>
                  </a:solidFill>
                </a:uFill>
              </a:rPr>
              <a:t> </a:t>
            </a:r>
            <a:endParaRPr lang="en-US" altLang="ja-JP" dirty="0" smtClean="0"/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noProof="0" dirty="0" smtClean="0">
                <a:latin typeface="+mj-lt"/>
                <a:ea typeface="+mj-ea"/>
                <a:cs typeface="+mj-cs"/>
              </a:rPr>
              <a:t>数値シミュレーション</a:t>
            </a:r>
            <a:r>
              <a:rPr lang="ja-JP" altLang="en-US" sz="3600" noProof="0" dirty="0" smtClean="0">
                <a:latin typeface="+mj-lt"/>
                <a:ea typeface="+mj-ea"/>
                <a:cs typeface="+mj-cs"/>
              </a:rPr>
              <a:t>（再掲＋</a:t>
            </a:r>
            <a:r>
              <a:rPr lang="en-US" altLang="ja-JP" sz="3600" noProof="0" smtClean="0">
                <a:latin typeface="+mj-lt"/>
                <a:ea typeface="+mj-ea"/>
                <a:cs typeface="+mj-cs"/>
              </a:rPr>
              <a:t>α</a:t>
            </a:r>
            <a:r>
              <a:rPr lang="ja-JP" altLang="en-US" sz="3600" noProof="0" smtClean="0">
                <a:latin typeface="+mj-lt"/>
                <a:ea typeface="+mj-ea"/>
                <a:cs typeface="+mj-cs"/>
              </a:rPr>
              <a:t>）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00" y="1324800"/>
            <a:ext cx="27574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00" y="4006800"/>
            <a:ext cx="27574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9200" y="1324800"/>
            <a:ext cx="27574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9200" y="4006800"/>
            <a:ext cx="27574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87084" y="920009"/>
            <a:ext cx="21621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コンテンツ プレースホルダ 2"/>
          <p:cNvSpPr txBox="1">
            <a:spLocks/>
          </p:cNvSpPr>
          <p:nvPr/>
        </p:nvSpPr>
        <p:spPr>
          <a:xfrm>
            <a:off x="1043608" y="3717032"/>
            <a:ext cx="2232248" cy="57606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800" i="1" dirty="0" smtClean="0"/>
              <a:t>ω </a:t>
            </a:r>
            <a:r>
              <a:rPr lang="en-US" altLang="ja-JP" sz="2800" dirty="0" smtClean="0"/>
              <a:t>&lt; </a:t>
            </a:r>
            <a:r>
              <a:rPr lang="en-US" altLang="ja-JP" sz="2800" i="1" dirty="0" err="1" smtClean="0"/>
              <a:t>ω</a:t>
            </a:r>
            <a:r>
              <a:rPr lang="en-US" altLang="ja-JP" sz="2800" i="1" baseline="-25000" dirty="0" err="1" smtClean="0"/>
              <a:t>n</a:t>
            </a:r>
            <a:r>
              <a:rPr lang="en-US" altLang="ja-JP" sz="2800" i="1" baseline="-25000" dirty="0" smtClean="0"/>
              <a:t> 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で平衡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コンテンツ プレースホルダ 2"/>
          <p:cNvSpPr txBox="1">
            <a:spLocks/>
          </p:cNvSpPr>
          <p:nvPr/>
        </p:nvSpPr>
        <p:spPr>
          <a:xfrm>
            <a:off x="3851920" y="3717032"/>
            <a:ext cx="2232248" cy="57606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800" i="1" dirty="0" smtClean="0"/>
              <a:t>ω </a:t>
            </a:r>
            <a:r>
              <a:rPr lang="en-US" altLang="ja-JP" sz="2800" dirty="0" smtClean="0"/>
              <a:t>&gt; </a:t>
            </a:r>
            <a:r>
              <a:rPr lang="en-US" altLang="ja-JP" sz="2800" i="1" dirty="0" err="1" smtClean="0"/>
              <a:t>ω</a:t>
            </a:r>
            <a:r>
              <a:rPr lang="en-US" altLang="ja-JP" sz="2800" i="1" baseline="-25000" dirty="0" err="1" smtClean="0"/>
              <a:t>n</a:t>
            </a:r>
            <a:r>
              <a:rPr lang="en-US" altLang="ja-JP" sz="2800" i="1" baseline="-25000" dirty="0" smtClean="0"/>
              <a:t> 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で平衡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コンテンツ プレースホルダ 2"/>
          <p:cNvSpPr txBox="1">
            <a:spLocks/>
          </p:cNvSpPr>
          <p:nvPr/>
        </p:nvSpPr>
        <p:spPr>
          <a:xfrm>
            <a:off x="1208833" y="1349320"/>
            <a:ext cx="864096" cy="50405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 anchorCtr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400" i="1" dirty="0" smtClean="0"/>
              <a:t>-L</a:t>
            </a:r>
            <a:r>
              <a:rPr lang="en-US" altLang="ja-JP" sz="2400" dirty="0" smtClean="0"/>
              <a:t>(</a:t>
            </a:r>
            <a:r>
              <a:rPr lang="en-US" altLang="ja-JP" sz="2400" i="1" dirty="0" err="1" smtClean="0"/>
              <a:t>jω</a:t>
            </a:r>
            <a:r>
              <a:rPr lang="en-US" altLang="ja-JP" sz="2400" dirty="0" smtClean="0"/>
              <a:t>)</a:t>
            </a:r>
            <a:endParaRPr kumimoji="1" lang="en-US" altLang="ja-JP" sz="2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599058" y="799874"/>
            <a:ext cx="5508104" cy="6021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3429000"/>
            <a:ext cx="3470310" cy="32601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コンテンツ プレースホルダ 2"/>
          <p:cNvSpPr txBox="1">
            <a:spLocks/>
          </p:cNvSpPr>
          <p:nvPr/>
        </p:nvSpPr>
        <p:spPr>
          <a:xfrm>
            <a:off x="5076056" y="3573016"/>
            <a:ext cx="1584176" cy="432048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800" i="1" dirty="0" err="1" smtClean="0">
                <a:latin typeface="Times New Roman" pitchFamily="18" charset="0"/>
                <a:cs typeface="Times New Roman" pitchFamily="18" charset="0"/>
              </a:rPr>
              <a:t>jω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kumimoji="1" lang="en-US" altLang="ja-JP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 l="1332" t="6749" r="26648" b="60742"/>
          <a:stretch>
            <a:fillRect/>
          </a:stretch>
        </p:blipFill>
        <p:spPr bwMode="auto">
          <a:xfrm>
            <a:off x="3906343" y="884274"/>
            <a:ext cx="4962112" cy="44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コンテンツ プレースホルダ 2"/>
          <p:cNvSpPr txBox="1">
            <a:spLocks/>
          </p:cNvSpPr>
          <p:nvPr/>
        </p:nvSpPr>
        <p:spPr>
          <a:xfrm>
            <a:off x="4355976" y="2492896"/>
            <a:ext cx="4320480" cy="50405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altLang="ja-JP" sz="28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ja-JP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ja-JP" altLang="en-US" sz="2800" dirty="0" smtClean="0">
                <a:latin typeface="Times New Roman" pitchFamily="18" charset="0"/>
                <a:cs typeface="Times New Roman" pitchFamily="18" charset="0"/>
              </a:rPr>
              <a:t>　⇒　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0 &lt; 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altLang="ja-JP" sz="2800" i="1" dirty="0" err="1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ja-JP" sz="2800" i="1" baseline="-250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altLang="ja-JP" sz="28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kumimoji="1" lang="en-US" altLang="ja-JP" sz="2800" b="0" i="1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040" y="1967498"/>
            <a:ext cx="2291239" cy="45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1391434"/>
            <a:ext cx="3554254" cy="45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正方形/長方形 24"/>
          <p:cNvSpPr/>
          <p:nvPr/>
        </p:nvSpPr>
        <p:spPr>
          <a:xfrm>
            <a:off x="5292080" y="3573016"/>
            <a:ext cx="2880320" cy="1368152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l-GR" altLang="ja-JP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ja-JP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kumimoji="1" lang="ja-JP" alt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コンテンツ プレースホルダ 2"/>
          <p:cNvSpPr txBox="1">
            <a:spLocks/>
          </p:cNvSpPr>
          <p:nvPr/>
        </p:nvSpPr>
        <p:spPr>
          <a:xfrm>
            <a:off x="6605809" y="5694750"/>
            <a:ext cx="1800200" cy="576064"/>
          </a:xfrm>
          <a:prstGeom prst="rect">
            <a:avLst/>
          </a:prstGeom>
          <a:ln w="38100"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ζ &gt; 0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ja-JP" altLang="en-US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安定</a:t>
            </a:r>
            <a:r>
              <a:rPr lang="en-US" altLang="ja-JP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1" lang="en-US" altLang="ja-JP" sz="2400" b="1" i="1" u="none" strike="noStrike" kern="120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コンテンツ プレースホルダ 2"/>
          <p:cNvSpPr txBox="1">
            <a:spLocks/>
          </p:cNvSpPr>
          <p:nvPr/>
        </p:nvSpPr>
        <p:spPr>
          <a:xfrm>
            <a:off x="5093641" y="5643663"/>
            <a:ext cx="1728192" cy="648072"/>
          </a:xfrm>
          <a:prstGeom prst="rect">
            <a:avLst/>
          </a:prstGeom>
          <a:ln w="38100"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ζ &lt; 0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ja-JP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不安定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1" lang="en-US" altLang="ja-JP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 flipH="1">
            <a:off x="7181221" y="5534165"/>
            <a:ext cx="288032" cy="0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>
            <a:off x="7181221" y="4365104"/>
            <a:ext cx="288032" cy="0"/>
          </a:xfrm>
          <a:prstGeom prst="straightConnector1">
            <a:avLst/>
          </a:prstGeom>
          <a:ln w="38100">
            <a:solidFill>
              <a:srgbClr val="0066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5995227" y="5534165"/>
            <a:ext cx="28803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>
            <a:off x="5978294" y="4365104"/>
            <a:ext cx="2880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星 4 28"/>
          <p:cNvSpPr>
            <a:spLocks noChangeAspect="1"/>
          </p:cNvSpPr>
          <p:nvPr/>
        </p:nvSpPr>
        <p:spPr>
          <a:xfrm>
            <a:off x="1591200" y="2509829"/>
            <a:ext cx="91440" cy="91440"/>
          </a:xfrm>
          <a:prstGeom prst="star4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星 4 30"/>
          <p:cNvSpPr>
            <a:spLocks noChangeAspect="1"/>
          </p:cNvSpPr>
          <p:nvPr/>
        </p:nvSpPr>
        <p:spPr>
          <a:xfrm>
            <a:off x="1591200" y="5202000"/>
            <a:ext cx="91440" cy="91440"/>
          </a:xfrm>
          <a:prstGeom prst="star4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星 4 31"/>
          <p:cNvSpPr>
            <a:spLocks noChangeAspect="1"/>
          </p:cNvSpPr>
          <p:nvPr/>
        </p:nvSpPr>
        <p:spPr>
          <a:xfrm>
            <a:off x="4391619" y="5202000"/>
            <a:ext cx="91440" cy="91440"/>
          </a:xfrm>
          <a:prstGeom prst="star4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星 4 34"/>
          <p:cNvSpPr>
            <a:spLocks noChangeAspect="1"/>
          </p:cNvSpPr>
          <p:nvPr/>
        </p:nvSpPr>
        <p:spPr>
          <a:xfrm>
            <a:off x="4392000" y="2509200"/>
            <a:ext cx="91440" cy="91440"/>
          </a:xfrm>
          <a:prstGeom prst="star4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/>
      <p:bldP spid="14" grpId="1"/>
      <p:bldP spid="19" grpId="0"/>
      <p:bldP spid="25" grpId="0" animBg="1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412776"/>
            <a:ext cx="8748464" cy="4464496"/>
          </a:xfrm>
        </p:spPr>
        <p:txBody>
          <a:bodyPr lIns="0" tIns="0" rIns="0" bIns="0">
            <a:normAutofit/>
          </a:bodyPr>
          <a:lstStyle/>
          <a:p>
            <a:pPr lvl="0"/>
            <a:r>
              <a:rPr lang="ja-JP" altLang="en-US" dirty="0" smtClean="0"/>
              <a:t>開ループ位相を動的に可変とする定常発振制御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数値シミュレーション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線形近似に基づく安定条件</a:t>
            </a: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r>
              <a:rPr lang="ja-JP" altLang="en-US" dirty="0" smtClean="0"/>
              <a:t>今後の課題：実験による検証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背景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216024" y="1124744"/>
            <a:ext cx="8676456" cy="5400600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ja-JP" altLang="en-US" dirty="0" smtClean="0">
                <a:latin typeface="Calibri" pitchFamily="34" charset="0"/>
              </a:rPr>
              <a:t>発振は抑制するもの　→　一定振幅に維持</a:t>
            </a:r>
            <a:endParaRPr lang="en-US" altLang="ja-JP" dirty="0" smtClean="0"/>
          </a:p>
          <a:p>
            <a:pPr marL="400050" lvl="1" indent="0"/>
            <a:r>
              <a:rPr lang="ja-JP" altLang="en-US" dirty="0" smtClean="0"/>
              <a:t>燃焼振動（熱音響自励発振現象）の抑制 </a:t>
            </a:r>
            <a:r>
              <a:rPr lang="en-US" altLang="ja-JP" dirty="0" smtClean="0"/>
              <a:t>… ANC</a:t>
            </a:r>
          </a:p>
          <a:p>
            <a:pPr marL="400050" lvl="1" indent="0"/>
            <a:r>
              <a:rPr lang="ja-JP" altLang="en-US" dirty="0" smtClean="0"/>
              <a:t>熱音響システム（有効利用） </a:t>
            </a:r>
            <a:r>
              <a:rPr lang="en-US" altLang="ja-JP" dirty="0" smtClean="0"/>
              <a:t>… </a:t>
            </a:r>
            <a:r>
              <a:rPr lang="ja-JP" altLang="en-US" dirty="0" smtClean="0"/>
              <a:t>制御応用少ない</a:t>
            </a:r>
            <a:endParaRPr lang="en-US" altLang="ja-JP" dirty="0" smtClean="0"/>
          </a:p>
          <a:p>
            <a:pPr lvl="1">
              <a:lnSpc>
                <a:spcPts val="1000"/>
              </a:lnSpc>
              <a:buNone/>
            </a:pPr>
            <a:endParaRPr lang="en-US" altLang="ja-JP" dirty="0" smtClean="0"/>
          </a:p>
          <a:p>
            <a:r>
              <a:rPr lang="ja-JP" altLang="en-US" dirty="0" smtClean="0"/>
              <a:t>定常発振制御 </a:t>
            </a:r>
            <a:r>
              <a:rPr lang="en-US" altLang="ja-JP" dirty="0" smtClean="0"/>
              <a:t>... </a:t>
            </a:r>
            <a:r>
              <a:rPr lang="en-US" altLang="ja-JP" sz="2800" dirty="0" smtClean="0">
                <a:latin typeface="+mn-ea"/>
              </a:rPr>
              <a:t>PI</a:t>
            </a:r>
            <a:r>
              <a:rPr lang="ja-JP" altLang="en-US" sz="2800" dirty="0" smtClean="0">
                <a:latin typeface="+mn-ea"/>
              </a:rPr>
              <a:t>補償器の出力を時変係数とする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熱音響システムの臨界温度比推定 </a:t>
            </a:r>
            <a:r>
              <a:rPr lang="en-US" altLang="ja-JP" sz="2400" dirty="0" smtClean="0"/>
              <a:t>[1-3]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振幅依存性を考慮した音響計測 </a:t>
            </a:r>
            <a:r>
              <a:rPr lang="en-US" altLang="ja-JP" sz="2400" dirty="0" smtClean="0"/>
              <a:t>[4]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振動・熱音響発電機の負荷の制御 </a:t>
            </a:r>
            <a:r>
              <a:rPr lang="en-US" altLang="ja-JP" sz="2400" dirty="0" smtClean="0"/>
              <a:t>[5,6]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二慣性系の共振周波数の推定</a:t>
            </a:r>
            <a:r>
              <a:rPr lang="ja-JP" altLang="en-US" sz="2000" dirty="0" smtClean="0"/>
              <a:t>（明日発表）</a:t>
            </a:r>
            <a:endParaRPr lang="ja-JP" altLang="en-US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43608" y="3501008"/>
            <a:ext cx="7128792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2800" dirty="0" smtClean="0">
                <a:solidFill>
                  <a:srgbClr val="FF0000"/>
                </a:solidFill>
                <a:latin typeface="+mn-ea"/>
              </a:rPr>
              <a:t>本発表</a:t>
            </a:r>
            <a:endParaRPr lang="en-US" altLang="ja-JP" sz="28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3608" y="5877272"/>
            <a:ext cx="7056784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latin typeface="+mn-ea"/>
              </a:rPr>
              <a:t>目的：むだ時間は調整済 → 自動調整</a:t>
            </a:r>
            <a:endParaRPr lang="en-US" altLang="ja-JP" sz="2800" dirty="0" smtClean="0">
              <a:latin typeface="+mn-ea"/>
            </a:endParaRPr>
          </a:p>
          <a:p>
            <a:pPr algn="ctr"/>
            <a:r>
              <a:rPr lang="ja-JP" altLang="en-US" sz="2000" dirty="0" smtClean="0">
                <a:latin typeface="+mn-ea"/>
              </a:rPr>
              <a:t>　　　　　　　（開ループゲインを可変）　　　　（位相を可変）</a:t>
            </a:r>
            <a:endParaRPr lang="en-US" altLang="ja-JP" sz="200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 b="7674"/>
          <a:stretch>
            <a:fillRect/>
          </a:stretch>
        </p:blipFill>
        <p:spPr bwMode="auto">
          <a:xfrm>
            <a:off x="3110033" y="1484783"/>
            <a:ext cx="6033967" cy="537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開ループゲイン可変の場合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6" name="コンテンツ プレースホルダ 2"/>
          <p:cNvSpPr>
            <a:spLocks noGrp="1"/>
          </p:cNvSpPr>
          <p:nvPr>
            <p:ph idx="1"/>
          </p:nvPr>
        </p:nvSpPr>
        <p:spPr>
          <a:xfrm>
            <a:off x="134542" y="779694"/>
            <a:ext cx="8208912" cy="3744416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dirty="0" smtClean="0">
                <a:solidFill>
                  <a:prstClr val="black"/>
                </a:solidFill>
              </a:rPr>
              <a:t>　定常発振制御系の構成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400050" lvl="1" indent="0"/>
            <a:r>
              <a:rPr lang="en-US" altLang="ja-JP" dirty="0" smtClean="0"/>
              <a:t> </a:t>
            </a:r>
            <a:r>
              <a:rPr lang="ja-JP" altLang="en-US" dirty="0" smtClean="0"/>
              <a:t>目的：圧力振幅</a:t>
            </a:r>
            <a:r>
              <a:rPr lang="en-US" altLang="ja-JP" dirty="0" smtClean="0"/>
              <a:t> </a:t>
            </a:r>
            <a:r>
              <a:rPr lang="ja-JP" altLang="en-US" i="1" dirty="0" smtClean="0"/>
              <a:t>Ｙ</a:t>
            </a:r>
            <a:r>
              <a:rPr lang="en-US" altLang="ja-JP" i="1" baseline="-25000" dirty="0" smtClean="0"/>
              <a:t> </a:t>
            </a:r>
            <a:r>
              <a:rPr lang="ja-JP" altLang="en-US" dirty="0" smtClean="0"/>
              <a:t>→ </a:t>
            </a:r>
            <a:r>
              <a:rPr lang="ja-JP" altLang="en-US" i="1" dirty="0" smtClean="0"/>
              <a:t>Ｙ</a:t>
            </a:r>
            <a:r>
              <a:rPr lang="en-US" altLang="ja-JP" i="1" dirty="0" smtClean="0"/>
              <a:t>* </a:t>
            </a:r>
            <a:endParaRPr lang="en-US" altLang="ja-JP" dirty="0" smtClean="0"/>
          </a:p>
          <a:p>
            <a:pPr marL="400050" lvl="1" indent="0"/>
            <a:r>
              <a:rPr lang="en-US" altLang="ja-JP" dirty="0" smtClean="0"/>
              <a:t> </a:t>
            </a:r>
            <a:r>
              <a:rPr lang="ja-JP" altLang="en-US" dirty="0" smtClean="0"/>
              <a:t>位相遅れ制御：</a:t>
            </a:r>
            <a:r>
              <a:rPr lang="en-US" altLang="ja-JP" i="1" dirty="0" smtClean="0"/>
              <a:t>u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t</a:t>
            </a:r>
            <a:r>
              <a:rPr lang="en-US" altLang="ja-JP" dirty="0" smtClean="0"/>
              <a:t>) = </a:t>
            </a:r>
            <a:r>
              <a:rPr lang="en-US" altLang="ja-JP" i="1" dirty="0" smtClean="0"/>
              <a:t>G y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t</a:t>
            </a:r>
            <a:r>
              <a:rPr lang="en-US" altLang="ja-JP" dirty="0" smtClean="0"/>
              <a:t>-</a:t>
            </a:r>
            <a:r>
              <a:rPr lang="en-US" altLang="ja-JP" i="1" dirty="0" smtClean="0"/>
              <a:t>τ</a:t>
            </a:r>
            <a:r>
              <a:rPr lang="en-US" altLang="ja-JP" dirty="0" smtClean="0"/>
              <a:t>)</a:t>
            </a:r>
            <a:r>
              <a:rPr lang="ja-JP" altLang="en-US" dirty="0" smtClean="0"/>
              <a:t>  ⇒　抑制</a:t>
            </a:r>
            <a:endParaRPr lang="en-US" altLang="ja-JP" dirty="0" smtClean="0"/>
          </a:p>
          <a:p>
            <a:pPr marL="400050" lvl="1" indent="0"/>
            <a:r>
              <a:rPr lang="en-US" altLang="ja-JP" i="1" dirty="0" smtClean="0"/>
              <a:t> </a:t>
            </a:r>
            <a:r>
              <a:rPr lang="en-US" altLang="ja-JP" i="1" dirty="0" smtClean="0">
                <a:solidFill>
                  <a:prstClr val="black"/>
                </a:solidFill>
              </a:rPr>
              <a:t>G</a:t>
            </a:r>
            <a:r>
              <a:rPr lang="en-US" altLang="ja-JP" dirty="0" smtClean="0">
                <a:solidFill>
                  <a:prstClr val="black"/>
                </a:solidFill>
              </a:rPr>
              <a:t> = 0</a:t>
            </a:r>
            <a:r>
              <a:rPr lang="ja-JP" altLang="en-US" dirty="0" smtClean="0">
                <a:solidFill>
                  <a:prstClr val="black"/>
                </a:solidFill>
              </a:rPr>
              <a:t>　⇒　発振</a:t>
            </a:r>
            <a:endParaRPr lang="en-US" altLang="ja-JP" dirty="0" smtClean="0"/>
          </a:p>
          <a:p>
            <a:pPr marL="400050" lvl="1" indent="0"/>
            <a:r>
              <a:rPr lang="en-US" altLang="ja-JP" dirty="0" smtClean="0">
                <a:solidFill>
                  <a:prstClr val="black"/>
                </a:solidFill>
              </a:rPr>
              <a:t> </a:t>
            </a:r>
            <a:r>
              <a:rPr lang="en-US" altLang="ja-JP" i="1" dirty="0" smtClean="0">
                <a:solidFill>
                  <a:prstClr val="black"/>
                </a:solidFill>
              </a:rPr>
              <a:t>G</a:t>
            </a:r>
            <a:r>
              <a:rPr lang="ja-JP" altLang="en-US" dirty="0" smtClean="0">
                <a:solidFill>
                  <a:prstClr val="black"/>
                </a:solidFill>
              </a:rPr>
              <a:t>を動的に調整</a:t>
            </a:r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4088818" y="5460214"/>
            <a:ext cx="2448272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74"/>
          <p:cNvGrpSpPr/>
          <p:nvPr/>
        </p:nvGrpSpPr>
        <p:grpSpPr>
          <a:xfrm>
            <a:off x="323528" y="4163934"/>
            <a:ext cx="3024336" cy="1845598"/>
            <a:chOff x="5868144" y="1268760"/>
            <a:chExt cx="3024336" cy="1845598"/>
          </a:xfrm>
        </p:grpSpPr>
        <p:sp>
          <p:nvSpPr>
            <p:cNvPr id="76" name="フリーフォーム 75"/>
            <p:cNvSpPr/>
            <p:nvPr/>
          </p:nvSpPr>
          <p:spPr>
            <a:xfrm>
              <a:off x="6156924" y="1598671"/>
              <a:ext cx="598517" cy="1332807"/>
            </a:xfrm>
            <a:custGeom>
              <a:avLst/>
              <a:gdLst>
                <a:gd name="connsiteX0" fmla="*/ 0 w 598517"/>
                <a:gd name="connsiteY0" fmla="*/ 1332807 h 1332807"/>
                <a:gd name="connsiteX1" fmla="*/ 299259 w 598517"/>
                <a:gd name="connsiteY1" fmla="*/ 2771 h 1332807"/>
                <a:gd name="connsiteX2" fmla="*/ 598517 w 598517"/>
                <a:gd name="connsiteY2" fmla="*/ 1316182 h 13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517" h="1332807">
                  <a:moveTo>
                    <a:pt x="0" y="1332807"/>
                  </a:moveTo>
                  <a:cubicBezTo>
                    <a:pt x="99753" y="669174"/>
                    <a:pt x="199506" y="5542"/>
                    <a:pt x="299259" y="2771"/>
                  </a:cubicBezTo>
                  <a:cubicBezTo>
                    <a:pt x="399012" y="0"/>
                    <a:pt x="498764" y="658091"/>
                    <a:pt x="598517" y="1316182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/>
            <p:cNvSpPr/>
            <p:nvPr/>
          </p:nvSpPr>
          <p:spPr>
            <a:xfrm>
              <a:off x="6765170" y="1612174"/>
              <a:ext cx="598517" cy="1332807"/>
            </a:xfrm>
            <a:custGeom>
              <a:avLst/>
              <a:gdLst>
                <a:gd name="connsiteX0" fmla="*/ 0 w 598517"/>
                <a:gd name="connsiteY0" fmla="*/ 1332807 h 1332807"/>
                <a:gd name="connsiteX1" fmla="*/ 299259 w 598517"/>
                <a:gd name="connsiteY1" fmla="*/ 2771 h 1332807"/>
                <a:gd name="connsiteX2" fmla="*/ 598517 w 598517"/>
                <a:gd name="connsiteY2" fmla="*/ 1316182 h 13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517" h="1332807">
                  <a:moveTo>
                    <a:pt x="0" y="1332807"/>
                  </a:moveTo>
                  <a:cubicBezTo>
                    <a:pt x="99753" y="669174"/>
                    <a:pt x="199506" y="5542"/>
                    <a:pt x="299259" y="2771"/>
                  </a:cubicBezTo>
                  <a:cubicBezTo>
                    <a:pt x="399012" y="0"/>
                    <a:pt x="498764" y="658091"/>
                    <a:pt x="598517" y="1316182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/>
            <p:cNvSpPr/>
            <p:nvPr/>
          </p:nvSpPr>
          <p:spPr>
            <a:xfrm>
              <a:off x="7372172" y="1615151"/>
              <a:ext cx="598517" cy="1332807"/>
            </a:xfrm>
            <a:custGeom>
              <a:avLst/>
              <a:gdLst>
                <a:gd name="connsiteX0" fmla="*/ 0 w 598517"/>
                <a:gd name="connsiteY0" fmla="*/ 1332807 h 1332807"/>
                <a:gd name="connsiteX1" fmla="*/ 299259 w 598517"/>
                <a:gd name="connsiteY1" fmla="*/ 2771 h 1332807"/>
                <a:gd name="connsiteX2" fmla="*/ 598517 w 598517"/>
                <a:gd name="connsiteY2" fmla="*/ 1316182 h 13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517" h="1332807">
                  <a:moveTo>
                    <a:pt x="0" y="1332807"/>
                  </a:moveTo>
                  <a:cubicBezTo>
                    <a:pt x="99753" y="669174"/>
                    <a:pt x="199506" y="5542"/>
                    <a:pt x="299259" y="2771"/>
                  </a:cubicBezTo>
                  <a:cubicBezTo>
                    <a:pt x="399012" y="0"/>
                    <a:pt x="498764" y="658091"/>
                    <a:pt x="598517" y="1316182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/>
            <p:cNvSpPr/>
            <p:nvPr/>
          </p:nvSpPr>
          <p:spPr>
            <a:xfrm>
              <a:off x="7970369" y="1618027"/>
              <a:ext cx="598517" cy="1332807"/>
            </a:xfrm>
            <a:custGeom>
              <a:avLst/>
              <a:gdLst>
                <a:gd name="connsiteX0" fmla="*/ 0 w 598517"/>
                <a:gd name="connsiteY0" fmla="*/ 1332807 h 1332807"/>
                <a:gd name="connsiteX1" fmla="*/ 299259 w 598517"/>
                <a:gd name="connsiteY1" fmla="*/ 2771 h 1332807"/>
                <a:gd name="connsiteX2" fmla="*/ 598517 w 598517"/>
                <a:gd name="connsiteY2" fmla="*/ 1316182 h 13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517" h="1332807">
                  <a:moveTo>
                    <a:pt x="0" y="1332807"/>
                  </a:moveTo>
                  <a:cubicBezTo>
                    <a:pt x="99753" y="669174"/>
                    <a:pt x="199506" y="5542"/>
                    <a:pt x="299259" y="2771"/>
                  </a:cubicBezTo>
                  <a:cubicBezTo>
                    <a:pt x="399012" y="0"/>
                    <a:pt x="498764" y="658091"/>
                    <a:pt x="598517" y="1316182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0" name="直線コネクタ 79"/>
            <p:cNvCxnSpPr/>
            <p:nvPr/>
          </p:nvCxnSpPr>
          <p:spPr>
            <a:xfrm>
              <a:off x="5868144" y="2924943"/>
              <a:ext cx="3024336" cy="0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flipV="1">
              <a:off x="6139909" y="1268760"/>
              <a:ext cx="2619" cy="1845598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5868144" y="1613810"/>
              <a:ext cx="3024336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84"/>
          <p:cNvGrpSpPr/>
          <p:nvPr/>
        </p:nvGrpSpPr>
        <p:grpSpPr>
          <a:xfrm>
            <a:off x="323528" y="5661248"/>
            <a:ext cx="3347391" cy="682090"/>
            <a:chOff x="35496" y="5286354"/>
            <a:chExt cx="3347391" cy="682090"/>
          </a:xfrm>
        </p:grpSpPr>
        <p:sp>
          <p:nvSpPr>
            <p:cNvPr id="73" name="正方形/長方形 72"/>
            <p:cNvSpPr/>
            <p:nvPr/>
          </p:nvSpPr>
          <p:spPr>
            <a:xfrm>
              <a:off x="35496" y="5445224"/>
              <a:ext cx="33473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 smtClean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圧力振幅の推定値</a:t>
              </a:r>
              <a:r>
                <a:rPr lang="en-US" altLang="ja-JP" sz="2800" dirty="0" smtClean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2800" i="1" dirty="0" smtClean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3025674" y="5286354"/>
              <a:ext cx="3369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i="1" dirty="0" smtClean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^</a:t>
              </a:r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4040906" y="5446956"/>
            <a:ext cx="2808312" cy="1411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419872" y="3789040"/>
            <a:ext cx="3024336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6444208" y="4077072"/>
            <a:ext cx="347992" cy="25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7005282" y="3401962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7241938" y="5486768"/>
            <a:ext cx="648072" cy="546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/>
          <p:nvPr/>
        </p:nvCxnSpPr>
        <p:spPr>
          <a:xfrm rot="60000">
            <a:off x="7076768" y="5790274"/>
            <a:ext cx="900000" cy="0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6660232" y="3642610"/>
            <a:ext cx="475086" cy="46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kumimoji="1" lang="ja-JP" alt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588224" y="2924944"/>
            <a:ext cx="1080120" cy="331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5" grpId="0" animBg="1"/>
      <p:bldP spid="3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タイトル 1"/>
          <p:cNvSpPr txBox="1">
            <a:spLocks/>
          </p:cNvSpPr>
          <p:nvPr/>
        </p:nvSpPr>
        <p:spPr>
          <a:xfrm>
            <a:off x="652434" y="-27384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開ループゲイン可変の場合</a:t>
            </a:r>
            <a:r>
              <a:rPr lang="ja-JP" altLang="en-US" sz="3200" dirty="0" smtClean="0">
                <a:latin typeface="+mj-lt"/>
                <a:ea typeface="+mj-ea"/>
                <a:cs typeface="+mj-cs"/>
              </a:rPr>
              <a:t>（つづき）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908720"/>
            <a:ext cx="8208912" cy="3744416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ja-JP" altLang="en-US" dirty="0" smtClean="0">
                <a:latin typeface="Calibri" pitchFamily="34" charset="0"/>
              </a:rPr>
              <a:t>実験結果</a:t>
            </a:r>
            <a:r>
              <a:rPr lang="ja-JP" altLang="en-US" sz="2800" dirty="0" smtClean="0">
                <a:latin typeface="Calibri" pitchFamily="34" charset="0"/>
              </a:rPr>
              <a:t>（</a:t>
            </a:r>
            <a:r>
              <a:rPr lang="en-US" altLang="ja-JP" sz="2800" i="1" dirty="0" smtClean="0">
                <a:cs typeface="Times New Roman" pitchFamily="18" charset="0"/>
              </a:rPr>
              <a:t>T</a:t>
            </a:r>
            <a:r>
              <a:rPr lang="en-US" altLang="ja-JP" sz="2800" baseline="-25000" dirty="0" smtClean="0">
                <a:cs typeface="Times New Roman" pitchFamily="18" charset="0"/>
              </a:rPr>
              <a:t>H</a:t>
            </a:r>
            <a:r>
              <a:rPr lang="en-US" altLang="ja-JP" sz="2800" i="1" baseline="-25000" dirty="0" smtClean="0">
                <a:cs typeface="Times New Roman" pitchFamily="18" charset="0"/>
              </a:rPr>
              <a:t> </a:t>
            </a:r>
            <a:r>
              <a:rPr lang="en-US" altLang="ja-JP" sz="2800" i="1" dirty="0" smtClean="0">
                <a:cs typeface="Times New Roman" pitchFamily="18" charset="0"/>
              </a:rPr>
              <a:t>/ T</a:t>
            </a:r>
            <a:r>
              <a:rPr lang="en-US" altLang="ja-JP" sz="2800" baseline="-25000" dirty="0" smtClean="0">
                <a:cs typeface="Times New Roman" pitchFamily="18" charset="0"/>
              </a:rPr>
              <a:t>C</a:t>
            </a:r>
            <a:r>
              <a:rPr lang="ja-JP" altLang="en-US" sz="2800" baseline="-25000" dirty="0" smtClean="0">
                <a:cs typeface="Times New Roman" pitchFamily="18" charset="0"/>
              </a:rPr>
              <a:t> </a:t>
            </a:r>
            <a:r>
              <a:rPr lang="en-US" altLang="ja-JP" sz="2800" dirty="0" smtClean="0">
                <a:cs typeface="Times New Roman" pitchFamily="18" charset="0"/>
              </a:rPr>
              <a:t>=</a:t>
            </a:r>
            <a:r>
              <a:rPr lang="ja-JP" altLang="en-US" sz="2800" dirty="0" smtClean="0">
                <a:cs typeface="Times New Roman" pitchFamily="18" charset="0"/>
              </a:rPr>
              <a:t> </a:t>
            </a:r>
            <a:r>
              <a:rPr lang="en-US" altLang="ja-JP" sz="2800" dirty="0" smtClean="0"/>
              <a:t>1.0</a:t>
            </a:r>
            <a:r>
              <a:rPr lang="ja-JP" altLang="en-US" sz="2800" dirty="0" err="1" smtClean="0"/>
              <a:t>，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sz="2800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en-US" altLang="ja-JP" sz="2800" dirty="0" smtClean="0">
                <a:latin typeface="+mj-lt"/>
                <a:cs typeface="Times New Roman" pitchFamily="18" charset="0"/>
              </a:rPr>
              <a:t>Pa</a:t>
            </a:r>
            <a:r>
              <a:rPr lang="ja-JP" altLang="en-US" sz="2800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400050" lvl="1" indent="0"/>
            <a:r>
              <a:rPr lang="ja-JP" altLang="en-US" dirty="0" smtClean="0"/>
              <a:t> 約</a:t>
            </a:r>
            <a:r>
              <a:rPr lang="en-US" altLang="ja-JP" dirty="0" smtClean="0"/>
              <a:t>60Hz</a:t>
            </a:r>
            <a:r>
              <a:rPr lang="ja-JP" altLang="en-US" dirty="0" smtClean="0"/>
              <a:t>で定常発振</a:t>
            </a:r>
            <a:endParaRPr lang="en-US" altLang="ja-JP" dirty="0" smtClean="0"/>
          </a:p>
          <a:p>
            <a:pPr marL="400050" lvl="1" indent="0"/>
            <a:r>
              <a:rPr lang="en-US" altLang="ja-JP" dirty="0" smtClean="0"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altLang="ja-JP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i="1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1.0, </a:t>
            </a:r>
            <a:r>
              <a:rPr lang="en-US" altLang="ja-JP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i="1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0.1, </a:t>
            </a:r>
            <a:r>
              <a:rPr lang="en-US" altLang="ja-JP" i="1" dirty="0" err="1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ja-JP" i="1" baseline="-25000" dirty="0" err="1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1</a:t>
            </a:r>
          </a:p>
          <a:p>
            <a:pPr marL="400050" lvl="1" indent="0"/>
            <a:endParaRPr lang="en-US" altLang="ja-JP" dirty="0" smtClean="0"/>
          </a:p>
          <a:p>
            <a:pPr marL="400050" lvl="1" indent="0"/>
            <a:endParaRPr lang="en-US" altLang="ja-JP" dirty="0" smtClean="0"/>
          </a:p>
        </p:txBody>
      </p:sp>
      <p:grpSp>
        <p:nvGrpSpPr>
          <p:cNvPr id="2" name="グループ化 4"/>
          <p:cNvGrpSpPr>
            <a:grpSpLocks/>
          </p:cNvGrpSpPr>
          <p:nvPr/>
        </p:nvGrpSpPr>
        <p:grpSpPr bwMode="auto">
          <a:xfrm>
            <a:off x="4787776" y="2492896"/>
            <a:ext cx="4176712" cy="3983037"/>
            <a:chOff x="4644008" y="1557338"/>
            <a:chExt cx="4176142" cy="3983134"/>
          </a:xfrm>
        </p:grpSpPr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41875" y="1557338"/>
              <a:ext cx="3978275" cy="3910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テキスト ボックス 8"/>
            <p:cNvSpPr txBox="1">
              <a:spLocks noChangeArrowheads="1"/>
            </p:cNvSpPr>
            <p:nvPr/>
          </p:nvSpPr>
          <p:spPr bwMode="auto">
            <a:xfrm>
              <a:off x="7893527" y="4941168"/>
              <a:ext cx="56690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1.3</a:t>
              </a:r>
              <a:endParaRPr lang="ja-JP" altLang="en-US" sz="1100"/>
            </a:p>
          </p:txBody>
        </p:sp>
        <p:sp>
          <p:nvSpPr>
            <p:cNvPr id="31" name="テキスト ボックス 9"/>
            <p:cNvSpPr txBox="1">
              <a:spLocks noChangeArrowheads="1"/>
            </p:cNvSpPr>
            <p:nvPr/>
          </p:nvSpPr>
          <p:spPr bwMode="auto">
            <a:xfrm>
              <a:off x="7101439" y="4941168"/>
              <a:ext cx="56690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1.2</a:t>
              </a:r>
              <a:endParaRPr lang="ja-JP" altLang="en-US" sz="1100"/>
            </a:p>
          </p:txBody>
        </p:sp>
        <p:sp>
          <p:nvSpPr>
            <p:cNvPr id="32" name="テキスト ボックス 10"/>
            <p:cNvSpPr txBox="1">
              <a:spLocks noChangeArrowheads="1"/>
            </p:cNvSpPr>
            <p:nvPr/>
          </p:nvSpPr>
          <p:spPr bwMode="auto">
            <a:xfrm>
              <a:off x="6851355" y="5201918"/>
              <a:ext cx="93776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ja-JP" sz="1100" i="1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altLang="ja-JP" sz="1600" i="1" dirty="0">
                  <a:latin typeface="Times New Roman" pitchFamily="18" charset="0"/>
                  <a:cs typeface="Times New Roman" pitchFamily="18" charset="0"/>
                </a:rPr>
                <a:t> / T</a:t>
              </a:r>
              <a:r>
                <a:rPr lang="en-US" altLang="ja-JP" sz="1100" i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ja-JP" altLang="en-US" sz="11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テキスト ボックス 12"/>
            <p:cNvSpPr txBox="1">
              <a:spLocks noChangeArrowheads="1"/>
            </p:cNvSpPr>
            <p:nvPr/>
          </p:nvSpPr>
          <p:spPr bwMode="auto">
            <a:xfrm>
              <a:off x="6300192" y="4941168"/>
              <a:ext cx="56690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1.1</a:t>
              </a:r>
              <a:endParaRPr lang="ja-JP" altLang="en-US" sz="1100"/>
            </a:p>
          </p:txBody>
        </p:sp>
        <p:sp>
          <p:nvSpPr>
            <p:cNvPr id="34" name="テキスト ボックス 13"/>
            <p:cNvSpPr txBox="1">
              <a:spLocks noChangeArrowheads="1"/>
            </p:cNvSpPr>
            <p:nvPr/>
          </p:nvSpPr>
          <p:spPr bwMode="auto">
            <a:xfrm>
              <a:off x="4854164" y="3957440"/>
              <a:ext cx="59298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-100</a:t>
              </a:r>
              <a:endParaRPr lang="ja-JP" altLang="en-US" sz="1100"/>
            </a:p>
          </p:txBody>
        </p:sp>
        <p:sp>
          <p:nvSpPr>
            <p:cNvPr id="35" name="テキスト ボックス 2"/>
            <p:cNvSpPr txBox="1">
              <a:spLocks noChangeArrowheads="1"/>
            </p:cNvSpPr>
            <p:nvPr/>
          </p:nvSpPr>
          <p:spPr bwMode="auto">
            <a:xfrm rot="10800000">
              <a:off x="4644008" y="2995393"/>
              <a:ext cx="430887" cy="7216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gain </a:t>
              </a:r>
              <a:r>
                <a:rPr lang="en-US" altLang="ja-JP" sz="1600" i="1" dirty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ja-JP" altLang="en-US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テキスト ボックス 15"/>
            <p:cNvSpPr txBox="1">
              <a:spLocks noChangeArrowheads="1"/>
            </p:cNvSpPr>
            <p:nvPr/>
          </p:nvSpPr>
          <p:spPr bwMode="auto">
            <a:xfrm>
              <a:off x="5589271" y="4941168"/>
              <a:ext cx="56690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1</a:t>
              </a:r>
              <a:endParaRPr lang="ja-JP" altLang="en-US" sz="1100"/>
            </a:p>
          </p:txBody>
        </p:sp>
        <p:sp>
          <p:nvSpPr>
            <p:cNvPr id="37" name="テキスト ボックス 16"/>
            <p:cNvSpPr txBox="1">
              <a:spLocks noChangeArrowheads="1"/>
            </p:cNvSpPr>
            <p:nvPr/>
          </p:nvSpPr>
          <p:spPr bwMode="auto">
            <a:xfrm>
              <a:off x="4971678" y="2996952"/>
              <a:ext cx="480753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-50</a:t>
              </a:r>
              <a:endParaRPr lang="ja-JP" altLang="en-US" sz="1100"/>
            </a:p>
          </p:txBody>
        </p:sp>
        <p:sp>
          <p:nvSpPr>
            <p:cNvPr id="38" name="テキスト ボックス 17"/>
            <p:cNvSpPr txBox="1">
              <a:spLocks noChangeArrowheads="1"/>
            </p:cNvSpPr>
            <p:nvPr/>
          </p:nvSpPr>
          <p:spPr bwMode="auto">
            <a:xfrm>
              <a:off x="5180479" y="2025416"/>
              <a:ext cx="255617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0</a:t>
              </a:r>
              <a:endParaRPr lang="ja-JP" altLang="en-US" sz="1100"/>
            </a:p>
          </p:txBody>
        </p:sp>
      </p:grp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780928"/>
            <a:ext cx="4789753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正方形/長方形 11"/>
          <p:cNvSpPr>
            <a:spLocks noChangeArrowheads="1"/>
          </p:cNvSpPr>
          <p:nvPr/>
        </p:nvSpPr>
        <p:spPr bwMode="auto">
          <a:xfrm>
            <a:off x="4139754" y="4005064"/>
            <a:ext cx="43224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b="1" i="1" dirty="0" smtClean="0">
                <a:solidFill>
                  <a:srgbClr val="FF0000"/>
                </a:solidFill>
                <a:cs typeface="Times New Roman" pitchFamily="18" charset="0"/>
              </a:rPr>
              <a:t>y</a:t>
            </a:r>
            <a:endParaRPr lang="en-US" altLang="ja-JP" sz="3200" b="1" i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201" name="正方形/長方形 11"/>
          <p:cNvSpPr>
            <a:spLocks noChangeArrowheads="1"/>
          </p:cNvSpPr>
          <p:nvPr/>
        </p:nvSpPr>
        <p:spPr bwMode="auto">
          <a:xfrm>
            <a:off x="4139753" y="3030202"/>
            <a:ext cx="43224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b="1" i="1" dirty="0" smtClean="0">
                <a:solidFill>
                  <a:srgbClr val="00CC00"/>
                </a:solidFill>
                <a:cs typeface="Times New Roman" pitchFamily="18" charset="0"/>
              </a:rPr>
              <a:t>Y</a:t>
            </a:r>
            <a:endParaRPr lang="en-US" altLang="ja-JP" sz="3200" b="1" i="1" baseline="-25000" dirty="0">
              <a:solidFill>
                <a:srgbClr val="00CC00"/>
              </a:solidFill>
              <a:latin typeface="Calibri" pitchFamily="34" charset="0"/>
            </a:endParaRPr>
          </a:p>
        </p:txBody>
      </p:sp>
      <p:sp>
        <p:nvSpPr>
          <p:cNvPr id="8202" name="正方形/長方形 11"/>
          <p:cNvSpPr>
            <a:spLocks noChangeArrowheads="1"/>
          </p:cNvSpPr>
          <p:nvPr/>
        </p:nvSpPr>
        <p:spPr bwMode="auto">
          <a:xfrm>
            <a:off x="4139952" y="2765084"/>
            <a:ext cx="432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5400" b="1" baseline="-25000" dirty="0">
                <a:solidFill>
                  <a:srgbClr val="00CC00"/>
                </a:solidFill>
                <a:latin typeface="Calibri" pitchFamily="34" charset="0"/>
              </a:rPr>
              <a:t>＾</a:t>
            </a:r>
            <a:endParaRPr lang="en-US" altLang="ja-JP" sz="5400" b="1" baseline="-25000" dirty="0">
              <a:solidFill>
                <a:srgbClr val="00CC00"/>
              </a:solidFill>
              <a:latin typeface="Calibri" pitchFamily="34" charset="0"/>
            </a:endParaRPr>
          </a:p>
        </p:txBody>
      </p:sp>
      <p:sp>
        <p:nvSpPr>
          <p:cNvPr id="8203" name="正方形/長方形 11"/>
          <p:cNvSpPr>
            <a:spLocks noChangeArrowheads="1"/>
          </p:cNvSpPr>
          <p:nvPr/>
        </p:nvSpPr>
        <p:spPr bwMode="auto">
          <a:xfrm>
            <a:off x="2627784" y="5005040"/>
            <a:ext cx="50425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200" b="1" i="1" dirty="0">
                <a:solidFill>
                  <a:srgbClr val="1606EA"/>
                </a:solidFill>
                <a:latin typeface="Calibri" pitchFamily="34" charset="0"/>
              </a:rPr>
              <a:t>G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86000" y="5950546"/>
            <a:ext cx="936625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dirty="0" smtClean="0">
                <a:latin typeface="+mn-lt"/>
                <a:cs typeface="Times New Roman" pitchFamily="18" charset="0"/>
              </a:rPr>
              <a:t>Time</a:t>
            </a:r>
            <a:r>
              <a:rPr lang="ja-JP" altLang="en-US" sz="1400" dirty="0" smtClean="0">
                <a:cs typeface="Times New Roman" pitchFamily="18" charset="0"/>
              </a:rPr>
              <a:t> </a:t>
            </a:r>
            <a:r>
              <a:rPr lang="en-US" altLang="ja-JP" sz="1400" dirty="0" smtClean="0">
                <a:cs typeface="Times New Roman" pitchFamily="18" charset="0"/>
              </a:rPr>
              <a:t>(</a:t>
            </a:r>
            <a:r>
              <a:rPr lang="en-US" altLang="ja-JP" sz="1400" dirty="0" smtClean="0">
                <a:latin typeface="+mn-lt"/>
                <a:cs typeface="Times New Roman" pitchFamily="18" charset="0"/>
              </a:rPr>
              <a:t>s</a:t>
            </a:r>
            <a:r>
              <a:rPr lang="en-US" altLang="ja-JP" sz="1400" dirty="0">
                <a:latin typeface="+mn-lt"/>
                <a:cs typeface="Times New Roman" pitchFamily="18" charset="0"/>
              </a:rPr>
              <a:t>)</a:t>
            </a:r>
            <a:endParaRPr lang="ja-JP" altLang="en-US" sz="1400" dirty="0">
              <a:latin typeface="+mn-lt"/>
              <a:cs typeface="Times New Roman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-802134" y="4031530"/>
            <a:ext cx="208756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lt"/>
                <a:cs typeface="Times New Roman" pitchFamily="18" charset="0"/>
              </a:rPr>
              <a:t>Pressure (Pa),Gain</a:t>
            </a:r>
            <a:endParaRPr lang="ja-JP" altLang="en-US" sz="1400" dirty="0">
              <a:latin typeface="+mn-lt"/>
              <a:cs typeface="Times New Roman" pitchFamily="18" charset="0"/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 flipV="1">
            <a:off x="8244408" y="2564904"/>
            <a:ext cx="0" cy="3672408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7128475" y="630932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臨界温度比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6" cstate="print"/>
          <a:srcRect r="13146"/>
          <a:stretch>
            <a:fillRect/>
          </a:stretch>
        </p:blipFill>
        <p:spPr bwMode="auto">
          <a:xfrm>
            <a:off x="4860032" y="2780928"/>
            <a:ext cx="4024207" cy="32474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正方形/長方形 27"/>
          <p:cNvSpPr/>
          <p:nvPr/>
        </p:nvSpPr>
        <p:spPr>
          <a:xfrm>
            <a:off x="8769021" y="3068960"/>
            <a:ext cx="105874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928662" y="2584322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460432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二次振動系モデルに基づく安定性解析</a:t>
            </a:r>
            <a:endParaRPr lang="en-US" altLang="ja-JP" dirty="0" smtClean="0"/>
          </a:p>
          <a:p>
            <a:pPr lvl="0">
              <a:buNone/>
            </a:pPr>
            <a:r>
              <a:rPr lang="ja-JP" altLang="en-US" dirty="0" smtClean="0"/>
              <a:t>　　　　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623" y="3127721"/>
            <a:ext cx="7830693" cy="363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93904"/>
            <a:ext cx="3789045" cy="88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4412805" y="1484784"/>
            <a:ext cx="159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,   α</a:t>
            </a:r>
            <a:r>
              <a:rPr kumimoji="1" lang="en-US" altLang="ja-JP" sz="2800" dirty="0" smtClean="0"/>
              <a:t> &lt; 0, </a:t>
            </a:r>
            <a:r>
              <a:rPr lang="ja-JP" altLang="en-US" sz="2800" dirty="0" smtClean="0"/>
              <a:t> </a:t>
            </a:r>
            <a:endParaRPr kumimoji="1" lang="ja-JP" altLang="en-US" sz="28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555070"/>
            <a:ext cx="2391728" cy="50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652434" y="-27384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開ループゲイン可変の場合</a:t>
            </a:r>
            <a:r>
              <a:rPr lang="ja-JP" altLang="en-US" sz="3200" dirty="0" smtClean="0">
                <a:latin typeface="+mj-lt"/>
                <a:ea typeface="+mj-ea"/>
                <a:cs typeface="+mj-cs"/>
              </a:rPr>
              <a:t>（つづき）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99592" y="4653136"/>
            <a:ext cx="5400600" cy="1944216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348880"/>
            <a:ext cx="34366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2956560"/>
            <a:ext cx="4191000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3501008"/>
            <a:ext cx="297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hidden="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13781" y="2649569"/>
            <a:ext cx="5039648" cy="4104456"/>
          </a:xfrm>
          <a:prstGeom prst="rect">
            <a:avLst/>
          </a:prstGeom>
          <a:noFill/>
          <a:ln w="2540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4077072"/>
            <a:ext cx="17811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928662" y="2584322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623" y="3127721"/>
            <a:ext cx="7830693" cy="363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460432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振幅の推定における仮定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sz="1200" dirty="0" smtClean="0"/>
          </a:p>
          <a:p>
            <a:pPr lvl="0"/>
            <a:r>
              <a:rPr lang="en-US" altLang="ja-JP" dirty="0" smtClean="0"/>
              <a:t>PI</a:t>
            </a:r>
            <a:r>
              <a:rPr lang="ja-JP" altLang="en-US" dirty="0" smtClean="0"/>
              <a:t>補償器</a:t>
            </a:r>
            <a:endParaRPr lang="en-US" altLang="ja-JP" dirty="0" smtClean="0"/>
          </a:p>
          <a:p>
            <a:pPr lvl="0">
              <a:buNone/>
            </a:pPr>
            <a:r>
              <a:rPr lang="ja-JP" altLang="en-US" dirty="0" smtClean="0"/>
              <a:t>　　　　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sp>
        <p:nvSpPr>
          <p:cNvPr id="12" name="正方形/長方形 11"/>
          <p:cNvSpPr/>
          <p:nvPr/>
        </p:nvSpPr>
        <p:spPr>
          <a:xfrm>
            <a:off x="7130421" y="4181576"/>
            <a:ext cx="658911" cy="1762023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920" y="1464485"/>
            <a:ext cx="3345180" cy="124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76820" b="53448"/>
          <a:stretch>
            <a:fillRect/>
          </a:stretch>
        </p:blipFill>
        <p:spPr bwMode="auto">
          <a:xfrm>
            <a:off x="4300901" y="1268760"/>
            <a:ext cx="977651" cy="7901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" name="タイトル 1"/>
          <p:cNvSpPr txBox="1">
            <a:spLocks/>
          </p:cNvSpPr>
          <p:nvPr/>
        </p:nvSpPr>
        <p:spPr>
          <a:xfrm>
            <a:off x="652434" y="-27384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開ループゲイン可変の場合</a:t>
            </a:r>
            <a:r>
              <a:rPr lang="ja-JP" altLang="en-US" sz="3200" dirty="0" smtClean="0">
                <a:latin typeface="+mj-lt"/>
                <a:ea typeface="+mj-ea"/>
                <a:cs typeface="+mj-cs"/>
              </a:rPr>
              <a:t>（つづき）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フリーフォーム 23"/>
          <p:cNvSpPr/>
          <p:nvPr/>
        </p:nvSpPr>
        <p:spPr>
          <a:xfrm>
            <a:off x="5724876" y="1238631"/>
            <a:ext cx="598517" cy="1332807"/>
          </a:xfrm>
          <a:custGeom>
            <a:avLst/>
            <a:gdLst>
              <a:gd name="connsiteX0" fmla="*/ 0 w 598517"/>
              <a:gd name="connsiteY0" fmla="*/ 1332807 h 1332807"/>
              <a:gd name="connsiteX1" fmla="*/ 299259 w 598517"/>
              <a:gd name="connsiteY1" fmla="*/ 2771 h 1332807"/>
              <a:gd name="connsiteX2" fmla="*/ 598517 w 598517"/>
              <a:gd name="connsiteY2" fmla="*/ 1316182 h 133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517" h="1332807">
                <a:moveTo>
                  <a:pt x="0" y="1332807"/>
                </a:moveTo>
                <a:cubicBezTo>
                  <a:pt x="99753" y="669174"/>
                  <a:pt x="199506" y="5542"/>
                  <a:pt x="299259" y="2771"/>
                </a:cubicBezTo>
                <a:cubicBezTo>
                  <a:pt x="399012" y="0"/>
                  <a:pt x="498764" y="658091"/>
                  <a:pt x="598517" y="1316182"/>
                </a:cubicBezTo>
              </a:path>
            </a:pathLst>
          </a:cu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>
            <a:off x="6333122" y="1252134"/>
            <a:ext cx="598517" cy="1332807"/>
          </a:xfrm>
          <a:custGeom>
            <a:avLst/>
            <a:gdLst>
              <a:gd name="connsiteX0" fmla="*/ 0 w 598517"/>
              <a:gd name="connsiteY0" fmla="*/ 1332807 h 1332807"/>
              <a:gd name="connsiteX1" fmla="*/ 299259 w 598517"/>
              <a:gd name="connsiteY1" fmla="*/ 2771 h 1332807"/>
              <a:gd name="connsiteX2" fmla="*/ 598517 w 598517"/>
              <a:gd name="connsiteY2" fmla="*/ 1316182 h 133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517" h="1332807">
                <a:moveTo>
                  <a:pt x="0" y="1332807"/>
                </a:moveTo>
                <a:cubicBezTo>
                  <a:pt x="99753" y="669174"/>
                  <a:pt x="199506" y="5542"/>
                  <a:pt x="299259" y="2771"/>
                </a:cubicBezTo>
                <a:cubicBezTo>
                  <a:pt x="399012" y="0"/>
                  <a:pt x="498764" y="658091"/>
                  <a:pt x="598517" y="1316182"/>
                </a:cubicBezTo>
              </a:path>
            </a:pathLst>
          </a:cu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>
            <a:off x="6940124" y="1255111"/>
            <a:ext cx="598517" cy="1332807"/>
          </a:xfrm>
          <a:custGeom>
            <a:avLst/>
            <a:gdLst>
              <a:gd name="connsiteX0" fmla="*/ 0 w 598517"/>
              <a:gd name="connsiteY0" fmla="*/ 1332807 h 1332807"/>
              <a:gd name="connsiteX1" fmla="*/ 299259 w 598517"/>
              <a:gd name="connsiteY1" fmla="*/ 2771 h 1332807"/>
              <a:gd name="connsiteX2" fmla="*/ 598517 w 598517"/>
              <a:gd name="connsiteY2" fmla="*/ 1316182 h 133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517" h="1332807">
                <a:moveTo>
                  <a:pt x="0" y="1332807"/>
                </a:moveTo>
                <a:cubicBezTo>
                  <a:pt x="99753" y="669174"/>
                  <a:pt x="199506" y="5542"/>
                  <a:pt x="299259" y="2771"/>
                </a:cubicBezTo>
                <a:cubicBezTo>
                  <a:pt x="399012" y="0"/>
                  <a:pt x="498764" y="658091"/>
                  <a:pt x="598517" y="1316182"/>
                </a:cubicBezTo>
              </a:path>
            </a:pathLst>
          </a:cu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7538321" y="1257987"/>
            <a:ext cx="598517" cy="1332807"/>
          </a:xfrm>
          <a:custGeom>
            <a:avLst/>
            <a:gdLst>
              <a:gd name="connsiteX0" fmla="*/ 0 w 598517"/>
              <a:gd name="connsiteY0" fmla="*/ 1332807 h 1332807"/>
              <a:gd name="connsiteX1" fmla="*/ 299259 w 598517"/>
              <a:gd name="connsiteY1" fmla="*/ 2771 h 1332807"/>
              <a:gd name="connsiteX2" fmla="*/ 598517 w 598517"/>
              <a:gd name="connsiteY2" fmla="*/ 1316182 h 133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517" h="1332807">
                <a:moveTo>
                  <a:pt x="0" y="1332807"/>
                </a:moveTo>
                <a:cubicBezTo>
                  <a:pt x="99753" y="669174"/>
                  <a:pt x="199506" y="5542"/>
                  <a:pt x="299259" y="2771"/>
                </a:cubicBezTo>
                <a:cubicBezTo>
                  <a:pt x="399012" y="0"/>
                  <a:pt x="498764" y="658091"/>
                  <a:pt x="598517" y="1316182"/>
                </a:cubicBezTo>
              </a:path>
            </a:pathLst>
          </a:cu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/>
          <p:cNvCxnSpPr/>
          <p:nvPr/>
        </p:nvCxnSpPr>
        <p:spPr>
          <a:xfrm>
            <a:off x="5436096" y="2564903"/>
            <a:ext cx="3024336" cy="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5707861" y="908720"/>
            <a:ext cx="2619" cy="1845598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436096" y="1700807"/>
            <a:ext cx="3024336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3284984"/>
            <a:ext cx="31013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正方形/長方形 31"/>
          <p:cNvSpPr/>
          <p:nvPr/>
        </p:nvSpPr>
        <p:spPr>
          <a:xfrm>
            <a:off x="6300193" y="3340060"/>
            <a:ext cx="625540" cy="639273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25" grpId="0" animBg="1"/>
      <p:bldP spid="27" grpId="0" animBg="1"/>
      <p:bldP spid="28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460432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安定性解析結果</a:t>
            </a:r>
            <a:endParaRPr lang="en-US" altLang="ja-JP" dirty="0" smtClean="0"/>
          </a:p>
          <a:p>
            <a:pPr lvl="0">
              <a:buNone/>
            </a:pPr>
            <a:r>
              <a:rPr lang="ja-JP" altLang="en-US" dirty="0" smtClean="0"/>
              <a:t>　　　　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652434" y="-27384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開ループゲイン可変の場合</a:t>
            </a:r>
            <a:r>
              <a:rPr lang="ja-JP" altLang="en-US" sz="3200" dirty="0" smtClean="0">
                <a:latin typeface="+mj-lt"/>
                <a:ea typeface="+mj-ea"/>
                <a:cs typeface="+mj-cs"/>
              </a:rPr>
              <a:t>（つづき）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66253"/>
            <a:ext cx="47053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509" y="2378641"/>
            <a:ext cx="476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 t="6299" b="18898"/>
          <a:stretch>
            <a:fillRect/>
          </a:stretch>
        </p:blipFill>
        <p:spPr bwMode="auto">
          <a:xfrm>
            <a:off x="865664" y="2923264"/>
            <a:ext cx="4714937" cy="42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7209" y="2960287"/>
            <a:ext cx="17811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1" y="3399410"/>
            <a:ext cx="4829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7318" y="4138929"/>
            <a:ext cx="6877050" cy="24669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正方形/長方形 17"/>
          <p:cNvSpPr/>
          <p:nvPr/>
        </p:nvSpPr>
        <p:spPr>
          <a:xfrm>
            <a:off x="2195736" y="6127162"/>
            <a:ext cx="453650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/>
          <p:nvPr/>
        </p:nvCxnSpPr>
        <p:spPr>
          <a:xfrm>
            <a:off x="4067944" y="4869160"/>
            <a:ext cx="1944216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18898"/>
          <a:stretch>
            <a:fillRect/>
          </a:stretch>
        </p:blipFill>
        <p:spPr bwMode="auto">
          <a:xfrm>
            <a:off x="733274" y="3202071"/>
            <a:ext cx="7998131" cy="34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928662" y="2584322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460432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制御系の構成</a:t>
            </a:r>
            <a:endParaRPr lang="en-US" altLang="ja-JP" dirty="0" smtClean="0"/>
          </a:p>
          <a:p>
            <a:pPr lvl="0">
              <a:buNone/>
            </a:pPr>
            <a:r>
              <a:rPr lang="ja-JP" altLang="en-US" dirty="0" smtClean="0"/>
              <a:t>　　　　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652434" y="-27384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開ループ位相可変の場合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2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3781" y="2649569"/>
            <a:ext cx="5039648" cy="4104456"/>
          </a:xfrm>
          <a:prstGeom prst="rect">
            <a:avLst/>
          </a:prstGeom>
          <a:noFill/>
          <a:ln w="25400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15" name="円/楕円 14"/>
          <p:cNvSpPr/>
          <p:nvPr/>
        </p:nvSpPr>
        <p:spPr>
          <a:xfrm>
            <a:off x="5602414" y="3174421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4632857" y="5018278"/>
            <a:ext cx="57606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r="43471"/>
          <a:stretch>
            <a:fillRect/>
          </a:stretch>
        </p:blipFill>
        <p:spPr bwMode="auto">
          <a:xfrm>
            <a:off x="1187624" y="1484784"/>
            <a:ext cx="286513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/>
          <a:srcRect t="10308" r="27254"/>
          <a:stretch>
            <a:fillRect/>
          </a:stretch>
        </p:blipFill>
        <p:spPr bwMode="auto">
          <a:xfrm>
            <a:off x="744425" y="2756365"/>
            <a:ext cx="4328930" cy="79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 cstate="print"/>
          <a:srcRect r="48314"/>
          <a:stretch>
            <a:fillRect/>
          </a:stretch>
        </p:blipFill>
        <p:spPr bwMode="auto">
          <a:xfrm>
            <a:off x="1253583" y="2060848"/>
            <a:ext cx="2586063" cy="39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テキスト ボックス 23"/>
          <p:cNvSpPr txBox="1"/>
          <p:nvPr/>
        </p:nvSpPr>
        <p:spPr>
          <a:xfrm>
            <a:off x="4206858" y="1988840"/>
            <a:ext cx="2916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（</a:t>
            </a:r>
            <a:r>
              <a:rPr lang="en-US" altLang="ja-JP" sz="2400" i="1" dirty="0" smtClean="0"/>
              <a:t>G</a:t>
            </a:r>
            <a:r>
              <a:rPr lang="ja-JP" altLang="en-US" sz="2400" dirty="0" smtClean="0"/>
              <a:t>：十分大きな正数）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211960" y="1484784"/>
            <a:ext cx="2123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（</a:t>
            </a:r>
            <a:r>
              <a:rPr lang="en-US" altLang="ja-JP" sz="2400" dirty="0" smtClean="0"/>
              <a:t>0 </a:t>
            </a:r>
            <a:r>
              <a:rPr lang="ja-JP" altLang="en-US" sz="2400" dirty="0" smtClean="0"/>
              <a:t>≦</a:t>
            </a:r>
            <a:r>
              <a:rPr lang="ja-JP" altLang="en-US" sz="2400" i="1" dirty="0" smtClean="0"/>
              <a:t> </a:t>
            </a:r>
            <a:r>
              <a:rPr lang="en-US" altLang="ja-JP" sz="2400" i="1" dirty="0" smtClean="0"/>
              <a:t>τ</a:t>
            </a:r>
            <a:r>
              <a:rPr lang="ja-JP" altLang="en-US" sz="2400" i="1" dirty="0" smtClean="0"/>
              <a:t> </a:t>
            </a:r>
            <a:r>
              <a:rPr lang="ja-JP" altLang="en-US" sz="2400" dirty="0" smtClean="0"/>
              <a:t>≦</a:t>
            </a:r>
            <a:r>
              <a:rPr lang="ja-JP" altLang="en-US" sz="2400" i="1" dirty="0" smtClean="0"/>
              <a:t> </a:t>
            </a:r>
            <a:r>
              <a:rPr lang="en-US" altLang="ja-JP" sz="2400" i="1" dirty="0" err="1" smtClean="0"/>
              <a:t>τ</a:t>
            </a:r>
            <a:r>
              <a:rPr lang="en-US" altLang="ja-JP" sz="2400" baseline="-25000" dirty="0" err="1" smtClean="0"/>
              <a:t>max</a:t>
            </a:r>
            <a:r>
              <a:rPr lang="ja-JP" altLang="en-US" sz="2400" dirty="0" smtClean="0"/>
              <a:t>）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681" y="776462"/>
            <a:ext cx="4031742" cy="301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764704"/>
            <a:ext cx="4031742" cy="304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291" y="3744803"/>
            <a:ext cx="3828669" cy="299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テキスト ボックス 41"/>
          <p:cNvSpPr txBox="1"/>
          <p:nvPr/>
        </p:nvSpPr>
        <p:spPr>
          <a:xfrm>
            <a:off x="938678" y="935758"/>
            <a:ext cx="2981907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400" i="1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0.004, </a:t>
            </a:r>
            <a:r>
              <a:rPr lang="en-US" altLang="ja-JP" sz="2400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400" i="1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0.002</a:t>
            </a:r>
            <a:endParaRPr kumimoji="1" lang="ja-JP" altLang="en-US" sz="2400" dirty="0"/>
          </a:p>
        </p:txBody>
      </p:sp>
      <p:sp>
        <p:nvSpPr>
          <p:cNvPr id="8200" name="正方形/長方形 11"/>
          <p:cNvSpPr>
            <a:spLocks noChangeArrowheads="1"/>
          </p:cNvSpPr>
          <p:nvPr/>
        </p:nvSpPr>
        <p:spPr bwMode="auto">
          <a:xfrm>
            <a:off x="2267744" y="2204864"/>
            <a:ext cx="576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 i="1" dirty="0" smtClean="0">
                <a:solidFill>
                  <a:srgbClr val="FF0000"/>
                </a:solidFill>
                <a:cs typeface="Times New Roman" pitchFamily="18" charset="0"/>
              </a:rPr>
              <a:t>y</a:t>
            </a:r>
            <a:endParaRPr lang="en-US" altLang="ja-JP" sz="3200" b="1" i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201" name="正方形/長方形 11"/>
          <p:cNvSpPr>
            <a:spLocks noChangeArrowheads="1"/>
          </p:cNvSpPr>
          <p:nvPr/>
        </p:nvSpPr>
        <p:spPr bwMode="auto">
          <a:xfrm>
            <a:off x="1946790" y="1489930"/>
            <a:ext cx="5762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 i="1" dirty="0" smtClean="0">
                <a:solidFill>
                  <a:srgbClr val="00CC00"/>
                </a:solidFill>
                <a:cs typeface="Times New Roman" pitchFamily="18" charset="0"/>
              </a:rPr>
              <a:t>Y</a:t>
            </a:r>
            <a:endParaRPr lang="en-US" altLang="ja-JP" sz="3200" b="1" i="1" baseline="-25000" dirty="0">
              <a:solidFill>
                <a:srgbClr val="00CC00"/>
              </a:solidFill>
              <a:latin typeface="Calibri" pitchFamily="34" charset="0"/>
            </a:endParaRPr>
          </a:p>
        </p:txBody>
      </p:sp>
      <p:sp>
        <p:nvSpPr>
          <p:cNvPr id="8202" name="正方形/長方形 11"/>
          <p:cNvSpPr>
            <a:spLocks noChangeArrowheads="1"/>
          </p:cNvSpPr>
          <p:nvPr/>
        </p:nvSpPr>
        <p:spPr bwMode="auto">
          <a:xfrm>
            <a:off x="1948378" y="1268760"/>
            <a:ext cx="576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5400" b="1" baseline="-25000" dirty="0" smtClean="0">
                <a:solidFill>
                  <a:srgbClr val="00CC00"/>
                </a:solidFill>
                <a:latin typeface="Calibri" pitchFamily="34" charset="0"/>
              </a:rPr>
              <a:t>＾</a:t>
            </a:r>
            <a:endParaRPr lang="en-US" altLang="ja-JP" sz="5400" b="1" baseline="-25000" dirty="0">
              <a:solidFill>
                <a:srgbClr val="00CC00"/>
              </a:solidFill>
              <a:latin typeface="Calibri" pitchFamily="34" charset="0"/>
            </a:endParaRPr>
          </a:p>
        </p:txBody>
      </p:sp>
      <p:sp>
        <p:nvSpPr>
          <p:cNvPr id="8203" name="正方形/長方形 11"/>
          <p:cNvSpPr>
            <a:spLocks noChangeArrowheads="1"/>
          </p:cNvSpPr>
          <p:nvPr/>
        </p:nvSpPr>
        <p:spPr bwMode="auto">
          <a:xfrm>
            <a:off x="2915816" y="2780928"/>
            <a:ext cx="576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 i="1" dirty="0" smtClean="0">
                <a:solidFill>
                  <a:srgbClr val="1606EA"/>
                </a:solidFill>
                <a:latin typeface="Calibri" pitchFamily="34" charset="0"/>
              </a:rPr>
              <a:t>τ</a:t>
            </a:r>
            <a:endParaRPr lang="en-US" altLang="ja-JP" sz="2800" b="1" i="1" dirty="0">
              <a:solidFill>
                <a:srgbClr val="1606EA"/>
              </a:solidFill>
              <a:latin typeface="Calibri" pitchFamily="34" charset="0"/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noProof="0" dirty="0" smtClean="0">
                <a:latin typeface="+mj-lt"/>
                <a:ea typeface="+mj-ea"/>
                <a:cs typeface="+mj-cs"/>
              </a:rPr>
              <a:t>数値シミュレーション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92080" y="908720"/>
            <a:ext cx="2981907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400" i="1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0.004, </a:t>
            </a:r>
            <a:r>
              <a:rPr lang="en-US" altLang="ja-JP" sz="2400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400" i="1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0.005</a:t>
            </a:r>
            <a:endParaRPr kumimoji="1" lang="ja-JP" altLang="en-US" sz="2400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836712"/>
            <a:ext cx="3713411" cy="3298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テキスト ボックス 29"/>
          <p:cNvSpPr txBox="1"/>
          <p:nvPr/>
        </p:nvSpPr>
        <p:spPr>
          <a:xfrm>
            <a:off x="4355976" y="4653136"/>
            <a:ext cx="4608512" cy="1200329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= 0.01,  ζ = 0.02,  </a:t>
            </a:r>
            <a:r>
              <a:rPr lang="en-US" altLang="ja-JP" sz="2400" i="1" dirty="0" err="1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ja-JP" sz="2400" i="1" baseline="-25000" dirty="0" err="1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2π×10, </a:t>
            </a:r>
          </a:p>
          <a:p>
            <a:r>
              <a:rPr lang="en-US" altLang="ja-JP" sz="2400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ja-JP" sz="2400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400" i="1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= 0.006,  </a:t>
            </a:r>
            <a:r>
              <a:rPr lang="en-US" altLang="ja-JP" sz="2400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2.5,  </a:t>
            </a:r>
            <a:r>
              <a:rPr lang="en-US" altLang="ja-JP" sz="2400" i="1" dirty="0" err="1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ja-JP" sz="2400" i="1" baseline="-25000" dirty="0" err="1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2400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= 1,  </a:t>
            </a:r>
            <a:r>
              <a:rPr lang="en-US" altLang="ja-JP" sz="2400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sz="2400" baseline="30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3</a:t>
            </a:r>
          </a:p>
          <a:p>
            <a:endParaRPr kumimoji="1" lang="ja-JP" altLang="en-US" sz="2400" dirty="0"/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836712"/>
            <a:ext cx="3724465" cy="3338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コンテンツ プレースホルダ 2"/>
          <p:cNvSpPr txBox="1">
            <a:spLocks/>
          </p:cNvSpPr>
          <p:nvPr/>
        </p:nvSpPr>
        <p:spPr>
          <a:xfrm>
            <a:off x="3131840" y="2276872"/>
            <a:ext cx="2664296" cy="57606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境界：</a:t>
            </a:r>
            <a:r>
              <a:rPr kumimoji="1" lang="en-US" altLang="ja-JP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1" lang="en-US" altLang="ja-JP" sz="28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1" lang="en-US" altLang="ja-JP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ω</a:t>
            </a:r>
            <a:r>
              <a:rPr kumimoji="1" lang="en-US" altLang="ja-JP" sz="28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1" lang="en-US" altLang="ja-JP" sz="28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1" lang="en-US" altLang="ja-JP" sz="28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300192" y="1700808"/>
            <a:ext cx="1296144" cy="461665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ja-JP" sz="2400" i="1" dirty="0" err="1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ja-JP" sz="2400" i="1" baseline="-25000" dirty="0" err="1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2400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= 0.5</a:t>
            </a:r>
            <a:endParaRPr kumimoji="1" lang="ja-JP" altLang="en-US" sz="2400" dirty="0"/>
          </a:p>
        </p:txBody>
      </p:sp>
      <p:sp>
        <p:nvSpPr>
          <p:cNvPr id="33" name="コンテンツ プレースホルダ 2"/>
          <p:cNvSpPr txBox="1">
            <a:spLocks/>
          </p:cNvSpPr>
          <p:nvPr/>
        </p:nvSpPr>
        <p:spPr>
          <a:xfrm>
            <a:off x="4716016" y="5733256"/>
            <a:ext cx="3312368" cy="57606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800" i="1" noProof="0" dirty="0" smtClean="0"/>
              <a:t>ω</a:t>
            </a:r>
            <a:r>
              <a:rPr lang="en-US" altLang="ja-JP" sz="2800" noProof="0" dirty="0" smtClean="0"/>
              <a:t> &lt; </a:t>
            </a:r>
            <a:r>
              <a:rPr lang="en-US" altLang="ja-JP" sz="2800" i="1" noProof="0" dirty="0" err="1" smtClean="0"/>
              <a:t>ω</a:t>
            </a:r>
            <a:r>
              <a:rPr lang="en-US" altLang="ja-JP" sz="2800" i="1" baseline="-25000" noProof="0" dirty="0" err="1" smtClean="0"/>
              <a:t>n</a:t>
            </a:r>
            <a:r>
              <a:rPr lang="en-US" altLang="ja-JP" sz="2800" noProof="0" dirty="0" smtClean="0"/>
              <a:t> </a:t>
            </a:r>
            <a:r>
              <a:rPr lang="ja-JP" altLang="en-US" sz="2800" noProof="0" dirty="0" smtClean="0"/>
              <a:t>で定常発振</a:t>
            </a:r>
            <a:endParaRPr kumimoji="1" lang="en-US" altLang="ja-JP" sz="2800" b="0" i="1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2" grpId="0" animBg="1"/>
      <p:bldP spid="21" grpId="0" build="p" animBg="1"/>
      <p:bldP spid="32" grpId="0"/>
      <p:bldP spid="3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3|24.9|1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3|24.9|1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3|24.9|1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3|24.9|12.5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10698</TotalTime>
  <Words>409</Words>
  <Application>Microsoft Office PowerPoint</Application>
  <PresentationFormat>画面に合わせる (4:3)</PresentationFormat>
  <Paragraphs>161</Paragraphs>
  <Slides>15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開ループ位相の動的な調整により振動振幅を 目標値一定とする定常発振制御系の安定性解析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フィードバック制御に基づく 熱音響発電システムの検討</dc:title>
  <dc:creator>kobayasi</dc:creator>
  <cp:lastModifiedBy>kobayasi</cp:lastModifiedBy>
  <cp:revision>784</cp:revision>
  <dcterms:created xsi:type="dcterms:W3CDTF">2012-03-07T00:49:43Z</dcterms:created>
  <dcterms:modified xsi:type="dcterms:W3CDTF">2019-11-13T08:48:15Z</dcterms:modified>
</cp:coreProperties>
</file>