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7" r:id="rId2"/>
    <p:sldId id="345" r:id="rId3"/>
    <p:sldId id="321" r:id="rId4"/>
    <p:sldId id="314" r:id="rId5"/>
    <p:sldId id="325" r:id="rId6"/>
    <p:sldId id="324" r:id="rId7"/>
    <p:sldId id="330" r:id="rId8"/>
    <p:sldId id="331" r:id="rId9"/>
    <p:sldId id="329" r:id="rId10"/>
    <p:sldId id="339" r:id="rId11"/>
    <p:sldId id="341" r:id="rId12"/>
    <p:sldId id="342" r:id="rId13"/>
    <p:sldId id="275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000"/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0" autoAdjust="0"/>
    <p:restoredTop sz="84258" autoAdjust="0"/>
  </p:normalViewPr>
  <p:slideViewPr>
    <p:cSldViewPr>
      <p:cViewPr varScale="1">
        <p:scale>
          <a:sx n="92" d="100"/>
          <a:sy n="92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351D3C-A8A2-49D3-BB03-208259AB478B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928992" cy="1512168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電力フィードバック回路の調整による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熱音響発電機の発振余裕の最大化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286124"/>
            <a:ext cx="8534752" cy="1752600"/>
          </a:xfrm>
        </p:spPr>
        <p:txBody>
          <a:bodyPr>
            <a:normAutofit/>
          </a:bodyPr>
          <a:lstStyle/>
          <a:p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○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小林泰秀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,</a:t>
            </a:r>
            <a:r>
              <a:rPr lang="ja-JP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井上陽仁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 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(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長岡技科大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)</a:t>
            </a: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-172320" y="4462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解析結果 </a:t>
            </a:r>
            <a:r>
              <a:rPr lang="en-US" altLang="ja-JP" sz="4400" dirty="0" smtClean="0"/>
              <a:t>【</a:t>
            </a:r>
            <a:r>
              <a:rPr lang="ja-JP" altLang="en-US" sz="4400" dirty="0" smtClean="0"/>
              <a:t>発振余裕と周波数</a:t>
            </a:r>
            <a:r>
              <a:rPr lang="en-US" altLang="ja-JP" sz="4400" dirty="0" smtClean="0"/>
              <a:t>】</a:t>
            </a:r>
            <a:endParaRPr lang="en-US" altLang="ja-JP" sz="3600" dirty="0"/>
          </a:p>
        </p:txBody>
      </p:sp>
      <p:sp>
        <p:nvSpPr>
          <p:cNvPr id="82" name="正方形/長方形 81"/>
          <p:cNvSpPr/>
          <p:nvPr/>
        </p:nvSpPr>
        <p:spPr>
          <a:xfrm>
            <a:off x="1691680" y="961564"/>
            <a:ext cx="5904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軌跡</a:t>
            </a:r>
            <a:r>
              <a:rPr lang="en-US" altLang="ja-JP" sz="2800" dirty="0"/>
              <a:t>-</a:t>
            </a:r>
            <a:r>
              <a:rPr lang="ja-JP" altLang="en-US" sz="2800" dirty="0" smtClean="0"/>
              <a:t>原点間距離 </a:t>
            </a:r>
            <a:r>
              <a:rPr lang="en-US" altLang="ja-JP" sz="2800" i="1" dirty="0" err="1" smtClean="0"/>
              <a:t>d</a:t>
            </a:r>
            <a:r>
              <a:rPr lang="en-US" altLang="ja-JP" sz="2800" baseline="-25000" dirty="0" err="1" smtClean="0"/>
              <a:t>min</a:t>
            </a:r>
            <a:r>
              <a:rPr lang="ja-JP" altLang="en-US" sz="2800" baseline="-25000" dirty="0" smtClean="0"/>
              <a:t> </a:t>
            </a:r>
            <a:r>
              <a:rPr lang="ja-JP" altLang="en-US" sz="2800" dirty="0" err="1" smtClean="0"/>
              <a:t>，</a:t>
            </a:r>
            <a:r>
              <a:rPr lang="ja-JP" altLang="en-US" sz="2800" dirty="0" smtClean="0"/>
              <a:t>その周波数 </a:t>
            </a:r>
            <a:r>
              <a:rPr lang="en-US" altLang="ja-JP" sz="2800" dirty="0" err="1" smtClean="0"/>
              <a:t>fr</a:t>
            </a:r>
            <a:r>
              <a:rPr lang="ja-JP" altLang="en-US" sz="2800" dirty="0" smtClean="0"/>
              <a:t> </a:t>
            </a:r>
            <a:endParaRPr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76256" y="1988840"/>
            <a:ext cx="1944216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軌跡が回転</a:t>
            </a:r>
            <a:endParaRPr kumimoji="1" lang="en-US" altLang="ja-JP" sz="2400" dirty="0" smtClean="0"/>
          </a:p>
          <a:p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発振余裕：大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周波数：低下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 smtClean="0"/>
              <a:t>   </a:t>
            </a:r>
            <a:endParaRPr kumimoji="1" lang="ja-JP" altLang="en-US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t="4086" r="9946"/>
          <a:stretch>
            <a:fillRect/>
          </a:stretch>
        </p:blipFill>
        <p:spPr bwMode="auto">
          <a:xfrm>
            <a:off x="7081116" y="985614"/>
            <a:ext cx="442735" cy="4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442" y="1844824"/>
            <a:ext cx="6324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5436096" y="515719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88223" y="5800299"/>
            <a:ext cx="138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5209673" y="4603978"/>
            <a:ext cx="540060" cy="576064"/>
          </a:xfrm>
          <a:prstGeom prst="line">
            <a:avLst/>
          </a:prstGeom>
          <a:ln w="25400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712413" y="1446642"/>
            <a:ext cx="5760640" cy="0"/>
          </a:xfrm>
          <a:prstGeom prst="line">
            <a:avLst/>
          </a:prstGeom>
          <a:ln w="254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726512" y="4109560"/>
            <a:ext cx="156878" cy="2174"/>
          </a:xfrm>
          <a:prstGeom prst="line">
            <a:avLst/>
          </a:prstGeom>
          <a:ln w="254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4"/>
            <a:ext cx="6324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44824"/>
            <a:ext cx="6324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44824"/>
            <a:ext cx="6324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844824"/>
            <a:ext cx="6324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844824"/>
            <a:ext cx="6324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1844824"/>
            <a:ext cx="6324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下矢印 54"/>
          <p:cNvSpPr/>
          <p:nvPr/>
        </p:nvSpPr>
        <p:spPr>
          <a:xfrm>
            <a:off x="7596336" y="2420888"/>
            <a:ext cx="288032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1844824"/>
            <a:ext cx="6324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1844824"/>
            <a:ext cx="6324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1844824"/>
            <a:ext cx="6324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テキスト ボックス 39"/>
          <p:cNvSpPr txBox="1"/>
          <p:nvPr/>
        </p:nvSpPr>
        <p:spPr>
          <a:xfrm>
            <a:off x="6876256" y="3861048"/>
            <a:ext cx="1944216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軌跡が縮小</a:t>
            </a:r>
            <a:endParaRPr kumimoji="1" lang="en-US" altLang="ja-JP" sz="2400" dirty="0" smtClean="0"/>
          </a:p>
          <a:p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発振余裕：小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 smtClean="0"/>
              <a:t>   </a:t>
            </a:r>
            <a:endParaRPr kumimoji="1" lang="ja-JP" altLang="en-US" sz="2400" dirty="0"/>
          </a:p>
        </p:txBody>
      </p:sp>
      <p:sp>
        <p:nvSpPr>
          <p:cNvPr id="41" name="下矢印 40"/>
          <p:cNvSpPr/>
          <p:nvPr/>
        </p:nvSpPr>
        <p:spPr>
          <a:xfrm>
            <a:off x="7609984" y="4293096"/>
            <a:ext cx="288032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876256" y="5370895"/>
            <a:ext cx="194421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ja-JP" altLang="en-US" sz="2400" dirty="0" smtClean="0"/>
              <a:t>最適値</a:t>
            </a:r>
            <a:r>
              <a:rPr lang="ja-JP" altLang="en-US" sz="2000" dirty="0" smtClean="0"/>
              <a:t>が</a:t>
            </a:r>
            <a:r>
              <a:rPr lang="ja-JP" altLang="en-US" sz="2400" dirty="0" smtClean="0"/>
              <a:t>存在</a:t>
            </a:r>
            <a:r>
              <a:rPr kumimoji="1" lang="en-US" altLang="ja-JP" sz="2400" dirty="0" smtClean="0"/>
              <a:t>  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974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-172320" y="-9968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解析結果 </a:t>
            </a:r>
            <a:r>
              <a:rPr lang="en-US" altLang="ja-JP" sz="4400" dirty="0" smtClean="0"/>
              <a:t>【</a:t>
            </a:r>
            <a:r>
              <a:rPr lang="ja-JP" altLang="en-US" sz="4400" dirty="0" smtClean="0"/>
              <a:t>電力・音響パワー・効率</a:t>
            </a:r>
            <a:r>
              <a:rPr lang="en-US" altLang="ja-JP" sz="4400" dirty="0" smtClean="0"/>
              <a:t>】</a:t>
            </a:r>
            <a:endParaRPr lang="en-US" altLang="ja-JP" sz="3600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34430" y="639030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正方形/長方形 54"/>
          <p:cNvSpPr/>
          <p:nvPr/>
        </p:nvSpPr>
        <p:spPr>
          <a:xfrm>
            <a:off x="7918239" y="983357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107793" y="1956532"/>
            <a:ext cx="890944" cy="27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264566" y="1991469"/>
            <a:ext cx="730304" cy="213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540242" y="1832962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s2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146998" y="1847453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s1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285235" y="1822268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304983" y="1831464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932392" y="983357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823651" y="864055"/>
            <a:ext cx="55976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51622" y="843154"/>
            <a:ext cx="58060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H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16306" y="1785668"/>
            <a:ext cx="318130" cy="249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52774" y="1775445"/>
            <a:ext cx="2222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5398678" y="1893616"/>
            <a:ext cx="39639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536020" y="1499770"/>
            <a:ext cx="357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i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5929418" y="2067275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2700168" y="2067275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7619984" y="1246675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970534" y="1259032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099704" y="1944175"/>
            <a:ext cx="0" cy="3273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4054521" y="1956532"/>
            <a:ext cx="0" cy="3052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448072" y="1800159"/>
            <a:ext cx="265695" cy="19251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4105614" y="1901616"/>
            <a:ext cx="358219" cy="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708930" y="1901616"/>
            <a:ext cx="34879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t="11091"/>
          <a:stretch>
            <a:fillRect/>
          </a:stretch>
        </p:blipFill>
        <p:spPr bwMode="auto">
          <a:xfrm>
            <a:off x="102998" y="2829408"/>
            <a:ext cx="8933498" cy="31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テキスト ボックス 77"/>
          <p:cNvSpPr txBox="1"/>
          <p:nvPr/>
        </p:nvSpPr>
        <p:spPr>
          <a:xfrm>
            <a:off x="504056" y="5901079"/>
            <a:ext cx="81724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ある</a:t>
            </a:r>
            <a:r>
              <a:rPr lang="en-US" altLang="ja-JP" sz="2400" i="1" dirty="0" smtClean="0"/>
              <a:t>X</a:t>
            </a:r>
            <a:r>
              <a:rPr lang="en-US" altLang="ja-JP" sz="2400" i="1" baseline="-25000" dirty="0" smtClean="0"/>
              <a:t>L</a:t>
            </a:r>
            <a:r>
              <a:rPr lang="ja-JP" altLang="en-US" sz="2400" dirty="0" smtClean="0"/>
              <a:t>で発振余裕最大、端子電圧・音響パワー・環送電力：大</a:t>
            </a:r>
            <a:r>
              <a:rPr lang="en-US" altLang="ja-JP" sz="2400" dirty="0" smtClean="0"/>
              <a:t> </a:t>
            </a:r>
          </a:p>
          <a:p>
            <a:r>
              <a:rPr lang="ja-JP" altLang="en-US" sz="2400" dirty="0" smtClean="0"/>
              <a:t> </a:t>
            </a:r>
            <a:r>
              <a:rPr kumimoji="1" lang="en-US" altLang="ja-JP" sz="2400" i="1" dirty="0" smtClean="0"/>
              <a:t>X</a:t>
            </a:r>
            <a:r>
              <a:rPr kumimoji="1" lang="en-US" altLang="ja-JP" sz="2400" i="1" baseline="-25000" dirty="0" smtClean="0"/>
              <a:t>L</a:t>
            </a:r>
            <a:r>
              <a:rPr lang="ja-JP" altLang="en-US" sz="2400" dirty="0" smtClean="0"/>
              <a:t>増加　⇒　</a:t>
            </a:r>
            <a:r>
              <a:rPr kumimoji="1" lang="ja-JP" altLang="en-US" sz="2400" dirty="0" smtClean="0"/>
              <a:t>発振周波数：低下、端子電圧間の位相進み：増加</a:t>
            </a:r>
            <a:r>
              <a:rPr lang="ja-JP" altLang="en-US" sz="2400" dirty="0" smtClean="0"/>
              <a:t>　　　　　　　　　　　　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370064"/>
            <a:ext cx="2880319" cy="4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/>
          <p:cNvSpPr txBox="1"/>
          <p:nvPr/>
        </p:nvSpPr>
        <p:spPr>
          <a:xfrm>
            <a:off x="3419872" y="2391085"/>
            <a:ext cx="295232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と仮定　⇒　他を算出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2411760" y="2780928"/>
            <a:ext cx="6744597" cy="309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1124511" y="5805264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最大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2106312" y="3600312"/>
            <a:ext cx="17416" cy="2088232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1808400" y="5806425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低下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4932040" y="5820073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最大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3854264" y="3645024"/>
            <a:ext cx="0" cy="201622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3387823" y="5806425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増加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>
            <a:off x="8604448" y="3645024"/>
            <a:ext cx="0" cy="2088232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86"/>
          <p:cNvSpPr/>
          <p:nvPr/>
        </p:nvSpPr>
        <p:spPr>
          <a:xfrm>
            <a:off x="8327720" y="5820073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低下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1197504" y="4392400"/>
            <a:ext cx="648000" cy="288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2421640" y="4162728"/>
            <a:ext cx="468000" cy="288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2929464" y="4625872"/>
            <a:ext cx="468000" cy="288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4054296" y="4639488"/>
            <a:ext cx="576000" cy="288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4644008" y="4392400"/>
            <a:ext cx="648000" cy="288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6701176" y="4399936"/>
            <a:ext cx="648000" cy="288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7356856" y="4625840"/>
            <a:ext cx="648000" cy="288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02" name="角丸四角形 101"/>
          <p:cNvSpPr/>
          <p:nvPr/>
        </p:nvSpPr>
        <p:spPr>
          <a:xfrm>
            <a:off x="5305728" y="4392400"/>
            <a:ext cx="648000" cy="288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5967448" y="4639488"/>
            <a:ext cx="648000" cy="288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2" grpId="0"/>
      <p:bldP spid="33" grpId="0" animBg="1"/>
      <p:bldP spid="39" grpId="0"/>
      <p:bldP spid="39" grpId="1"/>
      <p:bldP spid="42" grpId="0"/>
      <p:bldP spid="42" grpId="1"/>
      <p:bldP spid="57" grpId="0"/>
      <p:bldP spid="87" grpId="0"/>
      <p:bldP spid="87" grpId="1"/>
      <p:bldP spid="88" grpId="0" animBg="1"/>
      <p:bldP spid="88" grpId="1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6" grpId="1" animBg="1"/>
      <p:bldP spid="102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-172320" y="-2738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実験結果 </a:t>
            </a:r>
            <a:r>
              <a:rPr lang="en-US" altLang="ja-JP" sz="4400" dirty="0" smtClean="0"/>
              <a:t>【</a:t>
            </a:r>
            <a:r>
              <a:rPr lang="ja-JP" altLang="en-US" sz="4400" dirty="0" smtClean="0"/>
              <a:t>電力・音響パワー・効率</a:t>
            </a:r>
            <a:r>
              <a:rPr lang="en-US" altLang="ja-JP" sz="4400" dirty="0" smtClean="0"/>
              <a:t>】</a:t>
            </a:r>
            <a:endParaRPr lang="en-US" altLang="ja-JP" sz="3600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35496" y="621614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正方形/長方形 54"/>
          <p:cNvSpPr/>
          <p:nvPr/>
        </p:nvSpPr>
        <p:spPr>
          <a:xfrm>
            <a:off x="7919305" y="965941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108859" y="1939116"/>
            <a:ext cx="890944" cy="27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265632" y="1974053"/>
            <a:ext cx="730304" cy="213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541308" y="1815546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s2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148064" y="1830037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s1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286301" y="1804852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306049" y="1814048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933458" y="965941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824717" y="846639"/>
            <a:ext cx="55976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52688" y="825738"/>
            <a:ext cx="58060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H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17372" y="1768252"/>
            <a:ext cx="318130" cy="249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53840" y="1758029"/>
            <a:ext cx="2222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5399744" y="1876200"/>
            <a:ext cx="39639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537086" y="1482354"/>
            <a:ext cx="263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err="1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i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5930484" y="2049859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2701234" y="2049859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7621050" y="1229259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971600" y="1241616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100770" y="1926759"/>
            <a:ext cx="0" cy="3273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4055587" y="1939116"/>
            <a:ext cx="0" cy="3052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449138" y="1782743"/>
            <a:ext cx="265695" cy="19251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4106680" y="1884200"/>
            <a:ext cx="358219" cy="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709996" y="1884200"/>
            <a:ext cx="34879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1206" t="11087"/>
          <a:stretch>
            <a:fillRect/>
          </a:stretch>
        </p:blipFill>
        <p:spPr bwMode="auto">
          <a:xfrm>
            <a:off x="81754" y="2770138"/>
            <a:ext cx="8980652" cy="322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395536" y="5997760"/>
            <a:ext cx="820891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端子電圧・電流・音響パワー・環送電力：最大となる</a:t>
            </a:r>
            <a:r>
              <a:rPr lang="en-US" altLang="ja-JP" sz="2400" i="1" dirty="0" smtClean="0"/>
              <a:t>X</a:t>
            </a:r>
            <a:r>
              <a:rPr lang="en-US" altLang="ja-JP" sz="2400" i="1" baseline="-25000" dirty="0" smtClean="0"/>
              <a:t>L</a:t>
            </a:r>
            <a:r>
              <a:rPr lang="ja-JP" altLang="en-US" sz="2400" dirty="0" smtClean="0"/>
              <a:t>の可能性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発振周波数とリニアモータの効率 </a:t>
            </a:r>
            <a:r>
              <a:rPr lang="en-US" altLang="ja-JP" sz="2400" dirty="0" smtClean="0"/>
              <a:t>... </a:t>
            </a:r>
            <a:r>
              <a:rPr lang="ja-JP" altLang="en-US" sz="2400" dirty="0" smtClean="0"/>
              <a:t>解析に整合しない</a:t>
            </a:r>
            <a:endParaRPr kumimoji="1" lang="ja-JP" altLang="en-US" sz="2400" dirty="0"/>
          </a:p>
        </p:txBody>
      </p:sp>
      <p:sp>
        <p:nvSpPr>
          <p:cNvPr id="40" name="正方形/長方形 39"/>
          <p:cNvSpPr/>
          <p:nvPr/>
        </p:nvSpPr>
        <p:spPr>
          <a:xfrm>
            <a:off x="1159875" y="5854905"/>
            <a:ext cx="1035861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低下？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051720" y="5349688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4644008" y="3432768"/>
            <a:ext cx="0" cy="23762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8446784" y="5884808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高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131840" y="5350849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4283968" y="5853744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増加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23528" y="2321584"/>
            <a:ext cx="849694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s1</a:t>
            </a:r>
            <a:r>
              <a:rPr lang="en-US" altLang="ja-JP" sz="2400" dirty="0" smtClean="0"/>
              <a:t>,</a:t>
            </a:r>
            <a:r>
              <a:rPr lang="en-US" altLang="ja-JP" sz="2400" i="1" dirty="0" smtClean="0"/>
              <a:t> v</a:t>
            </a:r>
            <a:r>
              <a:rPr lang="en-US" altLang="ja-JP" sz="2400" baseline="-25000" dirty="0" smtClean="0"/>
              <a:t>s2</a:t>
            </a:r>
            <a:r>
              <a:rPr lang="en-US" altLang="ja-JP" sz="2400" dirty="0" smtClean="0"/>
              <a:t>,</a:t>
            </a:r>
            <a:r>
              <a:rPr lang="en-US" altLang="ja-JP" sz="2400" i="1" dirty="0" smtClean="0"/>
              <a:t> p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,</a:t>
            </a:r>
            <a:r>
              <a:rPr lang="en-US" altLang="ja-JP" sz="2400" i="1" dirty="0" smtClean="0"/>
              <a:t> p</a:t>
            </a:r>
            <a:r>
              <a:rPr lang="en-US" altLang="ja-JP" sz="2400" baseline="-25000" dirty="0" smtClean="0"/>
              <a:t>2</a:t>
            </a:r>
            <a:r>
              <a:rPr lang="ja-JP" altLang="en-US" sz="2400" dirty="0" smtClean="0"/>
              <a:t> を 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秒間同時計測、発振周波数成分を算出</a:t>
            </a:r>
            <a:endParaRPr kumimoji="1" lang="ja-JP" altLang="en-US" sz="2400" dirty="0"/>
          </a:p>
        </p:txBody>
      </p:sp>
      <p:sp>
        <p:nvSpPr>
          <p:cNvPr id="74" name="正方形/長方形 73"/>
          <p:cNvSpPr/>
          <p:nvPr/>
        </p:nvSpPr>
        <p:spPr>
          <a:xfrm>
            <a:off x="6470472" y="1525232"/>
            <a:ext cx="235642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noAutofit/>
          </a:bodyPr>
          <a:lstStyle/>
          <a:p>
            <a:r>
              <a:rPr lang="en-US" altLang="ja-JP" sz="2200" b="1" i="1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直線矢印コネクタ 71"/>
          <p:cNvCxnSpPr/>
          <p:nvPr/>
        </p:nvCxnSpPr>
        <p:spPr>
          <a:xfrm rot="10800000" flipV="1">
            <a:off x="6634106" y="1352108"/>
            <a:ext cx="0" cy="327309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7472076" y="1515879"/>
            <a:ext cx="3483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r>
              <a:rPr lang="en-US" altLang="ja-JP" sz="2200" b="1" i="1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 rot="10800000" flipV="1">
            <a:off x="7648664" y="1360815"/>
            <a:ext cx="0" cy="327309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角丸四角形 77"/>
          <p:cNvSpPr/>
          <p:nvPr/>
        </p:nvSpPr>
        <p:spPr>
          <a:xfrm>
            <a:off x="1862992" y="3995184"/>
            <a:ext cx="432000" cy="216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2267744" y="3995184"/>
            <a:ext cx="432000" cy="216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3248560" y="3995184"/>
            <a:ext cx="432000" cy="216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3262208" y="4948704"/>
            <a:ext cx="432000" cy="216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3676840" y="3995184"/>
            <a:ext cx="432000" cy="216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4081592" y="4931288"/>
            <a:ext cx="432000" cy="216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5184104" y="4948728"/>
            <a:ext cx="324000" cy="360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5607408" y="4958584"/>
            <a:ext cx="432000" cy="216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6152408" y="4962352"/>
            <a:ext cx="432000" cy="216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7" name="角丸四角形 96"/>
          <p:cNvSpPr/>
          <p:nvPr/>
        </p:nvSpPr>
        <p:spPr>
          <a:xfrm>
            <a:off x="6714824" y="4948704"/>
            <a:ext cx="432000" cy="216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8" name="角丸四角形 97"/>
          <p:cNvSpPr/>
          <p:nvPr/>
        </p:nvSpPr>
        <p:spPr>
          <a:xfrm>
            <a:off x="7298424" y="5133664"/>
            <a:ext cx="432000" cy="216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9" name="角丸四角形 98"/>
          <p:cNvSpPr/>
          <p:nvPr/>
        </p:nvSpPr>
        <p:spPr>
          <a:xfrm>
            <a:off x="7826008" y="4944936"/>
            <a:ext cx="432000" cy="216000"/>
          </a:xfrm>
          <a:prstGeom prst="roundRect">
            <a:avLst>
              <a:gd name="adj" fmla="val 25255"/>
            </a:avLst>
          </a:prstGeom>
          <a:ln w="38100">
            <a:solidFill>
              <a:srgbClr val="FF0000">
                <a:alpha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4852496" y="5867392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最大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01" name="直線矢印コネクタ 100"/>
          <p:cNvCxnSpPr/>
          <p:nvPr/>
        </p:nvCxnSpPr>
        <p:spPr>
          <a:xfrm>
            <a:off x="2843808" y="3432768"/>
            <a:ext cx="0" cy="23762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/>
          <p:cNvSpPr/>
          <p:nvPr/>
        </p:nvSpPr>
        <p:spPr>
          <a:xfrm>
            <a:off x="2483768" y="5853744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増加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03" name="直線矢印コネクタ 102"/>
          <p:cNvCxnSpPr/>
          <p:nvPr/>
        </p:nvCxnSpPr>
        <p:spPr>
          <a:xfrm>
            <a:off x="1619672" y="3405472"/>
            <a:ext cx="0" cy="23762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8666576" y="3405472"/>
            <a:ext cx="0" cy="23762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1364459" y="3284984"/>
            <a:ext cx="7740352" cy="267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  <p:bldP spid="40" grpId="1"/>
      <p:bldP spid="44" grpId="0"/>
      <p:bldP spid="44" grpId="1"/>
      <p:bldP spid="82" grpId="0"/>
      <p:bldP spid="82" grpId="1"/>
      <p:bldP spid="85" grpId="0"/>
      <p:bldP spid="85" grpId="1"/>
      <p:bldP spid="78" grpId="0" animBg="1"/>
      <p:bldP spid="100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472608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dirty="0" smtClean="0"/>
              <a:t>電力フィードバック回路のリアクタンスの最適化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解析：発振余裕が最大となるリアクタンスの存在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　　　　　端子電圧間の位相進み：増加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　　　　　発振周波数：低下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実験：圧力振幅が最大となるリアクタンスの可能性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　　　　　端子電圧間の位相進み：増加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　　　　　発振周波数：低下？</a:t>
            </a:r>
            <a:endParaRPr lang="en-US" altLang="ja-JP" dirty="0" smtClean="0"/>
          </a:p>
          <a:p>
            <a:pPr lvl="1"/>
            <a:endParaRPr lang="en-US" altLang="ja-JP" sz="1800" dirty="0" smtClean="0"/>
          </a:p>
          <a:p>
            <a:r>
              <a:rPr lang="ja-JP" altLang="en-US" dirty="0" smtClean="0"/>
              <a:t>今後の課題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実験の精度向上（リアクタンス）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 descr="横線"/>
          <p:cNvSpPr>
            <a:spLocks noChangeArrowheads="1"/>
          </p:cNvSpPr>
          <p:nvPr/>
        </p:nvSpPr>
        <p:spPr bwMode="auto">
          <a:xfrm rot="5400000">
            <a:off x="7382051" y="1844971"/>
            <a:ext cx="246839" cy="378379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7" name="AutoShape 3"/>
          <p:cNvSpPr>
            <a:spLocks noChangeAspect="1" noChangeArrowheads="1"/>
          </p:cNvSpPr>
          <p:nvPr/>
        </p:nvSpPr>
        <p:spPr bwMode="auto">
          <a:xfrm>
            <a:off x="4827610" y="836712"/>
            <a:ext cx="413687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7382791" y="1928122"/>
            <a:ext cx="319565" cy="246746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背景：電力フィードバック型熱音響発電機</a:t>
            </a:r>
            <a:endParaRPr kumimoji="1" lang="ja-JP" altLang="en-US" sz="3600" dirty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5400000">
            <a:off x="6767956" y="1304476"/>
            <a:ext cx="1661788" cy="2875291"/>
          </a:xfrm>
          <a:prstGeom prst="roundRect">
            <a:avLst>
              <a:gd name="adj" fmla="val 2631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16200000">
            <a:off x="7015759" y="1567111"/>
            <a:ext cx="1151590" cy="233447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5400000" flipH="1">
            <a:off x="7130383" y="1738285"/>
            <a:ext cx="814373" cy="2036826"/>
          </a:xfrm>
          <a:custGeom>
            <a:avLst/>
            <a:gdLst>
              <a:gd name="G0" fmla="+- 10763183 0 0"/>
              <a:gd name="G1" fmla="+- -10554132 0 0"/>
              <a:gd name="G2" fmla="+- 10763183 0 -10554132"/>
              <a:gd name="G3" fmla="+- 10800 0 0"/>
              <a:gd name="G4" fmla="+- 0 0 107631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29 0 0"/>
              <a:gd name="G9" fmla="+- 0 0 -10554132"/>
              <a:gd name="G10" fmla="+- 9829 0 2700"/>
              <a:gd name="G11" fmla="cos G10 10763183"/>
              <a:gd name="G12" fmla="sin G10 10763183"/>
              <a:gd name="G13" fmla="cos 13500 10763183"/>
              <a:gd name="G14" fmla="sin 13500 10763183"/>
              <a:gd name="G15" fmla="+- G11 10800 0"/>
              <a:gd name="G16" fmla="+- G12 10800 0"/>
              <a:gd name="G17" fmla="+- G13 10800 0"/>
              <a:gd name="G18" fmla="+- G14 10800 0"/>
              <a:gd name="G19" fmla="*/ 9829 1 2"/>
              <a:gd name="G20" fmla="+- G19 5400 0"/>
              <a:gd name="G21" fmla="cos G20 10763183"/>
              <a:gd name="G22" fmla="sin G20 10763183"/>
              <a:gd name="G23" fmla="+- G21 10800 0"/>
              <a:gd name="G24" fmla="+- G12 G23 G22"/>
              <a:gd name="G25" fmla="+- G22 G23 G11"/>
              <a:gd name="G26" fmla="cos 10800 10763183"/>
              <a:gd name="G27" fmla="sin 10800 10763183"/>
              <a:gd name="G28" fmla="cos 9829 10763183"/>
              <a:gd name="G29" fmla="sin 9829 107631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54132"/>
              <a:gd name="G36" fmla="sin G34 -10554132"/>
              <a:gd name="G37" fmla="+/ -10554132 107631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29 G39"/>
              <a:gd name="G43" fmla="sin 98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5 w 21600"/>
              <a:gd name="T5" fmla="*/ 11100 h 21600"/>
              <a:gd name="T6" fmla="*/ 1044 w 21600"/>
              <a:gd name="T7" fmla="*/ 7449 h 21600"/>
              <a:gd name="T8" fmla="*/ 20625 w 21600"/>
              <a:gd name="T9" fmla="*/ 11073 h 21600"/>
              <a:gd name="T10" fmla="*/ -2193 w 21600"/>
              <a:gd name="T11" fmla="*/ 14468 h 21600"/>
              <a:gd name="T12" fmla="*/ 8 w 21600"/>
              <a:gd name="T13" fmla="*/ 10536 h 21600"/>
              <a:gd name="T14" fmla="*/ 3939 w 21600"/>
              <a:gd name="T15" fmla="*/ 127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40" y="13470"/>
                </a:moveTo>
                <a:cubicBezTo>
                  <a:pt x="2536" y="17705"/>
                  <a:pt x="6400" y="20629"/>
                  <a:pt x="10800" y="20629"/>
                </a:cubicBezTo>
                <a:cubicBezTo>
                  <a:pt x="16228" y="20629"/>
                  <a:pt x="20629" y="16228"/>
                  <a:pt x="20629" y="10800"/>
                </a:cubicBezTo>
                <a:cubicBezTo>
                  <a:pt x="20629" y="5371"/>
                  <a:pt x="16228" y="971"/>
                  <a:pt x="10800" y="971"/>
                </a:cubicBezTo>
                <a:cubicBezTo>
                  <a:pt x="6602" y="970"/>
                  <a:pt x="2867" y="3636"/>
                  <a:pt x="1504" y="7607"/>
                </a:cubicBezTo>
                <a:lnTo>
                  <a:pt x="585" y="7291"/>
                </a:lnTo>
                <a:cubicBezTo>
                  <a:pt x="2084" y="2929"/>
                  <a:pt x="618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965" y="21600"/>
                  <a:pt x="1719" y="18387"/>
                  <a:pt x="406" y="13734"/>
                </a:cubicBezTo>
                <a:lnTo>
                  <a:pt x="-2193" y="14468"/>
                </a:lnTo>
                <a:lnTo>
                  <a:pt x="8" y="10536"/>
                </a:lnTo>
                <a:lnTo>
                  <a:pt x="3939" y="12737"/>
                </a:lnTo>
                <a:lnTo>
                  <a:pt x="1340" y="13470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5400000">
            <a:off x="7077691" y="1973359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5400000">
            <a:off x="7544585" y="1972388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888781" y="1107544"/>
            <a:ext cx="682833" cy="3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廃熱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36" name="AutoShape 12"/>
          <p:cNvCxnSpPr>
            <a:cxnSpLocks noChangeShapeType="1"/>
            <a:endCxn id="1033" idx="1"/>
          </p:cNvCxnSpPr>
          <p:nvPr/>
        </p:nvCxnSpPr>
        <p:spPr bwMode="auto">
          <a:xfrm>
            <a:off x="7302177" y="1441845"/>
            <a:ext cx="973" cy="3751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878736" y="2564319"/>
            <a:ext cx="1296144" cy="339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音響パワー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40" name="Rectangle 16" descr="縦線"/>
          <p:cNvSpPr>
            <a:spLocks noChangeArrowheads="1"/>
          </p:cNvSpPr>
          <p:nvPr/>
        </p:nvSpPr>
        <p:spPr bwMode="auto">
          <a:xfrm rot="5400000">
            <a:off x="6265396" y="1737988"/>
            <a:ext cx="246839" cy="562219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 flipH="1">
            <a:off x="6091170" y="1917058"/>
            <a:ext cx="562219" cy="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H="1">
            <a:off x="6064907" y="2162925"/>
            <a:ext cx="165358" cy="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222552" y="1763513"/>
            <a:ext cx="885154" cy="585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</a:t>
            </a:r>
            <a:r>
              <a:rPr lang="ja-JP" altLang="en-US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発電機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47" name="AutoShape 23"/>
          <p:cNvCxnSpPr>
            <a:cxnSpLocks noChangeShapeType="1"/>
            <a:stCxn id="1034" idx="1"/>
          </p:cNvCxnSpPr>
          <p:nvPr/>
        </p:nvCxnSpPr>
        <p:spPr bwMode="auto">
          <a:xfrm flipV="1">
            <a:off x="7770044" y="1429212"/>
            <a:ext cx="5836" cy="3867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7522006" y="1107544"/>
            <a:ext cx="682833" cy="3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吸熱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0" name="AutoShape 26"/>
          <p:cNvSpPr>
            <a:spLocks noChangeAspect="1" noChangeArrowheads="1"/>
          </p:cNvSpPr>
          <p:nvPr/>
        </p:nvSpPr>
        <p:spPr bwMode="auto">
          <a:xfrm>
            <a:off x="4850160" y="4005064"/>
            <a:ext cx="42938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1" name="Rectangle 27" descr="横線"/>
          <p:cNvSpPr>
            <a:spLocks noChangeArrowheads="1"/>
          </p:cNvSpPr>
          <p:nvPr/>
        </p:nvSpPr>
        <p:spPr bwMode="auto">
          <a:xfrm rot="5400000">
            <a:off x="7173385" y="4784513"/>
            <a:ext cx="246201" cy="376789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 rot="5400000" flipH="1">
            <a:off x="6922314" y="4704648"/>
            <a:ext cx="812271" cy="2028265"/>
          </a:xfrm>
          <a:custGeom>
            <a:avLst/>
            <a:gdLst>
              <a:gd name="G0" fmla="+- 10763183 0 0"/>
              <a:gd name="G1" fmla="+- -10554132 0 0"/>
              <a:gd name="G2" fmla="+- 10763183 0 -10554132"/>
              <a:gd name="G3" fmla="+- 10800 0 0"/>
              <a:gd name="G4" fmla="+- 0 0 107631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29 0 0"/>
              <a:gd name="G9" fmla="+- 0 0 -10554132"/>
              <a:gd name="G10" fmla="+- 9829 0 2700"/>
              <a:gd name="G11" fmla="cos G10 10763183"/>
              <a:gd name="G12" fmla="sin G10 10763183"/>
              <a:gd name="G13" fmla="cos 13500 10763183"/>
              <a:gd name="G14" fmla="sin 13500 10763183"/>
              <a:gd name="G15" fmla="+- G11 10800 0"/>
              <a:gd name="G16" fmla="+- G12 10800 0"/>
              <a:gd name="G17" fmla="+- G13 10800 0"/>
              <a:gd name="G18" fmla="+- G14 10800 0"/>
              <a:gd name="G19" fmla="*/ 9829 1 2"/>
              <a:gd name="G20" fmla="+- G19 5400 0"/>
              <a:gd name="G21" fmla="cos G20 10763183"/>
              <a:gd name="G22" fmla="sin G20 10763183"/>
              <a:gd name="G23" fmla="+- G21 10800 0"/>
              <a:gd name="G24" fmla="+- G12 G23 G22"/>
              <a:gd name="G25" fmla="+- G22 G23 G11"/>
              <a:gd name="G26" fmla="cos 10800 10763183"/>
              <a:gd name="G27" fmla="sin 10800 10763183"/>
              <a:gd name="G28" fmla="cos 9829 10763183"/>
              <a:gd name="G29" fmla="sin 9829 107631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54132"/>
              <a:gd name="G36" fmla="sin G34 -10554132"/>
              <a:gd name="G37" fmla="+/ -10554132 107631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29 G39"/>
              <a:gd name="G43" fmla="sin 98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5 w 21600"/>
              <a:gd name="T5" fmla="*/ 11100 h 21600"/>
              <a:gd name="T6" fmla="*/ 1044 w 21600"/>
              <a:gd name="T7" fmla="*/ 7449 h 21600"/>
              <a:gd name="T8" fmla="*/ 20625 w 21600"/>
              <a:gd name="T9" fmla="*/ 11073 h 21600"/>
              <a:gd name="T10" fmla="*/ -2193 w 21600"/>
              <a:gd name="T11" fmla="*/ 14468 h 21600"/>
              <a:gd name="T12" fmla="*/ 8 w 21600"/>
              <a:gd name="T13" fmla="*/ 10536 h 21600"/>
              <a:gd name="T14" fmla="*/ 3939 w 21600"/>
              <a:gd name="T15" fmla="*/ 127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40" y="13470"/>
                </a:moveTo>
                <a:cubicBezTo>
                  <a:pt x="2536" y="17705"/>
                  <a:pt x="6400" y="20629"/>
                  <a:pt x="10800" y="20629"/>
                </a:cubicBezTo>
                <a:cubicBezTo>
                  <a:pt x="16228" y="20629"/>
                  <a:pt x="20629" y="16228"/>
                  <a:pt x="20629" y="10800"/>
                </a:cubicBezTo>
                <a:cubicBezTo>
                  <a:pt x="20629" y="5371"/>
                  <a:pt x="16228" y="971"/>
                  <a:pt x="10800" y="971"/>
                </a:cubicBezTo>
                <a:cubicBezTo>
                  <a:pt x="6602" y="970"/>
                  <a:pt x="2867" y="3636"/>
                  <a:pt x="1504" y="7607"/>
                </a:cubicBezTo>
                <a:lnTo>
                  <a:pt x="585" y="7291"/>
                </a:lnTo>
                <a:cubicBezTo>
                  <a:pt x="2084" y="2929"/>
                  <a:pt x="618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965" y="21600"/>
                  <a:pt x="1719" y="18387"/>
                  <a:pt x="406" y="13734"/>
                </a:cubicBezTo>
                <a:lnTo>
                  <a:pt x="-2193" y="14468"/>
                </a:lnTo>
                <a:lnTo>
                  <a:pt x="8" y="10536"/>
                </a:lnTo>
                <a:lnTo>
                  <a:pt x="3939" y="12737"/>
                </a:lnTo>
                <a:lnTo>
                  <a:pt x="1340" y="13470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5580112" y="4690357"/>
            <a:ext cx="881433" cy="584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リニア発電機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8175982" y="4690357"/>
            <a:ext cx="881433" cy="584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リニアモータ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5" name="Rectangle 31" descr="縦線"/>
          <p:cNvSpPr>
            <a:spLocks noChangeArrowheads="1"/>
          </p:cNvSpPr>
          <p:nvPr/>
        </p:nvSpPr>
        <p:spPr bwMode="auto">
          <a:xfrm rot="5400000">
            <a:off x="6620310" y="4693464"/>
            <a:ext cx="246201" cy="559856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6" name="Rectangle 32" descr="縦線"/>
          <p:cNvSpPr>
            <a:spLocks noChangeArrowheads="1"/>
          </p:cNvSpPr>
          <p:nvPr/>
        </p:nvSpPr>
        <p:spPr bwMode="auto">
          <a:xfrm rot="5400000">
            <a:off x="7772954" y="4693464"/>
            <a:ext cx="246201" cy="559856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6707572" y="4049652"/>
            <a:ext cx="678026" cy="3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廃熱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61" name="AutoShape 37"/>
          <p:cNvCxnSpPr>
            <a:cxnSpLocks noChangeShapeType="1"/>
          </p:cNvCxnSpPr>
          <p:nvPr/>
        </p:nvCxnSpPr>
        <p:spPr bwMode="auto">
          <a:xfrm>
            <a:off x="7081455" y="4382121"/>
            <a:ext cx="969" cy="3741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3" name="AutoShape 39"/>
          <p:cNvCxnSpPr>
            <a:cxnSpLocks noChangeShapeType="1"/>
          </p:cNvCxnSpPr>
          <p:nvPr/>
        </p:nvCxnSpPr>
        <p:spPr bwMode="auto">
          <a:xfrm flipV="1">
            <a:off x="7554136" y="4357888"/>
            <a:ext cx="5812" cy="3857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7289706" y="4059345"/>
            <a:ext cx="679963" cy="3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吸熱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6747276" y="6064820"/>
            <a:ext cx="1080120" cy="5844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電気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回路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67" name="AutoShape 43"/>
          <p:cNvCxnSpPr>
            <a:cxnSpLocks noChangeShapeType="1"/>
            <a:stCxn id="1065" idx="3"/>
            <a:endCxn id="1054" idx="2"/>
          </p:cNvCxnSpPr>
          <p:nvPr/>
        </p:nvCxnSpPr>
        <p:spPr bwMode="auto">
          <a:xfrm flipV="1">
            <a:off x="7827396" y="5274843"/>
            <a:ext cx="789303" cy="1082220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068" name="AutoShape 44"/>
          <p:cNvCxnSpPr>
            <a:cxnSpLocks noChangeShapeType="1"/>
            <a:stCxn id="1053" idx="2"/>
            <a:endCxn id="1065" idx="1"/>
          </p:cNvCxnSpPr>
          <p:nvPr/>
        </p:nvCxnSpPr>
        <p:spPr bwMode="auto">
          <a:xfrm rot="16200000" flipH="1">
            <a:off x="5842942" y="5452729"/>
            <a:ext cx="1082220" cy="726447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071" name="Rectangle 47"/>
          <p:cNvSpPr>
            <a:spLocks noChangeArrowheads="1"/>
          </p:cNvSpPr>
          <p:nvPr/>
        </p:nvSpPr>
        <p:spPr bwMode="auto">
          <a:xfrm rot="5400000">
            <a:off x="7322478" y="4911406"/>
            <a:ext cx="449754" cy="137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 rot="5400000">
            <a:off x="6857547" y="4912375"/>
            <a:ext cx="449754" cy="137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6973702" y="5538112"/>
            <a:ext cx="792088" cy="339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電力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7154101" y="4857285"/>
            <a:ext cx="319565" cy="246746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サブタイトル 2"/>
          <p:cNvSpPr txBox="1">
            <a:spLocks/>
          </p:cNvSpPr>
          <p:nvPr/>
        </p:nvSpPr>
        <p:spPr>
          <a:xfrm>
            <a:off x="0" y="1196752"/>
            <a:ext cx="6084168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従来システム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32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周波数固定</a:t>
            </a:r>
            <a:endParaRPr kumimoji="1" lang="en-US" altLang="ja-JP" sz="3200" b="1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ループ管：</a:t>
            </a:r>
            <a:r>
              <a:rPr lang="ja-JP" altLang="en-US" sz="2800" b="1" dirty="0" smtClean="0"/>
              <a:t>音響系の共振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リニア発電機：</a:t>
            </a:r>
            <a:r>
              <a:rPr lang="ja-JP" altLang="en-US" sz="2800" b="1" dirty="0" smtClean="0"/>
              <a:t>機械系の共振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b="1" dirty="0" smtClean="0"/>
              <a:t>最大効率の維持が困難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defRPr/>
            </a:pPr>
            <a:endParaRPr kumimoji="1" lang="en-US" altLang="ja-JP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提案システム</a:t>
            </a:r>
            <a:r>
              <a:rPr kumimoji="1" lang="ja-JP" altLang="en-US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1" lang="ja-JP" altLang="en-US" sz="32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周波数可変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音響パワー  → </a:t>
            </a:r>
            <a:r>
              <a:rPr lang="ja-JP" altLang="en-US" sz="2800" b="1" dirty="0" smtClean="0"/>
              <a:t>電力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b="1" dirty="0" smtClean="0"/>
              <a:t>小型化、高効率化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b="1" dirty="0" smtClean="0"/>
              <a:t>電気回路の定数を変化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b="1" dirty="0" smtClean="0"/>
              <a:t>最大効率の維持を目指す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3200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60" grpId="0"/>
      <p:bldP spid="1064" grpId="0"/>
      <p:bldP spid="1065" grpId="0" animBg="1"/>
      <p:bldP spid="1071" grpId="0" animBg="1"/>
      <p:bldP spid="1072" grpId="0" animBg="1"/>
      <p:bldP spid="61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サブタイトル 2"/>
          <p:cNvSpPr txBox="1">
            <a:spLocks/>
          </p:cNvSpPr>
          <p:nvPr/>
        </p:nvSpPr>
        <p:spPr>
          <a:xfrm>
            <a:off x="107504" y="836712"/>
            <a:ext cx="903649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3200" dirty="0" smtClean="0"/>
              <a:t>ナイキスト安定判別に基づく安定解析 </a:t>
            </a:r>
            <a:r>
              <a:rPr lang="en-US" altLang="ja-JP" sz="2400" dirty="0" smtClean="0">
                <a:solidFill>
                  <a:srgbClr val="00B050"/>
                </a:solidFill>
              </a:rPr>
              <a:t>[</a:t>
            </a:r>
            <a:r>
              <a:rPr lang="ja-JP" altLang="en-US" sz="2400" dirty="0" smtClean="0">
                <a:solidFill>
                  <a:srgbClr val="00B050"/>
                </a:solidFill>
              </a:rPr>
              <a:t>音響論</a:t>
            </a:r>
            <a:r>
              <a:rPr lang="en-US" altLang="ja-JP" sz="2400" dirty="0" smtClean="0">
                <a:solidFill>
                  <a:srgbClr val="00B050"/>
                </a:solidFill>
              </a:rPr>
              <a:t>2017.1]</a:t>
            </a:r>
            <a:r>
              <a:rPr lang="ja-JP" altLang="en-US" sz="3200" dirty="0" smtClean="0">
                <a:solidFill>
                  <a:srgbClr val="00B050"/>
                </a:solidFill>
              </a:rPr>
              <a:t> 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コアとリニアモータの特性 </a:t>
            </a:r>
            <a:r>
              <a:rPr lang="en-US" altLang="ja-JP" sz="2800" dirty="0" smtClean="0"/>
              <a:t>… </a:t>
            </a:r>
            <a:r>
              <a:rPr lang="ja-JP" altLang="en-US" sz="2800" dirty="0" smtClean="0"/>
              <a:t>実験的に取得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管路と電気回路の特性 </a:t>
            </a:r>
            <a:r>
              <a:rPr lang="en-US" altLang="ja-JP" sz="2800" dirty="0" smtClean="0"/>
              <a:t>… </a:t>
            </a:r>
            <a:r>
              <a:rPr lang="ja-JP" altLang="en-US" sz="2800" dirty="0" smtClean="0"/>
              <a:t>物理モデル</a:t>
            </a:r>
            <a:endParaRPr kumimoji="1" lang="en-US" altLang="ja-JP" sz="10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コア</a:t>
            </a:r>
            <a:r>
              <a:rPr kumimoji="1" lang="en-US" altLang="ja-JP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段で発振するシステム </a:t>
            </a:r>
            <a:r>
              <a:rPr lang="en-US" altLang="ja-JP" sz="2400" dirty="0" smtClean="0">
                <a:solidFill>
                  <a:srgbClr val="00B050"/>
                </a:solidFill>
              </a:rPr>
              <a:t>[2017</a:t>
            </a:r>
            <a:r>
              <a:rPr lang="ja-JP" altLang="en-US" sz="2400" dirty="0" smtClean="0">
                <a:solidFill>
                  <a:srgbClr val="00B050"/>
                </a:solidFill>
              </a:rPr>
              <a:t>春</a:t>
            </a:r>
            <a:r>
              <a:rPr lang="en-US" altLang="ja-JP" sz="2400" dirty="0" smtClean="0">
                <a:solidFill>
                  <a:srgbClr val="00B050"/>
                </a:solidFill>
              </a:rPr>
              <a:t>,</a:t>
            </a:r>
            <a:r>
              <a:rPr lang="ja-JP" altLang="en-US" sz="2400" dirty="0" smtClean="0">
                <a:solidFill>
                  <a:srgbClr val="00B050"/>
                </a:solidFill>
              </a:rPr>
              <a:t>秋</a:t>
            </a:r>
            <a:r>
              <a:rPr lang="en-US" altLang="ja-JP" sz="2400" dirty="0" smtClean="0">
                <a:solidFill>
                  <a:srgbClr val="00B050"/>
                </a:solidFill>
              </a:rPr>
              <a:t>]</a:t>
            </a:r>
            <a:r>
              <a:rPr lang="ja-JP" altLang="en-US" sz="2400" dirty="0" smtClean="0">
                <a:solidFill>
                  <a:srgbClr val="00B050"/>
                </a:solidFill>
              </a:rPr>
              <a:t>　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抵抗値</a:t>
            </a:r>
            <a:r>
              <a:rPr lang="en-US" altLang="ja-JP" sz="2800" i="1" dirty="0" smtClean="0"/>
              <a:t>R</a:t>
            </a:r>
            <a:r>
              <a:rPr lang="ja-JP" altLang="en-US" sz="2800" dirty="0" smtClean="0"/>
              <a:t> →小　⇒　音響パワー・環送電力→大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コイルを追加　 ⇒　　　　　　　　 </a:t>
            </a:r>
            <a:r>
              <a:rPr lang="en-US" altLang="ja-JP" sz="2800" dirty="0" smtClean="0"/>
              <a:t>〃</a:t>
            </a:r>
            <a:endParaRPr lang="ja-JP" altLang="en-US" sz="2800" dirty="0" smtClean="0"/>
          </a:p>
        </p:txBody>
      </p: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背景：これまでの結果</a:t>
            </a:r>
            <a:endParaRPr kumimoji="1"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949747" y="5245793"/>
            <a:ext cx="7485062" cy="10572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49747" y="5247381"/>
            <a:ext cx="7478712" cy="10556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30797" y="5088631"/>
            <a:ext cx="6226175" cy="296862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65659" y="5001318"/>
            <a:ext cx="465138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668047" y="5001318"/>
            <a:ext cx="466725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956097" y="5447406"/>
            <a:ext cx="0" cy="5762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8434809" y="5471218"/>
            <a:ext cx="0" cy="5556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1930822" y="5236268"/>
            <a:ext cx="4492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2573759" y="4994968"/>
            <a:ext cx="782638" cy="495300"/>
            <a:chOff x="2645423" y="4077072"/>
            <a:chExt cx="782264" cy="494998"/>
          </a:xfrm>
        </p:grpSpPr>
        <p:sp>
          <p:nvSpPr>
            <p:cNvPr id="11" name="正方形/長方形 1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645423" y="4077072"/>
              <a:ext cx="187235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240452" y="4080245"/>
              <a:ext cx="187235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sp>
        <p:nvSpPr>
          <p:cNvPr id="4110" name="テキスト ボックス 24"/>
          <p:cNvSpPr txBox="1">
            <a:spLocks noChangeArrowheads="1"/>
          </p:cNvSpPr>
          <p:nvPr/>
        </p:nvSpPr>
        <p:spPr bwMode="auto">
          <a:xfrm>
            <a:off x="514772" y="5404543"/>
            <a:ext cx="5556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Arial" charset="0"/>
                <a:cs typeface="Arial" charset="0"/>
              </a:rPr>
              <a:t>電</a:t>
            </a:r>
            <a:endParaRPr lang="en-US" altLang="ja-JP">
              <a:latin typeface="Arial" charset="0"/>
              <a:cs typeface="Arial" charset="0"/>
            </a:endParaRPr>
          </a:p>
          <a:p>
            <a:r>
              <a:rPr lang="ja-JP" altLang="en-US">
                <a:latin typeface="Arial" charset="0"/>
                <a:cs typeface="Arial" charset="0"/>
              </a:rPr>
              <a:t>力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940597" y="6128443"/>
            <a:ext cx="1254125" cy="3508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</a:rPr>
              <a:t>電気回路</a:t>
            </a:r>
          </a:p>
        </p:txBody>
      </p:sp>
      <p:grpSp>
        <p:nvGrpSpPr>
          <p:cNvPr id="3" name="グループ化 27"/>
          <p:cNvGrpSpPr>
            <a:grpSpLocks/>
          </p:cNvGrpSpPr>
          <p:nvPr/>
        </p:nvGrpSpPr>
        <p:grpSpPr bwMode="auto">
          <a:xfrm>
            <a:off x="3718347" y="4996556"/>
            <a:ext cx="781050" cy="493712"/>
            <a:chOff x="2645423" y="4077072"/>
            <a:chExt cx="782264" cy="494998"/>
          </a:xfrm>
        </p:grpSpPr>
        <p:sp>
          <p:nvSpPr>
            <p:cNvPr id="29" name="正方形/長方形 28"/>
            <p:cNvSpPr/>
            <p:nvPr/>
          </p:nvSpPr>
          <p:spPr>
            <a:xfrm>
              <a:off x="2817139" y="4166204"/>
              <a:ext cx="424521" cy="30241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645423" y="4077072"/>
              <a:ext cx="187616" cy="4918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240071" y="4080255"/>
              <a:ext cx="187616" cy="49181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4" name="グループ化 31"/>
          <p:cNvGrpSpPr>
            <a:grpSpLocks/>
          </p:cNvGrpSpPr>
          <p:nvPr/>
        </p:nvGrpSpPr>
        <p:grpSpPr bwMode="auto">
          <a:xfrm>
            <a:off x="5220122" y="5001318"/>
            <a:ext cx="782637" cy="495300"/>
            <a:chOff x="2645423" y="4077072"/>
            <a:chExt cx="782264" cy="494998"/>
          </a:xfrm>
        </p:grpSpPr>
        <p:sp>
          <p:nvSpPr>
            <p:cNvPr id="33" name="正方形/長方形 32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645423" y="4077072"/>
              <a:ext cx="187236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240451" y="4080245"/>
              <a:ext cx="187236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5" name="グループ化 43"/>
          <p:cNvGrpSpPr>
            <a:grpSpLocks/>
          </p:cNvGrpSpPr>
          <p:nvPr/>
        </p:nvGrpSpPr>
        <p:grpSpPr bwMode="auto">
          <a:xfrm>
            <a:off x="4667672" y="4767956"/>
            <a:ext cx="431800" cy="923925"/>
            <a:chOff x="4653707" y="2996952"/>
            <a:chExt cx="432048" cy="923479"/>
          </a:xfrm>
        </p:grpSpPr>
        <p:sp>
          <p:nvSpPr>
            <p:cNvPr id="41" name="大波 40"/>
            <p:cNvSpPr/>
            <p:nvPr/>
          </p:nvSpPr>
          <p:spPr>
            <a:xfrm rot="5400000">
              <a:off x="4478601" y="3243461"/>
              <a:ext cx="782260" cy="432048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737892" y="2996952"/>
              <a:ext cx="287503" cy="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707713" y="3849027"/>
              <a:ext cx="295445" cy="7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45" name="直線矢印コネクタ 44"/>
          <p:cNvCxnSpPr/>
          <p:nvPr/>
        </p:nvCxnSpPr>
        <p:spPr>
          <a:xfrm flipH="1" flipV="1">
            <a:off x="6228184" y="5234681"/>
            <a:ext cx="1169988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テキスト ボックス 46"/>
          <p:cNvSpPr txBox="1">
            <a:spLocks noChangeArrowheads="1"/>
          </p:cNvSpPr>
          <p:nvPr/>
        </p:nvSpPr>
        <p:spPr bwMode="auto">
          <a:xfrm>
            <a:off x="2311822" y="5439468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latin typeface="Arial" charset="0"/>
                <a:cs typeface="Arial" charset="0"/>
              </a:rPr>
              <a:t>熱音響コア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4121" name="テキスト ボックス 53"/>
          <p:cNvSpPr txBox="1">
            <a:spLocks noChangeArrowheads="1"/>
          </p:cNvSpPr>
          <p:nvPr/>
        </p:nvSpPr>
        <p:spPr bwMode="auto">
          <a:xfrm>
            <a:off x="6733009" y="5626793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latin typeface="Arial" charset="0"/>
                <a:cs typeface="Arial" charset="0"/>
              </a:rPr>
              <a:t>リニアモータ</a:t>
            </a:r>
            <a:endParaRPr lang="en-US" altLang="ja-JP" sz="2000">
              <a:latin typeface="Arial" charset="0"/>
              <a:cs typeface="Arial" charset="0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 flipH="1">
            <a:off x="7490247" y="5328343"/>
            <a:ext cx="39052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/>
          <p:cNvSpPr/>
          <p:nvPr/>
        </p:nvSpPr>
        <p:spPr>
          <a:xfrm>
            <a:off x="2327226" y="4802633"/>
            <a:ext cx="1296144" cy="1008112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1115616" y="4802633"/>
            <a:ext cx="792088" cy="864096"/>
          </a:xfrm>
          <a:prstGeom prst="roundRect">
            <a:avLst/>
          </a:prstGeom>
          <a:solidFill>
            <a:srgbClr val="0066FF">
              <a:alpha val="30000"/>
            </a:srgbClr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7524328" y="4802633"/>
            <a:ext cx="792088" cy="864096"/>
          </a:xfrm>
          <a:prstGeom prst="roundRect">
            <a:avLst/>
          </a:prstGeom>
          <a:solidFill>
            <a:srgbClr val="0066FF">
              <a:alpha val="30000"/>
            </a:srgbClr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70338" y="454022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953957" y="45515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ja-JP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Ｃ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目的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472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発電機の性能向上</a:t>
            </a:r>
            <a:endParaRPr lang="en-US" altLang="ja-JP" dirty="0" smtClean="0"/>
          </a:p>
          <a:p>
            <a:pPr lvl="1">
              <a:buFont typeface="Calibri" pitchFamily="34" charset="0"/>
              <a:buChar char="−"/>
              <a:defRPr/>
            </a:pPr>
            <a:r>
              <a:rPr lang="ja-JP" altLang="en-US" dirty="0" smtClean="0"/>
              <a:t>コイルの最適化</a:t>
            </a:r>
            <a:endParaRPr lang="en-US" altLang="ja-JP" dirty="0" smtClean="0"/>
          </a:p>
          <a:p>
            <a:pPr lvl="1">
              <a:buFont typeface="Calibri" pitchFamily="34" charset="0"/>
              <a:buChar char="−"/>
              <a:defRPr/>
            </a:pPr>
            <a:r>
              <a:rPr lang="ja-JP" altLang="en-US" dirty="0" smtClean="0"/>
              <a:t>発振余裕を最大化するリアクタンス</a:t>
            </a:r>
            <a:endParaRPr lang="en-US" altLang="ja-JP" dirty="0" smtClean="0"/>
          </a:p>
        </p:txBody>
      </p:sp>
      <p:sp>
        <p:nvSpPr>
          <p:cNvPr id="39" name="正方形/長方形 38"/>
          <p:cNvSpPr/>
          <p:nvPr/>
        </p:nvSpPr>
        <p:spPr>
          <a:xfrm>
            <a:off x="949747" y="5245793"/>
            <a:ext cx="7485062" cy="10572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49747" y="5247381"/>
            <a:ext cx="7478712" cy="10556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730797" y="5088631"/>
            <a:ext cx="6226175" cy="296862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265659" y="5001318"/>
            <a:ext cx="465138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668047" y="5001318"/>
            <a:ext cx="466725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956097" y="5447406"/>
            <a:ext cx="0" cy="5762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8434809" y="5471218"/>
            <a:ext cx="0" cy="5556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1930822" y="5236268"/>
            <a:ext cx="4492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>
            <a:grpSpLocks/>
          </p:cNvGrpSpPr>
          <p:nvPr/>
        </p:nvGrpSpPr>
        <p:grpSpPr bwMode="auto">
          <a:xfrm>
            <a:off x="2573759" y="4994968"/>
            <a:ext cx="782638" cy="495300"/>
            <a:chOff x="2645423" y="4077072"/>
            <a:chExt cx="782264" cy="494998"/>
          </a:xfrm>
        </p:grpSpPr>
        <p:sp>
          <p:nvSpPr>
            <p:cNvPr id="51" name="正方形/長方形 5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2645423" y="4077072"/>
              <a:ext cx="187235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3240452" y="4080245"/>
              <a:ext cx="187235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sp>
        <p:nvSpPr>
          <p:cNvPr id="54" name="テキスト ボックス 24"/>
          <p:cNvSpPr txBox="1">
            <a:spLocks noChangeArrowheads="1"/>
          </p:cNvSpPr>
          <p:nvPr/>
        </p:nvSpPr>
        <p:spPr bwMode="auto">
          <a:xfrm>
            <a:off x="514772" y="5404543"/>
            <a:ext cx="5556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Arial" charset="0"/>
                <a:cs typeface="Arial" charset="0"/>
              </a:rPr>
              <a:t>電</a:t>
            </a:r>
            <a:endParaRPr lang="en-US" altLang="ja-JP">
              <a:latin typeface="Arial" charset="0"/>
              <a:cs typeface="Arial" charset="0"/>
            </a:endParaRPr>
          </a:p>
          <a:p>
            <a:r>
              <a:rPr lang="ja-JP" altLang="en-US">
                <a:latin typeface="Arial" charset="0"/>
                <a:cs typeface="Arial" charset="0"/>
              </a:rPr>
              <a:t>力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3940597" y="6128443"/>
            <a:ext cx="1254125" cy="3508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</a:rPr>
              <a:t>電気回路</a:t>
            </a:r>
          </a:p>
        </p:txBody>
      </p:sp>
      <p:grpSp>
        <p:nvGrpSpPr>
          <p:cNvPr id="56" name="グループ化 27"/>
          <p:cNvGrpSpPr>
            <a:grpSpLocks/>
          </p:cNvGrpSpPr>
          <p:nvPr/>
        </p:nvGrpSpPr>
        <p:grpSpPr bwMode="auto">
          <a:xfrm>
            <a:off x="3718347" y="4996556"/>
            <a:ext cx="781050" cy="493712"/>
            <a:chOff x="2645423" y="4077072"/>
            <a:chExt cx="782264" cy="494998"/>
          </a:xfrm>
        </p:grpSpPr>
        <p:sp>
          <p:nvSpPr>
            <p:cNvPr id="57" name="正方形/長方形 56"/>
            <p:cNvSpPr/>
            <p:nvPr/>
          </p:nvSpPr>
          <p:spPr>
            <a:xfrm>
              <a:off x="2817139" y="4166204"/>
              <a:ext cx="424521" cy="30241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645423" y="4077072"/>
              <a:ext cx="187616" cy="4918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3240071" y="4080255"/>
              <a:ext cx="187616" cy="49181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60" name="グループ化 31"/>
          <p:cNvGrpSpPr>
            <a:grpSpLocks/>
          </p:cNvGrpSpPr>
          <p:nvPr/>
        </p:nvGrpSpPr>
        <p:grpSpPr bwMode="auto">
          <a:xfrm>
            <a:off x="5220122" y="5001318"/>
            <a:ext cx="782637" cy="495300"/>
            <a:chOff x="2645423" y="4077072"/>
            <a:chExt cx="782264" cy="494998"/>
          </a:xfrm>
        </p:grpSpPr>
        <p:sp>
          <p:nvSpPr>
            <p:cNvPr id="61" name="正方形/長方形 6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645423" y="4077072"/>
              <a:ext cx="187236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3240451" y="4080245"/>
              <a:ext cx="187236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64" name="グループ化 43"/>
          <p:cNvGrpSpPr>
            <a:grpSpLocks/>
          </p:cNvGrpSpPr>
          <p:nvPr/>
        </p:nvGrpSpPr>
        <p:grpSpPr bwMode="auto">
          <a:xfrm>
            <a:off x="4667672" y="4767956"/>
            <a:ext cx="431800" cy="923925"/>
            <a:chOff x="4653707" y="2996952"/>
            <a:chExt cx="432048" cy="923479"/>
          </a:xfrm>
        </p:grpSpPr>
        <p:sp>
          <p:nvSpPr>
            <p:cNvPr id="65" name="大波 64"/>
            <p:cNvSpPr/>
            <p:nvPr/>
          </p:nvSpPr>
          <p:spPr>
            <a:xfrm rot="5400000">
              <a:off x="4478601" y="3243461"/>
              <a:ext cx="782260" cy="432048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737892" y="2996952"/>
              <a:ext cx="287503" cy="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4707713" y="3849027"/>
              <a:ext cx="295445" cy="7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68" name="直線矢印コネクタ 67"/>
          <p:cNvCxnSpPr/>
          <p:nvPr/>
        </p:nvCxnSpPr>
        <p:spPr>
          <a:xfrm flipH="1" flipV="1">
            <a:off x="6228184" y="5234681"/>
            <a:ext cx="1169988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46"/>
          <p:cNvSpPr txBox="1">
            <a:spLocks noChangeArrowheads="1"/>
          </p:cNvSpPr>
          <p:nvPr/>
        </p:nvSpPr>
        <p:spPr bwMode="auto">
          <a:xfrm>
            <a:off x="2311822" y="5439468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latin typeface="Arial" charset="0"/>
                <a:cs typeface="Arial" charset="0"/>
              </a:rPr>
              <a:t>熱音響コア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70" name="テキスト ボックス 53"/>
          <p:cNvSpPr txBox="1">
            <a:spLocks noChangeArrowheads="1"/>
          </p:cNvSpPr>
          <p:nvPr/>
        </p:nvSpPr>
        <p:spPr bwMode="auto">
          <a:xfrm>
            <a:off x="6733009" y="5626793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latin typeface="Arial" charset="0"/>
                <a:cs typeface="Arial" charset="0"/>
              </a:rPr>
              <a:t>リニアモータ</a:t>
            </a:r>
            <a:endParaRPr lang="en-US" altLang="ja-JP" sz="2000">
              <a:latin typeface="Arial" charset="0"/>
              <a:cs typeface="Arial" charset="0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 flipH="1">
            <a:off x="7490247" y="5328343"/>
            <a:ext cx="39052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2370338" y="454022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953957" y="45515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ja-JP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Ｃ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11970"/>
            <a:ext cx="5852065" cy="40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62535"/>
          <a:stretch>
            <a:fillRect/>
          </a:stretch>
        </p:blipFill>
        <p:spPr bwMode="auto">
          <a:xfrm>
            <a:off x="107504" y="605962"/>
            <a:ext cx="8629020" cy="212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：コアの周波数応答測定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17372" y="1484785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3349448" y="1420975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690082" y="1403160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051720" y="88374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768mm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42321" y="87171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76</a:t>
            </a:r>
            <a:r>
              <a:rPr kumimoji="1" lang="en-US" altLang="ja-JP" dirty="0" smtClean="0"/>
              <a:t>8mm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57381" y="8994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57659" y="8773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36296" y="3140968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lang="en-US" altLang="ja-JP" i="1" dirty="0" smtClean="0"/>
              <a:t>47</a:t>
            </a:r>
            <a:r>
              <a:rPr lang="en-US" altLang="ja-JP" dirty="0" smtClean="0"/>
              <a:t>mm </a:t>
            </a:r>
          </a:p>
          <a:p>
            <a:r>
              <a:rPr lang="ja-JP" altLang="en-US" dirty="0" smtClean="0"/>
              <a:t>長さ </a:t>
            </a:r>
            <a:r>
              <a:rPr lang="en-US" altLang="ja-JP" i="1" dirty="0" smtClean="0"/>
              <a:t>55</a:t>
            </a:r>
            <a:r>
              <a:rPr lang="en-US" altLang="ja-JP" dirty="0" smtClean="0"/>
              <a:t>mm</a:t>
            </a:r>
          </a:p>
          <a:p>
            <a:r>
              <a:rPr lang="en-US" altLang="ja-JP" dirty="0" smtClean="0"/>
              <a:t>1mm ×1mm</a:t>
            </a:r>
          </a:p>
          <a:p>
            <a:endParaRPr lang="en-US" altLang="ja-JP" dirty="0" smtClean="0"/>
          </a:p>
          <a:p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</a:t>
            </a:r>
            <a:r>
              <a:rPr lang="en-US" altLang="ja-JP" dirty="0" smtClean="0"/>
              <a:t> = 300, 400</a:t>
            </a:r>
            <a:r>
              <a:rPr lang="ja-JP" altLang="en-US" dirty="0" smtClean="0"/>
              <a:t>℃</a:t>
            </a:r>
            <a:endParaRPr lang="en-US" altLang="ja-JP" dirty="0" smtClean="0"/>
          </a:p>
          <a:p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C</a:t>
            </a:r>
            <a:r>
              <a:rPr lang="en-US" altLang="ja-JP" dirty="0" smtClean="0"/>
              <a:t> = 16</a:t>
            </a:r>
            <a:r>
              <a:rPr lang="ja-JP" altLang="en-US" dirty="0" smtClean="0"/>
              <a:t>℃</a:t>
            </a:r>
          </a:p>
        </p:txBody>
      </p:sp>
      <p:sp>
        <p:nvSpPr>
          <p:cNvPr id="27" name="(b),(c)消す"/>
          <p:cNvSpPr/>
          <p:nvPr/>
        </p:nvSpPr>
        <p:spPr>
          <a:xfrm>
            <a:off x="1043608" y="3212976"/>
            <a:ext cx="7920880" cy="27363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329" y="4437112"/>
            <a:ext cx="636270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8848" y="3278130"/>
            <a:ext cx="2938939" cy="10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246927"/>
            <a:ext cx="4724400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角丸四角形 24"/>
          <p:cNvSpPr/>
          <p:nvPr/>
        </p:nvSpPr>
        <p:spPr>
          <a:xfrm>
            <a:off x="3347864" y="980728"/>
            <a:ext cx="2341736" cy="12961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err="1" smtClean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 err="1" smtClean="0">
                <a:solidFill>
                  <a:srgbClr val="FF0000"/>
                </a:solidFill>
              </a:rPr>
              <a:t>core</a:t>
            </a: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01194" y="637331"/>
            <a:ext cx="90441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altLang="ja-JP" dirty="0" smtClean="0"/>
              <a:t>436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pic>
        <p:nvPicPr>
          <p:cNvPr id="33" name="図 32" descr="c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8867" y="2564904"/>
            <a:ext cx="5377389" cy="4293096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1642883" y="3861048"/>
            <a:ext cx="5112568" cy="23042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12360" y="5445224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11970"/>
            <a:ext cx="5852065" cy="40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52112" b="9874"/>
          <a:stretch>
            <a:fillRect/>
          </a:stretch>
        </p:blipFill>
        <p:spPr bwMode="auto">
          <a:xfrm>
            <a:off x="107504" y="633388"/>
            <a:ext cx="8629020" cy="21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：リニアモータの特性測定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373264" y="756196"/>
            <a:ext cx="1728192" cy="1728192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403648" y="5636196"/>
            <a:ext cx="5729358" cy="720080"/>
          </a:xfrm>
          <a:prstGeom prst="rect">
            <a:avLst/>
          </a:prstGeom>
          <a:noFill/>
          <a:ln w="63500">
            <a:solidFill>
              <a:srgbClr val="0066FF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(b),(c)消す"/>
          <p:cNvSpPr/>
          <p:nvPr/>
        </p:nvSpPr>
        <p:spPr>
          <a:xfrm>
            <a:off x="1475656" y="3068960"/>
            <a:ext cx="7272808" cy="22322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365104"/>
            <a:ext cx="1837849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7" y="3145835"/>
            <a:ext cx="2339816" cy="10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0386" y="3091890"/>
            <a:ext cx="4274820" cy="11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3563888" y="1484784"/>
            <a:ext cx="157212" cy="31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41209" y="170080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396mm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3369797" y="1732260"/>
            <a:ext cx="762000" cy="0"/>
          </a:xfrm>
          <a:custGeom>
            <a:avLst/>
            <a:gdLst>
              <a:gd name="connsiteX0" fmla="*/ 0 w 762000"/>
              <a:gd name="connsiteY0" fmla="*/ 0 h 0"/>
              <a:gd name="connsiteX1" fmla="*/ 762000 w 76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FF0000"/>
            </a:solidFill>
            <a:headEnd type="arrow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43672" y="2098948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45Hz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 l="51615" t="57593" r="16650" b="7199"/>
          <a:stretch>
            <a:fillRect/>
          </a:stretch>
        </p:blipFill>
        <p:spPr bwMode="auto">
          <a:xfrm>
            <a:off x="5643095" y="1805894"/>
            <a:ext cx="514670" cy="2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図 24" descr="linearmotor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2708920"/>
            <a:ext cx="6264696" cy="406499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83568" y="2924944"/>
            <a:ext cx="3744416" cy="1728192"/>
          </a:xfrm>
          <a:prstGeom prst="rect">
            <a:avLst/>
          </a:prstGeom>
          <a:noFill/>
          <a:ln w="63500">
            <a:solidFill>
              <a:srgbClr val="0070C0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283968" y="2780928"/>
            <a:ext cx="216024" cy="201622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20" grpId="1"/>
      <p:bldP spid="19" grpId="0" animBg="1"/>
      <p:bldP spid="19" grpId="1" animBg="1"/>
      <p:bldP spid="21" grpId="0"/>
      <p:bldP spid="21" grpId="1"/>
      <p:bldP spid="17" grpId="0" animBg="1"/>
      <p:bldP spid="17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69926" y="1115234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：電力フィードバック型発電機</a:t>
            </a:r>
            <a:endParaRPr kumimoji="1" lang="ja-JP" altLang="en-US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9512" y="3789040"/>
            <a:ext cx="85689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noProof="0" dirty="0" smtClean="0"/>
              <a:t>変更点：</a:t>
            </a:r>
            <a:r>
              <a:rPr lang="ja-JP" altLang="en-US" sz="3200" dirty="0" smtClean="0"/>
              <a:t>コイルを広く変化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負荷</a:t>
            </a:r>
            <a:r>
              <a:rPr lang="en-US" altLang="ja-JP" sz="2800" i="1" dirty="0" smtClean="0"/>
              <a:t>Z</a:t>
            </a:r>
            <a:r>
              <a:rPr lang="en-US" altLang="ja-JP" sz="2800" i="1" baseline="-25000" dirty="0" smtClean="0"/>
              <a:t>L</a:t>
            </a:r>
            <a:r>
              <a:rPr lang="en-US" altLang="ja-JP" sz="2800" i="1" dirty="0" smtClean="0"/>
              <a:t> </a:t>
            </a:r>
            <a:r>
              <a:rPr lang="en-US" altLang="ja-JP" sz="2800" dirty="0" smtClean="0"/>
              <a:t>= </a:t>
            </a:r>
            <a:r>
              <a:rPr lang="en-US" altLang="ja-JP" sz="2800" i="1" dirty="0" smtClean="0"/>
              <a:t>R </a:t>
            </a:r>
            <a:r>
              <a:rPr lang="en-US" altLang="ja-JP" sz="2800" dirty="0" smtClean="0"/>
              <a:t>+ </a:t>
            </a:r>
            <a:r>
              <a:rPr lang="en-US" altLang="ja-JP" sz="2800" b="1" i="1" dirty="0" err="1" smtClean="0"/>
              <a:t>jωX</a:t>
            </a:r>
            <a:r>
              <a:rPr lang="en-US" altLang="ja-JP" sz="2800" b="1" i="1" baseline="-25000" dirty="0" err="1" smtClean="0"/>
              <a:t>L</a:t>
            </a:r>
            <a:endParaRPr lang="en-US" altLang="ja-JP" sz="2800" b="1" i="1" baseline="-250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altLang="ja-JP" sz="2800" i="1" dirty="0" smtClean="0"/>
              <a:t>R </a:t>
            </a:r>
            <a:r>
              <a:rPr lang="en-US" altLang="ja-JP" sz="2800" dirty="0" smtClean="0"/>
              <a:t>=</a:t>
            </a:r>
            <a:r>
              <a:rPr lang="en-US" altLang="ja-JP" sz="2800" i="1" dirty="0" smtClean="0"/>
              <a:t> </a:t>
            </a:r>
            <a:r>
              <a:rPr lang="en-US" altLang="ja-JP" sz="2800" dirty="0" smtClean="0"/>
              <a:t>74Ω</a:t>
            </a: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altLang="ja-JP" sz="2800" i="1" dirty="0" smtClean="0"/>
              <a:t>X</a:t>
            </a:r>
            <a:r>
              <a:rPr lang="en-US" altLang="ja-JP" sz="2800" i="1" baseline="-25000" dirty="0" smtClean="0"/>
              <a:t>L</a:t>
            </a:r>
            <a:r>
              <a:rPr lang="en-US" altLang="ja-JP" sz="2800" dirty="0" smtClean="0"/>
              <a:t>= 0, 29, 133, 186, 208, 229, 355mH  </a:t>
            </a:r>
            <a:r>
              <a:rPr lang="ja-JP" altLang="en-US" sz="2800" dirty="0" smtClean="0"/>
              <a:t>の七通り</a:t>
            </a:r>
            <a:endParaRPr lang="en-US" altLang="ja-JP" sz="2800" dirty="0" smtClean="0"/>
          </a:p>
        </p:txBody>
      </p:sp>
      <p:sp>
        <p:nvSpPr>
          <p:cNvPr id="8" name="左中かっこ 7"/>
          <p:cNvSpPr/>
          <p:nvPr/>
        </p:nvSpPr>
        <p:spPr>
          <a:xfrm rot="5400000">
            <a:off x="2807804" y="-787736"/>
            <a:ext cx="504056" cy="3600400"/>
          </a:xfrm>
          <a:prstGeom prst="leftBrace">
            <a:avLst>
              <a:gd name="adj1" fmla="val 48922"/>
              <a:gd name="adj2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44718" y="601524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段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77856" y="1514377"/>
            <a:ext cx="432048" cy="1449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871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415627" y="1087673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39952" y="1174172"/>
            <a:ext cx="1235184" cy="14401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5136m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7872" y="1418903"/>
            <a:ext cx="1138416" cy="168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1" lang="en-US" altLang="ja-JP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2956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83568" y="1438740"/>
            <a:ext cx="586224" cy="766124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966536" y="1433096"/>
            <a:ext cx="637912" cy="781928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291241" y="1443572"/>
            <a:ext cx="1500879" cy="7612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309722" y="1412776"/>
            <a:ext cx="1588781" cy="7920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475986" y="2286732"/>
            <a:ext cx="265695" cy="19251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60032" y="2996952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dirty="0" smtClean="0"/>
              <a:t>全長約</a:t>
            </a:r>
            <a:r>
              <a:rPr lang="en-US" altLang="ja-JP" sz="2400" dirty="0" smtClean="0"/>
              <a:t>6m</a:t>
            </a:r>
            <a:r>
              <a:rPr lang="ja-JP" altLang="en-US" sz="2400" dirty="0" smtClean="0"/>
              <a:t>（定在波あり）</a:t>
            </a:r>
            <a:endParaRPr lang="en-US" altLang="ja-JP" sz="2400" dirty="0" smtClean="0"/>
          </a:p>
          <a:p>
            <a:pPr marL="0" lvl="1" algn="r"/>
            <a:r>
              <a:rPr lang="en-US" altLang="ja-JP" sz="2400" i="1" dirty="0" smtClean="0"/>
              <a:t>p</a:t>
            </a:r>
            <a:r>
              <a:rPr lang="en-US" altLang="ja-JP" sz="2400" baseline="-25000" dirty="0" smtClean="0"/>
              <a:t>2</a:t>
            </a:r>
            <a:r>
              <a:rPr lang="ja-JP" altLang="en-US" sz="2400" dirty="0" smtClean="0"/>
              <a:t>と</a:t>
            </a:r>
            <a:r>
              <a:rPr lang="en-US" altLang="ja-JP" sz="2400" i="1" dirty="0" smtClean="0"/>
              <a:t>p</a:t>
            </a:r>
            <a:r>
              <a:rPr lang="en-US" altLang="ja-JP" sz="2400" baseline="-25000" dirty="0" smtClean="0"/>
              <a:t>1</a:t>
            </a:r>
            <a:r>
              <a:rPr lang="ja-JP" altLang="en-US" sz="2400" dirty="0" smtClean="0"/>
              <a:t>の位相差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3°(44Hz)</a:t>
            </a:r>
          </a:p>
          <a:p>
            <a:pPr marL="0" lvl="1" algn="r"/>
            <a:r>
              <a:rPr lang="ja-JP" altLang="en-US" sz="2400" dirty="0" smtClean="0"/>
              <a:t>完全な進行波型：</a:t>
            </a:r>
            <a:r>
              <a:rPr lang="en-US" altLang="ja-JP" sz="2400" dirty="0" smtClean="0"/>
              <a:t>40°</a:t>
            </a:r>
          </a:p>
          <a:p>
            <a:pPr marL="0" lvl="1" algn="r"/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300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282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安定性解析手法</a:t>
            </a:r>
            <a:r>
              <a:rPr lang="en-US" altLang="ja-JP" sz="3200" dirty="0" smtClean="0"/>
              <a:t>[2015</a:t>
            </a:r>
            <a:r>
              <a:rPr lang="ja-JP" altLang="en-US" sz="3200" dirty="0" smtClean="0"/>
              <a:t>秋</a:t>
            </a:r>
            <a:r>
              <a:rPr lang="en-US" altLang="ja-JP" sz="3200" dirty="0" smtClean="0"/>
              <a:t>]</a:t>
            </a:r>
            <a:endParaRPr kumimoji="1" lang="ja-JP" altLang="en-US" sz="32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9512" y="2924944"/>
            <a:ext cx="8964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コア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段の周波数応答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1</a:t>
            </a:r>
            <a:r>
              <a:rPr lang="ja-JP" altLang="en-US" sz="3200" dirty="0" smtClean="0"/>
              <a:t>を取得</a:t>
            </a:r>
            <a:r>
              <a:rPr lang="ja-JP" altLang="en-US" sz="3200" i="1" dirty="0" smtClean="0"/>
              <a:t>、</a:t>
            </a:r>
            <a:r>
              <a:rPr lang="en-US" altLang="ja-JP" sz="3200" i="1" dirty="0" err="1" smtClean="0"/>
              <a:t>G</a:t>
            </a:r>
            <a:r>
              <a:rPr lang="en-US" altLang="ja-JP" sz="3200" i="1" baseline="-25000" dirty="0" err="1" smtClean="0"/>
              <a:t>i</a:t>
            </a:r>
            <a:r>
              <a:rPr lang="en-US" altLang="ja-JP" sz="3200" i="1" dirty="0" smtClean="0"/>
              <a:t> := G</a:t>
            </a:r>
            <a:r>
              <a:rPr lang="en-US" altLang="ja-JP" sz="3200" i="1" baseline="-25000" dirty="0" smtClean="0"/>
              <a:t>1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altLang="ja-JP" sz="3200" i="1" dirty="0" err="1" smtClean="0"/>
              <a:t>G</a:t>
            </a:r>
            <a:r>
              <a:rPr lang="en-US" altLang="ja-JP" sz="3200" baseline="-25000" dirty="0" err="1" smtClean="0"/>
              <a:t>core</a:t>
            </a:r>
            <a:r>
              <a:rPr lang="en-US" altLang="ja-JP" sz="3200" i="1" dirty="0" smtClean="0"/>
              <a:t> = G</a:t>
            </a:r>
            <a:r>
              <a:rPr lang="en-US" altLang="ja-JP" sz="3200" i="1" baseline="-25000" dirty="0" smtClean="0"/>
              <a:t>5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4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3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2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1</a:t>
            </a:r>
            <a:endParaRPr lang="en-US" altLang="ja-JP" sz="32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リニアモータ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個の周波数応答</a:t>
            </a:r>
            <a:r>
              <a:rPr lang="en-US" altLang="ja-JP" sz="3200" i="1" dirty="0" smtClean="0"/>
              <a:t>H</a:t>
            </a:r>
            <a:r>
              <a:rPr lang="en-US" altLang="ja-JP" sz="3200" i="1" baseline="-25000" dirty="0" smtClean="0"/>
              <a:t>1</a:t>
            </a:r>
            <a:r>
              <a:rPr lang="ja-JP" altLang="en-US" sz="3200" dirty="0" smtClean="0"/>
              <a:t>を取得</a:t>
            </a:r>
            <a:r>
              <a:rPr lang="ja-JP" altLang="en-US" sz="3200" i="1" dirty="0" smtClean="0"/>
              <a:t>、</a:t>
            </a:r>
            <a:r>
              <a:rPr lang="en-US" altLang="ja-JP" sz="3200" i="1" dirty="0" smtClean="0"/>
              <a:t>H</a:t>
            </a:r>
            <a:r>
              <a:rPr lang="en-US" altLang="ja-JP" sz="3200" i="1" baseline="-25000" dirty="0" smtClean="0"/>
              <a:t>2</a:t>
            </a:r>
            <a:r>
              <a:rPr lang="en-US" altLang="ja-JP" sz="3200" i="1" dirty="0" smtClean="0"/>
              <a:t>:=H</a:t>
            </a:r>
            <a:r>
              <a:rPr lang="en-US" altLang="ja-JP" sz="3200" i="1" baseline="-25000" dirty="0" smtClean="0"/>
              <a:t>1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回路モデル、管路モデルを仮定</a:t>
            </a:r>
            <a:endParaRPr lang="en-US" altLang="ja-JP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コア以外の部分の周波数</a:t>
            </a:r>
            <a:r>
              <a:rPr lang="ja-JP" altLang="en-US" sz="3200" dirty="0" err="1" smtClean="0"/>
              <a:t>応答応答</a:t>
            </a:r>
            <a:r>
              <a:rPr lang="en-US" altLang="ja-JP" sz="3200" i="1" dirty="0" err="1" smtClean="0"/>
              <a:t>G</a:t>
            </a:r>
            <a:r>
              <a:rPr lang="en-US" altLang="ja-JP" sz="3200" baseline="-25000" dirty="0" err="1" smtClean="0"/>
              <a:t>other</a:t>
            </a:r>
            <a:r>
              <a:rPr lang="ja-JP" altLang="en-US" sz="3200" dirty="0" err="1" smtClean="0"/>
              <a:t>を算</a:t>
            </a:r>
            <a:r>
              <a:rPr lang="ja-JP" altLang="en-US" sz="3200" dirty="0" smtClean="0"/>
              <a:t>出</a:t>
            </a:r>
            <a:endParaRPr lang="en-US" altLang="ja-JP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ナイキストの安定判別</a:t>
            </a:r>
            <a:endParaRPr lang="en-US" altLang="ja-JP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lang="en-US" altLang="ja-JP" sz="3200" noProof="0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1215025" y="1139869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743267" y="1124744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669060" y="1124744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212676" y="1137270"/>
            <a:ext cx="4975182" cy="1102290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205606" y="1534214"/>
            <a:ext cx="1755044" cy="43204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57680" y="2314208"/>
            <a:ext cx="432048" cy="2880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i="1" dirty="0" smtClean="0">
                <a:solidFill>
                  <a:schemeClr val="tx1"/>
                </a:solidFill>
              </a:rPr>
              <a:t>Z</a:t>
            </a:r>
            <a:r>
              <a:rPr lang="en-US" altLang="ja-JP" i="1" baseline="-25000" dirty="0" smtClean="0">
                <a:solidFill>
                  <a:schemeClr val="tx1"/>
                </a:solidFill>
              </a:rPr>
              <a:t>L</a:t>
            </a:r>
            <a:endParaRPr kumimoji="1" lang="ja-JP" alt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75177" y="2299209"/>
            <a:ext cx="1800200" cy="56477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87683" y="995968"/>
            <a:ext cx="8916934" cy="1868016"/>
          </a:xfrm>
          <a:custGeom>
            <a:avLst/>
            <a:gdLst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908800 w 6908800"/>
              <a:gd name="connsiteY4" fmla="*/ 0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851476 w 6908800"/>
              <a:gd name="connsiteY5" fmla="*/ 313060 h 2171700"/>
              <a:gd name="connsiteX6" fmla="*/ 6908800 w 6908800"/>
              <a:gd name="connsiteY6" fmla="*/ 2171700 h 2171700"/>
              <a:gd name="connsiteX7" fmla="*/ 0 w 6908800"/>
              <a:gd name="connsiteY7" fmla="*/ 2171700 h 2171700"/>
              <a:gd name="connsiteX8" fmla="*/ 0 w 6908800"/>
              <a:gd name="connsiteY8" fmla="*/ 0 h 2171700"/>
              <a:gd name="connsiteX9" fmla="*/ 2095500 w 6908800"/>
              <a:gd name="connsiteY9" fmla="*/ 0 h 2171700"/>
              <a:gd name="connsiteX10" fmla="*/ 2235200 w 6908800"/>
              <a:gd name="connsiteY10" fmla="*/ 101600 h 2171700"/>
              <a:gd name="connsiteX11" fmla="*/ 2247900 w 6908800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07460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169044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908800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0716 w 6924145"/>
              <a:gd name="connsiteY8" fmla="*/ 2100139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100139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028578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144030 w 6913429"/>
              <a:gd name="connsiteY10" fmla="*/ 24873 h 2171700"/>
              <a:gd name="connsiteX11" fmla="*/ 2084784 w 6913429"/>
              <a:gd name="connsiteY11" fmla="*/ 0 h 2171700"/>
              <a:gd name="connsiteX12" fmla="*/ 2224484 w 6913429"/>
              <a:gd name="connsiteY12" fmla="*/ 101600 h 2171700"/>
              <a:gd name="connsiteX13" fmla="*/ 2237184 w 6913429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325441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91582 w 6913429"/>
              <a:gd name="connsiteY2" fmla="*/ 217811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83640 w 6913429"/>
              <a:gd name="connsiteY3" fmla="*/ 52089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6768752 w 8754270"/>
              <a:gd name="connsiteY4" fmla="*/ 25028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09818 w 8754270"/>
              <a:gd name="connsiteY4" fmla="*/ 37477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22345 w 8754270"/>
              <a:gd name="connsiteY4" fmla="*/ 74822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6912768 w 8666580"/>
              <a:gd name="connsiteY6" fmla="*/ 1969244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8310246 w 8666580"/>
              <a:gd name="connsiteY7" fmla="*/ 2009873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10246 w 8667241"/>
              <a:gd name="connsiteY7" fmla="*/ 2009873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97936 w 8667241"/>
              <a:gd name="connsiteY7" fmla="*/ 1885390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488562 w 8666580"/>
              <a:gd name="connsiteY9" fmla="*/ 1816957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1922734"/>
              <a:gd name="connsiteX1" fmla="*/ 3729164 w 8666580"/>
              <a:gd name="connsiteY1" fmla="*/ 1300545 h 1922734"/>
              <a:gd name="connsiteX2" fmla="*/ 3729164 w 8666580"/>
              <a:gd name="connsiteY2" fmla="*/ 205363 h 1922734"/>
              <a:gd name="connsiteX3" fmla="*/ 3883640 w 8666580"/>
              <a:gd name="connsiteY3" fmla="*/ 52089 h 1922734"/>
              <a:gd name="connsiteX4" fmla="*/ 8422345 w 8666580"/>
              <a:gd name="connsiteY4" fmla="*/ 74822 h 1922734"/>
              <a:gd name="connsiteX5" fmla="*/ 8666580 w 8666580"/>
              <a:gd name="connsiteY5" fmla="*/ 281079 h 1922734"/>
              <a:gd name="connsiteX6" fmla="*/ 8654053 w 8666580"/>
              <a:gd name="connsiteY6" fmla="*/ 1695382 h 1922734"/>
              <a:gd name="connsiteX7" fmla="*/ 8397936 w 8666580"/>
              <a:gd name="connsiteY7" fmla="*/ 1885390 h 1922734"/>
              <a:gd name="connsiteX8" fmla="*/ 833028 w 8666580"/>
              <a:gd name="connsiteY8" fmla="*/ 1922734 h 1922734"/>
              <a:gd name="connsiteX9" fmla="*/ 488562 w 8666580"/>
              <a:gd name="connsiteY9" fmla="*/ 1816957 h 1922734"/>
              <a:gd name="connsiteX10" fmla="*/ 0 w 8666580"/>
              <a:gd name="connsiteY10" fmla="*/ 167994 h 1922734"/>
              <a:gd name="connsiteX11" fmla="*/ 144030 w 8666580"/>
              <a:gd name="connsiteY11" fmla="*/ 24873 h 1922734"/>
              <a:gd name="connsiteX12" fmla="*/ 2084784 w 8666580"/>
              <a:gd name="connsiteY12" fmla="*/ 0 h 1922734"/>
              <a:gd name="connsiteX13" fmla="*/ 2224484 w 8666580"/>
              <a:gd name="connsiteY13" fmla="*/ 101600 h 1922734"/>
              <a:gd name="connsiteX14" fmla="*/ 2237184 w 8666580"/>
              <a:gd name="connsiteY14" fmla="*/ 1308100 h 1922734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488562 w 8666580"/>
              <a:gd name="connsiteY9" fmla="*/ 1816957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551198 w 8666580"/>
              <a:gd name="connsiteY9" fmla="*/ 1655131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33019 h 1910309"/>
              <a:gd name="connsiteX1" fmla="*/ 3729164 w 8666580"/>
              <a:gd name="connsiteY1" fmla="*/ 1325464 h 1910309"/>
              <a:gd name="connsiteX2" fmla="*/ 3729164 w 8666580"/>
              <a:gd name="connsiteY2" fmla="*/ 230282 h 1910309"/>
              <a:gd name="connsiteX3" fmla="*/ 3883640 w 8666580"/>
              <a:gd name="connsiteY3" fmla="*/ 77008 h 1910309"/>
              <a:gd name="connsiteX4" fmla="*/ 8422345 w 8666580"/>
              <a:gd name="connsiteY4" fmla="*/ 99741 h 1910309"/>
              <a:gd name="connsiteX5" fmla="*/ 8666580 w 8666580"/>
              <a:gd name="connsiteY5" fmla="*/ 305998 h 1910309"/>
              <a:gd name="connsiteX6" fmla="*/ 8654053 w 8666580"/>
              <a:gd name="connsiteY6" fmla="*/ 1720301 h 1910309"/>
              <a:gd name="connsiteX7" fmla="*/ 8397936 w 8666580"/>
              <a:gd name="connsiteY7" fmla="*/ 1910309 h 1910309"/>
              <a:gd name="connsiteX8" fmla="*/ 807973 w 8666580"/>
              <a:gd name="connsiteY8" fmla="*/ 1910307 h 1910309"/>
              <a:gd name="connsiteX9" fmla="*/ 551198 w 8666580"/>
              <a:gd name="connsiteY9" fmla="*/ 1680050 h 1910309"/>
              <a:gd name="connsiteX10" fmla="*/ 0 w 8666580"/>
              <a:gd name="connsiteY10" fmla="*/ 192913 h 1910309"/>
              <a:gd name="connsiteX11" fmla="*/ 682701 w 8666580"/>
              <a:gd name="connsiteY11" fmla="*/ 0 h 1910309"/>
              <a:gd name="connsiteX12" fmla="*/ 2084784 w 8666580"/>
              <a:gd name="connsiteY12" fmla="*/ 24919 h 1910309"/>
              <a:gd name="connsiteX13" fmla="*/ 2224484 w 8666580"/>
              <a:gd name="connsiteY13" fmla="*/ 126519 h 1910309"/>
              <a:gd name="connsiteX14" fmla="*/ 2237184 w 866658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144031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49600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187738 w 8127910"/>
              <a:gd name="connsiteY0" fmla="*/ 1288096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187738 w 8127910"/>
              <a:gd name="connsiteY14" fmla="*/ 1288096 h 1910309"/>
              <a:gd name="connsiteX0" fmla="*/ 1212793 w 8127910"/>
              <a:gd name="connsiteY0" fmla="*/ 1275648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190494 w 8127910"/>
              <a:gd name="connsiteY1" fmla="*/ 1275671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367115 w 8127910"/>
              <a:gd name="connsiteY3" fmla="*/ 4224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923436"/>
              <a:gd name="connsiteY0" fmla="*/ 1275648 h 1910309"/>
              <a:gd name="connsiteX1" fmla="*/ 6222084 w 8923436"/>
              <a:gd name="connsiteY1" fmla="*/ 1300568 h 1910309"/>
              <a:gd name="connsiteX2" fmla="*/ 6209556 w 8923436"/>
              <a:gd name="connsiteY2" fmla="*/ 192937 h 1910309"/>
              <a:gd name="connsiteX3" fmla="*/ 6367115 w 8923436"/>
              <a:gd name="connsiteY3" fmla="*/ 42245 h 1910309"/>
              <a:gd name="connsiteX4" fmla="*/ 8923436 w 8923436"/>
              <a:gd name="connsiteY4" fmla="*/ 62395 h 1910309"/>
              <a:gd name="connsiteX5" fmla="*/ 8127910 w 8923436"/>
              <a:gd name="connsiteY5" fmla="*/ 305998 h 1910309"/>
              <a:gd name="connsiteX6" fmla="*/ 8115383 w 8923436"/>
              <a:gd name="connsiteY6" fmla="*/ 1720301 h 1910309"/>
              <a:gd name="connsiteX7" fmla="*/ 7859266 w 8923436"/>
              <a:gd name="connsiteY7" fmla="*/ 1910309 h 1910309"/>
              <a:gd name="connsiteX8" fmla="*/ 269303 w 8923436"/>
              <a:gd name="connsiteY8" fmla="*/ 1910307 h 1910309"/>
              <a:gd name="connsiteX9" fmla="*/ 12528 w 8923436"/>
              <a:gd name="connsiteY9" fmla="*/ 1680050 h 1910309"/>
              <a:gd name="connsiteX10" fmla="*/ 0 w 8923436"/>
              <a:gd name="connsiteY10" fmla="*/ 242707 h 1910309"/>
              <a:gd name="connsiteX11" fmla="*/ 256776 w 8923436"/>
              <a:gd name="connsiteY11" fmla="*/ 0 h 1910309"/>
              <a:gd name="connsiteX12" fmla="*/ 971693 w 8923436"/>
              <a:gd name="connsiteY12" fmla="*/ 0 h 1910309"/>
              <a:gd name="connsiteX13" fmla="*/ 1187738 w 8923436"/>
              <a:gd name="connsiteY13" fmla="*/ 214683 h 1910309"/>
              <a:gd name="connsiteX14" fmla="*/ 1212793 w 892343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115383 w 9004816"/>
              <a:gd name="connsiteY6" fmla="*/ 1720301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942180 w 9004816"/>
              <a:gd name="connsiteY6" fmla="*/ 1707853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5477"/>
              <a:gd name="connsiteY0" fmla="*/ 1275648 h 1910309"/>
              <a:gd name="connsiteX1" fmla="*/ 6222084 w 9005477"/>
              <a:gd name="connsiteY1" fmla="*/ 1300568 h 1910309"/>
              <a:gd name="connsiteX2" fmla="*/ 6209556 w 9005477"/>
              <a:gd name="connsiteY2" fmla="*/ 192937 h 1910309"/>
              <a:gd name="connsiteX3" fmla="*/ 6367115 w 9005477"/>
              <a:gd name="connsiteY3" fmla="*/ 42245 h 1910309"/>
              <a:gd name="connsiteX4" fmla="*/ 8923436 w 9005477"/>
              <a:gd name="connsiteY4" fmla="*/ 62395 h 1910309"/>
              <a:gd name="connsiteX5" fmla="*/ 9004816 w 9005477"/>
              <a:gd name="connsiteY5" fmla="*/ 243757 h 1910309"/>
              <a:gd name="connsiteX6" fmla="*/ 9004816 w 9005477"/>
              <a:gd name="connsiteY6" fmla="*/ 1707853 h 1910309"/>
              <a:gd name="connsiteX7" fmla="*/ 7859266 w 9005477"/>
              <a:gd name="connsiteY7" fmla="*/ 1910309 h 1910309"/>
              <a:gd name="connsiteX8" fmla="*/ 269303 w 9005477"/>
              <a:gd name="connsiteY8" fmla="*/ 1910307 h 1910309"/>
              <a:gd name="connsiteX9" fmla="*/ 12528 w 9005477"/>
              <a:gd name="connsiteY9" fmla="*/ 1680050 h 1910309"/>
              <a:gd name="connsiteX10" fmla="*/ 0 w 9005477"/>
              <a:gd name="connsiteY10" fmla="*/ 242707 h 1910309"/>
              <a:gd name="connsiteX11" fmla="*/ 256776 w 9005477"/>
              <a:gd name="connsiteY11" fmla="*/ 0 h 1910309"/>
              <a:gd name="connsiteX12" fmla="*/ 971693 w 9005477"/>
              <a:gd name="connsiteY12" fmla="*/ 0 h 1910309"/>
              <a:gd name="connsiteX13" fmla="*/ 1187738 w 9005477"/>
              <a:gd name="connsiteY13" fmla="*/ 214683 h 1910309"/>
              <a:gd name="connsiteX14" fmla="*/ 1212793 w 9005477"/>
              <a:gd name="connsiteY14" fmla="*/ 1275648 h 1910309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707853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00219 w 9005477"/>
              <a:gd name="connsiteY9" fmla="*/ 161781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823168"/>
              <a:gd name="connsiteX1" fmla="*/ 6222084 w 9005477"/>
              <a:gd name="connsiteY1" fmla="*/ 1300568 h 1823168"/>
              <a:gd name="connsiteX2" fmla="*/ 6209556 w 9005477"/>
              <a:gd name="connsiteY2" fmla="*/ 192937 h 1823168"/>
              <a:gd name="connsiteX3" fmla="*/ 6367115 w 9005477"/>
              <a:gd name="connsiteY3" fmla="*/ 42245 h 1823168"/>
              <a:gd name="connsiteX4" fmla="*/ 8860800 w 9005477"/>
              <a:gd name="connsiteY4" fmla="*/ 62395 h 1823168"/>
              <a:gd name="connsiteX5" fmla="*/ 9004816 w 9005477"/>
              <a:gd name="connsiteY5" fmla="*/ 243757 h 1823168"/>
              <a:gd name="connsiteX6" fmla="*/ 9004816 w 9005477"/>
              <a:gd name="connsiteY6" fmla="*/ 1608267 h 1823168"/>
              <a:gd name="connsiteX7" fmla="*/ 8836390 w 9005477"/>
              <a:gd name="connsiteY7" fmla="*/ 1798274 h 1823168"/>
              <a:gd name="connsiteX8" fmla="*/ 294357 w 9005477"/>
              <a:gd name="connsiteY8" fmla="*/ 1823168 h 1823168"/>
              <a:gd name="connsiteX9" fmla="*/ 100219 w 9005477"/>
              <a:gd name="connsiteY9" fmla="*/ 1617810 h 1823168"/>
              <a:gd name="connsiteX10" fmla="*/ 0 w 9005477"/>
              <a:gd name="connsiteY10" fmla="*/ 242707 h 1823168"/>
              <a:gd name="connsiteX11" fmla="*/ 256776 w 9005477"/>
              <a:gd name="connsiteY11" fmla="*/ 0 h 1823168"/>
              <a:gd name="connsiteX12" fmla="*/ 971693 w 9005477"/>
              <a:gd name="connsiteY12" fmla="*/ 0 h 1823168"/>
              <a:gd name="connsiteX13" fmla="*/ 1187738 w 9005477"/>
              <a:gd name="connsiteY13" fmla="*/ 214683 h 1823168"/>
              <a:gd name="connsiteX14" fmla="*/ 1212793 w 9005477"/>
              <a:gd name="connsiteY14" fmla="*/ 1275648 h 1823168"/>
              <a:gd name="connsiteX0" fmla="*/ 1212793 w 9005477"/>
              <a:gd name="connsiteY0" fmla="*/ 1275648 h 1798274"/>
              <a:gd name="connsiteX1" fmla="*/ 6222084 w 9005477"/>
              <a:gd name="connsiteY1" fmla="*/ 1300568 h 1798274"/>
              <a:gd name="connsiteX2" fmla="*/ 6209556 w 9005477"/>
              <a:gd name="connsiteY2" fmla="*/ 192937 h 1798274"/>
              <a:gd name="connsiteX3" fmla="*/ 6367115 w 9005477"/>
              <a:gd name="connsiteY3" fmla="*/ 42245 h 1798274"/>
              <a:gd name="connsiteX4" fmla="*/ 8860800 w 9005477"/>
              <a:gd name="connsiteY4" fmla="*/ 62395 h 1798274"/>
              <a:gd name="connsiteX5" fmla="*/ 9004816 w 9005477"/>
              <a:gd name="connsiteY5" fmla="*/ 243757 h 1798274"/>
              <a:gd name="connsiteX6" fmla="*/ 9004816 w 9005477"/>
              <a:gd name="connsiteY6" fmla="*/ 1608267 h 1798274"/>
              <a:gd name="connsiteX7" fmla="*/ 8836390 w 9005477"/>
              <a:gd name="connsiteY7" fmla="*/ 1798274 h 1798274"/>
              <a:gd name="connsiteX8" fmla="*/ 306884 w 9005477"/>
              <a:gd name="connsiteY8" fmla="*/ 1785823 h 1798274"/>
              <a:gd name="connsiteX9" fmla="*/ 100219 w 9005477"/>
              <a:gd name="connsiteY9" fmla="*/ 1617810 h 1798274"/>
              <a:gd name="connsiteX10" fmla="*/ 0 w 9005477"/>
              <a:gd name="connsiteY10" fmla="*/ 242707 h 1798274"/>
              <a:gd name="connsiteX11" fmla="*/ 256776 w 9005477"/>
              <a:gd name="connsiteY11" fmla="*/ 0 h 1798274"/>
              <a:gd name="connsiteX12" fmla="*/ 971693 w 9005477"/>
              <a:gd name="connsiteY12" fmla="*/ 0 h 1798274"/>
              <a:gd name="connsiteX13" fmla="*/ 1187738 w 9005477"/>
              <a:gd name="connsiteY13" fmla="*/ 214683 h 1798274"/>
              <a:gd name="connsiteX14" fmla="*/ 1212793 w 900547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169086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49793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206668 w 8917787"/>
              <a:gd name="connsiteY11" fmla="*/ 7548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17787" h="1756029">
                <a:moveTo>
                  <a:pt x="1125103" y="1233403"/>
                </a:moveTo>
                <a:lnTo>
                  <a:pt x="6134394" y="1258323"/>
                </a:lnTo>
                <a:lnTo>
                  <a:pt x="6121866" y="150692"/>
                </a:lnTo>
                <a:lnTo>
                  <a:pt x="6279425" y="0"/>
                </a:lnTo>
                <a:lnTo>
                  <a:pt x="8773110" y="20150"/>
                </a:lnTo>
                <a:lnTo>
                  <a:pt x="8917126" y="201512"/>
                </a:lnTo>
                <a:cubicBezTo>
                  <a:pt x="8916465" y="818264"/>
                  <a:pt x="8917787" y="949270"/>
                  <a:pt x="8917126" y="1566022"/>
                </a:cubicBezTo>
                <a:lnTo>
                  <a:pt x="8748700" y="1756029"/>
                </a:lnTo>
                <a:lnTo>
                  <a:pt x="219194" y="1743578"/>
                </a:lnTo>
                <a:lnTo>
                  <a:pt x="12529" y="1575565"/>
                </a:lnTo>
                <a:lnTo>
                  <a:pt x="0" y="212911"/>
                </a:lnTo>
                <a:lnTo>
                  <a:pt x="144032" y="32444"/>
                </a:lnTo>
                <a:lnTo>
                  <a:pt x="909057" y="19996"/>
                </a:lnTo>
                <a:lnTo>
                  <a:pt x="1100048" y="172438"/>
                </a:lnTo>
                <a:lnTo>
                  <a:pt x="1125103" y="1233403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24086" y="1425302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978280" y="1425302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5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テキスト ボックス 17"/>
          <p:cNvSpPr txBox="1">
            <a:spLocks noChangeArrowheads="1"/>
          </p:cNvSpPr>
          <p:nvPr/>
        </p:nvSpPr>
        <p:spPr bwMode="auto">
          <a:xfrm>
            <a:off x="388938" y="836613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dirty="0"/>
              <a:t>図の閉ループ系が不安定となるための必要十分条件</a:t>
            </a:r>
          </a:p>
        </p:txBody>
      </p:sp>
      <p:sp>
        <p:nvSpPr>
          <p:cNvPr id="8196" name="テキスト ボックス 22"/>
          <p:cNvSpPr txBox="1">
            <a:spLocks noChangeArrowheads="1"/>
          </p:cNvSpPr>
          <p:nvPr/>
        </p:nvSpPr>
        <p:spPr bwMode="auto">
          <a:xfrm>
            <a:off x="1116013" y="2178050"/>
            <a:ext cx="691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のナイキスト軌跡が原点に重なるか囲むこと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1530350"/>
            <a:ext cx="3911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3208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25144"/>
            <a:ext cx="32877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安定性解析手法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2123728" y="3212976"/>
            <a:ext cx="129614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lang="en-US" altLang="ja-JP" sz="3600" i="1" dirty="0" err="1" smtClean="0">
                <a:solidFill>
                  <a:srgbClr val="FF0000"/>
                </a:solidFill>
              </a:rPr>
              <a:t>G’</a:t>
            </a:r>
            <a:r>
              <a:rPr lang="en-US" altLang="ja-JP" sz="3600" baseline="-25000" dirty="0" err="1" smtClean="0">
                <a:solidFill>
                  <a:srgbClr val="FF0000"/>
                </a:solidFill>
              </a:rPr>
              <a:t>core</a:t>
            </a:r>
            <a:endParaRPr kumimoji="1" lang="ja-JP" alt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123728" y="4797152"/>
            <a:ext cx="1296144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kumimoji="1" lang="en-US" altLang="ja-JP" sz="3200" i="1" dirty="0" err="1" smtClean="0">
                <a:solidFill>
                  <a:srgbClr val="00B050"/>
                </a:solidFill>
              </a:rPr>
              <a:t>G’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</a:rPr>
              <a:t>other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19" name="直線コネクタ 18"/>
          <p:cNvCxnSpPr>
            <a:stCxn id="17" idx="1"/>
          </p:cNvCxnSpPr>
          <p:nvPr/>
        </p:nvCxnSpPr>
        <p:spPr>
          <a:xfrm flipH="1">
            <a:off x="1187624" y="378904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3419872" y="5373216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8" idx="1"/>
          </p:cNvCxnSpPr>
          <p:nvPr/>
        </p:nvCxnSpPr>
        <p:spPr>
          <a:xfrm flipH="1">
            <a:off x="1187624" y="537321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419872" y="378904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187624" y="3789040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355976" y="3789040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72683"/>
          <a:stretch>
            <a:fillRect/>
          </a:stretch>
        </p:blipFill>
        <p:spPr bwMode="auto">
          <a:xfrm>
            <a:off x="107504" y="3933056"/>
            <a:ext cx="947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71645"/>
          <a:stretch>
            <a:fillRect/>
          </a:stretch>
        </p:blipFill>
        <p:spPr bwMode="auto">
          <a:xfrm>
            <a:off x="4463679" y="3933056"/>
            <a:ext cx="98313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FF0000">
              <a:alpha val="50000"/>
            </a:srgbClr>
          </a:solidFill>
        </a:ln>
      </a:spPr>
      <a:bodyPr wrap="square" rtlCol="0" anchor="ctr">
        <a:spAutoFit/>
      </a:bodyPr>
      <a:lstStyle>
        <a:defPPr algn="ctr">
          <a:defRPr kumimoji="1" sz="2200" b="1" i="1" dirty="0" smtClean="0">
            <a:latin typeface="Times New Roman" pitchFamily="18" charset="0"/>
            <a:ea typeface="Arial Unicode MS" panose="020B0604020202020204" pitchFamily="50" charset="-128"/>
            <a:cs typeface="Times New Roman" pitchFamily="18" charset="0"/>
          </a:defRPr>
        </a:defPPr>
      </a:lst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13967</TotalTime>
  <Words>563</Words>
  <Application>Microsoft Office PowerPoint</Application>
  <PresentationFormat>画面に合わせる (4:3)</PresentationFormat>
  <Paragraphs>160</Paragraphs>
  <Slides>13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電力フィードバック回路の調整による 熱音響発電機の発振余裕の最大化</vt:lpstr>
      <vt:lpstr>背景：電力フィードバック型熱音響発電機</vt:lpstr>
      <vt:lpstr>背景：これまでの結果</vt:lpstr>
      <vt:lpstr>スライド 4</vt:lpstr>
      <vt:lpstr>実験装置1：コアの周波数応答測定</vt:lpstr>
      <vt:lpstr>実験装置2：リニアモータの特性測定</vt:lpstr>
      <vt:lpstr>実験装置3：電力フィードバック型発電機</vt:lpstr>
      <vt:lpstr>安定性解析手法[2015秋]</vt:lpstr>
      <vt:lpstr>安定性解析手法（つづき）</vt:lpstr>
      <vt:lpstr>スライド 10</vt:lpstr>
      <vt:lpstr>スライド 11</vt:lpstr>
      <vt:lpstr>スライド 12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1049</cp:revision>
  <dcterms:created xsi:type="dcterms:W3CDTF">2012-03-07T00:49:43Z</dcterms:created>
  <dcterms:modified xsi:type="dcterms:W3CDTF">2018-03-19T02:40:05Z</dcterms:modified>
</cp:coreProperties>
</file>