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7" r:id="rId2"/>
    <p:sldId id="296" r:id="rId3"/>
    <p:sldId id="299" r:id="rId4"/>
    <p:sldId id="297" r:id="rId5"/>
    <p:sldId id="300" r:id="rId6"/>
    <p:sldId id="301" r:id="rId7"/>
    <p:sldId id="302" r:id="rId8"/>
    <p:sldId id="303" r:id="rId9"/>
    <p:sldId id="288" r:id="rId10"/>
    <p:sldId id="305" r:id="rId11"/>
    <p:sldId id="306" r:id="rId12"/>
    <p:sldId id="307" r:id="rId13"/>
    <p:sldId id="308" r:id="rId14"/>
    <p:sldId id="310" r:id="rId15"/>
    <p:sldId id="275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78533" autoAdjust="0"/>
  </p:normalViewPr>
  <p:slideViewPr>
    <p:cSldViewPr>
      <p:cViewPr varScale="1">
        <p:scale>
          <a:sx n="80" d="100"/>
          <a:sy n="80" d="100"/>
        </p:scale>
        <p:origin x="-6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984DB-0F1C-4F2E-8844-DFB6F11E60D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E5222-D3FF-47C6-8B1A-7C717E13747C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63DE5-DCFE-46BB-B340-7FC7E0A8766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204CCA-FD2B-4B00-91DC-BB4434F60192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84976" cy="1512168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臨界温度比推定のために熱音響エンジンを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定常発振させる時変ゲインを用いた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定エネルギー制御系の安定性解析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286124"/>
            <a:ext cx="8534752" cy="1752600"/>
          </a:xfrm>
        </p:spPr>
        <p:txBody>
          <a:bodyPr/>
          <a:lstStyle/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長岡技術科学大学</a:t>
            </a:r>
            <a:endParaRPr lang="en-US" altLang="ja-JP" kern="100" dirty="0" smtClean="0">
              <a:solidFill>
                <a:schemeClr val="tx1"/>
              </a:solidFill>
              <a:cs typeface="Times New Roman"/>
            </a:endParaRPr>
          </a:p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○</a:t>
            </a:r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小林泰秀</a:t>
            </a:r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，櫻井一晃，山田昇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安定性解析</a:t>
            </a:r>
            <a:r>
              <a:rPr lang="ja-JP" altLang="en-US" sz="3200" dirty="0" smtClean="0"/>
              <a:t>（つづき）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解析モデル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3044190" cy="9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7164288" y="4198510"/>
            <a:ext cx="576064" cy="1723918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0147" y="2780928"/>
            <a:ext cx="3000375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412776"/>
            <a:ext cx="4071938" cy="131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 l="76820" b="53448"/>
          <a:stretch>
            <a:fillRect/>
          </a:stretch>
        </p:blipFill>
        <p:spPr bwMode="auto">
          <a:xfrm>
            <a:off x="4256775" y="1268760"/>
            <a:ext cx="977651" cy="7901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フリーフォーム 13"/>
          <p:cNvSpPr/>
          <p:nvPr/>
        </p:nvSpPr>
        <p:spPr>
          <a:xfrm>
            <a:off x="6156924" y="1598671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6765170" y="1612174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7372172" y="1615151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7970369" y="1618027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5868144" y="2924943"/>
            <a:ext cx="3024336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6139909" y="1268760"/>
            <a:ext cx="2619" cy="1845598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868144" y="2060847"/>
            <a:ext cx="30243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2987824" y="3429000"/>
            <a:ext cx="1008112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安定性解析</a:t>
            </a:r>
            <a:r>
              <a:rPr lang="ja-JP" altLang="en-US" sz="3200" dirty="0" smtClean="0"/>
              <a:t>（つづき）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解析モデル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6334059" y="3390859"/>
            <a:ext cx="576064" cy="576064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7" y="1556793"/>
            <a:ext cx="4629150" cy="100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安定性解析</a:t>
            </a:r>
            <a:r>
              <a:rPr lang="ja-JP" altLang="en-US" sz="3200" dirty="0" smtClean="0"/>
              <a:t>（つづき）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振幅の動特性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899592" y="4653136"/>
            <a:ext cx="5400600" cy="194421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390048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132856"/>
            <a:ext cx="294036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908720"/>
            <a:ext cx="2948940" cy="4800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780928"/>
            <a:ext cx="4733925" cy="15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>
          <a:xfrm>
            <a:off x="2267744" y="2780928"/>
            <a:ext cx="1080120" cy="36004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218314" y="3584305"/>
            <a:ext cx="1152128" cy="36004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2060848"/>
            <a:ext cx="1740218" cy="8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556792"/>
            <a:ext cx="2914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>
          <a:xfrm>
            <a:off x="7163971" y="2204864"/>
            <a:ext cx="203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Y*</a:t>
            </a:r>
            <a:r>
              <a:rPr lang="ja-JP" altLang="en-US" sz="2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に無関係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安定性解析結果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定理</a:t>
            </a:r>
            <a:r>
              <a:rPr lang="en-US" altLang="ja-JP" dirty="0" smtClean="0"/>
              <a:t>1</a:t>
            </a: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r>
              <a:rPr lang="ja-JP" altLang="en-US" sz="1200" dirty="0" smtClean="0"/>
              <a:t>　 </a:t>
            </a:r>
            <a:endParaRPr lang="en-US" altLang="ja-JP" sz="1200" dirty="0" smtClean="0"/>
          </a:p>
          <a:p>
            <a:pPr lvl="0">
              <a:buNone/>
            </a:pPr>
            <a:r>
              <a:rPr lang="ja-JP" altLang="en-US" dirty="0" smtClean="0"/>
              <a:t>       ⇒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4564380" cy="12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484784"/>
            <a:ext cx="7419975" cy="514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204864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293096"/>
            <a:ext cx="86407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18"/>
          <p:cNvSpPr/>
          <p:nvPr/>
        </p:nvSpPr>
        <p:spPr>
          <a:xfrm>
            <a:off x="2051050" y="4364534"/>
            <a:ext cx="4608513" cy="156686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9175" y="4474071"/>
            <a:ext cx="3873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3700" y="4501059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1619672" y="2936233"/>
            <a:ext cx="1008112" cy="1080120"/>
          </a:xfrm>
          <a:prstGeom prst="rect">
            <a:avLst/>
          </a:prstGeom>
          <a:solidFill>
            <a:srgbClr val="92D05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899592" y="4475253"/>
            <a:ext cx="720080" cy="1304658"/>
          </a:xfrm>
          <a:prstGeom prst="rect">
            <a:avLst/>
          </a:prstGeom>
          <a:solidFill>
            <a:srgbClr val="92D05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95936" y="2924944"/>
            <a:ext cx="936104" cy="1105189"/>
          </a:xfrm>
          <a:prstGeom prst="rect">
            <a:avLst/>
          </a:prstGeom>
          <a:solidFill>
            <a:srgbClr val="0070C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876256" y="4437112"/>
            <a:ext cx="504056" cy="1304658"/>
          </a:xfrm>
          <a:prstGeom prst="rect">
            <a:avLst/>
          </a:prstGeom>
          <a:solidFill>
            <a:srgbClr val="92D05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7740352" y="4437112"/>
            <a:ext cx="726315" cy="1368152"/>
          </a:xfrm>
          <a:prstGeom prst="rect">
            <a:avLst/>
          </a:prstGeom>
          <a:solidFill>
            <a:srgbClr val="0070C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115616" y="1484784"/>
            <a:ext cx="741682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コンテンツ プレースホルダ 2"/>
          <p:cNvSpPr txBox="1">
            <a:spLocks/>
          </p:cNvSpPr>
          <p:nvPr/>
        </p:nvSpPr>
        <p:spPr>
          <a:xfrm>
            <a:off x="6084168" y="2996952"/>
            <a:ext cx="2160240" cy="576064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b="1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ja-JP" sz="3200" i="1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altLang="ja-JP" sz="32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b="1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ja-JP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ja-JP" sz="320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endParaRPr kumimoji="1" lang="en-US" altLang="ja-JP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0005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908720"/>
            <a:ext cx="8208912" cy="2592288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sz="2800" dirty="0" smtClean="0">
                <a:solidFill>
                  <a:prstClr val="black"/>
                </a:solidFill>
              </a:rPr>
              <a:t>　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Matlab</a:t>
            </a:r>
            <a:r>
              <a:rPr lang="en-US" altLang="ja-JP" sz="2800" dirty="0" smtClean="0">
                <a:solidFill>
                  <a:prstClr val="black"/>
                </a:solidFill>
              </a:rPr>
              <a:t>/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Simulink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marL="0" indent="0"/>
            <a:r>
              <a:rPr lang="ja-JP" altLang="en-US" sz="2800" dirty="0" smtClean="0">
                <a:solidFill>
                  <a:prstClr val="black"/>
                </a:solidFill>
              </a:rPr>
              <a:t>　絶対値関数を使用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marL="0" indent="0"/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  Y</a:t>
            </a:r>
            <a:r>
              <a:rPr lang="en-US" altLang="ja-JP" sz="28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=10,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= -0.01</a:t>
            </a:r>
            <a:endParaRPr lang="en-US" altLang="ja-JP" dirty="0" smtClean="0"/>
          </a:p>
          <a:p>
            <a:pPr marL="400050" lvl="1" indent="0"/>
            <a:endParaRPr lang="en-US" altLang="ja-JP" dirty="0" smtClean="0"/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0" y="0"/>
            <a:ext cx="500404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4400" dirty="0" smtClean="0"/>
              <a:t>数値シミュレーション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5001559" cy="300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322" y="188640"/>
            <a:ext cx="4277678" cy="34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717032"/>
            <a:ext cx="35433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正方形/長方形 16"/>
          <p:cNvSpPr/>
          <p:nvPr/>
        </p:nvSpPr>
        <p:spPr>
          <a:xfrm>
            <a:off x="294032" y="3975568"/>
            <a:ext cx="4896544" cy="28671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94032" y="4278348"/>
            <a:ext cx="4896544" cy="28671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94032" y="4581128"/>
            <a:ext cx="4896544" cy="28671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81016" y="4869160"/>
            <a:ext cx="4896544" cy="28671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81016" y="5157192"/>
            <a:ext cx="4896544" cy="28671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94032" y="5445224"/>
            <a:ext cx="4896544" cy="28671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66268" y="5733256"/>
            <a:ext cx="4896544" cy="28671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85936" y="6021288"/>
            <a:ext cx="4896544" cy="28671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94032" y="6309320"/>
            <a:ext cx="4896544" cy="28671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 l="2210" r="2210" b="1857"/>
          <a:stretch>
            <a:fillRect/>
          </a:stretch>
        </p:blipFill>
        <p:spPr bwMode="auto">
          <a:xfrm>
            <a:off x="4895467" y="192808"/>
            <a:ext cx="4203359" cy="342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5412" y="3700948"/>
            <a:ext cx="3579019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8158" y="244166"/>
            <a:ext cx="420909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03075" y="3757095"/>
            <a:ext cx="3507581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98159" y="225949"/>
            <a:ext cx="4226243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5670" y="219038"/>
            <a:ext cx="4269105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81719" y="216444"/>
            <a:ext cx="42433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12051" y="207738"/>
            <a:ext cx="4209098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4037" y="205710"/>
            <a:ext cx="423481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67768" y="227727"/>
            <a:ext cx="4243388" cy="336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91680" y="1196752"/>
            <a:ext cx="6840760" cy="530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コンテンツ プレースホルダ 2"/>
          <p:cNvSpPr txBox="1">
            <a:spLocks/>
          </p:cNvSpPr>
          <p:nvPr/>
        </p:nvSpPr>
        <p:spPr>
          <a:xfrm>
            <a:off x="5796136" y="5013176"/>
            <a:ext cx="208823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2.6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1" lang="en-US" altLang="ja-JP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コンテンツ プレースホルダ 2"/>
          <p:cNvSpPr txBox="1">
            <a:spLocks/>
          </p:cNvSpPr>
          <p:nvPr/>
        </p:nvSpPr>
        <p:spPr>
          <a:xfrm>
            <a:off x="2915816" y="2348880"/>
            <a:ext cx="17281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1" lang="en-US" altLang="ja-JP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680520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PI</a:t>
            </a:r>
            <a:r>
              <a:rPr lang="ja-JP" altLang="en-US" dirty="0" smtClean="0"/>
              <a:t>補償器の出力を時変ゲインとする定常発振制御系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二次振動系モデルに基づく安定性解析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PI</a:t>
            </a:r>
            <a:r>
              <a:rPr lang="ja-JP" altLang="en-US" dirty="0" smtClean="0"/>
              <a:t>補償器および</a:t>
            </a:r>
            <a:r>
              <a:rPr lang="en-US" altLang="ja-JP" dirty="0" smtClean="0"/>
              <a:t>LPF</a:t>
            </a:r>
            <a:r>
              <a:rPr lang="ja-JP" altLang="en-US" dirty="0" smtClean="0"/>
              <a:t>の係数に関する不等式条件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数値シミュレーション、実験と整合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kumimoji="1" lang="ja-JP" altLang="en-US" dirty="0" smtClean="0"/>
              <a:t>今後の課題</a:t>
            </a:r>
          </a:p>
          <a:p>
            <a:pPr lvl="1"/>
            <a:r>
              <a:rPr kumimoji="1" lang="ja-JP" altLang="en-US" dirty="0" smtClean="0"/>
              <a:t>実験の安定条件の方が狭い </a:t>
            </a:r>
            <a:r>
              <a:rPr kumimoji="1" lang="en-US" altLang="ja-JP" dirty="0" smtClean="0"/>
              <a:t>… </a:t>
            </a:r>
            <a:r>
              <a:rPr kumimoji="1" lang="ja-JP" altLang="en-US" dirty="0" smtClean="0"/>
              <a:t>むだ時間の考慮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背景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980728"/>
            <a:ext cx="8460432" cy="5616624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熱音響自励発振 </a:t>
            </a:r>
            <a:r>
              <a:rPr lang="en-US" altLang="ja-JP" b="1" dirty="0" smtClean="0">
                <a:latin typeface="Calibri" pitchFamily="34" charset="0"/>
              </a:rPr>
              <a:t> … </a:t>
            </a:r>
            <a:r>
              <a:rPr lang="ja-JP" altLang="en-US" dirty="0" smtClean="0">
                <a:latin typeface="Calibri" pitchFamily="34" charset="0"/>
              </a:rPr>
              <a:t>熱と音波のエネルギー変換</a:t>
            </a:r>
            <a:endParaRPr lang="en-US" altLang="ja-JP" dirty="0" smtClean="0">
              <a:latin typeface="Calibri" pitchFamily="34" charset="0"/>
            </a:endParaRPr>
          </a:p>
          <a:p>
            <a:pPr marL="0" indent="0"/>
            <a:endParaRPr lang="en-US" altLang="ja-JP" sz="13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indent="0"/>
            <a:r>
              <a:rPr lang="ja-JP" altLang="en-US" dirty="0" smtClean="0">
                <a:solidFill>
                  <a:prstClr val="black"/>
                </a:solidFill>
                <a:latin typeface="Calibri" pitchFamily="34" charset="0"/>
              </a:rPr>
              <a:t>　</a:t>
            </a:r>
            <a:r>
              <a:rPr lang="ja-JP" altLang="ja-JP" dirty="0" smtClean="0">
                <a:solidFill>
                  <a:prstClr val="black"/>
                </a:solidFill>
              </a:rPr>
              <a:t>熱音響</a:t>
            </a:r>
            <a:r>
              <a:rPr lang="ja-JP" altLang="en-US" dirty="0" smtClean="0">
                <a:solidFill>
                  <a:prstClr val="black"/>
                </a:solidFill>
              </a:rPr>
              <a:t>自励発振の</a:t>
            </a:r>
            <a:r>
              <a:rPr lang="ja-JP" altLang="en-US" dirty="0" smtClean="0">
                <a:solidFill>
                  <a:srgbClr val="FF0000"/>
                </a:solidFill>
              </a:rPr>
              <a:t>抑制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機械的損傷の防止</a:t>
            </a:r>
            <a:endParaRPr lang="en-US" altLang="ja-JP" dirty="0" smtClean="0"/>
          </a:p>
          <a:p>
            <a:pPr marL="400050" lvl="1" indent="0"/>
            <a:r>
              <a:rPr lang="ja-JP" altLang="en-US" dirty="0" smtClean="0"/>
              <a:t>能動騒音制御</a:t>
            </a:r>
            <a:r>
              <a:rPr lang="en-US" altLang="ja-JP" sz="2400" dirty="0" smtClean="0"/>
              <a:t>[Delgado et al.2003]</a:t>
            </a:r>
            <a:r>
              <a:rPr lang="ja-JP" altLang="en-US" sz="2400" dirty="0" smtClean="0"/>
              <a:t>他</a:t>
            </a:r>
            <a:endParaRPr lang="en-US" altLang="ja-JP" dirty="0" smtClean="0"/>
          </a:p>
          <a:p>
            <a:pPr lvl="2">
              <a:lnSpc>
                <a:spcPts val="1000"/>
              </a:lnSpc>
              <a:buNone/>
            </a:pPr>
            <a:endParaRPr lang="en-US" altLang="ja-JP" dirty="0" smtClean="0"/>
          </a:p>
          <a:p>
            <a:pPr lvl="0"/>
            <a:r>
              <a:rPr lang="ja-JP" altLang="en-US" dirty="0" smtClean="0"/>
              <a:t>熱音響自励発振の</a:t>
            </a:r>
            <a:r>
              <a:rPr lang="ja-JP" altLang="en-US" dirty="0" smtClean="0">
                <a:solidFill>
                  <a:srgbClr val="00B0F0"/>
                </a:solidFill>
              </a:rPr>
              <a:t>利用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ja-JP" altLang="en-US" dirty="0" smtClean="0"/>
              <a:t>エネルギーの有効利用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制御工学の応用例は少ない</a:t>
            </a:r>
            <a:endParaRPr lang="en-US" altLang="ja-JP" dirty="0" smtClean="0"/>
          </a:p>
          <a:p>
            <a:pPr lvl="1">
              <a:lnSpc>
                <a:spcPts val="1000"/>
              </a:lnSpc>
            </a:pPr>
            <a:endParaRPr lang="en-US" altLang="ja-JP" dirty="0" smtClean="0"/>
          </a:p>
          <a:p>
            <a:r>
              <a:rPr lang="ja-JP" altLang="en-US" dirty="0" smtClean="0"/>
              <a:t>本研究：制御工学の応用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管内音場の整形</a:t>
            </a:r>
            <a:endParaRPr lang="en-US" altLang="ja-JP" dirty="0" smtClean="0"/>
          </a:p>
          <a:p>
            <a:pPr lvl="1"/>
            <a:r>
              <a:rPr lang="ja-JP" altLang="en-US" u="heavy" dirty="0" smtClean="0">
                <a:uFill>
                  <a:solidFill>
                    <a:srgbClr val="FF0000"/>
                  </a:solidFill>
                </a:uFill>
              </a:rPr>
              <a:t>安定性解析 </a:t>
            </a:r>
            <a:r>
              <a:rPr lang="en-US" altLang="ja-JP" u="heavy" dirty="0" smtClean="0">
                <a:uFill>
                  <a:solidFill>
                    <a:srgbClr val="FF0000"/>
                  </a:solidFill>
                </a:uFill>
              </a:rPr>
              <a:t>… </a:t>
            </a:r>
            <a:r>
              <a:rPr lang="ja-JP" altLang="en-US" u="heavy" dirty="0" smtClean="0">
                <a:uFill>
                  <a:solidFill>
                    <a:srgbClr val="FF0000"/>
                  </a:solidFill>
                </a:uFill>
              </a:rPr>
              <a:t>本発表</a:t>
            </a:r>
            <a:endParaRPr lang="en-US" altLang="ja-JP" u="heavy" dirty="0" smtClean="0">
              <a:uFill>
                <a:solidFill>
                  <a:srgbClr val="FF0000"/>
                </a:solidFill>
              </a:uFill>
            </a:endParaRPr>
          </a:p>
          <a:p>
            <a:pPr lvl="1"/>
            <a:r>
              <a:rPr lang="ja-JP" altLang="en-US" dirty="0" smtClean="0"/>
              <a:t>システム設計</a:t>
            </a:r>
            <a:endParaRPr lang="en-US" altLang="ja-JP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56176" y="58052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熱音響ループ管冷凍機</a:t>
            </a:r>
            <a:endParaRPr kumimoji="1" lang="ja-JP" altLang="en-US" sz="2000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5940152" y="2060848"/>
            <a:ext cx="3024336" cy="3577406"/>
            <a:chOff x="5940152" y="2060848"/>
            <a:chExt cx="3024336" cy="3577406"/>
          </a:xfrm>
        </p:grpSpPr>
        <p:sp>
          <p:nvSpPr>
            <p:cNvPr id="15" name="正方形/長方形 14"/>
            <p:cNvSpPr/>
            <p:nvPr/>
          </p:nvSpPr>
          <p:spPr>
            <a:xfrm>
              <a:off x="7020272" y="2420888"/>
              <a:ext cx="72008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26" name="Group 2"/>
            <p:cNvGrpSpPr>
              <a:grpSpLocks noChangeAspect="1"/>
            </p:cNvGrpSpPr>
            <p:nvPr/>
          </p:nvGrpSpPr>
          <p:grpSpPr bwMode="auto">
            <a:xfrm>
              <a:off x="6300192" y="2060848"/>
              <a:ext cx="2304652" cy="3577406"/>
              <a:chOff x="3357" y="11425"/>
              <a:chExt cx="1904" cy="2956"/>
            </a:xfrm>
          </p:grpSpPr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3462" y="11425"/>
                <a:ext cx="1710" cy="2956"/>
              </a:xfrm>
              <a:prstGeom prst="roundRect">
                <a:avLst>
                  <a:gd name="adj" fmla="val 2631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rot="10800000">
                <a:off x="3717" y="11695"/>
                <a:ext cx="1185" cy="240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Rectangle 7" descr="縦線"/>
              <p:cNvSpPr>
                <a:spLocks noChangeArrowheads="1"/>
              </p:cNvSpPr>
              <p:nvPr/>
            </p:nvSpPr>
            <p:spPr bwMode="auto">
              <a:xfrm>
                <a:off x="3462" y="13331"/>
                <a:ext cx="255" cy="389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Rectangle 8" descr="縦線"/>
              <p:cNvSpPr>
                <a:spLocks noChangeArrowheads="1"/>
              </p:cNvSpPr>
              <p:nvPr/>
            </p:nvSpPr>
            <p:spPr bwMode="auto">
              <a:xfrm>
                <a:off x="4902" y="12027"/>
                <a:ext cx="254" cy="389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cxnSp>
            <p:nvCxnSpPr>
              <p:cNvPr id="1033" name="AutoShape 9"/>
              <p:cNvCxnSpPr>
                <a:cxnSpLocks noChangeShapeType="1"/>
                <a:stCxn id="1035" idx="3"/>
                <a:endCxn id="1036" idx="1"/>
              </p:cNvCxnSpPr>
              <p:nvPr/>
            </p:nvCxnSpPr>
            <p:spPr bwMode="auto">
              <a:xfrm flipV="1">
                <a:off x="3821" y="11955"/>
                <a:ext cx="975" cy="1836"/>
              </a:xfrm>
              <a:prstGeom prst="bentConnector3">
                <a:avLst>
                  <a:gd name="adj1" fmla="val 49949"/>
                </a:avLst>
              </a:prstGeom>
              <a:noFill/>
              <a:ln w="25400">
                <a:solidFill>
                  <a:srgbClr val="00B050"/>
                </a:solidFill>
                <a:miter lim="800000"/>
                <a:headEnd/>
                <a:tailEnd/>
              </a:ln>
            </p:spPr>
          </p:cxn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3357" y="13189"/>
                <a:ext cx="464" cy="1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357" y="13720"/>
                <a:ext cx="464" cy="142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4796" y="11883"/>
                <a:ext cx="465" cy="144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4796" y="12416"/>
                <a:ext cx="465" cy="14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5940152" y="41000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熱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548990" y="317386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冷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374635" y="2782669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音</a:t>
              </a:r>
              <a:endParaRPr lang="en-US" altLang="ja-JP" dirty="0" smtClean="0"/>
            </a:p>
            <a:p>
              <a:r>
                <a:rPr lang="ja-JP" altLang="en-US" dirty="0" smtClean="0"/>
                <a:t>波</a:t>
              </a:r>
              <a:endParaRPr kumimoji="1" lang="ja-JP" altLang="en-US" dirty="0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6581935" y="3386809"/>
              <a:ext cx="63488" cy="708112"/>
            </a:xfrm>
            <a:custGeom>
              <a:avLst/>
              <a:gdLst>
                <a:gd name="connsiteX0" fmla="*/ 0 w 0"/>
                <a:gd name="connsiteY0" fmla="*/ 1302026 h 1302026"/>
                <a:gd name="connsiteX1" fmla="*/ 0 w 0"/>
                <a:gd name="connsiteY1" fmla="*/ 0 h 130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02026">
                  <a:moveTo>
                    <a:pt x="0" y="130202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980728"/>
            <a:ext cx="8460432" cy="4968552"/>
          </a:xfrm>
        </p:spPr>
        <p:txBody>
          <a:bodyPr>
            <a:normAutofit/>
          </a:bodyPr>
          <a:lstStyle/>
          <a:p>
            <a:pPr marL="0" lv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/>
              <a:t>熱音響システム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ja-JP" altLang="en-US" sz="2800" dirty="0" smtClean="0">
                <a:latin typeface="Calibri" pitchFamily="34" charset="0"/>
              </a:rPr>
              <a:t>熱音響ループ管冷凍機</a:t>
            </a:r>
            <a:endParaRPr lang="en-US" altLang="ja-JP" sz="2800" dirty="0" smtClean="0">
              <a:latin typeface="Calibri" pitchFamily="34" charset="0"/>
            </a:endParaRPr>
          </a:p>
          <a:p>
            <a:pPr lvl="1"/>
            <a:r>
              <a:rPr lang="ja-JP" altLang="en-US" dirty="0" smtClean="0">
                <a:latin typeface="Calibri" pitchFamily="34" charset="0"/>
              </a:rPr>
              <a:t>工場廃熱等の有効利用</a:t>
            </a:r>
            <a:endParaRPr lang="en-US" altLang="ja-JP" dirty="0" smtClean="0">
              <a:latin typeface="Calibri" pitchFamily="34" charset="0"/>
            </a:endParaRPr>
          </a:p>
          <a:p>
            <a:pPr lvl="1"/>
            <a:r>
              <a:rPr lang="ja-JP" altLang="en-US" sz="2800" dirty="0" smtClean="0">
                <a:latin typeface="Calibri" pitchFamily="34" charset="0"/>
              </a:rPr>
              <a:t>可動部を持たずメンテ不要</a:t>
            </a:r>
            <a:endParaRPr lang="en-US" altLang="ja-JP" dirty="0" smtClean="0">
              <a:latin typeface="Calibri" pitchFamily="34" charset="0"/>
            </a:endParaRPr>
          </a:p>
          <a:p>
            <a:pPr lvl="1"/>
            <a:endParaRPr lang="en-US" altLang="ja-JP" sz="1200" dirty="0" smtClean="0">
              <a:latin typeface="Calibri" pitchFamily="34" charset="0"/>
            </a:endParaRPr>
          </a:p>
          <a:p>
            <a:r>
              <a:rPr lang="ja-JP" altLang="en-US" dirty="0" smtClean="0">
                <a:latin typeface="Calibri" pitchFamily="34" charset="0"/>
              </a:rPr>
              <a:t>臨界温度比の推定</a:t>
            </a:r>
            <a:endParaRPr lang="en-US" altLang="ja-JP" dirty="0" smtClean="0">
              <a:latin typeface="Calibri" pitchFamily="34" charset="0"/>
            </a:endParaRPr>
          </a:p>
          <a:p>
            <a:pPr lvl="1"/>
            <a:r>
              <a:rPr lang="ja-JP" altLang="en-US" dirty="0" smtClean="0">
                <a:solidFill>
                  <a:srgbClr val="000000"/>
                </a:solidFill>
                <a:latin typeface="ＭＳ Ｐゴシック" charset="-128"/>
              </a:rPr>
              <a:t>システム評価や改善に重要</a:t>
            </a:r>
            <a:endParaRPr lang="en-US" altLang="ja-JP" dirty="0" smtClean="0">
              <a:latin typeface="Calibri" pitchFamily="34" charset="0"/>
            </a:endParaRPr>
          </a:p>
          <a:p>
            <a:pPr lvl="1"/>
            <a:r>
              <a:rPr lang="ja-JP" altLang="en-US" dirty="0" smtClean="0">
                <a:latin typeface="Calibri" pitchFamily="34" charset="0"/>
              </a:rPr>
              <a:t>実験的に推定</a:t>
            </a:r>
            <a:endParaRPr lang="en-US" altLang="ja-JP" dirty="0" smtClean="0">
              <a:latin typeface="Calibri" pitchFamily="34" charset="0"/>
            </a:endParaRPr>
          </a:p>
          <a:p>
            <a:pPr lvl="2"/>
            <a:r>
              <a:rPr lang="ja-JP" altLang="en-US" sz="1800" dirty="0" smtClean="0">
                <a:solidFill>
                  <a:srgbClr val="000000"/>
                </a:solidFill>
              </a:rPr>
              <a:t>周波数応答と</a:t>
            </a:r>
            <a:r>
              <a:rPr lang="en-US" altLang="ja-JP" sz="1800" i="1" dirty="0" smtClean="0">
                <a:solidFill>
                  <a:srgbClr val="000000"/>
                </a:solidFill>
              </a:rPr>
              <a:t>Q</a:t>
            </a:r>
            <a:r>
              <a:rPr lang="ja-JP" altLang="en-US" sz="1800" dirty="0" smtClean="0">
                <a:solidFill>
                  <a:srgbClr val="000000"/>
                </a:solidFill>
              </a:rPr>
              <a:t>値に基づく方法 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[Biwa et al 2010]</a:t>
            </a:r>
          </a:p>
          <a:p>
            <a:pPr lvl="2"/>
            <a:r>
              <a:rPr lang="ja-JP" altLang="en-US" sz="1800" dirty="0" smtClean="0"/>
              <a:t>共鳴管内の散逸・音響パワーの計測 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ja-JP" altLang="en-US" sz="18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平川 ほか 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2015]</a:t>
            </a:r>
          </a:p>
          <a:p>
            <a:pPr lvl="2"/>
            <a:r>
              <a:rPr lang="ja-JP" altLang="en-US" sz="1800" dirty="0" smtClean="0"/>
              <a:t>圧力振幅が最小となる温度比の実測 </a:t>
            </a:r>
            <a:r>
              <a:rPr lang="en-US" altLang="ja-JP" sz="1800" dirty="0" smtClean="0"/>
              <a:t>[</a:t>
            </a:r>
            <a:r>
              <a:rPr lang="ja-JP" altLang="en-US" sz="1800" dirty="0" smtClean="0"/>
              <a:t>阿部 ほか 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altLang="ja-JP" sz="1800" dirty="0" smtClean="0"/>
              <a:t>]</a:t>
            </a:r>
            <a:endParaRPr lang="en-US" altLang="ja-JP" dirty="0" smtClean="0">
              <a:latin typeface="Calibri" pitchFamily="34" charset="0"/>
            </a:endParaRPr>
          </a:p>
          <a:p>
            <a:pPr lvl="1"/>
            <a:endParaRPr lang="en-US" altLang="ja-JP" dirty="0" smtClean="0">
              <a:latin typeface="Calibri" pitchFamily="34" charset="0"/>
            </a:endParaRPr>
          </a:p>
          <a:p>
            <a:pPr lvl="1"/>
            <a:endParaRPr lang="en-US" altLang="ja-JP" dirty="0" smtClean="0"/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467544" y="-2738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背景</a:t>
            </a:r>
            <a:r>
              <a:rPr lang="ja-JP" altLang="en-US" sz="28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en-US" altLang="ja-JP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5940152" y="1003722"/>
            <a:ext cx="3024336" cy="3577406"/>
            <a:chOff x="5940152" y="2060848"/>
            <a:chExt cx="3024336" cy="3577406"/>
          </a:xfrm>
        </p:grpSpPr>
        <p:sp>
          <p:nvSpPr>
            <p:cNvPr id="29" name="正方形/長方形 28"/>
            <p:cNvSpPr/>
            <p:nvPr/>
          </p:nvSpPr>
          <p:spPr>
            <a:xfrm>
              <a:off x="7020272" y="2420888"/>
              <a:ext cx="72008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" name="Group 2"/>
            <p:cNvGrpSpPr>
              <a:grpSpLocks noChangeAspect="1"/>
            </p:cNvGrpSpPr>
            <p:nvPr/>
          </p:nvGrpSpPr>
          <p:grpSpPr bwMode="auto">
            <a:xfrm>
              <a:off x="6300192" y="2060848"/>
              <a:ext cx="2304652" cy="3577406"/>
              <a:chOff x="3357" y="11425"/>
              <a:chExt cx="1904" cy="2956"/>
            </a:xfrm>
          </p:grpSpPr>
          <p:sp>
            <p:nvSpPr>
              <p:cNvPr id="35" name="AutoShape 5"/>
              <p:cNvSpPr>
                <a:spLocks noChangeArrowheads="1"/>
              </p:cNvSpPr>
              <p:nvPr/>
            </p:nvSpPr>
            <p:spPr bwMode="auto">
              <a:xfrm>
                <a:off x="3462" y="11425"/>
                <a:ext cx="1710" cy="2956"/>
              </a:xfrm>
              <a:prstGeom prst="roundRect">
                <a:avLst>
                  <a:gd name="adj" fmla="val 2631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AutoShape 6"/>
              <p:cNvSpPr>
                <a:spLocks noChangeArrowheads="1"/>
              </p:cNvSpPr>
              <p:nvPr/>
            </p:nvSpPr>
            <p:spPr bwMode="auto">
              <a:xfrm rot="10800000">
                <a:off x="3717" y="11695"/>
                <a:ext cx="1185" cy="240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" name="Rectangle 7" descr="縦線"/>
              <p:cNvSpPr>
                <a:spLocks noChangeArrowheads="1"/>
              </p:cNvSpPr>
              <p:nvPr/>
            </p:nvSpPr>
            <p:spPr bwMode="auto">
              <a:xfrm>
                <a:off x="3462" y="13331"/>
                <a:ext cx="255" cy="389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" name="Rectangle 8" descr="縦線"/>
              <p:cNvSpPr>
                <a:spLocks noChangeArrowheads="1"/>
              </p:cNvSpPr>
              <p:nvPr/>
            </p:nvSpPr>
            <p:spPr bwMode="auto">
              <a:xfrm>
                <a:off x="4902" y="12027"/>
                <a:ext cx="254" cy="389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cxnSp>
            <p:nvCxnSpPr>
              <p:cNvPr id="39" name="AutoShape 9"/>
              <p:cNvCxnSpPr>
                <a:cxnSpLocks noChangeShapeType="1"/>
                <a:stCxn id="42" idx="3"/>
                <a:endCxn id="44" idx="1"/>
              </p:cNvCxnSpPr>
              <p:nvPr/>
            </p:nvCxnSpPr>
            <p:spPr bwMode="auto">
              <a:xfrm flipV="1">
                <a:off x="3821" y="11955"/>
                <a:ext cx="975" cy="1836"/>
              </a:xfrm>
              <a:prstGeom prst="bentConnector3">
                <a:avLst>
                  <a:gd name="adj1" fmla="val 49949"/>
                </a:avLst>
              </a:prstGeom>
              <a:noFill/>
              <a:ln w="25400">
                <a:solidFill>
                  <a:srgbClr val="00B050"/>
                </a:solidFill>
                <a:miter lim="800000"/>
                <a:headEnd/>
                <a:tailEnd/>
              </a:ln>
            </p:spPr>
          </p:cxnSp>
          <p:sp>
            <p:nvSpPr>
              <p:cNvPr id="41" name="Rectangle 10"/>
              <p:cNvSpPr>
                <a:spLocks noChangeArrowheads="1"/>
              </p:cNvSpPr>
              <p:nvPr/>
            </p:nvSpPr>
            <p:spPr bwMode="auto">
              <a:xfrm>
                <a:off x="3357" y="13189"/>
                <a:ext cx="464" cy="1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" name="Rectangle 11"/>
              <p:cNvSpPr>
                <a:spLocks noChangeArrowheads="1"/>
              </p:cNvSpPr>
              <p:nvPr/>
            </p:nvSpPr>
            <p:spPr bwMode="auto">
              <a:xfrm>
                <a:off x="3357" y="13720"/>
                <a:ext cx="464" cy="142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" name="Rectangle 12"/>
              <p:cNvSpPr>
                <a:spLocks noChangeArrowheads="1"/>
              </p:cNvSpPr>
              <p:nvPr/>
            </p:nvSpPr>
            <p:spPr bwMode="auto">
              <a:xfrm>
                <a:off x="4796" y="11883"/>
                <a:ext cx="465" cy="144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" name="Rectangle 13"/>
              <p:cNvSpPr>
                <a:spLocks noChangeArrowheads="1"/>
              </p:cNvSpPr>
              <p:nvPr/>
            </p:nvSpPr>
            <p:spPr bwMode="auto">
              <a:xfrm>
                <a:off x="4796" y="12416"/>
                <a:ext cx="465" cy="14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>
            <a:xfrm>
              <a:off x="5940152" y="41000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熱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8548990" y="317386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冷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74635" y="2782669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音</a:t>
              </a:r>
              <a:endParaRPr lang="en-US" altLang="ja-JP" dirty="0" smtClean="0"/>
            </a:p>
            <a:p>
              <a:r>
                <a:rPr lang="ja-JP" altLang="en-US" dirty="0" smtClean="0"/>
                <a:t>波</a:t>
              </a:r>
              <a:endParaRPr kumimoji="1" lang="ja-JP" altLang="en-US" dirty="0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6581935" y="3386809"/>
              <a:ext cx="63488" cy="708112"/>
            </a:xfrm>
            <a:custGeom>
              <a:avLst/>
              <a:gdLst>
                <a:gd name="connsiteX0" fmla="*/ 0 w 0"/>
                <a:gd name="connsiteY0" fmla="*/ 1302026 h 1302026"/>
                <a:gd name="connsiteX1" fmla="*/ 0 w 0"/>
                <a:gd name="connsiteY1" fmla="*/ 0 h 130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02026">
                  <a:moveTo>
                    <a:pt x="0" y="130202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5076056" y="335699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スタック</a:t>
            </a:r>
            <a:endParaRPr kumimoji="1" lang="ja-JP" altLang="en-US" dirty="0"/>
          </a:p>
        </p:txBody>
      </p:sp>
      <p:cxnSp>
        <p:nvCxnSpPr>
          <p:cNvPr id="23" name="直線コネクタ 22"/>
          <p:cNvCxnSpPr>
            <a:stCxn id="21" idx="3"/>
          </p:cNvCxnSpPr>
          <p:nvPr/>
        </p:nvCxnSpPr>
        <p:spPr>
          <a:xfrm flipV="1">
            <a:off x="6001309" y="3524002"/>
            <a:ext cx="586915" cy="1765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右中かっこ 39"/>
          <p:cNvSpPr/>
          <p:nvPr/>
        </p:nvSpPr>
        <p:spPr>
          <a:xfrm>
            <a:off x="6948264" y="5013176"/>
            <a:ext cx="216024" cy="504056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236296" y="50758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Calibri" pitchFamily="34" charset="0"/>
              </a:rPr>
              <a:t>自励発振前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236296" y="557994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Calibri" pitchFamily="34" charset="0"/>
              </a:rPr>
              <a:t>自励発振後</a:t>
            </a:r>
            <a:endParaRPr kumimoji="1" lang="ja-JP" altLang="en-US" dirty="0"/>
          </a:p>
        </p:txBody>
      </p:sp>
      <p:sp>
        <p:nvSpPr>
          <p:cNvPr id="49" name="右中かっこ 48"/>
          <p:cNvSpPr/>
          <p:nvPr/>
        </p:nvSpPr>
        <p:spPr>
          <a:xfrm>
            <a:off x="6948264" y="5589240"/>
            <a:ext cx="216024" cy="288032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83568" y="6093296"/>
            <a:ext cx="7812360" cy="5035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ja-JP" altLang="en-US" sz="2800" b="1" dirty="0" smtClean="0"/>
              <a:t>臨界温度比前後で</a:t>
            </a:r>
            <a:r>
              <a:rPr lang="ja-JP" altLang="en-US" sz="2800" dirty="0" smtClean="0"/>
              <a:t>統一的な計測を行う手法はない</a:t>
            </a:r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/>
      <p:bldP spid="48" grpId="0"/>
      <p:bldP spid="49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256584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定常発振制御系</a:t>
            </a:r>
            <a:r>
              <a:rPr lang="ja-JP" altLang="en-US" sz="2800" dirty="0" smtClean="0">
                <a:latin typeface="Calibri" pitchFamily="34" charset="0"/>
              </a:rPr>
              <a:t>（前報）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</a:t>
            </a:r>
            <a:r>
              <a:rPr lang="en-US" altLang="ja-JP" dirty="0" smtClean="0"/>
              <a:t>PI</a:t>
            </a:r>
            <a:r>
              <a:rPr lang="ja-JP" altLang="en-US" dirty="0" smtClean="0"/>
              <a:t>制御系 </a:t>
            </a:r>
            <a:r>
              <a:rPr lang="en-US" altLang="ja-JP" dirty="0" smtClean="0"/>
              <a:t>… </a:t>
            </a:r>
            <a:r>
              <a:rPr lang="ja-JP" altLang="en-US" dirty="0" smtClean="0"/>
              <a:t>圧力振幅を目標値一定に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/>
              <a:t> PI</a:t>
            </a:r>
            <a:r>
              <a:rPr lang="ja-JP" altLang="en-US" dirty="0" smtClean="0"/>
              <a:t>補償器の出力 </a:t>
            </a:r>
            <a:r>
              <a:rPr lang="en-US" altLang="ja-JP" dirty="0" smtClean="0"/>
              <a:t>… </a:t>
            </a:r>
            <a:r>
              <a:rPr lang="ja-JP" altLang="en-US" dirty="0" smtClean="0"/>
              <a:t>時変ゲイン</a:t>
            </a:r>
            <a:endParaRPr lang="en-US" altLang="ja-JP" dirty="0" smtClean="0"/>
          </a:p>
          <a:p>
            <a:pPr marL="400050" lvl="1" indent="0"/>
            <a:r>
              <a:rPr lang="ja-JP" altLang="en-US" dirty="0" smtClean="0"/>
              <a:t> </a:t>
            </a:r>
            <a:r>
              <a:rPr lang="ja-JP" altLang="en-US" dirty="0" smtClean="0">
                <a:uFill>
                  <a:solidFill>
                    <a:srgbClr val="FF0000"/>
                  </a:solidFill>
                </a:uFill>
              </a:rPr>
              <a:t>実験では安定 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… PI</a:t>
            </a:r>
            <a:r>
              <a:rPr lang="ja-JP" altLang="en-US" dirty="0" smtClean="0">
                <a:uFill>
                  <a:solidFill>
                    <a:srgbClr val="FF0000"/>
                  </a:solidFill>
                </a:uFill>
              </a:rPr>
              <a:t>補償器を調整</a:t>
            </a:r>
            <a:endParaRPr lang="en-US" altLang="ja-JP" dirty="0" smtClean="0">
              <a:uFill>
                <a:solidFill>
                  <a:srgbClr val="FF0000"/>
                </a:solidFill>
              </a:uFill>
            </a:endParaRPr>
          </a:p>
          <a:p>
            <a:pPr marL="400050" lvl="1" indent="0"/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ja-JP" altLang="en-US" dirty="0" smtClean="0">
                <a:uFill>
                  <a:solidFill>
                    <a:srgbClr val="FF0000"/>
                  </a:solidFill>
                </a:uFill>
              </a:rPr>
              <a:t>ゲインの定常値から臨界温度比が推定できる</a:t>
            </a:r>
            <a:endParaRPr lang="en-US" altLang="ja-JP" dirty="0" smtClean="0">
              <a:uFill>
                <a:solidFill>
                  <a:srgbClr val="FF0000"/>
                </a:solidFill>
              </a:uFill>
            </a:endParaRPr>
          </a:p>
          <a:p>
            <a:pPr marL="400050" lvl="1" indent="0"/>
            <a:endParaRPr lang="en-US" altLang="ja-JP" dirty="0" smtClean="0"/>
          </a:p>
          <a:p>
            <a:r>
              <a:rPr lang="en-US" altLang="ja-JP" dirty="0" smtClean="0"/>
              <a:t>【</a:t>
            </a:r>
            <a:r>
              <a:rPr lang="ja-JP" altLang="en-US" dirty="0" smtClean="0"/>
              <a:t>目的</a:t>
            </a:r>
            <a:r>
              <a:rPr lang="en-US" altLang="ja-JP" dirty="0" smtClean="0"/>
              <a:t>】</a:t>
            </a:r>
            <a:r>
              <a:rPr lang="ja-JP" altLang="en-US" dirty="0" smtClean="0"/>
              <a:t> </a:t>
            </a:r>
            <a:r>
              <a:rPr lang="ja-JP" altLang="en-US" u="heavy" dirty="0" smtClean="0">
                <a:uFill>
                  <a:solidFill>
                    <a:srgbClr val="FF0000"/>
                  </a:solidFill>
                </a:uFill>
              </a:rPr>
              <a:t>理論的保証</a:t>
            </a:r>
            <a:endParaRPr lang="en-US" altLang="ja-JP" u="heavy" dirty="0" smtClean="0">
              <a:uFill>
                <a:solidFill>
                  <a:srgbClr val="FF0000"/>
                </a:solidFill>
              </a:uFill>
            </a:endParaRPr>
          </a:p>
          <a:p>
            <a:pPr lvl="1"/>
            <a:r>
              <a:rPr lang="ja-JP" altLang="en-US" dirty="0" smtClean="0"/>
              <a:t>二次振動モデル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実験結果の妥当性</a:t>
            </a:r>
            <a:endParaRPr lang="en-US" altLang="ja-JP" dirty="0" smtClean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背景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237598" y="3356992"/>
            <a:ext cx="4824536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"/>
          <p:cNvGrpSpPr>
            <a:grpSpLocks/>
          </p:cNvGrpSpPr>
          <p:nvPr/>
        </p:nvGrpSpPr>
        <p:grpSpPr bwMode="auto">
          <a:xfrm>
            <a:off x="3887788" y="1331913"/>
            <a:ext cx="5187950" cy="3979862"/>
            <a:chOff x="1187624" y="1700808"/>
            <a:chExt cx="5042303" cy="3869443"/>
          </a:xfrm>
        </p:grpSpPr>
        <p:grpSp>
          <p:nvGrpSpPr>
            <p:cNvPr id="3" name="グループ化 131"/>
            <p:cNvGrpSpPr>
              <a:grpSpLocks/>
            </p:cNvGrpSpPr>
            <p:nvPr/>
          </p:nvGrpSpPr>
          <p:grpSpPr bwMode="auto">
            <a:xfrm>
              <a:off x="1187624" y="1700808"/>
              <a:ext cx="5042303" cy="3869443"/>
              <a:chOff x="1547664" y="548680"/>
              <a:chExt cx="5042303" cy="3869443"/>
            </a:xfrm>
          </p:grpSpPr>
          <p:cxnSp>
            <p:nvCxnSpPr>
              <p:cNvPr id="51" name="直線コネクタ 50"/>
              <p:cNvCxnSpPr/>
              <p:nvPr/>
            </p:nvCxnSpPr>
            <p:spPr>
              <a:xfrm>
                <a:off x="4931314" y="548680"/>
                <a:ext cx="54002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5471341" y="548680"/>
                <a:ext cx="0" cy="37351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4931314" y="548680"/>
                <a:ext cx="0" cy="37351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円/楕円 53"/>
              <p:cNvSpPr/>
              <p:nvPr/>
            </p:nvSpPr>
            <p:spPr>
              <a:xfrm>
                <a:off x="4841824" y="3968978"/>
                <a:ext cx="143493" cy="1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4841824" y="2528933"/>
                <a:ext cx="143493" cy="143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56" name="直線矢印コネクタ 55"/>
              <p:cNvCxnSpPr/>
              <p:nvPr/>
            </p:nvCxnSpPr>
            <p:spPr>
              <a:xfrm flipH="1">
                <a:off x="2726464" y="2934863"/>
                <a:ext cx="167408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4931314" y="908305"/>
                <a:ext cx="5770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4931314" y="1539579"/>
                <a:ext cx="5770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4931314" y="908305"/>
                <a:ext cx="0" cy="6482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/>
              <p:cNvCxnSpPr/>
              <p:nvPr/>
            </p:nvCxnSpPr>
            <p:spPr>
              <a:xfrm flipH="1">
                <a:off x="2726464" y="2618454"/>
                <a:ext cx="21153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正方形/長方形 60"/>
              <p:cNvSpPr/>
              <p:nvPr/>
            </p:nvSpPr>
            <p:spPr>
              <a:xfrm>
                <a:off x="1547664" y="1269473"/>
                <a:ext cx="791524" cy="172712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2339188" y="2564433"/>
                <a:ext cx="361046" cy="432168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2339188" y="1917725"/>
                <a:ext cx="361046" cy="430625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64" name="直線矢印コネクタ 63"/>
              <p:cNvCxnSpPr>
                <a:stCxn id="63" idx="3"/>
              </p:cNvCxnSpPr>
              <p:nvPr/>
            </p:nvCxnSpPr>
            <p:spPr>
              <a:xfrm>
                <a:off x="2700234" y="2132266"/>
                <a:ext cx="50299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正方形/長方形 64"/>
              <p:cNvSpPr/>
              <p:nvPr/>
            </p:nvSpPr>
            <p:spPr>
              <a:xfrm>
                <a:off x="3203230" y="1917725"/>
                <a:ext cx="432021" cy="430625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grpSp>
            <p:nvGrpSpPr>
              <p:cNvPr id="5" name="グループ化 134"/>
              <p:cNvGrpSpPr>
                <a:grpSpLocks/>
              </p:cNvGrpSpPr>
              <p:nvPr/>
            </p:nvGrpSpPr>
            <p:grpSpPr bwMode="auto">
              <a:xfrm>
                <a:off x="4783931" y="1916832"/>
                <a:ext cx="148109" cy="432048"/>
                <a:chOff x="4783931" y="1916832"/>
                <a:chExt cx="148109" cy="432048"/>
              </a:xfrm>
            </p:grpSpPr>
            <p:cxnSp>
              <p:nvCxnSpPr>
                <p:cNvPr id="117" name="直線コネクタ 116"/>
                <p:cNvCxnSpPr/>
                <p:nvPr/>
              </p:nvCxnSpPr>
              <p:spPr>
                <a:xfrm flipH="1" flipV="1">
                  <a:off x="4787822" y="2292785"/>
                  <a:ext cx="70975" cy="555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コネクタ 117"/>
                <p:cNvCxnSpPr/>
                <p:nvPr/>
              </p:nvCxnSpPr>
              <p:spPr>
                <a:xfrm flipH="1">
                  <a:off x="4790907" y="1916182"/>
                  <a:ext cx="67889" cy="463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コネクタ 118"/>
                <p:cNvCxnSpPr/>
                <p:nvPr/>
              </p:nvCxnSpPr>
              <p:spPr>
                <a:xfrm flipH="1" flipV="1">
                  <a:off x="4783192" y="1956311"/>
                  <a:ext cx="3086" cy="3411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コネクタ 119"/>
                <p:cNvCxnSpPr/>
                <p:nvPr/>
              </p:nvCxnSpPr>
              <p:spPr>
                <a:xfrm flipV="1">
                  <a:off x="4858797" y="1916182"/>
                  <a:ext cx="0" cy="3611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正方形/長方形 120"/>
                <p:cNvSpPr/>
                <p:nvPr/>
              </p:nvSpPr>
              <p:spPr>
                <a:xfrm>
                  <a:off x="4858797" y="1916182"/>
                  <a:ext cx="72517" cy="432168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cxnSp>
            <p:nvCxnSpPr>
              <p:cNvPr id="67" name="直線コネクタ 66"/>
              <p:cNvCxnSpPr/>
              <p:nvPr/>
            </p:nvCxnSpPr>
            <p:spPr>
              <a:xfrm>
                <a:off x="3635251" y="2132266"/>
                <a:ext cx="2885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flipV="1">
                <a:off x="3923780" y="1988724"/>
                <a:ext cx="72517" cy="143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flipV="1">
                <a:off x="4067272" y="1988724"/>
                <a:ext cx="72518" cy="2160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H="1" flipV="1">
                <a:off x="3996297" y="1988724"/>
                <a:ext cx="70975" cy="2160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flipH="1" flipV="1">
                <a:off x="4139790" y="1988724"/>
                <a:ext cx="72517" cy="2160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 flipV="1">
                <a:off x="4212308" y="1988724"/>
                <a:ext cx="70975" cy="2160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 flipV="1">
                <a:off x="4283283" y="1988724"/>
                <a:ext cx="72518" cy="143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4355801" y="2132266"/>
                <a:ext cx="4320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円/楕円 74"/>
              <p:cNvSpPr/>
              <p:nvPr/>
            </p:nvSpPr>
            <p:spPr>
              <a:xfrm>
                <a:off x="3789544" y="2112200"/>
                <a:ext cx="46288" cy="463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4479236" y="2109113"/>
                <a:ext cx="46288" cy="463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77" name="直線矢印コネクタ 76"/>
              <p:cNvCxnSpPr/>
              <p:nvPr/>
            </p:nvCxnSpPr>
            <p:spPr>
              <a:xfrm flipH="1">
                <a:off x="2681719" y="1629099"/>
                <a:ext cx="112479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矢印コネクタ 77"/>
              <p:cNvCxnSpPr/>
              <p:nvPr/>
            </p:nvCxnSpPr>
            <p:spPr>
              <a:xfrm flipH="1">
                <a:off x="2667833" y="1314234"/>
                <a:ext cx="184226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>
                <a:off x="5292360" y="908305"/>
                <a:ext cx="0" cy="6312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>
                <a:off x="5201328" y="908305"/>
                <a:ext cx="0" cy="6312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5111838" y="908305"/>
                <a:ext cx="0" cy="6312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5022348" y="908305"/>
                <a:ext cx="0" cy="6312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5381850" y="908305"/>
                <a:ext cx="0" cy="6312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5471341" y="908305"/>
                <a:ext cx="0" cy="6312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4977602" y="2618454"/>
                <a:ext cx="5122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03" name="テキスト ボックス 85"/>
              <p:cNvSpPr txBox="1">
                <a:spLocks noChangeArrowheads="1"/>
              </p:cNvSpPr>
              <p:nvPr/>
            </p:nvSpPr>
            <p:spPr bwMode="auto">
              <a:xfrm>
                <a:off x="2276745" y="1988840"/>
                <a:ext cx="63007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400" b="1">
                    <a:latin typeface="Times New Roman" pitchFamily="18" charset="0"/>
                    <a:cs typeface="Times New Roman" pitchFamily="18" charset="0"/>
                  </a:rPr>
                  <a:t>D/A</a:t>
                </a:r>
                <a:endParaRPr lang="ja-JP" altLang="en-US" sz="1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4" name="テキスト ボックス 86"/>
              <p:cNvSpPr txBox="1">
                <a:spLocks noChangeArrowheads="1"/>
              </p:cNvSpPr>
              <p:nvPr/>
            </p:nvSpPr>
            <p:spPr bwMode="auto">
              <a:xfrm>
                <a:off x="2276745" y="2618910"/>
                <a:ext cx="49505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400" b="1">
                    <a:latin typeface="Times New Roman" pitchFamily="18" charset="0"/>
                    <a:cs typeface="Times New Roman" pitchFamily="18" charset="0"/>
                  </a:rPr>
                  <a:t>A/D</a:t>
                </a:r>
                <a:endParaRPr lang="ja-JP" altLang="en-US" sz="1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5" name="テキスト ボックス 87"/>
              <p:cNvSpPr txBox="1">
                <a:spLocks noChangeArrowheads="1"/>
              </p:cNvSpPr>
              <p:nvPr/>
            </p:nvSpPr>
            <p:spPr bwMode="auto">
              <a:xfrm>
                <a:off x="1646675" y="1853825"/>
                <a:ext cx="63007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400" b="1">
                    <a:latin typeface="Times New Roman" pitchFamily="18" charset="0"/>
                    <a:cs typeface="Times New Roman" pitchFamily="18" charset="0"/>
                  </a:rPr>
                  <a:t>PC</a:t>
                </a:r>
                <a:endParaRPr lang="ja-JP" alt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6" name="テキスト ボックス 88"/>
              <p:cNvSpPr txBox="1">
                <a:spLocks noChangeArrowheads="1"/>
              </p:cNvSpPr>
              <p:nvPr/>
            </p:nvSpPr>
            <p:spPr bwMode="auto">
              <a:xfrm>
                <a:off x="3221850" y="1988840"/>
                <a:ext cx="4500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400" b="1">
                    <a:latin typeface="Times New Roman" pitchFamily="18" charset="0"/>
                    <a:cs typeface="Times New Roman" pitchFamily="18" charset="0"/>
                  </a:rPr>
                  <a:t>PA</a:t>
                </a:r>
                <a:endParaRPr lang="ja-JP" altLang="en-US" sz="1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7" name="テキスト ボックス 90"/>
              <p:cNvSpPr txBox="1">
                <a:spLocks noChangeArrowheads="1"/>
              </p:cNvSpPr>
              <p:nvPr/>
            </p:nvSpPr>
            <p:spPr bwMode="auto">
              <a:xfrm>
                <a:off x="3617509" y="2258870"/>
                <a:ext cx="1476585" cy="359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loudspeaker</a:t>
                </a:r>
                <a:endParaRPr lang="ja-JP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8" name="テキスト ボックス 91"/>
              <p:cNvSpPr txBox="1">
                <a:spLocks noChangeArrowheads="1"/>
              </p:cNvSpPr>
              <p:nvPr/>
            </p:nvSpPr>
            <p:spPr bwMode="auto">
              <a:xfrm>
                <a:off x="4502380" y="728746"/>
                <a:ext cx="603938" cy="359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b="1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100" b="1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ja-JP" altLang="en-US" sz="11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9" name="テキスト ボックス 92"/>
              <p:cNvSpPr txBox="1">
                <a:spLocks noChangeArrowheads="1"/>
              </p:cNvSpPr>
              <p:nvPr/>
            </p:nvSpPr>
            <p:spPr bwMode="auto">
              <a:xfrm>
                <a:off x="4527446" y="1376784"/>
                <a:ext cx="517666" cy="359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b="1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100" b="1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ja-JP" altLang="en-US" sz="11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3789544" y="1718619"/>
                <a:ext cx="796153" cy="3596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b="1" i="1" dirty="0" err="1">
                    <a:latin typeface="Times New Roman" pitchFamily="18" charset="0"/>
                    <a:ea typeface="+mn-ea"/>
                    <a:cs typeface="Times New Roman" pitchFamily="18" charset="0"/>
                  </a:rPr>
                  <a:t>W</a:t>
                </a:r>
                <a:r>
                  <a:rPr lang="en-US" altLang="ja-JP" sz="1400" b="1" dirty="0" err="1">
                    <a:latin typeface="Times New Roman" pitchFamily="18" charset="0"/>
                    <a:ea typeface="+mn-ea"/>
                    <a:cs typeface="Times New Roman" pitchFamily="18" charset="0"/>
                  </a:rPr>
                  <a:t>spk</a:t>
                </a:r>
                <a:endParaRPr lang="ja-JP" altLang="en-US" sz="1400" b="1" dirty="0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211" name="テキスト ボックス 94"/>
              <p:cNvSpPr txBox="1">
                <a:spLocks noChangeArrowheads="1"/>
              </p:cNvSpPr>
              <p:nvPr/>
            </p:nvSpPr>
            <p:spPr bwMode="auto">
              <a:xfrm>
                <a:off x="4067273" y="4059070"/>
                <a:ext cx="1139669" cy="359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sensor1</a:t>
                </a:r>
                <a:endParaRPr lang="ja-JP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6" name="直線コネクタ 95"/>
              <p:cNvCxnSpPr/>
              <p:nvPr/>
            </p:nvCxnSpPr>
            <p:spPr>
              <a:xfrm>
                <a:off x="4391288" y="4060041"/>
                <a:ext cx="4644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 flipV="1">
                <a:off x="4391288" y="2934863"/>
                <a:ext cx="0" cy="112517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14" name="テキスト ボックス 97"/>
              <p:cNvSpPr txBox="1">
                <a:spLocks noChangeArrowheads="1"/>
              </p:cNvSpPr>
              <p:nvPr/>
            </p:nvSpPr>
            <p:spPr bwMode="auto">
              <a:xfrm>
                <a:off x="4043144" y="2618910"/>
                <a:ext cx="1139669" cy="359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sensor2</a:t>
                </a:r>
                <a:endParaRPr lang="ja-JP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>
              <a:xfrm>
                <a:off x="4886570" y="908305"/>
                <a:ext cx="631059" cy="135824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0" name="正方形/長方形 99"/>
              <p:cNvSpPr/>
              <p:nvPr/>
            </p:nvSpPr>
            <p:spPr>
              <a:xfrm>
                <a:off x="4886570" y="1539579"/>
                <a:ext cx="631059" cy="13428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217" name="テキスト ボックス 100"/>
              <p:cNvSpPr txBox="1">
                <a:spLocks noChangeArrowheads="1"/>
              </p:cNvSpPr>
              <p:nvPr/>
            </p:nvSpPr>
            <p:spPr bwMode="auto">
              <a:xfrm>
                <a:off x="4357434" y="1024279"/>
                <a:ext cx="720080" cy="359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core</a:t>
                </a:r>
                <a:endParaRPr lang="ja-JP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2" name="直線コネクタ 101"/>
              <p:cNvCxnSpPr/>
              <p:nvPr/>
            </p:nvCxnSpPr>
            <p:spPr>
              <a:xfrm>
                <a:off x="5562374" y="548680"/>
                <a:ext cx="85478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>
                <a:off x="5562374" y="2124548"/>
                <a:ext cx="6295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>
              <a:xfrm>
                <a:off x="5562374" y="2618454"/>
                <a:ext cx="6295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>
              <a:xfrm>
                <a:off x="5562374" y="4060041"/>
                <a:ext cx="6295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矢印コネクタ 105"/>
              <p:cNvCxnSpPr/>
              <p:nvPr/>
            </p:nvCxnSpPr>
            <p:spPr>
              <a:xfrm>
                <a:off x="5966622" y="548680"/>
                <a:ext cx="0" cy="15758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矢印コネクタ 106"/>
              <p:cNvCxnSpPr/>
              <p:nvPr/>
            </p:nvCxnSpPr>
            <p:spPr>
              <a:xfrm>
                <a:off x="5966622" y="2124548"/>
                <a:ext cx="0" cy="4939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矢印コネクタ 107"/>
              <p:cNvCxnSpPr/>
              <p:nvPr/>
            </p:nvCxnSpPr>
            <p:spPr>
              <a:xfrm>
                <a:off x="5966622" y="2618454"/>
                <a:ext cx="0" cy="144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矢印コネクタ 108"/>
              <p:cNvCxnSpPr/>
              <p:nvPr/>
            </p:nvCxnSpPr>
            <p:spPr>
              <a:xfrm>
                <a:off x="6282923" y="548680"/>
                <a:ext cx="0" cy="37351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/>
              <p:nvPr/>
            </p:nvCxnSpPr>
            <p:spPr>
              <a:xfrm>
                <a:off x="5562374" y="4283843"/>
                <a:ext cx="8100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27" name="テキスト ボックス 110"/>
              <p:cNvSpPr txBox="1">
                <a:spLocks noChangeArrowheads="1"/>
              </p:cNvSpPr>
              <p:nvPr/>
            </p:nvSpPr>
            <p:spPr bwMode="auto">
              <a:xfrm rot="5400000">
                <a:off x="5896018" y="2375012"/>
                <a:ext cx="108012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400" b="1">
                    <a:latin typeface="Times New Roman" pitchFamily="18" charset="0"/>
                    <a:cs typeface="Times New Roman" pitchFamily="18" charset="0"/>
                  </a:rPr>
                  <a:t>1312 mm</a:t>
                </a:r>
                <a:endParaRPr lang="ja-JP" altLang="en-US" sz="1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28" name="テキスト ボックス 111"/>
              <p:cNvSpPr txBox="1">
                <a:spLocks noChangeArrowheads="1"/>
              </p:cNvSpPr>
              <p:nvPr/>
            </p:nvSpPr>
            <p:spPr bwMode="auto">
              <a:xfrm rot="5400000">
                <a:off x="5783506" y="3297614"/>
                <a:ext cx="58506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400" b="1">
                    <a:latin typeface="Times New Roman" pitchFamily="18" charset="0"/>
                    <a:cs typeface="Times New Roman" pitchFamily="18" charset="0"/>
                  </a:rPr>
                  <a:t>565</a:t>
                </a:r>
                <a:endParaRPr lang="ja-JP" altLang="en-US" sz="1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29" name="テキスト ボックス 112"/>
              <p:cNvSpPr txBox="1">
                <a:spLocks noChangeArrowheads="1"/>
              </p:cNvSpPr>
              <p:nvPr/>
            </p:nvSpPr>
            <p:spPr bwMode="auto">
              <a:xfrm rot="5400000">
                <a:off x="5783506" y="2262499"/>
                <a:ext cx="58506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400" b="1">
                    <a:latin typeface="Times New Roman" pitchFamily="18" charset="0"/>
                    <a:cs typeface="Times New Roman" pitchFamily="18" charset="0"/>
                  </a:rPr>
                  <a:t>164</a:t>
                </a:r>
                <a:endParaRPr lang="ja-JP" altLang="en-US" sz="1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30" name="テキスト ボックス 113"/>
              <p:cNvSpPr txBox="1">
                <a:spLocks noChangeArrowheads="1"/>
              </p:cNvSpPr>
              <p:nvPr/>
            </p:nvSpPr>
            <p:spPr bwMode="auto">
              <a:xfrm rot="5400000">
                <a:off x="5783506" y="1182379"/>
                <a:ext cx="58506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400" b="1">
                    <a:latin typeface="Times New Roman" pitchFamily="18" charset="0"/>
                    <a:cs typeface="Times New Roman" pitchFamily="18" charset="0"/>
                  </a:rPr>
                  <a:t>502</a:t>
                </a:r>
                <a:endParaRPr lang="ja-JP" altLang="en-US" sz="1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31" name="テキスト ボックス 114"/>
              <p:cNvSpPr txBox="1">
                <a:spLocks noChangeArrowheads="1"/>
              </p:cNvSpPr>
              <p:nvPr/>
            </p:nvSpPr>
            <p:spPr bwMode="auto">
              <a:xfrm>
                <a:off x="2785610" y="2258870"/>
                <a:ext cx="405045" cy="388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b="1" i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2000" b="1" i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ja-JP" altLang="en-US" sz="2000" b="1" i="1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32" name="テキスト ボックス 115"/>
              <p:cNvSpPr txBox="1">
                <a:spLocks noChangeArrowheads="1"/>
              </p:cNvSpPr>
              <p:nvPr/>
            </p:nvSpPr>
            <p:spPr bwMode="auto">
              <a:xfrm>
                <a:off x="2771801" y="2545674"/>
                <a:ext cx="405045" cy="38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b="1" i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2000" b="1" i="1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ja-JP" altLang="en-US" sz="2000" b="1" i="1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61" name="テキスト ボックス 8"/>
            <p:cNvSpPr txBox="1">
              <a:spLocks noChangeArrowheads="1"/>
            </p:cNvSpPr>
            <p:nvPr/>
          </p:nvSpPr>
          <p:spPr bwMode="auto">
            <a:xfrm>
              <a:off x="2426941" y="2944242"/>
              <a:ext cx="405045" cy="388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="1" i="1">
                  <a:latin typeface="Times New Roman" pitchFamily="18" charset="0"/>
                  <a:cs typeface="Times New Roman" pitchFamily="18" charset="0"/>
                </a:rPr>
                <a:t>u</a:t>
              </a:r>
              <a:endParaRPr lang="ja-JP" altLang="en-US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2" name="テキスト ボックス 9"/>
            <p:cNvSpPr txBox="1">
              <a:spLocks noChangeArrowheads="1"/>
            </p:cNvSpPr>
            <p:nvPr/>
          </p:nvSpPr>
          <p:spPr bwMode="auto">
            <a:xfrm>
              <a:off x="2397474" y="2465893"/>
              <a:ext cx="405045" cy="388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="1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ja-JP" sz="1400" b="1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ja-JP" altLang="en-US" sz="1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3" name="テキスト ボックス 10"/>
            <p:cNvSpPr txBox="1">
              <a:spLocks noChangeArrowheads="1"/>
            </p:cNvSpPr>
            <p:nvPr/>
          </p:nvSpPr>
          <p:spPr bwMode="auto">
            <a:xfrm>
              <a:off x="2391124" y="2150858"/>
              <a:ext cx="405045" cy="388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="1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ja-JP" sz="14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ja-JP" altLang="en-US" sz="1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74520" y="2418514"/>
              <a:ext cx="359503" cy="43216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165" name="テキスト ボックス 17"/>
            <p:cNvSpPr txBox="1">
              <a:spLocks noChangeArrowheads="1"/>
            </p:cNvSpPr>
            <p:nvPr/>
          </p:nvSpPr>
          <p:spPr bwMode="auto">
            <a:xfrm>
              <a:off x="1902419" y="2465893"/>
              <a:ext cx="4950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400" b="1">
                  <a:latin typeface="Times New Roman" pitchFamily="18" charset="0"/>
                  <a:cs typeface="Times New Roman" pitchFamily="18" charset="0"/>
                </a:rPr>
                <a:t>A/D</a:t>
              </a:r>
              <a:endParaRPr lang="ja-JP" alt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 flipH="1" flipV="1">
              <a:off x="3432590" y="2781227"/>
              <a:ext cx="4629" cy="4954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 flipV="1">
              <a:off x="4123824" y="2466362"/>
              <a:ext cx="4629" cy="8103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直線コネクタ 97"/>
          <p:cNvCxnSpPr/>
          <p:nvPr/>
        </p:nvCxnSpPr>
        <p:spPr bwMode="auto">
          <a:xfrm flipV="1">
            <a:off x="8043863" y="2082800"/>
            <a:ext cx="323850" cy="793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 bwMode="auto">
          <a:xfrm>
            <a:off x="8162925" y="1331913"/>
            <a:ext cx="0" cy="74136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テキスト ボックス 113"/>
          <p:cNvSpPr txBox="1">
            <a:spLocks noChangeArrowheads="1"/>
          </p:cNvSpPr>
          <p:nvPr/>
        </p:nvSpPr>
        <p:spPr bwMode="auto">
          <a:xfrm rot="5400000">
            <a:off x="7998619" y="1664494"/>
            <a:ext cx="6016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>
                <a:latin typeface="Times New Roman" pitchFamily="18" charset="0"/>
                <a:cs typeface="Times New Roman" pitchFamily="18" charset="0"/>
              </a:rPr>
              <a:t>360</a:t>
            </a:r>
            <a:endParaRPr lang="ja-JP" alt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実験装置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194421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定在波型熱音響エンジン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</a:t>
            </a:r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C </a:t>
            </a:r>
            <a:r>
              <a:rPr lang="en-US" altLang="ja-JP" dirty="0" smtClean="0"/>
              <a:t>=27</a:t>
            </a:r>
            <a:r>
              <a:rPr lang="ja-JP" altLang="en-US" dirty="0" smtClean="0"/>
              <a:t>℃，</a:t>
            </a:r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 </a:t>
            </a:r>
            <a:r>
              <a:rPr lang="ja-JP" altLang="en-US" dirty="0" smtClean="0"/>
              <a:t>を変化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/>
              <a:t> </a:t>
            </a:r>
            <a:r>
              <a:rPr lang="ja-JP" altLang="en-US" dirty="0" smtClean="0"/>
              <a:t>約</a:t>
            </a:r>
            <a:r>
              <a:rPr lang="en-US" altLang="ja-JP" dirty="0" smtClean="0"/>
              <a:t>60Hz</a:t>
            </a:r>
            <a:r>
              <a:rPr lang="ja-JP" altLang="en-US" dirty="0" smtClean="0"/>
              <a:t>で発振</a:t>
            </a:r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861048"/>
            <a:ext cx="4680520" cy="28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正方形/長方形 114"/>
          <p:cNvSpPr/>
          <p:nvPr/>
        </p:nvSpPr>
        <p:spPr>
          <a:xfrm>
            <a:off x="4716016" y="2747877"/>
            <a:ext cx="360040" cy="432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5580112" y="2736860"/>
            <a:ext cx="432048" cy="432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4716016" y="3406966"/>
            <a:ext cx="360040" cy="23805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4" name="直線矢印コネクタ 123"/>
          <p:cNvCxnSpPr>
            <a:stCxn id="115" idx="3"/>
            <a:endCxn id="116" idx="1"/>
          </p:cNvCxnSpPr>
          <p:nvPr/>
        </p:nvCxnSpPr>
        <p:spPr>
          <a:xfrm flipV="1">
            <a:off x="5076056" y="2952884"/>
            <a:ext cx="504056" cy="11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flipV="1">
            <a:off x="6034194" y="2963537"/>
            <a:ext cx="1170837" cy="3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円/楕円 131"/>
          <p:cNvSpPr/>
          <p:nvPr/>
        </p:nvSpPr>
        <p:spPr>
          <a:xfrm>
            <a:off x="7292176" y="3373915"/>
            <a:ext cx="144016" cy="14401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" name="直線矢印コネクタ 132"/>
          <p:cNvCxnSpPr/>
          <p:nvPr/>
        </p:nvCxnSpPr>
        <p:spPr>
          <a:xfrm flipH="1">
            <a:off x="5067759" y="3445648"/>
            <a:ext cx="2214478" cy="26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22" grpId="0" animBg="1"/>
      <p:bldP spid="1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05"/>
          <p:cNvGrpSpPr>
            <a:grpSpLocks/>
          </p:cNvGrpSpPr>
          <p:nvPr/>
        </p:nvGrpSpPr>
        <p:grpSpPr bwMode="auto">
          <a:xfrm>
            <a:off x="3924300" y="1989138"/>
            <a:ext cx="4810125" cy="4479925"/>
            <a:chOff x="1371883" y="825615"/>
            <a:chExt cx="5119231" cy="4768850"/>
          </a:xfrm>
        </p:grpSpPr>
        <p:grpSp>
          <p:nvGrpSpPr>
            <p:cNvPr id="3" name="グループ化 58"/>
            <p:cNvGrpSpPr>
              <a:grpSpLocks/>
            </p:cNvGrpSpPr>
            <p:nvPr/>
          </p:nvGrpSpPr>
          <p:grpSpPr bwMode="auto">
            <a:xfrm>
              <a:off x="1371883" y="825615"/>
              <a:ext cx="5119231" cy="4768850"/>
              <a:chOff x="1371883" y="825615"/>
              <a:chExt cx="5119231" cy="4768850"/>
            </a:xfrm>
          </p:grpSpPr>
          <p:grpSp>
            <p:nvGrpSpPr>
              <p:cNvPr id="5" name="グループ化 200"/>
              <p:cNvGrpSpPr>
                <a:grpSpLocks/>
              </p:cNvGrpSpPr>
              <p:nvPr/>
            </p:nvGrpSpPr>
            <p:grpSpPr bwMode="auto">
              <a:xfrm>
                <a:off x="5554490" y="825615"/>
                <a:ext cx="936624" cy="4768850"/>
                <a:chOff x="6673687" y="1358770"/>
                <a:chExt cx="733628" cy="3735415"/>
              </a:xfrm>
            </p:grpSpPr>
            <p:cxnSp>
              <p:nvCxnSpPr>
                <p:cNvPr id="143" name="直線コネクタ 142"/>
                <p:cNvCxnSpPr/>
                <p:nvPr/>
              </p:nvCxnSpPr>
              <p:spPr>
                <a:xfrm>
                  <a:off x="6822397" y="1358770"/>
                  <a:ext cx="53992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コネクタ 143"/>
                <p:cNvCxnSpPr/>
                <p:nvPr/>
              </p:nvCxnSpPr>
              <p:spPr>
                <a:xfrm>
                  <a:off x="7362321" y="1358770"/>
                  <a:ext cx="0" cy="37354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>
                <a:xfrm>
                  <a:off x="6822397" y="1358770"/>
                  <a:ext cx="0" cy="37354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円/楕円 145"/>
                <p:cNvSpPr/>
                <p:nvPr/>
              </p:nvSpPr>
              <p:spPr>
                <a:xfrm>
                  <a:off x="6760200" y="4599130"/>
                  <a:ext cx="142921" cy="1429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147" name="直線コネクタ 146"/>
                <p:cNvCxnSpPr/>
                <p:nvPr/>
              </p:nvCxnSpPr>
              <p:spPr>
                <a:xfrm>
                  <a:off x="6822397" y="1718810"/>
                  <a:ext cx="57565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コネクタ 147"/>
                <p:cNvCxnSpPr/>
                <p:nvPr/>
              </p:nvCxnSpPr>
              <p:spPr>
                <a:xfrm>
                  <a:off x="6822397" y="2348880"/>
                  <a:ext cx="57565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/>
                <p:cNvCxnSpPr/>
                <p:nvPr/>
              </p:nvCxnSpPr>
              <p:spPr>
                <a:xfrm>
                  <a:off x="6822397" y="1718810"/>
                  <a:ext cx="0" cy="6472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グループ化 143"/>
                <p:cNvGrpSpPr>
                  <a:grpSpLocks/>
                </p:cNvGrpSpPr>
                <p:nvPr/>
              </p:nvGrpSpPr>
              <p:grpSpPr bwMode="auto">
                <a:xfrm>
                  <a:off x="6673687" y="2726598"/>
                  <a:ext cx="147961" cy="432732"/>
                  <a:chOff x="4783477" y="1916508"/>
                  <a:chExt cx="147961" cy="432732"/>
                </a:xfrm>
              </p:grpSpPr>
              <p:cxnSp>
                <p:nvCxnSpPr>
                  <p:cNvPr id="159" name="直線コネクタ 158"/>
                  <p:cNvCxnSpPr/>
                  <p:nvPr/>
                </p:nvCxnSpPr>
                <p:spPr>
                  <a:xfrm flipH="1" flipV="1">
                    <a:off x="4787943" y="2293286"/>
                    <a:ext cx="71461" cy="555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直線コネクタ 159"/>
                  <p:cNvCxnSpPr/>
                  <p:nvPr/>
                </p:nvCxnSpPr>
                <p:spPr>
                  <a:xfrm flipH="1">
                    <a:off x="4791912" y="1916038"/>
                    <a:ext cx="67491" cy="4632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線コネクタ 160"/>
                  <p:cNvCxnSpPr/>
                  <p:nvPr/>
                </p:nvCxnSpPr>
                <p:spPr>
                  <a:xfrm flipH="1" flipV="1">
                    <a:off x="4783972" y="1954425"/>
                    <a:ext cx="2647" cy="34283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線コネクタ 161"/>
                  <p:cNvCxnSpPr/>
                  <p:nvPr/>
                </p:nvCxnSpPr>
                <p:spPr>
                  <a:xfrm flipV="1">
                    <a:off x="4859403" y="1916038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正方形/長方形 162"/>
                  <p:cNvSpPr/>
                  <p:nvPr/>
                </p:nvSpPr>
                <p:spPr>
                  <a:xfrm>
                    <a:off x="4859403" y="1916038"/>
                    <a:ext cx="100574" cy="432843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</p:grpSp>
            <p:cxnSp>
              <p:nvCxnSpPr>
                <p:cNvPr id="151" name="直線コネクタ 150"/>
                <p:cNvCxnSpPr/>
                <p:nvPr/>
              </p:nvCxnSpPr>
              <p:spPr>
                <a:xfrm>
                  <a:off x="7182346" y="1718810"/>
                  <a:ext cx="0" cy="6300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>
                  <a:off x="7092359" y="1718810"/>
                  <a:ext cx="0" cy="6300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>
                <a:xfrm>
                  <a:off x="7003695" y="1718810"/>
                  <a:ext cx="0" cy="6300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/>
                <p:cNvCxnSpPr/>
                <p:nvPr/>
              </p:nvCxnSpPr>
              <p:spPr>
                <a:xfrm>
                  <a:off x="6912384" y="1718810"/>
                  <a:ext cx="0" cy="6300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/>
                <p:cNvCxnSpPr/>
                <p:nvPr/>
              </p:nvCxnSpPr>
              <p:spPr>
                <a:xfrm>
                  <a:off x="7273658" y="1718810"/>
                  <a:ext cx="0" cy="6300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/>
                <p:cNvCxnSpPr/>
                <p:nvPr/>
              </p:nvCxnSpPr>
              <p:spPr>
                <a:xfrm>
                  <a:off x="7362321" y="1718810"/>
                  <a:ext cx="0" cy="6300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正方形/長方形 156"/>
                <p:cNvSpPr/>
                <p:nvPr/>
              </p:nvSpPr>
              <p:spPr>
                <a:xfrm>
                  <a:off x="6776080" y="1718810"/>
                  <a:ext cx="631235" cy="135015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58" name="正方形/長方形 157"/>
                <p:cNvSpPr/>
                <p:nvPr/>
              </p:nvSpPr>
              <p:spPr>
                <a:xfrm>
                  <a:off x="6776080" y="2348880"/>
                  <a:ext cx="631235" cy="135015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7179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5067055" y="4554125"/>
                <a:ext cx="53106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400" b="1" i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b="1" i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ja-JP" altLang="en-US" b="1" i="1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0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5022050" y="2394600"/>
                <a:ext cx="278574" cy="461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400" b="1" i="1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ja-JP" altLang="en-US" sz="24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グループ化 79"/>
              <p:cNvGrpSpPr>
                <a:grpSpLocks/>
              </p:cNvGrpSpPr>
              <p:nvPr/>
            </p:nvGrpSpPr>
            <p:grpSpPr bwMode="auto">
              <a:xfrm>
                <a:off x="1371883" y="2573905"/>
                <a:ext cx="4282857" cy="2739314"/>
                <a:chOff x="1371883" y="2573905"/>
                <a:chExt cx="4282857" cy="2739314"/>
              </a:xfrm>
            </p:grpSpPr>
            <p:sp>
              <p:nvSpPr>
                <p:cNvPr id="124" name="正方形/長方形 123"/>
                <p:cNvSpPr/>
                <p:nvPr/>
              </p:nvSpPr>
              <p:spPr bwMode="auto">
                <a:xfrm>
                  <a:off x="4301503" y="2574644"/>
                  <a:ext cx="535577" cy="534003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125" name="直線矢印コネクタ 124"/>
                <p:cNvCxnSpPr/>
                <p:nvPr/>
              </p:nvCxnSpPr>
              <p:spPr bwMode="auto">
                <a:xfrm flipH="1">
                  <a:off x="4211959" y="5038493"/>
                  <a:ext cx="359866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線コネクタ 125"/>
                <p:cNvCxnSpPr/>
                <p:nvPr/>
              </p:nvCxnSpPr>
              <p:spPr bwMode="auto">
                <a:xfrm>
                  <a:off x="4571825" y="5041873"/>
                  <a:ext cx="1082980" cy="152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矢印コネクタ 8"/>
                <p:cNvCxnSpPr/>
                <p:nvPr/>
              </p:nvCxnSpPr>
              <p:spPr bwMode="auto">
                <a:xfrm>
                  <a:off x="4842148" y="2843336"/>
                  <a:ext cx="69439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正方形/長方形 127"/>
                <p:cNvSpPr/>
                <p:nvPr/>
              </p:nvSpPr>
              <p:spPr bwMode="auto">
                <a:xfrm>
                  <a:off x="4301503" y="3429725"/>
                  <a:ext cx="535577" cy="534003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129" name="直線矢印コネクタ 128"/>
                <p:cNvCxnSpPr>
                  <a:stCxn id="130" idx="4"/>
                  <a:endCxn id="128" idx="2"/>
                </p:cNvCxnSpPr>
                <p:nvPr/>
              </p:nvCxnSpPr>
              <p:spPr bwMode="auto">
                <a:xfrm flipV="1">
                  <a:off x="4563378" y="3963728"/>
                  <a:ext cx="5068" cy="104772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円/楕円 129"/>
                <p:cNvSpPr/>
                <p:nvPr/>
              </p:nvSpPr>
              <p:spPr>
                <a:xfrm flipV="1">
                  <a:off x="4541414" y="5011455"/>
                  <a:ext cx="47306" cy="4562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正方形/長方形 130"/>
                <p:cNvSpPr/>
                <p:nvPr/>
              </p:nvSpPr>
              <p:spPr bwMode="auto">
                <a:xfrm>
                  <a:off x="3671314" y="4773182"/>
                  <a:ext cx="535576" cy="534003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132" name="直線矢印コネクタ 131"/>
                <p:cNvCxnSpPr/>
                <p:nvPr/>
              </p:nvCxnSpPr>
              <p:spPr bwMode="auto">
                <a:xfrm flipH="1">
                  <a:off x="3308068" y="5041873"/>
                  <a:ext cx="361556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正方形/長方形 132"/>
                <p:cNvSpPr/>
                <p:nvPr/>
              </p:nvSpPr>
              <p:spPr bwMode="auto">
                <a:xfrm>
                  <a:off x="2764044" y="4779942"/>
                  <a:ext cx="535577" cy="534003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134" name="直線矢印コネクタ 133"/>
                <p:cNvCxnSpPr/>
                <p:nvPr/>
              </p:nvCxnSpPr>
              <p:spPr bwMode="auto">
                <a:xfrm flipH="1">
                  <a:off x="2407556" y="5041873"/>
                  <a:ext cx="359866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正方形/長方形 134"/>
                <p:cNvSpPr/>
                <p:nvPr/>
              </p:nvSpPr>
              <p:spPr bwMode="auto">
                <a:xfrm>
                  <a:off x="1861842" y="4779942"/>
                  <a:ext cx="535577" cy="534003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136" name="直線矢印コネクタ 135"/>
                <p:cNvCxnSpPr/>
                <p:nvPr/>
              </p:nvCxnSpPr>
              <p:spPr bwMode="auto">
                <a:xfrm flipH="1" flipV="1">
                  <a:off x="2132165" y="4465624"/>
                  <a:ext cx="0" cy="31431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円/楕円 136"/>
                <p:cNvSpPr/>
                <p:nvPr/>
              </p:nvSpPr>
              <p:spPr bwMode="auto">
                <a:xfrm>
                  <a:off x="2078100" y="4362540"/>
                  <a:ext cx="104750" cy="1030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138" name="直線矢印コネクタ 137"/>
                <p:cNvCxnSpPr/>
                <p:nvPr/>
              </p:nvCxnSpPr>
              <p:spPr bwMode="auto">
                <a:xfrm>
                  <a:off x="1371883" y="4414927"/>
                  <a:ext cx="696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コネクタ 138"/>
                <p:cNvCxnSpPr/>
                <p:nvPr/>
              </p:nvCxnSpPr>
              <p:spPr bwMode="auto">
                <a:xfrm>
                  <a:off x="2132165" y="4095539"/>
                  <a:ext cx="0" cy="26869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矢印コネクタ 139"/>
                <p:cNvCxnSpPr/>
                <p:nvPr/>
              </p:nvCxnSpPr>
              <p:spPr bwMode="auto">
                <a:xfrm>
                  <a:off x="2142302" y="4103989"/>
                  <a:ext cx="58457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正方形/長方形 140"/>
                <p:cNvSpPr/>
                <p:nvPr/>
              </p:nvSpPr>
              <p:spPr bwMode="auto">
                <a:xfrm>
                  <a:off x="2733632" y="3843747"/>
                  <a:ext cx="535577" cy="535692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142" name="直線矢印コネクタ 141"/>
                <p:cNvCxnSpPr/>
                <p:nvPr/>
              </p:nvCxnSpPr>
              <p:spPr bwMode="auto">
                <a:xfrm flipH="1" flipV="1">
                  <a:off x="4571825" y="3113717"/>
                  <a:ext cx="0" cy="3160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82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4346975" y="2573905"/>
                <a:ext cx="805523" cy="49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400" b="1" i="1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</a:rPr>
                  <a:t>-sτ</a:t>
                </a:r>
                <a:endParaRPr lang="ja-JP" altLang="en-US" b="1" i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3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4258201" y="3509718"/>
                <a:ext cx="805523" cy="393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b="1" i="1">
                    <a:latin typeface="Times New Roman" pitchFamily="18" charset="0"/>
                    <a:cs typeface="Times New Roman" pitchFamily="18" charset="0"/>
                  </a:rPr>
                  <a:t>G(t)</a:t>
                </a:r>
                <a:endParaRPr lang="ja-JP" altLang="en-US" b="1" i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4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2748940" y="4959885"/>
                <a:ext cx="80552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400" b="1" baseline="30000">
                    <a:latin typeface="Times New Roman" pitchFamily="18" charset="0"/>
                    <a:cs typeface="Times New Roman" pitchFamily="18" charset="0"/>
                  </a:rPr>
                  <a:t>LPF</a:t>
                </a:r>
                <a:endParaRPr lang="ja-JP" altLang="en-US" sz="2400" b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5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2802280" y="3932390"/>
                <a:ext cx="8055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PI</a:t>
                </a:r>
                <a:endParaRPr lang="ja-JP" altLang="en-US" b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6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1866059" y="4838680"/>
                <a:ext cx="8055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π/2</a:t>
                </a:r>
                <a:endParaRPr lang="ja-JP" altLang="en-US" b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7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3710715" y="4915595"/>
                <a:ext cx="8055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3600" b="1" baseline="30000"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ja-JP" altLang="en-US" sz="3600" b="1" baseline="30000">
                    <a:latin typeface="Times New Roman" pitchFamily="18" charset="0"/>
                    <a:cs typeface="Times New Roman" pitchFamily="18" charset="0"/>
                  </a:rPr>
                  <a:t>・</a:t>
                </a:r>
                <a:r>
                  <a:rPr lang="en-US" altLang="ja-JP" sz="3600" b="1" baseline="30000">
                    <a:latin typeface="Times New Roman" pitchFamily="18" charset="0"/>
                    <a:cs typeface="Times New Roman" pitchFamily="18" charset="0"/>
                  </a:rPr>
                  <a:t>|</a:t>
                </a:r>
                <a:endParaRPr lang="ja-JP" altLang="en-US" sz="3600" b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8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1413314" y="3932390"/>
                <a:ext cx="900101" cy="49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400" b="1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2400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ja-JP" sz="2400" b="1" i="1" baseline="30000" dirty="0">
                    <a:latin typeface="Times New Roman" pitchFamily="18" charset="0"/>
                    <a:cs typeface="Times New Roman" pitchFamily="18" charset="0"/>
                  </a:rPr>
                  <a:t>*</a:t>
                </a:r>
                <a:endParaRPr lang="ja-JP" altLang="en-US" sz="2400" b="1" i="1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9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1845777" y="3988256"/>
                <a:ext cx="278574" cy="461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400" b="1" i="1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ja-JP" altLang="en-US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2" name="直線矢印コネクタ 121"/>
              <p:cNvCxnSpPr/>
              <p:nvPr/>
            </p:nvCxnSpPr>
            <p:spPr bwMode="auto">
              <a:xfrm flipV="1">
                <a:off x="4301502" y="3294534"/>
                <a:ext cx="540645" cy="8111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 bwMode="auto">
              <a:xfrm>
                <a:off x="3267519" y="4103988"/>
                <a:ext cx="10339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76" name="テキスト ボックス 19"/>
            <p:cNvSpPr txBox="1">
              <a:spLocks noChangeArrowheads="1"/>
            </p:cNvSpPr>
            <p:nvPr/>
          </p:nvSpPr>
          <p:spPr bwMode="auto">
            <a:xfrm>
              <a:off x="2186735" y="4321480"/>
              <a:ext cx="900101" cy="49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ja-JP" sz="24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ja-JP" altLang="en-US" sz="2400" b="1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7" name="テキスト ボックス 19"/>
            <p:cNvSpPr txBox="1">
              <a:spLocks noChangeArrowheads="1"/>
            </p:cNvSpPr>
            <p:nvPr/>
          </p:nvSpPr>
          <p:spPr bwMode="auto">
            <a:xfrm>
              <a:off x="2186735" y="4427943"/>
              <a:ext cx="90010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5400" baseline="30000" dirty="0">
                  <a:latin typeface="Times New Roman" pitchFamily="18" charset="0"/>
                  <a:cs typeface="Times New Roman" pitchFamily="18" charset="0"/>
                </a:rPr>
                <a:t>＾</a:t>
              </a:r>
            </a:p>
          </p:txBody>
        </p:sp>
      </p:grpSp>
      <p:sp>
        <p:nvSpPr>
          <p:cNvPr id="6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実験装置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80728"/>
            <a:ext cx="8208912" cy="374441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定常発振制御系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</a:t>
            </a:r>
            <a:r>
              <a:rPr lang="en-US" altLang="ja-JP" i="1" dirty="0" smtClean="0"/>
              <a:t>p</a:t>
            </a:r>
            <a:r>
              <a:rPr lang="en-US" altLang="ja-JP" i="1" baseline="-25000" dirty="0" smtClean="0"/>
              <a:t>2 </a:t>
            </a:r>
            <a:r>
              <a:rPr lang="ja-JP" altLang="en-US" dirty="0" smtClean="0"/>
              <a:t>の振幅を目標値に制御（抑制／補助）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/>
              <a:t> PI </a:t>
            </a:r>
            <a:r>
              <a:rPr lang="ja-JP" altLang="en-US" dirty="0" smtClean="0"/>
              <a:t>補償器の出力 </a:t>
            </a:r>
            <a:r>
              <a:rPr lang="en-US" altLang="ja-JP" i="1" dirty="0" smtClean="0"/>
              <a:t>G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) = </a:t>
            </a:r>
            <a:r>
              <a:rPr lang="ja-JP" altLang="en-US" dirty="0" smtClean="0"/>
              <a:t>時変ゲイン</a:t>
            </a:r>
            <a:endParaRPr lang="en-US" altLang="ja-JP" i="1" dirty="0" smtClean="0"/>
          </a:p>
          <a:p>
            <a:pPr marL="400050" lvl="1" indent="0"/>
            <a:r>
              <a:rPr lang="ja-JP" altLang="en-US" i="1" dirty="0" smtClean="0"/>
              <a:t> </a:t>
            </a:r>
            <a:r>
              <a:rPr lang="en-US" altLang="ja-JP" i="1" dirty="0" smtClean="0"/>
              <a:t>τ</a:t>
            </a:r>
            <a:r>
              <a:rPr lang="en-US" altLang="ja-JP" dirty="0" smtClean="0"/>
              <a:t> … </a:t>
            </a:r>
            <a:r>
              <a:rPr lang="en-US" altLang="ja-JP" i="1" dirty="0" smtClean="0"/>
              <a:t>u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と正味の</a:t>
            </a:r>
            <a:r>
              <a:rPr lang="en-US" altLang="ja-JP" i="1" dirty="0" smtClean="0"/>
              <a:t>p</a:t>
            </a:r>
            <a:r>
              <a:rPr lang="en-US" altLang="ja-JP" i="1" baseline="-25000" dirty="0" smtClean="0"/>
              <a:t>2</a:t>
            </a:r>
            <a:r>
              <a:rPr lang="ja-JP" altLang="en-US" dirty="0" smtClean="0"/>
              <a:t> が逆相</a:t>
            </a:r>
            <a:endParaRPr lang="en-US" altLang="ja-JP" dirty="0" smtClean="0"/>
          </a:p>
          <a:p>
            <a:pPr marL="400050" lvl="1" indent="0"/>
            <a:r>
              <a:rPr lang="ja-JP" altLang="en-US" dirty="0" smtClean="0"/>
              <a:t> </a:t>
            </a:r>
            <a:r>
              <a:rPr lang="ja-JP" altLang="en-US" u="heavy" dirty="0" smtClean="0">
                <a:uFill>
                  <a:solidFill>
                    <a:srgbClr val="FF0000"/>
                  </a:solidFill>
                </a:uFill>
              </a:rPr>
              <a:t>発振周波数は自動的に決まる</a:t>
            </a:r>
            <a:endParaRPr lang="en-US" altLang="ja-JP" u="heavy" dirty="0" smtClean="0">
              <a:uFill>
                <a:solidFill>
                  <a:srgbClr val="FF0000"/>
                </a:solidFill>
              </a:uFill>
            </a:endParaRPr>
          </a:p>
          <a:p>
            <a:pPr marL="400050" lvl="1" indent="0"/>
            <a:endParaRPr lang="en-US" altLang="ja-JP" dirty="0" smtClean="0"/>
          </a:p>
          <a:p>
            <a:pPr marL="400050" lvl="1" indent="0"/>
            <a:endParaRPr lang="en-US" altLang="ja-JP" dirty="0" smtClean="0"/>
          </a:p>
        </p:txBody>
      </p:sp>
      <p:sp>
        <p:nvSpPr>
          <p:cNvPr id="67" name="正方形/長方形 66"/>
          <p:cNvSpPr/>
          <p:nvPr/>
        </p:nvSpPr>
        <p:spPr>
          <a:xfrm>
            <a:off x="1714258" y="1590659"/>
            <a:ext cx="244827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3969041" y="4963746"/>
            <a:ext cx="5040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5164788" y="4763702"/>
            <a:ext cx="598098" cy="6150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6637999" y="3567506"/>
            <a:ext cx="598298" cy="636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5076056" y="6165304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i="1" baseline="-25000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</a:t>
            </a:r>
            <a:endParaRPr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4499992" y="443711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0.5, </a:t>
            </a:r>
            <a:r>
              <a:rPr lang="en-US" altLang="ja-JP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0.1</a:t>
            </a:r>
            <a:endParaRPr lang="ja-JP" altLang="en-US" dirty="0"/>
          </a:p>
        </p:txBody>
      </p:sp>
      <p:sp>
        <p:nvSpPr>
          <p:cNvPr id="72" name="正方形/長方形 71"/>
          <p:cNvSpPr/>
          <p:nvPr/>
        </p:nvSpPr>
        <p:spPr>
          <a:xfrm>
            <a:off x="4283968" y="5627998"/>
            <a:ext cx="244827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2987824" y="566124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平滑化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6643607" y="4365104"/>
            <a:ext cx="598298" cy="636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5" grpId="0" animBg="1"/>
      <p:bldP spid="65" grpId="1" animBg="1"/>
      <p:bldP spid="69" grpId="0" animBg="1"/>
      <p:bldP spid="69" grpId="1" animBg="1"/>
      <p:bldP spid="72" grpId="0" animBg="1"/>
      <p:bldP spid="72" grpId="1" animBg="1"/>
      <p:bldP spid="73" grpId="0"/>
      <p:bldP spid="73" grpId="1"/>
      <p:bldP spid="74" grpId="0" animBg="1"/>
      <p:bldP spid="7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08720"/>
            <a:ext cx="8208912" cy="374441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時間応答の例</a:t>
            </a:r>
            <a:r>
              <a:rPr lang="ja-JP" altLang="en-US" sz="2800" dirty="0" smtClean="0">
                <a:latin typeface="Calibri" pitchFamily="34" charset="0"/>
              </a:rPr>
              <a:t>（</a:t>
            </a:r>
            <a:r>
              <a:rPr lang="en-US" altLang="ja-JP" sz="2800" i="1" dirty="0" smtClean="0">
                <a:cs typeface="Times New Roman" pitchFamily="18" charset="0"/>
              </a:rPr>
              <a:t>T</a:t>
            </a:r>
            <a:r>
              <a:rPr lang="en-US" altLang="ja-JP" sz="2800" baseline="-25000" dirty="0" smtClean="0">
                <a:cs typeface="Times New Roman" pitchFamily="18" charset="0"/>
              </a:rPr>
              <a:t>H</a:t>
            </a:r>
            <a:r>
              <a:rPr lang="en-US" altLang="ja-JP" sz="2800" i="1" baseline="-25000" dirty="0" smtClean="0">
                <a:cs typeface="Times New Roman" pitchFamily="18" charset="0"/>
              </a:rPr>
              <a:t> </a:t>
            </a:r>
            <a:r>
              <a:rPr lang="en-US" altLang="ja-JP" sz="2800" i="1" dirty="0" smtClean="0">
                <a:cs typeface="Times New Roman" pitchFamily="18" charset="0"/>
              </a:rPr>
              <a:t>/ T</a:t>
            </a:r>
            <a:r>
              <a:rPr lang="en-US" altLang="ja-JP" sz="2800" baseline="-25000" dirty="0" smtClean="0">
                <a:cs typeface="Times New Roman" pitchFamily="18" charset="0"/>
              </a:rPr>
              <a:t>C</a:t>
            </a:r>
            <a:r>
              <a:rPr lang="ja-JP" altLang="en-US" sz="2800" baseline="-25000" dirty="0" smtClean="0">
                <a:cs typeface="Times New Roman" pitchFamily="18" charset="0"/>
              </a:rPr>
              <a:t> </a:t>
            </a:r>
            <a:r>
              <a:rPr lang="en-US" altLang="ja-JP" sz="2800" dirty="0" smtClean="0">
                <a:cs typeface="Times New Roman" pitchFamily="18" charset="0"/>
              </a:rPr>
              <a:t>=</a:t>
            </a:r>
            <a:r>
              <a:rPr lang="ja-JP" altLang="en-US" sz="2800" dirty="0" smtClean="0">
                <a:cs typeface="Times New Roman" pitchFamily="18" charset="0"/>
              </a:rPr>
              <a:t> </a:t>
            </a:r>
            <a:r>
              <a:rPr lang="en-US" altLang="ja-JP" sz="2800" dirty="0" smtClean="0"/>
              <a:t>1.0</a:t>
            </a:r>
            <a:r>
              <a:rPr lang="ja-JP" altLang="en-US" sz="2800" dirty="0" err="1" smtClean="0"/>
              <a:t>，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8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=200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Pa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約</a:t>
            </a:r>
            <a:r>
              <a:rPr lang="en-US" altLang="ja-JP" dirty="0" smtClean="0"/>
              <a:t>60Hz</a:t>
            </a:r>
            <a:r>
              <a:rPr lang="ja-JP" altLang="en-US" dirty="0" smtClean="0"/>
              <a:t>で定常発振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ja-JP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0.5, </a:t>
            </a:r>
            <a:r>
              <a:rPr lang="en-US" altLang="ja-JP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0.1, </a:t>
            </a:r>
            <a:r>
              <a:rPr lang="en-US" altLang="ja-JP" i="1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i="1" baseline="-25000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marL="400050" lvl="1" indent="0"/>
            <a:endParaRPr lang="en-US" altLang="ja-JP" dirty="0" smtClean="0"/>
          </a:p>
          <a:p>
            <a:pPr marL="400050" lvl="1" indent="0"/>
            <a:endParaRPr lang="en-US" altLang="ja-JP" dirty="0" smtClean="0"/>
          </a:p>
        </p:txBody>
      </p:sp>
      <p:grpSp>
        <p:nvGrpSpPr>
          <p:cNvPr id="28" name="グループ化 4"/>
          <p:cNvGrpSpPr>
            <a:grpSpLocks/>
          </p:cNvGrpSpPr>
          <p:nvPr/>
        </p:nvGrpSpPr>
        <p:grpSpPr bwMode="auto">
          <a:xfrm>
            <a:off x="4787776" y="2492896"/>
            <a:ext cx="4176712" cy="3983037"/>
            <a:chOff x="4644008" y="1557338"/>
            <a:chExt cx="4176142" cy="3983134"/>
          </a:xfrm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1875" y="1557338"/>
              <a:ext cx="3978275" cy="391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テキスト ボックス 8"/>
            <p:cNvSpPr txBox="1">
              <a:spLocks noChangeArrowheads="1"/>
            </p:cNvSpPr>
            <p:nvPr/>
          </p:nvSpPr>
          <p:spPr bwMode="auto">
            <a:xfrm>
              <a:off x="7893527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1.3</a:t>
              </a:r>
              <a:endParaRPr lang="ja-JP" altLang="en-US" sz="1100"/>
            </a:p>
          </p:txBody>
        </p:sp>
        <p:sp>
          <p:nvSpPr>
            <p:cNvPr id="31" name="テキスト ボックス 9"/>
            <p:cNvSpPr txBox="1">
              <a:spLocks noChangeArrowheads="1"/>
            </p:cNvSpPr>
            <p:nvPr/>
          </p:nvSpPr>
          <p:spPr bwMode="auto">
            <a:xfrm>
              <a:off x="7101439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1.2</a:t>
              </a:r>
              <a:endParaRPr lang="ja-JP" altLang="en-US" sz="1100"/>
            </a:p>
          </p:txBody>
        </p:sp>
        <p:sp>
          <p:nvSpPr>
            <p:cNvPr id="32" name="テキスト ボックス 10"/>
            <p:cNvSpPr txBox="1">
              <a:spLocks noChangeArrowheads="1"/>
            </p:cNvSpPr>
            <p:nvPr/>
          </p:nvSpPr>
          <p:spPr bwMode="auto">
            <a:xfrm>
              <a:off x="6851355" y="5201918"/>
              <a:ext cx="93776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ja-JP" sz="11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 / T</a:t>
              </a:r>
              <a:r>
                <a:rPr lang="en-US" altLang="ja-JP" sz="11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ja-JP" altLang="en-US" sz="11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テキスト ボックス 12"/>
            <p:cNvSpPr txBox="1">
              <a:spLocks noChangeArrowheads="1"/>
            </p:cNvSpPr>
            <p:nvPr/>
          </p:nvSpPr>
          <p:spPr bwMode="auto">
            <a:xfrm>
              <a:off x="6300192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1.1</a:t>
              </a:r>
              <a:endParaRPr lang="ja-JP" altLang="en-US" sz="1100"/>
            </a:p>
          </p:txBody>
        </p:sp>
        <p:sp>
          <p:nvSpPr>
            <p:cNvPr id="34" name="テキスト ボックス 13"/>
            <p:cNvSpPr txBox="1">
              <a:spLocks noChangeArrowheads="1"/>
            </p:cNvSpPr>
            <p:nvPr/>
          </p:nvSpPr>
          <p:spPr bwMode="auto">
            <a:xfrm>
              <a:off x="4854164" y="3957440"/>
              <a:ext cx="59298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-100</a:t>
              </a:r>
              <a:endParaRPr lang="ja-JP" altLang="en-US" sz="1100"/>
            </a:p>
          </p:txBody>
        </p:sp>
        <p:sp>
          <p:nvSpPr>
            <p:cNvPr id="35" name="テキスト ボックス 2"/>
            <p:cNvSpPr txBox="1">
              <a:spLocks noChangeArrowheads="1"/>
            </p:cNvSpPr>
            <p:nvPr/>
          </p:nvSpPr>
          <p:spPr bwMode="auto">
            <a:xfrm rot="10800000">
              <a:off x="4644008" y="2995393"/>
              <a:ext cx="430887" cy="721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en-US" altLang="ja-JP" sz="1600">
                  <a:latin typeface="Times New Roman" pitchFamily="18" charset="0"/>
                  <a:cs typeface="Times New Roman" pitchFamily="18" charset="0"/>
                </a:rPr>
                <a:t>gain </a:t>
              </a:r>
              <a:r>
                <a:rPr lang="en-US" altLang="ja-JP" sz="1600" i="1">
                  <a:latin typeface="Times New Roman" pitchFamily="18" charset="0"/>
                  <a:cs typeface="Times New Roman" pitchFamily="18" charset="0"/>
                </a:rPr>
                <a:t>G</a:t>
              </a:r>
              <a:endParaRPr lang="ja-JP" alt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テキスト ボックス 15"/>
            <p:cNvSpPr txBox="1">
              <a:spLocks noChangeArrowheads="1"/>
            </p:cNvSpPr>
            <p:nvPr/>
          </p:nvSpPr>
          <p:spPr bwMode="auto">
            <a:xfrm>
              <a:off x="5589271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</a:t>
              </a:r>
              <a:endParaRPr lang="ja-JP" altLang="en-US" sz="1100"/>
            </a:p>
          </p:txBody>
        </p:sp>
        <p:sp>
          <p:nvSpPr>
            <p:cNvPr id="37" name="テキスト ボックス 16"/>
            <p:cNvSpPr txBox="1">
              <a:spLocks noChangeArrowheads="1"/>
            </p:cNvSpPr>
            <p:nvPr/>
          </p:nvSpPr>
          <p:spPr bwMode="auto">
            <a:xfrm>
              <a:off x="4971678" y="2996952"/>
              <a:ext cx="480753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-50</a:t>
              </a:r>
              <a:endParaRPr lang="ja-JP" altLang="en-US" sz="1100"/>
            </a:p>
          </p:txBody>
        </p:sp>
        <p:sp>
          <p:nvSpPr>
            <p:cNvPr id="38" name="テキスト ボックス 17"/>
            <p:cNvSpPr txBox="1">
              <a:spLocks noChangeArrowheads="1"/>
            </p:cNvSpPr>
            <p:nvPr/>
          </p:nvSpPr>
          <p:spPr bwMode="auto">
            <a:xfrm>
              <a:off x="5180479" y="2025416"/>
              <a:ext cx="255617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0</a:t>
              </a:r>
              <a:endParaRPr lang="ja-JP" altLang="en-US" sz="1100"/>
            </a:p>
          </p:txBody>
        </p:sp>
      </p:grp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04269"/>
            <a:ext cx="49323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875707"/>
            <a:ext cx="43561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正方形/長方形 11"/>
          <p:cNvSpPr>
            <a:spLocks noChangeArrowheads="1"/>
          </p:cNvSpPr>
          <p:nvPr/>
        </p:nvSpPr>
        <p:spPr bwMode="auto">
          <a:xfrm>
            <a:off x="1258888" y="4387007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altLang="ja-JP" sz="2800" b="1" i="1" baseline="-2500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altLang="ja-JP" sz="3200" b="1" i="1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201" name="正方形/長方形 11"/>
          <p:cNvSpPr>
            <a:spLocks noChangeArrowheads="1"/>
          </p:cNvSpPr>
          <p:nvPr/>
        </p:nvSpPr>
        <p:spPr bwMode="auto">
          <a:xfrm>
            <a:off x="4356100" y="3020169"/>
            <a:ext cx="5762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>
                <a:solidFill>
                  <a:srgbClr val="00CC00"/>
                </a:solidFill>
                <a:cs typeface="Times New Roman" pitchFamily="18" charset="0"/>
              </a:rPr>
              <a:t>p</a:t>
            </a:r>
            <a:r>
              <a:rPr lang="en-US" altLang="ja-JP" sz="2800" b="1" i="1" baseline="-25000">
                <a:solidFill>
                  <a:srgbClr val="00CC00"/>
                </a:solidFill>
                <a:cs typeface="Times New Roman" pitchFamily="18" charset="0"/>
              </a:rPr>
              <a:t>2</a:t>
            </a:r>
            <a:endParaRPr lang="en-US" altLang="ja-JP" sz="3200" b="1" i="1" baseline="-25000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8202" name="正方形/長方形 11"/>
          <p:cNvSpPr>
            <a:spLocks noChangeArrowheads="1"/>
          </p:cNvSpPr>
          <p:nvPr/>
        </p:nvSpPr>
        <p:spPr bwMode="auto">
          <a:xfrm>
            <a:off x="4357688" y="2809032"/>
            <a:ext cx="57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 b="1" baseline="-25000">
                <a:solidFill>
                  <a:srgbClr val="00CC00"/>
                </a:solidFill>
                <a:latin typeface="Calibri" pitchFamily="34" charset="0"/>
              </a:rPr>
              <a:t>＾</a:t>
            </a:r>
            <a:endParaRPr lang="en-US" altLang="ja-JP" sz="5400" b="1" baseline="-25000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8203" name="正方形/長方形 11"/>
          <p:cNvSpPr>
            <a:spLocks noChangeArrowheads="1"/>
          </p:cNvSpPr>
          <p:nvPr/>
        </p:nvSpPr>
        <p:spPr bwMode="auto">
          <a:xfrm>
            <a:off x="971550" y="5107732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i="1">
                <a:solidFill>
                  <a:srgbClr val="1606EA"/>
                </a:solidFill>
                <a:latin typeface="Calibri" pitchFamily="34" charset="0"/>
              </a:rPr>
              <a:t>G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8054975" y="3236069"/>
            <a:ext cx="360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8067675" y="5612557"/>
            <a:ext cx="360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8243888" y="3247182"/>
            <a:ext cx="0" cy="8524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8243888" y="4675932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正方形/長方形 11"/>
          <p:cNvSpPr>
            <a:spLocks noChangeArrowheads="1"/>
          </p:cNvSpPr>
          <p:nvPr/>
        </p:nvSpPr>
        <p:spPr bwMode="auto">
          <a:xfrm>
            <a:off x="7834313" y="4179044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400 Pa</a:t>
            </a:r>
            <a:endParaRPr lang="en-US" altLang="ja-JP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04025" y="5899894"/>
            <a:ext cx="936625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 smtClean="0">
                <a:latin typeface="+mn-lt"/>
                <a:cs typeface="Times New Roman" pitchFamily="18" charset="0"/>
              </a:rPr>
              <a:t>Time</a:t>
            </a:r>
            <a:r>
              <a:rPr lang="en-US" altLang="ja-JP" sz="1400" dirty="0" smtClean="0">
                <a:cs typeface="Times New Roman" pitchFamily="18" charset="0"/>
              </a:rPr>
              <a:t> (s)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86000" y="5853857"/>
            <a:ext cx="936625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 smtClean="0">
                <a:latin typeface="+mn-lt"/>
                <a:cs typeface="Times New Roman" pitchFamily="18" charset="0"/>
              </a:rPr>
              <a:t>Time</a:t>
            </a:r>
            <a:r>
              <a:rPr lang="ja-JP" altLang="en-US" sz="1400" dirty="0" smtClean="0">
                <a:cs typeface="Times New Roman" pitchFamily="18" charset="0"/>
              </a:rPr>
              <a:t> </a:t>
            </a:r>
            <a:r>
              <a:rPr lang="en-US" altLang="ja-JP" sz="1400" dirty="0" smtClean="0">
                <a:cs typeface="Times New Roman" pitchFamily="18" charset="0"/>
              </a:rPr>
              <a:t>(</a:t>
            </a:r>
            <a:r>
              <a:rPr lang="en-US" altLang="ja-JP" sz="1400" dirty="0" smtClean="0">
                <a:latin typeface="+mn-lt"/>
                <a:cs typeface="Times New Roman" pitchFamily="18" charset="0"/>
              </a:rPr>
              <a:t>s</a:t>
            </a:r>
            <a:r>
              <a:rPr lang="en-US" altLang="ja-JP" sz="1400" dirty="0">
                <a:latin typeface="+mn-lt"/>
                <a:cs typeface="Times New Roman" pitchFamily="18" charset="0"/>
              </a:rPr>
              <a:t>)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4500563" y="4342557"/>
            <a:ext cx="1152525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  <a:cs typeface="Times New Roman" pitchFamily="18" charset="0"/>
              </a:rPr>
              <a:t>Pressure (Pa)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-802134" y="4031530"/>
            <a:ext cx="208756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lt"/>
                <a:cs typeface="Times New Roman" pitchFamily="18" charset="0"/>
              </a:rPr>
              <a:t>Pressure (Pa),Gain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実験結果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8244408" y="2564904"/>
            <a:ext cx="0" cy="3672408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7128475" y="630932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臨界温度比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8" grpId="1"/>
      <p:bldP spid="18" grpId="0" animBg="1"/>
      <p:bldP spid="18" grpId="1" animBg="1"/>
      <p:bldP spid="21" grpId="0" animBg="1"/>
      <p:bldP spid="21" grpId="1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692696"/>
            <a:ext cx="8208912" cy="576064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時間応答の例</a:t>
            </a:r>
            <a:r>
              <a:rPr lang="ja-JP" altLang="en-US" sz="2800" dirty="0" smtClean="0">
                <a:latin typeface="Calibri" pitchFamily="34" charset="0"/>
              </a:rPr>
              <a:t>（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8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Pa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ja-JP" dirty="0" smtClean="0"/>
          </a:p>
          <a:p>
            <a:pPr marL="400050" lvl="1" indent="0"/>
            <a:endParaRPr lang="en-US" altLang="ja-JP" dirty="0" smtClean="0"/>
          </a:p>
        </p:txBody>
      </p:sp>
      <p:graphicFrame>
        <p:nvGraphicFramePr>
          <p:cNvPr id="39" name="表 38"/>
          <p:cNvGraphicFramePr>
            <a:graphicFrameLocks noGrp="1"/>
          </p:cNvGraphicFramePr>
          <p:nvPr/>
        </p:nvGraphicFramePr>
        <p:xfrm>
          <a:off x="1115616" y="1306542"/>
          <a:ext cx="7560840" cy="529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600400"/>
                <a:gridCol w="3600400"/>
              </a:tblGrid>
              <a:tr h="28803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ja-JP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H</a:t>
                      </a:r>
                      <a:r>
                        <a:rPr kumimoji="1" lang="en-US" altLang="ja-JP" sz="20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/ T</a:t>
                      </a:r>
                      <a:r>
                        <a:rPr kumimoji="1" lang="en-US" altLang="ja-JP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kumimoji="1" lang="ja-JP" alt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=</a:t>
                      </a: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（自励発振なし）</a:t>
                      </a:r>
                      <a:endParaRPr kumimoji="1" lang="ja-JP" altLang="en-US" sz="20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ja-JP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H</a:t>
                      </a:r>
                      <a:r>
                        <a:rPr kumimoji="1" lang="en-US" altLang="ja-JP" sz="20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/ T</a:t>
                      </a:r>
                      <a:r>
                        <a:rPr kumimoji="1" lang="en-US" altLang="ja-JP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kumimoji="1" lang="ja-JP" alt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=</a:t>
                      </a: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1.46</a:t>
                      </a: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（自励発振あり）</a:t>
                      </a:r>
                      <a:endParaRPr kumimoji="1" lang="ja-JP" altLang="en-US" sz="20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625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安定</a:t>
                      </a:r>
                      <a:endParaRPr kumimoji="1" lang="ja-JP" altLang="en-US" sz="1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62525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不安定</a:t>
                      </a:r>
                      <a:endParaRPr kumimoji="1" lang="ja-JP" alt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実験結果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844"/>
          <a:stretch>
            <a:fillRect/>
          </a:stretch>
        </p:blipFill>
        <p:spPr bwMode="auto">
          <a:xfrm>
            <a:off x="1547664" y="1700792"/>
            <a:ext cx="3480149" cy="241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01008"/>
            <a:ext cx="2041398" cy="2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742" t="1661" b="831"/>
          <a:stretch>
            <a:fillRect/>
          </a:stretch>
        </p:blipFill>
        <p:spPr bwMode="auto">
          <a:xfrm>
            <a:off x="1537210" y="4167010"/>
            <a:ext cx="3472888" cy="24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6237312"/>
            <a:ext cx="2177129" cy="26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 t="838" r="2337" b="838"/>
          <a:stretch>
            <a:fillRect/>
          </a:stretch>
        </p:blipFill>
        <p:spPr bwMode="auto">
          <a:xfrm>
            <a:off x="5148064" y="1700808"/>
            <a:ext cx="3430575" cy="24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429000"/>
            <a:ext cx="2068544" cy="2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 l="581" r="2903" b="847"/>
          <a:stretch>
            <a:fillRect/>
          </a:stretch>
        </p:blipFill>
        <p:spPr bwMode="auto">
          <a:xfrm>
            <a:off x="5148064" y="4167010"/>
            <a:ext cx="3411319" cy="240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6093296"/>
            <a:ext cx="2090261" cy="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1412776"/>
            <a:ext cx="6552728" cy="511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コンテンツ プレースホルダ 2"/>
          <p:cNvSpPr txBox="1">
            <a:spLocks/>
          </p:cNvSpPr>
          <p:nvPr/>
        </p:nvSpPr>
        <p:spPr>
          <a:xfrm>
            <a:off x="5004048" y="5013176"/>
            <a:ext cx="208823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2.6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1" lang="en-US" altLang="ja-JP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339752" y="170080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en-US" altLang="ja-JP" sz="2800" baseline="-25000" dirty="0" smtClean="0">
                <a:solidFill>
                  <a:prstClr val="black"/>
                </a:solidFill>
                <a:cs typeface="Times New Roman" pitchFamily="18" charset="0"/>
              </a:rPr>
              <a:t>H</a:t>
            </a:r>
            <a:r>
              <a:rPr lang="en-US" altLang="ja-JP" sz="2800" i="1" baseline="-25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ja-JP" sz="2800" i="1" dirty="0" smtClean="0">
                <a:solidFill>
                  <a:prstClr val="black"/>
                </a:solidFill>
                <a:cs typeface="Times New Roman" pitchFamily="18" charset="0"/>
              </a:rPr>
              <a:t>/ T</a:t>
            </a:r>
            <a:r>
              <a:rPr lang="en-US" altLang="ja-JP" sz="2800" baseline="-25000" dirty="0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ja-JP" altLang="en-US" sz="2800" baseline="-25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  <a:cs typeface="Times New Roman" pitchFamily="18" charset="0"/>
              </a:rPr>
              <a:t>=</a:t>
            </a:r>
            <a:r>
              <a:rPr lang="ja-JP" alt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1.0</a:t>
            </a:r>
            <a:endParaRPr lang="ja-JP" altLang="en-US" sz="2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安定性解析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解析モデル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5837873" cy="54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204864"/>
            <a:ext cx="3789045" cy="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5292080" y="2348880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α</a:t>
            </a:r>
            <a:r>
              <a:rPr kumimoji="1" lang="en-US" altLang="ja-JP" sz="2800" dirty="0" smtClean="0"/>
              <a:t> &lt; 0</a:t>
            </a:r>
            <a:r>
              <a:rPr lang="ja-JP" altLang="en-US" sz="2800" dirty="0" smtClean="0"/>
              <a:t> </a:t>
            </a:r>
            <a:endParaRPr kumimoji="1" lang="ja-JP" altLang="en-US" sz="2800" dirty="0"/>
          </a:p>
        </p:txBody>
      </p:sp>
      <p:sp>
        <p:nvSpPr>
          <p:cNvPr id="21" name="正方形/長方形 20"/>
          <p:cNvSpPr/>
          <p:nvPr/>
        </p:nvSpPr>
        <p:spPr>
          <a:xfrm>
            <a:off x="2699792" y="4797152"/>
            <a:ext cx="864096" cy="86409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2160" y="3356992"/>
            <a:ext cx="2391728" cy="50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0.4|1.3|5.2|0.7|10.6|1.2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7605</TotalTime>
  <Words>319</Words>
  <Application>Microsoft Office PowerPoint</Application>
  <PresentationFormat>画面に合わせる (4:3)</PresentationFormat>
  <Paragraphs>198</Paragraphs>
  <Slides>15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臨界温度比推定のために熱音響エンジンを 定常発振させる時変ゲインを用いた 定エネルギー制御系の安定性解析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安定性解析</vt:lpstr>
      <vt:lpstr>安定性解析（つづき）</vt:lpstr>
      <vt:lpstr>安定性解析（つづき）</vt:lpstr>
      <vt:lpstr>安定性解析（つづき）</vt:lpstr>
      <vt:lpstr>安定性解析結果</vt:lpstr>
      <vt:lpstr>スライド 14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619</cp:revision>
  <dcterms:created xsi:type="dcterms:W3CDTF">2012-03-07T00:49:43Z</dcterms:created>
  <dcterms:modified xsi:type="dcterms:W3CDTF">2015-11-16T08:23:18Z</dcterms:modified>
</cp:coreProperties>
</file>