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346" r:id="rId2"/>
    <p:sldId id="349" r:id="rId3"/>
    <p:sldId id="350" r:id="rId4"/>
    <p:sldId id="351" r:id="rId5"/>
    <p:sldId id="353" r:id="rId6"/>
    <p:sldId id="363" r:id="rId7"/>
    <p:sldId id="357" r:id="rId8"/>
    <p:sldId id="358" r:id="rId9"/>
    <p:sldId id="329" r:id="rId10"/>
    <p:sldId id="342" r:id="rId11"/>
    <p:sldId id="362" r:id="rId12"/>
    <p:sldId id="347" r:id="rId13"/>
    <p:sldId id="348" r:id="rId14"/>
  </p:sldIdLst>
  <p:sldSz cx="9144000" cy="6858000" type="screen4x3"/>
  <p:notesSz cx="10234613" cy="7099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C000"/>
    <a:srgbClr val="00FF00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38" autoAdjust="0"/>
    <p:restoredTop sz="84933" autoAdjust="0"/>
  </p:normalViewPr>
  <p:slideViewPr>
    <p:cSldViewPr>
      <p:cViewPr varScale="1">
        <p:scale>
          <a:sx n="98" d="100"/>
          <a:sy n="98" d="100"/>
        </p:scale>
        <p:origin x="-90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FCADC20-B038-413F-85F4-950269A1EA52}" type="datetimeFigureOut">
              <a:rPr kumimoji="1" lang="ja-JP" altLang="en-US" smtClean="0"/>
              <a:pPr/>
              <a:t>2018/9/18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3321E42-386E-4257-90CA-DF24942E20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E719698-BD53-4A22-BACB-1A1F66EFCBA6}" type="datetimeFigureOut">
              <a:rPr kumimoji="1" lang="ja-JP" altLang="en-US" smtClean="0"/>
              <a:pPr/>
              <a:t>2018/9/18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023462" y="3372168"/>
            <a:ext cx="8187690" cy="3194685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BEF724C-15B7-4187-BE41-5173AB1B0AC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>
              <a:cs typeface="游ゴシック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763" indent="-30952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098" indent="-24762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337" indent="-24762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576" indent="-24762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23815" indent="-247620" defTabSz="4952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9054" indent="-247620" defTabSz="4952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14293" indent="-247620" defTabSz="4952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09532" indent="-247620" defTabSz="4952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7964F5D-0772-4A01-9BC8-76FF216DCF11}" type="slidenum">
              <a:rPr lang="ja-JP" altLang="en-US" smtClean="0">
                <a:latin typeface="ＭＳ Ｐゴシック" panose="020B0600070205080204" pitchFamily="50" charset="-128"/>
              </a:rPr>
              <a:pPr/>
              <a:t>1</a:t>
            </a:fld>
            <a:endParaRPr lang="ja-JP" altLang="en-US" dirty="0"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defTabSz="990478">
              <a:spcBef>
                <a:spcPct val="0"/>
              </a:spcBef>
              <a:defRPr/>
            </a:pPr>
            <a:endParaRPr lang="en-US" altLang="ja-JP" dirty="0" smtClean="0"/>
          </a:p>
        </p:txBody>
      </p:sp>
      <p:sp>
        <p:nvSpPr>
          <p:cNvPr id="33796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2E016D-E1A8-4629-A5BB-F7E8E62F1FD4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defTabSz="990478">
              <a:spcBef>
                <a:spcPct val="0"/>
              </a:spcBef>
              <a:defRPr/>
            </a:pPr>
            <a:endParaRPr lang="en-US" altLang="ja-JP" dirty="0" smtClean="0"/>
          </a:p>
        </p:txBody>
      </p:sp>
      <p:sp>
        <p:nvSpPr>
          <p:cNvPr id="33796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2E016D-E1A8-4629-A5BB-F7E8E62F1FD4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26852B-561A-4DE0-BDCE-C9222765A2D9}" type="slidenum">
              <a:rPr lang="ja-JP" altLang="en-US" smtClean="0"/>
              <a:pPr>
                <a:defRPr/>
              </a:pPr>
              <a:t>12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705935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F724C-15B7-4187-BE41-5173AB1B0ACB}" type="slidenum">
              <a:rPr lang="ja-JP" altLang="en-US" smtClean="0">
                <a:solidFill>
                  <a:prstClr val="black"/>
                </a:solidFill>
                <a:latin typeface="Calibri"/>
                <a:ea typeface="ＭＳ Ｐゴシック"/>
              </a:rPr>
              <a:pPr/>
              <a:t>13</a:t>
            </a:fld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>
              <a:cs typeface="游ゴシック"/>
            </a:endParaRPr>
          </a:p>
        </p:txBody>
      </p:sp>
      <p:sp>
        <p:nvSpPr>
          <p:cNvPr id="614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763" indent="-30952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098" indent="-24762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337" indent="-24762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576" indent="-24762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23815" indent="-247620" defTabSz="4952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9054" indent="-247620" defTabSz="4952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14293" indent="-247620" defTabSz="4952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09532" indent="-247620" defTabSz="4952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7D3D5D2-0A67-4E1B-B8AD-D67B5E3C6DE6}" type="slidenum">
              <a:rPr lang="ja-JP" altLang="en-US" smtClean="0">
                <a:latin typeface="ＭＳ Ｐゴシック" panose="020B0600070205080204" pitchFamily="50" charset="-128"/>
              </a:rPr>
              <a:pPr/>
              <a:t>2</a:t>
            </a:fld>
            <a:endParaRPr lang="ja-JP" altLang="en-US" dirty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3812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26852B-561A-4DE0-BDCE-C9222765A2D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77641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>
              <a:cs typeface="游ゴシック"/>
            </a:endParaRPr>
          </a:p>
        </p:txBody>
      </p:sp>
      <p:sp>
        <p:nvSpPr>
          <p:cNvPr id="614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763" indent="-30952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098" indent="-24762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337" indent="-24762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576" indent="-24762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23815" indent="-247620" defTabSz="4952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9054" indent="-247620" defTabSz="4952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14293" indent="-247620" defTabSz="4952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09532" indent="-247620" defTabSz="4952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7D3D5D2-0A67-4E1B-B8AD-D67B5E3C6DE6}" type="slidenum">
              <a:rPr lang="ja-JP" altLang="en-US" smtClean="0">
                <a:latin typeface="ＭＳ Ｐゴシック" panose="020B0600070205080204" pitchFamily="50" charset="-128"/>
              </a:rPr>
              <a:pPr/>
              <a:t>4</a:t>
            </a:fld>
            <a:endParaRPr lang="ja-JP" altLang="en-US" dirty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3654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26852B-561A-4DE0-BDCE-C9222765A2D9}" type="slidenum">
              <a:rPr lang="ja-JP" altLang="en-US" smtClean="0"/>
              <a:pPr>
                <a:defRPr/>
              </a:pPr>
              <a:t>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78184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26852B-561A-4DE0-BDCE-C9222765A2D9}" type="slidenum">
              <a:rPr lang="ja-JP" altLang="en-US" smtClean="0"/>
              <a:pPr>
                <a:defRPr/>
              </a:pPr>
              <a:t>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78184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26852B-561A-4DE0-BDCE-C9222765A2D9}" type="slidenum">
              <a:rPr lang="ja-JP" altLang="en-US" smtClean="0"/>
              <a:pPr>
                <a:defRPr/>
              </a:pPr>
              <a:t>7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23234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>
              <a:cs typeface="游ゴシック"/>
            </a:endParaRPr>
          </a:p>
        </p:txBody>
      </p:sp>
      <p:sp>
        <p:nvSpPr>
          <p:cNvPr id="18436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763" indent="-30952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098" indent="-24762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337" indent="-24762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576" indent="-24762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23815" indent="-247620" defTabSz="4952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9054" indent="-247620" defTabSz="4952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14293" indent="-247620" defTabSz="4952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09532" indent="-247620" defTabSz="4952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856F91E-5919-41B8-B5AB-F69978869B60}" type="slidenum">
              <a:rPr lang="ja-JP" altLang="en-US" smtClean="0">
                <a:latin typeface="ＭＳ Ｐゴシック" panose="020B0600070205080204" pitchFamily="50" charset="-128"/>
              </a:rPr>
              <a:pPr/>
              <a:t>8</a:t>
            </a:fld>
            <a:endParaRPr lang="ja-JP" altLang="en-US" dirty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7928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D9D-738D-44A7-AB0A-1E74376853A0}" type="datetimeFigureOut">
              <a:rPr kumimoji="1" lang="ja-JP" altLang="en-US" smtClean="0"/>
              <a:pPr/>
              <a:t>2018/9/18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ECAD-9E17-4A8A-9F4A-5EB0C1BFC9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D9D-738D-44A7-AB0A-1E74376853A0}" type="datetimeFigureOut">
              <a:rPr kumimoji="1" lang="ja-JP" altLang="en-US" smtClean="0"/>
              <a:pPr/>
              <a:t>2018/9/18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ECAD-9E17-4A8A-9F4A-5EB0C1BFC9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D9D-738D-44A7-AB0A-1E74376853A0}" type="datetimeFigureOut">
              <a:rPr kumimoji="1" lang="ja-JP" altLang="en-US" smtClean="0"/>
              <a:pPr/>
              <a:t>2018/9/18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ECAD-9E17-4A8A-9F4A-5EB0C1BFC9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D9D-738D-44A7-AB0A-1E74376853A0}" type="datetimeFigureOut">
              <a:rPr kumimoji="1" lang="ja-JP" altLang="en-US" smtClean="0"/>
              <a:pPr/>
              <a:t>2018/9/18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ECAD-9E17-4A8A-9F4A-5EB0C1BFC9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D9D-738D-44A7-AB0A-1E74376853A0}" type="datetimeFigureOut">
              <a:rPr kumimoji="1" lang="ja-JP" altLang="en-US" smtClean="0"/>
              <a:pPr/>
              <a:t>2018/9/18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ECAD-9E17-4A8A-9F4A-5EB0C1BFC9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D9D-738D-44A7-AB0A-1E74376853A0}" type="datetimeFigureOut">
              <a:rPr kumimoji="1" lang="ja-JP" altLang="en-US" smtClean="0"/>
              <a:pPr/>
              <a:t>2018/9/18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ECAD-9E17-4A8A-9F4A-5EB0C1BFC9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D9D-738D-44A7-AB0A-1E74376853A0}" type="datetimeFigureOut">
              <a:rPr kumimoji="1" lang="ja-JP" altLang="en-US" smtClean="0"/>
              <a:pPr/>
              <a:t>2018/9/18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ECAD-9E17-4A8A-9F4A-5EB0C1BFC9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D9D-738D-44A7-AB0A-1E74376853A0}" type="datetimeFigureOut">
              <a:rPr kumimoji="1" lang="ja-JP" altLang="en-US" smtClean="0"/>
              <a:pPr/>
              <a:t>2018/9/18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ECAD-9E17-4A8A-9F4A-5EB0C1BFC9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D9D-738D-44A7-AB0A-1E74376853A0}" type="datetimeFigureOut">
              <a:rPr kumimoji="1" lang="ja-JP" altLang="en-US" smtClean="0"/>
              <a:pPr/>
              <a:t>2018/9/18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ECAD-9E17-4A8A-9F4A-5EB0C1BFC9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D9D-738D-44A7-AB0A-1E74376853A0}" type="datetimeFigureOut">
              <a:rPr kumimoji="1" lang="ja-JP" altLang="en-US" smtClean="0"/>
              <a:pPr/>
              <a:t>2018/9/18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ECAD-9E17-4A8A-9F4A-5EB0C1BFC9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BD9D-738D-44A7-AB0A-1E74376853A0}" type="datetimeFigureOut">
              <a:rPr kumimoji="1" lang="ja-JP" altLang="en-US" smtClean="0"/>
              <a:pPr/>
              <a:t>2018/9/18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ECAD-9E17-4A8A-9F4A-5EB0C1BFC9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0BD9D-738D-44A7-AB0A-1E74376853A0}" type="datetimeFigureOut">
              <a:rPr kumimoji="1" lang="ja-JP" altLang="en-US" smtClean="0"/>
              <a:pPr/>
              <a:t>2018/9/18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9ECAD-9E17-4A8A-9F4A-5EB0C1BFC9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13.png"/><Relationship Id="rId9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84FB78-770B-4C6A-9182-88EB7EF4C355}" type="slidenum">
              <a:rPr lang="ja-JP" altLang="en-US" smtClean="0"/>
              <a:pPr>
                <a:defRPr/>
              </a:pPr>
              <a:t>1</a:t>
            </a:fld>
            <a:endParaRPr lang="ja-JP" altLang="en-US" dirty="0"/>
          </a:p>
        </p:txBody>
      </p:sp>
      <p:sp>
        <p:nvSpPr>
          <p:cNvPr id="11" name="タイトル 1"/>
          <p:cNvSpPr txBox="1">
            <a:spLocks/>
          </p:cNvSpPr>
          <p:nvPr/>
        </p:nvSpPr>
        <p:spPr bwMode="auto">
          <a:xfrm>
            <a:off x="107504" y="908720"/>
            <a:ext cx="8928992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90000"/>
              </a:lnSpc>
            </a:pPr>
            <a:r>
              <a:rPr lang="ja-JP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定常発振制御に基づく</a:t>
            </a:r>
            <a:r>
              <a:rPr lang="en-US" altLang="ja-JP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ja-JP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ja-JP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振幅依存性を考慮した周波数応答計測と</a:t>
            </a:r>
            <a:r>
              <a:rPr lang="en-US" altLang="ja-JP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ja-JP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ja-JP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熱音響自励発振時圧力振幅の推定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panose="020B0600070205080204" pitchFamily="50" charset="-128"/>
              <a:cs typeface="+mj-cs"/>
            </a:endParaRPr>
          </a:p>
        </p:txBody>
      </p:sp>
      <p:sp>
        <p:nvSpPr>
          <p:cNvPr id="12" name="サブタイトル 2"/>
          <p:cNvSpPr>
            <a:spLocks noGrp="1"/>
          </p:cNvSpPr>
          <p:nvPr>
            <p:ph type="subTitle" idx="1"/>
          </p:nvPr>
        </p:nvSpPr>
        <p:spPr>
          <a:xfrm>
            <a:off x="323528" y="3286124"/>
            <a:ext cx="8534752" cy="1752600"/>
          </a:xfrm>
        </p:spPr>
        <p:txBody>
          <a:bodyPr>
            <a:normAutofit/>
          </a:bodyPr>
          <a:lstStyle/>
          <a:p>
            <a:r>
              <a:rPr lang="en-US" altLang="zh-TW" sz="3200" kern="1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○</a:t>
            </a:r>
            <a:r>
              <a:rPr lang="zh-TW" altLang="en-US" sz="3200" kern="1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小林泰秀</a:t>
            </a:r>
            <a:r>
              <a:rPr lang="en-US" altLang="zh-TW" sz="3200" kern="1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,</a:t>
            </a:r>
            <a:r>
              <a:rPr lang="ja-JP" altLang="en-US" sz="3200" kern="1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　中田匠</a:t>
            </a:r>
            <a:r>
              <a:rPr lang="en-US" altLang="ja-JP" sz="3200" kern="1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,</a:t>
            </a:r>
            <a:r>
              <a:rPr lang="ja-JP" altLang="en-US" sz="3200" kern="1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　廣本太郎</a:t>
            </a:r>
            <a:r>
              <a:rPr lang="zh-TW" altLang="en-US" sz="3200" kern="1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 </a:t>
            </a:r>
            <a:r>
              <a:rPr lang="en-US" altLang="zh-TW" sz="3200" kern="1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(</a:t>
            </a:r>
            <a:r>
              <a:rPr lang="zh-TW" altLang="en-US" sz="3200" kern="1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長岡技科大</a:t>
            </a:r>
            <a:r>
              <a:rPr lang="en-US" altLang="zh-TW" sz="3200" kern="1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0193" y="516607"/>
            <a:ext cx="673417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テキスト ボックス 15"/>
          <p:cNvSpPr txBox="1"/>
          <p:nvPr/>
        </p:nvSpPr>
        <p:spPr>
          <a:xfrm>
            <a:off x="-172320" y="-27384"/>
            <a:ext cx="9488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dirty="0" smtClean="0"/>
              <a:t>周波数応答計測結果 （コア）</a:t>
            </a:r>
            <a:endParaRPr lang="en-US" altLang="ja-JP" sz="36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187624" y="5733256"/>
            <a:ext cx="7128792" cy="830997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indent="-180000">
              <a:buFont typeface="Arial" pitchFamily="34" charset="0"/>
              <a:buChar char="•"/>
            </a:pPr>
            <a:r>
              <a:rPr lang="en-US" altLang="ja-JP" sz="2400" dirty="0" smtClean="0"/>
              <a:t>70</a:t>
            </a:r>
            <a:r>
              <a:rPr lang="ja-JP" altLang="en-US" sz="2400" dirty="0" smtClean="0"/>
              <a:t>～</a:t>
            </a:r>
            <a:r>
              <a:rPr lang="en-US" altLang="ja-JP" sz="2400" dirty="0" smtClean="0"/>
              <a:t>120Hz </a:t>
            </a:r>
            <a:r>
              <a:rPr lang="ja-JP" altLang="en-US" sz="2400" dirty="0" smtClean="0"/>
              <a:t>でゲインが </a:t>
            </a:r>
            <a:r>
              <a:rPr lang="en-US" altLang="ja-JP" sz="2400" dirty="0" smtClean="0"/>
              <a:t>0dB </a:t>
            </a:r>
            <a:r>
              <a:rPr lang="ja-JP" altLang="en-US" sz="2400" dirty="0" smtClean="0"/>
              <a:t>超 ⇒ この範囲で発振可</a:t>
            </a:r>
            <a:endParaRPr lang="en-US" altLang="ja-JP" sz="2400" dirty="0" smtClean="0"/>
          </a:p>
          <a:p>
            <a:pPr indent="-180000">
              <a:buFont typeface="Arial" pitchFamily="34" charset="0"/>
              <a:buChar char="•"/>
            </a:pP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P* = 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100Pa </a:t>
            </a:r>
            <a:r>
              <a:rPr lang="ja-JP" altLang="en-US" sz="2400" dirty="0" smtClean="0">
                <a:latin typeface="Times New Roman" pitchFamily="18" charset="0"/>
                <a:cs typeface="Times New Roman" pitchFamily="18" charset="0"/>
              </a:rPr>
              <a:t>のゲインが小 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ja-JP" altLang="en-US" sz="2400" dirty="0" smtClean="0">
                <a:latin typeface="Times New Roman" pitchFamily="18" charset="0"/>
                <a:cs typeface="Times New Roman" pitchFamily="18" charset="0"/>
              </a:rPr>
              <a:t> 予想と逆の結果</a:t>
            </a:r>
            <a:endParaRPr lang="en-US" altLang="ja-JP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uiExpand="1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4918" y="693951"/>
            <a:ext cx="671512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テキスト ボックス 15"/>
          <p:cNvSpPr txBox="1"/>
          <p:nvPr/>
        </p:nvSpPr>
        <p:spPr>
          <a:xfrm>
            <a:off x="-172320" y="-27384"/>
            <a:ext cx="9488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dirty="0" smtClean="0"/>
              <a:t>周波数応答計測結果 （管路）</a:t>
            </a:r>
            <a:endParaRPr lang="en-US" altLang="ja-JP" sz="36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403648" y="5733256"/>
            <a:ext cx="6552728" cy="830997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indent="-180000">
              <a:buFont typeface="Arial" pitchFamily="34" charset="0"/>
              <a:buChar char="•"/>
            </a:pPr>
            <a:r>
              <a:rPr lang="ja-JP" altLang="en-US" sz="2400" dirty="0" smtClean="0"/>
              <a:t>ゲインは </a:t>
            </a:r>
            <a:r>
              <a:rPr lang="en-US" altLang="ja-JP" sz="2400" dirty="0" smtClean="0"/>
              <a:t>0dB </a:t>
            </a:r>
            <a:r>
              <a:rPr lang="ja-JP" altLang="en-US" sz="2400" dirty="0" smtClean="0"/>
              <a:t>未満 </a:t>
            </a:r>
            <a:r>
              <a:rPr lang="en-US" altLang="ja-JP" sz="2400" dirty="0" smtClean="0"/>
              <a:t>…</a:t>
            </a:r>
            <a:r>
              <a:rPr lang="ja-JP" altLang="en-US" sz="2400" dirty="0" smtClean="0"/>
              <a:t> エネルギー散逸</a:t>
            </a:r>
            <a:endParaRPr lang="en-US" altLang="ja-JP" sz="2400" dirty="0" smtClean="0"/>
          </a:p>
          <a:p>
            <a:pPr indent="-180000">
              <a:buFont typeface="Arial" pitchFamily="34" charset="0"/>
              <a:buChar char="•"/>
            </a:pP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P* </a:t>
            </a:r>
            <a:r>
              <a:rPr lang="ja-JP" altLang="en-US" sz="2400" dirty="0" smtClean="0">
                <a:latin typeface="Times New Roman" pitchFamily="18" charset="0"/>
                <a:cs typeface="Times New Roman" pitchFamily="18" charset="0"/>
              </a:rPr>
              <a:t>：大　⇒　ゲイン：小　 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ja-JP" altLang="en-US" sz="2400" dirty="0" smtClean="0">
                <a:latin typeface="Times New Roman" pitchFamily="18" charset="0"/>
                <a:cs typeface="Times New Roman" pitchFamily="18" charset="0"/>
              </a:rPr>
              <a:t> 開口部の粘性散逸</a:t>
            </a:r>
            <a:endParaRPr lang="en-US" altLang="ja-JP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2"/>
          <p:cNvPicPr>
            <a:picLocks noChangeAspect="1" noChangeArrowheads="1"/>
          </p:cNvPicPr>
          <p:nvPr/>
        </p:nvPicPr>
        <p:blipFill>
          <a:blip r:embed="rId3" cstate="print"/>
          <a:srcRect l="8736" r="9196" b="9638"/>
          <a:stretch>
            <a:fillRect/>
          </a:stretch>
        </p:blipFill>
        <p:spPr bwMode="auto">
          <a:xfrm>
            <a:off x="885825" y="574109"/>
            <a:ext cx="7133395" cy="524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タイトル 1"/>
          <p:cNvSpPr txBox="1">
            <a:spLocks/>
          </p:cNvSpPr>
          <p:nvPr/>
        </p:nvSpPr>
        <p:spPr>
          <a:xfrm>
            <a:off x="468313" y="0"/>
            <a:ext cx="8229600" cy="7397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kumimoji="1" lang="ja-JP" altLang="en-US" sz="4000" dirty="0" smtClean="0">
                <a:latin typeface="+mn-lt"/>
                <a:cs typeface="+mj-cs"/>
              </a:rPr>
              <a:t>安定性解析結果（ナイキスト軌跡）</a:t>
            </a:r>
            <a:endParaRPr kumimoji="1" lang="ja-JP" altLang="en-US" sz="3200" dirty="0">
              <a:latin typeface="+mn-lt"/>
              <a:ea typeface="ＭＳ Ｐゴシック" panose="020B0600070205080204" pitchFamily="50" charset="-128"/>
              <a:cs typeface="+mj-cs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78B33-96AD-4438-A21A-8C7A66A8BD97}" type="slidenum">
              <a:rPr lang="ja-JP" altLang="en-US" smtClean="0">
                <a:latin typeface="+mn-lt"/>
              </a:rPr>
              <a:pPr>
                <a:defRPr/>
              </a:pPr>
              <a:t>12</a:t>
            </a:fld>
            <a:endParaRPr lang="ja-JP" altLang="en-US">
              <a:latin typeface="+mn-lt"/>
            </a:endParaRPr>
          </a:p>
        </p:txBody>
      </p:sp>
      <p:sp>
        <p:nvSpPr>
          <p:cNvPr id="10" name="コンテンツ プレースホルダ 2"/>
          <p:cNvSpPr>
            <a:spLocks noGrp="1"/>
          </p:cNvSpPr>
          <p:nvPr>
            <p:ph idx="1"/>
          </p:nvPr>
        </p:nvSpPr>
        <p:spPr>
          <a:xfrm>
            <a:off x="1047428" y="5838825"/>
            <a:ext cx="7315522" cy="971550"/>
          </a:xfrm>
          <a:ln w="38100">
            <a:solidFill>
              <a:srgbClr val="FF000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i="1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ja-JP" altLang="en-US" dirty="0" smtClean="0"/>
              <a:t>が小⇒原点を囲む／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altLang="ja-JP" i="1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ja-JP" altLang="en-US" dirty="0" smtClean="0"/>
              <a:t>が大⇒原点を囲まない</a:t>
            </a:r>
            <a:endParaRPr lang="en-US" altLang="ja-JP" dirty="0" smtClean="0"/>
          </a:p>
          <a:p>
            <a:r>
              <a:rPr lang="ja-JP" altLang="en-US" dirty="0" smtClean="0"/>
              <a:t>原点を通る軌跡の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i="1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ja-JP" altLang="en-US" dirty="0" smtClean="0"/>
              <a:t>＝定常発振時の振幅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11" name="コンテンツ プレースホルダ 2"/>
          <p:cNvSpPr txBox="1">
            <a:spLocks/>
          </p:cNvSpPr>
          <p:nvPr/>
        </p:nvSpPr>
        <p:spPr bwMode="auto">
          <a:xfrm>
            <a:off x="5695629" y="1733549"/>
            <a:ext cx="1991046" cy="847725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sz="2800" dirty="0" smtClean="0">
                <a:latin typeface="Times New Roman" pitchFamily="18" charset="0"/>
                <a:ea typeface="ＭＳ Ｐゴシック" panose="020B0600070205080204" pitchFamily="50" charset="-128"/>
                <a:cs typeface="Times New Roman" pitchFamily="18" charset="0"/>
              </a:rPr>
              <a:t>400</a:t>
            </a:r>
            <a:r>
              <a:rPr kumimoji="1" lang="en-US" altLang="ja-JP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Pa</a:t>
            </a:r>
            <a:r>
              <a:rPr kumimoji="1" lang="ja-JP" altLang="en-US" sz="2800" dirty="0" smtClean="0">
                <a:latin typeface="Times New Roman" pitchFamily="18" charset="0"/>
                <a:ea typeface="ＭＳ Ｐゴシック" panose="020B0600070205080204" pitchFamily="50" charset="-128"/>
                <a:cs typeface="Times New Roman" pitchFamily="18" charset="0"/>
              </a:rPr>
              <a:t>で発振</a:t>
            </a:r>
            <a:endParaRPr kumimoji="1" lang="en-US" altLang="ja-JP" sz="2800" dirty="0" smtClean="0">
              <a:latin typeface="Times New Roman" pitchFamily="18" charset="0"/>
              <a:ea typeface="ＭＳ Ｐゴシック" panose="020B0600070205080204" pitchFamily="50" charset="-128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sz="2800" dirty="0" smtClean="0">
                <a:latin typeface="Times New Roman" pitchFamily="18" charset="0"/>
                <a:ea typeface="ＭＳ Ｐゴシック" panose="020B0600070205080204" pitchFamily="50" charset="-128"/>
                <a:cs typeface="Times New Roman" pitchFamily="18" charset="0"/>
              </a:rPr>
              <a:t>...</a:t>
            </a:r>
            <a:r>
              <a:rPr kumimoji="1" lang="ja-JP" altLang="en-US" sz="2800" dirty="0" smtClean="0">
                <a:latin typeface="Times New Roman" pitchFamily="18" charset="0"/>
                <a:ea typeface="ＭＳ Ｐゴシック" panose="020B0600070205080204" pitchFamily="50" charset="-128"/>
                <a:cs typeface="Times New Roman" pitchFamily="18" charset="0"/>
              </a:rPr>
              <a:t>実験に一致</a:t>
            </a:r>
            <a:endParaRPr kumimoji="1" lang="en-US" altLang="ja-JP" sz="28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13" name="直線矢印コネクタ 12"/>
          <p:cNvCxnSpPr>
            <a:stCxn id="11" idx="1"/>
          </p:cNvCxnSpPr>
          <p:nvPr/>
        </p:nvCxnSpPr>
        <p:spPr>
          <a:xfrm flipH="1">
            <a:off x="4895851" y="2157412"/>
            <a:ext cx="799778" cy="8620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1851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11" grpId="0" build="p" animBg="1"/>
      <p:bldP spid="11" grpId="1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268760"/>
            <a:ext cx="8820472" cy="5472608"/>
          </a:xfrm>
          <a:ln>
            <a:noFill/>
          </a:ln>
        </p:spPr>
        <p:txBody>
          <a:bodyPr>
            <a:normAutofit/>
          </a:bodyPr>
          <a:lstStyle/>
          <a:p>
            <a:r>
              <a:rPr lang="ja-JP" altLang="en-US" dirty="0" smtClean="0"/>
              <a:t>熱音響エンジンの自励発振時圧力振幅の推定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小振幅（コア一端を閉端、管路の振幅依存性）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圧力振幅を目標値一定とする定常発振制御　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　　　　⇒　振幅依存性を考慮した周波数応答計測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原点を通る軌跡の目標圧力振幅＝推定値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実験値にほぼ一致</a:t>
            </a:r>
            <a:endParaRPr lang="en-US" altLang="ja-JP" dirty="0" smtClean="0"/>
          </a:p>
          <a:p>
            <a:pPr lvl="1"/>
            <a:endParaRPr lang="en-US" altLang="ja-JP" sz="1800" dirty="0" smtClean="0"/>
          </a:p>
          <a:p>
            <a:r>
              <a:rPr lang="ja-JP" altLang="en-US" dirty="0" smtClean="0"/>
              <a:t>今後の課題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大振幅加振　⇒　コアの振幅依存性の取得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78B33-96AD-4438-A21A-8C7A66A8BD97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  <p:sp>
        <p:nvSpPr>
          <p:cNvPr id="26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935008"/>
            <a:ext cx="8820472" cy="5877272"/>
          </a:xfrm>
          <a:ln>
            <a:noFill/>
          </a:ln>
        </p:spPr>
        <p:txBody>
          <a:bodyPr>
            <a:normAutofit/>
          </a:bodyPr>
          <a:lstStyle/>
          <a:p>
            <a:r>
              <a:rPr lang="ja-JP" altLang="en-US" dirty="0" smtClean="0"/>
              <a:t>熱音響システムの課題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自励発振時圧力振幅の推定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所望の圧力振幅を達成するシステム設計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分割されたシステムの周波数応答に基づく推定</a:t>
            </a:r>
            <a:endParaRPr lang="en-US" altLang="ja-JP" dirty="0" smtClean="0"/>
          </a:p>
          <a:p>
            <a:pPr lvl="1"/>
            <a:endParaRPr lang="en-US" altLang="ja-JP" sz="1200" dirty="0" smtClean="0"/>
          </a:p>
          <a:p>
            <a:r>
              <a:rPr lang="ja-JP" altLang="en-US" dirty="0" smtClean="0"/>
              <a:t>従来研究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分割面におけるインピーダンスマッチング</a:t>
            </a:r>
            <a:r>
              <a:rPr lang="en-US" altLang="ja-JP" sz="2000" dirty="0" smtClean="0">
                <a:solidFill>
                  <a:srgbClr val="00B050"/>
                </a:solidFill>
              </a:rPr>
              <a:t>[</a:t>
            </a:r>
            <a:r>
              <a:rPr lang="en-US" altLang="ja-JP" sz="2000" dirty="0" err="1" smtClean="0">
                <a:solidFill>
                  <a:srgbClr val="00B050"/>
                </a:solidFill>
              </a:rPr>
              <a:t>Hatori</a:t>
            </a:r>
            <a:r>
              <a:rPr lang="en-US" altLang="ja-JP" sz="2000" dirty="0" smtClean="0">
                <a:solidFill>
                  <a:srgbClr val="00B050"/>
                </a:solidFill>
              </a:rPr>
              <a:t> </a:t>
            </a:r>
            <a:r>
              <a:rPr lang="ja-JP" altLang="en-US" sz="2000" dirty="0" smtClean="0">
                <a:solidFill>
                  <a:srgbClr val="00B050"/>
                </a:solidFill>
              </a:rPr>
              <a:t>他</a:t>
            </a:r>
            <a:r>
              <a:rPr lang="en-US" altLang="ja-JP" sz="2000" dirty="0" smtClean="0">
                <a:solidFill>
                  <a:srgbClr val="00B050"/>
                </a:solidFill>
              </a:rPr>
              <a:t>2012]</a:t>
            </a:r>
          </a:p>
          <a:p>
            <a:pPr lvl="1">
              <a:buNone/>
            </a:pPr>
            <a:r>
              <a:rPr lang="en-US" altLang="ja-JP" dirty="0" smtClean="0"/>
              <a:t>         </a:t>
            </a:r>
            <a:r>
              <a:rPr lang="en-US" altLang="ja-JP" sz="2400" dirty="0" smtClean="0"/>
              <a:t>... </a:t>
            </a:r>
            <a:r>
              <a:rPr lang="ja-JP" altLang="en-US" sz="2400" dirty="0" smtClean="0"/>
              <a:t>等式条件を満足しない場合の予測困難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ナイキストの安定判別に</a:t>
            </a:r>
            <a:r>
              <a:rPr lang="ja-JP" altLang="en-US" dirty="0" smtClean="0">
                <a:solidFill>
                  <a:prstClr val="black"/>
                </a:solidFill>
              </a:rPr>
              <a:t>基づく解析手法</a:t>
            </a:r>
            <a:r>
              <a:rPr lang="en-US" altLang="ja-JP" sz="2000" dirty="0" smtClean="0">
                <a:solidFill>
                  <a:srgbClr val="00B050"/>
                </a:solidFill>
              </a:rPr>
              <a:t>[</a:t>
            </a:r>
            <a:r>
              <a:rPr lang="ja-JP" altLang="en-US" sz="2000" dirty="0" smtClean="0">
                <a:solidFill>
                  <a:srgbClr val="00B050"/>
                </a:solidFill>
              </a:rPr>
              <a:t>小林・山田</a:t>
            </a:r>
            <a:r>
              <a:rPr lang="en-US" altLang="ja-JP" sz="2000" dirty="0" smtClean="0">
                <a:solidFill>
                  <a:srgbClr val="00B050"/>
                </a:solidFill>
              </a:rPr>
              <a:t>2015]</a:t>
            </a:r>
          </a:p>
          <a:p>
            <a:pPr lvl="1">
              <a:buNone/>
            </a:pPr>
            <a:r>
              <a:rPr lang="ja-JP" altLang="en-US" sz="2400" dirty="0" smtClean="0">
                <a:solidFill>
                  <a:prstClr val="black"/>
                </a:solidFill>
              </a:rPr>
              <a:t>　　　  </a:t>
            </a:r>
            <a:r>
              <a:rPr lang="en-US" altLang="ja-JP" sz="2400" dirty="0" smtClean="0">
                <a:solidFill>
                  <a:prstClr val="black"/>
                </a:solidFill>
              </a:rPr>
              <a:t>... </a:t>
            </a:r>
            <a:r>
              <a:rPr lang="ja-JP" altLang="en-US" sz="2400" dirty="0" smtClean="0">
                <a:solidFill>
                  <a:prstClr val="black"/>
                </a:solidFill>
              </a:rPr>
              <a:t>発振余裕：小（大）　⇒　圧力振幅：小（大）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定常発振制御による熱音響コアの計測</a:t>
            </a:r>
            <a:r>
              <a:rPr lang="en-US" altLang="ja-JP" sz="2000" dirty="0" smtClean="0">
                <a:solidFill>
                  <a:srgbClr val="00B050"/>
                </a:solidFill>
              </a:rPr>
              <a:t>[</a:t>
            </a:r>
            <a:r>
              <a:rPr lang="ja-JP" altLang="en-US" sz="2000" dirty="0" smtClean="0">
                <a:solidFill>
                  <a:srgbClr val="00B050"/>
                </a:solidFill>
              </a:rPr>
              <a:t>中田他</a:t>
            </a:r>
            <a:r>
              <a:rPr lang="en-US" altLang="ja-JP" sz="2000" dirty="0" smtClean="0">
                <a:solidFill>
                  <a:srgbClr val="00B050"/>
                </a:solidFill>
              </a:rPr>
              <a:t>2017</a:t>
            </a:r>
            <a:r>
              <a:rPr lang="ja-JP" altLang="en-US" sz="2000" dirty="0" smtClean="0">
                <a:solidFill>
                  <a:srgbClr val="00B050"/>
                </a:solidFill>
              </a:rPr>
              <a:t>春</a:t>
            </a:r>
            <a:r>
              <a:rPr lang="en-US" altLang="ja-JP" sz="2000" dirty="0" smtClean="0">
                <a:solidFill>
                  <a:srgbClr val="00B050"/>
                </a:solidFill>
              </a:rPr>
              <a:t>]</a:t>
            </a:r>
          </a:p>
          <a:p>
            <a:pPr lvl="1">
              <a:buNone/>
            </a:pPr>
            <a:r>
              <a:rPr lang="ja-JP" altLang="en-US" sz="2000" dirty="0" smtClean="0"/>
              <a:t>　　　　</a:t>
            </a:r>
            <a:r>
              <a:rPr lang="en-US" altLang="ja-JP" sz="2000" dirty="0" smtClean="0"/>
              <a:t> </a:t>
            </a:r>
            <a:r>
              <a:rPr lang="en-US" altLang="ja-JP" sz="2400" dirty="0" smtClean="0">
                <a:solidFill>
                  <a:prstClr val="black"/>
                </a:solidFill>
              </a:rPr>
              <a:t>... </a:t>
            </a:r>
            <a:r>
              <a:rPr lang="ja-JP" altLang="en-US" sz="2400" dirty="0" smtClean="0">
                <a:solidFill>
                  <a:prstClr val="black"/>
                </a:solidFill>
              </a:rPr>
              <a:t>加振振幅：小　⇒　振幅依存性の取得は困難</a:t>
            </a:r>
            <a:endParaRPr lang="en-US" altLang="ja-JP" sz="1600" dirty="0" smtClean="0">
              <a:solidFill>
                <a:srgbClr val="00B050"/>
              </a:solidFill>
            </a:endParaRPr>
          </a:p>
          <a:p>
            <a:pPr lvl="1">
              <a:buNone/>
            </a:pPr>
            <a:endParaRPr lang="en-US" altLang="ja-JP" sz="2000" dirty="0" smtClean="0">
              <a:solidFill>
                <a:srgbClr val="00B050"/>
              </a:solidFill>
            </a:endParaRPr>
          </a:p>
        </p:txBody>
      </p:sp>
      <p:sp>
        <p:nvSpPr>
          <p:cNvPr id="3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ja-JP" altLang="en-US" dirty="0" smtClean="0"/>
              <a:t>背景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2821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ja-JP" altLang="en-US" dirty="0" smtClean="0"/>
              <a:t>目的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78B33-96AD-4438-A21A-8C7A66A8BD97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12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980728"/>
            <a:ext cx="8820472" cy="4176464"/>
          </a:xfrm>
          <a:ln>
            <a:noFill/>
          </a:ln>
        </p:spPr>
        <p:txBody>
          <a:bodyPr>
            <a:normAutofit/>
          </a:bodyPr>
          <a:lstStyle/>
          <a:p>
            <a:r>
              <a:rPr lang="ja-JP" altLang="en-US" dirty="0" smtClean="0"/>
              <a:t>簡単な場合について圧力振幅を推定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管路開口部の振幅依存性により小振幅で発振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熱音響コアの一端は閉端</a:t>
            </a:r>
            <a:endParaRPr lang="en-US" altLang="ja-JP" dirty="0" smtClean="0"/>
          </a:p>
          <a:p>
            <a:pPr lvl="1"/>
            <a:endParaRPr lang="en-US" altLang="ja-JP" sz="1200" dirty="0" smtClean="0"/>
          </a:p>
          <a:p>
            <a:r>
              <a:rPr lang="ja-JP" altLang="en-US" dirty="0" smtClean="0"/>
              <a:t>計測／解析手法</a:t>
            </a:r>
            <a:endParaRPr lang="en-US" altLang="ja-JP" sz="1600" dirty="0" smtClean="0">
              <a:solidFill>
                <a:srgbClr val="00B050"/>
              </a:solidFill>
            </a:endParaRPr>
          </a:p>
          <a:p>
            <a:pPr lvl="1"/>
            <a:r>
              <a:rPr lang="ja-JP" altLang="en-US" dirty="0" smtClean="0"/>
              <a:t>圧力振幅を目標値一定とする定常発振制御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目標値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i="1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ja-JP" altLang="en-US" dirty="0" smtClean="0"/>
              <a:t>をパラメータとする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ナイキストの安定判別に基づく解析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377043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764704"/>
            <a:ext cx="8820472" cy="6093296"/>
          </a:xfrm>
          <a:ln>
            <a:noFill/>
          </a:ln>
        </p:spPr>
        <p:txBody>
          <a:bodyPr>
            <a:normAutofit/>
          </a:bodyPr>
          <a:lstStyle/>
          <a:p>
            <a:r>
              <a:rPr lang="ja-JP" altLang="en-US" dirty="0" smtClean="0"/>
              <a:t>任意の管路が接続されることを想定（最終目的）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 lvl="1"/>
            <a:r>
              <a:rPr lang="ja-JP" altLang="en-US" dirty="0" smtClean="0"/>
              <a:t>定常発振制御：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ja-JP" altLang="en-US" dirty="0" smtClean="0"/>
              <a:t>可変、圧力振幅を目標値に維持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目標値の組み合わせが膨大</a:t>
            </a:r>
            <a:endParaRPr lang="en-US" altLang="ja-JP" dirty="0" smtClean="0"/>
          </a:p>
          <a:p>
            <a:pPr lvl="1"/>
            <a:endParaRPr lang="en-US" altLang="ja-JP" sz="1200" dirty="0" smtClean="0"/>
          </a:p>
          <a:p>
            <a:r>
              <a:rPr lang="ja-JP" altLang="en-US" dirty="0" smtClean="0"/>
              <a:t>定在波型エンジンを想定</a:t>
            </a:r>
            <a:endParaRPr lang="en-US" altLang="ja-JP" sz="1600" dirty="0" smtClean="0">
              <a:solidFill>
                <a:srgbClr val="00B050"/>
              </a:solidFill>
            </a:endParaRP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sz="1200" dirty="0" smtClean="0"/>
          </a:p>
          <a:p>
            <a:pPr lvl="1"/>
            <a:r>
              <a:rPr lang="ja-JP" altLang="en-US" dirty="0" smtClean="0"/>
              <a:t>一端閉端、他端の目標値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i="1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ja-JP" altLang="en-US" dirty="0" smtClean="0"/>
              <a:t>をパラメータとする</a:t>
            </a:r>
            <a:endParaRPr lang="en-US" altLang="ja-JP" dirty="0" smtClean="0"/>
          </a:p>
        </p:txBody>
      </p:sp>
      <p:grpSp>
        <p:nvGrpSpPr>
          <p:cNvPr id="3" name="グループ化 8"/>
          <p:cNvGrpSpPr/>
          <p:nvPr/>
        </p:nvGrpSpPr>
        <p:grpSpPr>
          <a:xfrm>
            <a:off x="5382516" y="1347243"/>
            <a:ext cx="2474847" cy="1514614"/>
            <a:chOff x="5547393" y="2272525"/>
            <a:chExt cx="2474847" cy="1514614"/>
          </a:xfrm>
        </p:grpSpPr>
        <p:sp>
          <p:nvSpPr>
            <p:cNvPr id="39" name="正方形/長方形 38"/>
            <p:cNvSpPr/>
            <p:nvPr/>
          </p:nvSpPr>
          <p:spPr>
            <a:xfrm>
              <a:off x="5547393" y="2884851"/>
              <a:ext cx="1870984" cy="277800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片側の 2 つの角を切り取った四角形 61"/>
            <p:cNvSpPr/>
            <p:nvPr/>
          </p:nvSpPr>
          <p:spPr>
            <a:xfrm rot="16200000">
              <a:off x="7387643" y="2817907"/>
              <a:ext cx="460196" cy="398728"/>
            </a:xfrm>
            <a:prstGeom prst="snip2SameRect">
              <a:avLst>
                <a:gd name="adj1" fmla="val 23037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円弧 62"/>
            <p:cNvSpPr/>
            <p:nvPr/>
          </p:nvSpPr>
          <p:spPr>
            <a:xfrm rot="193713">
              <a:off x="7287762" y="2665157"/>
              <a:ext cx="258756" cy="796583"/>
            </a:xfrm>
            <a:prstGeom prst="arc">
              <a:avLst>
                <a:gd name="adj1" fmla="val 17302339"/>
                <a:gd name="adj2" fmla="val 3318152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4" name="直線矢印コネクタ 53"/>
            <p:cNvCxnSpPr/>
            <p:nvPr/>
          </p:nvCxnSpPr>
          <p:spPr>
            <a:xfrm flipV="1">
              <a:off x="5753749" y="2280196"/>
              <a:ext cx="0" cy="540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w="sm" len="sm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楕円 54"/>
            <p:cNvSpPr/>
            <p:nvPr/>
          </p:nvSpPr>
          <p:spPr>
            <a:xfrm>
              <a:off x="5704298" y="2825117"/>
              <a:ext cx="108000" cy="1080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2" name="直線矢印コネクタ 51"/>
            <p:cNvCxnSpPr/>
            <p:nvPr/>
          </p:nvCxnSpPr>
          <p:spPr>
            <a:xfrm flipV="1">
              <a:off x="6614897" y="2272525"/>
              <a:ext cx="0" cy="540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w="sm" len="sm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楕円 52"/>
            <p:cNvSpPr/>
            <p:nvPr/>
          </p:nvSpPr>
          <p:spPr>
            <a:xfrm>
              <a:off x="6565446" y="2817446"/>
              <a:ext cx="108000" cy="1080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8" name="直線矢印コネクタ 47"/>
            <p:cNvCxnSpPr/>
            <p:nvPr/>
          </p:nvCxnSpPr>
          <p:spPr>
            <a:xfrm flipV="1">
              <a:off x="7684415" y="3247139"/>
              <a:ext cx="0" cy="540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w="sm" len="sm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9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14025601"/>
                </p:ext>
              </p:extLst>
            </p:nvPr>
          </p:nvGraphicFramePr>
          <p:xfrm>
            <a:off x="7731728" y="3366218"/>
            <a:ext cx="290512" cy="317500"/>
          </p:xfrm>
          <a:graphic>
            <a:graphicData uri="http://schemas.openxmlformats.org/presentationml/2006/ole">
              <p:oleObj spid="_x0000_s1026" name="数式" r:id="rId4" imgW="126720" imgH="139680" progId="Equation.3">
                <p:embed/>
              </p:oleObj>
            </a:graphicData>
          </a:graphic>
        </p:graphicFrame>
      </p:grpSp>
      <p:grpSp>
        <p:nvGrpSpPr>
          <p:cNvPr id="4" name="グループ化 9"/>
          <p:cNvGrpSpPr/>
          <p:nvPr/>
        </p:nvGrpSpPr>
        <p:grpSpPr>
          <a:xfrm>
            <a:off x="760491" y="1167135"/>
            <a:ext cx="4027533" cy="1702551"/>
            <a:chOff x="760491" y="2135876"/>
            <a:chExt cx="4027533" cy="1702551"/>
          </a:xfrm>
        </p:grpSpPr>
        <p:grpSp>
          <p:nvGrpSpPr>
            <p:cNvPr id="5" name="グループ化 7"/>
            <p:cNvGrpSpPr/>
            <p:nvPr/>
          </p:nvGrpSpPr>
          <p:grpSpPr>
            <a:xfrm>
              <a:off x="760491" y="2135876"/>
              <a:ext cx="4027533" cy="1702551"/>
              <a:chOff x="1009957" y="2087610"/>
              <a:chExt cx="4027533" cy="1702551"/>
            </a:xfrm>
          </p:grpSpPr>
          <p:sp>
            <p:nvSpPr>
              <p:cNvPr id="35" name="正方形/長方形 34"/>
              <p:cNvSpPr/>
              <p:nvPr/>
            </p:nvSpPr>
            <p:spPr>
              <a:xfrm>
                <a:off x="2106372" y="2879080"/>
                <a:ext cx="1870984" cy="2748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6" name="グループ化 42"/>
              <p:cNvGrpSpPr/>
              <p:nvPr/>
            </p:nvGrpSpPr>
            <p:grpSpPr>
              <a:xfrm>
                <a:off x="2848531" y="2280966"/>
                <a:ext cx="108000" cy="652921"/>
                <a:chOff x="2268425" y="3745653"/>
                <a:chExt cx="108000" cy="652921"/>
              </a:xfrm>
            </p:grpSpPr>
            <p:cxnSp>
              <p:nvCxnSpPr>
                <p:cNvPr id="58" name="直線矢印コネクタ 57"/>
                <p:cNvCxnSpPr/>
                <p:nvPr/>
              </p:nvCxnSpPr>
              <p:spPr>
                <a:xfrm flipV="1">
                  <a:off x="2317876" y="3745653"/>
                  <a:ext cx="0" cy="5400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w="sm" len="sm"/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9" name="楕円 58"/>
                <p:cNvSpPr/>
                <p:nvPr/>
              </p:nvSpPr>
              <p:spPr>
                <a:xfrm>
                  <a:off x="2268425" y="4290574"/>
                  <a:ext cx="108000" cy="1080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" name="グループ化 43"/>
              <p:cNvGrpSpPr/>
              <p:nvPr/>
            </p:nvGrpSpPr>
            <p:grpSpPr>
              <a:xfrm>
                <a:off x="3703180" y="2290251"/>
                <a:ext cx="108000" cy="652921"/>
                <a:chOff x="2268425" y="3745653"/>
                <a:chExt cx="108000" cy="652921"/>
              </a:xfrm>
            </p:grpSpPr>
            <p:cxnSp>
              <p:nvCxnSpPr>
                <p:cNvPr id="56" name="直線矢印コネクタ 55"/>
                <p:cNvCxnSpPr/>
                <p:nvPr/>
              </p:nvCxnSpPr>
              <p:spPr>
                <a:xfrm flipV="1">
                  <a:off x="2317876" y="3745653"/>
                  <a:ext cx="0" cy="5400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w="sm" len="sm"/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7" name="楕円 56"/>
                <p:cNvSpPr/>
                <p:nvPr/>
              </p:nvSpPr>
              <p:spPr>
                <a:xfrm>
                  <a:off x="2268425" y="4290574"/>
                  <a:ext cx="108000" cy="1080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51" name="テキスト ボックス 50"/>
              <p:cNvSpPr txBox="1"/>
              <p:nvPr/>
            </p:nvSpPr>
            <p:spPr>
              <a:xfrm>
                <a:off x="3554377" y="2087610"/>
                <a:ext cx="14831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400" dirty="0">
                    <a:latin typeface="+mn-ea"/>
                    <a:cs typeface="Times New Roman" panose="02020603050405020304" pitchFamily="18" charset="0"/>
                  </a:rPr>
                  <a:t>S</a:t>
                </a:r>
                <a:r>
                  <a:rPr kumimoji="1" lang="en-US" altLang="ja-JP" sz="2400" dirty="0" smtClean="0">
                    <a:latin typeface="+mn-ea"/>
                    <a:cs typeface="Times New Roman" panose="02020603050405020304" pitchFamily="18" charset="0"/>
                  </a:rPr>
                  <a:t>ensor</a:t>
                </a:r>
                <a:endParaRPr kumimoji="1" lang="ja-JP" altLang="en-US" sz="2400" dirty="0">
                  <a:latin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64" name="テキスト ボックス 63"/>
              <p:cNvSpPr txBox="1"/>
              <p:nvPr/>
            </p:nvSpPr>
            <p:spPr>
              <a:xfrm>
                <a:off x="1009957" y="2333436"/>
                <a:ext cx="17979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400" dirty="0">
                    <a:latin typeface="+mn-ea"/>
                    <a:cs typeface="Times New Roman" panose="02020603050405020304" pitchFamily="18" charset="0"/>
                  </a:rPr>
                  <a:t>L</a:t>
                </a:r>
                <a:r>
                  <a:rPr kumimoji="1" lang="en-US" altLang="ja-JP" sz="2400" dirty="0" smtClean="0">
                    <a:latin typeface="+mn-ea"/>
                    <a:cs typeface="Times New Roman" panose="02020603050405020304" pitchFamily="18" charset="0"/>
                  </a:rPr>
                  <a:t>oudspeaker</a:t>
                </a:r>
                <a:endParaRPr kumimoji="1" lang="ja-JP" altLang="en-US" sz="2400" dirty="0">
                  <a:latin typeface="+mn-ea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7" name="直線矢印コネクタ 46"/>
              <p:cNvCxnSpPr/>
              <p:nvPr/>
            </p:nvCxnSpPr>
            <p:spPr>
              <a:xfrm flipV="1">
                <a:off x="1864670" y="3250161"/>
                <a:ext cx="0" cy="54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w="sm" len="sm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68" name="Object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722552976"/>
                  </p:ext>
                </p:extLst>
              </p:nvPr>
            </p:nvGraphicFramePr>
            <p:xfrm>
              <a:off x="1484981" y="3367601"/>
              <a:ext cx="349250" cy="317500"/>
            </p:xfrm>
            <a:graphic>
              <a:graphicData uri="http://schemas.openxmlformats.org/presentationml/2006/ole">
                <p:oleObj spid="_x0000_s1027" name="数式" r:id="rId5" imgW="152280" imgH="139680" progId="Equation.3">
                  <p:embed/>
                </p:oleObj>
              </a:graphicData>
            </a:graphic>
          </p:graphicFrame>
        </p:grpSp>
        <p:sp>
          <p:nvSpPr>
            <p:cNvPr id="194" name="片側の 2 つの角を切り取った四角形 193"/>
            <p:cNvSpPr/>
            <p:nvPr/>
          </p:nvSpPr>
          <p:spPr>
            <a:xfrm rot="5400000">
              <a:off x="1433284" y="2867022"/>
              <a:ext cx="460196" cy="398728"/>
            </a:xfrm>
            <a:prstGeom prst="snip2SameRect">
              <a:avLst>
                <a:gd name="adj1" fmla="val 23037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円弧 194"/>
            <p:cNvSpPr/>
            <p:nvPr/>
          </p:nvSpPr>
          <p:spPr>
            <a:xfrm rot="10993713">
              <a:off x="1733010" y="2618706"/>
              <a:ext cx="258756" cy="796583"/>
            </a:xfrm>
            <a:prstGeom prst="arc">
              <a:avLst>
                <a:gd name="adj1" fmla="val 17302339"/>
                <a:gd name="adj2" fmla="val 3318152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78B33-96AD-4438-A21A-8C7A66A8BD97}" type="slidenum">
              <a:rPr lang="ja-JP" altLang="en-US" smtClean="0"/>
              <a:pPr>
                <a:defRPr/>
              </a:pPr>
              <a:t>4</a:t>
            </a:fld>
            <a:endParaRPr lang="ja-JP" altLang="en-US" dirty="0"/>
          </a:p>
        </p:txBody>
      </p:sp>
      <p:graphicFrame>
        <p:nvGraphicFramePr>
          <p:cNvPr id="4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24444096"/>
              </p:ext>
            </p:extLst>
          </p:nvPr>
        </p:nvGraphicFramePr>
        <p:xfrm>
          <a:off x="3186476" y="2487564"/>
          <a:ext cx="2825684" cy="437380"/>
        </p:xfrm>
        <a:graphic>
          <a:graphicData uri="http://schemas.openxmlformats.org/presentationml/2006/ole">
            <p:oleObj spid="_x0000_s1028" name="数式" r:id="rId6" imgW="1307880" imgH="203040" progId="Equation.3">
              <p:embed/>
            </p:oleObj>
          </a:graphicData>
        </a:graphic>
      </p:graphicFrame>
      <p:grpSp>
        <p:nvGrpSpPr>
          <p:cNvPr id="10" name="グループ化 2"/>
          <p:cNvGrpSpPr/>
          <p:nvPr/>
        </p:nvGrpSpPr>
        <p:grpSpPr>
          <a:xfrm>
            <a:off x="3722088" y="1754716"/>
            <a:ext cx="1654626" cy="687506"/>
            <a:chOff x="3744687" y="2723457"/>
            <a:chExt cx="1654626" cy="687506"/>
          </a:xfrm>
        </p:grpSpPr>
        <p:sp>
          <p:nvSpPr>
            <p:cNvPr id="2" name="正方形/長方形 1"/>
            <p:cNvSpPr/>
            <p:nvPr/>
          </p:nvSpPr>
          <p:spPr>
            <a:xfrm>
              <a:off x="3744687" y="2723457"/>
              <a:ext cx="1654626" cy="687506"/>
            </a:xfrm>
            <a:prstGeom prst="rect">
              <a:avLst/>
            </a:prstGeom>
            <a:noFill/>
            <a:ln w="3175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コンテンツ プレースホルダ 2"/>
            <p:cNvSpPr txBox="1">
              <a:spLocks/>
            </p:cNvSpPr>
            <p:nvPr/>
          </p:nvSpPr>
          <p:spPr>
            <a:xfrm>
              <a:off x="4064522" y="2774180"/>
              <a:ext cx="1014957" cy="466655"/>
            </a:xfrm>
            <a:prstGeom prst="rect">
              <a:avLst/>
            </a:prstGeom>
            <a:noFill/>
          </p:spPr>
          <p:txBody>
            <a:bodyPr>
              <a:noAutofit/>
            </a:bodyPr>
            <a:lstStyle/>
            <a:p>
              <a:pPr algn="ctr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ja-JP" altLang="en-US" sz="2800" dirty="0">
                  <a:latin typeface="ＭＳ Ｐゴシック" panose="020B0600070205080204" pitchFamily="50" charset="-128"/>
                </a:rPr>
                <a:t>コア</a:t>
              </a:r>
              <a:endParaRPr lang="en-US" altLang="ja-JP" sz="2800" dirty="0" smtClean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44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コアの周波数応答計測の簡単化</a:t>
            </a:r>
            <a:endParaRPr kumimoji="1" lang="ja-JP" altLang="en-US" dirty="0"/>
          </a:p>
        </p:txBody>
      </p:sp>
      <p:grpSp>
        <p:nvGrpSpPr>
          <p:cNvPr id="50" name="グループ化 8"/>
          <p:cNvGrpSpPr/>
          <p:nvPr/>
        </p:nvGrpSpPr>
        <p:grpSpPr>
          <a:xfrm>
            <a:off x="5377601" y="4437112"/>
            <a:ext cx="2474847" cy="1514614"/>
            <a:chOff x="5547393" y="2272525"/>
            <a:chExt cx="2474847" cy="1514614"/>
          </a:xfrm>
        </p:grpSpPr>
        <p:sp>
          <p:nvSpPr>
            <p:cNvPr id="65" name="正方形/長方形 64"/>
            <p:cNvSpPr/>
            <p:nvPr/>
          </p:nvSpPr>
          <p:spPr>
            <a:xfrm>
              <a:off x="5547393" y="2884851"/>
              <a:ext cx="1870984" cy="277800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片側の 2 つの角を切り取った四角形 71"/>
            <p:cNvSpPr/>
            <p:nvPr/>
          </p:nvSpPr>
          <p:spPr>
            <a:xfrm rot="16200000">
              <a:off x="7387643" y="2817907"/>
              <a:ext cx="460196" cy="398728"/>
            </a:xfrm>
            <a:prstGeom prst="snip2SameRect">
              <a:avLst>
                <a:gd name="adj1" fmla="val 23037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円弧 74"/>
            <p:cNvSpPr/>
            <p:nvPr/>
          </p:nvSpPr>
          <p:spPr>
            <a:xfrm rot="193713">
              <a:off x="7287762" y="2665157"/>
              <a:ext cx="258756" cy="796583"/>
            </a:xfrm>
            <a:prstGeom prst="arc">
              <a:avLst>
                <a:gd name="adj1" fmla="val 17302339"/>
                <a:gd name="adj2" fmla="val 3318152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6" name="直線矢印コネクタ 75"/>
            <p:cNvCxnSpPr/>
            <p:nvPr/>
          </p:nvCxnSpPr>
          <p:spPr>
            <a:xfrm flipV="1">
              <a:off x="5753749" y="2280196"/>
              <a:ext cx="0" cy="540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w="sm" len="sm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楕円 54"/>
            <p:cNvSpPr/>
            <p:nvPr/>
          </p:nvSpPr>
          <p:spPr>
            <a:xfrm>
              <a:off x="5704298" y="2825117"/>
              <a:ext cx="108000" cy="1080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8" name="直線矢印コネクタ 77"/>
            <p:cNvCxnSpPr/>
            <p:nvPr/>
          </p:nvCxnSpPr>
          <p:spPr>
            <a:xfrm flipV="1">
              <a:off x="6614897" y="2272525"/>
              <a:ext cx="0" cy="540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w="sm" len="sm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楕円 52"/>
            <p:cNvSpPr/>
            <p:nvPr/>
          </p:nvSpPr>
          <p:spPr>
            <a:xfrm>
              <a:off x="6565446" y="2817446"/>
              <a:ext cx="108000" cy="1080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0" name="直線矢印コネクタ 79"/>
            <p:cNvCxnSpPr/>
            <p:nvPr/>
          </p:nvCxnSpPr>
          <p:spPr>
            <a:xfrm flipV="1">
              <a:off x="7684415" y="3247139"/>
              <a:ext cx="0" cy="540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w="sm" len="sm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1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14025601"/>
                </p:ext>
              </p:extLst>
            </p:nvPr>
          </p:nvGraphicFramePr>
          <p:xfrm>
            <a:off x="7731728" y="3366218"/>
            <a:ext cx="290512" cy="317500"/>
          </p:xfrm>
          <a:graphic>
            <a:graphicData uri="http://schemas.openxmlformats.org/presentationml/2006/ole">
              <p:oleObj spid="_x0000_s1031" name="数式" r:id="rId7" imgW="126720" imgH="139680" progId="Equation.3">
                <p:embed/>
              </p:oleObj>
            </a:graphicData>
          </a:graphic>
        </p:graphicFrame>
      </p:grpSp>
      <p:grpSp>
        <p:nvGrpSpPr>
          <p:cNvPr id="98" name="グループ化 2"/>
          <p:cNvGrpSpPr/>
          <p:nvPr/>
        </p:nvGrpSpPr>
        <p:grpSpPr>
          <a:xfrm>
            <a:off x="3717173" y="4844585"/>
            <a:ext cx="1654626" cy="687506"/>
            <a:chOff x="3744687" y="2723457"/>
            <a:chExt cx="1654626" cy="687506"/>
          </a:xfrm>
        </p:grpSpPr>
        <p:sp>
          <p:nvSpPr>
            <p:cNvPr id="99" name="正方形/長方形 98"/>
            <p:cNvSpPr/>
            <p:nvPr/>
          </p:nvSpPr>
          <p:spPr>
            <a:xfrm>
              <a:off x="3744687" y="2723457"/>
              <a:ext cx="1654626" cy="687506"/>
            </a:xfrm>
            <a:prstGeom prst="rect">
              <a:avLst/>
            </a:prstGeom>
            <a:noFill/>
            <a:ln w="3175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コンテンツ プレースホルダ 2"/>
            <p:cNvSpPr txBox="1">
              <a:spLocks/>
            </p:cNvSpPr>
            <p:nvPr/>
          </p:nvSpPr>
          <p:spPr>
            <a:xfrm>
              <a:off x="4064522" y="2774180"/>
              <a:ext cx="1014957" cy="466655"/>
            </a:xfrm>
            <a:prstGeom prst="rect">
              <a:avLst/>
            </a:prstGeom>
            <a:noFill/>
          </p:spPr>
          <p:txBody>
            <a:bodyPr>
              <a:noAutofit/>
            </a:bodyPr>
            <a:lstStyle/>
            <a:p>
              <a:pPr algn="ctr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ja-JP" altLang="en-US" sz="2800" dirty="0">
                  <a:latin typeface="ＭＳ Ｐゴシック" panose="020B0600070205080204" pitchFamily="50" charset="-128"/>
                </a:rPr>
                <a:t>コア</a:t>
              </a:r>
              <a:endParaRPr lang="en-US" altLang="ja-JP" sz="2800" dirty="0" smtClean="0">
                <a:uFill>
                  <a:solidFill>
                    <a:srgbClr val="FF0000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01" name="正方形/長方形 100"/>
          <p:cNvSpPr/>
          <p:nvPr/>
        </p:nvSpPr>
        <p:spPr>
          <a:xfrm>
            <a:off x="3563888" y="4825614"/>
            <a:ext cx="149392" cy="7243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47930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実験装置：定在波型エンジン</a:t>
            </a:r>
            <a:endParaRPr kumimoji="1" lang="ja-JP" altLang="en-US" dirty="0"/>
          </a:p>
        </p:txBody>
      </p:sp>
      <p:grpSp>
        <p:nvGrpSpPr>
          <p:cNvPr id="3" name="グループ化 51"/>
          <p:cNvGrpSpPr/>
          <p:nvPr/>
        </p:nvGrpSpPr>
        <p:grpSpPr>
          <a:xfrm>
            <a:off x="1024143" y="926213"/>
            <a:ext cx="4406354" cy="1786793"/>
            <a:chOff x="2123991" y="-463879"/>
            <a:chExt cx="6938988" cy="2813788"/>
          </a:xfrm>
        </p:grpSpPr>
        <p:grpSp>
          <p:nvGrpSpPr>
            <p:cNvPr id="5" name="グループ化 52"/>
            <p:cNvGrpSpPr/>
            <p:nvPr/>
          </p:nvGrpSpPr>
          <p:grpSpPr>
            <a:xfrm>
              <a:off x="2123991" y="-463879"/>
              <a:ext cx="6180674" cy="2813788"/>
              <a:chOff x="2060196" y="-329915"/>
              <a:chExt cx="6180674" cy="2813788"/>
            </a:xfrm>
          </p:grpSpPr>
          <p:grpSp>
            <p:nvGrpSpPr>
              <p:cNvPr id="6" name="グループ化 62"/>
              <p:cNvGrpSpPr/>
              <p:nvPr/>
            </p:nvGrpSpPr>
            <p:grpSpPr>
              <a:xfrm>
                <a:off x="2060196" y="405911"/>
                <a:ext cx="6180674" cy="2077962"/>
                <a:chOff x="2123992" y="2489895"/>
                <a:chExt cx="6180674" cy="2077962"/>
              </a:xfrm>
            </p:grpSpPr>
            <p:sp>
              <p:nvSpPr>
                <p:cNvPr id="66" name="正方形/長方形 65"/>
                <p:cNvSpPr/>
                <p:nvPr/>
              </p:nvSpPr>
              <p:spPr>
                <a:xfrm>
                  <a:off x="3061129" y="3244604"/>
                  <a:ext cx="1474147" cy="43084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14" dirty="0"/>
                </a:p>
              </p:txBody>
            </p:sp>
            <p:sp>
              <p:nvSpPr>
                <p:cNvPr id="67" name="正方形/長方形 66"/>
                <p:cNvSpPr/>
                <p:nvPr/>
              </p:nvSpPr>
              <p:spPr>
                <a:xfrm>
                  <a:off x="2720940" y="2893047"/>
                  <a:ext cx="340188" cy="1133959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14" dirty="0"/>
                </a:p>
              </p:txBody>
            </p:sp>
            <p:sp>
              <p:nvSpPr>
                <p:cNvPr id="68" name="正方形/長方形 67"/>
                <p:cNvSpPr/>
                <p:nvPr/>
              </p:nvSpPr>
              <p:spPr>
                <a:xfrm>
                  <a:off x="2490716" y="3006443"/>
                  <a:ext cx="230225" cy="907167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14" dirty="0"/>
                </a:p>
              </p:txBody>
            </p:sp>
            <p:sp>
              <p:nvSpPr>
                <p:cNvPr id="69" name="正方形/長方形 68"/>
                <p:cNvSpPr/>
                <p:nvPr/>
              </p:nvSpPr>
              <p:spPr>
                <a:xfrm>
                  <a:off x="4875465" y="3006443"/>
                  <a:ext cx="226791" cy="907167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14" dirty="0"/>
                </a:p>
              </p:txBody>
            </p:sp>
            <p:sp>
              <p:nvSpPr>
                <p:cNvPr id="70" name="正方形/長方形 69"/>
                <p:cNvSpPr/>
                <p:nvPr/>
              </p:nvSpPr>
              <p:spPr>
                <a:xfrm>
                  <a:off x="4535275" y="2893047"/>
                  <a:ext cx="340188" cy="1133959"/>
                </a:xfrm>
                <a:prstGeom prst="rect">
                  <a:avLst/>
                </a:prstGeom>
                <a:solidFill>
                  <a:srgbClr val="00B0F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14" dirty="0"/>
                </a:p>
              </p:txBody>
            </p:sp>
            <p:sp>
              <p:nvSpPr>
                <p:cNvPr id="71" name="正方形/長方形 70"/>
                <p:cNvSpPr/>
                <p:nvPr/>
              </p:nvSpPr>
              <p:spPr>
                <a:xfrm>
                  <a:off x="3854899" y="3006443"/>
                  <a:ext cx="340188" cy="907167"/>
                </a:xfrm>
                <a:prstGeom prst="rect">
                  <a:avLst/>
                </a:prstGeom>
                <a:solidFill>
                  <a:srgbClr val="FF000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14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2" name="正方形/長方形 71"/>
                <p:cNvSpPr/>
                <p:nvPr/>
              </p:nvSpPr>
              <p:spPr>
                <a:xfrm>
                  <a:off x="2123992" y="3125751"/>
                  <a:ext cx="207396" cy="661978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14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3" name="正方形/長方形 72"/>
                <p:cNvSpPr/>
                <p:nvPr/>
              </p:nvSpPr>
              <p:spPr>
                <a:xfrm>
                  <a:off x="5102257" y="3244604"/>
                  <a:ext cx="226791" cy="43084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14" dirty="0"/>
                </a:p>
              </p:txBody>
            </p:sp>
            <p:cxnSp>
              <p:nvCxnSpPr>
                <p:cNvPr id="74" name="直線コネクタ 73"/>
                <p:cNvCxnSpPr>
                  <a:stCxn id="71" idx="3"/>
                  <a:endCxn id="70" idx="1"/>
                </p:cNvCxnSpPr>
                <p:nvPr/>
              </p:nvCxnSpPr>
              <p:spPr>
                <a:xfrm>
                  <a:off x="4195087" y="3460026"/>
                  <a:ext cx="34018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直線コネクタ 74"/>
                <p:cNvCxnSpPr/>
                <p:nvPr/>
              </p:nvCxnSpPr>
              <p:spPr>
                <a:xfrm>
                  <a:off x="4195087" y="3339400"/>
                  <a:ext cx="34018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直線コネクタ 75"/>
                <p:cNvCxnSpPr/>
                <p:nvPr/>
              </p:nvCxnSpPr>
              <p:spPr>
                <a:xfrm>
                  <a:off x="4195087" y="3570342"/>
                  <a:ext cx="34018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直線コネクタ 76"/>
                <p:cNvCxnSpPr/>
                <p:nvPr/>
              </p:nvCxnSpPr>
              <p:spPr>
                <a:xfrm>
                  <a:off x="4195087" y="3395406"/>
                  <a:ext cx="34018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直線コネクタ 77"/>
                <p:cNvCxnSpPr/>
                <p:nvPr/>
              </p:nvCxnSpPr>
              <p:spPr>
                <a:xfrm>
                  <a:off x="4195490" y="3515340"/>
                  <a:ext cx="34018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直線コネクタ 78"/>
                <p:cNvCxnSpPr/>
                <p:nvPr/>
              </p:nvCxnSpPr>
              <p:spPr>
                <a:xfrm>
                  <a:off x="4195087" y="3285857"/>
                  <a:ext cx="34018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直線コネクタ 79"/>
                <p:cNvCxnSpPr/>
                <p:nvPr/>
              </p:nvCxnSpPr>
              <p:spPr>
                <a:xfrm>
                  <a:off x="4195087" y="3619309"/>
                  <a:ext cx="34018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1" name="正方形/長方形 80"/>
                <p:cNvSpPr/>
                <p:nvPr/>
              </p:nvSpPr>
              <p:spPr>
                <a:xfrm>
                  <a:off x="2323922" y="3244604"/>
                  <a:ext cx="165276" cy="43084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14" dirty="0"/>
                </a:p>
              </p:txBody>
            </p:sp>
            <p:sp>
              <p:nvSpPr>
                <p:cNvPr id="82" name="正方形/長方形 81"/>
                <p:cNvSpPr/>
                <p:nvPr/>
              </p:nvSpPr>
              <p:spPr>
                <a:xfrm>
                  <a:off x="6242094" y="3239527"/>
                  <a:ext cx="1150037" cy="43084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14" dirty="0"/>
                </a:p>
              </p:txBody>
            </p:sp>
            <p:sp>
              <p:nvSpPr>
                <p:cNvPr id="83" name="テキスト ボックス 82"/>
                <p:cNvSpPr txBox="1">
                  <a:spLocks noChangeAspect="1"/>
                </p:cNvSpPr>
                <p:nvPr/>
              </p:nvSpPr>
              <p:spPr>
                <a:xfrm>
                  <a:off x="3737479" y="3814967"/>
                  <a:ext cx="793772" cy="6300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ja-JP" sz="200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endParaRPr lang="ja-JP" altLang="en-US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4" name="テキスト ボックス 83"/>
                <p:cNvSpPr txBox="1">
                  <a:spLocks noChangeAspect="1"/>
                </p:cNvSpPr>
                <p:nvPr/>
              </p:nvSpPr>
              <p:spPr>
                <a:xfrm>
                  <a:off x="4398843" y="3937776"/>
                  <a:ext cx="907168" cy="6300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ja-JP" sz="200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</a:t>
                  </a:r>
                  <a:endParaRPr lang="ja-JP" altLang="en-US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0" name="グループ化 84"/>
                <p:cNvGrpSpPr/>
                <p:nvPr/>
              </p:nvGrpSpPr>
              <p:grpSpPr>
                <a:xfrm>
                  <a:off x="5330314" y="2489895"/>
                  <a:ext cx="911778" cy="1315245"/>
                  <a:chOff x="5330314" y="2489895"/>
                  <a:chExt cx="911778" cy="1315245"/>
                </a:xfrm>
              </p:grpSpPr>
              <p:grpSp>
                <p:nvGrpSpPr>
                  <p:cNvPr id="11" name="グループ化 90"/>
                  <p:cNvGrpSpPr/>
                  <p:nvPr/>
                </p:nvGrpSpPr>
                <p:grpSpPr>
                  <a:xfrm>
                    <a:off x="5330314" y="2489895"/>
                    <a:ext cx="911778" cy="1315245"/>
                    <a:chOff x="2984336" y="1084757"/>
                    <a:chExt cx="578992" cy="835197"/>
                  </a:xfrm>
                </p:grpSpPr>
                <p:sp>
                  <p:nvSpPr>
                    <p:cNvPr id="93" name="正方形/長方形 92"/>
                    <p:cNvSpPr/>
                    <p:nvPr/>
                  </p:nvSpPr>
                  <p:spPr>
                    <a:xfrm>
                      <a:off x="2984336" y="1481661"/>
                      <a:ext cx="578992" cy="438293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914" dirty="0"/>
                    </a:p>
                  </p:txBody>
                </p:sp>
                <p:cxnSp>
                  <p:nvCxnSpPr>
                    <p:cNvPr id="94" name="直線矢印コネクタ 93"/>
                    <p:cNvCxnSpPr/>
                    <p:nvPr/>
                  </p:nvCxnSpPr>
                  <p:spPr>
                    <a:xfrm flipV="1">
                      <a:off x="3267641" y="1084757"/>
                      <a:ext cx="0" cy="350112"/>
                    </a:xfrm>
                    <a:prstGeom prst="straightConnector1">
                      <a:avLst/>
                    </a:prstGeom>
                    <a:ln w="381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92" name="楕円 91"/>
                  <p:cNvSpPr/>
                  <p:nvPr/>
                </p:nvSpPr>
                <p:spPr>
                  <a:xfrm>
                    <a:off x="5726835" y="3052476"/>
                    <a:ext cx="108000" cy="1080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  <p:grpSp>
              <p:nvGrpSpPr>
                <p:cNvPr id="12" name="グループ化 85"/>
                <p:cNvGrpSpPr/>
                <p:nvPr/>
              </p:nvGrpSpPr>
              <p:grpSpPr>
                <a:xfrm>
                  <a:off x="7392888" y="2489895"/>
                  <a:ext cx="911778" cy="1315245"/>
                  <a:chOff x="5330314" y="2489895"/>
                  <a:chExt cx="911778" cy="1315245"/>
                </a:xfrm>
              </p:grpSpPr>
              <p:grpSp>
                <p:nvGrpSpPr>
                  <p:cNvPr id="13" name="グループ化 86"/>
                  <p:cNvGrpSpPr/>
                  <p:nvPr/>
                </p:nvGrpSpPr>
                <p:grpSpPr>
                  <a:xfrm>
                    <a:off x="5330314" y="2489895"/>
                    <a:ext cx="911778" cy="1315245"/>
                    <a:chOff x="2984336" y="1084757"/>
                    <a:chExt cx="578992" cy="835197"/>
                  </a:xfrm>
                </p:grpSpPr>
                <p:sp>
                  <p:nvSpPr>
                    <p:cNvPr id="89" name="正方形/長方形 88"/>
                    <p:cNvSpPr/>
                    <p:nvPr/>
                  </p:nvSpPr>
                  <p:spPr>
                    <a:xfrm>
                      <a:off x="2984336" y="1481661"/>
                      <a:ext cx="578992" cy="438293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914" dirty="0"/>
                    </a:p>
                  </p:txBody>
                </p:sp>
                <p:cxnSp>
                  <p:nvCxnSpPr>
                    <p:cNvPr id="90" name="直線矢印コネクタ 89"/>
                    <p:cNvCxnSpPr/>
                    <p:nvPr/>
                  </p:nvCxnSpPr>
                  <p:spPr>
                    <a:xfrm flipV="1">
                      <a:off x="3267641" y="1084757"/>
                      <a:ext cx="0" cy="350112"/>
                    </a:xfrm>
                    <a:prstGeom prst="straightConnector1">
                      <a:avLst/>
                    </a:prstGeom>
                    <a:ln w="381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88" name="楕円 87"/>
                  <p:cNvSpPr/>
                  <p:nvPr/>
                </p:nvSpPr>
                <p:spPr>
                  <a:xfrm>
                    <a:off x="5726835" y="3052476"/>
                    <a:ext cx="108000" cy="1080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</p:grpSp>
          <p:sp>
            <p:nvSpPr>
              <p:cNvPr id="65" name="テキスト ボックス 29"/>
              <p:cNvSpPr txBox="1">
                <a:spLocks noChangeArrowheads="1"/>
              </p:cNvSpPr>
              <p:nvPr/>
            </p:nvSpPr>
            <p:spPr bwMode="auto">
              <a:xfrm>
                <a:off x="5214602" y="-329915"/>
                <a:ext cx="1187687" cy="8239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ja-JP" i="1" dirty="0" smtClean="0"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P</a:t>
                </a:r>
                <a:r>
                  <a:rPr lang="en-US" altLang="ja-JP" baseline="-25000" dirty="0"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c</a:t>
                </a:r>
                <a:r>
                  <a:rPr lang="en-US" altLang="ja-JP" baseline="-25000" dirty="0" smtClean="0"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2</a:t>
                </a:r>
                <a:endParaRPr lang="en-US" altLang="ja-JP" baseline="-25000" dirty="0"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54" name="正方形/長方形 53"/>
            <p:cNvSpPr/>
            <p:nvPr/>
          </p:nvSpPr>
          <p:spPr>
            <a:xfrm>
              <a:off x="8300479" y="1026659"/>
              <a:ext cx="326006" cy="43084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914" dirty="0"/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8796494" y="906013"/>
              <a:ext cx="207396" cy="66197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914" dirty="0">
                <a:solidFill>
                  <a:schemeClr val="tx1"/>
                </a:solidFill>
              </a:endParaRPr>
            </a:p>
          </p:txBody>
        </p:sp>
        <p:grpSp>
          <p:nvGrpSpPr>
            <p:cNvPr id="14" name="グループ化 55"/>
            <p:cNvGrpSpPr/>
            <p:nvPr/>
          </p:nvGrpSpPr>
          <p:grpSpPr>
            <a:xfrm>
              <a:off x="8362476" y="-100958"/>
              <a:ext cx="700503" cy="1552113"/>
              <a:chOff x="1600142" y="2208627"/>
              <a:chExt cx="700503" cy="1552113"/>
            </a:xfrm>
          </p:grpSpPr>
          <p:cxnSp>
            <p:nvCxnSpPr>
              <p:cNvPr id="57" name="直線コネクタ 56"/>
              <p:cNvCxnSpPr/>
              <p:nvPr/>
            </p:nvCxnSpPr>
            <p:spPr>
              <a:xfrm>
                <a:off x="1863946" y="2680740"/>
                <a:ext cx="0" cy="10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/>
              <p:nvPr/>
            </p:nvCxnSpPr>
            <p:spPr>
              <a:xfrm>
                <a:off x="2034704" y="2680740"/>
                <a:ext cx="0" cy="10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/>
              <p:nvPr/>
            </p:nvCxnSpPr>
            <p:spPr>
              <a:xfrm>
                <a:off x="1858630" y="2879830"/>
                <a:ext cx="18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矢印コネクタ 59"/>
              <p:cNvCxnSpPr/>
              <p:nvPr/>
            </p:nvCxnSpPr>
            <p:spPr>
              <a:xfrm>
                <a:off x="1600142" y="2879830"/>
                <a:ext cx="264796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矢印コネクタ 60"/>
              <p:cNvCxnSpPr/>
              <p:nvPr/>
            </p:nvCxnSpPr>
            <p:spPr>
              <a:xfrm rot="10800000">
                <a:off x="2035849" y="2879830"/>
                <a:ext cx="264796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テキスト ボックス 61"/>
              <p:cNvSpPr txBox="1">
                <a:spLocks noChangeAspect="1"/>
              </p:cNvSpPr>
              <p:nvPr/>
            </p:nvSpPr>
            <p:spPr>
              <a:xfrm>
                <a:off x="1769527" y="2208627"/>
                <a:ext cx="481775" cy="630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endParaRPr lang="ja-JP" altLang="en-US" sz="20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5" name="グループ化 5"/>
          <p:cNvGrpSpPr/>
          <p:nvPr/>
        </p:nvGrpSpPr>
        <p:grpSpPr>
          <a:xfrm>
            <a:off x="2001904" y="2808183"/>
            <a:ext cx="3428595" cy="2216274"/>
            <a:chOff x="2001904" y="3095000"/>
            <a:chExt cx="3428595" cy="2216274"/>
          </a:xfrm>
        </p:grpSpPr>
        <p:grpSp>
          <p:nvGrpSpPr>
            <p:cNvPr id="16" name="グループ化 2"/>
            <p:cNvGrpSpPr/>
            <p:nvPr/>
          </p:nvGrpSpPr>
          <p:grpSpPr>
            <a:xfrm>
              <a:off x="2001904" y="3095000"/>
              <a:ext cx="3428595" cy="1623438"/>
              <a:chOff x="2001904" y="3095000"/>
              <a:chExt cx="3428595" cy="1623438"/>
            </a:xfrm>
          </p:grpSpPr>
          <p:grpSp>
            <p:nvGrpSpPr>
              <p:cNvPr id="17" name="グループ化 94"/>
              <p:cNvGrpSpPr/>
              <p:nvPr/>
            </p:nvGrpSpPr>
            <p:grpSpPr>
              <a:xfrm>
                <a:off x="2001904" y="3095000"/>
                <a:ext cx="3428595" cy="1623438"/>
                <a:chOff x="3610573" y="1684640"/>
                <a:chExt cx="5399243" cy="2556539"/>
              </a:xfrm>
            </p:grpSpPr>
            <p:sp>
              <p:nvSpPr>
                <p:cNvPr id="96" name="正方形/長方形 95"/>
                <p:cNvSpPr/>
                <p:nvPr/>
              </p:nvSpPr>
              <p:spPr>
                <a:xfrm>
                  <a:off x="6188930" y="3137458"/>
                  <a:ext cx="1150037" cy="43084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14" dirty="0"/>
                </a:p>
              </p:txBody>
            </p:sp>
            <p:grpSp>
              <p:nvGrpSpPr>
                <p:cNvPr id="18" name="グループ化 96"/>
                <p:cNvGrpSpPr/>
                <p:nvPr/>
              </p:nvGrpSpPr>
              <p:grpSpPr>
                <a:xfrm>
                  <a:off x="5277150" y="2387826"/>
                  <a:ext cx="911778" cy="1315245"/>
                  <a:chOff x="5330314" y="2489895"/>
                  <a:chExt cx="911778" cy="1315245"/>
                </a:xfrm>
              </p:grpSpPr>
              <p:grpSp>
                <p:nvGrpSpPr>
                  <p:cNvPr id="19" name="グループ化 123"/>
                  <p:cNvGrpSpPr/>
                  <p:nvPr/>
                </p:nvGrpSpPr>
                <p:grpSpPr>
                  <a:xfrm>
                    <a:off x="5330314" y="2489895"/>
                    <a:ext cx="911778" cy="1315245"/>
                    <a:chOff x="2984336" y="1084757"/>
                    <a:chExt cx="578992" cy="835197"/>
                  </a:xfrm>
                </p:grpSpPr>
                <p:sp>
                  <p:nvSpPr>
                    <p:cNvPr id="126" name="正方形/長方形 125"/>
                    <p:cNvSpPr/>
                    <p:nvPr/>
                  </p:nvSpPr>
                  <p:spPr>
                    <a:xfrm>
                      <a:off x="2984336" y="1481661"/>
                      <a:ext cx="578992" cy="438293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914" dirty="0"/>
                    </a:p>
                  </p:txBody>
                </p:sp>
                <p:cxnSp>
                  <p:nvCxnSpPr>
                    <p:cNvPr id="127" name="直線矢印コネクタ 126"/>
                    <p:cNvCxnSpPr/>
                    <p:nvPr/>
                  </p:nvCxnSpPr>
                  <p:spPr>
                    <a:xfrm flipV="1">
                      <a:off x="3267641" y="1084757"/>
                      <a:ext cx="0" cy="350112"/>
                    </a:xfrm>
                    <a:prstGeom prst="straightConnector1">
                      <a:avLst/>
                    </a:prstGeom>
                    <a:ln w="381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25" name="楕円 124"/>
                  <p:cNvSpPr/>
                  <p:nvPr/>
                </p:nvSpPr>
                <p:spPr>
                  <a:xfrm>
                    <a:off x="5726835" y="3052476"/>
                    <a:ext cx="108000" cy="1080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  <p:grpSp>
              <p:nvGrpSpPr>
                <p:cNvPr id="20" name="グループ化 97"/>
                <p:cNvGrpSpPr/>
                <p:nvPr/>
              </p:nvGrpSpPr>
              <p:grpSpPr>
                <a:xfrm>
                  <a:off x="7339724" y="2387826"/>
                  <a:ext cx="911778" cy="1315245"/>
                  <a:chOff x="5330314" y="2489895"/>
                  <a:chExt cx="911778" cy="1315245"/>
                </a:xfrm>
              </p:grpSpPr>
              <p:grpSp>
                <p:nvGrpSpPr>
                  <p:cNvPr id="21" name="グループ化 119"/>
                  <p:cNvGrpSpPr/>
                  <p:nvPr/>
                </p:nvGrpSpPr>
                <p:grpSpPr>
                  <a:xfrm>
                    <a:off x="5330314" y="2489895"/>
                    <a:ext cx="911778" cy="1315245"/>
                    <a:chOff x="2984336" y="1084757"/>
                    <a:chExt cx="578992" cy="835197"/>
                  </a:xfrm>
                </p:grpSpPr>
                <p:sp>
                  <p:nvSpPr>
                    <p:cNvPr id="122" name="正方形/長方形 121"/>
                    <p:cNvSpPr/>
                    <p:nvPr/>
                  </p:nvSpPr>
                  <p:spPr>
                    <a:xfrm>
                      <a:off x="2984336" y="1481661"/>
                      <a:ext cx="578992" cy="438293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914" dirty="0"/>
                    </a:p>
                  </p:txBody>
                </p:sp>
                <p:cxnSp>
                  <p:nvCxnSpPr>
                    <p:cNvPr id="123" name="直線矢印コネクタ 122"/>
                    <p:cNvCxnSpPr/>
                    <p:nvPr/>
                  </p:nvCxnSpPr>
                  <p:spPr>
                    <a:xfrm flipV="1">
                      <a:off x="3267641" y="1084757"/>
                      <a:ext cx="0" cy="350112"/>
                    </a:xfrm>
                    <a:prstGeom prst="straightConnector1">
                      <a:avLst/>
                    </a:prstGeom>
                    <a:ln w="381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21" name="楕円 120"/>
                  <p:cNvSpPr/>
                  <p:nvPr/>
                </p:nvSpPr>
                <p:spPr>
                  <a:xfrm>
                    <a:off x="5726835" y="3052476"/>
                    <a:ext cx="108000" cy="1080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  <p:sp>
              <p:nvSpPr>
                <p:cNvPr id="99" name="テキスト ボックス 29"/>
                <p:cNvSpPr txBox="1">
                  <a:spLocks noChangeArrowheads="1"/>
                </p:cNvSpPr>
                <p:nvPr/>
              </p:nvSpPr>
              <p:spPr bwMode="auto">
                <a:xfrm>
                  <a:off x="7334056" y="1684640"/>
                  <a:ext cx="1068304" cy="8239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i="1" dirty="0" smtClean="0"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P</a:t>
                  </a:r>
                  <a:r>
                    <a:rPr lang="en-US" altLang="ja-JP" baseline="-25000" dirty="0"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s</a:t>
                  </a:r>
                  <a:r>
                    <a:rPr lang="en-US" altLang="ja-JP" baseline="-25000" dirty="0" smtClean="0"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2</a:t>
                  </a:r>
                  <a:endParaRPr lang="en-US" altLang="ja-JP" baseline="-25000" dirty="0"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0" name="テキスト ボックス 29"/>
                <p:cNvSpPr txBox="1">
                  <a:spLocks noChangeArrowheads="1"/>
                </p:cNvSpPr>
                <p:nvPr/>
              </p:nvSpPr>
              <p:spPr bwMode="auto">
                <a:xfrm>
                  <a:off x="5281295" y="1690059"/>
                  <a:ext cx="1096358" cy="8239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i="1" dirty="0" smtClean="0"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P</a:t>
                  </a:r>
                  <a:r>
                    <a:rPr lang="en-US" altLang="ja-JP" baseline="-25000" dirty="0"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c</a:t>
                  </a:r>
                  <a:r>
                    <a:rPr lang="en-US" altLang="ja-JP" baseline="-25000" dirty="0" smtClean="0"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2</a:t>
                  </a:r>
                  <a:endParaRPr lang="en-US" altLang="ja-JP" baseline="-25000" dirty="0"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1" name="正方形/長方形 100"/>
                <p:cNvSpPr/>
                <p:nvPr/>
              </p:nvSpPr>
              <p:spPr>
                <a:xfrm>
                  <a:off x="8247316" y="3142538"/>
                  <a:ext cx="326006" cy="43084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14" dirty="0"/>
                </a:p>
              </p:txBody>
            </p:sp>
            <p:sp>
              <p:nvSpPr>
                <p:cNvPr id="102" name="正方形/長方形 101"/>
                <p:cNvSpPr/>
                <p:nvPr/>
              </p:nvSpPr>
              <p:spPr>
                <a:xfrm>
                  <a:off x="8743331" y="3021892"/>
                  <a:ext cx="207396" cy="661978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14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2" name="グループ化 102"/>
                <p:cNvGrpSpPr/>
                <p:nvPr/>
              </p:nvGrpSpPr>
              <p:grpSpPr>
                <a:xfrm>
                  <a:off x="8309313" y="2014921"/>
                  <a:ext cx="700503" cy="1552113"/>
                  <a:chOff x="1600142" y="2208627"/>
                  <a:chExt cx="700503" cy="1552113"/>
                </a:xfrm>
              </p:grpSpPr>
              <p:cxnSp>
                <p:nvCxnSpPr>
                  <p:cNvPr id="114" name="直線コネクタ 113"/>
                  <p:cNvCxnSpPr/>
                  <p:nvPr/>
                </p:nvCxnSpPr>
                <p:spPr>
                  <a:xfrm>
                    <a:off x="1863946" y="2680740"/>
                    <a:ext cx="0" cy="1080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直線コネクタ 114"/>
                  <p:cNvCxnSpPr/>
                  <p:nvPr/>
                </p:nvCxnSpPr>
                <p:spPr>
                  <a:xfrm>
                    <a:off x="2034704" y="2680740"/>
                    <a:ext cx="0" cy="1080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コネクタ 115"/>
                  <p:cNvCxnSpPr/>
                  <p:nvPr/>
                </p:nvCxnSpPr>
                <p:spPr>
                  <a:xfrm>
                    <a:off x="1858630" y="2879830"/>
                    <a:ext cx="180000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直線矢印コネクタ 116"/>
                  <p:cNvCxnSpPr/>
                  <p:nvPr/>
                </p:nvCxnSpPr>
                <p:spPr>
                  <a:xfrm>
                    <a:off x="1600142" y="2879830"/>
                    <a:ext cx="264796" cy="0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headEnd type="none"/>
                    <a:tailEnd type="stealth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直線矢印コネクタ 117"/>
                  <p:cNvCxnSpPr/>
                  <p:nvPr/>
                </p:nvCxnSpPr>
                <p:spPr>
                  <a:xfrm rot="10800000">
                    <a:off x="2035849" y="2879830"/>
                    <a:ext cx="264796" cy="0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headEnd type="none"/>
                    <a:tailEnd type="stealth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9" name="テキスト ボックス 118"/>
                  <p:cNvSpPr txBox="1">
                    <a:spLocks noChangeAspect="1"/>
                  </p:cNvSpPr>
                  <p:nvPr/>
                </p:nvSpPr>
                <p:spPr>
                  <a:xfrm>
                    <a:off x="1769527" y="2208627"/>
                    <a:ext cx="481775" cy="63008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ja-JP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δ</a:t>
                    </a:r>
                    <a:endParaRPr lang="ja-JP" altLang="en-US" sz="2000" i="1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08" name="正方形/長方形 107"/>
                <p:cNvSpPr/>
                <p:nvPr/>
              </p:nvSpPr>
              <p:spPr>
                <a:xfrm>
                  <a:off x="4122585" y="3136187"/>
                  <a:ext cx="1150037" cy="43084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14" dirty="0"/>
                </a:p>
              </p:txBody>
            </p:sp>
            <p:grpSp>
              <p:nvGrpSpPr>
                <p:cNvPr id="23" name="グループ化 108"/>
                <p:cNvGrpSpPr/>
                <p:nvPr/>
              </p:nvGrpSpPr>
              <p:grpSpPr>
                <a:xfrm rot="10800000">
                  <a:off x="3610573" y="2883669"/>
                  <a:ext cx="673036" cy="948584"/>
                  <a:chOff x="7123416" y="4600485"/>
                  <a:chExt cx="530668" cy="793304"/>
                </a:xfrm>
              </p:grpSpPr>
              <p:sp>
                <p:nvSpPr>
                  <p:cNvPr id="112" name="片側の 2 つの角を切り取った四角形 111"/>
                  <p:cNvSpPr/>
                  <p:nvPr/>
                </p:nvSpPr>
                <p:spPr>
                  <a:xfrm rot="16200000">
                    <a:off x="7173732" y="4813705"/>
                    <a:ext cx="561975" cy="398729"/>
                  </a:xfrm>
                  <a:prstGeom prst="snip2SameRect">
                    <a:avLst>
                      <a:gd name="adj1" fmla="val 23037"/>
                      <a:gd name="adj2" fmla="val 0"/>
                    </a:avLst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13" name="円弧 112"/>
                  <p:cNvSpPr/>
                  <p:nvPr/>
                </p:nvSpPr>
                <p:spPr>
                  <a:xfrm>
                    <a:off x="7123416" y="4600485"/>
                    <a:ext cx="258568" cy="793304"/>
                  </a:xfrm>
                  <a:prstGeom prst="arc">
                    <a:avLst>
                      <a:gd name="adj1" fmla="val 17318321"/>
                      <a:gd name="adj2" fmla="val 4252342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  <p:sp>
              <p:nvSpPr>
                <p:cNvPr id="110" name="テキスト ボックス 29"/>
                <p:cNvSpPr txBox="1">
                  <a:spLocks noChangeArrowheads="1"/>
                </p:cNvSpPr>
                <p:nvPr/>
              </p:nvSpPr>
              <p:spPr bwMode="auto">
                <a:xfrm>
                  <a:off x="3776889" y="3603324"/>
                  <a:ext cx="518922" cy="6378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2032" i="1" dirty="0"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u</a:t>
                  </a:r>
                  <a:endParaRPr lang="en-US" altLang="ja-JP" sz="2032" dirty="0"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11" name="直線矢印コネクタ 110"/>
                <p:cNvCxnSpPr/>
                <p:nvPr/>
              </p:nvCxnSpPr>
              <p:spPr>
                <a:xfrm flipV="1">
                  <a:off x="3821308" y="3684099"/>
                  <a:ext cx="0" cy="50400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グループ化 137"/>
              <p:cNvGrpSpPr/>
              <p:nvPr/>
            </p:nvGrpSpPr>
            <p:grpSpPr>
              <a:xfrm>
                <a:off x="3205064" y="3867792"/>
                <a:ext cx="535188" cy="555875"/>
                <a:chOff x="8277889" y="909729"/>
                <a:chExt cx="842797" cy="875374"/>
              </a:xfrm>
            </p:grpSpPr>
            <p:sp>
              <p:nvSpPr>
                <p:cNvPr id="139" name="テキスト ボックス 27"/>
                <p:cNvSpPr txBox="1">
                  <a:spLocks noChangeArrowheads="1"/>
                </p:cNvSpPr>
                <p:nvPr/>
              </p:nvSpPr>
              <p:spPr bwMode="auto">
                <a:xfrm>
                  <a:off x="8382583" y="909729"/>
                  <a:ext cx="738103" cy="5762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1778" i="1" dirty="0"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A</a:t>
                  </a:r>
                  <a:r>
                    <a:rPr lang="en-US" altLang="ja-JP" sz="1778" baseline="-25000" dirty="0"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2</a:t>
                  </a:r>
                </a:p>
              </p:txBody>
            </p:sp>
            <p:cxnSp>
              <p:nvCxnSpPr>
                <p:cNvPr id="140" name="直線矢印コネクタ 139"/>
                <p:cNvCxnSpPr/>
                <p:nvPr/>
              </p:nvCxnSpPr>
              <p:spPr bwMode="auto">
                <a:xfrm flipH="1">
                  <a:off x="8277889" y="1514987"/>
                  <a:ext cx="34015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none" w="lg" len="lg"/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1" name="テキスト ボックス 29"/>
                <p:cNvSpPr txBox="1">
                  <a:spLocks noChangeArrowheads="1"/>
                </p:cNvSpPr>
                <p:nvPr/>
              </p:nvSpPr>
              <p:spPr bwMode="auto">
                <a:xfrm>
                  <a:off x="8435008" y="1239640"/>
                  <a:ext cx="640167" cy="5454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1651" i="1" dirty="0"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B</a:t>
                  </a:r>
                  <a:r>
                    <a:rPr lang="en-US" altLang="ja-JP" sz="1651" baseline="-25000" dirty="0"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2</a:t>
                  </a:r>
                </a:p>
              </p:txBody>
            </p:sp>
            <p:cxnSp>
              <p:nvCxnSpPr>
                <p:cNvPr id="142" name="直線矢印コネクタ 141"/>
                <p:cNvCxnSpPr/>
                <p:nvPr/>
              </p:nvCxnSpPr>
              <p:spPr bwMode="auto">
                <a:xfrm rot="10800000" flipH="1">
                  <a:off x="8290221" y="1323982"/>
                  <a:ext cx="34015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none" w="lg" len="lg"/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5" name="グループ化 156"/>
            <p:cNvGrpSpPr/>
            <p:nvPr/>
          </p:nvGrpSpPr>
          <p:grpSpPr>
            <a:xfrm>
              <a:off x="3342971" y="3704843"/>
              <a:ext cx="2050003" cy="1606431"/>
              <a:chOff x="3342971" y="5297670"/>
              <a:chExt cx="2050003" cy="1606431"/>
            </a:xfrm>
          </p:grpSpPr>
          <p:sp>
            <p:nvSpPr>
              <p:cNvPr id="144" name="正方形/長方形 143"/>
              <p:cNvSpPr/>
              <p:nvPr/>
            </p:nvSpPr>
            <p:spPr>
              <a:xfrm>
                <a:off x="3342971" y="5297670"/>
                <a:ext cx="2050003" cy="1134815"/>
              </a:xfrm>
              <a:prstGeom prst="rect">
                <a:avLst/>
              </a:prstGeom>
              <a:noFill/>
              <a:ln w="25400">
                <a:solidFill>
                  <a:srgbClr val="00B05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6" name="テキスト ボックス 145"/>
              <p:cNvSpPr txBox="1">
                <a:spLocks noChangeAspect="1"/>
              </p:cNvSpPr>
              <p:nvPr/>
            </p:nvSpPr>
            <p:spPr>
              <a:xfrm>
                <a:off x="4096754" y="6380881"/>
                <a:ext cx="5040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2800" i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endParaRPr lang="ja-JP" altLang="en-US" sz="2800" baseline="-250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47" name="正方形/長方形 146"/>
          <p:cNvSpPr/>
          <p:nvPr/>
        </p:nvSpPr>
        <p:spPr>
          <a:xfrm>
            <a:off x="810953" y="3397710"/>
            <a:ext cx="2517773" cy="1309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4" name="グループ化 132"/>
          <p:cNvGrpSpPr/>
          <p:nvPr/>
        </p:nvGrpSpPr>
        <p:grpSpPr>
          <a:xfrm>
            <a:off x="3223851" y="1714414"/>
            <a:ext cx="535188" cy="555875"/>
            <a:chOff x="8277889" y="909729"/>
            <a:chExt cx="842797" cy="875374"/>
          </a:xfrm>
        </p:grpSpPr>
        <p:sp>
          <p:nvSpPr>
            <p:cNvPr id="134" name="テキスト ボックス 27"/>
            <p:cNvSpPr txBox="1">
              <a:spLocks noChangeArrowheads="1"/>
            </p:cNvSpPr>
            <p:nvPr/>
          </p:nvSpPr>
          <p:spPr bwMode="auto">
            <a:xfrm>
              <a:off x="8382583" y="909729"/>
              <a:ext cx="738103" cy="576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778" i="1" dirty="0"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A</a:t>
              </a:r>
              <a:r>
                <a:rPr lang="en-US" altLang="ja-JP" sz="1778" baseline="-25000" dirty="0"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135" name="直線矢印コネクタ 134"/>
            <p:cNvCxnSpPr/>
            <p:nvPr/>
          </p:nvCxnSpPr>
          <p:spPr bwMode="auto">
            <a:xfrm flipH="1">
              <a:off x="8277889" y="1514987"/>
              <a:ext cx="3401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テキスト ボックス 29"/>
            <p:cNvSpPr txBox="1">
              <a:spLocks noChangeArrowheads="1"/>
            </p:cNvSpPr>
            <p:nvPr/>
          </p:nvSpPr>
          <p:spPr bwMode="auto">
            <a:xfrm>
              <a:off x="8435008" y="1239640"/>
              <a:ext cx="640167" cy="54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651" i="1" dirty="0"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B</a:t>
              </a:r>
              <a:r>
                <a:rPr lang="en-US" altLang="ja-JP" sz="1651" baseline="-25000" dirty="0"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137" name="直線矢印コネクタ 136"/>
            <p:cNvCxnSpPr/>
            <p:nvPr/>
          </p:nvCxnSpPr>
          <p:spPr bwMode="auto">
            <a:xfrm rot="10800000" flipH="1">
              <a:off x="8290221" y="1323982"/>
              <a:ext cx="3401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5" name="テキスト ボックス 29"/>
          <p:cNvSpPr txBox="1">
            <a:spLocks noChangeArrowheads="1"/>
          </p:cNvSpPr>
          <p:nvPr/>
        </p:nvSpPr>
        <p:spPr bwMode="auto">
          <a:xfrm>
            <a:off x="4356984" y="931236"/>
            <a:ext cx="6783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i="1" dirty="0" smtClean="0"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P</a:t>
            </a:r>
            <a:r>
              <a:rPr lang="en-US" altLang="ja-JP" baseline="-25000" dirty="0"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s</a:t>
            </a:r>
            <a:r>
              <a:rPr lang="en-US" altLang="ja-JP" baseline="-25000" dirty="0" smtClean="0"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2</a:t>
            </a:r>
            <a:endParaRPr lang="en-US" altLang="ja-JP" baseline="-25000" dirty="0">
              <a:latin typeface="Times New Roman" panose="020206030504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0427" y="3192313"/>
            <a:ext cx="6341098" cy="1808009"/>
          </a:xfrm>
          <a:prstGeom prst="rect">
            <a:avLst/>
          </a:prstGeom>
        </p:spPr>
      </p:pic>
      <p:grpSp>
        <p:nvGrpSpPr>
          <p:cNvPr id="36" name="グループ化 209"/>
          <p:cNvGrpSpPr/>
          <p:nvPr/>
        </p:nvGrpSpPr>
        <p:grpSpPr>
          <a:xfrm>
            <a:off x="779976" y="3184295"/>
            <a:ext cx="5261922" cy="3548481"/>
            <a:chOff x="779976" y="2575762"/>
            <a:chExt cx="5261922" cy="3548481"/>
          </a:xfrm>
        </p:grpSpPr>
        <p:pic>
          <p:nvPicPr>
            <p:cNvPr id="211" name="図 2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79976" y="2575762"/>
              <a:ext cx="5261922" cy="3548481"/>
            </a:xfrm>
            <a:prstGeom prst="rect">
              <a:avLst/>
            </a:prstGeom>
          </p:spPr>
        </p:pic>
        <p:cxnSp>
          <p:nvCxnSpPr>
            <p:cNvPr id="212" name="直線コネクタ 211"/>
            <p:cNvCxnSpPr/>
            <p:nvPr/>
          </p:nvCxnSpPr>
          <p:spPr>
            <a:xfrm>
              <a:off x="4128137" y="2866628"/>
              <a:ext cx="28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線コネクタ 212"/>
            <p:cNvCxnSpPr/>
            <p:nvPr/>
          </p:nvCxnSpPr>
          <p:spPr>
            <a:xfrm>
              <a:off x="4128137" y="4194170"/>
              <a:ext cx="28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線矢印コネクタ 213"/>
            <p:cNvCxnSpPr/>
            <p:nvPr/>
          </p:nvCxnSpPr>
          <p:spPr>
            <a:xfrm>
              <a:off x="4268665" y="2857102"/>
              <a:ext cx="0" cy="133200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コンテンツ プレースホルダ 2"/>
            <p:cNvSpPr txBox="1">
              <a:spLocks/>
            </p:cNvSpPr>
            <p:nvPr/>
          </p:nvSpPr>
          <p:spPr bwMode="auto">
            <a:xfrm>
              <a:off x="3486150" y="3293279"/>
              <a:ext cx="2373025" cy="3817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914400" eaLnBrk="1" hangingPunct="1">
                <a:buNone/>
              </a:pPr>
              <a:r>
                <a:rPr lang="ja-JP" altLang="en-US" sz="2400" dirty="0">
                  <a:cs typeface="游ゴシック"/>
                </a:rPr>
                <a:t>片</a:t>
              </a:r>
              <a:r>
                <a:rPr lang="ja-JP" altLang="en-US" sz="2400" dirty="0" smtClean="0">
                  <a:cs typeface="游ゴシック"/>
                </a:rPr>
                <a:t>振幅 </a:t>
              </a:r>
              <a:r>
                <a:rPr lang="en-US" altLang="ja-JP" sz="2400" dirty="0">
                  <a:cs typeface="游ゴシック"/>
                </a:rPr>
                <a:t>4</a:t>
              </a:r>
              <a:r>
                <a:rPr lang="en-US" altLang="ja-JP" sz="2400" dirty="0" smtClean="0">
                  <a:cs typeface="游ゴシック"/>
                </a:rPr>
                <a:t>00 [Pa]</a:t>
              </a:r>
            </a:p>
          </p:txBody>
        </p:sp>
      </p:grpSp>
      <p:sp>
        <p:nvSpPr>
          <p:cNvPr id="160" name="正方形/長方形 159"/>
          <p:cNvSpPr/>
          <p:nvPr/>
        </p:nvSpPr>
        <p:spPr>
          <a:xfrm>
            <a:off x="3222171" y="2802328"/>
            <a:ext cx="3294825" cy="3918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テキスト ボックス 151"/>
          <p:cNvSpPr txBox="1">
            <a:spLocks noChangeAspect="1"/>
          </p:cNvSpPr>
          <p:nvPr/>
        </p:nvSpPr>
        <p:spPr>
          <a:xfrm>
            <a:off x="2051037" y="2760469"/>
            <a:ext cx="34272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200 [</a:t>
            </a:r>
            <a:r>
              <a:rPr lang="ja-JP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℃</a:t>
            </a:r>
            <a:r>
              <a:rPr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ja-JP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ja-JP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[℃]</a:t>
            </a:r>
          </a:p>
          <a:p>
            <a:endParaRPr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715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78B33-96AD-4438-A21A-8C7A66A8BD97}" type="slidenum">
              <a:rPr lang="ja-JP" altLang="en-US" smtClean="0">
                <a:latin typeface="+mn-lt"/>
              </a:rPr>
              <a:pPr>
                <a:defRPr/>
              </a:pPr>
              <a:t>6</a:t>
            </a:fld>
            <a:endParaRPr lang="ja-JP" altLang="en-US" dirty="0">
              <a:latin typeface="+mn-lt"/>
            </a:endParaRPr>
          </a:p>
        </p:txBody>
      </p:sp>
      <p:grpSp>
        <p:nvGrpSpPr>
          <p:cNvPr id="3" name="グループ化 51"/>
          <p:cNvGrpSpPr/>
          <p:nvPr/>
        </p:nvGrpSpPr>
        <p:grpSpPr>
          <a:xfrm>
            <a:off x="1024143" y="546280"/>
            <a:ext cx="4406354" cy="1786793"/>
            <a:chOff x="2123991" y="-463879"/>
            <a:chExt cx="6938988" cy="2813788"/>
          </a:xfrm>
        </p:grpSpPr>
        <p:grpSp>
          <p:nvGrpSpPr>
            <p:cNvPr id="5" name="グループ化 52"/>
            <p:cNvGrpSpPr/>
            <p:nvPr/>
          </p:nvGrpSpPr>
          <p:grpSpPr>
            <a:xfrm>
              <a:off x="2123991" y="-463879"/>
              <a:ext cx="6352707" cy="2813788"/>
              <a:chOff x="2060196" y="-329915"/>
              <a:chExt cx="6352707" cy="2813788"/>
            </a:xfrm>
          </p:grpSpPr>
          <p:grpSp>
            <p:nvGrpSpPr>
              <p:cNvPr id="6" name="グループ化 62"/>
              <p:cNvGrpSpPr/>
              <p:nvPr/>
            </p:nvGrpSpPr>
            <p:grpSpPr>
              <a:xfrm>
                <a:off x="2060196" y="405911"/>
                <a:ext cx="6180674" cy="2077962"/>
                <a:chOff x="2123992" y="2489895"/>
                <a:chExt cx="6180674" cy="2077962"/>
              </a:xfrm>
            </p:grpSpPr>
            <p:sp>
              <p:nvSpPr>
                <p:cNvPr id="66" name="正方形/長方形 65"/>
                <p:cNvSpPr/>
                <p:nvPr/>
              </p:nvSpPr>
              <p:spPr>
                <a:xfrm>
                  <a:off x="3061129" y="3244604"/>
                  <a:ext cx="1474147" cy="43084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14" dirty="0"/>
                </a:p>
              </p:txBody>
            </p:sp>
            <p:sp>
              <p:nvSpPr>
                <p:cNvPr id="67" name="正方形/長方形 66"/>
                <p:cNvSpPr/>
                <p:nvPr/>
              </p:nvSpPr>
              <p:spPr>
                <a:xfrm>
                  <a:off x="2720940" y="2893047"/>
                  <a:ext cx="340188" cy="1133959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14" dirty="0"/>
                </a:p>
              </p:txBody>
            </p:sp>
            <p:sp>
              <p:nvSpPr>
                <p:cNvPr id="68" name="正方形/長方形 67"/>
                <p:cNvSpPr/>
                <p:nvPr/>
              </p:nvSpPr>
              <p:spPr>
                <a:xfrm>
                  <a:off x="2490716" y="3006443"/>
                  <a:ext cx="230225" cy="907167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14" dirty="0"/>
                </a:p>
              </p:txBody>
            </p:sp>
            <p:sp>
              <p:nvSpPr>
                <p:cNvPr id="69" name="正方形/長方形 68"/>
                <p:cNvSpPr/>
                <p:nvPr/>
              </p:nvSpPr>
              <p:spPr>
                <a:xfrm>
                  <a:off x="4875465" y="3006443"/>
                  <a:ext cx="226791" cy="907167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14" dirty="0"/>
                </a:p>
              </p:txBody>
            </p:sp>
            <p:sp>
              <p:nvSpPr>
                <p:cNvPr id="70" name="正方形/長方形 69"/>
                <p:cNvSpPr/>
                <p:nvPr/>
              </p:nvSpPr>
              <p:spPr>
                <a:xfrm>
                  <a:off x="4535275" y="2893047"/>
                  <a:ext cx="340188" cy="1133959"/>
                </a:xfrm>
                <a:prstGeom prst="rect">
                  <a:avLst/>
                </a:prstGeom>
                <a:solidFill>
                  <a:srgbClr val="00B0F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14" dirty="0"/>
                </a:p>
              </p:txBody>
            </p:sp>
            <p:sp>
              <p:nvSpPr>
                <p:cNvPr id="71" name="正方形/長方形 70"/>
                <p:cNvSpPr/>
                <p:nvPr/>
              </p:nvSpPr>
              <p:spPr>
                <a:xfrm>
                  <a:off x="3854899" y="3006443"/>
                  <a:ext cx="340188" cy="907167"/>
                </a:xfrm>
                <a:prstGeom prst="rect">
                  <a:avLst/>
                </a:prstGeom>
                <a:solidFill>
                  <a:srgbClr val="FF000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14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2" name="正方形/長方形 71"/>
                <p:cNvSpPr/>
                <p:nvPr/>
              </p:nvSpPr>
              <p:spPr>
                <a:xfrm>
                  <a:off x="2123992" y="3125751"/>
                  <a:ext cx="207396" cy="661978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14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3" name="正方形/長方形 72"/>
                <p:cNvSpPr/>
                <p:nvPr/>
              </p:nvSpPr>
              <p:spPr>
                <a:xfrm>
                  <a:off x="5102257" y="3244604"/>
                  <a:ext cx="226791" cy="43084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14" dirty="0"/>
                </a:p>
              </p:txBody>
            </p:sp>
            <p:cxnSp>
              <p:nvCxnSpPr>
                <p:cNvPr id="74" name="直線コネクタ 73"/>
                <p:cNvCxnSpPr>
                  <a:stCxn id="71" idx="3"/>
                  <a:endCxn id="70" idx="1"/>
                </p:cNvCxnSpPr>
                <p:nvPr/>
              </p:nvCxnSpPr>
              <p:spPr>
                <a:xfrm>
                  <a:off x="4195087" y="3460026"/>
                  <a:ext cx="34018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直線コネクタ 74"/>
                <p:cNvCxnSpPr/>
                <p:nvPr/>
              </p:nvCxnSpPr>
              <p:spPr>
                <a:xfrm>
                  <a:off x="4195087" y="3339400"/>
                  <a:ext cx="34018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直線コネクタ 75"/>
                <p:cNvCxnSpPr/>
                <p:nvPr/>
              </p:nvCxnSpPr>
              <p:spPr>
                <a:xfrm>
                  <a:off x="4195087" y="3570342"/>
                  <a:ext cx="34018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直線コネクタ 76"/>
                <p:cNvCxnSpPr/>
                <p:nvPr/>
              </p:nvCxnSpPr>
              <p:spPr>
                <a:xfrm>
                  <a:off x="4195087" y="3395406"/>
                  <a:ext cx="34018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直線コネクタ 77"/>
                <p:cNvCxnSpPr/>
                <p:nvPr/>
              </p:nvCxnSpPr>
              <p:spPr>
                <a:xfrm>
                  <a:off x="4195490" y="3515340"/>
                  <a:ext cx="34018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直線コネクタ 78"/>
                <p:cNvCxnSpPr/>
                <p:nvPr/>
              </p:nvCxnSpPr>
              <p:spPr>
                <a:xfrm>
                  <a:off x="4195087" y="3285857"/>
                  <a:ext cx="34018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直線コネクタ 79"/>
                <p:cNvCxnSpPr/>
                <p:nvPr/>
              </p:nvCxnSpPr>
              <p:spPr>
                <a:xfrm>
                  <a:off x="4195087" y="3619309"/>
                  <a:ext cx="340188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1" name="正方形/長方形 80"/>
                <p:cNvSpPr/>
                <p:nvPr/>
              </p:nvSpPr>
              <p:spPr>
                <a:xfrm>
                  <a:off x="2323922" y="3244604"/>
                  <a:ext cx="165276" cy="43084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14" dirty="0"/>
                </a:p>
              </p:txBody>
            </p:sp>
            <p:sp>
              <p:nvSpPr>
                <p:cNvPr id="82" name="正方形/長方形 81"/>
                <p:cNvSpPr/>
                <p:nvPr/>
              </p:nvSpPr>
              <p:spPr>
                <a:xfrm>
                  <a:off x="6242094" y="3239527"/>
                  <a:ext cx="1150037" cy="43084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14" dirty="0"/>
                </a:p>
              </p:txBody>
            </p:sp>
            <p:sp>
              <p:nvSpPr>
                <p:cNvPr id="83" name="テキスト ボックス 82"/>
                <p:cNvSpPr txBox="1">
                  <a:spLocks noChangeAspect="1"/>
                </p:cNvSpPr>
                <p:nvPr/>
              </p:nvSpPr>
              <p:spPr>
                <a:xfrm>
                  <a:off x="3737479" y="3814967"/>
                  <a:ext cx="793772" cy="6300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ja-JP" sz="200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endParaRPr lang="ja-JP" altLang="en-US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4" name="テキスト ボックス 83"/>
                <p:cNvSpPr txBox="1">
                  <a:spLocks noChangeAspect="1"/>
                </p:cNvSpPr>
                <p:nvPr/>
              </p:nvSpPr>
              <p:spPr>
                <a:xfrm>
                  <a:off x="4398843" y="3937776"/>
                  <a:ext cx="907168" cy="6300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ja-JP" sz="200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</a:t>
                  </a:r>
                  <a:endParaRPr lang="ja-JP" altLang="en-US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0" name="グループ化 84"/>
                <p:cNvGrpSpPr/>
                <p:nvPr/>
              </p:nvGrpSpPr>
              <p:grpSpPr>
                <a:xfrm>
                  <a:off x="5330314" y="2489895"/>
                  <a:ext cx="911778" cy="1315245"/>
                  <a:chOff x="5330314" y="2489895"/>
                  <a:chExt cx="911778" cy="1315245"/>
                </a:xfrm>
              </p:grpSpPr>
              <p:grpSp>
                <p:nvGrpSpPr>
                  <p:cNvPr id="11" name="グループ化 90"/>
                  <p:cNvGrpSpPr/>
                  <p:nvPr/>
                </p:nvGrpSpPr>
                <p:grpSpPr>
                  <a:xfrm>
                    <a:off x="5330314" y="2489895"/>
                    <a:ext cx="911778" cy="1315245"/>
                    <a:chOff x="2984336" y="1084757"/>
                    <a:chExt cx="578992" cy="835197"/>
                  </a:xfrm>
                </p:grpSpPr>
                <p:sp>
                  <p:nvSpPr>
                    <p:cNvPr id="93" name="正方形/長方形 92"/>
                    <p:cNvSpPr/>
                    <p:nvPr/>
                  </p:nvSpPr>
                  <p:spPr>
                    <a:xfrm>
                      <a:off x="2984336" y="1481661"/>
                      <a:ext cx="578992" cy="438293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914" dirty="0"/>
                    </a:p>
                  </p:txBody>
                </p:sp>
                <p:cxnSp>
                  <p:nvCxnSpPr>
                    <p:cNvPr id="94" name="直線矢印コネクタ 93"/>
                    <p:cNvCxnSpPr/>
                    <p:nvPr/>
                  </p:nvCxnSpPr>
                  <p:spPr>
                    <a:xfrm flipV="1">
                      <a:off x="3267641" y="1084757"/>
                      <a:ext cx="0" cy="350112"/>
                    </a:xfrm>
                    <a:prstGeom prst="straightConnector1">
                      <a:avLst/>
                    </a:prstGeom>
                    <a:ln w="381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92" name="楕円 91"/>
                  <p:cNvSpPr/>
                  <p:nvPr/>
                </p:nvSpPr>
                <p:spPr>
                  <a:xfrm>
                    <a:off x="5726835" y="3052476"/>
                    <a:ext cx="108000" cy="1080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  <p:grpSp>
              <p:nvGrpSpPr>
                <p:cNvPr id="12" name="グループ化 85"/>
                <p:cNvGrpSpPr/>
                <p:nvPr/>
              </p:nvGrpSpPr>
              <p:grpSpPr>
                <a:xfrm>
                  <a:off x="7392888" y="2489895"/>
                  <a:ext cx="911778" cy="1315245"/>
                  <a:chOff x="5330314" y="2489895"/>
                  <a:chExt cx="911778" cy="1315245"/>
                </a:xfrm>
              </p:grpSpPr>
              <p:grpSp>
                <p:nvGrpSpPr>
                  <p:cNvPr id="13" name="グループ化 86"/>
                  <p:cNvGrpSpPr/>
                  <p:nvPr/>
                </p:nvGrpSpPr>
                <p:grpSpPr>
                  <a:xfrm>
                    <a:off x="5330314" y="2489895"/>
                    <a:ext cx="911778" cy="1315245"/>
                    <a:chOff x="2984336" y="1084757"/>
                    <a:chExt cx="578992" cy="835197"/>
                  </a:xfrm>
                </p:grpSpPr>
                <p:sp>
                  <p:nvSpPr>
                    <p:cNvPr id="89" name="正方形/長方形 88"/>
                    <p:cNvSpPr/>
                    <p:nvPr/>
                  </p:nvSpPr>
                  <p:spPr>
                    <a:xfrm>
                      <a:off x="2984336" y="1481661"/>
                      <a:ext cx="578992" cy="438293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914" dirty="0"/>
                    </a:p>
                  </p:txBody>
                </p:sp>
                <p:cxnSp>
                  <p:nvCxnSpPr>
                    <p:cNvPr id="90" name="直線矢印コネクタ 89"/>
                    <p:cNvCxnSpPr/>
                    <p:nvPr/>
                  </p:nvCxnSpPr>
                  <p:spPr>
                    <a:xfrm flipV="1">
                      <a:off x="3267641" y="1084757"/>
                      <a:ext cx="0" cy="350112"/>
                    </a:xfrm>
                    <a:prstGeom prst="straightConnector1">
                      <a:avLst/>
                    </a:prstGeom>
                    <a:ln w="381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88" name="楕円 87"/>
                  <p:cNvSpPr/>
                  <p:nvPr/>
                </p:nvSpPr>
                <p:spPr>
                  <a:xfrm>
                    <a:off x="5726835" y="3052476"/>
                    <a:ext cx="108000" cy="1080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</p:grpSp>
          <p:sp>
            <p:nvSpPr>
              <p:cNvPr id="64" name="テキスト ボックス 29"/>
              <p:cNvSpPr txBox="1">
                <a:spLocks noChangeArrowheads="1"/>
              </p:cNvSpPr>
              <p:nvPr/>
            </p:nvSpPr>
            <p:spPr bwMode="auto">
              <a:xfrm>
                <a:off x="7338821" y="-245062"/>
                <a:ext cx="1074082" cy="8239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ja-JP" i="1" dirty="0" smtClean="0"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P</a:t>
                </a:r>
                <a:r>
                  <a:rPr lang="en-US" altLang="ja-JP" baseline="-25000" dirty="0"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s</a:t>
                </a:r>
                <a:r>
                  <a:rPr lang="en-US" altLang="ja-JP" baseline="-25000" dirty="0" smtClean="0"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2</a:t>
                </a:r>
                <a:endParaRPr lang="en-US" altLang="ja-JP" baseline="-25000" dirty="0"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65" name="テキスト ボックス 29"/>
              <p:cNvSpPr txBox="1">
                <a:spLocks noChangeArrowheads="1"/>
              </p:cNvSpPr>
              <p:nvPr/>
            </p:nvSpPr>
            <p:spPr bwMode="auto">
              <a:xfrm>
                <a:off x="5214602" y="-329915"/>
                <a:ext cx="1187687" cy="8239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ja-JP" i="1" dirty="0" smtClean="0"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P</a:t>
                </a:r>
                <a:r>
                  <a:rPr lang="en-US" altLang="ja-JP" baseline="-25000" dirty="0"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c</a:t>
                </a:r>
                <a:r>
                  <a:rPr lang="en-US" altLang="ja-JP" baseline="-25000" dirty="0" smtClean="0"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2</a:t>
                </a:r>
                <a:endParaRPr lang="en-US" altLang="ja-JP" baseline="-25000" dirty="0"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54" name="正方形/長方形 53"/>
            <p:cNvSpPr/>
            <p:nvPr/>
          </p:nvSpPr>
          <p:spPr>
            <a:xfrm>
              <a:off x="8300479" y="1026659"/>
              <a:ext cx="326006" cy="43084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914" dirty="0"/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8796494" y="906013"/>
              <a:ext cx="207396" cy="66197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914" dirty="0">
                <a:solidFill>
                  <a:schemeClr val="tx1"/>
                </a:solidFill>
              </a:endParaRPr>
            </a:p>
          </p:txBody>
        </p:sp>
        <p:grpSp>
          <p:nvGrpSpPr>
            <p:cNvPr id="14" name="グループ化 55"/>
            <p:cNvGrpSpPr/>
            <p:nvPr/>
          </p:nvGrpSpPr>
          <p:grpSpPr>
            <a:xfrm>
              <a:off x="8362476" y="-100958"/>
              <a:ext cx="700503" cy="1552113"/>
              <a:chOff x="1600142" y="2208627"/>
              <a:chExt cx="700503" cy="1552113"/>
            </a:xfrm>
          </p:grpSpPr>
          <p:cxnSp>
            <p:nvCxnSpPr>
              <p:cNvPr id="57" name="直線コネクタ 56"/>
              <p:cNvCxnSpPr/>
              <p:nvPr/>
            </p:nvCxnSpPr>
            <p:spPr>
              <a:xfrm>
                <a:off x="1863946" y="2680740"/>
                <a:ext cx="0" cy="10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/>
              <p:nvPr/>
            </p:nvCxnSpPr>
            <p:spPr>
              <a:xfrm>
                <a:off x="2034704" y="2680740"/>
                <a:ext cx="0" cy="10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/>
              <p:nvPr/>
            </p:nvCxnSpPr>
            <p:spPr>
              <a:xfrm>
                <a:off x="1858630" y="2879830"/>
                <a:ext cx="18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矢印コネクタ 59"/>
              <p:cNvCxnSpPr/>
              <p:nvPr/>
            </p:nvCxnSpPr>
            <p:spPr>
              <a:xfrm>
                <a:off x="1600142" y="2879830"/>
                <a:ext cx="264796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矢印コネクタ 60"/>
              <p:cNvCxnSpPr/>
              <p:nvPr/>
            </p:nvCxnSpPr>
            <p:spPr>
              <a:xfrm rot="10800000">
                <a:off x="2035849" y="2879830"/>
                <a:ext cx="264796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テキスト ボックス 61"/>
              <p:cNvSpPr txBox="1">
                <a:spLocks noChangeAspect="1"/>
              </p:cNvSpPr>
              <p:nvPr/>
            </p:nvSpPr>
            <p:spPr>
              <a:xfrm>
                <a:off x="1769527" y="2208627"/>
                <a:ext cx="481775" cy="630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endParaRPr lang="ja-JP" altLang="en-US" sz="20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5" name="グループ化 5"/>
          <p:cNvGrpSpPr/>
          <p:nvPr/>
        </p:nvGrpSpPr>
        <p:grpSpPr>
          <a:xfrm>
            <a:off x="2001904" y="2428250"/>
            <a:ext cx="3428595" cy="2216274"/>
            <a:chOff x="2001904" y="3095000"/>
            <a:chExt cx="3428595" cy="2216274"/>
          </a:xfrm>
        </p:grpSpPr>
        <p:grpSp>
          <p:nvGrpSpPr>
            <p:cNvPr id="16" name="グループ化 2"/>
            <p:cNvGrpSpPr/>
            <p:nvPr/>
          </p:nvGrpSpPr>
          <p:grpSpPr>
            <a:xfrm>
              <a:off x="2001904" y="3095000"/>
              <a:ext cx="3428595" cy="1623438"/>
              <a:chOff x="2001904" y="3095000"/>
              <a:chExt cx="3428595" cy="1623438"/>
            </a:xfrm>
          </p:grpSpPr>
          <p:grpSp>
            <p:nvGrpSpPr>
              <p:cNvPr id="17" name="グループ化 94"/>
              <p:cNvGrpSpPr/>
              <p:nvPr/>
            </p:nvGrpSpPr>
            <p:grpSpPr>
              <a:xfrm>
                <a:off x="2001904" y="3095000"/>
                <a:ext cx="3428595" cy="1623438"/>
                <a:chOff x="3610573" y="1684640"/>
                <a:chExt cx="5399243" cy="2556539"/>
              </a:xfrm>
            </p:grpSpPr>
            <p:sp>
              <p:nvSpPr>
                <p:cNvPr id="96" name="正方形/長方形 95"/>
                <p:cNvSpPr/>
                <p:nvPr/>
              </p:nvSpPr>
              <p:spPr>
                <a:xfrm>
                  <a:off x="6188930" y="3137458"/>
                  <a:ext cx="1150037" cy="43084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14" dirty="0"/>
                </a:p>
              </p:txBody>
            </p:sp>
            <p:grpSp>
              <p:nvGrpSpPr>
                <p:cNvPr id="18" name="グループ化 96"/>
                <p:cNvGrpSpPr/>
                <p:nvPr/>
              </p:nvGrpSpPr>
              <p:grpSpPr>
                <a:xfrm>
                  <a:off x="5277150" y="2387826"/>
                  <a:ext cx="911778" cy="1315245"/>
                  <a:chOff x="5330314" y="2489895"/>
                  <a:chExt cx="911778" cy="1315245"/>
                </a:xfrm>
              </p:grpSpPr>
              <p:grpSp>
                <p:nvGrpSpPr>
                  <p:cNvPr id="19" name="グループ化 123"/>
                  <p:cNvGrpSpPr/>
                  <p:nvPr/>
                </p:nvGrpSpPr>
                <p:grpSpPr>
                  <a:xfrm>
                    <a:off x="5330314" y="2489895"/>
                    <a:ext cx="911778" cy="1315245"/>
                    <a:chOff x="2984336" y="1084757"/>
                    <a:chExt cx="578992" cy="835197"/>
                  </a:xfrm>
                </p:grpSpPr>
                <p:sp>
                  <p:nvSpPr>
                    <p:cNvPr id="126" name="正方形/長方形 125"/>
                    <p:cNvSpPr/>
                    <p:nvPr/>
                  </p:nvSpPr>
                  <p:spPr>
                    <a:xfrm>
                      <a:off x="2984336" y="1481661"/>
                      <a:ext cx="578992" cy="438293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914" dirty="0"/>
                    </a:p>
                  </p:txBody>
                </p:sp>
                <p:cxnSp>
                  <p:nvCxnSpPr>
                    <p:cNvPr id="127" name="直線矢印コネクタ 126"/>
                    <p:cNvCxnSpPr/>
                    <p:nvPr/>
                  </p:nvCxnSpPr>
                  <p:spPr>
                    <a:xfrm flipV="1">
                      <a:off x="3267641" y="1084757"/>
                      <a:ext cx="0" cy="350112"/>
                    </a:xfrm>
                    <a:prstGeom prst="straightConnector1">
                      <a:avLst/>
                    </a:prstGeom>
                    <a:ln w="381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25" name="楕円 124"/>
                  <p:cNvSpPr/>
                  <p:nvPr/>
                </p:nvSpPr>
                <p:spPr>
                  <a:xfrm>
                    <a:off x="5726835" y="3052476"/>
                    <a:ext cx="108000" cy="1080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  <p:grpSp>
              <p:nvGrpSpPr>
                <p:cNvPr id="20" name="グループ化 97"/>
                <p:cNvGrpSpPr/>
                <p:nvPr/>
              </p:nvGrpSpPr>
              <p:grpSpPr>
                <a:xfrm>
                  <a:off x="7339724" y="2387826"/>
                  <a:ext cx="911778" cy="1315245"/>
                  <a:chOff x="5330314" y="2489895"/>
                  <a:chExt cx="911778" cy="1315245"/>
                </a:xfrm>
              </p:grpSpPr>
              <p:grpSp>
                <p:nvGrpSpPr>
                  <p:cNvPr id="21" name="グループ化 119"/>
                  <p:cNvGrpSpPr/>
                  <p:nvPr/>
                </p:nvGrpSpPr>
                <p:grpSpPr>
                  <a:xfrm>
                    <a:off x="5330314" y="2489895"/>
                    <a:ext cx="911778" cy="1315245"/>
                    <a:chOff x="2984336" y="1084757"/>
                    <a:chExt cx="578992" cy="835197"/>
                  </a:xfrm>
                </p:grpSpPr>
                <p:sp>
                  <p:nvSpPr>
                    <p:cNvPr id="122" name="正方形/長方形 121"/>
                    <p:cNvSpPr/>
                    <p:nvPr/>
                  </p:nvSpPr>
                  <p:spPr>
                    <a:xfrm>
                      <a:off x="2984336" y="1481661"/>
                      <a:ext cx="578992" cy="438293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914" dirty="0"/>
                    </a:p>
                  </p:txBody>
                </p:sp>
                <p:cxnSp>
                  <p:nvCxnSpPr>
                    <p:cNvPr id="123" name="直線矢印コネクタ 122"/>
                    <p:cNvCxnSpPr/>
                    <p:nvPr/>
                  </p:nvCxnSpPr>
                  <p:spPr>
                    <a:xfrm flipV="1">
                      <a:off x="3267641" y="1084757"/>
                      <a:ext cx="0" cy="350112"/>
                    </a:xfrm>
                    <a:prstGeom prst="straightConnector1">
                      <a:avLst/>
                    </a:prstGeom>
                    <a:ln w="381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21" name="楕円 120"/>
                  <p:cNvSpPr/>
                  <p:nvPr/>
                </p:nvSpPr>
                <p:spPr>
                  <a:xfrm>
                    <a:off x="5726835" y="3052476"/>
                    <a:ext cx="108000" cy="1080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  <p:sp>
              <p:nvSpPr>
                <p:cNvPr id="99" name="テキスト ボックス 29"/>
                <p:cNvSpPr txBox="1">
                  <a:spLocks noChangeArrowheads="1"/>
                </p:cNvSpPr>
                <p:nvPr/>
              </p:nvSpPr>
              <p:spPr bwMode="auto">
                <a:xfrm>
                  <a:off x="7334056" y="1684640"/>
                  <a:ext cx="1068304" cy="8239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i="1" dirty="0" smtClean="0"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P</a:t>
                  </a:r>
                  <a:r>
                    <a:rPr lang="en-US" altLang="ja-JP" baseline="-25000" dirty="0"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s</a:t>
                  </a:r>
                  <a:r>
                    <a:rPr lang="en-US" altLang="ja-JP" baseline="-25000" dirty="0" smtClean="0"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2</a:t>
                  </a:r>
                  <a:endParaRPr lang="en-US" altLang="ja-JP" baseline="-25000" dirty="0"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0" name="テキスト ボックス 29"/>
                <p:cNvSpPr txBox="1">
                  <a:spLocks noChangeArrowheads="1"/>
                </p:cNvSpPr>
                <p:nvPr/>
              </p:nvSpPr>
              <p:spPr bwMode="auto">
                <a:xfrm>
                  <a:off x="5281295" y="1690059"/>
                  <a:ext cx="1096358" cy="8239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i="1" dirty="0" smtClean="0"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P</a:t>
                  </a:r>
                  <a:r>
                    <a:rPr lang="en-US" altLang="ja-JP" baseline="-25000" dirty="0"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c</a:t>
                  </a:r>
                  <a:r>
                    <a:rPr lang="en-US" altLang="ja-JP" baseline="-25000" dirty="0" smtClean="0"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2</a:t>
                  </a:r>
                  <a:endParaRPr lang="en-US" altLang="ja-JP" baseline="-25000" dirty="0"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1" name="正方形/長方形 100"/>
                <p:cNvSpPr/>
                <p:nvPr/>
              </p:nvSpPr>
              <p:spPr>
                <a:xfrm>
                  <a:off x="8247316" y="3142538"/>
                  <a:ext cx="326006" cy="43084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14" dirty="0"/>
                </a:p>
              </p:txBody>
            </p:sp>
            <p:sp>
              <p:nvSpPr>
                <p:cNvPr id="102" name="正方形/長方形 101"/>
                <p:cNvSpPr/>
                <p:nvPr/>
              </p:nvSpPr>
              <p:spPr>
                <a:xfrm>
                  <a:off x="8743331" y="3021892"/>
                  <a:ext cx="207396" cy="661978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14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2" name="グループ化 102"/>
                <p:cNvGrpSpPr/>
                <p:nvPr/>
              </p:nvGrpSpPr>
              <p:grpSpPr>
                <a:xfrm>
                  <a:off x="8309313" y="2014921"/>
                  <a:ext cx="700503" cy="1552113"/>
                  <a:chOff x="1600142" y="2208627"/>
                  <a:chExt cx="700503" cy="1552113"/>
                </a:xfrm>
              </p:grpSpPr>
              <p:cxnSp>
                <p:nvCxnSpPr>
                  <p:cNvPr id="114" name="直線コネクタ 113"/>
                  <p:cNvCxnSpPr/>
                  <p:nvPr/>
                </p:nvCxnSpPr>
                <p:spPr>
                  <a:xfrm>
                    <a:off x="1863946" y="2680740"/>
                    <a:ext cx="0" cy="1080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直線コネクタ 114"/>
                  <p:cNvCxnSpPr/>
                  <p:nvPr/>
                </p:nvCxnSpPr>
                <p:spPr>
                  <a:xfrm>
                    <a:off x="2034704" y="2680740"/>
                    <a:ext cx="0" cy="1080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コネクタ 115"/>
                  <p:cNvCxnSpPr/>
                  <p:nvPr/>
                </p:nvCxnSpPr>
                <p:spPr>
                  <a:xfrm>
                    <a:off x="1858630" y="2879830"/>
                    <a:ext cx="180000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直線矢印コネクタ 116"/>
                  <p:cNvCxnSpPr/>
                  <p:nvPr/>
                </p:nvCxnSpPr>
                <p:spPr>
                  <a:xfrm>
                    <a:off x="1600142" y="2879830"/>
                    <a:ext cx="264796" cy="0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headEnd type="none"/>
                    <a:tailEnd type="stealth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直線矢印コネクタ 117"/>
                  <p:cNvCxnSpPr/>
                  <p:nvPr/>
                </p:nvCxnSpPr>
                <p:spPr>
                  <a:xfrm rot="10800000">
                    <a:off x="2035849" y="2879830"/>
                    <a:ext cx="264796" cy="0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headEnd type="none"/>
                    <a:tailEnd type="stealth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9" name="テキスト ボックス 118"/>
                  <p:cNvSpPr txBox="1">
                    <a:spLocks noChangeAspect="1"/>
                  </p:cNvSpPr>
                  <p:nvPr/>
                </p:nvSpPr>
                <p:spPr>
                  <a:xfrm>
                    <a:off x="1769527" y="2208627"/>
                    <a:ext cx="481775" cy="63008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ja-JP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δ</a:t>
                    </a:r>
                    <a:endParaRPr lang="ja-JP" altLang="en-US" sz="2000" i="1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08" name="正方形/長方形 107"/>
                <p:cNvSpPr/>
                <p:nvPr/>
              </p:nvSpPr>
              <p:spPr>
                <a:xfrm>
                  <a:off x="4122585" y="3136187"/>
                  <a:ext cx="1150037" cy="43084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14" dirty="0"/>
                </a:p>
              </p:txBody>
            </p:sp>
            <p:grpSp>
              <p:nvGrpSpPr>
                <p:cNvPr id="23" name="グループ化 108"/>
                <p:cNvGrpSpPr/>
                <p:nvPr/>
              </p:nvGrpSpPr>
              <p:grpSpPr>
                <a:xfrm rot="10800000">
                  <a:off x="3610573" y="2883669"/>
                  <a:ext cx="673036" cy="948584"/>
                  <a:chOff x="7123416" y="4600485"/>
                  <a:chExt cx="530668" cy="793304"/>
                </a:xfrm>
              </p:grpSpPr>
              <p:sp>
                <p:nvSpPr>
                  <p:cNvPr id="112" name="片側の 2 つの角を切り取った四角形 111"/>
                  <p:cNvSpPr/>
                  <p:nvPr/>
                </p:nvSpPr>
                <p:spPr>
                  <a:xfrm rot="16200000">
                    <a:off x="7173732" y="4813705"/>
                    <a:ext cx="561975" cy="398729"/>
                  </a:xfrm>
                  <a:prstGeom prst="snip2SameRect">
                    <a:avLst>
                      <a:gd name="adj1" fmla="val 23037"/>
                      <a:gd name="adj2" fmla="val 0"/>
                    </a:avLst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13" name="円弧 112"/>
                  <p:cNvSpPr/>
                  <p:nvPr/>
                </p:nvSpPr>
                <p:spPr>
                  <a:xfrm>
                    <a:off x="7123416" y="4600485"/>
                    <a:ext cx="258568" cy="793304"/>
                  </a:xfrm>
                  <a:prstGeom prst="arc">
                    <a:avLst>
                      <a:gd name="adj1" fmla="val 17318321"/>
                      <a:gd name="adj2" fmla="val 4252342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  <p:sp>
              <p:nvSpPr>
                <p:cNvPr id="110" name="テキスト ボックス 29"/>
                <p:cNvSpPr txBox="1">
                  <a:spLocks noChangeArrowheads="1"/>
                </p:cNvSpPr>
                <p:nvPr/>
              </p:nvSpPr>
              <p:spPr bwMode="auto">
                <a:xfrm>
                  <a:off x="3776889" y="3603324"/>
                  <a:ext cx="518922" cy="6378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2032" i="1" dirty="0"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u</a:t>
                  </a:r>
                  <a:endParaRPr lang="en-US" altLang="ja-JP" sz="2032" dirty="0">
                    <a:latin typeface="Times New Roman" panose="02020603050405020304" pitchFamily="18" charset="0"/>
                    <a:ea typeface="ＭＳ Ｐゴシック" panose="020B0600070205080204" pitchFamily="50" charset="-128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11" name="直線矢印コネクタ 110"/>
                <p:cNvCxnSpPr/>
                <p:nvPr/>
              </p:nvCxnSpPr>
              <p:spPr>
                <a:xfrm flipV="1">
                  <a:off x="3821308" y="3684099"/>
                  <a:ext cx="0" cy="50400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グループ化 137"/>
              <p:cNvGrpSpPr/>
              <p:nvPr/>
            </p:nvGrpSpPr>
            <p:grpSpPr>
              <a:xfrm>
                <a:off x="3205064" y="3867792"/>
                <a:ext cx="535188" cy="555875"/>
                <a:chOff x="8277889" y="909729"/>
                <a:chExt cx="842797" cy="875374"/>
              </a:xfrm>
            </p:grpSpPr>
            <p:sp>
              <p:nvSpPr>
                <p:cNvPr id="139" name="テキスト ボックス 27"/>
                <p:cNvSpPr txBox="1">
                  <a:spLocks noChangeArrowheads="1"/>
                </p:cNvSpPr>
                <p:nvPr/>
              </p:nvSpPr>
              <p:spPr bwMode="auto">
                <a:xfrm>
                  <a:off x="8382583" y="909729"/>
                  <a:ext cx="738103" cy="5762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1778" i="1" dirty="0"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A</a:t>
                  </a:r>
                  <a:r>
                    <a:rPr lang="en-US" altLang="ja-JP" sz="1778" baseline="-25000" dirty="0"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2</a:t>
                  </a:r>
                </a:p>
              </p:txBody>
            </p:sp>
            <p:cxnSp>
              <p:nvCxnSpPr>
                <p:cNvPr id="140" name="直線矢印コネクタ 139"/>
                <p:cNvCxnSpPr/>
                <p:nvPr/>
              </p:nvCxnSpPr>
              <p:spPr bwMode="auto">
                <a:xfrm flipH="1">
                  <a:off x="8277889" y="1514987"/>
                  <a:ext cx="34015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none" w="lg" len="lg"/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1" name="テキスト ボックス 29"/>
                <p:cNvSpPr txBox="1">
                  <a:spLocks noChangeArrowheads="1"/>
                </p:cNvSpPr>
                <p:nvPr/>
              </p:nvSpPr>
              <p:spPr bwMode="auto">
                <a:xfrm>
                  <a:off x="8435008" y="1239640"/>
                  <a:ext cx="640167" cy="5454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ja-JP" sz="1651" i="1" dirty="0"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B</a:t>
                  </a:r>
                  <a:r>
                    <a:rPr lang="en-US" altLang="ja-JP" sz="1651" baseline="-25000" dirty="0">
                      <a:latin typeface="Times New Roman" panose="02020603050405020304" pitchFamily="18" charset="0"/>
                      <a:ea typeface="ＭＳ Ｐゴシック" panose="020B0600070205080204" pitchFamily="50" charset="-128"/>
                      <a:cs typeface="Times New Roman" panose="02020603050405020304" pitchFamily="18" charset="0"/>
                    </a:rPr>
                    <a:t>2</a:t>
                  </a:r>
                </a:p>
              </p:txBody>
            </p:sp>
            <p:cxnSp>
              <p:nvCxnSpPr>
                <p:cNvPr id="142" name="直線矢印コネクタ 141"/>
                <p:cNvCxnSpPr/>
                <p:nvPr/>
              </p:nvCxnSpPr>
              <p:spPr bwMode="auto">
                <a:xfrm rot="10800000" flipH="1">
                  <a:off x="8290221" y="1323982"/>
                  <a:ext cx="34015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none" w="lg" len="lg"/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5" name="グループ化 156"/>
            <p:cNvGrpSpPr/>
            <p:nvPr/>
          </p:nvGrpSpPr>
          <p:grpSpPr>
            <a:xfrm>
              <a:off x="3342971" y="3704843"/>
              <a:ext cx="2050003" cy="1606431"/>
              <a:chOff x="3342971" y="5297670"/>
              <a:chExt cx="2050003" cy="1606431"/>
            </a:xfrm>
          </p:grpSpPr>
          <p:sp>
            <p:nvSpPr>
              <p:cNvPr id="144" name="正方形/長方形 143"/>
              <p:cNvSpPr/>
              <p:nvPr/>
            </p:nvSpPr>
            <p:spPr>
              <a:xfrm>
                <a:off x="3342971" y="5297670"/>
                <a:ext cx="2050003" cy="1134815"/>
              </a:xfrm>
              <a:prstGeom prst="rect">
                <a:avLst/>
              </a:prstGeom>
              <a:noFill/>
              <a:ln w="25400">
                <a:solidFill>
                  <a:srgbClr val="00B05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6" name="テキスト ボックス 145"/>
              <p:cNvSpPr txBox="1">
                <a:spLocks noChangeAspect="1"/>
              </p:cNvSpPr>
              <p:nvPr/>
            </p:nvSpPr>
            <p:spPr>
              <a:xfrm>
                <a:off x="4096754" y="6380881"/>
                <a:ext cx="5040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2800" i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endParaRPr lang="ja-JP" altLang="en-US" sz="2800" baseline="-250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6" name="グループ化 11"/>
          <p:cNvGrpSpPr/>
          <p:nvPr/>
        </p:nvGrpSpPr>
        <p:grpSpPr>
          <a:xfrm>
            <a:off x="1024333" y="1183503"/>
            <a:ext cx="2323531" cy="1659181"/>
            <a:chOff x="1024333" y="1174516"/>
            <a:chExt cx="2323531" cy="1659181"/>
          </a:xfrm>
        </p:grpSpPr>
        <p:sp>
          <p:nvSpPr>
            <p:cNvPr id="151" name="正方形/長方形 150"/>
            <p:cNvSpPr/>
            <p:nvPr/>
          </p:nvSpPr>
          <p:spPr>
            <a:xfrm>
              <a:off x="1024333" y="1174516"/>
              <a:ext cx="2318638" cy="1170307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53" name="テキスト ボックス 152"/>
            <p:cNvSpPr txBox="1">
              <a:spLocks noChangeAspect="1"/>
            </p:cNvSpPr>
            <p:nvPr/>
          </p:nvSpPr>
          <p:spPr>
            <a:xfrm>
              <a:off x="1925236" y="2310477"/>
              <a:ext cx="1422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800" i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lang="en-US" altLang="ja-JP" sz="2800" baseline="-25000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core</a:t>
              </a:r>
              <a:endParaRPr lang="ja-JP" alt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7" name="正方形/長方形 146"/>
          <p:cNvSpPr/>
          <p:nvPr/>
        </p:nvSpPr>
        <p:spPr>
          <a:xfrm>
            <a:off x="810953" y="3017777"/>
            <a:ext cx="2517773" cy="1309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7" name="グループ化 9"/>
          <p:cNvGrpSpPr/>
          <p:nvPr/>
        </p:nvGrpSpPr>
        <p:grpSpPr>
          <a:xfrm>
            <a:off x="3356426" y="561436"/>
            <a:ext cx="2894792" cy="1857216"/>
            <a:chOff x="3356426" y="552449"/>
            <a:chExt cx="2894792" cy="1857216"/>
          </a:xfrm>
        </p:grpSpPr>
        <p:sp>
          <p:nvSpPr>
            <p:cNvPr id="2" name="正方形/長方形 1"/>
            <p:cNvSpPr/>
            <p:nvPr/>
          </p:nvSpPr>
          <p:spPr>
            <a:xfrm>
              <a:off x="3356426" y="1206010"/>
              <a:ext cx="2894792" cy="12036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3819526" y="552449"/>
              <a:ext cx="2431692" cy="6871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148"/>
          <p:cNvGrpSpPr/>
          <p:nvPr/>
        </p:nvGrpSpPr>
        <p:grpSpPr>
          <a:xfrm>
            <a:off x="3056841" y="1013539"/>
            <a:ext cx="3129874" cy="1192742"/>
            <a:chOff x="5330314" y="2489895"/>
            <a:chExt cx="4928825" cy="1878294"/>
          </a:xfrm>
        </p:grpSpPr>
        <p:sp>
          <p:nvSpPr>
            <p:cNvPr id="177" name="正方形/長方形 176"/>
            <p:cNvSpPr/>
            <p:nvPr/>
          </p:nvSpPr>
          <p:spPr>
            <a:xfrm>
              <a:off x="6242094" y="3239527"/>
              <a:ext cx="1150037" cy="43084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914" dirty="0"/>
            </a:p>
          </p:txBody>
        </p:sp>
        <p:sp>
          <p:nvSpPr>
            <p:cNvPr id="180" name="正方形/長方形 179"/>
            <p:cNvSpPr/>
            <p:nvPr/>
          </p:nvSpPr>
          <p:spPr>
            <a:xfrm>
              <a:off x="8303909" y="3262470"/>
              <a:ext cx="1150037" cy="43084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914" dirty="0"/>
            </a:p>
          </p:txBody>
        </p:sp>
        <p:grpSp>
          <p:nvGrpSpPr>
            <p:cNvPr id="29" name="グループ化 180"/>
            <p:cNvGrpSpPr/>
            <p:nvPr/>
          </p:nvGrpSpPr>
          <p:grpSpPr>
            <a:xfrm>
              <a:off x="9292905" y="3006442"/>
              <a:ext cx="663511" cy="948584"/>
              <a:chOff x="7123416" y="4600485"/>
              <a:chExt cx="523158" cy="793304"/>
            </a:xfrm>
          </p:grpSpPr>
          <p:sp>
            <p:nvSpPr>
              <p:cNvPr id="194" name="片側の 2 つの角を切り取った四角形 193"/>
              <p:cNvSpPr/>
              <p:nvPr/>
            </p:nvSpPr>
            <p:spPr>
              <a:xfrm rot="16200000">
                <a:off x="7166222" y="4797773"/>
                <a:ext cx="561975" cy="398729"/>
              </a:xfrm>
              <a:prstGeom prst="snip2SameRect">
                <a:avLst>
                  <a:gd name="adj1" fmla="val 23037"/>
                  <a:gd name="adj2" fmla="val 0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95" name="円弧 194"/>
              <p:cNvSpPr/>
              <p:nvPr/>
            </p:nvSpPr>
            <p:spPr>
              <a:xfrm>
                <a:off x="7123416" y="4600485"/>
                <a:ext cx="258568" cy="793304"/>
              </a:xfrm>
              <a:prstGeom prst="arc">
                <a:avLst>
                  <a:gd name="adj1" fmla="val 17318321"/>
                  <a:gd name="adj2" fmla="val 4252342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82" name="テキスト ボックス 29"/>
            <p:cNvSpPr txBox="1">
              <a:spLocks noChangeArrowheads="1"/>
            </p:cNvSpPr>
            <p:nvPr/>
          </p:nvSpPr>
          <p:spPr bwMode="auto">
            <a:xfrm>
              <a:off x="9740217" y="3730334"/>
              <a:ext cx="518922" cy="637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2032" i="1" dirty="0"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u</a:t>
              </a:r>
              <a:endParaRPr lang="en-US" altLang="ja-JP" sz="2032" dirty="0"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183" name="直線矢印コネクタ 182"/>
            <p:cNvCxnSpPr/>
            <p:nvPr/>
          </p:nvCxnSpPr>
          <p:spPr>
            <a:xfrm flipV="1">
              <a:off x="9784636" y="3811108"/>
              <a:ext cx="0" cy="504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グループ化 183"/>
            <p:cNvGrpSpPr/>
            <p:nvPr/>
          </p:nvGrpSpPr>
          <p:grpSpPr>
            <a:xfrm>
              <a:off x="5330314" y="2489895"/>
              <a:ext cx="911778" cy="1315245"/>
              <a:chOff x="5330314" y="2489895"/>
              <a:chExt cx="911778" cy="1315245"/>
            </a:xfrm>
          </p:grpSpPr>
          <p:grpSp>
            <p:nvGrpSpPr>
              <p:cNvPr id="31" name="グループ化 189"/>
              <p:cNvGrpSpPr/>
              <p:nvPr/>
            </p:nvGrpSpPr>
            <p:grpSpPr>
              <a:xfrm>
                <a:off x="5330314" y="2489895"/>
                <a:ext cx="911778" cy="1315245"/>
                <a:chOff x="2984336" y="1084757"/>
                <a:chExt cx="578992" cy="835197"/>
              </a:xfrm>
            </p:grpSpPr>
            <p:sp>
              <p:nvSpPr>
                <p:cNvPr id="192" name="正方形/長方形 191"/>
                <p:cNvSpPr/>
                <p:nvPr/>
              </p:nvSpPr>
              <p:spPr>
                <a:xfrm>
                  <a:off x="2984336" y="1481661"/>
                  <a:ext cx="578992" cy="438293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14" dirty="0"/>
                </a:p>
              </p:txBody>
            </p:sp>
            <p:cxnSp>
              <p:nvCxnSpPr>
                <p:cNvPr id="193" name="直線矢印コネクタ 192"/>
                <p:cNvCxnSpPr/>
                <p:nvPr/>
              </p:nvCxnSpPr>
              <p:spPr>
                <a:xfrm flipV="1">
                  <a:off x="3267641" y="1084757"/>
                  <a:ext cx="0" cy="350112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1" name="楕円 190"/>
              <p:cNvSpPr/>
              <p:nvPr/>
            </p:nvSpPr>
            <p:spPr>
              <a:xfrm>
                <a:off x="5726835" y="3052476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grpSp>
          <p:nvGrpSpPr>
            <p:cNvPr id="32" name="グループ化 184"/>
            <p:cNvGrpSpPr/>
            <p:nvPr/>
          </p:nvGrpSpPr>
          <p:grpSpPr>
            <a:xfrm>
              <a:off x="7392888" y="2489895"/>
              <a:ext cx="911778" cy="1315245"/>
              <a:chOff x="5330314" y="2489895"/>
              <a:chExt cx="911778" cy="1315245"/>
            </a:xfrm>
          </p:grpSpPr>
          <p:grpSp>
            <p:nvGrpSpPr>
              <p:cNvPr id="33" name="グループ化 185"/>
              <p:cNvGrpSpPr/>
              <p:nvPr/>
            </p:nvGrpSpPr>
            <p:grpSpPr>
              <a:xfrm>
                <a:off x="5330314" y="2489895"/>
                <a:ext cx="911778" cy="1315245"/>
                <a:chOff x="2984336" y="1084757"/>
                <a:chExt cx="578992" cy="835197"/>
              </a:xfrm>
            </p:grpSpPr>
            <p:sp>
              <p:nvSpPr>
                <p:cNvPr id="188" name="正方形/長方形 187"/>
                <p:cNvSpPr/>
                <p:nvPr/>
              </p:nvSpPr>
              <p:spPr>
                <a:xfrm>
                  <a:off x="2984336" y="1481661"/>
                  <a:ext cx="578992" cy="438293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14" dirty="0"/>
                </a:p>
              </p:txBody>
            </p:sp>
            <p:cxnSp>
              <p:nvCxnSpPr>
                <p:cNvPr id="189" name="直線矢印コネクタ 188"/>
                <p:cNvCxnSpPr/>
                <p:nvPr/>
              </p:nvCxnSpPr>
              <p:spPr>
                <a:xfrm flipV="1">
                  <a:off x="3267641" y="1084757"/>
                  <a:ext cx="0" cy="350112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7" name="楕円 186"/>
              <p:cNvSpPr/>
              <p:nvPr/>
            </p:nvSpPr>
            <p:spPr>
              <a:xfrm>
                <a:off x="5726835" y="3052476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</p:grpSp>
      <p:grpSp>
        <p:nvGrpSpPr>
          <p:cNvPr id="34" name="グループ化 132"/>
          <p:cNvGrpSpPr/>
          <p:nvPr/>
        </p:nvGrpSpPr>
        <p:grpSpPr>
          <a:xfrm>
            <a:off x="3223851" y="1334481"/>
            <a:ext cx="535188" cy="555875"/>
            <a:chOff x="8277889" y="909729"/>
            <a:chExt cx="842797" cy="875374"/>
          </a:xfrm>
        </p:grpSpPr>
        <p:sp>
          <p:nvSpPr>
            <p:cNvPr id="134" name="テキスト ボックス 27"/>
            <p:cNvSpPr txBox="1">
              <a:spLocks noChangeArrowheads="1"/>
            </p:cNvSpPr>
            <p:nvPr/>
          </p:nvSpPr>
          <p:spPr bwMode="auto">
            <a:xfrm>
              <a:off x="8382583" y="909729"/>
              <a:ext cx="738103" cy="576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778" i="1" dirty="0"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A</a:t>
              </a:r>
              <a:r>
                <a:rPr lang="en-US" altLang="ja-JP" sz="1778" baseline="-25000" dirty="0"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135" name="直線矢印コネクタ 134"/>
            <p:cNvCxnSpPr/>
            <p:nvPr/>
          </p:nvCxnSpPr>
          <p:spPr bwMode="auto">
            <a:xfrm flipH="1">
              <a:off x="8277889" y="1514987"/>
              <a:ext cx="3401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テキスト ボックス 29"/>
            <p:cNvSpPr txBox="1">
              <a:spLocks noChangeArrowheads="1"/>
            </p:cNvSpPr>
            <p:nvPr/>
          </p:nvSpPr>
          <p:spPr bwMode="auto">
            <a:xfrm>
              <a:off x="8435008" y="1239640"/>
              <a:ext cx="640167" cy="54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651" i="1" dirty="0"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B</a:t>
              </a:r>
              <a:r>
                <a:rPr lang="en-US" altLang="ja-JP" sz="1651" baseline="-25000" dirty="0"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137" name="直線矢印コネクタ 136"/>
            <p:cNvCxnSpPr/>
            <p:nvPr/>
          </p:nvCxnSpPr>
          <p:spPr bwMode="auto">
            <a:xfrm rot="10800000" flipH="1">
              <a:off x="8290221" y="1323982"/>
              <a:ext cx="3401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グループ化 10"/>
          <p:cNvGrpSpPr/>
          <p:nvPr/>
        </p:nvGrpSpPr>
        <p:grpSpPr>
          <a:xfrm>
            <a:off x="3354041" y="1183503"/>
            <a:ext cx="2050003" cy="1659898"/>
            <a:chOff x="3354041" y="1174516"/>
            <a:chExt cx="2050003" cy="1659898"/>
          </a:xfrm>
        </p:grpSpPr>
        <p:sp>
          <p:nvSpPr>
            <p:cNvPr id="196" name="正方形/長方形 195"/>
            <p:cNvSpPr/>
            <p:nvPr/>
          </p:nvSpPr>
          <p:spPr>
            <a:xfrm>
              <a:off x="3354041" y="1174516"/>
              <a:ext cx="2050003" cy="1169254"/>
            </a:xfrm>
            <a:prstGeom prst="rect">
              <a:avLst/>
            </a:prstGeom>
            <a:noFill/>
            <a:ln w="25400"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97" name="テキスト ボックス 196"/>
            <p:cNvSpPr txBox="1">
              <a:spLocks noChangeAspect="1"/>
            </p:cNvSpPr>
            <p:nvPr/>
          </p:nvSpPr>
          <p:spPr>
            <a:xfrm>
              <a:off x="4096754" y="2311194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800" i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endParaRPr lang="ja-JP" altLang="en-US" sz="2800" baseline="-25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8" name="コンテンツ プレースホルダ 2"/>
          <p:cNvSpPr txBox="1">
            <a:spLocks/>
          </p:cNvSpPr>
          <p:nvPr/>
        </p:nvSpPr>
        <p:spPr bwMode="auto">
          <a:xfrm>
            <a:off x="1" y="4525143"/>
            <a:ext cx="9144000" cy="42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 eaLnBrk="1" hangingPunct="1">
              <a:buNone/>
            </a:pPr>
            <a:r>
              <a:rPr lang="ja-JP" altLang="en-US" sz="2400" dirty="0">
                <a:latin typeface="+mn-lt"/>
                <a:cs typeface="游ゴシック"/>
              </a:rPr>
              <a:t>・</a:t>
            </a:r>
            <a:r>
              <a:rPr lang="ja-JP" altLang="en-US" sz="2400" dirty="0" smtClean="0">
                <a:latin typeface="+mn-lt"/>
                <a:cs typeface="游ゴシック"/>
              </a:rPr>
              <a:t>コア部（エネルギー投入部）と管路（エネルギー散逸部）に分割</a:t>
            </a:r>
          </a:p>
        </p:txBody>
      </p:sp>
      <p:sp>
        <p:nvSpPr>
          <p:cNvPr id="199" name="コンテンツ プレースホルダ 2"/>
          <p:cNvSpPr txBox="1">
            <a:spLocks/>
          </p:cNvSpPr>
          <p:nvPr/>
        </p:nvSpPr>
        <p:spPr bwMode="auto">
          <a:xfrm>
            <a:off x="6234428" y="1219962"/>
            <a:ext cx="2748544" cy="88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 eaLnBrk="1" hangingPunct="1">
              <a:buNone/>
            </a:pPr>
            <a:r>
              <a:rPr lang="ja-JP" altLang="en-US" sz="2400" dirty="0" smtClean="0">
                <a:latin typeface="+mn-lt"/>
                <a:cs typeface="游ゴシック"/>
              </a:rPr>
              <a:t>コア部の</a:t>
            </a:r>
            <a:endParaRPr lang="en-US" altLang="ja-JP" sz="2400" dirty="0" smtClean="0">
              <a:latin typeface="+mn-lt"/>
              <a:cs typeface="游ゴシック"/>
            </a:endParaRPr>
          </a:p>
          <a:p>
            <a:pPr marL="0" indent="0" algn="ctr" defTabSz="914400" eaLnBrk="1" hangingPunct="1">
              <a:buNone/>
            </a:pPr>
            <a:r>
              <a:rPr lang="ja-JP" altLang="en-US" sz="2400" dirty="0" smtClean="0">
                <a:latin typeface="+mn-lt"/>
                <a:cs typeface="游ゴシック"/>
              </a:rPr>
              <a:t>周波数応答測定系</a:t>
            </a:r>
          </a:p>
        </p:txBody>
      </p:sp>
      <p:sp>
        <p:nvSpPr>
          <p:cNvPr id="201" name="コンテンツ プレースホルダ 2"/>
          <p:cNvSpPr txBox="1">
            <a:spLocks/>
          </p:cNvSpPr>
          <p:nvPr/>
        </p:nvSpPr>
        <p:spPr bwMode="auto">
          <a:xfrm>
            <a:off x="6234428" y="3033676"/>
            <a:ext cx="2748544" cy="88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 eaLnBrk="1" hangingPunct="1">
              <a:buNone/>
            </a:pPr>
            <a:r>
              <a:rPr lang="ja-JP" altLang="en-US" sz="2400" dirty="0" smtClean="0">
                <a:latin typeface="+mn-lt"/>
                <a:cs typeface="游ゴシック"/>
              </a:rPr>
              <a:t>管</a:t>
            </a:r>
            <a:r>
              <a:rPr lang="ja-JP" altLang="en-US" sz="2400" dirty="0">
                <a:latin typeface="+mn-lt"/>
                <a:cs typeface="游ゴシック"/>
              </a:rPr>
              <a:t>路</a:t>
            </a:r>
            <a:r>
              <a:rPr lang="ja-JP" altLang="en-US" sz="2400" dirty="0" smtClean="0">
                <a:latin typeface="+mn-lt"/>
                <a:cs typeface="游ゴシック"/>
              </a:rPr>
              <a:t>の</a:t>
            </a:r>
            <a:endParaRPr lang="en-US" altLang="ja-JP" sz="2400" dirty="0" smtClean="0">
              <a:latin typeface="+mn-lt"/>
              <a:cs typeface="游ゴシック"/>
            </a:endParaRPr>
          </a:p>
          <a:p>
            <a:pPr marL="0" indent="0" algn="ctr" defTabSz="914400" eaLnBrk="1" hangingPunct="1">
              <a:buNone/>
            </a:pPr>
            <a:r>
              <a:rPr lang="ja-JP" altLang="en-US" sz="2400" dirty="0" smtClean="0">
                <a:latin typeface="+mn-lt"/>
                <a:cs typeface="游ゴシック"/>
              </a:rPr>
              <a:t>周波数応答測定系</a:t>
            </a:r>
          </a:p>
        </p:txBody>
      </p:sp>
      <p:sp>
        <p:nvSpPr>
          <p:cNvPr id="203" name="コンテンツ プレースホルダ 2"/>
          <p:cNvSpPr txBox="1">
            <a:spLocks/>
          </p:cNvSpPr>
          <p:nvPr/>
        </p:nvSpPr>
        <p:spPr bwMode="auto">
          <a:xfrm>
            <a:off x="1" y="5045732"/>
            <a:ext cx="9143999" cy="958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 eaLnBrk="1" hangingPunct="1">
              <a:buNone/>
            </a:pP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・</a:t>
            </a:r>
            <a:r>
              <a:rPr lang="en-US" altLang="ja-JP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C2</a:t>
            </a:r>
            <a:r>
              <a:rPr lang="ja-JP" altLang="en-US" sz="2400" dirty="0" smtClean="0">
                <a:latin typeface="+mn-lt"/>
                <a:cs typeface="游ゴシック"/>
              </a:rPr>
              <a:t>の</a:t>
            </a:r>
            <a:r>
              <a:rPr lang="ja-JP" altLang="en-US" sz="2400" dirty="0">
                <a:latin typeface="+mn-lt"/>
                <a:cs typeface="游ゴシック"/>
              </a:rPr>
              <a:t>振幅</a:t>
            </a:r>
            <a:r>
              <a:rPr lang="ja-JP" altLang="en-US" sz="2400" dirty="0" smtClean="0">
                <a:latin typeface="+mn-lt"/>
                <a:cs typeface="游ゴシック"/>
              </a:rPr>
              <a:t>を一定に制御することで分割面の圧力振幅を共通とする</a:t>
            </a:r>
          </a:p>
        </p:txBody>
      </p:sp>
      <p:sp>
        <p:nvSpPr>
          <p:cNvPr id="205" name="テキスト ボックス 29"/>
          <p:cNvSpPr txBox="1">
            <a:spLocks noChangeArrowheads="1"/>
          </p:cNvSpPr>
          <p:nvPr/>
        </p:nvSpPr>
        <p:spPr bwMode="auto">
          <a:xfrm>
            <a:off x="4356984" y="551303"/>
            <a:ext cx="6783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i="1" dirty="0" smtClean="0"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P</a:t>
            </a:r>
            <a:r>
              <a:rPr lang="en-US" altLang="ja-JP" baseline="-25000" dirty="0"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s</a:t>
            </a:r>
            <a:r>
              <a:rPr lang="en-US" altLang="ja-JP" baseline="-25000" dirty="0" smtClean="0"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2</a:t>
            </a:r>
            <a:endParaRPr lang="en-US" altLang="ja-JP" baseline="-25000" dirty="0">
              <a:latin typeface="Times New Roman" panose="020206030504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06" name="コンテンツ プレースホルダ 2"/>
          <p:cNvSpPr txBox="1">
            <a:spLocks/>
          </p:cNvSpPr>
          <p:nvPr/>
        </p:nvSpPr>
        <p:spPr bwMode="auto">
          <a:xfrm>
            <a:off x="804801" y="5648588"/>
            <a:ext cx="7534398" cy="506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 eaLnBrk="1" hangingPunct="1">
              <a:buNone/>
            </a:pP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⇒ コア部および管路はエンジン発振時と</a:t>
            </a:r>
            <a:r>
              <a:rPr lang="ja-JP" altLang="en-US" sz="2400" u="sng" dirty="0" smtClean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同一に振る舞う</a:t>
            </a:r>
            <a:endParaRPr lang="en-US" altLang="ja-JP" sz="2400" u="sng" dirty="0" smtClean="0">
              <a:uFill>
                <a:solidFill>
                  <a:srgbClr val="FF0000"/>
                </a:solidFill>
              </a:uFill>
              <a:latin typeface="+mn-lt"/>
              <a:cs typeface="游ゴシック"/>
            </a:endParaRPr>
          </a:p>
        </p:txBody>
      </p:sp>
      <p:grpSp>
        <p:nvGrpSpPr>
          <p:cNvPr id="37" name="グループ化 12"/>
          <p:cNvGrpSpPr/>
          <p:nvPr/>
        </p:nvGrpSpPr>
        <p:grpSpPr>
          <a:xfrm>
            <a:off x="276225" y="2447109"/>
            <a:ext cx="8706747" cy="3684664"/>
            <a:chOff x="276225" y="2447109"/>
            <a:chExt cx="8706747" cy="3684664"/>
          </a:xfrm>
        </p:grpSpPr>
        <p:grpSp>
          <p:nvGrpSpPr>
            <p:cNvPr id="38" name="グループ化 4"/>
            <p:cNvGrpSpPr/>
            <p:nvPr/>
          </p:nvGrpSpPr>
          <p:grpSpPr>
            <a:xfrm>
              <a:off x="276225" y="2447109"/>
              <a:ext cx="8706747" cy="3684664"/>
              <a:chOff x="276225" y="2447109"/>
              <a:chExt cx="8706747" cy="3684664"/>
            </a:xfrm>
          </p:grpSpPr>
          <p:grpSp>
            <p:nvGrpSpPr>
              <p:cNvPr id="39" name="グループ化 155"/>
              <p:cNvGrpSpPr/>
              <p:nvPr/>
            </p:nvGrpSpPr>
            <p:grpSpPr>
              <a:xfrm>
                <a:off x="276225" y="2447109"/>
                <a:ext cx="8706747" cy="3684664"/>
                <a:chOff x="276225" y="2447109"/>
                <a:chExt cx="8706747" cy="3684664"/>
              </a:xfrm>
            </p:grpSpPr>
            <p:sp>
              <p:nvSpPr>
                <p:cNvPr id="158" name="正方形/長方形 157"/>
                <p:cNvSpPr/>
                <p:nvPr/>
              </p:nvSpPr>
              <p:spPr>
                <a:xfrm>
                  <a:off x="276225" y="2778032"/>
                  <a:ext cx="8706747" cy="335374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40" name="グループ化 158"/>
                <p:cNvGrpSpPr/>
                <p:nvPr/>
              </p:nvGrpSpPr>
              <p:grpSpPr>
                <a:xfrm>
                  <a:off x="807729" y="3105569"/>
                  <a:ext cx="5610595" cy="2927260"/>
                  <a:chOff x="807729" y="3105569"/>
                  <a:chExt cx="5610595" cy="2927260"/>
                </a:xfrm>
              </p:grpSpPr>
              <p:pic>
                <p:nvPicPr>
                  <p:cNvPr id="161" name="図 16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133329" y="5138835"/>
                    <a:ext cx="1105692" cy="893994"/>
                  </a:xfrm>
                  <a:prstGeom prst="rect">
                    <a:avLst/>
                  </a:prstGeom>
                </p:spPr>
              </p:pic>
              <p:pic>
                <p:nvPicPr>
                  <p:cNvPr id="168" name="図 167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07729" y="3105569"/>
                    <a:ext cx="3889992" cy="1440897"/>
                  </a:xfrm>
                  <a:prstGeom prst="rect">
                    <a:avLst/>
                  </a:prstGeom>
                </p:spPr>
              </p:pic>
              <p:sp>
                <p:nvSpPr>
                  <p:cNvPr id="169" name="コンテンツ プレースホルダ 2"/>
                  <p:cNvSpPr txBox="1">
                    <a:spLocks/>
                  </p:cNvSpPr>
                  <p:nvPr/>
                </p:nvSpPr>
                <p:spPr bwMode="auto">
                  <a:xfrm>
                    <a:off x="4172502" y="5348728"/>
                    <a:ext cx="2245822" cy="4907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228600" indent="-228600" algn="l" rtl="0" eaLnBrk="0" fontAlgn="base" hangingPunct="0">
                      <a:lnSpc>
                        <a:spcPct val="90000"/>
                      </a:lnSpc>
                      <a:spcBef>
                        <a:spcPts val="1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kumimoji="1" sz="2800" kern="120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defRPr>
                    </a:lvl1pPr>
                    <a:lvl2pPr marL="685800" indent="-228600" algn="l" rtl="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kumimoji="1" sz="2400" kern="120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defRPr>
                    </a:lvl2pPr>
                    <a:lvl3pPr marL="1143000" indent="-228600" algn="l" rtl="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defRPr>
                    </a:lvl3pPr>
                    <a:lvl4pPr marL="1600200" indent="-228600" algn="l" rtl="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kumimoji="1" kern="120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defRPr>
                    </a:lvl4pPr>
                    <a:lvl5pPr marL="2057400" indent="-228600" algn="l" rtl="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kumimoji="1" kern="120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defRPr>
                    </a:lvl5pPr>
                    <a:lvl6pPr marL="25146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kumimoji="1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9718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kumimoji="1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4290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kumimoji="1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886200" indent="-228600" algn="l" defTabSz="914400" rtl="0" eaLnBrk="1" latinLnBrk="0" hangingPunct="1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kumimoji="1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 defTabSz="914400" eaLnBrk="1" hangingPunct="1">
                      <a:buNone/>
                    </a:pPr>
                    <a:r>
                      <a:rPr lang="en-US" altLang="ja-JP" sz="2400" dirty="0" smtClean="0">
                        <a:latin typeface="+mn-lt"/>
                        <a:cs typeface="游ゴシック"/>
                      </a:rPr>
                      <a:t>1</a:t>
                    </a:r>
                    <a:r>
                      <a:rPr lang="ja-JP" altLang="en-US" sz="2400" dirty="0" smtClean="0">
                        <a:latin typeface="+mn-lt"/>
                        <a:cs typeface="游ゴシック"/>
                      </a:rPr>
                      <a:t>入力，</a:t>
                    </a:r>
                    <a:r>
                      <a:rPr lang="en-US" altLang="ja-JP" sz="2400" dirty="0" smtClean="0">
                        <a:latin typeface="+mn-lt"/>
                        <a:cs typeface="游ゴシック"/>
                      </a:rPr>
                      <a:t>1</a:t>
                    </a:r>
                    <a:r>
                      <a:rPr lang="ja-JP" altLang="en-US" sz="2400" dirty="0" smtClean="0">
                        <a:latin typeface="+mn-lt"/>
                        <a:cs typeface="游ゴシック"/>
                      </a:rPr>
                      <a:t>出力</a:t>
                    </a:r>
                    <a:endParaRPr lang="ja-JP" altLang="en-US" sz="2400" dirty="0">
                      <a:latin typeface="+mn-lt"/>
                      <a:cs typeface="游ゴシック"/>
                    </a:endParaRPr>
                  </a:p>
                </p:txBody>
              </p:sp>
            </p:grpSp>
            <p:sp>
              <p:nvSpPr>
                <p:cNvPr id="160" name="正方形/長方形 159"/>
                <p:cNvSpPr/>
                <p:nvPr/>
              </p:nvSpPr>
              <p:spPr>
                <a:xfrm>
                  <a:off x="3222171" y="2447109"/>
                  <a:ext cx="3294825" cy="39188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aphicFrame>
            <p:nvGraphicFramePr>
              <p:cNvPr id="143" name="Object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4277701546"/>
                  </p:ext>
                </p:extLst>
              </p:nvPr>
            </p:nvGraphicFramePr>
            <p:xfrm>
              <a:off x="5064655" y="4120685"/>
              <a:ext cx="3824288" cy="488950"/>
            </p:xfrm>
            <a:graphic>
              <a:graphicData uri="http://schemas.openxmlformats.org/presentationml/2006/ole">
                <p:oleObj spid="_x0000_s37890" name="数式" r:id="rId6" imgW="1879560" imgH="241200" progId="Equation.3">
                  <p:embed/>
                </p:oleObj>
              </a:graphicData>
            </a:graphic>
          </p:graphicFrame>
        </p:grpSp>
        <p:graphicFrame>
          <p:nvGraphicFramePr>
            <p:cNvPr id="145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054197577"/>
                </p:ext>
              </p:extLst>
            </p:nvPr>
          </p:nvGraphicFramePr>
          <p:xfrm>
            <a:off x="5035372" y="3629960"/>
            <a:ext cx="3930650" cy="474662"/>
          </p:xfrm>
          <a:graphic>
            <a:graphicData uri="http://schemas.openxmlformats.org/presentationml/2006/ole">
              <p:oleObj spid="_x0000_s37891" name="数式" r:id="rId7" imgW="2095200" imgH="253800" progId="Equation.3">
                <p:embed/>
              </p:oleObj>
            </a:graphicData>
          </a:graphic>
        </p:graphicFrame>
        <p:graphicFrame>
          <p:nvGraphicFramePr>
            <p:cNvPr id="148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911705775"/>
                </p:ext>
              </p:extLst>
            </p:nvPr>
          </p:nvGraphicFramePr>
          <p:xfrm>
            <a:off x="5093230" y="3180389"/>
            <a:ext cx="3287712" cy="474663"/>
          </p:xfrm>
          <a:graphic>
            <a:graphicData uri="http://schemas.openxmlformats.org/presentationml/2006/ole">
              <p:oleObj spid="_x0000_s37892" name="数式" r:id="rId8" imgW="1752480" imgH="253800" progId="Equation.3">
                <p:embed/>
              </p:oleObj>
            </a:graphicData>
          </a:graphic>
        </p:graphicFrame>
        <p:sp>
          <p:nvSpPr>
            <p:cNvPr id="150" name="コンテンツ プレースホルダ 2"/>
            <p:cNvSpPr txBox="1">
              <a:spLocks/>
            </p:cNvSpPr>
            <p:nvPr/>
          </p:nvSpPr>
          <p:spPr bwMode="auto">
            <a:xfrm>
              <a:off x="4629484" y="3732137"/>
              <a:ext cx="628894" cy="490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914400" eaLnBrk="1" hangingPunct="1">
                <a:buNone/>
              </a:pPr>
              <a:r>
                <a:rPr lang="ja-JP" altLang="en-US" sz="2400" dirty="0" err="1" smtClean="0">
                  <a:latin typeface="+mn-lt"/>
                  <a:cs typeface="游ゴシック"/>
                </a:rPr>
                <a:t>，</a:t>
              </a:r>
              <a:endParaRPr lang="ja-JP" altLang="en-US" sz="2400" dirty="0">
                <a:latin typeface="+mn-lt"/>
                <a:cs typeface="游ゴシック"/>
              </a:endParaRPr>
            </a:p>
          </p:txBody>
        </p:sp>
      </p:grpSp>
      <p:sp>
        <p:nvSpPr>
          <p:cNvPr id="149" name="タイトル 1"/>
          <p:cNvSpPr>
            <a:spLocks noGrp="1"/>
          </p:cNvSpPr>
          <p:nvPr>
            <p:ph type="title"/>
          </p:nvPr>
        </p:nvSpPr>
        <p:spPr>
          <a:xfrm>
            <a:off x="467544" y="-69012"/>
            <a:ext cx="8229600" cy="836712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実験方法</a:t>
            </a:r>
            <a:endParaRPr kumimoji="1" lang="ja-JP" altLang="en-US" dirty="0"/>
          </a:p>
        </p:txBody>
      </p:sp>
      <p:sp>
        <p:nvSpPr>
          <p:cNvPr id="154" name="テキスト ボックス 153"/>
          <p:cNvSpPr txBox="1">
            <a:spLocks noChangeAspect="1"/>
          </p:cNvSpPr>
          <p:nvPr/>
        </p:nvSpPr>
        <p:spPr>
          <a:xfrm>
            <a:off x="2627784" y="5263706"/>
            <a:ext cx="86409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8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core</a:t>
            </a:r>
            <a:endParaRPr lang="ja-JP" altLang="en-US" sz="28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715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 animBg="1"/>
      <p:bldP spid="198" grpId="0"/>
      <p:bldP spid="199" grpId="0"/>
      <p:bldP spid="201" grpId="0"/>
      <p:bldP spid="203" grpId="0"/>
      <p:bldP spid="205" grpId="0"/>
      <p:bldP spid="206" grpId="0"/>
      <p:bldP spid="1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23550" y="343428"/>
            <a:ext cx="5620450" cy="3468253"/>
          </a:xfrm>
          <a:prstGeom prst="rect">
            <a:avLst/>
          </a:prstGeom>
        </p:spPr>
      </p:pic>
      <p:grpSp>
        <p:nvGrpSpPr>
          <p:cNvPr id="2" name="グループ化 54"/>
          <p:cNvGrpSpPr/>
          <p:nvPr/>
        </p:nvGrpSpPr>
        <p:grpSpPr>
          <a:xfrm>
            <a:off x="3117435" y="343428"/>
            <a:ext cx="5962650" cy="4242778"/>
            <a:chOff x="3117435" y="1896003"/>
            <a:chExt cx="5962650" cy="4242778"/>
          </a:xfrm>
        </p:grpSpPr>
        <p:sp>
          <p:nvSpPr>
            <p:cNvPr id="56" name="正方形/長方形 55"/>
            <p:cNvSpPr/>
            <p:nvPr/>
          </p:nvSpPr>
          <p:spPr>
            <a:xfrm>
              <a:off x="3117435" y="1896003"/>
              <a:ext cx="5962650" cy="4242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7" name="図 56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23550" y="3275463"/>
              <a:ext cx="5436204" cy="2033516"/>
            </a:xfrm>
            <a:prstGeom prst="rect">
              <a:avLst/>
            </a:prstGeom>
          </p:spPr>
        </p:pic>
      </p:grpSp>
      <p:grpSp>
        <p:nvGrpSpPr>
          <p:cNvPr id="5" name="グループ化 57"/>
          <p:cNvGrpSpPr/>
          <p:nvPr/>
        </p:nvGrpSpPr>
        <p:grpSpPr>
          <a:xfrm>
            <a:off x="2945219" y="1020503"/>
            <a:ext cx="6198781" cy="2895393"/>
            <a:chOff x="2945219" y="2573078"/>
            <a:chExt cx="6198781" cy="2895393"/>
          </a:xfrm>
        </p:grpSpPr>
        <p:sp>
          <p:nvSpPr>
            <p:cNvPr id="59" name="正方形/長方形 58"/>
            <p:cNvSpPr/>
            <p:nvPr/>
          </p:nvSpPr>
          <p:spPr>
            <a:xfrm>
              <a:off x="2945219" y="2573078"/>
              <a:ext cx="6198781" cy="28369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60" name="図 5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419475" y="3352800"/>
              <a:ext cx="4953559" cy="2115671"/>
            </a:xfrm>
            <a:prstGeom prst="rect">
              <a:avLst/>
            </a:prstGeom>
            <a:solidFill>
              <a:schemeClr val="bg1"/>
            </a:solidFill>
          </p:spPr>
        </p:pic>
      </p:grpSp>
      <p:grpSp>
        <p:nvGrpSpPr>
          <p:cNvPr id="7" name="グループ化 1"/>
          <p:cNvGrpSpPr/>
          <p:nvPr/>
        </p:nvGrpSpPr>
        <p:grpSpPr>
          <a:xfrm>
            <a:off x="3459635" y="352953"/>
            <a:ext cx="5693890" cy="4235026"/>
            <a:chOff x="3459635" y="352953"/>
            <a:chExt cx="5693890" cy="4235026"/>
          </a:xfrm>
        </p:grpSpPr>
        <p:pic>
          <p:nvPicPr>
            <p:cNvPr id="40" name="図 39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33075" y="352953"/>
              <a:ext cx="5620450" cy="3468253"/>
            </a:xfrm>
            <a:prstGeom prst="rect">
              <a:avLst/>
            </a:prstGeom>
            <a:solidFill>
              <a:schemeClr val="bg1"/>
            </a:solidFill>
          </p:spPr>
        </p:pic>
        <p:grpSp>
          <p:nvGrpSpPr>
            <p:cNvPr id="8" name="グループ化 40"/>
            <p:cNvGrpSpPr/>
            <p:nvPr/>
          </p:nvGrpSpPr>
          <p:grpSpPr>
            <a:xfrm>
              <a:off x="3459635" y="3727006"/>
              <a:ext cx="4338779" cy="860973"/>
              <a:chOff x="3459635" y="3727006"/>
              <a:chExt cx="4338779" cy="860973"/>
            </a:xfrm>
          </p:grpSpPr>
          <p:graphicFrame>
            <p:nvGraphicFramePr>
              <p:cNvPr id="42" name="Object 12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3459635" y="3727006"/>
              <a:ext cx="3015519" cy="460839"/>
            </p:xfrm>
            <a:graphic>
              <a:graphicData uri="http://schemas.openxmlformats.org/presentationml/2006/ole">
                <p:oleObj spid="_x0000_s4098" name="数式" r:id="rId7" imgW="1320480" imgH="203040" progId="Equation.3">
                  <p:embed/>
                </p:oleObj>
              </a:graphicData>
            </a:graphic>
          </p:graphicFrame>
          <p:grpSp>
            <p:nvGrpSpPr>
              <p:cNvPr id="9" name="グループ化 44"/>
              <p:cNvGrpSpPr/>
              <p:nvPr/>
            </p:nvGrpSpPr>
            <p:grpSpPr>
              <a:xfrm>
                <a:off x="3460694" y="4099633"/>
                <a:ext cx="4337720" cy="488346"/>
                <a:chOff x="850330" y="6231100"/>
                <a:chExt cx="4337720" cy="488346"/>
              </a:xfrm>
            </p:grpSpPr>
            <p:sp>
              <p:nvSpPr>
                <p:cNvPr id="46" name="テキスト ボックス 2"/>
                <p:cNvSpPr txBox="1">
                  <a:spLocks noChangeArrowheads="1"/>
                </p:cNvSpPr>
                <p:nvPr/>
              </p:nvSpPr>
              <p:spPr bwMode="auto">
                <a:xfrm>
                  <a:off x="1419461" y="6231100"/>
                  <a:ext cx="3768589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defTabSz="4572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None/>
                  </a:pPr>
                  <a:r>
                    <a:rPr lang="ja-JP" altLang="en-US" sz="2400" dirty="0" smtClean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游ゴシック"/>
                    </a:rPr>
                    <a:t>： </a:t>
                  </a:r>
                  <a:r>
                    <a:rPr lang="ja-JP" altLang="en-US" sz="2400" dirty="0" smtClean="0">
                      <a:solidFill>
                        <a:srgbClr val="FF0000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游ゴシック"/>
                    </a:rPr>
                    <a:t>時変ゲイン</a:t>
                  </a:r>
                  <a:endParaRPr lang="ja-JP" altLang="en-US" sz="2400" dirty="0">
                    <a:solidFill>
                      <a:srgbClr val="FF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游ゴシック"/>
                  </a:endParaRPr>
                </a:p>
              </p:txBody>
            </p:sp>
            <p:graphicFrame>
              <p:nvGraphicFramePr>
                <p:cNvPr id="47" name="Object 12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850330" y="6322869"/>
                <a:ext cx="621029" cy="396577"/>
              </p:xfrm>
              <a:graphic>
                <a:graphicData uri="http://schemas.openxmlformats.org/presentationml/2006/ole">
                  <p:oleObj spid="_x0000_s4099" name="数式" r:id="rId8" imgW="317160" imgH="203040" progId="Equation.3">
                    <p:embed/>
                  </p:oleObj>
                </a:graphicData>
              </a:graphic>
            </p:graphicFrame>
          </p:grpSp>
        </p:grpSp>
      </p:grpSp>
      <p:graphicFrame>
        <p:nvGraphicFramePr>
          <p:cNvPr id="25" name="Object 12"/>
          <p:cNvGraphicFramePr>
            <a:graphicFrameLocks noChangeAspect="1"/>
          </p:cNvGraphicFramePr>
          <p:nvPr>
            <p:extLst/>
          </p:nvPr>
        </p:nvGraphicFramePr>
        <p:xfrm>
          <a:off x="3459635" y="3727006"/>
          <a:ext cx="3015519" cy="460839"/>
        </p:xfrm>
        <a:graphic>
          <a:graphicData uri="http://schemas.openxmlformats.org/presentationml/2006/ole">
            <p:oleObj spid="_x0000_s4100" name="数式" r:id="rId9" imgW="1320480" imgH="203040" progId="Equation.3">
              <p:embed/>
            </p:oleObj>
          </a:graphicData>
        </a:graphic>
      </p:graphicFrame>
      <p:grpSp>
        <p:nvGrpSpPr>
          <p:cNvPr id="10" name="グループ化 190"/>
          <p:cNvGrpSpPr/>
          <p:nvPr/>
        </p:nvGrpSpPr>
        <p:grpSpPr>
          <a:xfrm>
            <a:off x="3460694" y="4099631"/>
            <a:ext cx="4337720" cy="488348"/>
            <a:chOff x="850330" y="6231098"/>
            <a:chExt cx="4337720" cy="488348"/>
          </a:xfrm>
        </p:grpSpPr>
        <p:sp>
          <p:nvSpPr>
            <p:cNvPr id="192" name="テキスト ボックス 2"/>
            <p:cNvSpPr txBox="1">
              <a:spLocks noChangeArrowheads="1"/>
            </p:cNvSpPr>
            <p:nvPr/>
          </p:nvSpPr>
          <p:spPr bwMode="auto">
            <a:xfrm>
              <a:off x="1419461" y="6231098"/>
              <a:ext cx="376858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ja-JP" altLang="en-US" sz="24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游ゴシック"/>
                </a:rPr>
                <a:t>： </a:t>
              </a:r>
              <a:r>
                <a:rPr lang="ja-JP" altLang="en-US" sz="2400" dirty="0" smtClean="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游ゴシック"/>
                </a:rPr>
                <a:t>時変ゲイン</a:t>
              </a:r>
              <a:endParaRPr lang="ja-JP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游ゴシック"/>
              </a:endParaRPr>
            </a:p>
          </p:txBody>
        </p:sp>
        <p:graphicFrame>
          <p:nvGraphicFramePr>
            <p:cNvPr id="193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850330" y="6322869"/>
            <a:ext cx="621029" cy="396577"/>
          </p:xfrm>
          <a:graphic>
            <a:graphicData uri="http://schemas.openxmlformats.org/presentationml/2006/ole">
              <p:oleObj spid="_x0000_s4101" name="数式" r:id="rId10" imgW="317160" imgH="203040" progId="Equation.3">
                <p:embed/>
              </p:oleObj>
            </a:graphicData>
          </a:graphic>
        </p:graphicFrame>
      </p:grpSp>
      <p:sp>
        <p:nvSpPr>
          <p:cNvPr id="194" name="コンテンツ プレースホルダ 2"/>
          <p:cNvSpPr txBox="1">
            <a:spLocks/>
          </p:cNvSpPr>
          <p:nvPr/>
        </p:nvSpPr>
        <p:spPr>
          <a:xfrm>
            <a:off x="76200" y="5344309"/>
            <a:ext cx="7033872" cy="1169541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 </a:t>
            </a:r>
            <a:r>
              <a:rPr lang="en-US" altLang="ja-JP" sz="2600" dirty="0" smtClean="0">
                <a:latin typeface="ＭＳ Ｐゴシック" panose="020B0600070205080204" pitchFamily="50" charset="-128"/>
              </a:rPr>
              <a:t>PI</a:t>
            </a:r>
            <a:r>
              <a:rPr lang="ja-JP" altLang="en-US" sz="2600" dirty="0" smtClean="0">
                <a:latin typeface="ＭＳ Ｐゴシック" panose="020B0600070205080204" pitchFamily="50" charset="-128"/>
              </a:rPr>
              <a:t>補償器</a:t>
            </a:r>
            <a:r>
              <a:rPr lang="ja-JP" altLang="en-US" sz="2600" dirty="0">
                <a:latin typeface="ＭＳ Ｐゴシック" panose="020B0600070205080204" pitchFamily="50" charset="-128"/>
              </a:rPr>
              <a:t>の出力を音源の</a:t>
            </a:r>
            <a:r>
              <a:rPr lang="ja-JP" altLang="en-US" sz="2600" dirty="0" smtClean="0">
                <a:latin typeface="ＭＳ Ｐゴシック" panose="020B0600070205080204" pitchFamily="50" charset="-128"/>
              </a:rPr>
              <a:t>駆動信号の</a:t>
            </a:r>
            <a:endParaRPr lang="en-US" altLang="ja-JP" sz="2600" dirty="0" smtClean="0">
              <a:latin typeface="ＭＳ Ｐゴシック" panose="020B0600070205080204" pitchFamily="50" charset="-128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ja-JP" sz="300" dirty="0" smtClean="0">
                <a:latin typeface="ＭＳ Ｐゴシック" panose="020B0600070205080204" pitchFamily="50" charset="-128"/>
              </a:rPr>
              <a:t/>
            </a:r>
            <a:br>
              <a:rPr lang="en-US" altLang="ja-JP" sz="300" dirty="0" smtClean="0">
                <a:latin typeface="ＭＳ Ｐゴシック" panose="020B0600070205080204" pitchFamily="50" charset="-128"/>
              </a:rPr>
            </a:br>
            <a:r>
              <a:rPr lang="ja-JP" altLang="en-US" sz="2800" dirty="0" smtClean="0">
                <a:latin typeface="ＭＳ Ｐゴシック" panose="020B0600070205080204" pitchFamily="50" charset="-128"/>
              </a:rPr>
              <a:t>　</a:t>
            </a:r>
            <a:r>
              <a:rPr lang="ja-JP" altLang="en-US" sz="2600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時変ゲイン</a:t>
            </a:r>
            <a:r>
              <a:rPr lang="ja-JP" altLang="en-US" sz="2600" dirty="0">
                <a:latin typeface="ＭＳ Ｐゴシック" panose="020B0600070205080204" pitchFamily="50" charset="-128"/>
              </a:rPr>
              <a:t>として用いる</a:t>
            </a:r>
            <a:endParaRPr lang="en-US" altLang="ja-JP" sz="2600" dirty="0" smtClean="0">
              <a:uFill>
                <a:solidFill>
                  <a:srgbClr val="FF0000"/>
                </a:solidFill>
              </a:u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1" name="グループ化 6"/>
          <p:cNvGrpSpPr/>
          <p:nvPr/>
        </p:nvGrpSpPr>
        <p:grpSpPr>
          <a:xfrm>
            <a:off x="5702300" y="771525"/>
            <a:ext cx="1903917" cy="1965325"/>
            <a:chOff x="5702300" y="771525"/>
            <a:chExt cx="1903917" cy="1965325"/>
          </a:xfrm>
        </p:grpSpPr>
        <p:cxnSp>
          <p:nvCxnSpPr>
            <p:cNvPr id="3" name="直線矢印コネクタ 2"/>
            <p:cNvCxnSpPr/>
            <p:nvPr/>
          </p:nvCxnSpPr>
          <p:spPr>
            <a:xfrm>
              <a:off x="5708650" y="771525"/>
              <a:ext cx="306000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>
              <a:off x="5702300" y="771525"/>
              <a:ext cx="0" cy="1965325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矢印コネクタ 26"/>
            <p:cNvCxnSpPr/>
            <p:nvPr/>
          </p:nvCxnSpPr>
          <p:spPr>
            <a:xfrm>
              <a:off x="6483950" y="771525"/>
              <a:ext cx="331200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矢印コネクタ 27"/>
            <p:cNvCxnSpPr/>
            <p:nvPr/>
          </p:nvCxnSpPr>
          <p:spPr>
            <a:xfrm>
              <a:off x="7282217" y="771525"/>
              <a:ext cx="324000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グループ化 37"/>
          <p:cNvGrpSpPr/>
          <p:nvPr/>
        </p:nvGrpSpPr>
        <p:grpSpPr>
          <a:xfrm>
            <a:off x="76200" y="4395432"/>
            <a:ext cx="7510967" cy="683217"/>
            <a:chOff x="76200" y="4395432"/>
            <a:chExt cx="7510967" cy="683217"/>
          </a:xfrm>
        </p:grpSpPr>
        <p:sp>
          <p:nvSpPr>
            <p:cNvPr id="186" name="テキスト ボックス 2"/>
            <p:cNvSpPr txBox="1">
              <a:spLocks noChangeArrowheads="1"/>
            </p:cNvSpPr>
            <p:nvPr/>
          </p:nvSpPr>
          <p:spPr bwMode="auto">
            <a:xfrm>
              <a:off x="76200" y="4586206"/>
              <a:ext cx="7510967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ja-JP" altLang="en-US" sz="26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游ゴシック"/>
                </a:rPr>
                <a:t>・ 推定値 </a:t>
              </a:r>
              <a:r>
                <a:rPr lang="en-US" altLang="ja-JP" sz="2600" i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游ゴシック"/>
                </a:rPr>
                <a:t>P</a:t>
              </a:r>
              <a:r>
                <a:rPr lang="ja-JP" altLang="en-US" sz="26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游ゴシック"/>
                </a:rPr>
                <a:t> </a:t>
              </a:r>
              <a:r>
                <a:rPr lang="ja-JP" altLang="en-US" sz="26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游ゴシック"/>
                </a:rPr>
                <a:t>と目標値</a:t>
              </a:r>
              <a:r>
                <a:rPr lang="ja-JP" altLang="en-US" sz="26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游ゴシック"/>
                </a:rPr>
                <a:t> </a:t>
              </a:r>
              <a:r>
                <a:rPr lang="en-US" altLang="ja-JP" sz="2600" i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游ゴシック"/>
                </a:rPr>
                <a:t>P </a:t>
              </a:r>
              <a:r>
                <a:rPr lang="en-US" altLang="ja-JP" sz="2600" baseline="300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游ゴシック"/>
                </a:rPr>
                <a:t>*</a:t>
              </a:r>
              <a:r>
                <a:rPr lang="ja-JP" altLang="en-US" sz="26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游ゴシック"/>
                </a:rPr>
                <a:t> との差分を</a:t>
              </a:r>
              <a:r>
                <a:rPr lang="en-US" altLang="ja-JP" sz="26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游ゴシック"/>
                </a:rPr>
                <a:t>PI</a:t>
              </a:r>
              <a:r>
                <a:rPr lang="ja-JP" altLang="en-US" sz="26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游ゴシック"/>
                </a:rPr>
                <a:t>補償器に入力</a:t>
              </a:r>
              <a:endPara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游ゴシック"/>
              </a:endParaRPr>
            </a:p>
          </p:txBody>
        </p:sp>
        <p:sp>
          <p:nvSpPr>
            <p:cNvPr id="26" name="正方形/長方形 11"/>
            <p:cNvSpPr>
              <a:spLocks noChangeArrowheads="1"/>
            </p:cNvSpPr>
            <p:nvPr/>
          </p:nvSpPr>
          <p:spPr bwMode="auto">
            <a:xfrm>
              <a:off x="1504743" y="4395432"/>
              <a:ext cx="576262" cy="54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4400" baseline="-25000" dirty="0">
                  <a:latin typeface="Calibri" panose="020F0502020204030204" pitchFamily="34" charset="0"/>
                </a:rPr>
                <a:t>＾</a:t>
              </a:r>
              <a:endParaRPr lang="en-US" altLang="ja-JP" sz="4400" baseline="-250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3" name="グループ化 10"/>
          <p:cNvGrpSpPr/>
          <p:nvPr/>
        </p:nvGrpSpPr>
        <p:grpSpPr>
          <a:xfrm>
            <a:off x="8066517" y="771525"/>
            <a:ext cx="754699" cy="384324"/>
            <a:chOff x="8066517" y="771525"/>
            <a:chExt cx="754699" cy="384324"/>
          </a:xfrm>
        </p:grpSpPr>
        <p:cxnSp>
          <p:nvCxnSpPr>
            <p:cNvPr id="29" name="直線矢印コネクタ 28"/>
            <p:cNvCxnSpPr/>
            <p:nvPr/>
          </p:nvCxnSpPr>
          <p:spPr>
            <a:xfrm>
              <a:off x="8066517" y="771525"/>
              <a:ext cx="331200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29"/>
            <p:cNvCxnSpPr/>
            <p:nvPr/>
          </p:nvCxnSpPr>
          <p:spPr>
            <a:xfrm flipH="1">
              <a:off x="8461216" y="771525"/>
              <a:ext cx="360000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矢印コネクタ 30"/>
            <p:cNvCxnSpPr/>
            <p:nvPr/>
          </p:nvCxnSpPr>
          <p:spPr>
            <a:xfrm>
              <a:off x="8416767" y="831849"/>
              <a:ext cx="0" cy="3240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グループ化 36"/>
          <p:cNvGrpSpPr/>
          <p:nvPr/>
        </p:nvGrpSpPr>
        <p:grpSpPr>
          <a:xfrm>
            <a:off x="6976545" y="1619399"/>
            <a:ext cx="1455941" cy="2089001"/>
            <a:chOff x="6976545" y="1619399"/>
            <a:chExt cx="1455941" cy="2089001"/>
          </a:xfrm>
        </p:grpSpPr>
        <p:cxnSp>
          <p:nvCxnSpPr>
            <p:cNvPr id="33" name="直線矢印コネクタ 32"/>
            <p:cNvCxnSpPr/>
            <p:nvPr/>
          </p:nvCxnSpPr>
          <p:spPr>
            <a:xfrm>
              <a:off x="8416767" y="1619399"/>
              <a:ext cx="0" cy="4500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矢印コネクタ 34"/>
            <p:cNvCxnSpPr/>
            <p:nvPr/>
          </p:nvCxnSpPr>
          <p:spPr>
            <a:xfrm flipH="1">
              <a:off x="7407124" y="2523849"/>
              <a:ext cx="1025362" cy="1184551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矢印コネクタ 42"/>
            <p:cNvCxnSpPr/>
            <p:nvPr/>
          </p:nvCxnSpPr>
          <p:spPr>
            <a:xfrm flipH="1">
              <a:off x="6976545" y="3313164"/>
              <a:ext cx="468000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矢印コネクタ 43"/>
            <p:cNvCxnSpPr/>
            <p:nvPr/>
          </p:nvCxnSpPr>
          <p:spPr>
            <a:xfrm flipH="1">
              <a:off x="7893460" y="3313164"/>
              <a:ext cx="432000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0" name="テキスト ボックス 2"/>
          <p:cNvSpPr txBox="1">
            <a:spLocks noChangeArrowheads="1"/>
          </p:cNvSpPr>
          <p:nvPr/>
        </p:nvSpPr>
        <p:spPr bwMode="auto">
          <a:xfrm>
            <a:off x="89984" y="2107867"/>
            <a:ext cx="5510716" cy="13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ja-JP" altLang="en-US" sz="2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游ゴシック"/>
              </a:rPr>
              <a:t>・ 絶対値関数と</a:t>
            </a:r>
            <a:r>
              <a:rPr lang="en-US" altLang="ja-JP" sz="2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游ゴシック"/>
              </a:rPr>
              <a:t>1</a:t>
            </a:r>
            <a:r>
              <a:rPr lang="ja-JP" altLang="en-US" sz="2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游ゴシック"/>
              </a:rPr>
              <a:t>次のローパスフィルタ</a:t>
            </a:r>
            <a:endParaRPr lang="en-US" altLang="ja-JP" sz="2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游ゴシック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游ゴシック"/>
              </a:rPr>
              <a:t/>
            </a:r>
            <a:br>
              <a:rPr lang="en-US" altLang="ja-JP" sz="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游ゴシック"/>
              </a:rPr>
            </a:b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游ゴシック"/>
              </a:rPr>
              <a:t>　</a:t>
            </a:r>
            <a:r>
              <a:rPr lang="ja-JP" altLang="en-US" sz="2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游ゴシック"/>
              </a:rPr>
              <a:t>（カットオフ角周波数 </a:t>
            </a:r>
            <a:r>
              <a:rPr lang="en-US" altLang="ja-JP" sz="2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游ゴシック"/>
              </a:rPr>
              <a:t>1 rad/s</a:t>
            </a:r>
            <a:r>
              <a:rPr lang="ja-JP" altLang="en-US" sz="2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游ゴシック"/>
              </a:rPr>
              <a:t>）</a:t>
            </a:r>
            <a:r>
              <a:rPr lang="en-US" altLang="ja-JP" sz="2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游ゴシック"/>
              </a:rPr>
              <a:t/>
            </a:r>
            <a:br>
              <a:rPr lang="en-US" altLang="ja-JP" sz="2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游ゴシック"/>
              </a:rPr>
            </a:br>
            <a:r>
              <a:rPr lang="ja-JP" altLang="en-US" sz="2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游ゴシック"/>
              </a:rPr>
              <a:t>　</a:t>
            </a:r>
            <a:r>
              <a:rPr lang="ja-JP" altLang="en-US" sz="2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游ゴシック"/>
              </a:rPr>
              <a:t>に</a:t>
            </a:r>
            <a:r>
              <a:rPr lang="en-US" altLang="ja-JP" sz="2600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游ゴシック"/>
              </a:rPr>
              <a:t>p</a:t>
            </a:r>
            <a:r>
              <a:rPr lang="en-US" altLang="ja-JP" sz="900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游ゴシック"/>
              </a:rPr>
              <a:t> </a:t>
            </a:r>
            <a:r>
              <a:rPr lang="ja-JP" altLang="en-US" sz="2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游ゴシック"/>
              </a:rPr>
              <a:t>を</a:t>
            </a:r>
            <a:r>
              <a:rPr lang="ja-JP" altLang="en-US" sz="2600" dirty="0" smtClean="0">
                <a:latin typeface="ＭＳ Ｐゴシック" panose="020B0600070205080204" pitchFamily="50" charset="-128"/>
                <a:cs typeface="游ゴシック"/>
              </a:rPr>
              <a:t>通し平滑化</a:t>
            </a:r>
            <a:endParaRPr lang="ja-JP" altLang="en-US" sz="2600" dirty="0">
              <a:latin typeface="ＭＳ Ｐゴシック" panose="020B0600070205080204" pitchFamily="50" charset="-128"/>
              <a:cs typeface="游ゴシック"/>
            </a:endParaRPr>
          </a:p>
        </p:txBody>
      </p:sp>
      <p:sp>
        <p:nvSpPr>
          <p:cNvPr id="189" name="テキスト ボックス 2"/>
          <p:cNvSpPr txBox="1">
            <a:spLocks noChangeArrowheads="1"/>
          </p:cNvSpPr>
          <p:nvPr/>
        </p:nvSpPr>
        <p:spPr bwMode="auto">
          <a:xfrm>
            <a:off x="89984" y="1245901"/>
            <a:ext cx="535308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ja-JP" altLang="en-US" sz="2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游ゴシック"/>
              </a:rPr>
              <a:t>・ スピーカの駆動信号を</a:t>
            </a:r>
            <a:r>
              <a:rPr lang="ja-JP" altLang="en-US" sz="26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游ゴシック"/>
              </a:rPr>
              <a:t>可変</a:t>
            </a:r>
            <a:r>
              <a:rPr lang="ja-JP" altLang="en-US" sz="2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游ゴシック"/>
              </a:rPr>
              <a:t>とする</a:t>
            </a:r>
            <a:endParaRPr lang="ja-JP" altLang="en-US" sz="2600" dirty="0">
              <a:latin typeface="ＭＳ Ｐゴシック" panose="020B0600070205080204" pitchFamily="50" charset="-128"/>
              <a:cs typeface="游ゴシック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78B33-96AD-4438-A21A-8C7A66A8BD97}" type="slidenum">
              <a:rPr lang="ja-JP" altLang="en-US" smtClean="0"/>
              <a:pPr>
                <a:defRPr/>
              </a:pPr>
              <a:t>7</a:t>
            </a:fld>
            <a:endParaRPr lang="ja-JP" altLang="en-US" dirty="0"/>
          </a:p>
        </p:txBody>
      </p:sp>
      <p:sp>
        <p:nvSpPr>
          <p:cNvPr id="45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36712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/>
              <a:t>実験装置：定常発振制御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2204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0"/>
      <p:bldP spid="1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実験装置：定常発振制御</a:t>
            </a:r>
            <a:r>
              <a:rPr lang="ja-JP" altLang="en-US" sz="3600" dirty="0" smtClean="0"/>
              <a:t>（つづき）</a:t>
            </a:r>
            <a:endParaRPr kumimoji="1" lang="ja-JP" altLang="en-US" sz="3600" dirty="0"/>
          </a:p>
        </p:txBody>
      </p:sp>
      <p:grpSp>
        <p:nvGrpSpPr>
          <p:cNvPr id="2" name="グループ化 16"/>
          <p:cNvGrpSpPr/>
          <p:nvPr/>
        </p:nvGrpSpPr>
        <p:grpSpPr>
          <a:xfrm>
            <a:off x="69467" y="3529552"/>
            <a:ext cx="4588638" cy="3037182"/>
            <a:chOff x="69467" y="3529552"/>
            <a:chExt cx="4588638" cy="3037182"/>
          </a:xfrm>
        </p:grpSpPr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19641" y="3529552"/>
              <a:ext cx="4313607" cy="2908966"/>
            </a:xfrm>
            <a:prstGeom prst="rect">
              <a:avLst/>
            </a:prstGeom>
          </p:spPr>
        </p:pic>
        <p:grpSp>
          <p:nvGrpSpPr>
            <p:cNvPr id="4" name="グループ化 9"/>
            <p:cNvGrpSpPr/>
            <p:nvPr/>
          </p:nvGrpSpPr>
          <p:grpSpPr>
            <a:xfrm>
              <a:off x="69467" y="3738723"/>
              <a:ext cx="4588638" cy="2828011"/>
              <a:chOff x="2222117" y="3738723"/>
              <a:chExt cx="4588638" cy="2828011"/>
            </a:xfrm>
          </p:grpSpPr>
          <p:sp>
            <p:nvSpPr>
              <p:cNvPr id="41" name="コンテンツ プレースホルダ 2"/>
              <p:cNvSpPr txBox="1">
                <a:spLocks/>
              </p:cNvSpPr>
              <p:nvPr/>
            </p:nvSpPr>
            <p:spPr bwMode="auto">
              <a:xfrm rot="16200000">
                <a:off x="6186486" y="4640833"/>
                <a:ext cx="866775" cy="381762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28600" indent="-228600" algn="l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lvl3pPr>
                <a:lvl4pPr marL="16002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 kern="120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lvl4pPr>
                <a:lvl5pPr marL="20574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 kern="120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914400" eaLnBrk="1" hangingPunct="1">
                  <a:buNone/>
                </a:pPr>
                <a:r>
                  <a:rPr lang="en-US" altLang="ja-JP" sz="2000" dirty="0">
                    <a:cs typeface="游ゴシック"/>
                  </a:rPr>
                  <a:t>G</a:t>
                </a:r>
                <a:r>
                  <a:rPr lang="en-US" altLang="ja-JP" sz="2000" dirty="0" smtClean="0">
                    <a:cs typeface="游ゴシック"/>
                  </a:rPr>
                  <a:t>ain</a:t>
                </a:r>
              </a:p>
            </p:txBody>
          </p:sp>
          <p:grpSp>
            <p:nvGrpSpPr>
              <p:cNvPr id="5" name="グループ化 29"/>
              <p:cNvGrpSpPr/>
              <p:nvPr/>
            </p:nvGrpSpPr>
            <p:grpSpPr>
              <a:xfrm>
                <a:off x="2222117" y="3738723"/>
                <a:ext cx="3899750" cy="2828011"/>
                <a:chOff x="78992" y="3738723"/>
                <a:chExt cx="3899750" cy="2828011"/>
              </a:xfrm>
            </p:grpSpPr>
            <p:sp>
              <p:nvSpPr>
                <p:cNvPr id="22" name="正方形/長方形 11"/>
                <p:cNvSpPr>
                  <a:spLocks noChangeArrowheads="1"/>
                </p:cNvSpPr>
                <p:nvPr/>
              </p:nvSpPr>
              <p:spPr bwMode="auto">
                <a:xfrm>
                  <a:off x="2497502" y="4077019"/>
                  <a:ext cx="576262" cy="5238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r>
                    <a:rPr lang="en-US" altLang="ja-JP" sz="2800" i="1" dirty="0" smtClean="0">
                      <a:solidFill>
                        <a:srgbClr val="FF0000"/>
                      </a:solidFill>
                      <a:cs typeface="Times New Roman" panose="02020603050405020304" pitchFamily="18" charset="0"/>
                    </a:rPr>
                    <a:t>p</a:t>
                  </a:r>
                  <a:endParaRPr lang="en-US" altLang="ja-JP" sz="3200" i="1" baseline="-25000" dirty="0">
                    <a:solidFill>
                      <a:srgbClr val="FF0000"/>
                    </a:solidFill>
                    <a:latin typeface="Calibri" panose="020F0502020204030204" pitchFamily="34" charset="0"/>
                  </a:endParaRPr>
                </a:p>
              </p:txBody>
            </p:sp>
            <p:grpSp>
              <p:nvGrpSpPr>
                <p:cNvPr id="7" name="グループ化 4"/>
                <p:cNvGrpSpPr/>
                <p:nvPr/>
              </p:nvGrpSpPr>
              <p:grpSpPr>
                <a:xfrm>
                  <a:off x="1031873" y="3738723"/>
                  <a:ext cx="621992" cy="814790"/>
                  <a:chOff x="1689100" y="2115080"/>
                  <a:chExt cx="621992" cy="814790"/>
                </a:xfrm>
              </p:grpSpPr>
              <p:sp>
                <p:nvSpPr>
                  <p:cNvPr id="23" name="正方形/長方形 11"/>
                  <p:cNvSpPr>
                    <a:spLocks noChangeArrowheads="1"/>
                  </p:cNvSpPr>
                  <p:nvPr/>
                </p:nvSpPr>
                <p:spPr bwMode="auto">
                  <a:xfrm>
                    <a:off x="1689100" y="2406650"/>
                    <a:ext cx="576263" cy="5232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r>
                      <a:rPr lang="en-US" altLang="ja-JP" sz="2800" i="1" dirty="0" smtClean="0">
                        <a:solidFill>
                          <a:srgbClr val="00CC00"/>
                        </a:solidFill>
                        <a:cs typeface="Times New Roman" panose="02020603050405020304" pitchFamily="18" charset="0"/>
                      </a:rPr>
                      <a:t>P</a:t>
                    </a:r>
                    <a:endParaRPr lang="en-US" altLang="ja-JP" sz="3200" i="1" baseline="-25000" dirty="0">
                      <a:solidFill>
                        <a:srgbClr val="00CC00"/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24" name="正方形/長方形 11"/>
                  <p:cNvSpPr>
                    <a:spLocks noChangeArrowheads="1"/>
                  </p:cNvSpPr>
                  <p:nvPr/>
                </p:nvSpPr>
                <p:spPr bwMode="auto">
                  <a:xfrm>
                    <a:off x="1734830" y="2115080"/>
                    <a:ext cx="576262" cy="6461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r>
                      <a:rPr lang="ja-JP" altLang="en-US" sz="5400" baseline="-25000" dirty="0" smtClean="0">
                        <a:solidFill>
                          <a:srgbClr val="00CC00"/>
                        </a:solidFill>
                        <a:latin typeface="Calibri" panose="020F0502020204030204" pitchFamily="34" charset="0"/>
                      </a:rPr>
                      <a:t>＾</a:t>
                    </a:r>
                    <a:endParaRPr lang="en-US" altLang="ja-JP" sz="5400" baseline="-25000" dirty="0">
                      <a:solidFill>
                        <a:srgbClr val="00CC00"/>
                      </a:solidFill>
                      <a:latin typeface="Calibri" panose="020F0502020204030204" pitchFamily="34" charset="0"/>
                    </a:endParaRPr>
                  </a:p>
                </p:txBody>
              </p:sp>
            </p:grpSp>
            <p:sp>
              <p:nvSpPr>
                <p:cNvPr id="25" name="正方形/長方形 11"/>
                <p:cNvSpPr>
                  <a:spLocks noChangeArrowheads="1"/>
                </p:cNvSpPr>
                <p:nvPr/>
              </p:nvSpPr>
              <p:spPr bwMode="auto">
                <a:xfrm>
                  <a:off x="2901118" y="5036394"/>
                  <a:ext cx="1077624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r>
                    <a:rPr lang="en-US" altLang="ja-JP" sz="3200" dirty="0" smtClean="0">
                      <a:solidFill>
                        <a:srgbClr val="1606EA"/>
                      </a:solidFill>
                      <a:latin typeface="Calibri" panose="020F0502020204030204" pitchFamily="34" charset="0"/>
                    </a:rPr>
                    <a:t>Gain</a:t>
                  </a:r>
                  <a:endParaRPr lang="en-US" altLang="ja-JP" sz="2400" dirty="0">
                    <a:solidFill>
                      <a:srgbClr val="1606EA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8" name="コンテンツ プレースホルダ 2"/>
                <p:cNvSpPr txBox="1">
                  <a:spLocks/>
                </p:cNvSpPr>
                <p:nvPr/>
              </p:nvSpPr>
              <p:spPr bwMode="auto">
                <a:xfrm>
                  <a:off x="1859623" y="6184972"/>
                  <a:ext cx="1233325" cy="381762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228600" indent="-228600" algn="l" rtl="0" eaLnBrk="0" fontAlgn="base" hangingPunct="0">
                    <a:lnSpc>
                      <a:spcPct val="90000"/>
                    </a:lnSpc>
                    <a:spcBef>
                      <a:spcPts val="1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 sz="2800" kern="120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defRPr>
                  </a:lvl1pPr>
                  <a:lvl2pPr marL="685800" indent="-228600" algn="l" rtl="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 sz="2400" kern="120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defRPr>
                  </a:lvl2pPr>
                  <a:lvl3pPr marL="1143000" indent="-228600" algn="l" rtl="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defRPr>
                  </a:lvl3pPr>
                  <a:lvl4pPr marL="1600200" indent="-228600" algn="l" rtl="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 kern="120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defRPr>
                  </a:lvl4pPr>
                  <a:lvl5pPr marL="2057400" indent="-228600" algn="l" rtl="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 kern="120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eaLnBrk="1" hangingPunct="1">
                    <a:buNone/>
                  </a:pPr>
                  <a:r>
                    <a:rPr lang="en-US" altLang="ja-JP" sz="2000" dirty="0">
                      <a:cs typeface="游ゴシック"/>
                    </a:rPr>
                    <a:t>T</a:t>
                  </a:r>
                  <a:r>
                    <a:rPr lang="en-US" altLang="ja-JP" sz="2000" dirty="0" smtClean="0">
                      <a:cs typeface="游ゴシック"/>
                    </a:rPr>
                    <a:t>ime [s]</a:t>
                  </a:r>
                </a:p>
              </p:txBody>
            </p:sp>
            <p:sp>
              <p:nvSpPr>
                <p:cNvPr id="39" name="コンテンツ プレースホルダ 2"/>
                <p:cNvSpPr txBox="1">
                  <a:spLocks/>
                </p:cNvSpPr>
                <p:nvPr/>
              </p:nvSpPr>
              <p:spPr bwMode="auto">
                <a:xfrm rot="16200000">
                  <a:off x="-163515" y="4653389"/>
                  <a:ext cx="866775" cy="381762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228600" indent="-228600" algn="l" rtl="0" eaLnBrk="0" fontAlgn="base" hangingPunct="0">
                    <a:lnSpc>
                      <a:spcPct val="90000"/>
                    </a:lnSpc>
                    <a:spcBef>
                      <a:spcPts val="1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 sz="2800" kern="120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defRPr>
                  </a:lvl1pPr>
                  <a:lvl2pPr marL="685800" indent="-228600" algn="l" rtl="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 sz="2400" kern="120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defRPr>
                  </a:lvl2pPr>
                  <a:lvl3pPr marL="1143000" indent="-228600" algn="l" rtl="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defRPr>
                  </a:lvl3pPr>
                  <a:lvl4pPr marL="1600200" indent="-228600" algn="l" rtl="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 kern="120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defRPr>
                  </a:lvl4pPr>
                  <a:lvl5pPr marL="2057400" indent="-228600" algn="l" rtl="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kumimoji="1" kern="120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eaLnBrk="1" hangingPunct="1">
                    <a:buNone/>
                  </a:pPr>
                  <a:r>
                    <a:rPr lang="en-US" altLang="ja-JP" sz="2000" i="1" dirty="0" smtClean="0">
                      <a:cs typeface="游ゴシック"/>
                    </a:rPr>
                    <a:t>p</a:t>
                  </a:r>
                  <a:r>
                    <a:rPr lang="en-US" altLang="ja-JP" sz="2000" dirty="0" smtClean="0">
                      <a:cs typeface="游ゴシック"/>
                    </a:rPr>
                    <a:t> [Pa]</a:t>
                  </a:r>
                </a:p>
              </p:txBody>
            </p:sp>
          </p:grpSp>
        </p:grpSp>
      </p:grpSp>
      <p:grpSp>
        <p:nvGrpSpPr>
          <p:cNvPr id="12" name="グループ化 3"/>
          <p:cNvGrpSpPr/>
          <p:nvPr/>
        </p:nvGrpSpPr>
        <p:grpSpPr>
          <a:xfrm>
            <a:off x="4965230" y="3577177"/>
            <a:ext cx="3999687" cy="2697268"/>
            <a:chOff x="394079" y="3543261"/>
            <a:chExt cx="3999687" cy="2697268"/>
          </a:xfrm>
        </p:grpSpPr>
        <p:grpSp>
          <p:nvGrpSpPr>
            <p:cNvPr id="15" name="グループ化 14"/>
            <p:cNvGrpSpPr/>
            <p:nvPr/>
          </p:nvGrpSpPr>
          <p:grpSpPr>
            <a:xfrm>
              <a:off x="394079" y="3543261"/>
              <a:ext cx="3999687" cy="2697268"/>
              <a:chOff x="350907" y="318559"/>
              <a:chExt cx="3999687" cy="2697268"/>
            </a:xfrm>
          </p:grpSpPr>
          <p:pic>
            <p:nvPicPr>
              <p:cNvPr id="14" name="図 1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350907" y="318559"/>
                <a:ext cx="3999687" cy="2697268"/>
              </a:xfrm>
              <a:prstGeom prst="rect">
                <a:avLst/>
              </a:prstGeom>
            </p:spPr>
          </p:pic>
          <p:grpSp>
            <p:nvGrpSpPr>
              <p:cNvPr id="17" name="グループ化 33"/>
              <p:cNvGrpSpPr/>
              <p:nvPr/>
            </p:nvGrpSpPr>
            <p:grpSpPr>
              <a:xfrm>
                <a:off x="3275340" y="613475"/>
                <a:ext cx="288000" cy="1008000"/>
                <a:chOff x="3181421" y="3285863"/>
                <a:chExt cx="288000" cy="1008000"/>
              </a:xfrm>
            </p:grpSpPr>
            <p:cxnSp>
              <p:nvCxnSpPr>
                <p:cNvPr id="27" name="直線コネクタ 26"/>
                <p:cNvCxnSpPr/>
                <p:nvPr/>
              </p:nvCxnSpPr>
              <p:spPr>
                <a:xfrm>
                  <a:off x="3181421" y="3285864"/>
                  <a:ext cx="288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線コネクタ 28"/>
                <p:cNvCxnSpPr/>
                <p:nvPr/>
              </p:nvCxnSpPr>
              <p:spPr>
                <a:xfrm>
                  <a:off x="3181421" y="4281907"/>
                  <a:ext cx="288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線矢印コネクタ 30"/>
                <p:cNvCxnSpPr/>
                <p:nvPr/>
              </p:nvCxnSpPr>
              <p:spPr>
                <a:xfrm>
                  <a:off x="3321949" y="3285863"/>
                  <a:ext cx="0" cy="100800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stealth" w="lg" len="lg"/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4" name="コンテンツ プレースホルダ 2"/>
            <p:cNvSpPr txBox="1">
              <a:spLocks/>
            </p:cNvSpPr>
            <p:nvPr/>
          </p:nvSpPr>
          <p:spPr bwMode="auto">
            <a:xfrm>
              <a:off x="2840886" y="4066640"/>
              <a:ext cx="1285876" cy="3817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914400" eaLnBrk="1" hangingPunct="1">
                <a:buNone/>
              </a:pPr>
              <a:r>
                <a:rPr lang="en-US" altLang="ja-JP" sz="2400" dirty="0">
                  <a:cs typeface="游ゴシック"/>
                </a:rPr>
                <a:t>4</a:t>
              </a:r>
              <a:r>
                <a:rPr lang="en-US" altLang="ja-JP" sz="2400" dirty="0" smtClean="0">
                  <a:cs typeface="游ゴシック"/>
                </a:rPr>
                <a:t>00 [Pa]</a:t>
              </a:r>
            </a:p>
          </p:txBody>
        </p:sp>
      </p:grp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78B33-96AD-4438-A21A-8C7A66A8BD97}" type="slidenum">
              <a:rPr lang="ja-JP" altLang="en-US" smtClean="0"/>
              <a:pPr>
                <a:defRPr/>
              </a:pPr>
              <a:t>8</a:t>
            </a:fld>
            <a:endParaRPr lang="ja-JP" altLang="en-US" dirty="0"/>
          </a:p>
        </p:txBody>
      </p:sp>
      <p:sp>
        <p:nvSpPr>
          <p:cNvPr id="50" name="コンテンツ プレースホルダ 2"/>
          <p:cNvSpPr txBox="1">
            <a:spLocks/>
          </p:cNvSpPr>
          <p:nvPr/>
        </p:nvSpPr>
        <p:spPr bwMode="auto">
          <a:xfrm rot="16200000">
            <a:off x="4401667" y="4651111"/>
            <a:ext cx="866775" cy="3817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 eaLnBrk="1" hangingPunct="1">
              <a:buNone/>
            </a:pPr>
            <a:r>
              <a:rPr lang="en-US" altLang="ja-JP" sz="2000" dirty="0" smtClean="0">
                <a:cs typeface="游ゴシック"/>
              </a:rPr>
              <a:t>p [Pa]</a:t>
            </a:r>
          </a:p>
        </p:txBody>
      </p:sp>
      <p:sp>
        <p:nvSpPr>
          <p:cNvPr id="34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980728"/>
            <a:ext cx="8820472" cy="5328592"/>
          </a:xfrm>
          <a:ln>
            <a:noFill/>
          </a:ln>
        </p:spPr>
        <p:txBody>
          <a:bodyPr>
            <a:normAutofit/>
          </a:bodyPr>
          <a:lstStyle/>
          <a:p>
            <a:r>
              <a:rPr lang="ja-JP" altLang="en-US" dirty="0" smtClean="0"/>
              <a:t>測定系の周波数特性によらず一定振幅を維持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測定系の共振（反共振）周波数　⇒　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ja-JP" altLang="en-US" dirty="0" smtClean="0"/>
              <a:t>：小（大）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周波数掃引中、一定振幅を維持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動作の一例（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i="1" baseline="300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altLang="ja-JP" dirty="0" smtClean="0"/>
              <a:t>= 400Pa</a:t>
            </a:r>
            <a:r>
              <a:rPr lang="ja-JP" altLang="en-US" dirty="0" smtClean="0"/>
              <a:t>）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31074836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テキスト ボックス 17"/>
          <p:cNvSpPr txBox="1">
            <a:spLocks noChangeArrowheads="1"/>
          </p:cNvSpPr>
          <p:nvPr/>
        </p:nvSpPr>
        <p:spPr bwMode="auto">
          <a:xfrm>
            <a:off x="683568" y="836712"/>
            <a:ext cx="7999486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/>
              <a:t>図の閉ループ系</a:t>
            </a:r>
            <a:r>
              <a:rPr lang="ja-JP" altLang="en-US" sz="2800" dirty="0" smtClean="0"/>
              <a:t>が安定</a:t>
            </a:r>
            <a:r>
              <a:rPr lang="ja-JP" altLang="en-US" sz="2800" dirty="0"/>
              <a:t>となるための必要十分</a:t>
            </a:r>
            <a:r>
              <a:rPr lang="ja-JP" altLang="en-US" sz="2800" dirty="0" smtClean="0"/>
              <a:t>条件</a:t>
            </a:r>
            <a:endParaRPr lang="ja-JP" altLang="en-US" sz="2800" dirty="0"/>
          </a:p>
        </p:txBody>
      </p:sp>
      <p:sp>
        <p:nvSpPr>
          <p:cNvPr id="8196" name="テキスト ボックス 22"/>
          <p:cNvSpPr txBox="1">
            <a:spLocks noChangeArrowheads="1"/>
          </p:cNvSpPr>
          <p:nvPr/>
        </p:nvSpPr>
        <p:spPr bwMode="auto">
          <a:xfrm>
            <a:off x="1403648" y="2204864"/>
            <a:ext cx="633630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/>
              <a:t>のナイキスト軌跡が</a:t>
            </a:r>
            <a:r>
              <a:rPr lang="ja-JP" altLang="en-US" sz="2800" dirty="0" smtClean="0"/>
              <a:t>原点を囲まないこと</a:t>
            </a:r>
            <a:endParaRPr lang="ja-JP" altLang="en-US" sz="2800" dirty="0"/>
          </a:p>
        </p:txBody>
      </p:sp>
      <p:sp>
        <p:nvSpPr>
          <p:cNvPr id="14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安定性解析手法</a:t>
            </a:r>
            <a:endParaRPr kumimoji="1" lang="ja-JP" altLang="en-US" dirty="0"/>
          </a:p>
        </p:txBody>
      </p:sp>
      <p:sp>
        <p:nvSpPr>
          <p:cNvPr id="17" name="角丸四角形 16"/>
          <p:cNvSpPr/>
          <p:nvPr/>
        </p:nvSpPr>
        <p:spPr>
          <a:xfrm>
            <a:off x="1907704" y="3212976"/>
            <a:ext cx="1296144" cy="1152128"/>
          </a:xfrm>
          <a:prstGeom prst="roundRect">
            <a:avLst/>
          </a:prstGeom>
          <a:solidFill>
            <a:srgbClr val="FF0000">
              <a:alpha val="30000"/>
            </a:srgbClr>
          </a:solidFill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>
              <a:lnSpc>
                <a:spcPct val="170000"/>
              </a:lnSpc>
            </a:pPr>
            <a:r>
              <a:rPr lang="en-US" altLang="ja-JP" sz="3600" i="1" dirty="0" err="1" smtClean="0">
                <a:solidFill>
                  <a:srgbClr val="FF0000"/>
                </a:solidFill>
              </a:rPr>
              <a:t>G</a:t>
            </a:r>
            <a:r>
              <a:rPr lang="en-US" altLang="ja-JP" sz="3600" baseline="-25000" dirty="0" err="1" smtClean="0">
                <a:solidFill>
                  <a:srgbClr val="FF0000"/>
                </a:solidFill>
              </a:rPr>
              <a:t>core</a:t>
            </a:r>
            <a:endParaRPr kumimoji="1" lang="ja-JP" altLang="en-US" sz="3600" baseline="-25000" dirty="0">
              <a:solidFill>
                <a:srgbClr val="FF0000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907704" y="4797152"/>
            <a:ext cx="1296144" cy="1152128"/>
          </a:xfrm>
          <a:prstGeom prst="roundRect">
            <a:avLst/>
          </a:prstGeom>
          <a:solidFill>
            <a:srgbClr val="00B050">
              <a:alpha val="30000"/>
            </a:srgbClr>
          </a:solidFill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>
              <a:lnSpc>
                <a:spcPct val="170000"/>
              </a:lnSpc>
            </a:pPr>
            <a:r>
              <a:rPr kumimoji="1" lang="en-US" altLang="ja-JP" sz="3200" i="1" dirty="0" smtClean="0">
                <a:solidFill>
                  <a:srgbClr val="00B050"/>
                </a:solidFill>
              </a:rPr>
              <a:t>K</a:t>
            </a:r>
            <a:endParaRPr kumimoji="1" lang="ja-JP" altLang="en-US" sz="3200" baseline="-25000" dirty="0">
              <a:solidFill>
                <a:srgbClr val="00B050"/>
              </a:solidFill>
            </a:endParaRPr>
          </a:p>
        </p:txBody>
      </p:sp>
      <p:cxnSp>
        <p:nvCxnSpPr>
          <p:cNvPr id="19" name="直線コネクタ 18"/>
          <p:cNvCxnSpPr>
            <a:stCxn id="17" idx="1"/>
          </p:cNvCxnSpPr>
          <p:nvPr/>
        </p:nvCxnSpPr>
        <p:spPr>
          <a:xfrm flipH="1">
            <a:off x="971600" y="3789040"/>
            <a:ext cx="9361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H="1">
            <a:off x="3203848" y="5373216"/>
            <a:ext cx="9361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18" idx="1"/>
          </p:cNvCxnSpPr>
          <p:nvPr/>
        </p:nvCxnSpPr>
        <p:spPr>
          <a:xfrm flipH="1">
            <a:off x="971600" y="5373216"/>
            <a:ext cx="936104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>
            <a:off x="3203848" y="3789040"/>
            <a:ext cx="936104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971600" y="3789040"/>
            <a:ext cx="0" cy="15841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4139952" y="3789040"/>
            <a:ext cx="0" cy="15841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5192" t="46162" r="77875" b="2885"/>
          <a:stretch>
            <a:fillRect/>
          </a:stretch>
        </p:blipFill>
        <p:spPr bwMode="auto">
          <a:xfrm>
            <a:off x="4211960" y="3501008"/>
            <a:ext cx="587113" cy="63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77875" t="2885" r="6230" b="51932"/>
          <a:stretch>
            <a:fillRect/>
          </a:stretch>
        </p:blipFill>
        <p:spPr bwMode="auto">
          <a:xfrm>
            <a:off x="323528" y="3429000"/>
            <a:ext cx="551111" cy="56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テキスト ボックス 22"/>
          <p:cNvSpPr txBox="1">
            <a:spLocks noChangeArrowheads="1"/>
          </p:cNvSpPr>
          <p:nvPr/>
        </p:nvSpPr>
        <p:spPr bwMode="auto">
          <a:xfrm>
            <a:off x="3059832" y="1484784"/>
            <a:ext cx="30243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ja-JP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3200" dirty="0" smtClean="0">
                <a:latin typeface="Times New Roman" pitchFamily="18" charset="0"/>
                <a:cs typeface="Times New Roman" pitchFamily="18" charset="0"/>
              </a:rPr>
              <a:t>:= 1 – </a:t>
            </a:r>
            <a:r>
              <a:rPr lang="en-US" altLang="ja-JP" sz="3200" i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3200" baseline="-25000" dirty="0" err="1" smtClean="0">
                <a:latin typeface="Times New Roman" pitchFamily="18" charset="0"/>
                <a:cs typeface="Times New Roman" pitchFamily="18" charset="0"/>
              </a:rPr>
              <a:t>core</a:t>
            </a:r>
            <a:r>
              <a:rPr lang="en-US" altLang="ja-JP" sz="3200" i="1" dirty="0" smtClean="0">
                <a:latin typeface="Times New Roman" pitchFamily="18" charset="0"/>
                <a:cs typeface="Times New Roman" pitchFamily="18" charset="0"/>
              </a:rPr>
              <a:t> K</a:t>
            </a:r>
            <a:endParaRPr lang="ja-JP" alt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コンテンツ プレースホルダ 2"/>
          <p:cNvSpPr txBox="1">
            <a:spLocks/>
          </p:cNvSpPr>
          <p:nvPr/>
        </p:nvSpPr>
        <p:spPr bwMode="auto">
          <a:xfrm>
            <a:off x="5004048" y="3068960"/>
            <a:ext cx="3816424" cy="180020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/>
            <a:r>
              <a:rPr lang="ja-JP" altLang="en-US" sz="2400" dirty="0" smtClean="0">
                <a:latin typeface="+mn-lt"/>
                <a:cs typeface="游ゴシック"/>
              </a:rPr>
              <a:t>原点を囲む　⇒　発振</a:t>
            </a:r>
            <a:endParaRPr lang="en-US" altLang="ja-JP" sz="2400" dirty="0" smtClean="0">
              <a:latin typeface="+mn-lt"/>
              <a:cs typeface="游ゴシック"/>
            </a:endParaRPr>
          </a:p>
          <a:p>
            <a:pPr marL="0" indent="0" eaLnBrk="1" hangingPunct="1"/>
            <a:r>
              <a:rPr lang="ja-JP" altLang="en-US" sz="2400" dirty="0" smtClean="0">
                <a:latin typeface="+mn-lt"/>
                <a:cs typeface="游ゴシック"/>
              </a:rPr>
              <a:t>原点を通る　⇒　定常発振</a:t>
            </a:r>
            <a:endParaRPr lang="en-US" altLang="ja-JP" sz="2400" dirty="0" smtClean="0">
              <a:latin typeface="+mn-lt"/>
              <a:cs typeface="游ゴシック"/>
            </a:endParaRPr>
          </a:p>
          <a:p>
            <a:pPr marL="0" indent="0" eaLnBrk="1" hangingPunct="1"/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400" i="1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ja-JP" altLang="en-US" sz="2400" dirty="0" smtClean="0"/>
              <a:t>を変えて</a:t>
            </a:r>
            <a:r>
              <a:rPr lang="en-US" altLang="ja-JP" sz="2400" i="1" dirty="0" err="1" smtClean="0">
                <a:solidFill>
                  <a:srgbClr val="FF0000"/>
                </a:solidFill>
              </a:rPr>
              <a:t>G</a:t>
            </a:r>
            <a:r>
              <a:rPr lang="en-US" altLang="ja-JP" sz="2400" baseline="-25000" dirty="0" err="1" smtClean="0">
                <a:solidFill>
                  <a:srgbClr val="FF0000"/>
                </a:solidFill>
              </a:rPr>
              <a:t>core</a:t>
            </a:r>
            <a:r>
              <a:rPr lang="en-US" altLang="ja-JP" sz="2400" dirty="0" smtClean="0"/>
              <a:t>, </a:t>
            </a:r>
            <a:r>
              <a:rPr lang="en-US" altLang="ja-JP" sz="2400" i="1" dirty="0" smtClean="0">
                <a:solidFill>
                  <a:srgbClr val="00B050"/>
                </a:solidFill>
              </a:rPr>
              <a:t>K</a:t>
            </a:r>
            <a:r>
              <a:rPr lang="ja-JP" altLang="en-US" sz="2400" i="1" dirty="0" smtClean="0">
                <a:solidFill>
                  <a:srgbClr val="00B050"/>
                </a:solidFill>
              </a:rPr>
              <a:t> </a:t>
            </a:r>
            <a:r>
              <a:rPr lang="ja-JP" altLang="en-US" sz="2400" dirty="0" smtClean="0"/>
              <a:t>を取得</a:t>
            </a:r>
            <a:endParaRPr lang="ja-JP" altLang="en-US" sz="2400" baseline="-25000" dirty="0" smtClean="0">
              <a:solidFill>
                <a:srgbClr val="FF0000"/>
              </a:solidFill>
            </a:endParaRPr>
          </a:p>
          <a:p>
            <a:pPr marL="0" indent="0" eaLnBrk="1" hangingPunct="1"/>
            <a:r>
              <a:rPr lang="ja-JP" altLang="en-US" sz="2400" dirty="0" smtClean="0">
                <a:cs typeface="游ゴシック"/>
              </a:rPr>
              <a:t>原点を通る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400" i="1" baseline="300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ja-JP" altLang="en-US" sz="2400" dirty="0" smtClean="0">
                <a:cs typeface="Times New Roman" pitchFamily="18" charset="0"/>
              </a:rPr>
              <a:t> </a:t>
            </a:r>
            <a:r>
              <a:rPr lang="en-US" altLang="ja-JP" sz="2400" dirty="0" smtClean="0">
                <a:cs typeface="Times New Roman" pitchFamily="18" charset="0"/>
              </a:rPr>
              <a:t>= </a:t>
            </a:r>
            <a:r>
              <a:rPr lang="ja-JP" altLang="en-US" sz="2400" dirty="0" smtClean="0">
                <a:cs typeface="Times New Roman" pitchFamily="18" charset="0"/>
              </a:rPr>
              <a:t>推定振幅</a:t>
            </a:r>
            <a:endParaRPr lang="en-US" altLang="ja-JP" sz="2400" dirty="0" smtClean="0">
              <a:cs typeface="游ゴシック"/>
            </a:endParaRPr>
          </a:p>
          <a:p>
            <a:pPr marL="0" indent="0" eaLnBrk="1" hangingPunct="1"/>
            <a:endParaRPr lang="ja-JP" altLang="en-US" sz="2400" dirty="0" smtClean="0">
              <a:latin typeface="+mn-lt"/>
              <a:cs typeface="游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uiExpand="1" build="allAtOnce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|0.1|0.1|0.1|0.5|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|0.1|0.1|0.1|0.5|0.1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38100">
          <a:solidFill>
            <a:srgbClr val="FF0000">
              <a:alpha val="50000"/>
            </a:srgbClr>
          </a:solidFill>
        </a:ln>
      </a:spPr>
      <a:bodyPr wrap="square" rtlCol="0" anchor="ctr">
        <a:spAutoFit/>
      </a:bodyPr>
      <a:lstStyle>
        <a:defPPr algn="ctr">
          <a:defRPr kumimoji="1" sz="2200" b="1" i="1" dirty="0" smtClean="0">
            <a:latin typeface="Times New Roman" pitchFamily="18" charset="0"/>
            <a:ea typeface="Arial Unicode MS" panose="020B0604020202020204" pitchFamily="50" charset="-128"/>
            <a:cs typeface="Times New Roman" pitchFamily="18" charset="0"/>
          </a:defRPr>
        </a:defPPr>
      </a:lstStyle>
    </a:spDef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14237</TotalTime>
  <Words>611</Words>
  <Application>Microsoft Office PowerPoint</Application>
  <PresentationFormat>画面に合わせる (4:3)</PresentationFormat>
  <Paragraphs>162</Paragraphs>
  <Slides>13</Slides>
  <Notes>13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Office テーマ</vt:lpstr>
      <vt:lpstr>数式</vt:lpstr>
      <vt:lpstr>スライド 1</vt:lpstr>
      <vt:lpstr>背景</vt:lpstr>
      <vt:lpstr>目的</vt:lpstr>
      <vt:lpstr>コアの周波数応答計測の簡単化</vt:lpstr>
      <vt:lpstr>実験装置：定在波型エンジン</vt:lpstr>
      <vt:lpstr>実験方法</vt:lpstr>
      <vt:lpstr>実験装置：定常発振制御</vt:lpstr>
      <vt:lpstr>実験装置：定常発振制御（つづき）</vt:lpstr>
      <vt:lpstr>安定性解析手法</vt:lpstr>
      <vt:lpstr>スライド 10</vt:lpstr>
      <vt:lpstr>スライド 11</vt:lpstr>
      <vt:lpstr>スライド 12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フィードバック制御に基づく 熱音響発電システムの検討</dc:title>
  <dc:creator>kobayasi</dc:creator>
  <cp:lastModifiedBy>kobayasi</cp:lastModifiedBy>
  <cp:revision>1086</cp:revision>
  <dcterms:created xsi:type="dcterms:W3CDTF">2012-03-07T00:49:43Z</dcterms:created>
  <dcterms:modified xsi:type="dcterms:W3CDTF">2018-09-18T02:08:38Z</dcterms:modified>
</cp:coreProperties>
</file>