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57" r:id="rId2"/>
    <p:sldId id="296" r:id="rId3"/>
    <p:sldId id="297" r:id="rId4"/>
    <p:sldId id="320" r:id="rId5"/>
    <p:sldId id="321" r:id="rId6"/>
    <p:sldId id="322" r:id="rId7"/>
    <p:sldId id="323" r:id="rId8"/>
    <p:sldId id="326" r:id="rId9"/>
    <p:sldId id="327" r:id="rId10"/>
    <p:sldId id="302" r:id="rId11"/>
    <p:sldId id="335" r:id="rId12"/>
    <p:sldId id="334" r:id="rId13"/>
    <p:sldId id="336" r:id="rId14"/>
    <p:sldId id="337" r:id="rId15"/>
    <p:sldId id="339" r:id="rId16"/>
    <p:sldId id="332" r:id="rId17"/>
    <p:sldId id="333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78354" autoAdjust="0"/>
  </p:normalViewPr>
  <p:slideViewPr>
    <p:cSldViewPr>
      <p:cViewPr varScale="1">
        <p:scale>
          <a:sx n="85" d="100"/>
          <a:sy n="85" d="100"/>
        </p:scale>
        <p:origin x="-7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9698-BD53-4A22-BACB-1A1F66EFCBA6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724C-15B7-4187-BE41-5173AB1B0AC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3234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323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323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3234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5C9C3-4A46-4DAC-B20E-437DF3AF0A36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EF724C-15B7-4187-BE41-5173AB1B0ACB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BE5222-D3FF-47C6-8B1A-7C717E13747C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78184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78184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23234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 smtClean="0">
              <a:cs typeface="游ゴシック"/>
            </a:endParaRPr>
          </a:p>
          <a:p>
            <a:pPr eaLnBrk="1" hangingPunct="1">
              <a:spcBef>
                <a:spcPct val="0"/>
              </a:spcBef>
            </a:pPr>
            <a:endParaRPr lang="ja-JP" altLang="en-US" dirty="0">
              <a:cs typeface="游ゴシック"/>
            </a:endParaRPr>
          </a:p>
        </p:txBody>
      </p:sp>
      <p:sp>
        <p:nvSpPr>
          <p:cNvPr id="1843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defTabSz="4952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856F91E-5919-41B8-B5AB-F69978869B60}" type="slidenum">
              <a:rPr lang="ja-JP" altLang="en-US" smtClean="0">
                <a:latin typeface="ＭＳ Ｐゴシック" panose="020B0600070205080204" pitchFamily="50" charset="-128"/>
              </a:rPr>
              <a:pPr/>
              <a:t>7</a:t>
            </a:fld>
            <a:endParaRPr lang="ja-JP" altLang="en-US" dirty="0">
              <a:latin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928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defTabSz="990478">
              <a:spcBef>
                <a:spcPct val="0"/>
              </a:spcBef>
              <a:defRPr/>
            </a:pPr>
            <a:endParaRPr lang="en-US" altLang="ja-JP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2E016D-E1A8-4629-A5BB-F7E8E62F1FD4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26852B-561A-4DE0-BDCE-C9222765A2D9}" type="slidenum">
              <a:rPr lang="ja-JP" altLang="en-US" smtClean="0"/>
              <a:pPr>
                <a:defRPr/>
              </a:pPr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7059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BD9D-738D-44A7-AB0A-1E74376853A0}" type="datetimeFigureOut">
              <a:rPr kumimoji="1" lang="ja-JP" altLang="en-US" smtClean="0"/>
              <a:pPr/>
              <a:t>2018/11/30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9ECAD-9E17-4A8A-9F4A-5EB0C1BFC99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12.jpeg"/><Relationship Id="rId10" Type="http://schemas.openxmlformats.org/officeDocument/2006/relationships/image" Target="../media/image25.png"/><Relationship Id="rId4" Type="http://schemas.openxmlformats.org/officeDocument/2006/relationships/image" Target="../media/image1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37.png"/><Relationship Id="rId5" Type="http://schemas.openxmlformats.org/officeDocument/2006/relationships/image" Target="../media/image12.jpeg"/><Relationship Id="rId10" Type="http://schemas.openxmlformats.org/officeDocument/2006/relationships/image" Target="../media/image36.png"/><Relationship Id="rId4" Type="http://schemas.openxmlformats.org/officeDocument/2006/relationships/image" Target="../media/image11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2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40.png"/><Relationship Id="rId5" Type="http://schemas.openxmlformats.org/officeDocument/2006/relationships/image" Target="../media/image12.jpe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11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08720"/>
            <a:ext cx="9144000" cy="1512168"/>
          </a:xfrm>
        </p:spPr>
        <p:txBody>
          <a:bodyPr>
            <a:noAutofit/>
          </a:bodyPr>
          <a:lstStyle/>
          <a:p>
            <a:r>
              <a:rPr lang="ja-JP" altLang="en-US" sz="3200" dirty="0" smtClean="0"/>
              <a:t>周波数応答の出力振幅を目標値一定とするために</a:t>
            </a:r>
            <a:br>
              <a:rPr lang="ja-JP" altLang="en-US" sz="3200" dirty="0" smtClean="0"/>
            </a:br>
            <a:r>
              <a:rPr lang="ja-JP" altLang="en-US" sz="3200" dirty="0" smtClean="0"/>
              <a:t>入力振幅をフィードバック制御する</a:t>
            </a: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ja-JP" altLang="en-US" sz="3200" dirty="0" smtClean="0"/>
              <a:t>定常発振制御系の安定性解析</a:t>
            </a:r>
            <a:endParaRPr kumimoji="1" lang="ja-JP" altLang="en-US" sz="3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5536" y="4725144"/>
            <a:ext cx="8534752" cy="1752600"/>
          </a:xfrm>
        </p:spPr>
        <p:txBody>
          <a:bodyPr/>
          <a:lstStyle/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長岡技術科学大学</a:t>
            </a:r>
            <a:endParaRPr lang="en-US" altLang="ja-JP" kern="100" dirty="0" smtClean="0">
              <a:solidFill>
                <a:schemeClr val="tx1"/>
              </a:solidFill>
              <a:cs typeface="Times New Roman"/>
            </a:endParaRPr>
          </a:p>
          <a:p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小林</a:t>
            </a:r>
            <a:r>
              <a:rPr lang="ja-JP" altLang="en-US" kern="100" dirty="0">
                <a:solidFill>
                  <a:schemeClr val="tx1"/>
                </a:solidFill>
                <a:cs typeface="Times New Roman"/>
              </a:rPr>
              <a:t>泰</a:t>
            </a:r>
            <a:r>
              <a:rPr lang="ja-JP" altLang="en-US" kern="100" dirty="0" smtClean="0">
                <a:solidFill>
                  <a:schemeClr val="tx1"/>
                </a:solidFill>
                <a:cs typeface="Times New Roman"/>
              </a:rPr>
              <a:t>秀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995936" y="3068960"/>
            <a:ext cx="1512168" cy="10801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schemeClr val="tx1"/>
                </a:solidFill>
              </a:rPr>
              <a:t>?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sp>
        <p:nvSpPr>
          <p:cNvPr id="8" name="フリーフォーム 7"/>
          <p:cNvSpPr/>
          <p:nvPr/>
        </p:nvSpPr>
        <p:spPr>
          <a:xfrm>
            <a:off x="5511883" y="3589867"/>
            <a:ext cx="1066800" cy="0"/>
          </a:xfrm>
          <a:custGeom>
            <a:avLst/>
            <a:gdLst>
              <a:gd name="connsiteX0" fmla="*/ 0 w 1066800"/>
              <a:gd name="connsiteY0" fmla="*/ 0 h 0"/>
              <a:gd name="connsiteX1" fmla="*/ 1066800 w 1066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915816" y="3573016"/>
            <a:ext cx="1066800" cy="0"/>
          </a:xfrm>
          <a:custGeom>
            <a:avLst/>
            <a:gdLst>
              <a:gd name="connsiteX0" fmla="*/ 0 w 1066800"/>
              <a:gd name="connsiteY0" fmla="*/ 0 h 0"/>
              <a:gd name="connsiteX1" fmla="*/ 1066800 w 10668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381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232" y="3284984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 err="1" smtClean="0"/>
              <a:t>A</a:t>
            </a:r>
            <a:r>
              <a:rPr kumimoji="1" lang="en-US" altLang="ja-JP" sz="3600" dirty="0" err="1" smtClean="0"/>
              <a:t>sin</a:t>
            </a:r>
            <a:r>
              <a:rPr kumimoji="1" lang="en-US" altLang="ja-JP" sz="3600" i="1" dirty="0" err="1" smtClean="0"/>
              <a:t>ωt</a:t>
            </a:r>
            <a:endParaRPr kumimoji="1" lang="ja-JP" altLang="en-US" sz="3600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576" y="3246842"/>
            <a:ext cx="2250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i="1" dirty="0" err="1" smtClean="0"/>
              <a:t>B</a:t>
            </a:r>
            <a:r>
              <a:rPr kumimoji="1" lang="en-US" altLang="ja-JP" sz="3600" dirty="0" err="1" smtClean="0"/>
              <a:t>sin</a:t>
            </a:r>
            <a:r>
              <a:rPr lang="en-US" altLang="ja-JP" sz="3600" dirty="0" smtClean="0"/>
              <a:t>(</a:t>
            </a:r>
            <a:r>
              <a:rPr kumimoji="1" lang="en-US" altLang="ja-JP" sz="3600" i="1" dirty="0" err="1" smtClean="0"/>
              <a:t>ωt</a:t>
            </a:r>
            <a:r>
              <a:rPr lang="en-US" altLang="ja-JP" sz="3600" i="1" dirty="0" err="1" smtClean="0"/>
              <a:t>+φ</a:t>
            </a:r>
            <a:r>
              <a:rPr lang="en-US" altLang="ja-JP" sz="3600" i="1" dirty="0" smtClean="0"/>
              <a:t>)</a:t>
            </a:r>
            <a:endParaRPr kumimoji="1" lang="ja-JP" altLang="en-US" sz="3600" i="1" dirty="0"/>
          </a:p>
        </p:txBody>
      </p:sp>
      <p:sp>
        <p:nvSpPr>
          <p:cNvPr id="12" name="正方形/長方形 11"/>
          <p:cNvSpPr/>
          <p:nvPr/>
        </p:nvSpPr>
        <p:spPr>
          <a:xfrm>
            <a:off x="755576" y="3356992"/>
            <a:ext cx="3600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681441" y="3395134"/>
            <a:ext cx="3600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6595" y="3786809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目標値に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372200" y="3810249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可変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924637" y="2348880"/>
            <a:ext cx="2808312" cy="0"/>
          </a:xfrm>
          <a:prstGeom prst="line">
            <a:avLst/>
          </a:prstGeom>
          <a:ln w="3810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4985792"/>
            <a:ext cx="8208912" cy="374441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</a:t>
            </a:r>
            <a:endParaRPr lang="en-US" altLang="ja-JP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688"/>
            <a:ext cx="4767263" cy="32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正方形/長方形 11"/>
          <p:cNvSpPr>
            <a:spLocks noChangeArrowheads="1"/>
          </p:cNvSpPr>
          <p:nvPr/>
        </p:nvSpPr>
        <p:spPr bwMode="auto">
          <a:xfrm>
            <a:off x="1547664" y="2311162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 smtClean="0">
                <a:solidFill>
                  <a:srgbClr val="FF0000"/>
                </a:solidFill>
                <a:cs typeface="Times New Roman" pitchFamily="18" charset="0"/>
              </a:rPr>
              <a:t>p</a:t>
            </a:r>
            <a:endParaRPr lang="en-US" altLang="ja-JP" sz="3200" b="1" i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827584" y="1196752"/>
            <a:ext cx="577850" cy="743458"/>
            <a:chOff x="4356100" y="2809032"/>
            <a:chExt cx="577850" cy="743458"/>
          </a:xfrm>
        </p:grpSpPr>
        <p:sp>
          <p:nvSpPr>
            <p:cNvPr id="8201" name="正方形/長方形 11"/>
            <p:cNvSpPr>
              <a:spLocks noChangeArrowheads="1"/>
            </p:cNvSpPr>
            <p:nvPr/>
          </p:nvSpPr>
          <p:spPr bwMode="auto">
            <a:xfrm>
              <a:off x="4356100" y="3030202"/>
              <a:ext cx="576263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="1" i="1" dirty="0" smtClean="0">
                  <a:solidFill>
                    <a:srgbClr val="00CC00"/>
                  </a:solidFill>
                  <a:cs typeface="Times New Roman" pitchFamily="18" charset="0"/>
                </a:rPr>
                <a:t>P</a:t>
              </a:r>
              <a:endParaRPr lang="en-US" altLang="ja-JP" sz="3200" b="1" i="1" baseline="-25000" dirty="0">
                <a:solidFill>
                  <a:srgbClr val="00CC00"/>
                </a:solidFill>
                <a:latin typeface="Calibri" pitchFamily="34" charset="0"/>
              </a:endParaRPr>
            </a:p>
          </p:txBody>
        </p:sp>
        <p:sp>
          <p:nvSpPr>
            <p:cNvPr id="8202" name="正方形/長方形 11"/>
            <p:cNvSpPr>
              <a:spLocks noChangeArrowheads="1"/>
            </p:cNvSpPr>
            <p:nvPr/>
          </p:nvSpPr>
          <p:spPr bwMode="auto">
            <a:xfrm>
              <a:off x="4357688" y="2809032"/>
              <a:ext cx="57626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5400" b="1" baseline="-25000" dirty="0">
                  <a:solidFill>
                    <a:srgbClr val="00CC00"/>
                  </a:solidFill>
                  <a:latin typeface="Calibri" pitchFamily="34" charset="0"/>
                </a:rPr>
                <a:t>＾</a:t>
              </a:r>
              <a:endParaRPr lang="en-US" altLang="ja-JP" sz="5400" b="1" baseline="-25000" dirty="0">
                <a:solidFill>
                  <a:srgbClr val="00CC00"/>
                </a:solidFill>
                <a:latin typeface="Calibri" pitchFamily="34" charset="0"/>
              </a:endParaRPr>
            </a:p>
          </p:txBody>
        </p:sp>
      </p:grpSp>
      <p:sp>
        <p:nvSpPr>
          <p:cNvPr id="8203" name="正方形/長方形 11"/>
          <p:cNvSpPr>
            <a:spLocks noChangeArrowheads="1"/>
          </p:cNvSpPr>
          <p:nvPr/>
        </p:nvSpPr>
        <p:spPr bwMode="auto">
          <a:xfrm>
            <a:off x="2771800" y="2852936"/>
            <a:ext cx="576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b="1" i="1" dirty="0">
                <a:solidFill>
                  <a:srgbClr val="1606EA"/>
                </a:solidFill>
                <a:latin typeface="Calibri" pitchFamily="34" charset="0"/>
              </a:rPr>
              <a:t>G</a:t>
            </a: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実験結果：</a:t>
            </a:r>
            <a:r>
              <a:rPr kumimoji="1" lang="en-US" altLang="ja-JP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1" lang="en-US" altLang="ja-JP" sz="4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</a:t>
            </a:r>
            <a:r>
              <a:rPr kumimoji="1" lang="en-US" altLang="ja-JP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1" lang="en-US" altLang="ja-JP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</a:t>
            </a:r>
            <a:r>
              <a:rPr kumimoji="1" lang="en-US" altLang="ja-JP" sz="4000" b="0" i="1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1" lang="ja-JP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の経験則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971600" y="908720"/>
            <a:ext cx="2520242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0.05, 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0.1</a:t>
            </a:r>
            <a:endParaRPr kumimoji="1" lang="ja-JP" altLang="en-US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 cstate="print"/>
          <a:srcRect l="1400" r="467"/>
          <a:stretch>
            <a:fillRect/>
          </a:stretch>
        </p:blipFill>
        <p:spPr bwMode="auto">
          <a:xfrm>
            <a:off x="4572000" y="692696"/>
            <a:ext cx="4542749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5364126" y="908720"/>
            <a:ext cx="228940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0.1, 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15</a:t>
            </a:r>
            <a:endParaRPr kumimoji="1" lang="ja-JP" altLang="en-US" sz="24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159" y="3466673"/>
            <a:ext cx="4314825" cy="32746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直線コネクタ 14"/>
          <p:cNvCxnSpPr/>
          <p:nvPr/>
        </p:nvCxnSpPr>
        <p:spPr>
          <a:xfrm flipV="1">
            <a:off x="755576" y="4149080"/>
            <a:ext cx="1728192" cy="2016224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911108"/>
            <a:ext cx="4196239" cy="290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550" y="343428"/>
            <a:ext cx="5620450" cy="3468253"/>
          </a:xfrm>
          <a:prstGeom prst="rect">
            <a:avLst/>
          </a:prstGeom>
        </p:spPr>
      </p:pic>
      <p:grpSp>
        <p:nvGrpSpPr>
          <p:cNvPr id="2" name="グループ化 54"/>
          <p:cNvGrpSpPr/>
          <p:nvPr/>
        </p:nvGrpSpPr>
        <p:grpSpPr>
          <a:xfrm>
            <a:off x="3117435" y="343428"/>
            <a:ext cx="5962650" cy="4242778"/>
            <a:chOff x="3117435" y="1896003"/>
            <a:chExt cx="5962650" cy="4242778"/>
          </a:xfrm>
        </p:grpSpPr>
        <p:sp>
          <p:nvSpPr>
            <p:cNvPr id="56" name="正方形/長方形 55"/>
            <p:cNvSpPr/>
            <p:nvPr/>
          </p:nvSpPr>
          <p:spPr>
            <a:xfrm>
              <a:off x="3117435" y="1896003"/>
              <a:ext cx="5962650" cy="424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3550" y="3275463"/>
              <a:ext cx="5436204" cy="2033516"/>
            </a:xfrm>
            <a:prstGeom prst="rect">
              <a:avLst/>
            </a:prstGeom>
          </p:spPr>
        </p:pic>
      </p:grpSp>
      <p:grpSp>
        <p:nvGrpSpPr>
          <p:cNvPr id="5" name="グループ化 57"/>
          <p:cNvGrpSpPr/>
          <p:nvPr/>
        </p:nvGrpSpPr>
        <p:grpSpPr>
          <a:xfrm>
            <a:off x="2945219" y="1020503"/>
            <a:ext cx="6198781" cy="2895393"/>
            <a:chOff x="2945219" y="2573078"/>
            <a:chExt cx="6198781" cy="2895393"/>
          </a:xfrm>
        </p:grpSpPr>
        <p:sp>
          <p:nvSpPr>
            <p:cNvPr id="59" name="正方形/長方形 58"/>
            <p:cNvSpPr/>
            <p:nvPr/>
          </p:nvSpPr>
          <p:spPr>
            <a:xfrm>
              <a:off x="2945219" y="2573078"/>
              <a:ext cx="6198781" cy="283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19475" y="3352800"/>
              <a:ext cx="4953559" cy="211567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075" y="352953"/>
            <a:ext cx="5620450" cy="34682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11</a:t>
            </a:fld>
            <a:endParaRPr lang="ja-JP" altLang="en-US" dirty="0"/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問題設定：二次振動系</a:t>
            </a:r>
            <a:endParaRPr kumimoji="1" lang="ja-JP" altLang="en-US" dirty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 r="3742"/>
          <a:stretch>
            <a:fillRect/>
          </a:stretch>
        </p:blipFill>
        <p:spPr bwMode="auto">
          <a:xfrm>
            <a:off x="971600" y="1459056"/>
            <a:ext cx="4167079" cy="74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 r="30074"/>
          <a:stretch>
            <a:fillRect/>
          </a:stretch>
        </p:blipFill>
        <p:spPr bwMode="auto">
          <a:xfrm>
            <a:off x="1115616" y="867564"/>
            <a:ext cx="2787281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正方形/長方形 11"/>
          <p:cNvSpPr>
            <a:spLocks noChangeArrowheads="1"/>
          </p:cNvSpPr>
          <p:nvPr/>
        </p:nvSpPr>
        <p:spPr bwMode="auto">
          <a:xfrm>
            <a:off x="5741061" y="2187931"/>
            <a:ext cx="360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i="1" dirty="0" smtClean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4" name="正方形/長方形 11"/>
          <p:cNvSpPr>
            <a:spLocks noChangeArrowheads="1"/>
          </p:cNvSpPr>
          <p:nvPr/>
        </p:nvSpPr>
        <p:spPr bwMode="auto">
          <a:xfrm>
            <a:off x="8479206" y="1686970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G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5" name="正方形/長方形 11"/>
          <p:cNvSpPr>
            <a:spLocks noChangeArrowheads="1"/>
          </p:cNvSpPr>
          <p:nvPr/>
        </p:nvSpPr>
        <p:spPr bwMode="auto">
          <a:xfrm>
            <a:off x="8184051" y="2080470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T</a:t>
            </a:r>
            <a:r>
              <a:rPr lang="en-US" altLang="ja-JP" sz="2400" dirty="0" smtClean="0">
                <a:cs typeface="Times New Roman" pitchFamily="18" charset="0"/>
              </a:rPr>
              <a:t>(</a:t>
            </a:r>
            <a:r>
              <a:rPr lang="ja-JP" altLang="en-US" sz="2400" dirty="0" smtClean="0">
                <a:cs typeface="Times New Roman" pitchFamily="18" charset="0"/>
              </a:rPr>
              <a:t>・</a:t>
            </a:r>
            <a:r>
              <a:rPr lang="en-US" altLang="ja-JP" sz="2400" dirty="0" smtClean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6" name="正方形/長方形 11"/>
          <p:cNvSpPr>
            <a:spLocks noChangeArrowheads="1"/>
          </p:cNvSpPr>
          <p:nvPr/>
        </p:nvSpPr>
        <p:spPr bwMode="auto">
          <a:xfrm>
            <a:off x="8100392" y="368696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7" name="正方形/長方形 11"/>
          <p:cNvSpPr>
            <a:spLocks noChangeArrowheads="1"/>
          </p:cNvSpPr>
          <p:nvPr/>
        </p:nvSpPr>
        <p:spPr bwMode="auto">
          <a:xfrm>
            <a:off x="8820472" y="368696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X</a:t>
            </a:r>
            <a:r>
              <a:rPr lang="en-US" altLang="ja-JP" sz="2800" i="1" baseline="30000" dirty="0" smtClean="0">
                <a:cs typeface="Times New Roman" pitchFamily="18" charset="0"/>
              </a:rPr>
              <a:t>*</a:t>
            </a:r>
            <a:endParaRPr lang="en-US" altLang="ja-JP" sz="3200" i="1" baseline="30000" dirty="0">
              <a:latin typeface="Calibri" pitchFamily="34" charset="0"/>
            </a:endParaRPr>
          </a:p>
        </p:txBody>
      </p:sp>
      <p:sp>
        <p:nvSpPr>
          <p:cNvPr id="68" name="正方形/長方形 11"/>
          <p:cNvSpPr>
            <a:spLocks noChangeArrowheads="1"/>
          </p:cNvSpPr>
          <p:nvPr/>
        </p:nvSpPr>
        <p:spPr bwMode="auto">
          <a:xfrm>
            <a:off x="7401521" y="3068960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U</a:t>
            </a:r>
            <a:r>
              <a:rPr lang="en-US" altLang="ja-JP" sz="2400" dirty="0" smtClean="0">
                <a:cs typeface="Times New Roman" pitchFamily="18" charset="0"/>
              </a:rPr>
              <a:t>(</a:t>
            </a:r>
            <a:r>
              <a:rPr lang="en-US" altLang="ja-JP" sz="2400" i="1" dirty="0" smtClean="0">
                <a:cs typeface="Times New Roman" pitchFamily="18" charset="0"/>
              </a:rPr>
              <a:t>t</a:t>
            </a:r>
            <a:r>
              <a:rPr lang="en-US" altLang="ja-JP" sz="2400" dirty="0" smtClean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9" name="正方形/長方形 11"/>
          <p:cNvSpPr>
            <a:spLocks noChangeArrowheads="1"/>
          </p:cNvSpPr>
          <p:nvPr/>
        </p:nvSpPr>
        <p:spPr bwMode="auto">
          <a:xfrm>
            <a:off x="467544" y="1531064"/>
            <a:ext cx="50405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i="1" dirty="0" smtClean="0">
                <a:cs typeface="Times New Roman" pitchFamily="18" charset="0"/>
              </a:rPr>
              <a:t>P</a:t>
            </a:r>
            <a:r>
              <a:rPr lang="ja-JP" altLang="en-US" sz="3600" dirty="0" smtClean="0">
                <a:cs typeface="Times New Roman" pitchFamily="18" charset="0"/>
              </a:rPr>
              <a:t>：</a:t>
            </a:r>
            <a:endParaRPr lang="en-US" altLang="ja-JP" sz="11500" baseline="-25000" dirty="0">
              <a:latin typeface="Calibri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436806" y="2780928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5148064" y="2780928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chemeClr val="tx1"/>
                </a:solidFill>
              </a:rPr>
              <a:t>P</a:t>
            </a:r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7380312" y="3068960"/>
            <a:ext cx="576064" cy="50405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正方形/長方形 71"/>
          <p:cNvSpPr/>
          <p:nvPr/>
        </p:nvSpPr>
        <p:spPr>
          <a:xfrm>
            <a:off x="5148064" y="2780928"/>
            <a:ext cx="1872208" cy="108012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11"/>
          <p:cNvSpPr>
            <a:spLocks noChangeArrowheads="1"/>
          </p:cNvSpPr>
          <p:nvPr/>
        </p:nvSpPr>
        <p:spPr bwMode="auto">
          <a:xfrm>
            <a:off x="8062250" y="44624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aseline="-25000" dirty="0" smtClean="0">
                <a:latin typeface="Calibri" pitchFamily="34" charset="0"/>
              </a:rPr>
              <a:t>＾</a:t>
            </a:r>
            <a:endParaRPr lang="en-US" altLang="ja-JP" sz="5400" baseline="-25000" dirty="0">
              <a:latin typeface="Calibri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12160" y="565613"/>
            <a:ext cx="2088232" cy="50405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348880"/>
            <a:ext cx="401193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正方形/長方形 11"/>
          <p:cNvSpPr>
            <a:spLocks noChangeArrowheads="1"/>
          </p:cNvSpPr>
          <p:nvPr/>
        </p:nvSpPr>
        <p:spPr bwMode="auto">
          <a:xfrm>
            <a:off x="412469" y="2276872"/>
            <a:ext cx="50405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dirty="0" smtClean="0">
                <a:cs typeface="Times New Roman" pitchFamily="18" charset="0"/>
              </a:rPr>
              <a:t>LPF</a:t>
            </a:r>
            <a:r>
              <a:rPr lang="ja-JP" altLang="en-US" sz="3600" dirty="0" smtClean="0">
                <a:cs typeface="Times New Roman" pitchFamily="18" charset="0"/>
              </a:rPr>
              <a:t>：</a:t>
            </a:r>
            <a:endParaRPr lang="en-US" altLang="ja-JP" sz="11500" baseline="-25000" dirty="0">
              <a:latin typeface="Calibri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2996952"/>
            <a:ext cx="1680210" cy="8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正方形/長方形 31"/>
          <p:cNvSpPr/>
          <p:nvPr/>
        </p:nvSpPr>
        <p:spPr>
          <a:xfrm>
            <a:off x="8172400" y="1162886"/>
            <a:ext cx="487124" cy="465914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4676" y="4092495"/>
            <a:ext cx="6163628" cy="4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正方形/長方形 11"/>
          <p:cNvSpPr>
            <a:spLocks noChangeArrowheads="1"/>
          </p:cNvSpPr>
          <p:nvPr/>
        </p:nvSpPr>
        <p:spPr bwMode="auto">
          <a:xfrm>
            <a:off x="467544" y="4005064"/>
            <a:ext cx="50405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dirty="0" smtClean="0">
                <a:cs typeface="Times New Roman" pitchFamily="18" charset="0"/>
              </a:rPr>
              <a:t>PI</a:t>
            </a:r>
            <a:r>
              <a:rPr lang="ja-JP" altLang="en-US" sz="3600" dirty="0" smtClean="0">
                <a:cs typeface="Times New Roman" pitchFamily="18" charset="0"/>
              </a:rPr>
              <a:t>：</a:t>
            </a:r>
            <a:endParaRPr lang="en-US" altLang="ja-JP" sz="11500" baseline="-25000" dirty="0">
              <a:latin typeface="Calibri" pitchFamily="34" charset="0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8172400" y="2060848"/>
            <a:ext cx="559132" cy="53792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725144"/>
            <a:ext cx="8649653" cy="88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正方形/長方形 11"/>
          <p:cNvSpPr>
            <a:spLocks noChangeArrowheads="1"/>
          </p:cNvSpPr>
          <p:nvPr/>
        </p:nvSpPr>
        <p:spPr bwMode="auto">
          <a:xfrm>
            <a:off x="4499992" y="4797152"/>
            <a:ext cx="216024" cy="576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ja-JP" altLang="en-US" sz="3600" baseline="-25000" dirty="0" smtClean="0">
                <a:latin typeface="Calibri" pitchFamily="34" charset="0"/>
              </a:rPr>
              <a:t>・</a:t>
            </a:r>
            <a:endParaRPr lang="en-US" altLang="ja-JP" sz="3600" baseline="-25000" dirty="0">
              <a:latin typeface="Calibri" pitchFamily="34" charset="0"/>
            </a:endParaRPr>
          </a:p>
        </p:txBody>
      </p:sp>
      <p:sp>
        <p:nvSpPr>
          <p:cNvPr id="38" name="正方形/長方形 11"/>
          <p:cNvSpPr>
            <a:spLocks noChangeArrowheads="1"/>
          </p:cNvSpPr>
          <p:nvPr/>
        </p:nvSpPr>
        <p:spPr bwMode="auto">
          <a:xfrm>
            <a:off x="6948264" y="4797152"/>
            <a:ext cx="216024" cy="576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ja-JP" altLang="en-US" sz="3600" baseline="-25000" dirty="0" smtClean="0">
                <a:latin typeface="Calibri" pitchFamily="34" charset="0"/>
              </a:rPr>
              <a:t>・</a:t>
            </a:r>
            <a:endParaRPr lang="en-US" altLang="ja-JP" sz="3600" baseline="-25000" dirty="0">
              <a:latin typeface="Calibri" pitchFamily="34" charset="0"/>
            </a:endParaRPr>
          </a:p>
        </p:txBody>
      </p:sp>
      <p:sp>
        <p:nvSpPr>
          <p:cNvPr id="39" name="コンテンツ プレースホルダ 2"/>
          <p:cNvSpPr txBox="1">
            <a:spLocks/>
          </p:cNvSpPr>
          <p:nvPr/>
        </p:nvSpPr>
        <p:spPr>
          <a:xfrm>
            <a:off x="179512" y="5661248"/>
            <a:ext cx="8820472" cy="648072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3200" dirty="0" smtClean="0"/>
              <a:t>制御系が安定（振幅が目標値に収束）となる条件？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58" grpId="0" animBg="1"/>
      <p:bldP spid="71" grpId="0" animBg="1"/>
      <p:bldP spid="71" grpId="1" animBg="1"/>
      <p:bldP spid="71" grpId="2" animBg="1"/>
      <p:bldP spid="72" grpId="0" animBg="1"/>
      <p:bldP spid="72" grpId="1" animBg="1"/>
      <p:bldP spid="26" grpId="0"/>
      <p:bldP spid="27" grpId="0" animBg="1"/>
      <p:bldP spid="27" grpId="1" animBg="1"/>
      <p:bldP spid="30" grpId="0" animBg="1"/>
      <p:bldP spid="32" grpId="0" animBg="1"/>
      <p:bldP spid="32" grpId="1" animBg="1"/>
      <p:bldP spid="34" grpId="0" animBg="1"/>
      <p:bldP spid="35" grpId="0" animBg="1"/>
      <p:bldP spid="37" grpId="0" animBg="1"/>
      <p:bldP spid="38" grpId="0" animBg="1"/>
      <p:bldP spid="3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1396" r="931" b="1227"/>
          <a:stretch>
            <a:fillRect/>
          </a:stretch>
        </p:blipFill>
        <p:spPr bwMode="auto">
          <a:xfrm>
            <a:off x="4572000" y="701643"/>
            <a:ext cx="4305876" cy="330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1396" t="611" r="931" b="1221"/>
          <a:stretch>
            <a:fillRect/>
          </a:stretch>
        </p:blipFill>
        <p:spPr bwMode="auto">
          <a:xfrm>
            <a:off x="166939" y="712496"/>
            <a:ext cx="4154878" cy="318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テキスト ボックス 41"/>
          <p:cNvSpPr txBox="1"/>
          <p:nvPr/>
        </p:nvSpPr>
        <p:spPr>
          <a:xfrm>
            <a:off x="899592" y="2924944"/>
            <a:ext cx="228940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1.0, 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14</a:t>
            </a:r>
            <a:endParaRPr kumimoji="1" lang="ja-JP" altLang="en-US" sz="2400" dirty="0"/>
          </a:p>
        </p:txBody>
      </p:sp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683568" y="4985792"/>
            <a:ext cx="8208912" cy="3744416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</a:t>
            </a:r>
            <a:endParaRPr lang="en-US" altLang="ja-JP" dirty="0" smtClean="0"/>
          </a:p>
        </p:txBody>
      </p:sp>
      <p:sp>
        <p:nvSpPr>
          <p:cNvPr id="8200" name="正方形/長方形 11"/>
          <p:cNvSpPr>
            <a:spLocks noChangeArrowheads="1"/>
          </p:cNvSpPr>
          <p:nvPr/>
        </p:nvSpPr>
        <p:spPr bwMode="auto">
          <a:xfrm>
            <a:off x="2627586" y="2401069"/>
            <a:ext cx="576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 smtClean="0">
                <a:solidFill>
                  <a:srgbClr val="FF0000"/>
                </a:solidFill>
                <a:cs typeface="Times New Roman" pitchFamily="18" charset="0"/>
              </a:rPr>
              <a:t>x</a:t>
            </a:r>
            <a:endParaRPr lang="en-US" altLang="ja-JP" sz="3200" b="1" i="1" baseline="-2500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2" name="グループ化 38"/>
          <p:cNvGrpSpPr/>
          <p:nvPr/>
        </p:nvGrpSpPr>
        <p:grpSpPr>
          <a:xfrm>
            <a:off x="1043608" y="908720"/>
            <a:ext cx="577850" cy="743458"/>
            <a:chOff x="4356100" y="2809032"/>
            <a:chExt cx="577850" cy="743458"/>
          </a:xfrm>
        </p:grpSpPr>
        <p:sp>
          <p:nvSpPr>
            <p:cNvPr id="8201" name="正方形/長方形 11"/>
            <p:cNvSpPr>
              <a:spLocks noChangeArrowheads="1"/>
            </p:cNvSpPr>
            <p:nvPr/>
          </p:nvSpPr>
          <p:spPr bwMode="auto">
            <a:xfrm>
              <a:off x="4356100" y="3030202"/>
              <a:ext cx="576263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800" b="1" i="1" dirty="0" smtClean="0">
                  <a:solidFill>
                    <a:srgbClr val="00CC00"/>
                  </a:solidFill>
                  <a:cs typeface="Times New Roman" pitchFamily="18" charset="0"/>
                </a:rPr>
                <a:t>X</a:t>
              </a:r>
              <a:endParaRPr lang="en-US" altLang="ja-JP" sz="3200" b="1" i="1" baseline="-25000" dirty="0">
                <a:solidFill>
                  <a:srgbClr val="00CC00"/>
                </a:solidFill>
                <a:latin typeface="Calibri" pitchFamily="34" charset="0"/>
              </a:endParaRPr>
            </a:p>
          </p:txBody>
        </p:sp>
        <p:sp>
          <p:nvSpPr>
            <p:cNvPr id="8202" name="正方形/長方形 11"/>
            <p:cNvSpPr>
              <a:spLocks noChangeArrowheads="1"/>
            </p:cNvSpPr>
            <p:nvPr/>
          </p:nvSpPr>
          <p:spPr bwMode="auto">
            <a:xfrm>
              <a:off x="4357688" y="2809032"/>
              <a:ext cx="576262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5400" b="1" baseline="-25000" dirty="0" smtClean="0">
                  <a:solidFill>
                    <a:srgbClr val="00CC00"/>
                  </a:solidFill>
                  <a:latin typeface="Calibri" pitchFamily="34" charset="0"/>
                </a:rPr>
                <a:t>＾</a:t>
              </a:r>
              <a:endParaRPr lang="en-US" altLang="ja-JP" sz="5400" b="1" baseline="-25000" dirty="0">
                <a:solidFill>
                  <a:srgbClr val="00CC00"/>
                </a:solidFill>
                <a:latin typeface="Calibri" pitchFamily="34" charset="0"/>
              </a:endParaRPr>
            </a:p>
          </p:txBody>
        </p:sp>
      </p:grpSp>
      <p:sp>
        <p:nvSpPr>
          <p:cNvPr id="8203" name="正方形/長方形 11"/>
          <p:cNvSpPr>
            <a:spLocks noChangeArrowheads="1"/>
          </p:cNvSpPr>
          <p:nvPr/>
        </p:nvSpPr>
        <p:spPr bwMode="auto">
          <a:xfrm>
            <a:off x="2771800" y="817548"/>
            <a:ext cx="57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 i="1" dirty="0">
                <a:solidFill>
                  <a:srgbClr val="1606EA"/>
                </a:solidFill>
                <a:latin typeface="Calibri" pitchFamily="34" charset="0"/>
              </a:rPr>
              <a:t>U</a:t>
            </a:r>
          </a:p>
        </p:txBody>
      </p:sp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数値シミュレーション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64126" y="2996952"/>
            <a:ext cx="228940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1.0, </a:t>
            </a:r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sz="2400" i="1" baseline="-250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29</a:t>
            </a:r>
            <a:endParaRPr kumimoji="1" lang="ja-JP" altLang="en-US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 l="1860" t="531" r="465" b="1592"/>
          <a:stretch>
            <a:fillRect/>
          </a:stretch>
        </p:blipFill>
        <p:spPr bwMode="auto">
          <a:xfrm>
            <a:off x="586075" y="3445933"/>
            <a:ext cx="3781891" cy="331891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5" name="直線コネクタ 14"/>
          <p:cNvCxnSpPr/>
          <p:nvPr/>
        </p:nvCxnSpPr>
        <p:spPr>
          <a:xfrm flipV="1">
            <a:off x="1098683" y="4077072"/>
            <a:ext cx="3257293" cy="91917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4149080"/>
            <a:ext cx="3543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653136"/>
            <a:ext cx="2125980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9156" y="4639796"/>
            <a:ext cx="157734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0" cstate="print"/>
          <a:srcRect r="3978"/>
          <a:stretch>
            <a:fillRect/>
          </a:stretch>
        </p:blipFill>
        <p:spPr bwMode="auto">
          <a:xfrm>
            <a:off x="5492824" y="5085184"/>
            <a:ext cx="2780405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コンテンツ プレースホルダ 2"/>
          <p:cNvSpPr txBox="1">
            <a:spLocks/>
          </p:cNvSpPr>
          <p:nvPr/>
        </p:nvSpPr>
        <p:spPr>
          <a:xfrm>
            <a:off x="4716016" y="5589240"/>
            <a:ext cx="4355976" cy="108012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境界：右上がりの直線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正の切片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2" grpId="0" animBg="1"/>
      <p:bldP spid="21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550" y="631460"/>
            <a:ext cx="5620450" cy="3468253"/>
          </a:xfrm>
          <a:prstGeom prst="rect">
            <a:avLst/>
          </a:prstGeom>
        </p:spPr>
      </p:pic>
      <p:grpSp>
        <p:nvGrpSpPr>
          <p:cNvPr id="2" name="グループ化 54"/>
          <p:cNvGrpSpPr/>
          <p:nvPr/>
        </p:nvGrpSpPr>
        <p:grpSpPr>
          <a:xfrm>
            <a:off x="3117435" y="631460"/>
            <a:ext cx="5962650" cy="4242778"/>
            <a:chOff x="3117435" y="1896003"/>
            <a:chExt cx="5962650" cy="4242778"/>
          </a:xfrm>
        </p:grpSpPr>
        <p:sp>
          <p:nvSpPr>
            <p:cNvPr id="56" name="正方形/長方形 55"/>
            <p:cNvSpPr/>
            <p:nvPr/>
          </p:nvSpPr>
          <p:spPr>
            <a:xfrm>
              <a:off x="3117435" y="1896003"/>
              <a:ext cx="5962650" cy="424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3550" y="3275463"/>
              <a:ext cx="5436204" cy="2033516"/>
            </a:xfrm>
            <a:prstGeom prst="rect">
              <a:avLst/>
            </a:prstGeom>
          </p:spPr>
        </p:pic>
      </p:grpSp>
      <p:grpSp>
        <p:nvGrpSpPr>
          <p:cNvPr id="3" name="グループ化 57"/>
          <p:cNvGrpSpPr/>
          <p:nvPr/>
        </p:nvGrpSpPr>
        <p:grpSpPr>
          <a:xfrm>
            <a:off x="2945219" y="1020503"/>
            <a:ext cx="6198781" cy="2895393"/>
            <a:chOff x="2945219" y="2573078"/>
            <a:chExt cx="6198781" cy="2895393"/>
          </a:xfrm>
        </p:grpSpPr>
        <p:sp>
          <p:nvSpPr>
            <p:cNvPr id="59" name="正方形/長方形 58"/>
            <p:cNvSpPr/>
            <p:nvPr/>
          </p:nvSpPr>
          <p:spPr>
            <a:xfrm>
              <a:off x="2945219" y="2573078"/>
              <a:ext cx="6198781" cy="283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19475" y="3352800"/>
              <a:ext cx="4953559" cy="211567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075" y="640985"/>
            <a:ext cx="5620450" cy="34682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主要結果：安定性解析</a:t>
            </a:r>
            <a:endParaRPr kumimoji="1" lang="ja-JP" altLang="en-US" dirty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6" cstate="print"/>
          <a:srcRect r="3742"/>
          <a:stretch>
            <a:fillRect/>
          </a:stretch>
        </p:blipFill>
        <p:spPr bwMode="auto">
          <a:xfrm>
            <a:off x="971600" y="1459056"/>
            <a:ext cx="4167079" cy="74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7" cstate="print"/>
          <a:srcRect r="30074"/>
          <a:stretch>
            <a:fillRect/>
          </a:stretch>
        </p:blipFill>
        <p:spPr bwMode="auto">
          <a:xfrm>
            <a:off x="1115616" y="867564"/>
            <a:ext cx="2787281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正方形/長方形 11"/>
          <p:cNvSpPr>
            <a:spLocks noChangeArrowheads="1"/>
          </p:cNvSpPr>
          <p:nvPr/>
        </p:nvSpPr>
        <p:spPr bwMode="auto">
          <a:xfrm>
            <a:off x="5741061" y="2475963"/>
            <a:ext cx="360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i="1" dirty="0" smtClean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4" name="正方形/長方形 11"/>
          <p:cNvSpPr>
            <a:spLocks noChangeArrowheads="1"/>
          </p:cNvSpPr>
          <p:nvPr/>
        </p:nvSpPr>
        <p:spPr bwMode="auto">
          <a:xfrm>
            <a:off x="8479206" y="1975002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G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5" name="正方形/長方形 11"/>
          <p:cNvSpPr>
            <a:spLocks noChangeArrowheads="1"/>
          </p:cNvSpPr>
          <p:nvPr/>
        </p:nvSpPr>
        <p:spPr bwMode="auto">
          <a:xfrm>
            <a:off x="8184051" y="2368502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T</a:t>
            </a:r>
            <a:r>
              <a:rPr lang="en-US" altLang="ja-JP" sz="2400" dirty="0" smtClean="0">
                <a:cs typeface="Times New Roman" pitchFamily="18" charset="0"/>
              </a:rPr>
              <a:t>(</a:t>
            </a:r>
            <a:r>
              <a:rPr lang="ja-JP" altLang="en-US" sz="2400" dirty="0" smtClean="0">
                <a:cs typeface="Times New Roman" pitchFamily="18" charset="0"/>
              </a:rPr>
              <a:t>・</a:t>
            </a:r>
            <a:r>
              <a:rPr lang="en-US" altLang="ja-JP" sz="2400" dirty="0" smtClean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6" name="正方形/長方形 11"/>
          <p:cNvSpPr>
            <a:spLocks noChangeArrowheads="1"/>
          </p:cNvSpPr>
          <p:nvPr/>
        </p:nvSpPr>
        <p:spPr bwMode="auto">
          <a:xfrm>
            <a:off x="8100392" y="656728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7" name="正方形/長方形 11"/>
          <p:cNvSpPr>
            <a:spLocks noChangeArrowheads="1"/>
          </p:cNvSpPr>
          <p:nvPr/>
        </p:nvSpPr>
        <p:spPr bwMode="auto">
          <a:xfrm>
            <a:off x="8820472" y="656728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X</a:t>
            </a:r>
            <a:r>
              <a:rPr lang="en-US" altLang="ja-JP" sz="2800" i="1" baseline="30000" dirty="0" smtClean="0">
                <a:cs typeface="Times New Roman" pitchFamily="18" charset="0"/>
              </a:rPr>
              <a:t>*</a:t>
            </a:r>
            <a:endParaRPr lang="en-US" altLang="ja-JP" sz="3200" i="1" baseline="30000" dirty="0">
              <a:latin typeface="Calibri" pitchFamily="34" charset="0"/>
            </a:endParaRPr>
          </a:p>
        </p:txBody>
      </p:sp>
      <p:sp>
        <p:nvSpPr>
          <p:cNvPr id="68" name="正方形/長方形 11"/>
          <p:cNvSpPr>
            <a:spLocks noChangeArrowheads="1"/>
          </p:cNvSpPr>
          <p:nvPr/>
        </p:nvSpPr>
        <p:spPr bwMode="auto">
          <a:xfrm>
            <a:off x="7401521" y="3356992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U</a:t>
            </a:r>
            <a:r>
              <a:rPr lang="en-US" altLang="ja-JP" sz="2400" dirty="0" smtClean="0">
                <a:cs typeface="Times New Roman" pitchFamily="18" charset="0"/>
              </a:rPr>
              <a:t>(</a:t>
            </a:r>
            <a:r>
              <a:rPr lang="en-US" altLang="ja-JP" sz="2400" i="1" dirty="0" smtClean="0">
                <a:cs typeface="Times New Roman" pitchFamily="18" charset="0"/>
              </a:rPr>
              <a:t>t</a:t>
            </a:r>
            <a:r>
              <a:rPr lang="en-US" altLang="ja-JP" sz="2400" dirty="0" smtClean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9" name="正方形/長方形 11"/>
          <p:cNvSpPr>
            <a:spLocks noChangeArrowheads="1"/>
          </p:cNvSpPr>
          <p:nvPr/>
        </p:nvSpPr>
        <p:spPr bwMode="auto">
          <a:xfrm>
            <a:off x="467544" y="1531064"/>
            <a:ext cx="504056" cy="6480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i="1" dirty="0" smtClean="0">
                <a:cs typeface="Times New Roman" pitchFamily="18" charset="0"/>
              </a:rPr>
              <a:t>P</a:t>
            </a:r>
            <a:r>
              <a:rPr lang="ja-JP" altLang="en-US" sz="3600" dirty="0" smtClean="0">
                <a:cs typeface="Times New Roman" pitchFamily="18" charset="0"/>
              </a:rPr>
              <a:t>：</a:t>
            </a:r>
            <a:endParaRPr lang="en-US" altLang="ja-JP" sz="11500" baseline="-25000" dirty="0">
              <a:latin typeface="Calibri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436806" y="3068960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26" name="正方形/長方形 11"/>
          <p:cNvSpPr>
            <a:spLocks noChangeArrowheads="1"/>
          </p:cNvSpPr>
          <p:nvPr/>
        </p:nvSpPr>
        <p:spPr bwMode="auto">
          <a:xfrm>
            <a:off x="8062250" y="332656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aseline="-25000" dirty="0" smtClean="0">
                <a:latin typeface="Calibri" pitchFamily="34" charset="0"/>
              </a:rPr>
              <a:t>＾</a:t>
            </a:r>
            <a:endParaRPr lang="en-US" altLang="ja-JP" sz="5400" baseline="-25000" dirty="0">
              <a:latin typeface="Calibri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82726" y="2276872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ja-JP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sz="32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3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ja-JP" sz="3200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altLang="ja-JP" sz="3200" i="1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ja-JP" sz="32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ja-JP" alt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679" y="2295723"/>
            <a:ext cx="3643313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877722"/>
            <a:ext cx="2623185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0" cstate="print"/>
          <a:srcRect t="9218"/>
          <a:stretch>
            <a:fillRect/>
          </a:stretch>
        </p:blipFill>
        <p:spPr bwMode="auto">
          <a:xfrm>
            <a:off x="736604" y="5640127"/>
            <a:ext cx="8083868" cy="9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正方形/長方形 57"/>
          <p:cNvSpPr/>
          <p:nvPr/>
        </p:nvSpPr>
        <p:spPr>
          <a:xfrm>
            <a:off x="5148064" y="3068960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chemeClr val="tx1"/>
                </a:solidFill>
              </a:rPr>
              <a:t>P</a:t>
            </a:r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148064" y="3068960"/>
            <a:ext cx="1872208" cy="108012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1" cstate="print"/>
          <a:srcRect l="3647" t="618" r="456" b="1235"/>
          <a:stretch>
            <a:fillRect/>
          </a:stretch>
        </p:blipFill>
        <p:spPr bwMode="auto">
          <a:xfrm>
            <a:off x="154105" y="980728"/>
            <a:ext cx="4921951" cy="371887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3550" y="631460"/>
            <a:ext cx="5620450" cy="3468253"/>
          </a:xfrm>
          <a:prstGeom prst="rect">
            <a:avLst/>
          </a:prstGeom>
        </p:spPr>
      </p:pic>
      <p:grpSp>
        <p:nvGrpSpPr>
          <p:cNvPr id="2" name="グループ化 54"/>
          <p:cNvGrpSpPr/>
          <p:nvPr/>
        </p:nvGrpSpPr>
        <p:grpSpPr>
          <a:xfrm>
            <a:off x="3117435" y="631460"/>
            <a:ext cx="5962650" cy="4242778"/>
            <a:chOff x="3117435" y="1896003"/>
            <a:chExt cx="5962650" cy="4242778"/>
          </a:xfrm>
        </p:grpSpPr>
        <p:sp>
          <p:nvSpPr>
            <p:cNvPr id="56" name="正方形/長方形 55"/>
            <p:cNvSpPr/>
            <p:nvPr/>
          </p:nvSpPr>
          <p:spPr>
            <a:xfrm>
              <a:off x="3117435" y="1896003"/>
              <a:ext cx="5962650" cy="424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3550" y="3275463"/>
              <a:ext cx="5436204" cy="2033516"/>
            </a:xfrm>
            <a:prstGeom prst="rect">
              <a:avLst/>
            </a:prstGeom>
          </p:spPr>
        </p:pic>
      </p:grpSp>
      <p:grpSp>
        <p:nvGrpSpPr>
          <p:cNvPr id="3" name="グループ化 57"/>
          <p:cNvGrpSpPr/>
          <p:nvPr/>
        </p:nvGrpSpPr>
        <p:grpSpPr>
          <a:xfrm>
            <a:off x="2945219" y="1020503"/>
            <a:ext cx="6198781" cy="2895393"/>
            <a:chOff x="2945219" y="2573078"/>
            <a:chExt cx="6198781" cy="2895393"/>
          </a:xfrm>
        </p:grpSpPr>
        <p:sp>
          <p:nvSpPr>
            <p:cNvPr id="59" name="正方形/長方形 58"/>
            <p:cNvSpPr/>
            <p:nvPr/>
          </p:nvSpPr>
          <p:spPr>
            <a:xfrm>
              <a:off x="2945219" y="2573078"/>
              <a:ext cx="6198781" cy="283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19475" y="3352800"/>
              <a:ext cx="4953559" cy="211567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40" name="図 3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3075" y="640985"/>
            <a:ext cx="5620450" cy="34682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主要結果：安定性解析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sp>
        <p:nvSpPr>
          <p:cNvPr id="63" name="正方形/長方形 11"/>
          <p:cNvSpPr>
            <a:spLocks noChangeArrowheads="1"/>
          </p:cNvSpPr>
          <p:nvPr/>
        </p:nvSpPr>
        <p:spPr bwMode="auto">
          <a:xfrm>
            <a:off x="5741061" y="2475963"/>
            <a:ext cx="3600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i="1" dirty="0" smtClean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4" name="正方形/長方形 11"/>
          <p:cNvSpPr>
            <a:spLocks noChangeArrowheads="1"/>
          </p:cNvSpPr>
          <p:nvPr/>
        </p:nvSpPr>
        <p:spPr bwMode="auto">
          <a:xfrm>
            <a:off x="8479206" y="1975002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G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5" name="正方形/長方形 11"/>
          <p:cNvSpPr>
            <a:spLocks noChangeArrowheads="1"/>
          </p:cNvSpPr>
          <p:nvPr/>
        </p:nvSpPr>
        <p:spPr bwMode="auto">
          <a:xfrm>
            <a:off x="8184051" y="2368502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T</a:t>
            </a:r>
            <a:r>
              <a:rPr lang="en-US" altLang="ja-JP" sz="2400" dirty="0" smtClean="0">
                <a:cs typeface="Times New Roman" pitchFamily="18" charset="0"/>
              </a:rPr>
              <a:t>(</a:t>
            </a:r>
            <a:r>
              <a:rPr lang="ja-JP" altLang="en-US" sz="2400" dirty="0" smtClean="0">
                <a:cs typeface="Times New Roman" pitchFamily="18" charset="0"/>
              </a:rPr>
              <a:t>・</a:t>
            </a:r>
            <a:r>
              <a:rPr lang="en-US" altLang="ja-JP" sz="2400" dirty="0" smtClean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66" name="正方形/長方形 11"/>
          <p:cNvSpPr>
            <a:spLocks noChangeArrowheads="1"/>
          </p:cNvSpPr>
          <p:nvPr/>
        </p:nvSpPr>
        <p:spPr bwMode="auto">
          <a:xfrm>
            <a:off x="8100392" y="656728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X</a:t>
            </a:r>
            <a:endParaRPr lang="en-US" altLang="ja-JP" sz="3200" i="1" baseline="-25000" dirty="0">
              <a:latin typeface="Calibri" pitchFamily="34" charset="0"/>
            </a:endParaRPr>
          </a:p>
        </p:txBody>
      </p:sp>
      <p:sp>
        <p:nvSpPr>
          <p:cNvPr id="67" name="正方形/長方形 11"/>
          <p:cNvSpPr>
            <a:spLocks noChangeArrowheads="1"/>
          </p:cNvSpPr>
          <p:nvPr/>
        </p:nvSpPr>
        <p:spPr bwMode="auto">
          <a:xfrm>
            <a:off x="8820472" y="656728"/>
            <a:ext cx="288000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X</a:t>
            </a:r>
            <a:r>
              <a:rPr lang="en-US" altLang="ja-JP" sz="2800" i="1" baseline="30000" dirty="0" smtClean="0">
                <a:cs typeface="Times New Roman" pitchFamily="18" charset="0"/>
              </a:rPr>
              <a:t>*</a:t>
            </a:r>
            <a:endParaRPr lang="en-US" altLang="ja-JP" sz="3200" i="1" baseline="30000" dirty="0">
              <a:latin typeface="Calibri" pitchFamily="34" charset="0"/>
            </a:endParaRPr>
          </a:p>
        </p:txBody>
      </p:sp>
      <p:sp>
        <p:nvSpPr>
          <p:cNvPr id="68" name="正方形/長方形 11"/>
          <p:cNvSpPr>
            <a:spLocks noChangeArrowheads="1"/>
          </p:cNvSpPr>
          <p:nvPr/>
        </p:nvSpPr>
        <p:spPr bwMode="auto">
          <a:xfrm>
            <a:off x="7401521" y="3356992"/>
            <a:ext cx="540000" cy="50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U</a:t>
            </a:r>
            <a:r>
              <a:rPr lang="en-US" altLang="ja-JP" sz="2400" dirty="0" smtClean="0">
                <a:cs typeface="Times New Roman" pitchFamily="18" charset="0"/>
              </a:rPr>
              <a:t>(</a:t>
            </a:r>
            <a:r>
              <a:rPr lang="en-US" altLang="ja-JP" sz="2400" i="1" dirty="0" smtClean="0">
                <a:cs typeface="Times New Roman" pitchFamily="18" charset="0"/>
              </a:rPr>
              <a:t>t</a:t>
            </a:r>
            <a:r>
              <a:rPr lang="en-US" altLang="ja-JP" sz="2400" dirty="0" smtClean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sp>
        <p:nvSpPr>
          <p:cNvPr id="70" name="正方形/長方形 69"/>
          <p:cNvSpPr/>
          <p:nvPr/>
        </p:nvSpPr>
        <p:spPr>
          <a:xfrm>
            <a:off x="3436806" y="3068960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5148064" y="3068960"/>
            <a:ext cx="1855274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i="1" dirty="0" smtClean="0">
                <a:solidFill>
                  <a:schemeClr val="tx1"/>
                </a:solidFill>
              </a:rPr>
              <a:t>P</a:t>
            </a:r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5148064" y="3068960"/>
            <a:ext cx="1872208" cy="1080120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11"/>
          <p:cNvSpPr>
            <a:spLocks noChangeArrowheads="1"/>
          </p:cNvSpPr>
          <p:nvPr/>
        </p:nvSpPr>
        <p:spPr bwMode="auto">
          <a:xfrm>
            <a:off x="8062250" y="332656"/>
            <a:ext cx="576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5400" baseline="-25000" dirty="0" smtClean="0">
                <a:latin typeface="Calibri" pitchFamily="34" charset="0"/>
              </a:rPr>
              <a:t>＾</a:t>
            </a:r>
            <a:endParaRPr lang="en-US" altLang="ja-JP" sz="5400" baseline="-25000" dirty="0">
              <a:latin typeface="Calibri" pitchFamily="34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6012160" y="853645"/>
            <a:ext cx="2088232" cy="504056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346698"/>
            <a:ext cx="401193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正方形/長方形 11"/>
          <p:cNvSpPr>
            <a:spLocks noChangeArrowheads="1"/>
          </p:cNvSpPr>
          <p:nvPr/>
        </p:nvSpPr>
        <p:spPr bwMode="auto">
          <a:xfrm>
            <a:off x="2267744" y="1124744"/>
            <a:ext cx="648072" cy="576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b="1" baseline="-25000" dirty="0" smtClean="0">
                <a:latin typeface="Calibri" pitchFamily="34" charset="0"/>
              </a:rPr>
              <a:t>,</a:t>
            </a:r>
            <a:endParaRPr lang="en-US" altLang="ja-JP" sz="3600" b="1" baseline="-25000" dirty="0">
              <a:latin typeface="Calibri" pitchFamily="34" charset="0"/>
            </a:endParaRPr>
          </a:p>
        </p:txBody>
      </p:sp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877722"/>
            <a:ext cx="2623185" cy="7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8" cstate="print"/>
          <a:srcRect t="9218"/>
          <a:stretch>
            <a:fillRect/>
          </a:stretch>
        </p:blipFill>
        <p:spPr bwMode="auto">
          <a:xfrm>
            <a:off x="736604" y="5640127"/>
            <a:ext cx="8083868" cy="9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正方形/長方形 41"/>
          <p:cNvSpPr/>
          <p:nvPr/>
        </p:nvSpPr>
        <p:spPr>
          <a:xfrm>
            <a:off x="7020272" y="2894778"/>
            <a:ext cx="1817785" cy="133131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cxnSp>
        <p:nvCxnSpPr>
          <p:cNvPr id="48" name="カギ線コネクタ 47"/>
          <p:cNvCxnSpPr>
            <a:endCxn id="72" idx="3"/>
          </p:cNvCxnSpPr>
          <p:nvPr/>
        </p:nvCxnSpPr>
        <p:spPr>
          <a:xfrm rot="5400000">
            <a:off x="7375010" y="2532064"/>
            <a:ext cx="722218" cy="1431694"/>
          </a:xfrm>
          <a:prstGeom prst="bentConnector2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正方形/長方形 11"/>
          <p:cNvSpPr>
            <a:spLocks noChangeArrowheads="1"/>
          </p:cNvSpPr>
          <p:nvPr/>
        </p:nvSpPr>
        <p:spPr bwMode="auto">
          <a:xfrm>
            <a:off x="7417150" y="3137632"/>
            <a:ext cx="540000" cy="504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2800" i="1" dirty="0" smtClean="0">
                <a:cs typeface="Times New Roman" pitchFamily="18" charset="0"/>
              </a:rPr>
              <a:t>U</a:t>
            </a:r>
            <a:r>
              <a:rPr lang="en-US" altLang="ja-JP" sz="2400" dirty="0" smtClean="0">
                <a:cs typeface="Times New Roman" pitchFamily="18" charset="0"/>
              </a:rPr>
              <a:t>(</a:t>
            </a:r>
            <a:r>
              <a:rPr lang="en-US" altLang="ja-JP" sz="2400" i="1" dirty="0" smtClean="0">
                <a:cs typeface="Times New Roman" pitchFamily="18" charset="0"/>
              </a:rPr>
              <a:t>t</a:t>
            </a:r>
            <a:r>
              <a:rPr lang="en-US" altLang="ja-JP" sz="2400" dirty="0" smtClean="0">
                <a:cs typeface="Times New Roman" pitchFamily="18" charset="0"/>
              </a:rPr>
              <a:t>)</a:t>
            </a:r>
            <a:endParaRPr lang="en-US" altLang="ja-JP" sz="3200" baseline="-25000" dirty="0">
              <a:latin typeface="Calibri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9" cstate="print"/>
          <a:srcRect r="3436"/>
          <a:stretch>
            <a:fillRect/>
          </a:stretch>
        </p:blipFill>
        <p:spPr bwMode="auto">
          <a:xfrm>
            <a:off x="107504" y="836714"/>
            <a:ext cx="242819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12911" y="1196752"/>
            <a:ext cx="262318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2" y="1988840"/>
            <a:ext cx="43005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正方形/長方形 50"/>
          <p:cNvSpPr/>
          <p:nvPr/>
        </p:nvSpPr>
        <p:spPr>
          <a:xfrm>
            <a:off x="3923928" y="3212976"/>
            <a:ext cx="936104" cy="8640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24874" y="3266747"/>
            <a:ext cx="814388" cy="694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正方形/長方形 51"/>
          <p:cNvSpPr/>
          <p:nvPr/>
        </p:nvSpPr>
        <p:spPr>
          <a:xfrm>
            <a:off x="5508104" y="785625"/>
            <a:ext cx="1278559" cy="226575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i="1" dirty="0">
              <a:solidFill>
                <a:schemeClr val="tx1"/>
              </a:solidFill>
            </a:endParaRPr>
          </a:p>
        </p:txBody>
      </p:sp>
      <p:sp>
        <p:nvSpPr>
          <p:cNvPr id="55" name="フリーフォーム 54"/>
          <p:cNvSpPr/>
          <p:nvPr/>
        </p:nvSpPr>
        <p:spPr>
          <a:xfrm>
            <a:off x="5767754" y="1072662"/>
            <a:ext cx="1055077" cy="1987061"/>
          </a:xfrm>
          <a:custGeom>
            <a:avLst/>
            <a:gdLst>
              <a:gd name="connsiteX0" fmla="*/ 0 w 1055077"/>
              <a:gd name="connsiteY0" fmla="*/ 1987061 h 1987061"/>
              <a:gd name="connsiteX1" fmla="*/ 0 w 1055077"/>
              <a:gd name="connsiteY1" fmla="*/ 0 h 1987061"/>
              <a:gd name="connsiteX2" fmla="*/ 1055077 w 1055077"/>
              <a:gd name="connsiteY2" fmla="*/ 0 h 1987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077" h="1987061">
                <a:moveTo>
                  <a:pt x="0" y="1987061"/>
                </a:moveTo>
                <a:lnTo>
                  <a:pt x="0" y="0"/>
                </a:lnTo>
                <a:lnTo>
                  <a:pt x="1055077" y="0"/>
                </a:lnTo>
              </a:path>
            </a:pathLst>
          </a:cu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 cstate="print"/>
          <a:srcRect l="15914" b="9332"/>
          <a:stretch>
            <a:fillRect/>
          </a:stretch>
        </p:blipFill>
        <p:spPr bwMode="auto">
          <a:xfrm>
            <a:off x="5831436" y="2367379"/>
            <a:ext cx="684780" cy="62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28628" y="4629398"/>
            <a:ext cx="7172325" cy="153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3" y="4637113"/>
            <a:ext cx="170021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正方形/長方形 11"/>
          <p:cNvSpPr>
            <a:spLocks noChangeArrowheads="1"/>
          </p:cNvSpPr>
          <p:nvPr/>
        </p:nvSpPr>
        <p:spPr bwMode="auto">
          <a:xfrm>
            <a:off x="1691680" y="5085184"/>
            <a:ext cx="216024" cy="5760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noAutofit/>
          </a:bodyPr>
          <a:lstStyle/>
          <a:p>
            <a:pPr algn="ctr"/>
            <a:r>
              <a:rPr lang="en-US" altLang="ja-JP" sz="3600" b="1" baseline="-25000" dirty="0" smtClean="0">
                <a:latin typeface="Calibri" pitchFamily="34" charset="0"/>
              </a:rPr>
              <a:t>,</a:t>
            </a:r>
            <a:endParaRPr lang="en-US" altLang="ja-JP" sz="3600" b="1" baseline="-25000" dirty="0"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68853" y="3229909"/>
            <a:ext cx="312420" cy="769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1" animBg="1"/>
      <p:bldP spid="27" grpId="0" animBg="1"/>
      <p:bldP spid="27" grpId="1" animBg="1"/>
      <p:bldP spid="38" grpId="0" animBg="1"/>
      <p:bldP spid="42" grpId="0" animBg="1"/>
      <p:bldP spid="50" grpId="0"/>
      <p:bldP spid="51" grpId="0" animBg="1"/>
      <p:bldP spid="52" grpId="1" animBg="1"/>
      <p:bldP spid="55" grpId="0" animBg="1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7308304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主要結果：安定性解析</a:t>
            </a:r>
            <a:r>
              <a:rPr lang="ja-JP" altLang="en-US" sz="3200" dirty="0" smtClean="0"/>
              <a:t>（つづき）</a:t>
            </a:r>
            <a:endParaRPr kumimoji="1" lang="ja-JP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605" t="4666" r="2419" b="3111"/>
          <a:stretch>
            <a:fillRect/>
          </a:stretch>
        </p:blipFill>
        <p:spPr bwMode="auto">
          <a:xfrm>
            <a:off x="2163364" y="933917"/>
            <a:ext cx="5195765" cy="192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 l="1123" t="8655" r="562" b="5770"/>
          <a:stretch>
            <a:fillRect/>
          </a:stretch>
        </p:blipFill>
        <p:spPr bwMode="auto">
          <a:xfrm>
            <a:off x="2051720" y="2924944"/>
            <a:ext cx="5672117" cy="96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print"/>
          <a:srcRect l="1909" t="6872" r="2863" b="3436"/>
          <a:stretch>
            <a:fillRect/>
          </a:stretch>
        </p:blipFill>
        <p:spPr bwMode="auto">
          <a:xfrm>
            <a:off x="3193571" y="3997858"/>
            <a:ext cx="3232662" cy="84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print"/>
          <a:srcRect l="805" t="3315" r="403"/>
          <a:stretch>
            <a:fillRect/>
          </a:stretch>
        </p:blipFill>
        <p:spPr bwMode="auto">
          <a:xfrm>
            <a:off x="619630" y="4933953"/>
            <a:ext cx="7952418" cy="18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円/楕円 45"/>
          <p:cNvSpPr/>
          <p:nvPr/>
        </p:nvSpPr>
        <p:spPr>
          <a:xfrm>
            <a:off x="5868143" y="4886093"/>
            <a:ext cx="559131" cy="537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7316856" y="4898750"/>
            <a:ext cx="559131" cy="537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764704"/>
            <a:ext cx="4612005" cy="40290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コンテンツ プレースホルダ 2"/>
          <p:cNvSpPr txBox="1">
            <a:spLocks/>
          </p:cNvSpPr>
          <p:nvPr/>
        </p:nvSpPr>
        <p:spPr>
          <a:xfrm>
            <a:off x="3491880" y="3212976"/>
            <a:ext cx="3600400" cy="57606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 anchorCtr="1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ja-JP" altLang="en-US" sz="2800" noProof="0" dirty="0" smtClean="0"/>
              <a:t>シミュレーションと同一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8887" t="1682" r="1568" b="14580"/>
          <a:stretch>
            <a:fillRect/>
          </a:stretch>
        </p:blipFill>
        <p:spPr bwMode="auto">
          <a:xfrm>
            <a:off x="4860032" y="692696"/>
            <a:ext cx="3699973" cy="322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l="8422" t="1123" r="1579" b="15725"/>
          <a:stretch>
            <a:fillRect/>
          </a:stretch>
        </p:blipFill>
        <p:spPr bwMode="auto">
          <a:xfrm>
            <a:off x="611560" y="692696"/>
            <a:ext cx="3692992" cy="3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タイトル 1"/>
          <p:cNvSpPr txBox="1">
            <a:spLocks/>
          </p:cNvSpPr>
          <p:nvPr/>
        </p:nvSpPr>
        <p:spPr>
          <a:xfrm>
            <a:off x="500034" y="0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安定性解析</a:t>
            </a: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結果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187624" y="3068960"/>
            <a:ext cx="1885453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2π×10.2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74651" y="3102413"/>
            <a:ext cx="173156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altLang="ja-JP" sz="2400" dirty="0" smtClean="0">
                <a:uFill>
                  <a:solidFill>
                    <a:srgbClr val="FF0000"/>
                  </a:solidFill>
                </a:uFill>
                <a:latin typeface="Times New Roman" pitchFamily="18" charset="0"/>
                <a:cs typeface="Times New Roman" pitchFamily="18" charset="0"/>
              </a:rPr>
              <a:t> = 2π×9.4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93044" y="3759423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K</a:t>
            </a:r>
            <a:r>
              <a:rPr kumimoji="1" lang="en-US" altLang="ja-JP" sz="2400" i="1" baseline="-25000" dirty="0" smtClean="0"/>
              <a:t>P</a:t>
            </a:r>
            <a:endParaRPr kumimoji="1" lang="ja-JP" altLang="en-US" sz="2400" i="1" baseline="-25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71383" y="3771840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K</a:t>
            </a:r>
            <a:r>
              <a:rPr kumimoji="1" lang="en-US" altLang="ja-JP" sz="2400" i="1" baseline="-25000" dirty="0" smtClean="0"/>
              <a:t>P</a:t>
            </a:r>
            <a:endParaRPr kumimoji="1" lang="ja-JP" altLang="en-US" sz="2400" i="1" baseline="-25000" dirty="0"/>
          </a:p>
        </p:txBody>
      </p:sp>
      <p:sp>
        <p:nvSpPr>
          <p:cNvPr id="22" name="テキスト ボックス 21"/>
          <p:cNvSpPr txBox="1"/>
          <p:nvPr/>
        </p:nvSpPr>
        <p:spPr>
          <a:xfrm rot="16200000">
            <a:off x="451291" y="1955387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K</a:t>
            </a:r>
            <a:r>
              <a:rPr lang="en-US" altLang="ja-JP" sz="2400" i="1" baseline="-25000" dirty="0" smtClean="0"/>
              <a:t>I</a:t>
            </a:r>
            <a:endParaRPr kumimoji="1" lang="ja-JP" altLang="en-US" sz="2400" i="1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4759869" y="201699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K</a:t>
            </a:r>
            <a:r>
              <a:rPr lang="en-US" altLang="ja-JP" sz="2400" i="1" baseline="-25000" dirty="0" smtClean="0"/>
              <a:t>I</a:t>
            </a:r>
            <a:endParaRPr kumimoji="1" lang="ja-JP" altLang="en-US" sz="2400" i="1" baseline="-25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 l="8790" t="1200" r="2585" b="7199"/>
          <a:stretch>
            <a:fillRect/>
          </a:stretch>
        </p:blipFill>
        <p:spPr bwMode="auto">
          <a:xfrm>
            <a:off x="5537722" y="4149080"/>
            <a:ext cx="2653426" cy="236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6743142" y="6396335"/>
            <a:ext cx="45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K</a:t>
            </a:r>
            <a:r>
              <a:rPr kumimoji="1" lang="en-US" altLang="ja-JP" sz="2400" i="1" baseline="-25000" dirty="0" smtClean="0"/>
              <a:t>P</a:t>
            </a:r>
            <a:endParaRPr kumimoji="1" lang="ja-JP" altLang="en-US" sz="2400" i="1" baseline="-25000" dirty="0"/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5180766" y="4908466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/>
              <a:t>K</a:t>
            </a:r>
            <a:r>
              <a:rPr lang="en-US" altLang="ja-JP" sz="2400" i="1" baseline="-25000" dirty="0" smtClean="0"/>
              <a:t>I</a:t>
            </a:r>
            <a:endParaRPr kumimoji="1" lang="ja-JP" altLang="en-US" sz="2400" i="1" baseline="-250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3159" y="3466673"/>
            <a:ext cx="4314825" cy="327469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9" name="直線コネクタ 28"/>
          <p:cNvCxnSpPr/>
          <p:nvPr/>
        </p:nvCxnSpPr>
        <p:spPr>
          <a:xfrm flipV="1">
            <a:off x="755576" y="4149080"/>
            <a:ext cx="1728192" cy="2016224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フリーフォーム 29"/>
          <p:cNvSpPr/>
          <p:nvPr/>
        </p:nvSpPr>
        <p:spPr>
          <a:xfrm>
            <a:off x="745067" y="5147733"/>
            <a:ext cx="2427111" cy="1038578"/>
          </a:xfrm>
          <a:custGeom>
            <a:avLst/>
            <a:gdLst>
              <a:gd name="connsiteX0" fmla="*/ 0 w 2506133"/>
              <a:gd name="connsiteY0" fmla="*/ 1038578 h 1049867"/>
              <a:gd name="connsiteX1" fmla="*/ 474133 w 2506133"/>
              <a:gd name="connsiteY1" fmla="*/ 316089 h 1049867"/>
              <a:gd name="connsiteX2" fmla="*/ 699911 w 2506133"/>
              <a:gd name="connsiteY2" fmla="*/ 90311 h 1049867"/>
              <a:gd name="connsiteX3" fmla="*/ 925689 w 2506133"/>
              <a:gd name="connsiteY3" fmla="*/ 0 h 1049867"/>
              <a:gd name="connsiteX4" fmla="*/ 1275644 w 2506133"/>
              <a:gd name="connsiteY4" fmla="*/ 11289 h 1049867"/>
              <a:gd name="connsiteX5" fmla="*/ 1490133 w 2506133"/>
              <a:gd name="connsiteY5" fmla="*/ 79023 h 1049867"/>
              <a:gd name="connsiteX6" fmla="*/ 1806222 w 2506133"/>
              <a:gd name="connsiteY6" fmla="*/ 237067 h 1049867"/>
              <a:gd name="connsiteX7" fmla="*/ 2077155 w 2506133"/>
              <a:gd name="connsiteY7" fmla="*/ 474134 h 1049867"/>
              <a:gd name="connsiteX8" fmla="*/ 2325511 w 2506133"/>
              <a:gd name="connsiteY8" fmla="*/ 812800 h 1049867"/>
              <a:gd name="connsiteX9" fmla="*/ 2427111 w 2506133"/>
              <a:gd name="connsiteY9" fmla="*/ 1027289 h 1049867"/>
              <a:gd name="connsiteX10" fmla="*/ 2506133 w 2506133"/>
              <a:gd name="connsiteY10" fmla="*/ 1049867 h 1049867"/>
              <a:gd name="connsiteX0" fmla="*/ 0 w 2674805"/>
              <a:gd name="connsiteY0" fmla="*/ 1038578 h 1377611"/>
              <a:gd name="connsiteX1" fmla="*/ 474133 w 2674805"/>
              <a:gd name="connsiteY1" fmla="*/ 316089 h 1377611"/>
              <a:gd name="connsiteX2" fmla="*/ 699911 w 2674805"/>
              <a:gd name="connsiteY2" fmla="*/ 90311 h 1377611"/>
              <a:gd name="connsiteX3" fmla="*/ 925689 w 2674805"/>
              <a:gd name="connsiteY3" fmla="*/ 0 h 1377611"/>
              <a:gd name="connsiteX4" fmla="*/ 1275644 w 2674805"/>
              <a:gd name="connsiteY4" fmla="*/ 11289 h 1377611"/>
              <a:gd name="connsiteX5" fmla="*/ 1490133 w 2674805"/>
              <a:gd name="connsiteY5" fmla="*/ 79023 h 1377611"/>
              <a:gd name="connsiteX6" fmla="*/ 1806222 w 2674805"/>
              <a:gd name="connsiteY6" fmla="*/ 237067 h 1377611"/>
              <a:gd name="connsiteX7" fmla="*/ 2077155 w 2674805"/>
              <a:gd name="connsiteY7" fmla="*/ 474134 h 1377611"/>
              <a:gd name="connsiteX8" fmla="*/ 2325511 w 2674805"/>
              <a:gd name="connsiteY8" fmla="*/ 812800 h 1377611"/>
              <a:gd name="connsiteX9" fmla="*/ 2427111 w 2674805"/>
              <a:gd name="connsiteY9" fmla="*/ 1027289 h 1377611"/>
              <a:gd name="connsiteX10" fmla="*/ 2674805 w 2674805"/>
              <a:gd name="connsiteY10" fmla="*/ 1377611 h 1377611"/>
              <a:gd name="connsiteX0" fmla="*/ 0 w 2427111"/>
              <a:gd name="connsiteY0" fmla="*/ 1038578 h 1038578"/>
              <a:gd name="connsiteX1" fmla="*/ 474133 w 2427111"/>
              <a:gd name="connsiteY1" fmla="*/ 316089 h 1038578"/>
              <a:gd name="connsiteX2" fmla="*/ 699911 w 2427111"/>
              <a:gd name="connsiteY2" fmla="*/ 90311 h 1038578"/>
              <a:gd name="connsiteX3" fmla="*/ 925689 w 2427111"/>
              <a:gd name="connsiteY3" fmla="*/ 0 h 1038578"/>
              <a:gd name="connsiteX4" fmla="*/ 1275644 w 2427111"/>
              <a:gd name="connsiteY4" fmla="*/ 11289 h 1038578"/>
              <a:gd name="connsiteX5" fmla="*/ 1490133 w 2427111"/>
              <a:gd name="connsiteY5" fmla="*/ 79023 h 1038578"/>
              <a:gd name="connsiteX6" fmla="*/ 1806222 w 2427111"/>
              <a:gd name="connsiteY6" fmla="*/ 237067 h 1038578"/>
              <a:gd name="connsiteX7" fmla="*/ 2077155 w 2427111"/>
              <a:gd name="connsiteY7" fmla="*/ 474134 h 1038578"/>
              <a:gd name="connsiteX8" fmla="*/ 2325511 w 2427111"/>
              <a:gd name="connsiteY8" fmla="*/ 812800 h 1038578"/>
              <a:gd name="connsiteX9" fmla="*/ 2427111 w 2427111"/>
              <a:gd name="connsiteY9" fmla="*/ 1027289 h 1038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7111" h="1038578">
                <a:moveTo>
                  <a:pt x="0" y="1038578"/>
                </a:moveTo>
                <a:lnTo>
                  <a:pt x="474133" y="316089"/>
                </a:lnTo>
                <a:lnTo>
                  <a:pt x="699911" y="90311"/>
                </a:lnTo>
                <a:lnTo>
                  <a:pt x="925689" y="0"/>
                </a:lnTo>
                <a:lnTo>
                  <a:pt x="1275644" y="11289"/>
                </a:lnTo>
                <a:lnTo>
                  <a:pt x="1490133" y="79023"/>
                </a:lnTo>
                <a:lnTo>
                  <a:pt x="1806222" y="237067"/>
                </a:lnTo>
                <a:lnTo>
                  <a:pt x="2077155" y="474134"/>
                </a:lnTo>
                <a:lnTo>
                  <a:pt x="2325511" y="812800"/>
                </a:lnTo>
                <a:lnTo>
                  <a:pt x="2427111" y="1027289"/>
                </a:lnTo>
              </a:path>
            </a:pathLst>
          </a:custGeom>
          <a:solidFill>
            <a:srgbClr val="FF0000">
              <a:alpha val="30000"/>
            </a:srgbClr>
          </a:solidFill>
          <a:ln w="38100">
            <a:solidFill>
              <a:srgbClr val="FF000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6588224" y="764704"/>
            <a:ext cx="1512168" cy="151216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8" grpId="0" animBg="1"/>
      <p:bldP spid="21" grpId="0"/>
      <p:bldP spid="23" grpId="0"/>
      <p:bldP spid="25" grpId="0"/>
      <p:bldP spid="27" grpId="0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464496"/>
          </a:xfrm>
        </p:spPr>
        <p:txBody>
          <a:bodyPr lIns="0" tIns="0" rIns="0" bIns="0">
            <a:normAutofit/>
          </a:bodyPr>
          <a:lstStyle/>
          <a:p>
            <a:pPr lvl="0"/>
            <a:r>
              <a:rPr lang="ja-JP" altLang="en-US" dirty="0" smtClean="0"/>
              <a:t>加振信号の振幅を可変、圧力振幅一定とする定常発振制御系の安定性解析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複素振幅に関する一階線形システム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比例・積分ゲインの安定領域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シミュレーション及び実験に整合する結果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今後の課題：解析的な安定条件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背景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124744"/>
            <a:ext cx="8460432" cy="4896544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発振は抑制するもの　→　一定振幅に維持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燃焼振動（熱音響自励発振現象）の抑制 </a:t>
            </a:r>
            <a:r>
              <a:rPr lang="en-US" altLang="ja-JP" dirty="0" smtClean="0"/>
              <a:t>… ANC</a:t>
            </a:r>
          </a:p>
          <a:p>
            <a:pPr marL="400050" lvl="1" indent="0"/>
            <a:r>
              <a:rPr lang="ja-JP" altLang="en-US" dirty="0" smtClean="0"/>
              <a:t>熱音響システム（有効利用） </a:t>
            </a:r>
            <a:r>
              <a:rPr lang="en-US" altLang="ja-JP" dirty="0" smtClean="0"/>
              <a:t>… </a:t>
            </a:r>
            <a:r>
              <a:rPr lang="ja-JP" altLang="en-US" dirty="0" smtClean="0"/>
              <a:t>制御応用少ない</a:t>
            </a:r>
            <a:endParaRPr lang="en-US" altLang="ja-JP" dirty="0" smtClean="0"/>
          </a:p>
          <a:p>
            <a:pPr lvl="1">
              <a:lnSpc>
                <a:spcPts val="1000"/>
              </a:lnSpc>
              <a:buNone/>
            </a:pPr>
            <a:endParaRPr lang="en-US" altLang="ja-JP" dirty="0" smtClean="0"/>
          </a:p>
          <a:p>
            <a:r>
              <a:rPr lang="ja-JP" altLang="en-US" dirty="0" smtClean="0"/>
              <a:t>定常発振制御系 </a:t>
            </a:r>
            <a:r>
              <a:rPr lang="en-US" altLang="ja-JP" dirty="0" smtClean="0"/>
              <a:t>... </a:t>
            </a:r>
            <a:r>
              <a:rPr lang="en-US" altLang="ja-JP" sz="2800" dirty="0" smtClean="0">
                <a:latin typeface="+mn-ea"/>
              </a:rPr>
              <a:t>PI</a:t>
            </a:r>
            <a:r>
              <a:rPr lang="ja-JP" altLang="en-US" sz="2800" dirty="0" smtClean="0">
                <a:latin typeface="+mn-ea"/>
              </a:rPr>
              <a:t>補償器の出力＝時変係数</a:t>
            </a:r>
            <a:endParaRPr lang="en-US" altLang="ja-JP" dirty="0" smtClean="0"/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熱音響システムの臨界温度比推定 </a:t>
            </a:r>
            <a:r>
              <a:rPr lang="en-US" altLang="ja-JP" dirty="0" smtClean="0"/>
              <a:t>[1-4]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熱音響システムの圧力振幅の推定</a:t>
            </a:r>
            <a:r>
              <a:rPr lang="en-US" altLang="ja-JP" dirty="0" smtClean="0"/>
              <a:t> [7,8]</a:t>
            </a:r>
          </a:p>
          <a:p>
            <a:pPr marL="971550" lvl="1" indent="-514350">
              <a:buFont typeface="+mj-lt"/>
              <a:buAutoNum type="arabicPeriod"/>
            </a:pPr>
            <a:r>
              <a:rPr lang="ja-JP" altLang="en-US" dirty="0" smtClean="0"/>
              <a:t>振動発電における負荷の制御 </a:t>
            </a:r>
            <a:r>
              <a:rPr lang="en-US" altLang="ja-JP" dirty="0" smtClean="0"/>
              <a:t>[5,6]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335744" y="4094005"/>
            <a:ext cx="7543907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kumimoji="1" lang="ja-JP" altLang="en-US" sz="2800" b="1" dirty="0" smtClean="0">
                <a:solidFill>
                  <a:srgbClr val="FF0000"/>
                </a:solidFill>
              </a:rPr>
              <a:t>（本研究）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4104456"/>
          </a:xfrm>
        </p:spPr>
        <p:txBody>
          <a:bodyPr>
            <a:normAutofit/>
          </a:bodyPr>
          <a:lstStyle/>
          <a:p>
            <a:pPr marL="0" indent="0"/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ja-JP" altLang="en-US" dirty="0" smtClean="0">
                <a:latin typeface="Calibri" pitchFamily="34" charset="0"/>
              </a:rPr>
              <a:t>先行研究</a:t>
            </a:r>
            <a:r>
              <a:rPr lang="en-US" altLang="ja-JP" dirty="0" smtClean="0">
                <a:latin typeface="Calibri" pitchFamily="34" charset="0"/>
              </a:rPr>
              <a:t>[7]</a:t>
            </a:r>
            <a:r>
              <a:rPr lang="ja-JP" altLang="en-US" dirty="0" smtClean="0">
                <a:latin typeface="Calibri" pitchFamily="34" charset="0"/>
              </a:rPr>
              <a:t>（実験）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400050" lvl="1" indent="0"/>
            <a:r>
              <a:rPr lang="ja-JP" altLang="en-US" dirty="0" smtClean="0"/>
              <a:t> </a:t>
            </a:r>
            <a:r>
              <a:rPr lang="en-US" altLang="ja-JP" dirty="0" smtClean="0"/>
              <a:t>PI</a:t>
            </a:r>
            <a:r>
              <a:rPr lang="ja-JP" altLang="en-US" dirty="0" smtClean="0"/>
              <a:t>ゲインの経験則、周波数掃引時の振幅制御</a:t>
            </a:r>
            <a:endParaRPr lang="en-US" altLang="ja-JP" dirty="0" smtClean="0"/>
          </a:p>
          <a:p>
            <a:pPr marL="400050" lvl="1" indent="0"/>
            <a:r>
              <a:rPr lang="ja-JP" altLang="en-US" dirty="0" smtClean="0"/>
              <a:t>振幅依存性の取得、圧力振幅の推定</a:t>
            </a:r>
            <a:endParaRPr lang="en-US" altLang="ja-JP" sz="2400" dirty="0" smtClean="0"/>
          </a:p>
          <a:p>
            <a:pPr marL="400050" lvl="1" indent="0"/>
            <a:endParaRPr lang="en-US" altLang="ja-JP" sz="1600" dirty="0" smtClean="0"/>
          </a:p>
          <a:p>
            <a:r>
              <a:rPr lang="ja-JP" altLang="en-US" dirty="0" smtClean="0"/>
              <a:t>課題：理論的保証なし</a:t>
            </a: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r>
              <a:rPr lang="ja-JP" altLang="en-US" dirty="0" smtClean="0"/>
              <a:t>目的：安定性解析</a:t>
            </a:r>
            <a:endParaRPr lang="en-US" altLang="ja-JP" u="heavy" dirty="0" smtClean="0">
              <a:uFill>
                <a:solidFill>
                  <a:srgbClr val="FF0000"/>
                </a:solidFill>
              </a:u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67544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dirty="0" smtClean="0">
                <a:latin typeface="+mj-lt"/>
                <a:ea typeface="+mj-ea"/>
                <a:cs typeface="+mj-cs"/>
              </a:rPr>
              <a:t>背景</a:t>
            </a:r>
            <a:r>
              <a:rPr lang="ja-JP" altLang="en-US" sz="3200" dirty="0" smtClean="0">
                <a:latin typeface="+mj-lt"/>
                <a:ea typeface="+mj-ea"/>
                <a:cs typeface="+mj-cs"/>
              </a:rPr>
              <a:t>（つづき）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21491" y="1971907"/>
            <a:ext cx="2664296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実験装置：定在波型エンジン</a:t>
            </a:r>
            <a:endParaRPr kumimoji="1" lang="ja-JP" altLang="en-US" dirty="0"/>
          </a:p>
        </p:txBody>
      </p:sp>
      <p:grpSp>
        <p:nvGrpSpPr>
          <p:cNvPr id="2" name="グループ化 51"/>
          <p:cNvGrpSpPr/>
          <p:nvPr/>
        </p:nvGrpSpPr>
        <p:grpSpPr>
          <a:xfrm>
            <a:off x="1024143" y="926213"/>
            <a:ext cx="4406354" cy="1786793"/>
            <a:chOff x="2123991" y="-463879"/>
            <a:chExt cx="6938988" cy="2813788"/>
          </a:xfrm>
        </p:grpSpPr>
        <p:grpSp>
          <p:nvGrpSpPr>
            <p:cNvPr id="3" name="グループ化 52"/>
            <p:cNvGrpSpPr/>
            <p:nvPr/>
          </p:nvGrpSpPr>
          <p:grpSpPr>
            <a:xfrm>
              <a:off x="2123991" y="-463879"/>
              <a:ext cx="6180674" cy="2813788"/>
              <a:chOff x="2060196" y="-329915"/>
              <a:chExt cx="6180674" cy="2813788"/>
            </a:xfrm>
          </p:grpSpPr>
          <p:grpSp>
            <p:nvGrpSpPr>
              <p:cNvPr id="4" name="グループ化 62"/>
              <p:cNvGrpSpPr/>
              <p:nvPr/>
            </p:nvGrpSpPr>
            <p:grpSpPr>
              <a:xfrm>
                <a:off x="2060196" y="405911"/>
                <a:ext cx="6180674" cy="2077962"/>
                <a:chOff x="2123992" y="2489895"/>
                <a:chExt cx="6180674" cy="2077962"/>
              </a:xfrm>
            </p:grpSpPr>
            <p:sp>
              <p:nvSpPr>
                <p:cNvPr id="66" name="正方形/長方形 65"/>
                <p:cNvSpPr/>
                <p:nvPr/>
              </p:nvSpPr>
              <p:spPr>
                <a:xfrm>
                  <a:off x="3061129" y="3244604"/>
                  <a:ext cx="1474147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67" name="正方形/長方形 66"/>
                <p:cNvSpPr/>
                <p:nvPr/>
              </p:nvSpPr>
              <p:spPr>
                <a:xfrm>
                  <a:off x="2720940" y="2893047"/>
                  <a:ext cx="340188" cy="113395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68" name="正方形/長方形 67"/>
                <p:cNvSpPr/>
                <p:nvPr/>
              </p:nvSpPr>
              <p:spPr>
                <a:xfrm>
                  <a:off x="2490716" y="3006443"/>
                  <a:ext cx="230225" cy="90716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69" name="正方形/長方形 68"/>
                <p:cNvSpPr/>
                <p:nvPr/>
              </p:nvSpPr>
              <p:spPr>
                <a:xfrm>
                  <a:off x="4875465" y="3006443"/>
                  <a:ext cx="226791" cy="90716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70" name="正方形/長方形 69"/>
                <p:cNvSpPr/>
                <p:nvPr/>
              </p:nvSpPr>
              <p:spPr>
                <a:xfrm>
                  <a:off x="4535275" y="2893047"/>
                  <a:ext cx="340188" cy="1133959"/>
                </a:xfrm>
                <a:prstGeom prst="rect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71" name="正方形/長方形 70"/>
                <p:cNvSpPr/>
                <p:nvPr/>
              </p:nvSpPr>
              <p:spPr>
                <a:xfrm>
                  <a:off x="3854899" y="3006443"/>
                  <a:ext cx="340188" cy="907167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正方形/長方形 71"/>
                <p:cNvSpPr/>
                <p:nvPr/>
              </p:nvSpPr>
              <p:spPr>
                <a:xfrm>
                  <a:off x="2123992" y="3125751"/>
                  <a:ext cx="207396" cy="661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正方形/長方形 72"/>
                <p:cNvSpPr/>
                <p:nvPr/>
              </p:nvSpPr>
              <p:spPr>
                <a:xfrm>
                  <a:off x="5102257" y="3244604"/>
                  <a:ext cx="226791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cxnSp>
              <p:nvCxnSpPr>
                <p:cNvPr id="74" name="直線コネクタ 73"/>
                <p:cNvCxnSpPr>
                  <a:stCxn id="71" idx="3"/>
                  <a:endCxn id="70" idx="1"/>
                </p:cNvCxnSpPr>
                <p:nvPr/>
              </p:nvCxnSpPr>
              <p:spPr>
                <a:xfrm>
                  <a:off x="4195087" y="3460026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/>
                <p:cNvCxnSpPr/>
                <p:nvPr/>
              </p:nvCxnSpPr>
              <p:spPr>
                <a:xfrm>
                  <a:off x="4195087" y="3339400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4195087" y="3570342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>
                  <a:off x="4195087" y="3395406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4195490" y="3515340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4195087" y="3285857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4195087" y="3619309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正方形/長方形 80"/>
                <p:cNvSpPr/>
                <p:nvPr/>
              </p:nvSpPr>
              <p:spPr>
                <a:xfrm>
                  <a:off x="2323922" y="3244604"/>
                  <a:ext cx="165276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82" name="正方形/長方形 81"/>
                <p:cNvSpPr/>
                <p:nvPr/>
              </p:nvSpPr>
              <p:spPr>
                <a:xfrm>
                  <a:off x="6242094" y="3239527"/>
                  <a:ext cx="1150037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83" name="テキスト ボックス 82"/>
                <p:cNvSpPr txBox="1">
                  <a:spLocks noChangeAspect="1"/>
                </p:cNvSpPr>
                <p:nvPr/>
              </p:nvSpPr>
              <p:spPr>
                <a:xfrm>
                  <a:off x="3737479" y="3814967"/>
                  <a:ext cx="793772" cy="630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ja-JP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ja-JP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テキスト ボックス 83"/>
                <p:cNvSpPr txBox="1">
                  <a:spLocks noChangeAspect="1"/>
                </p:cNvSpPr>
                <p:nvPr/>
              </p:nvSpPr>
              <p:spPr>
                <a:xfrm>
                  <a:off x="4398843" y="3937776"/>
                  <a:ext cx="907168" cy="630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ja-JP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ja-JP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" name="グループ化 84"/>
                <p:cNvGrpSpPr/>
                <p:nvPr/>
              </p:nvGrpSpPr>
              <p:grpSpPr>
                <a:xfrm>
                  <a:off x="5330314" y="2489895"/>
                  <a:ext cx="911778" cy="1315245"/>
                  <a:chOff x="5330314" y="2489895"/>
                  <a:chExt cx="911778" cy="1315245"/>
                </a:xfrm>
              </p:grpSpPr>
              <p:grpSp>
                <p:nvGrpSpPr>
                  <p:cNvPr id="6" name="グループ化 90"/>
                  <p:cNvGrpSpPr/>
                  <p:nvPr/>
                </p:nvGrpSpPr>
                <p:grpSpPr>
                  <a:xfrm>
                    <a:off x="5330314" y="2489895"/>
                    <a:ext cx="911778" cy="1315245"/>
                    <a:chOff x="2984336" y="1084757"/>
                    <a:chExt cx="578992" cy="835197"/>
                  </a:xfrm>
                </p:grpSpPr>
                <p:sp>
                  <p:nvSpPr>
                    <p:cNvPr id="93" name="正方形/長方形 92"/>
                    <p:cNvSpPr/>
                    <p:nvPr/>
                  </p:nvSpPr>
                  <p:spPr>
                    <a:xfrm>
                      <a:off x="2984336" y="1481661"/>
                      <a:ext cx="578992" cy="438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914" dirty="0"/>
                    </a:p>
                  </p:txBody>
                </p:sp>
                <p:cxnSp>
                  <p:nvCxnSpPr>
                    <p:cNvPr id="94" name="直線矢印コネクタ 93"/>
                    <p:cNvCxnSpPr/>
                    <p:nvPr/>
                  </p:nvCxnSpPr>
                  <p:spPr>
                    <a:xfrm flipV="1">
                      <a:off x="3267641" y="1084757"/>
                      <a:ext cx="0" cy="35011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2" name="楕円 91"/>
                  <p:cNvSpPr/>
                  <p:nvPr/>
                </p:nvSpPr>
                <p:spPr>
                  <a:xfrm>
                    <a:off x="5726835" y="3052476"/>
                    <a:ext cx="108000" cy="10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7" name="グループ化 85"/>
                <p:cNvGrpSpPr/>
                <p:nvPr/>
              </p:nvGrpSpPr>
              <p:grpSpPr>
                <a:xfrm>
                  <a:off x="7392888" y="2489895"/>
                  <a:ext cx="911778" cy="1315245"/>
                  <a:chOff x="5330314" y="2489895"/>
                  <a:chExt cx="911778" cy="1315245"/>
                </a:xfrm>
              </p:grpSpPr>
              <p:grpSp>
                <p:nvGrpSpPr>
                  <p:cNvPr id="9" name="グループ化 86"/>
                  <p:cNvGrpSpPr/>
                  <p:nvPr/>
                </p:nvGrpSpPr>
                <p:grpSpPr>
                  <a:xfrm>
                    <a:off x="5330314" y="2489895"/>
                    <a:ext cx="911778" cy="1315245"/>
                    <a:chOff x="2984336" y="1084757"/>
                    <a:chExt cx="578992" cy="835197"/>
                  </a:xfrm>
                </p:grpSpPr>
                <p:sp>
                  <p:nvSpPr>
                    <p:cNvPr id="89" name="正方形/長方形 88"/>
                    <p:cNvSpPr/>
                    <p:nvPr/>
                  </p:nvSpPr>
                  <p:spPr>
                    <a:xfrm>
                      <a:off x="2984336" y="1481661"/>
                      <a:ext cx="578992" cy="438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914" dirty="0"/>
                    </a:p>
                  </p:txBody>
                </p:sp>
                <p:cxnSp>
                  <p:nvCxnSpPr>
                    <p:cNvPr id="90" name="直線矢印コネクタ 89"/>
                    <p:cNvCxnSpPr/>
                    <p:nvPr/>
                  </p:nvCxnSpPr>
                  <p:spPr>
                    <a:xfrm flipV="1">
                      <a:off x="3267641" y="1084757"/>
                      <a:ext cx="0" cy="35011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8" name="楕円 87"/>
                  <p:cNvSpPr/>
                  <p:nvPr/>
                </p:nvSpPr>
                <p:spPr>
                  <a:xfrm>
                    <a:off x="5726835" y="3052476"/>
                    <a:ext cx="108000" cy="10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</p:grpSp>
          <p:sp>
            <p:nvSpPr>
              <p:cNvPr id="65" name="テキスト ボックス 29"/>
              <p:cNvSpPr txBox="1">
                <a:spLocks noChangeArrowheads="1"/>
              </p:cNvSpPr>
              <p:nvPr/>
            </p:nvSpPr>
            <p:spPr bwMode="auto">
              <a:xfrm>
                <a:off x="5214602" y="-329915"/>
                <a:ext cx="1187687" cy="823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i="1" dirty="0" smtClean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baseline="-250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baseline="-25000" dirty="0" smtClean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endParaRPr lang="en-US" altLang="ja-JP" baseline="-25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正方形/長方形 53"/>
            <p:cNvSpPr/>
            <p:nvPr/>
          </p:nvSpPr>
          <p:spPr>
            <a:xfrm>
              <a:off x="8300479" y="1026659"/>
              <a:ext cx="326006" cy="4308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14" dirty="0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8796494" y="906013"/>
              <a:ext cx="207396" cy="6619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14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グループ化 55"/>
            <p:cNvGrpSpPr/>
            <p:nvPr/>
          </p:nvGrpSpPr>
          <p:grpSpPr>
            <a:xfrm>
              <a:off x="8362476" y="-100958"/>
              <a:ext cx="700503" cy="1552113"/>
              <a:chOff x="1600142" y="2208627"/>
              <a:chExt cx="700503" cy="1552113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1863946" y="2680740"/>
                <a:ext cx="0" cy="1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2034704" y="2680740"/>
                <a:ext cx="0" cy="1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1858630" y="2879830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/>
              <p:nvPr/>
            </p:nvCxnSpPr>
            <p:spPr>
              <a:xfrm>
                <a:off x="1600142" y="2879830"/>
                <a:ext cx="26479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/>
              <p:cNvCxnSpPr/>
              <p:nvPr/>
            </p:nvCxnSpPr>
            <p:spPr>
              <a:xfrm rot="10800000">
                <a:off x="2035849" y="2879830"/>
                <a:ext cx="26479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テキスト ボックス 61"/>
              <p:cNvSpPr txBox="1">
                <a:spLocks noChangeAspect="1"/>
              </p:cNvSpPr>
              <p:nvPr/>
            </p:nvSpPr>
            <p:spPr>
              <a:xfrm>
                <a:off x="1769527" y="2208627"/>
                <a:ext cx="481775" cy="63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endParaRPr lang="ja-JP" alt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" name="グループ化 5"/>
          <p:cNvGrpSpPr/>
          <p:nvPr/>
        </p:nvGrpSpPr>
        <p:grpSpPr>
          <a:xfrm>
            <a:off x="2001904" y="2808183"/>
            <a:ext cx="3428595" cy="2216274"/>
            <a:chOff x="2001904" y="3095000"/>
            <a:chExt cx="3428595" cy="2216274"/>
          </a:xfrm>
        </p:grpSpPr>
        <p:grpSp>
          <p:nvGrpSpPr>
            <p:cNvPr id="12" name="グループ化 2"/>
            <p:cNvGrpSpPr/>
            <p:nvPr/>
          </p:nvGrpSpPr>
          <p:grpSpPr>
            <a:xfrm>
              <a:off x="2001904" y="3095000"/>
              <a:ext cx="3428595" cy="1623438"/>
              <a:chOff x="2001904" y="3095000"/>
              <a:chExt cx="3428595" cy="1623438"/>
            </a:xfrm>
          </p:grpSpPr>
          <p:grpSp>
            <p:nvGrpSpPr>
              <p:cNvPr id="13" name="グループ化 94"/>
              <p:cNvGrpSpPr/>
              <p:nvPr/>
            </p:nvGrpSpPr>
            <p:grpSpPr>
              <a:xfrm>
                <a:off x="2001904" y="3095000"/>
                <a:ext cx="3428595" cy="1623438"/>
                <a:chOff x="3610573" y="1684640"/>
                <a:chExt cx="5399243" cy="2556539"/>
              </a:xfrm>
            </p:grpSpPr>
            <p:sp>
              <p:nvSpPr>
                <p:cNvPr id="96" name="正方形/長方形 95"/>
                <p:cNvSpPr/>
                <p:nvPr/>
              </p:nvSpPr>
              <p:spPr>
                <a:xfrm>
                  <a:off x="6188930" y="3137458"/>
                  <a:ext cx="1150037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grpSp>
              <p:nvGrpSpPr>
                <p:cNvPr id="14" name="グループ化 96"/>
                <p:cNvGrpSpPr/>
                <p:nvPr/>
              </p:nvGrpSpPr>
              <p:grpSpPr>
                <a:xfrm>
                  <a:off x="5277150" y="2387826"/>
                  <a:ext cx="911778" cy="1315245"/>
                  <a:chOff x="5330314" y="2489895"/>
                  <a:chExt cx="911778" cy="1315245"/>
                </a:xfrm>
              </p:grpSpPr>
              <p:grpSp>
                <p:nvGrpSpPr>
                  <p:cNvPr id="15" name="グループ化 123"/>
                  <p:cNvGrpSpPr/>
                  <p:nvPr/>
                </p:nvGrpSpPr>
                <p:grpSpPr>
                  <a:xfrm>
                    <a:off x="5330314" y="2489895"/>
                    <a:ext cx="911778" cy="1315245"/>
                    <a:chOff x="2984336" y="1084757"/>
                    <a:chExt cx="578992" cy="835197"/>
                  </a:xfrm>
                </p:grpSpPr>
                <p:sp>
                  <p:nvSpPr>
                    <p:cNvPr id="126" name="正方形/長方形 125"/>
                    <p:cNvSpPr/>
                    <p:nvPr/>
                  </p:nvSpPr>
                  <p:spPr>
                    <a:xfrm>
                      <a:off x="2984336" y="1481661"/>
                      <a:ext cx="578992" cy="438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914" dirty="0"/>
                    </a:p>
                  </p:txBody>
                </p:sp>
                <p:cxnSp>
                  <p:nvCxnSpPr>
                    <p:cNvPr id="127" name="直線矢印コネクタ 126"/>
                    <p:cNvCxnSpPr/>
                    <p:nvPr/>
                  </p:nvCxnSpPr>
                  <p:spPr>
                    <a:xfrm flipV="1">
                      <a:off x="3267641" y="1084757"/>
                      <a:ext cx="0" cy="35011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5" name="楕円 124"/>
                  <p:cNvSpPr/>
                  <p:nvPr/>
                </p:nvSpPr>
                <p:spPr>
                  <a:xfrm>
                    <a:off x="5726835" y="3052476"/>
                    <a:ext cx="108000" cy="10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16" name="グループ化 97"/>
                <p:cNvGrpSpPr/>
                <p:nvPr/>
              </p:nvGrpSpPr>
              <p:grpSpPr>
                <a:xfrm>
                  <a:off x="7339724" y="2387826"/>
                  <a:ext cx="911778" cy="1315245"/>
                  <a:chOff x="5330314" y="2489895"/>
                  <a:chExt cx="911778" cy="1315245"/>
                </a:xfrm>
              </p:grpSpPr>
              <p:grpSp>
                <p:nvGrpSpPr>
                  <p:cNvPr id="17" name="グループ化 119"/>
                  <p:cNvGrpSpPr/>
                  <p:nvPr/>
                </p:nvGrpSpPr>
                <p:grpSpPr>
                  <a:xfrm>
                    <a:off x="5330314" y="2489895"/>
                    <a:ext cx="911778" cy="1315245"/>
                    <a:chOff x="2984336" y="1084757"/>
                    <a:chExt cx="578992" cy="835197"/>
                  </a:xfrm>
                </p:grpSpPr>
                <p:sp>
                  <p:nvSpPr>
                    <p:cNvPr id="122" name="正方形/長方形 121"/>
                    <p:cNvSpPr/>
                    <p:nvPr/>
                  </p:nvSpPr>
                  <p:spPr>
                    <a:xfrm>
                      <a:off x="2984336" y="1481661"/>
                      <a:ext cx="578992" cy="438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914" dirty="0"/>
                    </a:p>
                  </p:txBody>
                </p:sp>
                <p:cxnSp>
                  <p:nvCxnSpPr>
                    <p:cNvPr id="123" name="直線矢印コネクタ 122"/>
                    <p:cNvCxnSpPr/>
                    <p:nvPr/>
                  </p:nvCxnSpPr>
                  <p:spPr>
                    <a:xfrm flipV="1">
                      <a:off x="3267641" y="1084757"/>
                      <a:ext cx="0" cy="35011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1" name="楕円 120"/>
                  <p:cNvSpPr/>
                  <p:nvPr/>
                </p:nvSpPr>
                <p:spPr>
                  <a:xfrm>
                    <a:off x="5726835" y="3052476"/>
                    <a:ext cx="108000" cy="10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sp>
              <p:nvSpPr>
                <p:cNvPr id="99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7334056" y="1684640"/>
                  <a:ext cx="1068304" cy="823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i="1" dirty="0" smtClean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ja-JP" baseline="-25000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ja-JP" baseline="-25000" dirty="0" smtClean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2</a:t>
                  </a:r>
                  <a:endParaRPr lang="en-US" altLang="ja-JP" baseline="-250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5281295" y="1690059"/>
                  <a:ext cx="1096358" cy="823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i="1" dirty="0" smtClean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ja-JP" baseline="-25000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c</a:t>
                  </a:r>
                  <a:r>
                    <a:rPr lang="en-US" altLang="ja-JP" baseline="-25000" dirty="0" smtClean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2</a:t>
                  </a:r>
                  <a:endParaRPr lang="en-US" altLang="ja-JP" baseline="-250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正方形/長方形 100"/>
                <p:cNvSpPr/>
                <p:nvPr/>
              </p:nvSpPr>
              <p:spPr>
                <a:xfrm>
                  <a:off x="8247316" y="3142538"/>
                  <a:ext cx="326006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102" name="正方形/長方形 101"/>
                <p:cNvSpPr/>
                <p:nvPr/>
              </p:nvSpPr>
              <p:spPr>
                <a:xfrm>
                  <a:off x="8743331" y="3021892"/>
                  <a:ext cx="207396" cy="661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8" name="グループ化 102"/>
                <p:cNvGrpSpPr/>
                <p:nvPr/>
              </p:nvGrpSpPr>
              <p:grpSpPr>
                <a:xfrm>
                  <a:off x="8309313" y="2014921"/>
                  <a:ext cx="700503" cy="1552113"/>
                  <a:chOff x="1600142" y="2208627"/>
                  <a:chExt cx="700503" cy="1552113"/>
                </a:xfrm>
              </p:grpSpPr>
              <p:cxnSp>
                <p:nvCxnSpPr>
                  <p:cNvPr id="114" name="直線コネクタ 113"/>
                  <p:cNvCxnSpPr/>
                  <p:nvPr/>
                </p:nvCxnSpPr>
                <p:spPr>
                  <a:xfrm>
                    <a:off x="1863946" y="2680740"/>
                    <a:ext cx="0" cy="108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コネクタ 114"/>
                  <p:cNvCxnSpPr/>
                  <p:nvPr/>
                </p:nvCxnSpPr>
                <p:spPr>
                  <a:xfrm>
                    <a:off x="2034704" y="2680740"/>
                    <a:ext cx="0" cy="108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/>
                  <p:cNvCxnSpPr/>
                  <p:nvPr/>
                </p:nvCxnSpPr>
                <p:spPr>
                  <a:xfrm>
                    <a:off x="1858630" y="2879830"/>
                    <a:ext cx="18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矢印コネクタ 116"/>
                  <p:cNvCxnSpPr/>
                  <p:nvPr/>
                </p:nvCxnSpPr>
                <p:spPr>
                  <a:xfrm>
                    <a:off x="1600142" y="2879830"/>
                    <a:ext cx="264796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矢印コネクタ 117"/>
                  <p:cNvCxnSpPr/>
                  <p:nvPr/>
                </p:nvCxnSpPr>
                <p:spPr>
                  <a:xfrm rot="10800000">
                    <a:off x="2035849" y="2879830"/>
                    <a:ext cx="264796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テキスト ボックス 118"/>
                  <p:cNvSpPr txBox="1">
                    <a:spLocks noChangeAspect="1"/>
                  </p:cNvSpPr>
                  <p:nvPr/>
                </p:nvSpPr>
                <p:spPr>
                  <a:xfrm>
                    <a:off x="1769527" y="2208627"/>
                    <a:ext cx="481775" cy="630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δ</a:t>
                    </a:r>
                    <a:endParaRPr lang="ja-JP" altLang="en-US" sz="20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8" name="正方形/長方形 107"/>
                <p:cNvSpPr/>
                <p:nvPr/>
              </p:nvSpPr>
              <p:spPr>
                <a:xfrm>
                  <a:off x="4122585" y="3136187"/>
                  <a:ext cx="1150037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grpSp>
              <p:nvGrpSpPr>
                <p:cNvPr id="19" name="グループ化 108"/>
                <p:cNvGrpSpPr/>
                <p:nvPr/>
              </p:nvGrpSpPr>
              <p:grpSpPr>
                <a:xfrm rot="10800000">
                  <a:off x="3610573" y="2883669"/>
                  <a:ext cx="673036" cy="948584"/>
                  <a:chOff x="7123416" y="4600485"/>
                  <a:chExt cx="530668" cy="793304"/>
                </a:xfrm>
              </p:grpSpPr>
              <p:sp>
                <p:nvSpPr>
                  <p:cNvPr id="112" name="片側の 2 つの角を切り取った四角形 111"/>
                  <p:cNvSpPr/>
                  <p:nvPr/>
                </p:nvSpPr>
                <p:spPr>
                  <a:xfrm rot="16200000">
                    <a:off x="7173732" y="4813705"/>
                    <a:ext cx="561975" cy="398729"/>
                  </a:xfrm>
                  <a:prstGeom prst="snip2SameRect">
                    <a:avLst>
                      <a:gd name="adj1" fmla="val 23037"/>
                      <a:gd name="adj2" fmla="val 0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113" name="円弧 112"/>
                  <p:cNvSpPr/>
                  <p:nvPr/>
                </p:nvSpPr>
                <p:spPr>
                  <a:xfrm>
                    <a:off x="7123416" y="4600485"/>
                    <a:ext cx="258568" cy="793304"/>
                  </a:xfrm>
                  <a:prstGeom prst="arc">
                    <a:avLst>
                      <a:gd name="adj1" fmla="val 17318321"/>
                      <a:gd name="adj2" fmla="val 4252342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sp>
              <p:nvSpPr>
                <p:cNvPr id="110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3776889" y="3603324"/>
                  <a:ext cx="518922" cy="637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2032" i="1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u</a:t>
                  </a:r>
                  <a:endParaRPr lang="en-US" altLang="ja-JP" sz="2032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1" name="直線矢印コネクタ 110"/>
                <p:cNvCxnSpPr/>
                <p:nvPr/>
              </p:nvCxnSpPr>
              <p:spPr>
                <a:xfrm flipV="1">
                  <a:off x="3821308" y="3684099"/>
                  <a:ext cx="0" cy="504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グループ化 137"/>
              <p:cNvGrpSpPr/>
              <p:nvPr/>
            </p:nvGrpSpPr>
            <p:grpSpPr>
              <a:xfrm>
                <a:off x="3205064" y="3867792"/>
                <a:ext cx="535188" cy="555875"/>
                <a:chOff x="8277889" y="909729"/>
                <a:chExt cx="842797" cy="875374"/>
              </a:xfrm>
            </p:grpSpPr>
            <p:sp>
              <p:nvSpPr>
                <p:cNvPr id="139" name="テキスト ボックス 27"/>
                <p:cNvSpPr txBox="1">
                  <a:spLocks noChangeArrowheads="1"/>
                </p:cNvSpPr>
                <p:nvPr/>
              </p:nvSpPr>
              <p:spPr bwMode="auto">
                <a:xfrm>
                  <a:off x="8382583" y="909729"/>
                  <a:ext cx="738103" cy="576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778" i="1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A</a:t>
                  </a:r>
                  <a:r>
                    <a:rPr lang="en-US" altLang="ja-JP" sz="1778" baseline="-25000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140" name="直線矢印コネクタ 139"/>
                <p:cNvCxnSpPr/>
                <p:nvPr/>
              </p:nvCxnSpPr>
              <p:spPr bwMode="auto">
                <a:xfrm flipH="1">
                  <a:off x="8277889" y="1514987"/>
                  <a:ext cx="34015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8435008" y="1239640"/>
                  <a:ext cx="640167" cy="545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51" i="1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B</a:t>
                  </a:r>
                  <a:r>
                    <a:rPr lang="en-US" altLang="ja-JP" sz="1651" baseline="-25000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142" name="直線矢印コネクタ 141"/>
                <p:cNvCxnSpPr/>
                <p:nvPr/>
              </p:nvCxnSpPr>
              <p:spPr bwMode="auto">
                <a:xfrm rot="10800000" flipH="1">
                  <a:off x="8290221" y="1323982"/>
                  <a:ext cx="34015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グループ化 156"/>
            <p:cNvGrpSpPr/>
            <p:nvPr/>
          </p:nvGrpSpPr>
          <p:grpSpPr>
            <a:xfrm>
              <a:off x="3342971" y="3704843"/>
              <a:ext cx="2050003" cy="1606431"/>
              <a:chOff x="3342971" y="5297670"/>
              <a:chExt cx="2050003" cy="1606431"/>
            </a:xfrm>
          </p:grpSpPr>
          <p:sp>
            <p:nvSpPr>
              <p:cNvPr id="144" name="正方形/長方形 143"/>
              <p:cNvSpPr/>
              <p:nvPr/>
            </p:nvSpPr>
            <p:spPr>
              <a:xfrm>
                <a:off x="3342971" y="5297670"/>
                <a:ext cx="2050003" cy="113481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6" name="テキスト ボックス 145"/>
              <p:cNvSpPr txBox="1">
                <a:spLocks noChangeAspect="1"/>
              </p:cNvSpPr>
              <p:nvPr/>
            </p:nvSpPr>
            <p:spPr>
              <a:xfrm>
                <a:off x="4096754" y="6380881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ja-JP" altLang="en-US" sz="28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47" name="正方形/長方形 146"/>
          <p:cNvSpPr/>
          <p:nvPr/>
        </p:nvSpPr>
        <p:spPr>
          <a:xfrm>
            <a:off x="810953" y="3397710"/>
            <a:ext cx="2517773" cy="130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132"/>
          <p:cNvGrpSpPr/>
          <p:nvPr/>
        </p:nvGrpSpPr>
        <p:grpSpPr>
          <a:xfrm>
            <a:off x="3223851" y="1714414"/>
            <a:ext cx="535188" cy="555875"/>
            <a:chOff x="8277889" y="909729"/>
            <a:chExt cx="842797" cy="875374"/>
          </a:xfrm>
        </p:grpSpPr>
        <p:sp>
          <p:nvSpPr>
            <p:cNvPr id="134" name="テキスト ボックス 27"/>
            <p:cNvSpPr txBox="1">
              <a:spLocks noChangeArrowheads="1"/>
            </p:cNvSpPr>
            <p:nvPr/>
          </p:nvSpPr>
          <p:spPr bwMode="auto">
            <a:xfrm>
              <a:off x="8382583" y="909729"/>
              <a:ext cx="738103" cy="57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778" i="1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A</a:t>
              </a:r>
              <a:r>
                <a:rPr lang="en-US" altLang="ja-JP" sz="1778" baseline="-25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35" name="直線矢印コネクタ 134"/>
            <p:cNvCxnSpPr/>
            <p:nvPr/>
          </p:nvCxnSpPr>
          <p:spPr bwMode="auto">
            <a:xfrm flipH="1">
              <a:off x="8277889" y="1514987"/>
              <a:ext cx="3401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テキスト ボックス 29"/>
            <p:cNvSpPr txBox="1">
              <a:spLocks noChangeArrowheads="1"/>
            </p:cNvSpPr>
            <p:nvPr/>
          </p:nvSpPr>
          <p:spPr bwMode="auto">
            <a:xfrm>
              <a:off x="8435008" y="1239640"/>
              <a:ext cx="640167" cy="54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51" i="1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B</a:t>
              </a:r>
              <a:r>
                <a:rPr lang="en-US" altLang="ja-JP" sz="1651" baseline="-25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37" name="直線矢印コネクタ 136"/>
            <p:cNvCxnSpPr/>
            <p:nvPr/>
          </p:nvCxnSpPr>
          <p:spPr bwMode="auto">
            <a:xfrm rot="10800000" flipH="1">
              <a:off x="8290221" y="1323982"/>
              <a:ext cx="3401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テキスト ボックス 29"/>
          <p:cNvSpPr txBox="1">
            <a:spLocks noChangeArrowheads="1"/>
          </p:cNvSpPr>
          <p:nvPr/>
        </p:nvSpPr>
        <p:spPr bwMode="auto">
          <a:xfrm>
            <a:off x="4356984" y="931236"/>
            <a:ext cx="678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i="1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endParaRPr lang="en-US" altLang="ja-JP" baseline="-250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427" y="3192313"/>
            <a:ext cx="6341098" cy="1808009"/>
          </a:xfrm>
          <a:prstGeom prst="rect">
            <a:avLst/>
          </a:prstGeom>
        </p:spPr>
      </p:pic>
      <p:grpSp>
        <p:nvGrpSpPr>
          <p:cNvPr id="23" name="グループ化 209"/>
          <p:cNvGrpSpPr/>
          <p:nvPr/>
        </p:nvGrpSpPr>
        <p:grpSpPr>
          <a:xfrm>
            <a:off x="779976" y="3184295"/>
            <a:ext cx="5261922" cy="3548481"/>
            <a:chOff x="779976" y="2575762"/>
            <a:chExt cx="5261922" cy="3548481"/>
          </a:xfrm>
        </p:grpSpPr>
        <p:pic>
          <p:nvPicPr>
            <p:cNvPr id="211" name="図 2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9976" y="2575762"/>
              <a:ext cx="5261922" cy="3548481"/>
            </a:xfrm>
            <a:prstGeom prst="rect">
              <a:avLst/>
            </a:prstGeom>
          </p:spPr>
        </p:pic>
        <p:cxnSp>
          <p:nvCxnSpPr>
            <p:cNvPr id="212" name="直線コネクタ 211"/>
            <p:cNvCxnSpPr/>
            <p:nvPr/>
          </p:nvCxnSpPr>
          <p:spPr>
            <a:xfrm>
              <a:off x="4128137" y="2866628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コネクタ 212"/>
            <p:cNvCxnSpPr/>
            <p:nvPr/>
          </p:nvCxnSpPr>
          <p:spPr>
            <a:xfrm>
              <a:off x="4128137" y="4194170"/>
              <a:ext cx="288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矢印コネクタ 213"/>
            <p:cNvCxnSpPr/>
            <p:nvPr/>
          </p:nvCxnSpPr>
          <p:spPr>
            <a:xfrm>
              <a:off x="4268665" y="2857102"/>
              <a:ext cx="0" cy="1332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コンテンツ プレースホルダ 2"/>
            <p:cNvSpPr txBox="1">
              <a:spLocks/>
            </p:cNvSpPr>
            <p:nvPr/>
          </p:nvSpPr>
          <p:spPr bwMode="auto">
            <a:xfrm>
              <a:off x="3486150" y="3293279"/>
              <a:ext cx="2373025" cy="381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1" hangingPunct="1">
                <a:buNone/>
              </a:pPr>
              <a:r>
                <a:rPr lang="ja-JP" altLang="en-US" sz="2400" dirty="0">
                  <a:cs typeface="游ゴシック"/>
                </a:rPr>
                <a:t>片</a:t>
              </a:r>
              <a:r>
                <a:rPr lang="ja-JP" altLang="en-US" sz="2400" dirty="0" smtClean="0">
                  <a:cs typeface="游ゴシック"/>
                </a:rPr>
                <a:t>振幅 </a:t>
              </a:r>
              <a:r>
                <a:rPr lang="en-US" altLang="ja-JP" sz="2400" dirty="0">
                  <a:cs typeface="游ゴシック"/>
                </a:rPr>
                <a:t>4</a:t>
              </a:r>
              <a:r>
                <a:rPr lang="en-US" altLang="ja-JP" sz="2400" dirty="0" smtClean="0">
                  <a:cs typeface="游ゴシック"/>
                </a:rPr>
                <a:t>00 [Pa]</a:t>
              </a:r>
            </a:p>
          </p:txBody>
        </p:sp>
      </p:grpSp>
      <p:sp>
        <p:nvSpPr>
          <p:cNvPr id="160" name="正方形/長方形 159"/>
          <p:cNvSpPr/>
          <p:nvPr/>
        </p:nvSpPr>
        <p:spPr>
          <a:xfrm>
            <a:off x="3222171" y="2802328"/>
            <a:ext cx="3294825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/>
          <p:cNvSpPr txBox="1">
            <a:spLocks noChangeAspect="1"/>
          </p:cNvSpPr>
          <p:nvPr/>
        </p:nvSpPr>
        <p:spPr>
          <a:xfrm>
            <a:off x="2051037" y="2760469"/>
            <a:ext cx="3427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200 [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ja-JP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[℃]</a:t>
            </a:r>
          </a:p>
          <a:p>
            <a:endParaRPr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1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>
                <a:latin typeface="+mn-lt"/>
              </a:rPr>
              <a:pPr>
                <a:defRPr/>
              </a:pPr>
              <a:t>5</a:t>
            </a:fld>
            <a:endParaRPr lang="ja-JP" altLang="en-US" dirty="0">
              <a:latin typeface="+mn-lt"/>
            </a:endParaRPr>
          </a:p>
        </p:txBody>
      </p:sp>
      <p:grpSp>
        <p:nvGrpSpPr>
          <p:cNvPr id="3" name="グループ化 51"/>
          <p:cNvGrpSpPr/>
          <p:nvPr/>
        </p:nvGrpSpPr>
        <p:grpSpPr>
          <a:xfrm>
            <a:off x="1024143" y="546280"/>
            <a:ext cx="4406354" cy="1786793"/>
            <a:chOff x="2123991" y="-463879"/>
            <a:chExt cx="6938988" cy="2813788"/>
          </a:xfrm>
        </p:grpSpPr>
        <p:grpSp>
          <p:nvGrpSpPr>
            <p:cNvPr id="4" name="グループ化 52"/>
            <p:cNvGrpSpPr/>
            <p:nvPr/>
          </p:nvGrpSpPr>
          <p:grpSpPr>
            <a:xfrm>
              <a:off x="2123991" y="-463879"/>
              <a:ext cx="6352707" cy="2813788"/>
              <a:chOff x="2060196" y="-329915"/>
              <a:chExt cx="6352707" cy="2813788"/>
            </a:xfrm>
          </p:grpSpPr>
          <p:grpSp>
            <p:nvGrpSpPr>
              <p:cNvPr id="5" name="グループ化 62"/>
              <p:cNvGrpSpPr/>
              <p:nvPr/>
            </p:nvGrpSpPr>
            <p:grpSpPr>
              <a:xfrm>
                <a:off x="2060196" y="405911"/>
                <a:ext cx="6180674" cy="2077962"/>
                <a:chOff x="2123992" y="2489895"/>
                <a:chExt cx="6180674" cy="2077962"/>
              </a:xfrm>
            </p:grpSpPr>
            <p:sp>
              <p:nvSpPr>
                <p:cNvPr id="66" name="正方形/長方形 65"/>
                <p:cNvSpPr/>
                <p:nvPr/>
              </p:nvSpPr>
              <p:spPr>
                <a:xfrm>
                  <a:off x="3061129" y="3244604"/>
                  <a:ext cx="1474147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67" name="正方形/長方形 66"/>
                <p:cNvSpPr/>
                <p:nvPr/>
              </p:nvSpPr>
              <p:spPr>
                <a:xfrm>
                  <a:off x="2720940" y="2893047"/>
                  <a:ext cx="340188" cy="1133959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68" name="正方形/長方形 67"/>
                <p:cNvSpPr/>
                <p:nvPr/>
              </p:nvSpPr>
              <p:spPr>
                <a:xfrm>
                  <a:off x="2490716" y="3006443"/>
                  <a:ext cx="230225" cy="90716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69" name="正方形/長方形 68"/>
                <p:cNvSpPr/>
                <p:nvPr/>
              </p:nvSpPr>
              <p:spPr>
                <a:xfrm>
                  <a:off x="4875465" y="3006443"/>
                  <a:ext cx="226791" cy="90716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70" name="正方形/長方形 69"/>
                <p:cNvSpPr/>
                <p:nvPr/>
              </p:nvSpPr>
              <p:spPr>
                <a:xfrm>
                  <a:off x="4535275" y="2893047"/>
                  <a:ext cx="340188" cy="1133959"/>
                </a:xfrm>
                <a:prstGeom prst="rect">
                  <a:avLst/>
                </a:prstGeom>
                <a:solidFill>
                  <a:srgbClr val="00B0F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71" name="正方形/長方形 70"/>
                <p:cNvSpPr/>
                <p:nvPr/>
              </p:nvSpPr>
              <p:spPr>
                <a:xfrm>
                  <a:off x="3854899" y="3006443"/>
                  <a:ext cx="340188" cy="907167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正方形/長方形 71"/>
                <p:cNvSpPr/>
                <p:nvPr/>
              </p:nvSpPr>
              <p:spPr>
                <a:xfrm>
                  <a:off x="2123992" y="3125751"/>
                  <a:ext cx="207396" cy="661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正方形/長方形 72"/>
                <p:cNvSpPr/>
                <p:nvPr/>
              </p:nvSpPr>
              <p:spPr>
                <a:xfrm>
                  <a:off x="5102257" y="3244604"/>
                  <a:ext cx="226791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cxnSp>
              <p:nvCxnSpPr>
                <p:cNvPr id="74" name="直線コネクタ 73"/>
                <p:cNvCxnSpPr>
                  <a:stCxn id="71" idx="3"/>
                  <a:endCxn id="70" idx="1"/>
                </p:cNvCxnSpPr>
                <p:nvPr/>
              </p:nvCxnSpPr>
              <p:spPr>
                <a:xfrm>
                  <a:off x="4195087" y="3460026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/>
                <p:cNvCxnSpPr/>
                <p:nvPr/>
              </p:nvCxnSpPr>
              <p:spPr>
                <a:xfrm>
                  <a:off x="4195087" y="3339400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4195087" y="3570342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>
                  <a:off x="4195087" y="3395406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4195490" y="3515340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>
                  <a:off x="4195087" y="3285857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79"/>
                <p:cNvCxnSpPr/>
                <p:nvPr/>
              </p:nvCxnSpPr>
              <p:spPr>
                <a:xfrm>
                  <a:off x="4195087" y="3619309"/>
                  <a:ext cx="340188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1" name="正方形/長方形 80"/>
                <p:cNvSpPr/>
                <p:nvPr/>
              </p:nvSpPr>
              <p:spPr>
                <a:xfrm>
                  <a:off x="2323922" y="3244604"/>
                  <a:ext cx="165276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82" name="正方形/長方形 81"/>
                <p:cNvSpPr/>
                <p:nvPr/>
              </p:nvSpPr>
              <p:spPr>
                <a:xfrm>
                  <a:off x="6242094" y="3239527"/>
                  <a:ext cx="1150037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83" name="テキスト ボックス 82"/>
                <p:cNvSpPr txBox="1">
                  <a:spLocks noChangeAspect="1"/>
                </p:cNvSpPr>
                <p:nvPr/>
              </p:nvSpPr>
              <p:spPr>
                <a:xfrm>
                  <a:off x="3737479" y="3814967"/>
                  <a:ext cx="793772" cy="630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ja-JP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</a:t>
                  </a:r>
                  <a:endParaRPr lang="ja-JP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テキスト ボックス 83"/>
                <p:cNvSpPr txBox="1">
                  <a:spLocks noChangeAspect="1"/>
                </p:cNvSpPr>
                <p:nvPr/>
              </p:nvSpPr>
              <p:spPr>
                <a:xfrm>
                  <a:off x="4398843" y="3937776"/>
                  <a:ext cx="907168" cy="630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</a:t>
                  </a:r>
                  <a:r>
                    <a:rPr lang="en-US" altLang="ja-JP" sz="2000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ja-JP" alt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" name="グループ化 84"/>
                <p:cNvGrpSpPr/>
                <p:nvPr/>
              </p:nvGrpSpPr>
              <p:grpSpPr>
                <a:xfrm>
                  <a:off x="5330314" y="2489895"/>
                  <a:ext cx="911778" cy="1315245"/>
                  <a:chOff x="5330314" y="2489895"/>
                  <a:chExt cx="911778" cy="1315245"/>
                </a:xfrm>
              </p:grpSpPr>
              <p:grpSp>
                <p:nvGrpSpPr>
                  <p:cNvPr id="8" name="グループ化 90"/>
                  <p:cNvGrpSpPr/>
                  <p:nvPr/>
                </p:nvGrpSpPr>
                <p:grpSpPr>
                  <a:xfrm>
                    <a:off x="5330314" y="2489895"/>
                    <a:ext cx="911778" cy="1315245"/>
                    <a:chOff x="2984336" y="1084757"/>
                    <a:chExt cx="578992" cy="835197"/>
                  </a:xfrm>
                </p:grpSpPr>
                <p:sp>
                  <p:nvSpPr>
                    <p:cNvPr id="93" name="正方形/長方形 92"/>
                    <p:cNvSpPr/>
                    <p:nvPr/>
                  </p:nvSpPr>
                  <p:spPr>
                    <a:xfrm>
                      <a:off x="2984336" y="1481661"/>
                      <a:ext cx="578992" cy="438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914" dirty="0"/>
                    </a:p>
                  </p:txBody>
                </p:sp>
                <p:cxnSp>
                  <p:nvCxnSpPr>
                    <p:cNvPr id="94" name="直線矢印コネクタ 93"/>
                    <p:cNvCxnSpPr/>
                    <p:nvPr/>
                  </p:nvCxnSpPr>
                  <p:spPr>
                    <a:xfrm flipV="1">
                      <a:off x="3267641" y="1084757"/>
                      <a:ext cx="0" cy="35011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2" name="楕円 91"/>
                  <p:cNvSpPr/>
                  <p:nvPr/>
                </p:nvSpPr>
                <p:spPr>
                  <a:xfrm>
                    <a:off x="5726835" y="3052476"/>
                    <a:ext cx="108000" cy="10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10" name="グループ化 85"/>
                <p:cNvGrpSpPr/>
                <p:nvPr/>
              </p:nvGrpSpPr>
              <p:grpSpPr>
                <a:xfrm>
                  <a:off x="7392888" y="2489895"/>
                  <a:ext cx="911778" cy="1315245"/>
                  <a:chOff x="5330314" y="2489895"/>
                  <a:chExt cx="911778" cy="1315245"/>
                </a:xfrm>
              </p:grpSpPr>
              <p:grpSp>
                <p:nvGrpSpPr>
                  <p:cNvPr id="11" name="グループ化 86"/>
                  <p:cNvGrpSpPr/>
                  <p:nvPr/>
                </p:nvGrpSpPr>
                <p:grpSpPr>
                  <a:xfrm>
                    <a:off x="5330314" y="2489895"/>
                    <a:ext cx="911778" cy="1315245"/>
                    <a:chOff x="2984336" y="1084757"/>
                    <a:chExt cx="578992" cy="835197"/>
                  </a:xfrm>
                </p:grpSpPr>
                <p:sp>
                  <p:nvSpPr>
                    <p:cNvPr id="89" name="正方形/長方形 88"/>
                    <p:cNvSpPr/>
                    <p:nvPr/>
                  </p:nvSpPr>
                  <p:spPr>
                    <a:xfrm>
                      <a:off x="2984336" y="1481661"/>
                      <a:ext cx="578992" cy="438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914" dirty="0"/>
                    </a:p>
                  </p:txBody>
                </p:sp>
                <p:cxnSp>
                  <p:nvCxnSpPr>
                    <p:cNvPr id="90" name="直線矢印コネクタ 89"/>
                    <p:cNvCxnSpPr/>
                    <p:nvPr/>
                  </p:nvCxnSpPr>
                  <p:spPr>
                    <a:xfrm flipV="1">
                      <a:off x="3267641" y="1084757"/>
                      <a:ext cx="0" cy="35011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8" name="楕円 87"/>
                  <p:cNvSpPr/>
                  <p:nvPr/>
                </p:nvSpPr>
                <p:spPr>
                  <a:xfrm>
                    <a:off x="5726835" y="3052476"/>
                    <a:ext cx="108000" cy="10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</p:grpSp>
          <p:sp>
            <p:nvSpPr>
              <p:cNvPr id="64" name="テキスト ボックス 29"/>
              <p:cNvSpPr txBox="1">
                <a:spLocks noChangeArrowheads="1"/>
              </p:cNvSpPr>
              <p:nvPr/>
            </p:nvSpPr>
            <p:spPr bwMode="auto">
              <a:xfrm>
                <a:off x="7338821" y="-245062"/>
                <a:ext cx="1074082" cy="823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i="1" dirty="0" smtClean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baseline="-250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s</a:t>
                </a:r>
                <a:r>
                  <a:rPr lang="en-US" altLang="ja-JP" baseline="-25000" dirty="0" smtClean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endParaRPr lang="en-US" altLang="ja-JP" baseline="-25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テキスト ボックス 29"/>
              <p:cNvSpPr txBox="1">
                <a:spLocks noChangeArrowheads="1"/>
              </p:cNvSpPr>
              <p:nvPr/>
            </p:nvSpPr>
            <p:spPr bwMode="auto">
              <a:xfrm>
                <a:off x="5214602" y="-329915"/>
                <a:ext cx="1187687" cy="823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4572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ja-JP" i="1" dirty="0" smtClean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P</a:t>
                </a:r>
                <a:r>
                  <a:rPr lang="en-US" altLang="ja-JP" baseline="-250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c</a:t>
                </a:r>
                <a:r>
                  <a:rPr lang="en-US" altLang="ja-JP" baseline="-25000" dirty="0" smtClean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2</a:t>
                </a:r>
                <a:endParaRPr lang="en-US" altLang="ja-JP" baseline="-25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正方形/長方形 53"/>
            <p:cNvSpPr/>
            <p:nvPr/>
          </p:nvSpPr>
          <p:spPr>
            <a:xfrm>
              <a:off x="8300479" y="1026659"/>
              <a:ext cx="326006" cy="4308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14" dirty="0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8796494" y="906013"/>
              <a:ext cx="207396" cy="66197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14" dirty="0">
                <a:solidFill>
                  <a:schemeClr val="tx1"/>
                </a:solidFill>
              </a:endParaRPr>
            </a:p>
          </p:txBody>
        </p:sp>
        <p:grpSp>
          <p:nvGrpSpPr>
            <p:cNvPr id="12" name="グループ化 55"/>
            <p:cNvGrpSpPr/>
            <p:nvPr/>
          </p:nvGrpSpPr>
          <p:grpSpPr>
            <a:xfrm>
              <a:off x="8362476" y="-100958"/>
              <a:ext cx="700503" cy="1552113"/>
              <a:chOff x="1600142" y="2208627"/>
              <a:chExt cx="700503" cy="1552113"/>
            </a:xfrm>
          </p:grpSpPr>
          <p:cxnSp>
            <p:nvCxnSpPr>
              <p:cNvPr id="57" name="直線コネクタ 56"/>
              <p:cNvCxnSpPr/>
              <p:nvPr/>
            </p:nvCxnSpPr>
            <p:spPr>
              <a:xfrm>
                <a:off x="1863946" y="2680740"/>
                <a:ext cx="0" cy="1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2034704" y="2680740"/>
                <a:ext cx="0" cy="108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1858630" y="2879830"/>
                <a:ext cx="18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矢印コネクタ 59"/>
              <p:cNvCxnSpPr/>
              <p:nvPr/>
            </p:nvCxnSpPr>
            <p:spPr>
              <a:xfrm>
                <a:off x="1600142" y="2879830"/>
                <a:ext cx="26479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矢印コネクタ 60"/>
              <p:cNvCxnSpPr/>
              <p:nvPr/>
            </p:nvCxnSpPr>
            <p:spPr>
              <a:xfrm rot="10800000">
                <a:off x="2035849" y="2879830"/>
                <a:ext cx="26479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テキスト ボックス 61"/>
              <p:cNvSpPr txBox="1">
                <a:spLocks noChangeAspect="1"/>
              </p:cNvSpPr>
              <p:nvPr/>
            </p:nvSpPr>
            <p:spPr>
              <a:xfrm>
                <a:off x="1769527" y="2208627"/>
                <a:ext cx="481775" cy="63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endParaRPr lang="ja-JP" alt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グループ化 5"/>
          <p:cNvGrpSpPr/>
          <p:nvPr/>
        </p:nvGrpSpPr>
        <p:grpSpPr>
          <a:xfrm>
            <a:off x="2001904" y="2428250"/>
            <a:ext cx="3428595" cy="2216274"/>
            <a:chOff x="2001904" y="3095000"/>
            <a:chExt cx="3428595" cy="2216274"/>
          </a:xfrm>
        </p:grpSpPr>
        <p:grpSp>
          <p:nvGrpSpPr>
            <p:cNvPr id="14" name="グループ化 2"/>
            <p:cNvGrpSpPr/>
            <p:nvPr/>
          </p:nvGrpSpPr>
          <p:grpSpPr>
            <a:xfrm>
              <a:off x="2001904" y="3095000"/>
              <a:ext cx="3428595" cy="1623438"/>
              <a:chOff x="2001904" y="3095000"/>
              <a:chExt cx="3428595" cy="1623438"/>
            </a:xfrm>
          </p:grpSpPr>
          <p:grpSp>
            <p:nvGrpSpPr>
              <p:cNvPr id="15" name="グループ化 94"/>
              <p:cNvGrpSpPr/>
              <p:nvPr/>
            </p:nvGrpSpPr>
            <p:grpSpPr>
              <a:xfrm>
                <a:off x="2001904" y="3095000"/>
                <a:ext cx="3428595" cy="1623438"/>
                <a:chOff x="3610573" y="1684640"/>
                <a:chExt cx="5399243" cy="2556539"/>
              </a:xfrm>
            </p:grpSpPr>
            <p:sp>
              <p:nvSpPr>
                <p:cNvPr id="96" name="正方形/長方形 95"/>
                <p:cNvSpPr/>
                <p:nvPr/>
              </p:nvSpPr>
              <p:spPr>
                <a:xfrm>
                  <a:off x="6188930" y="3137458"/>
                  <a:ext cx="1150037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grpSp>
              <p:nvGrpSpPr>
                <p:cNvPr id="16" name="グループ化 96"/>
                <p:cNvGrpSpPr/>
                <p:nvPr/>
              </p:nvGrpSpPr>
              <p:grpSpPr>
                <a:xfrm>
                  <a:off x="5277150" y="2387826"/>
                  <a:ext cx="911778" cy="1315245"/>
                  <a:chOff x="5330314" y="2489895"/>
                  <a:chExt cx="911778" cy="1315245"/>
                </a:xfrm>
              </p:grpSpPr>
              <p:grpSp>
                <p:nvGrpSpPr>
                  <p:cNvPr id="17" name="グループ化 123"/>
                  <p:cNvGrpSpPr/>
                  <p:nvPr/>
                </p:nvGrpSpPr>
                <p:grpSpPr>
                  <a:xfrm>
                    <a:off x="5330314" y="2489895"/>
                    <a:ext cx="911778" cy="1315245"/>
                    <a:chOff x="2984336" y="1084757"/>
                    <a:chExt cx="578992" cy="835197"/>
                  </a:xfrm>
                </p:grpSpPr>
                <p:sp>
                  <p:nvSpPr>
                    <p:cNvPr id="126" name="正方形/長方形 125"/>
                    <p:cNvSpPr/>
                    <p:nvPr/>
                  </p:nvSpPr>
                  <p:spPr>
                    <a:xfrm>
                      <a:off x="2984336" y="1481661"/>
                      <a:ext cx="578992" cy="438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914" dirty="0"/>
                    </a:p>
                  </p:txBody>
                </p:sp>
                <p:cxnSp>
                  <p:nvCxnSpPr>
                    <p:cNvPr id="127" name="直線矢印コネクタ 126"/>
                    <p:cNvCxnSpPr/>
                    <p:nvPr/>
                  </p:nvCxnSpPr>
                  <p:spPr>
                    <a:xfrm flipV="1">
                      <a:off x="3267641" y="1084757"/>
                      <a:ext cx="0" cy="35011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5" name="楕円 124"/>
                  <p:cNvSpPr/>
                  <p:nvPr/>
                </p:nvSpPr>
                <p:spPr>
                  <a:xfrm>
                    <a:off x="5726835" y="3052476"/>
                    <a:ext cx="108000" cy="10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grpSp>
              <p:nvGrpSpPr>
                <p:cNvPr id="18" name="グループ化 97"/>
                <p:cNvGrpSpPr/>
                <p:nvPr/>
              </p:nvGrpSpPr>
              <p:grpSpPr>
                <a:xfrm>
                  <a:off x="7339724" y="2387826"/>
                  <a:ext cx="911778" cy="1315245"/>
                  <a:chOff x="5330314" y="2489895"/>
                  <a:chExt cx="911778" cy="1315245"/>
                </a:xfrm>
              </p:grpSpPr>
              <p:grpSp>
                <p:nvGrpSpPr>
                  <p:cNvPr id="19" name="グループ化 119"/>
                  <p:cNvGrpSpPr/>
                  <p:nvPr/>
                </p:nvGrpSpPr>
                <p:grpSpPr>
                  <a:xfrm>
                    <a:off x="5330314" y="2489895"/>
                    <a:ext cx="911778" cy="1315245"/>
                    <a:chOff x="2984336" y="1084757"/>
                    <a:chExt cx="578992" cy="835197"/>
                  </a:xfrm>
                </p:grpSpPr>
                <p:sp>
                  <p:nvSpPr>
                    <p:cNvPr id="122" name="正方形/長方形 121"/>
                    <p:cNvSpPr/>
                    <p:nvPr/>
                  </p:nvSpPr>
                  <p:spPr>
                    <a:xfrm>
                      <a:off x="2984336" y="1481661"/>
                      <a:ext cx="578992" cy="438293"/>
                    </a:xfrm>
                    <a:prstGeom prst="rect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914" dirty="0"/>
                    </a:p>
                  </p:txBody>
                </p:sp>
                <p:cxnSp>
                  <p:nvCxnSpPr>
                    <p:cNvPr id="123" name="直線矢印コネクタ 122"/>
                    <p:cNvCxnSpPr/>
                    <p:nvPr/>
                  </p:nvCxnSpPr>
                  <p:spPr>
                    <a:xfrm flipV="1">
                      <a:off x="3267641" y="1084757"/>
                      <a:ext cx="0" cy="350112"/>
                    </a:xfrm>
                    <a:prstGeom prst="straightConnector1">
                      <a:avLst/>
                    </a:prstGeom>
                    <a:ln w="38100">
                      <a:solidFill>
                        <a:schemeClr val="tx1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21" name="楕円 120"/>
                  <p:cNvSpPr/>
                  <p:nvPr/>
                </p:nvSpPr>
                <p:spPr>
                  <a:xfrm>
                    <a:off x="5726835" y="3052476"/>
                    <a:ext cx="108000" cy="108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sp>
              <p:nvSpPr>
                <p:cNvPr id="99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7334056" y="1684640"/>
                  <a:ext cx="1068304" cy="823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i="1" dirty="0" smtClean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ja-JP" baseline="-25000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s</a:t>
                  </a:r>
                  <a:r>
                    <a:rPr lang="en-US" altLang="ja-JP" baseline="-25000" dirty="0" smtClean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2</a:t>
                  </a:r>
                  <a:endParaRPr lang="en-US" altLang="ja-JP" baseline="-250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5281295" y="1690059"/>
                  <a:ext cx="1096358" cy="823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i="1" dirty="0" smtClean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P</a:t>
                  </a:r>
                  <a:r>
                    <a:rPr lang="en-US" altLang="ja-JP" baseline="-25000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c</a:t>
                  </a:r>
                  <a:r>
                    <a:rPr lang="en-US" altLang="ja-JP" baseline="-25000" dirty="0" smtClean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2</a:t>
                  </a:r>
                  <a:endParaRPr lang="en-US" altLang="ja-JP" baseline="-25000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正方形/長方形 100"/>
                <p:cNvSpPr/>
                <p:nvPr/>
              </p:nvSpPr>
              <p:spPr>
                <a:xfrm>
                  <a:off x="8247316" y="3142538"/>
                  <a:ext cx="326006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sp>
              <p:nvSpPr>
                <p:cNvPr id="102" name="正方形/長方形 101"/>
                <p:cNvSpPr/>
                <p:nvPr/>
              </p:nvSpPr>
              <p:spPr>
                <a:xfrm>
                  <a:off x="8743331" y="3021892"/>
                  <a:ext cx="207396" cy="661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" name="グループ化 102"/>
                <p:cNvGrpSpPr/>
                <p:nvPr/>
              </p:nvGrpSpPr>
              <p:grpSpPr>
                <a:xfrm>
                  <a:off x="8309313" y="2014921"/>
                  <a:ext cx="700503" cy="1552113"/>
                  <a:chOff x="1600142" y="2208627"/>
                  <a:chExt cx="700503" cy="1552113"/>
                </a:xfrm>
              </p:grpSpPr>
              <p:cxnSp>
                <p:nvCxnSpPr>
                  <p:cNvPr id="114" name="直線コネクタ 113"/>
                  <p:cNvCxnSpPr/>
                  <p:nvPr/>
                </p:nvCxnSpPr>
                <p:spPr>
                  <a:xfrm>
                    <a:off x="1863946" y="2680740"/>
                    <a:ext cx="0" cy="108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直線コネクタ 114"/>
                  <p:cNvCxnSpPr/>
                  <p:nvPr/>
                </p:nvCxnSpPr>
                <p:spPr>
                  <a:xfrm>
                    <a:off x="2034704" y="2680740"/>
                    <a:ext cx="0" cy="108000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直線コネクタ 115"/>
                  <p:cNvCxnSpPr/>
                  <p:nvPr/>
                </p:nvCxnSpPr>
                <p:spPr>
                  <a:xfrm>
                    <a:off x="1858630" y="2879830"/>
                    <a:ext cx="180000" cy="0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7" name="直線矢印コネクタ 116"/>
                  <p:cNvCxnSpPr/>
                  <p:nvPr/>
                </p:nvCxnSpPr>
                <p:spPr>
                  <a:xfrm>
                    <a:off x="1600142" y="2879830"/>
                    <a:ext cx="264796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矢印コネクタ 117"/>
                  <p:cNvCxnSpPr/>
                  <p:nvPr/>
                </p:nvCxnSpPr>
                <p:spPr>
                  <a:xfrm rot="10800000">
                    <a:off x="2035849" y="2879830"/>
                    <a:ext cx="264796" cy="0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headEnd type="none"/>
                    <a:tailEnd type="stealth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9" name="テキスト ボックス 118"/>
                  <p:cNvSpPr txBox="1">
                    <a:spLocks noChangeAspect="1"/>
                  </p:cNvSpPr>
                  <p:nvPr/>
                </p:nvSpPr>
                <p:spPr>
                  <a:xfrm>
                    <a:off x="1769527" y="2208627"/>
                    <a:ext cx="481775" cy="6300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ja-JP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δ</a:t>
                    </a:r>
                    <a:endParaRPr lang="ja-JP" altLang="en-US" sz="2000" i="1" baseline="-250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8" name="正方形/長方形 107"/>
                <p:cNvSpPr/>
                <p:nvPr/>
              </p:nvSpPr>
              <p:spPr>
                <a:xfrm>
                  <a:off x="4122585" y="3136187"/>
                  <a:ext cx="1150037" cy="43084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grpSp>
              <p:nvGrpSpPr>
                <p:cNvPr id="21" name="グループ化 108"/>
                <p:cNvGrpSpPr/>
                <p:nvPr/>
              </p:nvGrpSpPr>
              <p:grpSpPr>
                <a:xfrm rot="10800000">
                  <a:off x="3610573" y="2883669"/>
                  <a:ext cx="673036" cy="948584"/>
                  <a:chOff x="7123416" y="4600485"/>
                  <a:chExt cx="530668" cy="793304"/>
                </a:xfrm>
              </p:grpSpPr>
              <p:sp>
                <p:nvSpPr>
                  <p:cNvPr id="112" name="片側の 2 つの角を切り取った四角形 111"/>
                  <p:cNvSpPr/>
                  <p:nvPr/>
                </p:nvSpPr>
                <p:spPr>
                  <a:xfrm rot="16200000">
                    <a:off x="7173732" y="4813705"/>
                    <a:ext cx="561975" cy="398729"/>
                  </a:xfrm>
                  <a:prstGeom prst="snip2SameRect">
                    <a:avLst>
                      <a:gd name="adj1" fmla="val 23037"/>
                      <a:gd name="adj2" fmla="val 0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  <p:sp>
                <p:nvSpPr>
                  <p:cNvPr id="113" name="円弧 112"/>
                  <p:cNvSpPr/>
                  <p:nvPr/>
                </p:nvSpPr>
                <p:spPr>
                  <a:xfrm>
                    <a:off x="7123416" y="4600485"/>
                    <a:ext cx="258568" cy="793304"/>
                  </a:xfrm>
                  <a:prstGeom prst="arc">
                    <a:avLst>
                      <a:gd name="adj1" fmla="val 17318321"/>
                      <a:gd name="adj2" fmla="val 4252342"/>
                    </a:avLst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/>
                  </a:p>
                </p:txBody>
              </p:sp>
            </p:grpSp>
            <p:sp>
              <p:nvSpPr>
                <p:cNvPr id="110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3776889" y="3603324"/>
                  <a:ext cx="518922" cy="6378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2032" i="1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u</a:t>
                  </a:r>
                  <a:endParaRPr lang="en-US" altLang="ja-JP" sz="2032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11" name="直線矢印コネクタ 110"/>
                <p:cNvCxnSpPr/>
                <p:nvPr/>
              </p:nvCxnSpPr>
              <p:spPr>
                <a:xfrm flipV="1">
                  <a:off x="3821308" y="3684099"/>
                  <a:ext cx="0" cy="50400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グループ化 137"/>
              <p:cNvGrpSpPr/>
              <p:nvPr/>
            </p:nvGrpSpPr>
            <p:grpSpPr>
              <a:xfrm>
                <a:off x="3205064" y="3867792"/>
                <a:ext cx="535188" cy="555875"/>
                <a:chOff x="8277889" y="909729"/>
                <a:chExt cx="842797" cy="875374"/>
              </a:xfrm>
            </p:grpSpPr>
            <p:sp>
              <p:nvSpPr>
                <p:cNvPr id="139" name="テキスト ボックス 27"/>
                <p:cNvSpPr txBox="1">
                  <a:spLocks noChangeArrowheads="1"/>
                </p:cNvSpPr>
                <p:nvPr/>
              </p:nvSpPr>
              <p:spPr bwMode="auto">
                <a:xfrm>
                  <a:off x="8382583" y="909729"/>
                  <a:ext cx="738103" cy="576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778" i="1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A</a:t>
                  </a:r>
                  <a:r>
                    <a:rPr lang="en-US" altLang="ja-JP" sz="1778" baseline="-25000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140" name="直線矢印コネクタ 139"/>
                <p:cNvCxnSpPr/>
                <p:nvPr/>
              </p:nvCxnSpPr>
              <p:spPr bwMode="auto">
                <a:xfrm flipH="1">
                  <a:off x="8277889" y="1514987"/>
                  <a:ext cx="34015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1" name="テキスト ボックス 29"/>
                <p:cNvSpPr txBox="1">
                  <a:spLocks noChangeArrowheads="1"/>
                </p:cNvSpPr>
                <p:nvPr/>
              </p:nvSpPr>
              <p:spPr bwMode="auto">
                <a:xfrm>
                  <a:off x="8435008" y="1239640"/>
                  <a:ext cx="640167" cy="545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ja-JP" sz="1651" i="1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B</a:t>
                  </a:r>
                  <a:r>
                    <a:rPr lang="en-US" altLang="ja-JP" sz="1651" baseline="-25000" dirty="0">
                      <a:latin typeface="Times New Roman" panose="02020603050405020304" pitchFamily="18" charset="0"/>
                      <a:ea typeface="ＭＳ Ｐゴシック" panose="020B0600070205080204" pitchFamily="50" charset="-128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cxnSp>
              <p:nvCxnSpPr>
                <p:cNvPr id="142" name="直線矢印コネクタ 141"/>
                <p:cNvCxnSpPr/>
                <p:nvPr/>
              </p:nvCxnSpPr>
              <p:spPr bwMode="auto">
                <a:xfrm rot="10800000" flipH="1">
                  <a:off x="8290221" y="1323982"/>
                  <a:ext cx="340150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" name="グループ化 156"/>
            <p:cNvGrpSpPr/>
            <p:nvPr/>
          </p:nvGrpSpPr>
          <p:grpSpPr>
            <a:xfrm>
              <a:off x="3342971" y="3704843"/>
              <a:ext cx="2050003" cy="1606431"/>
              <a:chOff x="3342971" y="5297670"/>
              <a:chExt cx="2050003" cy="1606431"/>
            </a:xfrm>
          </p:grpSpPr>
          <p:sp>
            <p:nvSpPr>
              <p:cNvPr id="144" name="正方形/長方形 143"/>
              <p:cNvSpPr/>
              <p:nvPr/>
            </p:nvSpPr>
            <p:spPr>
              <a:xfrm>
                <a:off x="3342971" y="5297670"/>
                <a:ext cx="2050003" cy="113481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46" name="テキスト ボックス 145"/>
              <p:cNvSpPr txBox="1">
                <a:spLocks noChangeAspect="1"/>
              </p:cNvSpPr>
              <p:nvPr/>
            </p:nvSpPr>
            <p:spPr>
              <a:xfrm>
                <a:off x="4096754" y="6380881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i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endParaRPr lang="ja-JP" altLang="en-US" sz="2800" baseline="-25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4" name="グループ化 11"/>
          <p:cNvGrpSpPr/>
          <p:nvPr/>
        </p:nvGrpSpPr>
        <p:grpSpPr>
          <a:xfrm>
            <a:off x="1024333" y="1183503"/>
            <a:ext cx="2323531" cy="1659181"/>
            <a:chOff x="1024333" y="1174516"/>
            <a:chExt cx="2323531" cy="1659181"/>
          </a:xfrm>
        </p:grpSpPr>
        <p:sp>
          <p:nvSpPr>
            <p:cNvPr id="151" name="正方形/長方形 150"/>
            <p:cNvSpPr/>
            <p:nvPr/>
          </p:nvSpPr>
          <p:spPr>
            <a:xfrm>
              <a:off x="1024333" y="1174516"/>
              <a:ext cx="2318638" cy="117030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3" name="テキスト ボックス 152"/>
            <p:cNvSpPr txBox="1">
              <a:spLocks noChangeAspect="1"/>
            </p:cNvSpPr>
            <p:nvPr/>
          </p:nvSpPr>
          <p:spPr>
            <a:xfrm>
              <a:off x="1925236" y="2310477"/>
              <a:ext cx="14226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i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altLang="ja-JP" sz="2800" baseline="-25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core</a:t>
              </a:r>
              <a:endParaRPr lang="ja-JP" alt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7" name="正方形/長方形 146"/>
          <p:cNvSpPr/>
          <p:nvPr/>
        </p:nvSpPr>
        <p:spPr>
          <a:xfrm>
            <a:off x="810953" y="3017777"/>
            <a:ext cx="2517773" cy="1309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5" name="グループ化 9"/>
          <p:cNvGrpSpPr/>
          <p:nvPr/>
        </p:nvGrpSpPr>
        <p:grpSpPr>
          <a:xfrm>
            <a:off x="3356426" y="561436"/>
            <a:ext cx="2894792" cy="1857216"/>
            <a:chOff x="3356426" y="552449"/>
            <a:chExt cx="2894792" cy="1857216"/>
          </a:xfrm>
        </p:grpSpPr>
        <p:sp>
          <p:nvSpPr>
            <p:cNvPr id="2" name="正方形/長方形 1"/>
            <p:cNvSpPr/>
            <p:nvPr/>
          </p:nvSpPr>
          <p:spPr>
            <a:xfrm>
              <a:off x="3356426" y="1206010"/>
              <a:ext cx="2894792" cy="12036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3819526" y="552449"/>
              <a:ext cx="2431692" cy="687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148"/>
          <p:cNvGrpSpPr/>
          <p:nvPr/>
        </p:nvGrpSpPr>
        <p:grpSpPr>
          <a:xfrm>
            <a:off x="3056841" y="1013539"/>
            <a:ext cx="3129874" cy="1192742"/>
            <a:chOff x="5330314" y="2489895"/>
            <a:chExt cx="4928825" cy="1878294"/>
          </a:xfrm>
        </p:grpSpPr>
        <p:sp>
          <p:nvSpPr>
            <p:cNvPr id="177" name="正方形/長方形 176"/>
            <p:cNvSpPr/>
            <p:nvPr/>
          </p:nvSpPr>
          <p:spPr>
            <a:xfrm>
              <a:off x="6242094" y="3239527"/>
              <a:ext cx="1150037" cy="4308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14" dirty="0"/>
            </a:p>
          </p:txBody>
        </p:sp>
        <p:sp>
          <p:nvSpPr>
            <p:cNvPr id="180" name="正方形/長方形 179"/>
            <p:cNvSpPr/>
            <p:nvPr/>
          </p:nvSpPr>
          <p:spPr>
            <a:xfrm>
              <a:off x="8303909" y="3262470"/>
              <a:ext cx="1150037" cy="4308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914" dirty="0"/>
            </a:p>
          </p:txBody>
        </p:sp>
        <p:grpSp>
          <p:nvGrpSpPr>
            <p:cNvPr id="27" name="グループ化 180"/>
            <p:cNvGrpSpPr/>
            <p:nvPr/>
          </p:nvGrpSpPr>
          <p:grpSpPr>
            <a:xfrm>
              <a:off x="9292905" y="3006442"/>
              <a:ext cx="663511" cy="948584"/>
              <a:chOff x="7123416" y="4600485"/>
              <a:chExt cx="523158" cy="793304"/>
            </a:xfrm>
          </p:grpSpPr>
          <p:sp>
            <p:nvSpPr>
              <p:cNvPr id="194" name="片側の 2 つの角を切り取った四角形 193"/>
              <p:cNvSpPr/>
              <p:nvPr/>
            </p:nvSpPr>
            <p:spPr>
              <a:xfrm rot="16200000">
                <a:off x="7166222" y="4797773"/>
                <a:ext cx="561975" cy="398729"/>
              </a:xfrm>
              <a:prstGeom prst="snip2SameRect">
                <a:avLst>
                  <a:gd name="adj1" fmla="val 23037"/>
                  <a:gd name="adj2" fmla="val 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95" name="円弧 194"/>
              <p:cNvSpPr/>
              <p:nvPr/>
            </p:nvSpPr>
            <p:spPr>
              <a:xfrm>
                <a:off x="7123416" y="4600485"/>
                <a:ext cx="258568" cy="793304"/>
              </a:xfrm>
              <a:prstGeom prst="arc">
                <a:avLst>
                  <a:gd name="adj1" fmla="val 17318321"/>
                  <a:gd name="adj2" fmla="val 4252342"/>
                </a:avLst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sp>
          <p:nvSpPr>
            <p:cNvPr id="182" name="テキスト ボックス 29"/>
            <p:cNvSpPr txBox="1">
              <a:spLocks noChangeArrowheads="1"/>
            </p:cNvSpPr>
            <p:nvPr/>
          </p:nvSpPr>
          <p:spPr bwMode="auto">
            <a:xfrm>
              <a:off x="9740217" y="3730334"/>
              <a:ext cx="518922" cy="637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2032" i="1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u</a:t>
              </a:r>
              <a:endParaRPr lang="en-US" altLang="ja-JP" sz="2032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183" name="直線矢印コネクタ 182"/>
            <p:cNvCxnSpPr/>
            <p:nvPr/>
          </p:nvCxnSpPr>
          <p:spPr>
            <a:xfrm flipV="1">
              <a:off x="9784636" y="3811108"/>
              <a:ext cx="0" cy="504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グループ化 183"/>
            <p:cNvGrpSpPr/>
            <p:nvPr/>
          </p:nvGrpSpPr>
          <p:grpSpPr>
            <a:xfrm>
              <a:off x="5330314" y="2489895"/>
              <a:ext cx="911778" cy="1315245"/>
              <a:chOff x="5330314" y="2489895"/>
              <a:chExt cx="911778" cy="1315245"/>
            </a:xfrm>
          </p:grpSpPr>
          <p:grpSp>
            <p:nvGrpSpPr>
              <p:cNvPr id="29" name="グループ化 189"/>
              <p:cNvGrpSpPr/>
              <p:nvPr/>
            </p:nvGrpSpPr>
            <p:grpSpPr>
              <a:xfrm>
                <a:off x="5330314" y="2489895"/>
                <a:ext cx="911778" cy="1315245"/>
                <a:chOff x="2984336" y="1084757"/>
                <a:chExt cx="578992" cy="835197"/>
              </a:xfrm>
            </p:grpSpPr>
            <p:sp>
              <p:nvSpPr>
                <p:cNvPr id="192" name="正方形/長方形 191"/>
                <p:cNvSpPr/>
                <p:nvPr/>
              </p:nvSpPr>
              <p:spPr>
                <a:xfrm>
                  <a:off x="2984336" y="1481661"/>
                  <a:ext cx="578992" cy="43829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cxnSp>
              <p:nvCxnSpPr>
                <p:cNvPr id="193" name="直線矢印コネクタ 192"/>
                <p:cNvCxnSpPr/>
                <p:nvPr/>
              </p:nvCxnSpPr>
              <p:spPr>
                <a:xfrm flipV="1">
                  <a:off x="3267641" y="1084757"/>
                  <a:ext cx="0" cy="3501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1" name="楕円 190"/>
              <p:cNvSpPr/>
              <p:nvPr/>
            </p:nvSpPr>
            <p:spPr>
              <a:xfrm>
                <a:off x="5726835" y="305247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30" name="グループ化 184"/>
            <p:cNvGrpSpPr/>
            <p:nvPr/>
          </p:nvGrpSpPr>
          <p:grpSpPr>
            <a:xfrm>
              <a:off x="7392888" y="2489895"/>
              <a:ext cx="911778" cy="1315245"/>
              <a:chOff x="5330314" y="2489895"/>
              <a:chExt cx="911778" cy="1315245"/>
            </a:xfrm>
          </p:grpSpPr>
          <p:grpSp>
            <p:nvGrpSpPr>
              <p:cNvPr id="31" name="グループ化 185"/>
              <p:cNvGrpSpPr/>
              <p:nvPr/>
            </p:nvGrpSpPr>
            <p:grpSpPr>
              <a:xfrm>
                <a:off x="5330314" y="2489895"/>
                <a:ext cx="911778" cy="1315245"/>
                <a:chOff x="2984336" y="1084757"/>
                <a:chExt cx="578992" cy="835197"/>
              </a:xfrm>
            </p:grpSpPr>
            <p:sp>
              <p:nvSpPr>
                <p:cNvPr id="188" name="正方形/長方形 187"/>
                <p:cNvSpPr/>
                <p:nvPr/>
              </p:nvSpPr>
              <p:spPr>
                <a:xfrm>
                  <a:off x="2984336" y="1481661"/>
                  <a:ext cx="578992" cy="438293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914" dirty="0"/>
                </a:p>
              </p:txBody>
            </p:sp>
            <p:cxnSp>
              <p:nvCxnSpPr>
                <p:cNvPr id="189" name="直線矢印コネクタ 188"/>
                <p:cNvCxnSpPr/>
                <p:nvPr/>
              </p:nvCxnSpPr>
              <p:spPr>
                <a:xfrm flipV="1">
                  <a:off x="3267641" y="1084757"/>
                  <a:ext cx="0" cy="3501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7" name="楕円 186"/>
              <p:cNvSpPr/>
              <p:nvPr/>
            </p:nvSpPr>
            <p:spPr>
              <a:xfrm>
                <a:off x="5726835" y="3052476"/>
                <a:ext cx="108000" cy="1080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32" name="グループ化 132"/>
          <p:cNvGrpSpPr/>
          <p:nvPr/>
        </p:nvGrpSpPr>
        <p:grpSpPr>
          <a:xfrm>
            <a:off x="3223851" y="1334481"/>
            <a:ext cx="535188" cy="555875"/>
            <a:chOff x="8277889" y="909729"/>
            <a:chExt cx="842797" cy="875374"/>
          </a:xfrm>
        </p:grpSpPr>
        <p:sp>
          <p:nvSpPr>
            <p:cNvPr id="134" name="テキスト ボックス 27"/>
            <p:cNvSpPr txBox="1">
              <a:spLocks noChangeArrowheads="1"/>
            </p:cNvSpPr>
            <p:nvPr/>
          </p:nvSpPr>
          <p:spPr bwMode="auto">
            <a:xfrm>
              <a:off x="8382583" y="909729"/>
              <a:ext cx="738103" cy="57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778" i="1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A</a:t>
              </a:r>
              <a:r>
                <a:rPr lang="en-US" altLang="ja-JP" sz="1778" baseline="-25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35" name="直線矢印コネクタ 134"/>
            <p:cNvCxnSpPr/>
            <p:nvPr/>
          </p:nvCxnSpPr>
          <p:spPr bwMode="auto">
            <a:xfrm flipH="1">
              <a:off x="8277889" y="1514987"/>
              <a:ext cx="3401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テキスト ボックス 29"/>
            <p:cNvSpPr txBox="1">
              <a:spLocks noChangeArrowheads="1"/>
            </p:cNvSpPr>
            <p:nvPr/>
          </p:nvSpPr>
          <p:spPr bwMode="auto">
            <a:xfrm>
              <a:off x="8435008" y="1239640"/>
              <a:ext cx="640167" cy="54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51" i="1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B</a:t>
              </a:r>
              <a:r>
                <a:rPr lang="en-US" altLang="ja-JP" sz="1651" baseline="-25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37" name="直線矢印コネクタ 136"/>
            <p:cNvCxnSpPr/>
            <p:nvPr/>
          </p:nvCxnSpPr>
          <p:spPr bwMode="auto">
            <a:xfrm rot="10800000" flipH="1">
              <a:off x="8290221" y="1323982"/>
              <a:ext cx="3401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10"/>
          <p:cNvGrpSpPr/>
          <p:nvPr/>
        </p:nvGrpSpPr>
        <p:grpSpPr>
          <a:xfrm>
            <a:off x="3354041" y="1183503"/>
            <a:ext cx="2050003" cy="1659898"/>
            <a:chOff x="3354041" y="1174516"/>
            <a:chExt cx="2050003" cy="1659898"/>
          </a:xfrm>
        </p:grpSpPr>
        <p:sp>
          <p:nvSpPr>
            <p:cNvPr id="196" name="正方形/長方形 195"/>
            <p:cNvSpPr/>
            <p:nvPr/>
          </p:nvSpPr>
          <p:spPr>
            <a:xfrm>
              <a:off x="3354041" y="1174516"/>
              <a:ext cx="2050003" cy="1169254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97" name="テキスト ボックス 196"/>
            <p:cNvSpPr txBox="1">
              <a:spLocks noChangeAspect="1"/>
            </p:cNvSpPr>
            <p:nvPr/>
          </p:nvSpPr>
          <p:spPr>
            <a:xfrm>
              <a:off x="4096754" y="2311194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ja-JP" altLang="en-US" sz="28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8" name="コンテンツ プレースホルダ 2"/>
          <p:cNvSpPr txBox="1">
            <a:spLocks/>
          </p:cNvSpPr>
          <p:nvPr/>
        </p:nvSpPr>
        <p:spPr bwMode="auto">
          <a:xfrm>
            <a:off x="1" y="4525143"/>
            <a:ext cx="9144000" cy="42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</a:pPr>
            <a:r>
              <a:rPr lang="ja-JP" altLang="en-US" sz="2400" dirty="0">
                <a:latin typeface="+mn-lt"/>
                <a:cs typeface="游ゴシック"/>
              </a:rPr>
              <a:t>・</a:t>
            </a:r>
            <a:r>
              <a:rPr lang="ja-JP" altLang="en-US" sz="2400" dirty="0" smtClean="0">
                <a:latin typeface="+mn-lt"/>
                <a:cs typeface="游ゴシック"/>
              </a:rPr>
              <a:t>コア部（エネルギー投入部）と管路（エネルギー散逸部）に分割</a:t>
            </a:r>
          </a:p>
        </p:txBody>
      </p:sp>
      <p:sp>
        <p:nvSpPr>
          <p:cNvPr id="199" name="コンテンツ プレースホルダ 2"/>
          <p:cNvSpPr txBox="1">
            <a:spLocks/>
          </p:cNvSpPr>
          <p:nvPr/>
        </p:nvSpPr>
        <p:spPr bwMode="auto">
          <a:xfrm>
            <a:off x="6234428" y="1219962"/>
            <a:ext cx="2748544" cy="88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</a:pPr>
            <a:r>
              <a:rPr lang="ja-JP" altLang="en-US" sz="2400" dirty="0" smtClean="0">
                <a:latin typeface="+mn-lt"/>
                <a:cs typeface="游ゴシック"/>
              </a:rPr>
              <a:t>コア部の</a:t>
            </a:r>
            <a:endParaRPr lang="en-US" altLang="ja-JP" sz="2400" dirty="0" smtClean="0">
              <a:latin typeface="+mn-lt"/>
              <a:cs typeface="游ゴシック"/>
            </a:endParaRPr>
          </a:p>
          <a:p>
            <a:pPr marL="0" indent="0" algn="ctr" defTabSz="914400" eaLnBrk="1" hangingPunct="1">
              <a:buNone/>
            </a:pPr>
            <a:r>
              <a:rPr lang="ja-JP" altLang="en-US" sz="2400" dirty="0" smtClean="0">
                <a:latin typeface="+mn-lt"/>
                <a:cs typeface="游ゴシック"/>
              </a:rPr>
              <a:t>周波数応答測定系</a:t>
            </a:r>
          </a:p>
        </p:txBody>
      </p:sp>
      <p:sp>
        <p:nvSpPr>
          <p:cNvPr id="201" name="コンテンツ プレースホルダ 2"/>
          <p:cNvSpPr txBox="1">
            <a:spLocks/>
          </p:cNvSpPr>
          <p:nvPr/>
        </p:nvSpPr>
        <p:spPr bwMode="auto">
          <a:xfrm>
            <a:off x="6234428" y="3033676"/>
            <a:ext cx="2748544" cy="88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</a:pPr>
            <a:r>
              <a:rPr lang="ja-JP" altLang="en-US" sz="2400" dirty="0" smtClean="0">
                <a:latin typeface="+mn-lt"/>
                <a:cs typeface="游ゴシック"/>
              </a:rPr>
              <a:t>管</a:t>
            </a:r>
            <a:r>
              <a:rPr lang="ja-JP" altLang="en-US" sz="2400" dirty="0">
                <a:latin typeface="+mn-lt"/>
                <a:cs typeface="游ゴシック"/>
              </a:rPr>
              <a:t>路</a:t>
            </a:r>
            <a:r>
              <a:rPr lang="ja-JP" altLang="en-US" sz="2400" dirty="0" smtClean="0">
                <a:latin typeface="+mn-lt"/>
                <a:cs typeface="游ゴシック"/>
              </a:rPr>
              <a:t>の</a:t>
            </a:r>
            <a:endParaRPr lang="en-US" altLang="ja-JP" sz="2400" dirty="0" smtClean="0">
              <a:latin typeface="+mn-lt"/>
              <a:cs typeface="游ゴシック"/>
            </a:endParaRPr>
          </a:p>
          <a:p>
            <a:pPr marL="0" indent="0" algn="ctr" defTabSz="914400" eaLnBrk="1" hangingPunct="1">
              <a:buNone/>
            </a:pPr>
            <a:r>
              <a:rPr lang="ja-JP" altLang="en-US" sz="2400" dirty="0" smtClean="0">
                <a:latin typeface="+mn-lt"/>
                <a:cs typeface="游ゴシック"/>
              </a:rPr>
              <a:t>周波数応答測定系</a:t>
            </a:r>
          </a:p>
        </p:txBody>
      </p:sp>
      <p:sp>
        <p:nvSpPr>
          <p:cNvPr id="203" name="コンテンツ プレースホルダ 2"/>
          <p:cNvSpPr txBox="1">
            <a:spLocks/>
          </p:cNvSpPr>
          <p:nvPr/>
        </p:nvSpPr>
        <p:spPr bwMode="auto">
          <a:xfrm>
            <a:off x="1" y="5045732"/>
            <a:ext cx="9143999" cy="9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</a:pP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lang="ja-JP" altLang="en-US" sz="2400" dirty="0" smtClean="0">
                <a:latin typeface="+mn-lt"/>
                <a:cs typeface="游ゴシック"/>
              </a:rPr>
              <a:t>の</a:t>
            </a:r>
            <a:r>
              <a:rPr lang="ja-JP" altLang="en-US" sz="2400" dirty="0">
                <a:latin typeface="+mn-lt"/>
                <a:cs typeface="游ゴシック"/>
              </a:rPr>
              <a:t>振幅</a:t>
            </a:r>
            <a:r>
              <a:rPr lang="ja-JP" altLang="en-US" sz="2400" dirty="0" smtClean="0">
                <a:latin typeface="+mn-lt"/>
                <a:cs typeface="游ゴシック"/>
              </a:rPr>
              <a:t>を一定に制御することで分割面の圧力振幅を共通とする</a:t>
            </a:r>
          </a:p>
        </p:txBody>
      </p:sp>
      <p:sp>
        <p:nvSpPr>
          <p:cNvPr id="205" name="テキスト ボックス 29"/>
          <p:cNvSpPr txBox="1">
            <a:spLocks noChangeArrowheads="1"/>
          </p:cNvSpPr>
          <p:nvPr/>
        </p:nvSpPr>
        <p:spPr bwMode="auto">
          <a:xfrm>
            <a:off x="4356984" y="551303"/>
            <a:ext cx="678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i="1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endParaRPr lang="en-US" altLang="ja-JP" baseline="-250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6" name="コンテンツ プレースホルダ 2"/>
          <p:cNvSpPr txBox="1">
            <a:spLocks/>
          </p:cNvSpPr>
          <p:nvPr/>
        </p:nvSpPr>
        <p:spPr bwMode="auto">
          <a:xfrm>
            <a:off x="804801" y="5648588"/>
            <a:ext cx="7534398" cy="50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</a:pPr>
            <a:r>
              <a:rPr lang="ja-JP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⇒ コア部および管路はエンジン発振時と</a:t>
            </a:r>
            <a:r>
              <a:rPr lang="ja-JP" altLang="en-US" sz="2400" u="sng" dirty="0" smtClean="0"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同一に振る舞う</a:t>
            </a:r>
            <a:endParaRPr lang="en-US" altLang="ja-JP" sz="2400" u="sng" dirty="0" smtClean="0">
              <a:uFill>
                <a:solidFill>
                  <a:srgbClr val="FF0000"/>
                </a:solidFill>
              </a:uFill>
              <a:latin typeface="+mn-lt"/>
              <a:cs typeface="游ゴシック"/>
            </a:endParaRPr>
          </a:p>
        </p:txBody>
      </p:sp>
      <p:grpSp>
        <p:nvGrpSpPr>
          <p:cNvPr id="34" name="グループ化 12"/>
          <p:cNvGrpSpPr/>
          <p:nvPr/>
        </p:nvGrpSpPr>
        <p:grpSpPr>
          <a:xfrm>
            <a:off x="276225" y="2447109"/>
            <a:ext cx="8706747" cy="3684664"/>
            <a:chOff x="276225" y="2447109"/>
            <a:chExt cx="8706747" cy="3684664"/>
          </a:xfrm>
        </p:grpSpPr>
        <p:grpSp>
          <p:nvGrpSpPr>
            <p:cNvPr id="35" name="グループ化 4"/>
            <p:cNvGrpSpPr/>
            <p:nvPr/>
          </p:nvGrpSpPr>
          <p:grpSpPr>
            <a:xfrm>
              <a:off x="276225" y="2447109"/>
              <a:ext cx="8706747" cy="3684664"/>
              <a:chOff x="276225" y="2447109"/>
              <a:chExt cx="8706747" cy="3684664"/>
            </a:xfrm>
          </p:grpSpPr>
          <p:grpSp>
            <p:nvGrpSpPr>
              <p:cNvPr id="36" name="グループ化 155"/>
              <p:cNvGrpSpPr/>
              <p:nvPr/>
            </p:nvGrpSpPr>
            <p:grpSpPr>
              <a:xfrm>
                <a:off x="276225" y="2447109"/>
                <a:ext cx="8706747" cy="3684664"/>
                <a:chOff x="276225" y="2447109"/>
                <a:chExt cx="8706747" cy="3684664"/>
              </a:xfrm>
            </p:grpSpPr>
            <p:sp>
              <p:nvSpPr>
                <p:cNvPr id="158" name="正方形/長方形 157"/>
                <p:cNvSpPr/>
                <p:nvPr/>
              </p:nvSpPr>
              <p:spPr>
                <a:xfrm>
                  <a:off x="276225" y="2778032"/>
                  <a:ext cx="8706747" cy="33537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7" name="グループ化 158"/>
                <p:cNvGrpSpPr/>
                <p:nvPr/>
              </p:nvGrpSpPr>
              <p:grpSpPr>
                <a:xfrm>
                  <a:off x="807729" y="3105569"/>
                  <a:ext cx="5610595" cy="2927260"/>
                  <a:chOff x="807729" y="3105569"/>
                  <a:chExt cx="5610595" cy="2927260"/>
                </a:xfrm>
              </p:grpSpPr>
              <p:pic>
                <p:nvPicPr>
                  <p:cNvPr id="161" name="図 160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33329" y="5138835"/>
                    <a:ext cx="1105692" cy="893994"/>
                  </a:xfrm>
                  <a:prstGeom prst="rect">
                    <a:avLst/>
                  </a:prstGeom>
                </p:spPr>
              </p:pic>
              <p:pic>
                <p:nvPicPr>
                  <p:cNvPr id="168" name="図 167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07729" y="3105569"/>
                    <a:ext cx="3889992" cy="1440897"/>
                  </a:xfrm>
                  <a:prstGeom prst="rect">
                    <a:avLst/>
                  </a:prstGeom>
                </p:spPr>
              </p:pic>
              <p:sp>
                <p:nvSpPr>
                  <p:cNvPr id="169" name="コンテンツ プレースホルダ 2"/>
                  <p:cNvSpPr txBox="1">
                    <a:spLocks/>
                  </p:cNvSpPr>
                  <p:nvPr/>
                </p:nvSpPr>
                <p:spPr bwMode="auto">
                  <a:xfrm>
                    <a:off x="4172502" y="5348728"/>
                    <a:ext cx="2245822" cy="4907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>
                    <a:lvl1pPr marL="228600" indent="-228600" algn="l" rtl="0" eaLnBrk="0" fontAlgn="base" hangingPunct="0">
                      <a:lnSpc>
                        <a:spcPct val="90000"/>
                      </a:lnSpc>
                      <a:spcBef>
                        <a:spcPts val="1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kumimoji="1" sz="2800" kern="12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defRPr>
                    </a:lvl1pPr>
                    <a:lvl2pPr marL="6858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kumimoji="1" sz="2400" kern="12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defRPr>
                    </a:lvl2pPr>
                    <a:lvl3pPr marL="11430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kumimoji="1" sz="2000" kern="12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defRPr>
                    </a:lvl3pPr>
                    <a:lvl4pPr marL="16002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kumimoji="1" kern="12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defRPr>
                    </a:lvl4pPr>
                    <a:lvl5pPr marL="2057400" indent="-228600" algn="l" rtl="0" eaLnBrk="0" fontAlgn="base" hangingPunct="0">
                      <a:lnSpc>
                        <a:spcPct val="90000"/>
                      </a:lnSpc>
                      <a:spcBef>
                        <a:spcPts val="5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kumimoji="1" kern="120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kumimoji="1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 defTabSz="914400" eaLnBrk="1" hangingPunct="1">
                      <a:buNone/>
                    </a:pPr>
                    <a:r>
                      <a:rPr lang="en-US" altLang="ja-JP" sz="2400" dirty="0" smtClean="0">
                        <a:latin typeface="+mn-lt"/>
                        <a:cs typeface="游ゴシック"/>
                      </a:rPr>
                      <a:t>1</a:t>
                    </a:r>
                    <a:r>
                      <a:rPr lang="ja-JP" altLang="en-US" sz="2400" dirty="0" smtClean="0">
                        <a:latin typeface="+mn-lt"/>
                        <a:cs typeface="游ゴシック"/>
                      </a:rPr>
                      <a:t>入力，</a:t>
                    </a:r>
                    <a:r>
                      <a:rPr lang="en-US" altLang="ja-JP" sz="2400" dirty="0" smtClean="0">
                        <a:latin typeface="+mn-lt"/>
                        <a:cs typeface="游ゴシック"/>
                      </a:rPr>
                      <a:t>1</a:t>
                    </a:r>
                    <a:r>
                      <a:rPr lang="ja-JP" altLang="en-US" sz="2400" dirty="0" smtClean="0">
                        <a:latin typeface="+mn-lt"/>
                        <a:cs typeface="游ゴシック"/>
                      </a:rPr>
                      <a:t>出力</a:t>
                    </a:r>
                    <a:endParaRPr lang="ja-JP" altLang="en-US" sz="2400" dirty="0">
                      <a:latin typeface="+mn-lt"/>
                      <a:cs typeface="游ゴシック"/>
                    </a:endParaRPr>
                  </a:p>
                </p:txBody>
              </p:sp>
            </p:grpSp>
            <p:sp>
              <p:nvSpPr>
                <p:cNvPr id="160" name="正方形/長方形 159"/>
                <p:cNvSpPr/>
                <p:nvPr/>
              </p:nvSpPr>
              <p:spPr>
                <a:xfrm>
                  <a:off x="3222171" y="2447109"/>
                  <a:ext cx="3294825" cy="3918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aphicFrame>
            <p:nvGraphicFramePr>
              <p:cNvPr id="14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4277701546"/>
                  </p:ext>
                </p:extLst>
              </p:nvPr>
            </p:nvGraphicFramePr>
            <p:xfrm>
              <a:off x="5064655" y="4120685"/>
              <a:ext cx="3824288" cy="488950"/>
            </p:xfrm>
            <a:graphic>
              <a:graphicData uri="http://schemas.openxmlformats.org/presentationml/2006/ole">
                <p:oleObj spid="_x0000_s2050" name="数式" r:id="rId6" imgW="1879560" imgH="241200" progId="Equation.3">
                  <p:embed/>
                </p:oleObj>
              </a:graphicData>
            </a:graphic>
          </p:graphicFrame>
        </p:grpSp>
        <p:graphicFrame>
          <p:nvGraphicFramePr>
            <p:cNvPr id="145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054197577"/>
                </p:ext>
              </p:extLst>
            </p:nvPr>
          </p:nvGraphicFramePr>
          <p:xfrm>
            <a:off x="5035372" y="3629960"/>
            <a:ext cx="3930650" cy="474662"/>
          </p:xfrm>
          <a:graphic>
            <a:graphicData uri="http://schemas.openxmlformats.org/presentationml/2006/ole">
              <p:oleObj spid="_x0000_s2051" name="数式" r:id="rId7" imgW="2095200" imgH="253800" progId="Equation.3">
                <p:embed/>
              </p:oleObj>
            </a:graphicData>
          </a:graphic>
        </p:graphicFrame>
        <p:graphicFrame>
          <p:nvGraphicFramePr>
            <p:cNvPr id="148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911705775"/>
                </p:ext>
              </p:extLst>
            </p:nvPr>
          </p:nvGraphicFramePr>
          <p:xfrm>
            <a:off x="5093230" y="3180389"/>
            <a:ext cx="3287712" cy="474663"/>
          </p:xfrm>
          <a:graphic>
            <a:graphicData uri="http://schemas.openxmlformats.org/presentationml/2006/ole">
              <p:oleObj spid="_x0000_s2052" name="数式" r:id="rId8" imgW="1752480" imgH="253800" progId="Equation.3">
                <p:embed/>
              </p:oleObj>
            </a:graphicData>
          </a:graphic>
        </p:graphicFrame>
        <p:sp>
          <p:nvSpPr>
            <p:cNvPr id="150" name="コンテンツ プレースホルダ 2"/>
            <p:cNvSpPr txBox="1">
              <a:spLocks/>
            </p:cNvSpPr>
            <p:nvPr/>
          </p:nvSpPr>
          <p:spPr bwMode="auto">
            <a:xfrm>
              <a:off x="4629484" y="3732137"/>
              <a:ext cx="628894" cy="490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1" hangingPunct="1">
                <a:buNone/>
              </a:pPr>
              <a:r>
                <a:rPr lang="ja-JP" altLang="en-US" sz="2400" dirty="0" err="1" smtClean="0">
                  <a:latin typeface="+mn-lt"/>
                  <a:cs typeface="游ゴシック"/>
                </a:rPr>
                <a:t>，</a:t>
              </a:r>
              <a:endParaRPr lang="ja-JP" altLang="en-US" sz="2400" dirty="0">
                <a:latin typeface="+mn-lt"/>
                <a:cs typeface="游ゴシック"/>
              </a:endParaRPr>
            </a:p>
          </p:txBody>
        </p:sp>
      </p:grpSp>
      <p:sp>
        <p:nvSpPr>
          <p:cNvPr id="149" name="タイトル 1"/>
          <p:cNvSpPr>
            <a:spLocks noGrp="1"/>
          </p:cNvSpPr>
          <p:nvPr>
            <p:ph type="title"/>
          </p:nvPr>
        </p:nvSpPr>
        <p:spPr>
          <a:xfrm>
            <a:off x="467544" y="-69012"/>
            <a:ext cx="8229600" cy="8367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実験方法</a:t>
            </a:r>
            <a:endParaRPr kumimoji="1" lang="ja-JP" altLang="en-US" dirty="0"/>
          </a:p>
        </p:txBody>
      </p:sp>
      <p:sp>
        <p:nvSpPr>
          <p:cNvPr id="154" name="テキスト ボックス 153"/>
          <p:cNvSpPr txBox="1">
            <a:spLocks noChangeAspect="1"/>
          </p:cNvSpPr>
          <p:nvPr/>
        </p:nvSpPr>
        <p:spPr>
          <a:xfrm>
            <a:off x="2627784" y="5263706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ja-JP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ja-JP" sz="28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endParaRPr lang="ja-JP" alt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1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98" grpId="0"/>
      <p:bldP spid="199" grpId="0"/>
      <p:bldP spid="201" grpId="0"/>
      <p:bldP spid="203" grpId="0"/>
      <p:bldP spid="205" grpId="0"/>
      <p:bldP spid="206" grpId="0"/>
      <p:bldP spid="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3550" y="343428"/>
            <a:ext cx="5620450" cy="3468253"/>
          </a:xfrm>
          <a:prstGeom prst="rect">
            <a:avLst/>
          </a:prstGeom>
        </p:spPr>
      </p:pic>
      <p:grpSp>
        <p:nvGrpSpPr>
          <p:cNvPr id="2" name="グループ化 54"/>
          <p:cNvGrpSpPr/>
          <p:nvPr/>
        </p:nvGrpSpPr>
        <p:grpSpPr>
          <a:xfrm>
            <a:off x="3117435" y="343428"/>
            <a:ext cx="5962650" cy="4242778"/>
            <a:chOff x="3117435" y="1896003"/>
            <a:chExt cx="5962650" cy="4242778"/>
          </a:xfrm>
        </p:grpSpPr>
        <p:sp>
          <p:nvSpPr>
            <p:cNvPr id="56" name="正方形/長方形 55"/>
            <p:cNvSpPr/>
            <p:nvPr/>
          </p:nvSpPr>
          <p:spPr>
            <a:xfrm>
              <a:off x="3117435" y="1896003"/>
              <a:ext cx="5962650" cy="42427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3550" y="3275463"/>
              <a:ext cx="5436204" cy="2033516"/>
            </a:xfrm>
            <a:prstGeom prst="rect">
              <a:avLst/>
            </a:prstGeom>
          </p:spPr>
        </p:pic>
      </p:grpSp>
      <p:grpSp>
        <p:nvGrpSpPr>
          <p:cNvPr id="5" name="グループ化 57"/>
          <p:cNvGrpSpPr/>
          <p:nvPr/>
        </p:nvGrpSpPr>
        <p:grpSpPr>
          <a:xfrm>
            <a:off x="2945219" y="1020503"/>
            <a:ext cx="6198781" cy="2895393"/>
            <a:chOff x="2945219" y="2573078"/>
            <a:chExt cx="6198781" cy="2895393"/>
          </a:xfrm>
        </p:grpSpPr>
        <p:sp>
          <p:nvSpPr>
            <p:cNvPr id="59" name="正方形/長方形 58"/>
            <p:cNvSpPr/>
            <p:nvPr/>
          </p:nvSpPr>
          <p:spPr>
            <a:xfrm>
              <a:off x="2945219" y="2573078"/>
              <a:ext cx="6198781" cy="28369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19475" y="3352800"/>
              <a:ext cx="4953559" cy="211567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7" name="グループ化 1"/>
          <p:cNvGrpSpPr/>
          <p:nvPr/>
        </p:nvGrpSpPr>
        <p:grpSpPr>
          <a:xfrm>
            <a:off x="3459635" y="352953"/>
            <a:ext cx="5693890" cy="4235026"/>
            <a:chOff x="3459635" y="352953"/>
            <a:chExt cx="5693890" cy="4235026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3075" y="352953"/>
              <a:ext cx="5620450" cy="3468253"/>
            </a:xfrm>
            <a:prstGeom prst="rect">
              <a:avLst/>
            </a:prstGeom>
            <a:solidFill>
              <a:schemeClr val="bg1"/>
            </a:solidFill>
          </p:spPr>
        </p:pic>
        <p:grpSp>
          <p:nvGrpSpPr>
            <p:cNvPr id="8" name="グループ化 40"/>
            <p:cNvGrpSpPr/>
            <p:nvPr/>
          </p:nvGrpSpPr>
          <p:grpSpPr>
            <a:xfrm>
              <a:off x="3459635" y="3727006"/>
              <a:ext cx="4338779" cy="860973"/>
              <a:chOff x="3459635" y="3727006"/>
              <a:chExt cx="4338779" cy="860973"/>
            </a:xfrm>
          </p:grpSpPr>
          <p:graphicFrame>
            <p:nvGraphicFramePr>
              <p:cNvPr id="42" name="Object 1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459635" y="3727006"/>
              <a:ext cx="3015519" cy="460839"/>
            </p:xfrm>
            <a:graphic>
              <a:graphicData uri="http://schemas.openxmlformats.org/presentationml/2006/ole">
                <p:oleObj spid="_x0000_s3074" name="数式" r:id="rId7" imgW="1320480" imgH="203040" progId="Equation.3">
                  <p:embed/>
                </p:oleObj>
              </a:graphicData>
            </a:graphic>
          </p:graphicFrame>
          <p:grpSp>
            <p:nvGrpSpPr>
              <p:cNvPr id="9" name="グループ化 44"/>
              <p:cNvGrpSpPr/>
              <p:nvPr/>
            </p:nvGrpSpPr>
            <p:grpSpPr>
              <a:xfrm>
                <a:off x="3460694" y="4099633"/>
                <a:ext cx="4337720" cy="488346"/>
                <a:chOff x="850330" y="6231100"/>
                <a:chExt cx="4337720" cy="488346"/>
              </a:xfrm>
            </p:grpSpPr>
            <p:sp>
              <p:nvSpPr>
                <p:cNvPr id="46" name="テキスト ボックス 2"/>
                <p:cNvSpPr txBox="1">
                  <a:spLocks noChangeArrowheads="1"/>
                </p:cNvSpPr>
                <p:nvPr/>
              </p:nvSpPr>
              <p:spPr bwMode="auto">
                <a:xfrm>
                  <a:off x="1419461" y="6231100"/>
                  <a:ext cx="3768589" cy="461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kumimoji="1"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defTabSz="4572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None/>
                  </a:pPr>
                  <a:r>
                    <a:rPr lang="ja-JP" altLang="en-US" sz="2400" dirty="0" smtClean="0"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游ゴシック"/>
                    </a:rPr>
                    <a:t>： </a:t>
                  </a:r>
                  <a:r>
                    <a:rPr lang="ja-JP" altLang="en-US" sz="2400" dirty="0" smtClean="0">
                      <a:solidFill>
                        <a:srgbClr val="FF0000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游ゴシック"/>
                    </a:rPr>
                    <a:t>時変ゲイン</a:t>
                  </a:r>
                  <a:endParaRPr lang="ja-JP" altLang="en-US" sz="2400" dirty="0">
                    <a:solidFill>
                      <a:srgbClr val="FF0000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游ゴシック"/>
                  </a:endParaRPr>
                </a:p>
              </p:txBody>
            </p:sp>
            <p:graphicFrame>
              <p:nvGraphicFramePr>
                <p:cNvPr id="47" name="Object 12"/>
                <p:cNvGraphicFramePr>
                  <a:graphicFrameLocks noChangeAspect="1"/>
                </p:cNvGraphicFramePr>
                <p:nvPr>
                  <p:extLst/>
                </p:nvPr>
              </p:nvGraphicFramePr>
              <p:xfrm>
                <a:off x="850330" y="6322869"/>
                <a:ext cx="621029" cy="396577"/>
              </p:xfrm>
              <a:graphic>
                <a:graphicData uri="http://schemas.openxmlformats.org/presentationml/2006/ole">
                  <p:oleObj spid="_x0000_s3075" name="数式" r:id="rId8" imgW="317160" imgH="203040" progId="Equation.3">
                    <p:embed/>
                  </p:oleObj>
                </a:graphicData>
              </a:graphic>
            </p:graphicFrame>
          </p:grpSp>
        </p:grpSp>
      </p:grpSp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3459635" y="3727006"/>
          <a:ext cx="3015519" cy="460839"/>
        </p:xfrm>
        <a:graphic>
          <a:graphicData uri="http://schemas.openxmlformats.org/presentationml/2006/ole">
            <p:oleObj spid="_x0000_s3076" name="数式" r:id="rId9" imgW="1320480" imgH="203040" progId="Equation.3">
              <p:embed/>
            </p:oleObj>
          </a:graphicData>
        </a:graphic>
      </p:graphicFrame>
      <p:grpSp>
        <p:nvGrpSpPr>
          <p:cNvPr id="10" name="グループ化 190"/>
          <p:cNvGrpSpPr/>
          <p:nvPr/>
        </p:nvGrpSpPr>
        <p:grpSpPr>
          <a:xfrm>
            <a:off x="3460694" y="4099631"/>
            <a:ext cx="4337720" cy="488348"/>
            <a:chOff x="850330" y="6231098"/>
            <a:chExt cx="4337720" cy="488348"/>
          </a:xfrm>
        </p:grpSpPr>
        <p:sp>
          <p:nvSpPr>
            <p:cNvPr id="192" name="テキスト ボックス 2"/>
            <p:cNvSpPr txBox="1">
              <a:spLocks noChangeArrowheads="1"/>
            </p:cNvSpPr>
            <p:nvPr/>
          </p:nvSpPr>
          <p:spPr bwMode="auto">
            <a:xfrm>
              <a:off x="1419461" y="6231098"/>
              <a:ext cx="37685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ja-JP" altLang="en-US" sz="24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： </a:t>
              </a:r>
              <a:r>
                <a:rPr lang="ja-JP" altLang="en-US" sz="2400" dirty="0" smtClean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時変ゲイン</a:t>
              </a:r>
              <a:endParaRPr lang="ja-JP" altLang="en-US" sz="24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endParaRPr>
            </a:p>
          </p:txBody>
        </p:sp>
        <p:graphicFrame>
          <p:nvGraphicFramePr>
            <p:cNvPr id="19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850330" y="6322869"/>
            <a:ext cx="621029" cy="396577"/>
          </p:xfrm>
          <a:graphic>
            <a:graphicData uri="http://schemas.openxmlformats.org/presentationml/2006/ole">
              <p:oleObj spid="_x0000_s3077" name="数式" r:id="rId10" imgW="317160" imgH="203040" progId="Equation.3">
                <p:embed/>
              </p:oleObj>
            </a:graphicData>
          </a:graphic>
        </p:graphicFrame>
      </p:grpSp>
      <p:sp>
        <p:nvSpPr>
          <p:cNvPr id="194" name="コンテンツ プレースホルダ 2"/>
          <p:cNvSpPr txBox="1">
            <a:spLocks/>
          </p:cNvSpPr>
          <p:nvPr/>
        </p:nvSpPr>
        <p:spPr>
          <a:xfrm>
            <a:off x="76200" y="5344309"/>
            <a:ext cx="7033872" cy="116954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28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 </a:t>
            </a:r>
            <a:r>
              <a:rPr lang="en-US" altLang="ja-JP" sz="2600" dirty="0" smtClean="0">
                <a:latin typeface="ＭＳ Ｐゴシック" panose="020B0600070205080204" pitchFamily="50" charset="-128"/>
              </a:rPr>
              <a:t>PI</a:t>
            </a:r>
            <a:r>
              <a:rPr lang="ja-JP" altLang="en-US" sz="2600" dirty="0" smtClean="0">
                <a:latin typeface="ＭＳ Ｐゴシック" panose="020B0600070205080204" pitchFamily="50" charset="-128"/>
              </a:rPr>
              <a:t>補償器</a:t>
            </a:r>
            <a:r>
              <a:rPr lang="ja-JP" altLang="en-US" sz="2600" dirty="0">
                <a:latin typeface="ＭＳ Ｐゴシック" panose="020B0600070205080204" pitchFamily="50" charset="-128"/>
              </a:rPr>
              <a:t>の出力を音源の</a:t>
            </a:r>
            <a:r>
              <a:rPr lang="ja-JP" altLang="en-US" sz="2600" dirty="0" smtClean="0">
                <a:latin typeface="ＭＳ Ｐゴシック" panose="020B0600070205080204" pitchFamily="50" charset="-128"/>
              </a:rPr>
              <a:t>駆動信号の</a:t>
            </a:r>
            <a:endParaRPr lang="en-US" altLang="ja-JP" sz="2600" dirty="0" smtClean="0">
              <a:latin typeface="ＭＳ Ｐゴシック" panose="020B0600070205080204" pitchFamily="50" charset="-128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sz="300" dirty="0" smtClean="0">
                <a:latin typeface="ＭＳ Ｐゴシック" panose="020B0600070205080204" pitchFamily="50" charset="-128"/>
              </a:rPr>
              <a:t/>
            </a:r>
            <a:br>
              <a:rPr lang="en-US" altLang="ja-JP" sz="300" dirty="0" smtClean="0">
                <a:latin typeface="ＭＳ Ｐゴシック" panose="020B0600070205080204" pitchFamily="50" charset="-128"/>
              </a:rPr>
            </a:br>
            <a:r>
              <a:rPr lang="ja-JP" altLang="en-US" sz="2800" dirty="0" smtClean="0">
                <a:latin typeface="ＭＳ Ｐゴシック" panose="020B0600070205080204" pitchFamily="50" charset="-128"/>
              </a:rPr>
              <a:t>　</a:t>
            </a:r>
            <a:r>
              <a:rPr lang="ja-JP" altLang="en-US" sz="2600" dirty="0" smtClean="0">
                <a:solidFill>
                  <a:srgbClr val="FF0000"/>
                </a:solidFill>
                <a:latin typeface="ＭＳ Ｐゴシック" panose="020B0600070205080204" pitchFamily="50" charset="-128"/>
              </a:rPr>
              <a:t>時変ゲイン</a:t>
            </a:r>
            <a:r>
              <a:rPr lang="ja-JP" altLang="en-US" sz="2600" dirty="0">
                <a:latin typeface="ＭＳ Ｐゴシック" panose="020B0600070205080204" pitchFamily="50" charset="-128"/>
              </a:rPr>
              <a:t>として用いる</a:t>
            </a:r>
            <a:endParaRPr lang="en-US" altLang="ja-JP" sz="2600" dirty="0" smtClean="0">
              <a:uFill>
                <a:solidFill>
                  <a:srgbClr val="FF0000"/>
                </a:solidFill>
              </a:u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11" name="グループ化 6"/>
          <p:cNvGrpSpPr/>
          <p:nvPr/>
        </p:nvGrpSpPr>
        <p:grpSpPr>
          <a:xfrm>
            <a:off x="5702300" y="771525"/>
            <a:ext cx="1903917" cy="1965325"/>
            <a:chOff x="5702300" y="771525"/>
            <a:chExt cx="1903917" cy="1965325"/>
          </a:xfrm>
        </p:grpSpPr>
        <p:cxnSp>
          <p:nvCxnSpPr>
            <p:cNvPr id="3" name="直線矢印コネクタ 2"/>
            <p:cNvCxnSpPr/>
            <p:nvPr/>
          </p:nvCxnSpPr>
          <p:spPr>
            <a:xfrm>
              <a:off x="5708650" y="771525"/>
              <a:ext cx="306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/>
            <p:cNvCxnSpPr/>
            <p:nvPr/>
          </p:nvCxnSpPr>
          <p:spPr>
            <a:xfrm>
              <a:off x="5702300" y="771525"/>
              <a:ext cx="0" cy="1965325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6483950" y="771525"/>
              <a:ext cx="3312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7282217" y="771525"/>
              <a:ext cx="324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37"/>
          <p:cNvGrpSpPr/>
          <p:nvPr/>
        </p:nvGrpSpPr>
        <p:grpSpPr>
          <a:xfrm>
            <a:off x="76200" y="4395432"/>
            <a:ext cx="7510967" cy="683217"/>
            <a:chOff x="76200" y="4395432"/>
            <a:chExt cx="7510967" cy="683217"/>
          </a:xfrm>
        </p:grpSpPr>
        <p:sp>
          <p:nvSpPr>
            <p:cNvPr id="186" name="テキスト ボックス 2"/>
            <p:cNvSpPr txBox="1">
              <a:spLocks noChangeArrowheads="1"/>
            </p:cNvSpPr>
            <p:nvPr/>
          </p:nvSpPr>
          <p:spPr bwMode="auto">
            <a:xfrm>
              <a:off x="76200" y="4586206"/>
              <a:ext cx="751096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ja-JP" altLang="en-US" sz="2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・ 推定値 </a:t>
              </a:r>
              <a:r>
                <a:rPr lang="en-US" altLang="ja-JP" sz="2600" i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P</a:t>
              </a:r>
              <a:r>
                <a:rPr lang="ja-JP" altLang="en-US" sz="2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 </a:t>
              </a:r>
              <a:r>
                <a:rPr lang="ja-JP" altLang="en-US" sz="2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と目標値</a:t>
              </a:r>
              <a:r>
                <a:rPr lang="ja-JP" altLang="en-US" sz="2600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 </a:t>
              </a:r>
              <a:r>
                <a:rPr lang="en-US" altLang="ja-JP" sz="2600" i="1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P </a:t>
              </a:r>
              <a:r>
                <a:rPr lang="en-US" altLang="ja-JP" sz="2600" baseline="300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*</a:t>
              </a:r>
              <a:r>
                <a:rPr lang="ja-JP" altLang="en-US" sz="2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 との差分を</a:t>
              </a:r>
              <a:r>
                <a:rPr lang="en-US" altLang="ja-JP" sz="2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PI</a:t>
              </a:r>
              <a:r>
                <a:rPr lang="ja-JP" altLang="en-US" sz="2600" dirty="0" smtClean="0"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游ゴシック"/>
                </a:rPr>
                <a:t>補償器に入力</a:t>
              </a:r>
              <a:endParaRPr lang="ja-JP" altLang="en-US" sz="26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endParaRPr>
            </a:p>
          </p:txBody>
        </p:sp>
        <p:sp>
          <p:nvSpPr>
            <p:cNvPr id="26" name="正方形/長方形 11"/>
            <p:cNvSpPr>
              <a:spLocks noChangeArrowheads="1"/>
            </p:cNvSpPr>
            <p:nvPr/>
          </p:nvSpPr>
          <p:spPr bwMode="auto">
            <a:xfrm>
              <a:off x="1504743" y="4395432"/>
              <a:ext cx="576262" cy="543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4400" baseline="-25000" dirty="0">
                  <a:latin typeface="Calibri" panose="020F0502020204030204" pitchFamily="34" charset="0"/>
                </a:rPr>
                <a:t>＾</a:t>
              </a:r>
              <a:endParaRPr lang="en-US" altLang="ja-JP" sz="4400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3" name="グループ化 10"/>
          <p:cNvGrpSpPr/>
          <p:nvPr/>
        </p:nvGrpSpPr>
        <p:grpSpPr>
          <a:xfrm>
            <a:off x="8066517" y="771525"/>
            <a:ext cx="754699" cy="384324"/>
            <a:chOff x="8066517" y="771525"/>
            <a:chExt cx="754699" cy="384324"/>
          </a:xfrm>
        </p:grpSpPr>
        <p:cxnSp>
          <p:nvCxnSpPr>
            <p:cNvPr id="29" name="直線矢印コネクタ 28"/>
            <p:cNvCxnSpPr/>
            <p:nvPr/>
          </p:nvCxnSpPr>
          <p:spPr>
            <a:xfrm>
              <a:off x="8066517" y="771525"/>
              <a:ext cx="3312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 flipH="1">
              <a:off x="8461216" y="771525"/>
              <a:ext cx="360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8416767" y="831849"/>
              <a:ext cx="0" cy="324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36"/>
          <p:cNvGrpSpPr/>
          <p:nvPr/>
        </p:nvGrpSpPr>
        <p:grpSpPr>
          <a:xfrm>
            <a:off x="6976545" y="1619399"/>
            <a:ext cx="1455941" cy="2089001"/>
            <a:chOff x="6976545" y="1619399"/>
            <a:chExt cx="1455941" cy="2089001"/>
          </a:xfrm>
        </p:grpSpPr>
        <p:cxnSp>
          <p:nvCxnSpPr>
            <p:cNvPr id="33" name="直線矢印コネクタ 32"/>
            <p:cNvCxnSpPr/>
            <p:nvPr/>
          </p:nvCxnSpPr>
          <p:spPr>
            <a:xfrm>
              <a:off x="8416767" y="1619399"/>
              <a:ext cx="0" cy="45000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H="1">
              <a:off x="7407124" y="2523849"/>
              <a:ext cx="1025362" cy="1184551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 flipH="1">
              <a:off x="6976545" y="3313164"/>
              <a:ext cx="468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>
              <a:off x="7893460" y="3313164"/>
              <a:ext cx="432000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テキスト ボックス 2"/>
          <p:cNvSpPr txBox="1">
            <a:spLocks noChangeArrowheads="1"/>
          </p:cNvSpPr>
          <p:nvPr/>
        </p:nvSpPr>
        <p:spPr bwMode="auto">
          <a:xfrm>
            <a:off x="89984" y="2107867"/>
            <a:ext cx="5510716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・ 絶対値関数と</a:t>
            </a:r>
            <a:r>
              <a:rPr lang="en-US" altLang="ja-JP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1</a:t>
            </a:r>
            <a:r>
              <a:rPr lang="ja-JP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次のローパスフィルタ</a:t>
            </a:r>
            <a:endParaRPr lang="en-US" altLang="ja-JP" sz="2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cs typeface="游ゴシック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ja-JP" sz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/>
            </a:r>
            <a:br>
              <a:rPr lang="en-US" altLang="ja-JP" sz="3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</a:b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　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（カットオフ角周波数 </a:t>
            </a:r>
            <a:r>
              <a:rPr lang="en-US" altLang="ja-JP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1 rad/s</a:t>
            </a: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）</a:t>
            </a:r>
            <a:r>
              <a:rPr lang="en-US" altLang="ja-JP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/>
            </a:r>
            <a:br>
              <a:rPr lang="en-US" altLang="ja-JP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</a:br>
            <a:r>
              <a:rPr lang="ja-JP" altLang="en-US" sz="2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　</a:t>
            </a:r>
            <a:r>
              <a:rPr lang="ja-JP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に</a:t>
            </a:r>
            <a:r>
              <a:rPr lang="en-US" altLang="ja-JP" sz="2600" i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p</a:t>
            </a:r>
            <a:r>
              <a:rPr lang="en-US" altLang="ja-JP" sz="900" i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 </a:t>
            </a:r>
            <a:r>
              <a:rPr lang="ja-JP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を</a:t>
            </a:r>
            <a:r>
              <a:rPr lang="ja-JP" altLang="en-US" sz="2600" dirty="0" smtClean="0">
                <a:latin typeface="ＭＳ Ｐゴシック" panose="020B0600070205080204" pitchFamily="50" charset="-128"/>
                <a:cs typeface="游ゴシック"/>
              </a:rPr>
              <a:t>通し平滑化</a:t>
            </a:r>
            <a:endParaRPr lang="ja-JP" altLang="en-US" sz="2600" dirty="0">
              <a:latin typeface="ＭＳ Ｐゴシック" panose="020B0600070205080204" pitchFamily="50" charset="-128"/>
              <a:cs typeface="游ゴシック"/>
            </a:endParaRPr>
          </a:p>
        </p:txBody>
      </p:sp>
      <p:sp>
        <p:nvSpPr>
          <p:cNvPr id="189" name="テキスト ボックス 2"/>
          <p:cNvSpPr txBox="1">
            <a:spLocks noChangeArrowheads="1"/>
          </p:cNvSpPr>
          <p:nvPr/>
        </p:nvSpPr>
        <p:spPr bwMode="auto">
          <a:xfrm>
            <a:off x="89984" y="1245901"/>
            <a:ext cx="53530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ja-JP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・ スピーカの駆動信号を</a:t>
            </a:r>
            <a:r>
              <a:rPr lang="ja-JP" altLang="en-US" sz="26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可変</a:t>
            </a:r>
            <a:r>
              <a:rPr lang="ja-JP" altLang="en-US" sz="2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游ゴシック"/>
              </a:rPr>
              <a:t>とする</a:t>
            </a:r>
            <a:endParaRPr lang="ja-JP" altLang="en-US" sz="2600" dirty="0">
              <a:latin typeface="ＭＳ Ｐゴシック" panose="020B0600070205080204" pitchFamily="50" charset="-128"/>
              <a:cs typeface="游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6</a:t>
            </a:fld>
            <a:endParaRPr lang="ja-JP" altLang="en-US" dirty="0"/>
          </a:p>
        </p:txBody>
      </p:sp>
      <p:sp>
        <p:nvSpPr>
          <p:cNvPr id="4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6712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 smtClean="0"/>
              <a:t>実験装置：定常発振制御</a:t>
            </a:r>
            <a:endParaRPr kumimoji="1" lang="ja-JP" altLang="en-US" dirty="0"/>
          </a:p>
        </p:txBody>
      </p:sp>
      <p:grpSp>
        <p:nvGrpSpPr>
          <p:cNvPr id="48" name="グループ化 74"/>
          <p:cNvGrpSpPr/>
          <p:nvPr/>
        </p:nvGrpSpPr>
        <p:grpSpPr>
          <a:xfrm>
            <a:off x="323528" y="3557890"/>
            <a:ext cx="3024336" cy="1845598"/>
            <a:chOff x="5868144" y="1268760"/>
            <a:chExt cx="3024336" cy="1845598"/>
          </a:xfrm>
        </p:grpSpPr>
        <p:sp>
          <p:nvSpPr>
            <p:cNvPr id="49" name="フリーフォーム 48"/>
            <p:cNvSpPr/>
            <p:nvPr/>
          </p:nvSpPr>
          <p:spPr>
            <a:xfrm>
              <a:off x="6156924" y="159867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/>
            <p:cNvSpPr/>
            <p:nvPr/>
          </p:nvSpPr>
          <p:spPr>
            <a:xfrm>
              <a:off x="6765170" y="1612174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7372172" y="1615151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/>
            <p:cNvSpPr/>
            <p:nvPr/>
          </p:nvSpPr>
          <p:spPr>
            <a:xfrm>
              <a:off x="7970369" y="1618027"/>
              <a:ext cx="598517" cy="1332807"/>
            </a:xfrm>
            <a:custGeom>
              <a:avLst/>
              <a:gdLst>
                <a:gd name="connsiteX0" fmla="*/ 0 w 598517"/>
                <a:gd name="connsiteY0" fmla="*/ 1332807 h 1332807"/>
                <a:gd name="connsiteX1" fmla="*/ 299259 w 598517"/>
                <a:gd name="connsiteY1" fmla="*/ 2771 h 1332807"/>
                <a:gd name="connsiteX2" fmla="*/ 598517 w 598517"/>
                <a:gd name="connsiteY2" fmla="*/ 1316182 h 1332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517" h="1332807">
                  <a:moveTo>
                    <a:pt x="0" y="1332807"/>
                  </a:moveTo>
                  <a:cubicBezTo>
                    <a:pt x="99753" y="669174"/>
                    <a:pt x="199506" y="5542"/>
                    <a:pt x="299259" y="2771"/>
                  </a:cubicBezTo>
                  <a:cubicBezTo>
                    <a:pt x="399012" y="0"/>
                    <a:pt x="498764" y="658091"/>
                    <a:pt x="598517" y="1316182"/>
                  </a:cubicBezTo>
                </a:path>
              </a:pathLst>
            </a:cu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3" name="直線コネクタ 52"/>
            <p:cNvCxnSpPr/>
            <p:nvPr/>
          </p:nvCxnSpPr>
          <p:spPr>
            <a:xfrm>
              <a:off x="5868144" y="2924943"/>
              <a:ext cx="3024336" cy="0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6139909" y="1268760"/>
              <a:ext cx="2619" cy="1845598"/>
            </a:xfrm>
            <a:prstGeom prst="line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5868144" y="2060847"/>
              <a:ext cx="3024336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84"/>
          <p:cNvGrpSpPr/>
          <p:nvPr/>
        </p:nvGrpSpPr>
        <p:grpSpPr>
          <a:xfrm>
            <a:off x="323528" y="5085184"/>
            <a:ext cx="3366627" cy="652110"/>
            <a:chOff x="35496" y="5316334"/>
            <a:chExt cx="3366627" cy="652110"/>
          </a:xfrm>
        </p:grpSpPr>
        <p:sp>
          <p:nvSpPr>
            <p:cNvPr id="61" name="正方形/長方形 60"/>
            <p:cNvSpPr/>
            <p:nvPr/>
          </p:nvSpPr>
          <p:spPr>
            <a:xfrm>
              <a:off x="35496" y="5445224"/>
              <a:ext cx="33666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圧力振幅の推定値</a:t>
              </a:r>
              <a:r>
                <a:rPr lang="en-US" altLang="ja-JP" sz="2800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ja-JP" sz="2800" i="1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62" name="正方形/長方形 61"/>
            <p:cNvSpPr/>
            <p:nvPr/>
          </p:nvSpPr>
          <p:spPr>
            <a:xfrm>
              <a:off x="3010684" y="5316334"/>
              <a:ext cx="336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800" i="1" dirty="0" smtClean="0">
                  <a:solidFill>
                    <a:srgbClr val="FF0000"/>
                  </a:solidFill>
                  <a:uFill>
                    <a:solidFill>
                      <a:srgbClr val="FF00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^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22204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1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実験装置：定常発振制御</a:t>
            </a:r>
            <a:r>
              <a:rPr lang="ja-JP" altLang="en-US" sz="3600" dirty="0" smtClean="0"/>
              <a:t>（つづき）</a:t>
            </a:r>
            <a:endParaRPr kumimoji="1" lang="ja-JP" altLang="en-US" sz="3600" dirty="0"/>
          </a:p>
        </p:txBody>
      </p:sp>
      <p:grpSp>
        <p:nvGrpSpPr>
          <p:cNvPr id="2" name="グループ化 16"/>
          <p:cNvGrpSpPr/>
          <p:nvPr/>
        </p:nvGrpSpPr>
        <p:grpSpPr>
          <a:xfrm>
            <a:off x="69467" y="3529552"/>
            <a:ext cx="4588638" cy="3037182"/>
            <a:chOff x="69467" y="3529552"/>
            <a:chExt cx="4588638" cy="3037182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9641" y="3529552"/>
              <a:ext cx="4313607" cy="2908966"/>
            </a:xfrm>
            <a:prstGeom prst="rect">
              <a:avLst/>
            </a:prstGeom>
          </p:spPr>
        </p:pic>
        <p:grpSp>
          <p:nvGrpSpPr>
            <p:cNvPr id="3" name="グループ化 9"/>
            <p:cNvGrpSpPr/>
            <p:nvPr/>
          </p:nvGrpSpPr>
          <p:grpSpPr>
            <a:xfrm>
              <a:off x="69467" y="3738723"/>
              <a:ext cx="4588638" cy="2828011"/>
              <a:chOff x="2222117" y="3738723"/>
              <a:chExt cx="4588638" cy="2828011"/>
            </a:xfrm>
          </p:grpSpPr>
          <p:sp>
            <p:nvSpPr>
              <p:cNvPr id="41" name="コンテンツ プレースホルダ 2"/>
              <p:cNvSpPr txBox="1">
                <a:spLocks/>
              </p:cNvSpPr>
              <p:nvPr/>
            </p:nvSpPr>
            <p:spPr bwMode="auto">
              <a:xfrm rot="16200000">
                <a:off x="6186486" y="4640833"/>
                <a:ext cx="866775" cy="381762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28600" indent="-228600" algn="l" rtl="0" eaLnBrk="0" fontAlgn="base" hangingPunct="0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1pPr>
                <a:lvl2pPr marL="6858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2pPr>
                <a:lvl3pPr marL="11430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3pPr>
                <a:lvl4pPr marL="16002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4pPr>
                <a:lvl5pPr marL="2057400" indent="-228600" algn="l" rtl="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umimoji="1" kern="120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defTabSz="914400" eaLnBrk="1" hangingPunct="1">
                  <a:buNone/>
                </a:pPr>
                <a:r>
                  <a:rPr lang="en-US" altLang="ja-JP" sz="2000" dirty="0">
                    <a:cs typeface="游ゴシック"/>
                  </a:rPr>
                  <a:t>G</a:t>
                </a:r>
                <a:r>
                  <a:rPr lang="en-US" altLang="ja-JP" sz="2000" dirty="0" smtClean="0">
                    <a:cs typeface="游ゴシック"/>
                  </a:rPr>
                  <a:t>ain</a:t>
                </a:r>
              </a:p>
            </p:txBody>
          </p:sp>
          <p:grpSp>
            <p:nvGrpSpPr>
              <p:cNvPr id="4" name="グループ化 29"/>
              <p:cNvGrpSpPr/>
              <p:nvPr/>
            </p:nvGrpSpPr>
            <p:grpSpPr>
              <a:xfrm>
                <a:off x="2222117" y="3738723"/>
                <a:ext cx="3899750" cy="2828011"/>
                <a:chOff x="78992" y="3738723"/>
                <a:chExt cx="3899750" cy="2828011"/>
              </a:xfrm>
            </p:grpSpPr>
            <p:sp>
              <p:nvSpPr>
                <p:cNvPr id="22" name="正方形/長方形 11"/>
                <p:cNvSpPr>
                  <a:spLocks noChangeArrowheads="1"/>
                </p:cNvSpPr>
                <p:nvPr/>
              </p:nvSpPr>
              <p:spPr bwMode="auto">
                <a:xfrm>
                  <a:off x="2497502" y="4077019"/>
                  <a:ext cx="576262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800" i="1" dirty="0" smtClean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p</a:t>
                  </a:r>
                  <a:endParaRPr lang="en-US" altLang="ja-JP" sz="3200" i="1" baseline="-25000" dirty="0">
                    <a:solidFill>
                      <a:srgbClr val="FF0000"/>
                    </a:solidFill>
                    <a:latin typeface="Calibri" panose="020F0502020204030204" pitchFamily="34" charset="0"/>
                  </a:endParaRPr>
                </a:p>
              </p:txBody>
            </p:sp>
            <p:grpSp>
              <p:nvGrpSpPr>
                <p:cNvPr id="5" name="グループ化 4"/>
                <p:cNvGrpSpPr/>
                <p:nvPr/>
              </p:nvGrpSpPr>
              <p:grpSpPr>
                <a:xfrm>
                  <a:off x="1031873" y="3738723"/>
                  <a:ext cx="621992" cy="814790"/>
                  <a:chOff x="1689100" y="2115080"/>
                  <a:chExt cx="621992" cy="814790"/>
                </a:xfrm>
              </p:grpSpPr>
              <p:sp>
                <p:nvSpPr>
                  <p:cNvPr id="23" name="正方形/長方形 11"/>
                  <p:cNvSpPr>
                    <a:spLocks noChangeArrowheads="1"/>
                  </p:cNvSpPr>
                  <p:nvPr/>
                </p:nvSpPr>
                <p:spPr bwMode="auto">
                  <a:xfrm>
                    <a:off x="1689100" y="2406650"/>
                    <a:ext cx="576263" cy="5232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r>
                      <a:rPr lang="en-US" altLang="ja-JP" sz="2800" i="1" dirty="0" smtClean="0">
                        <a:solidFill>
                          <a:srgbClr val="00CC00"/>
                        </a:solidFill>
                        <a:cs typeface="Times New Roman" panose="02020603050405020304" pitchFamily="18" charset="0"/>
                      </a:rPr>
                      <a:t>P</a:t>
                    </a:r>
                    <a:endParaRPr lang="en-US" altLang="ja-JP" sz="3200" i="1" baseline="-25000" dirty="0">
                      <a:solidFill>
                        <a:srgbClr val="00CC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24" name="正方形/長方形 11"/>
                  <p:cNvSpPr>
                    <a:spLocks noChangeArrowheads="1"/>
                  </p:cNvSpPr>
                  <p:nvPr/>
                </p:nvSpPr>
                <p:spPr bwMode="auto">
                  <a:xfrm>
                    <a:off x="1734830" y="2115080"/>
                    <a:ext cx="576262" cy="646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eaLnBrk="1" hangingPunct="1"/>
                    <a:r>
                      <a:rPr lang="ja-JP" altLang="en-US" sz="5400" baseline="-25000" dirty="0" smtClean="0">
                        <a:solidFill>
                          <a:srgbClr val="00CC00"/>
                        </a:solidFill>
                        <a:latin typeface="Calibri" panose="020F0502020204030204" pitchFamily="34" charset="0"/>
                      </a:rPr>
                      <a:t>＾</a:t>
                    </a:r>
                    <a:endParaRPr lang="en-US" altLang="ja-JP" sz="5400" baseline="-25000" dirty="0">
                      <a:solidFill>
                        <a:srgbClr val="00CC00"/>
                      </a:solidFill>
                      <a:latin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25" name="正方形/長方形 11"/>
                <p:cNvSpPr>
                  <a:spLocks noChangeArrowheads="1"/>
                </p:cNvSpPr>
                <p:nvPr/>
              </p:nvSpPr>
              <p:spPr bwMode="auto">
                <a:xfrm>
                  <a:off x="2901118" y="5498068"/>
                  <a:ext cx="1077624" cy="523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800" i="1" dirty="0" smtClean="0">
                      <a:solidFill>
                        <a:srgbClr val="1606EA"/>
                      </a:solidFill>
                      <a:latin typeface="Calibri" panose="020F0502020204030204" pitchFamily="34" charset="0"/>
                    </a:rPr>
                    <a:t>G</a:t>
                  </a:r>
                  <a:r>
                    <a:rPr lang="en-US" altLang="ja-JP" sz="2800" dirty="0" smtClean="0">
                      <a:solidFill>
                        <a:srgbClr val="1606EA"/>
                      </a:solidFill>
                      <a:latin typeface="Calibri" panose="020F0502020204030204" pitchFamily="34" charset="0"/>
                    </a:rPr>
                    <a:t>(</a:t>
                  </a:r>
                  <a:r>
                    <a:rPr lang="en-US" altLang="ja-JP" sz="2800" i="1" dirty="0" smtClean="0">
                      <a:solidFill>
                        <a:srgbClr val="1606EA"/>
                      </a:solidFill>
                      <a:latin typeface="Calibri" panose="020F0502020204030204" pitchFamily="34" charset="0"/>
                    </a:rPr>
                    <a:t>t</a:t>
                  </a:r>
                  <a:r>
                    <a:rPr lang="en-US" altLang="ja-JP" sz="2800" dirty="0" smtClean="0">
                      <a:solidFill>
                        <a:srgbClr val="1606EA"/>
                      </a:solidFill>
                      <a:latin typeface="Calibri" panose="020F0502020204030204" pitchFamily="34" charset="0"/>
                    </a:rPr>
                    <a:t>)</a:t>
                  </a:r>
                  <a:endParaRPr lang="en-US" altLang="ja-JP" sz="2000" dirty="0">
                    <a:solidFill>
                      <a:srgbClr val="1606EA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8" name="コンテンツ プレースホルダ 2"/>
                <p:cNvSpPr txBox="1">
                  <a:spLocks/>
                </p:cNvSpPr>
                <p:nvPr/>
              </p:nvSpPr>
              <p:spPr bwMode="auto">
                <a:xfrm>
                  <a:off x="1859623" y="6184972"/>
                  <a:ext cx="1233325" cy="38176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defTabSz="914400" eaLnBrk="1" hangingPunct="1">
                    <a:buNone/>
                  </a:pPr>
                  <a:r>
                    <a:rPr lang="en-US" altLang="ja-JP" sz="2000" dirty="0">
                      <a:cs typeface="游ゴシック"/>
                    </a:rPr>
                    <a:t>T</a:t>
                  </a:r>
                  <a:r>
                    <a:rPr lang="en-US" altLang="ja-JP" sz="2000" dirty="0" smtClean="0">
                      <a:cs typeface="游ゴシック"/>
                    </a:rPr>
                    <a:t>ime [s]</a:t>
                  </a:r>
                </a:p>
              </p:txBody>
            </p:sp>
            <p:sp>
              <p:nvSpPr>
                <p:cNvPr id="39" name="コンテンツ プレースホルダ 2"/>
                <p:cNvSpPr txBox="1">
                  <a:spLocks/>
                </p:cNvSpPr>
                <p:nvPr/>
              </p:nvSpPr>
              <p:spPr bwMode="auto">
                <a:xfrm rot="16200000">
                  <a:off x="-163515" y="4653389"/>
                  <a:ext cx="866775" cy="381762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228600" indent="-228600" algn="l" rtl="0" eaLnBrk="0" fontAlgn="base" hangingPunct="0">
                    <a:lnSpc>
                      <a:spcPct val="90000"/>
                    </a:lnSpc>
                    <a:spcBef>
                      <a:spcPts val="1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8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1pPr>
                  <a:lvl2pPr marL="6858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2pPr>
                  <a:lvl3pPr marL="11430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3pPr>
                  <a:lvl4pPr marL="16002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4pPr>
                  <a:lvl5pPr marL="2057400" indent="-228600" algn="l" rtl="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kumimoji="1" kern="120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kumimoji="1"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 defTabSz="914400" eaLnBrk="1" hangingPunct="1">
                    <a:buNone/>
                  </a:pPr>
                  <a:r>
                    <a:rPr lang="en-US" altLang="ja-JP" sz="2000" i="1" dirty="0" smtClean="0">
                      <a:cs typeface="游ゴシック"/>
                    </a:rPr>
                    <a:t>p</a:t>
                  </a:r>
                  <a:r>
                    <a:rPr lang="en-US" altLang="ja-JP" sz="2000" dirty="0" smtClean="0">
                      <a:cs typeface="游ゴシック"/>
                    </a:rPr>
                    <a:t> [Pa]</a:t>
                  </a:r>
                </a:p>
              </p:txBody>
            </p:sp>
          </p:grpSp>
        </p:grpSp>
      </p:grpSp>
      <p:grpSp>
        <p:nvGrpSpPr>
          <p:cNvPr id="6" name="グループ化 3"/>
          <p:cNvGrpSpPr/>
          <p:nvPr/>
        </p:nvGrpSpPr>
        <p:grpSpPr>
          <a:xfrm>
            <a:off x="4965230" y="3577177"/>
            <a:ext cx="3999687" cy="2697268"/>
            <a:chOff x="394079" y="3543261"/>
            <a:chExt cx="3999687" cy="2697268"/>
          </a:xfrm>
        </p:grpSpPr>
        <p:grpSp>
          <p:nvGrpSpPr>
            <p:cNvPr id="7" name="グループ化 14"/>
            <p:cNvGrpSpPr/>
            <p:nvPr/>
          </p:nvGrpSpPr>
          <p:grpSpPr>
            <a:xfrm>
              <a:off x="394079" y="3543261"/>
              <a:ext cx="3999687" cy="2697268"/>
              <a:chOff x="350907" y="318559"/>
              <a:chExt cx="3999687" cy="2697268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350907" y="318559"/>
                <a:ext cx="3999687" cy="2697268"/>
              </a:xfrm>
              <a:prstGeom prst="rect">
                <a:avLst/>
              </a:prstGeom>
            </p:spPr>
          </p:pic>
          <p:grpSp>
            <p:nvGrpSpPr>
              <p:cNvPr id="9" name="グループ化 33"/>
              <p:cNvGrpSpPr/>
              <p:nvPr/>
            </p:nvGrpSpPr>
            <p:grpSpPr>
              <a:xfrm>
                <a:off x="3275340" y="613475"/>
                <a:ext cx="288000" cy="1008000"/>
                <a:chOff x="3181421" y="3285863"/>
                <a:chExt cx="288000" cy="1008000"/>
              </a:xfrm>
            </p:grpSpPr>
            <p:cxnSp>
              <p:nvCxnSpPr>
                <p:cNvPr id="27" name="直線コネクタ 26"/>
                <p:cNvCxnSpPr/>
                <p:nvPr/>
              </p:nvCxnSpPr>
              <p:spPr>
                <a:xfrm>
                  <a:off x="3181421" y="3285864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線コネクタ 28"/>
                <p:cNvCxnSpPr/>
                <p:nvPr/>
              </p:nvCxnSpPr>
              <p:spPr>
                <a:xfrm>
                  <a:off x="3181421" y="4281907"/>
                  <a:ext cx="28800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矢印コネクタ 30"/>
                <p:cNvCxnSpPr/>
                <p:nvPr/>
              </p:nvCxnSpPr>
              <p:spPr>
                <a:xfrm>
                  <a:off x="3321949" y="3285863"/>
                  <a:ext cx="0" cy="100800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headEnd type="stealth" w="lg" len="lg"/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コンテンツ プレースホルダ 2"/>
            <p:cNvSpPr txBox="1">
              <a:spLocks/>
            </p:cNvSpPr>
            <p:nvPr/>
          </p:nvSpPr>
          <p:spPr bwMode="auto">
            <a:xfrm>
              <a:off x="2840886" y="4066640"/>
              <a:ext cx="1285876" cy="381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8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 kern="1200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 eaLnBrk="1" hangingPunct="1">
                <a:buNone/>
              </a:pPr>
              <a:r>
                <a:rPr lang="en-US" altLang="ja-JP" sz="2400" dirty="0">
                  <a:cs typeface="游ゴシック"/>
                </a:rPr>
                <a:t>4</a:t>
              </a:r>
              <a:r>
                <a:rPr lang="en-US" altLang="ja-JP" sz="2400" dirty="0" smtClean="0">
                  <a:cs typeface="游ゴシック"/>
                </a:rPr>
                <a:t>00 [Pa]</a:t>
              </a:r>
            </a:p>
          </p:txBody>
        </p:sp>
      </p:grp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/>
              <a:pPr>
                <a:defRPr/>
              </a:pPr>
              <a:t>7</a:t>
            </a:fld>
            <a:endParaRPr lang="ja-JP" altLang="en-US" dirty="0"/>
          </a:p>
        </p:txBody>
      </p:sp>
      <p:sp>
        <p:nvSpPr>
          <p:cNvPr id="50" name="コンテンツ プレースホルダ 2"/>
          <p:cNvSpPr txBox="1">
            <a:spLocks/>
          </p:cNvSpPr>
          <p:nvPr/>
        </p:nvSpPr>
        <p:spPr bwMode="auto">
          <a:xfrm rot="16200000">
            <a:off x="4401667" y="4651111"/>
            <a:ext cx="866775" cy="38176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400" eaLnBrk="1" hangingPunct="1">
              <a:buNone/>
            </a:pPr>
            <a:r>
              <a:rPr lang="en-US" altLang="ja-JP" sz="2000" dirty="0" smtClean="0">
                <a:cs typeface="游ゴシック"/>
              </a:rPr>
              <a:t>p [Pa]</a:t>
            </a:r>
          </a:p>
        </p:txBody>
      </p:sp>
      <p:sp>
        <p:nvSpPr>
          <p:cNvPr id="34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980728"/>
            <a:ext cx="8820472" cy="5328592"/>
          </a:xfrm>
          <a:ln>
            <a:noFill/>
          </a:ln>
        </p:spPr>
        <p:txBody>
          <a:bodyPr>
            <a:normAutofit/>
          </a:bodyPr>
          <a:lstStyle/>
          <a:p>
            <a:r>
              <a:rPr lang="ja-JP" altLang="en-US" dirty="0" smtClean="0"/>
              <a:t>測定系の周波数特性によらず一定振幅を維持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測定系の共振（反共振）周波数　⇒　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ja-JP" altLang="en-US" dirty="0" smtClean="0"/>
              <a:t>：小（大）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動作の一例（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i="1" baseline="30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ja-JP" dirty="0" smtClean="0"/>
              <a:t>= 400Pa</a:t>
            </a:r>
            <a:r>
              <a:rPr lang="ja-JP" altLang="en-US" dirty="0" smtClean="0"/>
              <a:t>）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31074836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648" y="1172120"/>
            <a:ext cx="5707856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-172320" y="-27384"/>
            <a:ext cx="9488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/>
              <a:t>周波数応答計測結果 （管路）</a:t>
            </a:r>
            <a:endParaRPr lang="en-US" altLang="ja-JP" sz="36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03648" y="5733256"/>
            <a:ext cx="6552728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ja-JP" altLang="en-US" sz="2400" dirty="0" smtClean="0"/>
              <a:t>ゲインは </a:t>
            </a:r>
            <a:r>
              <a:rPr lang="en-US" altLang="ja-JP" sz="2400" dirty="0" smtClean="0"/>
              <a:t>0dB </a:t>
            </a:r>
            <a:r>
              <a:rPr lang="ja-JP" altLang="en-US" sz="2400" dirty="0" smtClean="0"/>
              <a:t>未満 </a:t>
            </a:r>
            <a:r>
              <a:rPr lang="en-US" altLang="ja-JP" sz="2400" dirty="0" smtClean="0"/>
              <a:t>…</a:t>
            </a:r>
            <a:r>
              <a:rPr lang="ja-JP" altLang="en-US" sz="2400" dirty="0" smtClean="0"/>
              <a:t> エネルギー散逸</a:t>
            </a:r>
            <a:endParaRPr lang="en-US" altLang="ja-JP" sz="2400" dirty="0" smtClean="0"/>
          </a:p>
          <a:p>
            <a:pPr indent="-180000">
              <a:buFont typeface="Arial" pitchFamily="34" charset="0"/>
              <a:buChar char="•"/>
            </a:pPr>
            <a:r>
              <a:rPr lang="en-US" altLang="ja-JP" sz="2400" i="1" dirty="0" smtClean="0">
                <a:latin typeface="Times New Roman" pitchFamily="18" charset="0"/>
                <a:cs typeface="Times New Roman" pitchFamily="18" charset="0"/>
              </a:rPr>
              <a:t>P* 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：大　⇒　ゲイン：小　 </a:t>
            </a:r>
            <a:r>
              <a:rPr lang="en-US" altLang="ja-JP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ja-JP" altLang="en-US" sz="2400" dirty="0" smtClean="0">
                <a:latin typeface="Times New Roman" pitchFamily="18" charset="0"/>
                <a:cs typeface="Times New Roman" pitchFamily="18" charset="0"/>
              </a:rPr>
              <a:t> 開口部の粘性散逸</a:t>
            </a:r>
            <a:endParaRPr lang="en-US" altLang="ja-JP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72586" y="1991270"/>
            <a:ext cx="730290" cy="2735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14" dirty="0"/>
          </a:p>
        </p:txBody>
      </p:sp>
      <p:grpSp>
        <p:nvGrpSpPr>
          <p:cNvPr id="18" name="グループ化 96"/>
          <p:cNvGrpSpPr/>
          <p:nvPr/>
        </p:nvGrpSpPr>
        <p:grpSpPr>
          <a:xfrm>
            <a:off x="1193593" y="1515243"/>
            <a:ext cx="578992" cy="835199"/>
            <a:chOff x="5330314" y="2489895"/>
            <a:chExt cx="911778" cy="1315245"/>
          </a:xfrm>
        </p:grpSpPr>
        <p:grpSp>
          <p:nvGrpSpPr>
            <p:cNvPr id="42" name="グループ化 123"/>
            <p:cNvGrpSpPr/>
            <p:nvPr/>
          </p:nvGrpSpPr>
          <p:grpSpPr>
            <a:xfrm>
              <a:off x="5330314" y="2489895"/>
              <a:ext cx="911778" cy="1315245"/>
              <a:chOff x="2984336" y="1084757"/>
              <a:chExt cx="578992" cy="835197"/>
            </a:xfrm>
          </p:grpSpPr>
          <p:sp>
            <p:nvSpPr>
              <p:cNvPr id="44" name="正方形/長方形 43"/>
              <p:cNvSpPr/>
              <p:nvPr/>
            </p:nvSpPr>
            <p:spPr>
              <a:xfrm>
                <a:off x="2984336" y="1481661"/>
                <a:ext cx="578992" cy="43829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14" dirty="0"/>
              </a:p>
            </p:txBody>
          </p:sp>
          <p:cxnSp>
            <p:nvCxnSpPr>
              <p:cNvPr id="45" name="直線矢印コネクタ 44"/>
              <p:cNvCxnSpPr/>
              <p:nvPr/>
            </p:nvCxnSpPr>
            <p:spPr>
              <a:xfrm flipV="1">
                <a:off x="3267641" y="1084757"/>
                <a:ext cx="0" cy="3501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楕円 124"/>
            <p:cNvSpPr/>
            <p:nvPr/>
          </p:nvSpPr>
          <p:spPr>
            <a:xfrm>
              <a:off x="5726835" y="3052476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19" name="グループ化 97"/>
          <p:cNvGrpSpPr/>
          <p:nvPr/>
        </p:nvGrpSpPr>
        <p:grpSpPr>
          <a:xfrm>
            <a:off x="2503356" y="1515243"/>
            <a:ext cx="578992" cy="835199"/>
            <a:chOff x="5330314" y="2489895"/>
            <a:chExt cx="911778" cy="1315245"/>
          </a:xfrm>
        </p:grpSpPr>
        <p:grpSp>
          <p:nvGrpSpPr>
            <p:cNvPr id="38" name="グループ化 119"/>
            <p:cNvGrpSpPr/>
            <p:nvPr/>
          </p:nvGrpSpPr>
          <p:grpSpPr>
            <a:xfrm>
              <a:off x="5330314" y="2489895"/>
              <a:ext cx="911778" cy="1315245"/>
              <a:chOff x="2984336" y="1084757"/>
              <a:chExt cx="578992" cy="835197"/>
            </a:xfrm>
          </p:grpSpPr>
          <p:sp>
            <p:nvSpPr>
              <p:cNvPr id="40" name="正方形/長方形 39"/>
              <p:cNvSpPr/>
              <p:nvPr/>
            </p:nvSpPr>
            <p:spPr>
              <a:xfrm>
                <a:off x="2984336" y="1481661"/>
                <a:ext cx="578992" cy="43829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914" dirty="0"/>
              </a:p>
            </p:txBody>
          </p:sp>
          <p:cxnSp>
            <p:nvCxnSpPr>
              <p:cNvPr id="41" name="直線矢印コネクタ 40"/>
              <p:cNvCxnSpPr/>
              <p:nvPr/>
            </p:nvCxnSpPr>
            <p:spPr>
              <a:xfrm flipV="1">
                <a:off x="3267641" y="1084757"/>
                <a:ext cx="0" cy="35011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楕円 120"/>
            <p:cNvSpPr/>
            <p:nvPr/>
          </p:nvSpPr>
          <p:spPr>
            <a:xfrm>
              <a:off x="5726835" y="3052476"/>
              <a:ext cx="108000" cy="108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0" name="テキスト ボックス 29"/>
          <p:cNvSpPr txBox="1">
            <a:spLocks noChangeArrowheads="1"/>
          </p:cNvSpPr>
          <p:nvPr/>
        </p:nvSpPr>
        <p:spPr bwMode="auto">
          <a:xfrm>
            <a:off x="2499757" y="1068710"/>
            <a:ext cx="678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i="1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endParaRPr lang="en-US" altLang="ja-JP" baseline="-250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9"/>
          <p:cNvSpPr txBox="1">
            <a:spLocks noChangeArrowheads="1"/>
          </p:cNvSpPr>
          <p:nvPr/>
        </p:nvSpPr>
        <p:spPr bwMode="auto">
          <a:xfrm>
            <a:off x="4253422" y="4128247"/>
            <a:ext cx="1584000" cy="720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ja-JP" baseline="-250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079690" y="1994496"/>
            <a:ext cx="207018" cy="2735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14" dirty="0"/>
          </a:p>
        </p:txBody>
      </p:sp>
      <p:sp>
        <p:nvSpPr>
          <p:cNvPr id="23" name="正方形/長方形 22"/>
          <p:cNvSpPr/>
          <p:nvPr/>
        </p:nvSpPr>
        <p:spPr>
          <a:xfrm>
            <a:off x="3394666" y="1917884"/>
            <a:ext cx="131699" cy="4203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14" dirty="0">
              <a:solidFill>
                <a:schemeClr val="tx1"/>
              </a:solidFill>
            </a:endParaRPr>
          </a:p>
        </p:txBody>
      </p:sp>
      <p:grpSp>
        <p:nvGrpSpPr>
          <p:cNvPr id="24" name="グループ化 102"/>
          <p:cNvGrpSpPr/>
          <p:nvPr/>
        </p:nvGrpSpPr>
        <p:grpSpPr>
          <a:xfrm>
            <a:off x="3119059" y="1278443"/>
            <a:ext cx="444829" cy="985613"/>
            <a:chOff x="1600142" y="2208627"/>
            <a:chExt cx="700503" cy="1552113"/>
          </a:xfrm>
        </p:grpSpPr>
        <p:cxnSp>
          <p:nvCxnSpPr>
            <p:cNvPr id="31" name="直線コネクタ 30"/>
            <p:cNvCxnSpPr/>
            <p:nvPr/>
          </p:nvCxnSpPr>
          <p:spPr>
            <a:xfrm>
              <a:off x="1863946" y="2680740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2034704" y="2680740"/>
              <a:ext cx="0" cy="108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1858630" y="2879830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>
              <a:off x="1600142" y="2879830"/>
              <a:ext cx="2647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rot="10800000">
              <a:off x="2035849" y="2879830"/>
              <a:ext cx="26479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テキスト ボックス 36"/>
            <p:cNvSpPr txBox="1">
              <a:spLocks noChangeAspect="1"/>
            </p:cNvSpPr>
            <p:nvPr/>
          </p:nvSpPr>
          <p:spPr>
            <a:xfrm>
              <a:off x="1769527" y="2208627"/>
              <a:ext cx="481775" cy="630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δ</a:t>
              </a:r>
              <a:endParaRPr lang="ja-JP" alt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正方形/長方形 24"/>
          <p:cNvSpPr/>
          <p:nvPr/>
        </p:nvSpPr>
        <p:spPr>
          <a:xfrm>
            <a:off x="460428" y="1990463"/>
            <a:ext cx="730290" cy="2735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914" dirty="0"/>
          </a:p>
        </p:txBody>
      </p:sp>
      <p:grpSp>
        <p:nvGrpSpPr>
          <p:cNvPr id="26" name="グループ化 108"/>
          <p:cNvGrpSpPr/>
          <p:nvPr/>
        </p:nvGrpSpPr>
        <p:grpSpPr>
          <a:xfrm rot="10800000">
            <a:off x="135293" y="1830110"/>
            <a:ext cx="427387" cy="602364"/>
            <a:chOff x="7123416" y="4600485"/>
            <a:chExt cx="530668" cy="793304"/>
          </a:xfrm>
        </p:grpSpPr>
        <p:sp>
          <p:nvSpPr>
            <p:cNvPr id="29" name="片側の 2 つの角を切り取った四角形 28"/>
            <p:cNvSpPr/>
            <p:nvPr/>
          </p:nvSpPr>
          <p:spPr>
            <a:xfrm rot="16200000">
              <a:off x="7173732" y="4813705"/>
              <a:ext cx="561975" cy="398729"/>
            </a:xfrm>
            <a:prstGeom prst="snip2SameRect">
              <a:avLst>
                <a:gd name="adj1" fmla="val 23037"/>
                <a:gd name="adj2" fmla="val 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0" name="円弧 29"/>
            <p:cNvSpPr/>
            <p:nvPr/>
          </p:nvSpPr>
          <p:spPr>
            <a:xfrm>
              <a:off x="7123416" y="4600485"/>
              <a:ext cx="258568" cy="793304"/>
            </a:xfrm>
            <a:prstGeom prst="arc">
              <a:avLst>
                <a:gd name="adj1" fmla="val 17318321"/>
                <a:gd name="adj2" fmla="val 425234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7" name="テキスト ボックス 29"/>
          <p:cNvSpPr txBox="1">
            <a:spLocks noChangeArrowheads="1"/>
          </p:cNvSpPr>
          <p:nvPr/>
        </p:nvSpPr>
        <p:spPr bwMode="auto">
          <a:xfrm>
            <a:off x="240906" y="2287101"/>
            <a:ext cx="329523" cy="40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032" i="1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u</a:t>
            </a:r>
            <a:endParaRPr lang="en-US" altLang="ja-JP" sz="2032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269113" y="2338394"/>
            <a:ext cx="0" cy="3200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グループ化 137"/>
          <p:cNvGrpSpPr/>
          <p:nvPr/>
        </p:nvGrpSpPr>
        <p:grpSpPr>
          <a:xfrm>
            <a:off x="1338453" y="1841502"/>
            <a:ext cx="535188" cy="555875"/>
            <a:chOff x="8277889" y="909729"/>
            <a:chExt cx="842797" cy="875374"/>
          </a:xfrm>
        </p:grpSpPr>
        <p:sp>
          <p:nvSpPr>
            <p:cNvPr id="12" name="テキスト ボックス 27"/>
            <p:cNvSpPr txBox="1">
              <a:spLocks noChangeArrowheads="1"/>
            </p:cNvSpPr>
            <p:nvPr/>
          </p:nvSpPr>
          <p:spPr bwMode="auto">
            <a:xfrm>
              <a:off x="8382583" y="909729"/>
              <a:ext cx="738103" cy="576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778" i="1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A</a:t>
              </a:r>
              <a:r>
                <a:rPr lang="en-US" altLang="ja-JP" sz="1778" baseline="-25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3" name="直線矢印コネクタ 12"/>
            <p:cNvCxnSpPr/>
            <p:nvPr/>
          </p:nvCxnSpPr>
          <p:spPr bwMode="auto">
            <a:xfrm flipH="1">
              <a:off x="8277889" y="1514987"/>
              <a:ext cx="3401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テキスト ボックス 29"/>
            <p:cNvSpPr txBox="1">
              <a:spLocks noChangeArrowheads="1"/>
            </p:cNvSpPr>
            <p:nvPr/>
          </p:nvSpPr>
          <p:spPr bwMode="auto">
            <a:xfrm>
              <a:off x="8435008" y="1239640"/>
              <a:ext cx="640167" cy="545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ja-JP" sz="1651" i="1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B</a:t>
              </a:r>
              <a:r>
                <a:rPr lang="en-US" altLang="ja-JP" sz="1651" baseline="-25000" dirty="0"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</a:t>
              </a:r>
            </a:p>
          </p:txBody>
        </p:sp>
        <p:cxnSp>
          <p:nvCxnSpPr>
            <p:cNvPr id="15" name="直線矢印コネクタ 14"/>
            <p:cNvCxnSpPr/>
            <p:nvPr/>
          </p:nvCxnSpPr>
          <p:spPr bwMode="auto">
            <a:xfrm rot="10800000" flipH="1">
              <a:off x="8290221" y="1323982"/>
              <a:ext cx="3401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グループ化 156"/>
          <p:cNvGrpSpPr/>
          <p:nvPr/>
        </p:nvGrpSpPr>
        <p:grpSpPr>
          <a:xfrm>
            <a:off x="1476360" y="1678553"/>
            <a:ext cx="2050003" cy="1606431"/>
            <a:chOff x="3342971" y="5297670"/>
            <a:chExt cx="2050003" cy="1606431"/>
          </a:xfrm>
        </p:grpSpPr>
        <p:sp>
          <p:nvSpPr>
            <p:cNvPr id="8" name="正方形/長方形 7"/>
            <p:cNvSpPr/>
            <p:nvPr/>
          </p:nvSpPr>
          <p:spPr>
            <a:xfrm>
              <a:off x="3342971" y="5297670"/>
              <a:ext cx="2050003" cy="1134815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" name="テキスト ボックス 8"/>
            <p:cNvSpPr txBox="1">
              <a:spLocks noChangeAspect="1"/>
            </p:cNvSpPr>
            <p:nvPr/>
          </p:nvSpPr>
          <p:spPr>
            <a:xfrm>
              <a:off x="4096754" y="6380881"/>
              <a:ext cx="5040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i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endParaRPr lang="ja-JP" altLang="en-US" sz="280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" name="テキスト ボックス 29"/>
          <p:cNvSpPr txBox="1">
            <a:spLocks noChangeArrowheads="1"/>
          </p:cNvSpPr>
          <p:nvPr/>
        </p:nvSpPr>
        <p:spPr bwMode="auto">
          <a:xfrm>
            <a:off x="1187624" y="1052736"/>
            <a:ext cx="696203" cy="52322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i="1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</a:t>
            </a:r>
            <a:r>
              <a:rPr lang="en-US" altLang="ja-JP" baseline="-250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baseline="-25000" dirty="0" smtClean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2</a:t>
            </a:r>
            <a:endParaRPr lang="en-US" altLang="ja-JP" baseline="-25000" dirty="0"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187624" y="1124744"/>
            <a:ext cx="64807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 animBg="1"/>
      <p:bldP spid="21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 l="8736" r="9196" b="9638"/>
          <a:stretch>
            <a:fillRect/>
          </a:stretch>
        </p:blipFill>
        <p:spPr bwMode="auto">
          <a:xfrm>
            <a:off x="885825" y="574109"/>
            <a:ext cx="7133395" cy="524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タイトル 1"/>
          <p:cNvSpPr txBox="1">
            <a:spLocks/>
          </p:cNvSpPr>
          <p:nvPr/>
        </p:nvSpPr>
        <p:spPr>
          <a:xfrm>
            <a:off x="468313" y="0"/>
            <a:ext cx="8229600" cy="7397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kumimoji="1" lang="ja-JP" altLang="en-US" sz="4000" dirty="0" smtClean="0">
                <a:latin typeface="+mn-lt"/>
                <a:cs typeface="+mj-cs"/>
              </a:rPr>
              <a:t>安定性解析結果（ナイキスト軌跡）</a:t>
            </a:r>
            <a:endParaRPr kumimoji="1" lang="ja-JP" altLang="en-US" sz="3200" dirty="0">
              <a:latin typeface="+mn-lt"/>
              <a:ea typeface="ＭＳ Ｐゴシック" panose="020B0600070205080204" pitchFamily="50" charset="-128"/>
              <a:cs typeface="+mj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78B33-96AD-4438-A21A-8C7A66A8BD97}" type="slidenum">
              <a:rPr lang="ja-JP" altLang="en-US" smtClean="0">
                <a:latin typeface="+mn-lt"/>
              </a:rPr>
              <a:pPr>
                <a:defRPr/>
              </a:pPr>
              <a:t>9</a:t>
            </a:fld>
            <a:endParaRPr lang="ja-JP" altLang="en-US">
              <a:latin typeface="+mn-lt"/>
            </a:endParaRPr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1047428" y="5838825"/>
            <a:ext cx="7315522" cy="971550"/>
          </a:xfrm>
          <a:ln w="38100">
            <a:solidFill>
              <a:srgbClr val="FF000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ja-JP" altLang="en-US" dirty="0" smtClean="0"/>
              <a:t>が小⇒原点を囲む／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en-US" altLang="ja-JP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ja-JP" altLang="en-US" dirty="0" smtClean="0"/>
              <a:t>が大⇒原点を囲まない</a:t>
            </a:r>
            <a:endParaRPr lang="en-US" altLang="ja-JP" dirty="0" smtClean="0"/>
          </a:p>
          <a:p>
            <a:r>
              <a:rPr lang="ja-JP" altLang="en-US" dirty="0" smtClean="0"/>
              <a:t>原点を通る軌跡の</a:t>
            </a:r>
            <a:r>
              <a:rPr lang="en-US" altLang="ja-JP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i="1" baseline="300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ja-JP" altLang="en-US" dirty="0" smtClean="0"/>
              <a:t>＝定常発振時の振幅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11" name="コンテンツ プレースホルダ 2"/>
          <p:cNvSpPr txBox="1">
            <a:spLocks/>
          </p:cNvSpPr>
          <p:nvPr/>
        </p:nvSpPr>
        <p:spPr bwMode="auto">
          <a:xfrm>
            <a:off x="5695629" y="1733549"/>
            <a:ext cx="1991046" cy="8477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ja-JP" sz="2800" dirty="0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400</a:t>
            </a:r>
            <a:r>
              <a:rPr kumimoji="1" lang="en-US" altLang="ja-JP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Pa</a:t>
            </a:r>
            <a:r>
              <a:rPr kumimoji="1" lang="ja-JP" altLang="en-US" sz="2800" dirty="0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で発振</a:t>
            </a:r>
            <a:endParaRPr kumimoji="1" lang="en-US" altLang="ja-JP" sz="2800" dirty="0" smtClean="0">
              <a:latin typeface="Times New Roman" pitchFamily="18" charset="0"/>
              <a:ea typeface="ＭＳ Ｐゴシック" panose="020B0600070205080204" pitchFamily="50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1" lang="en-US" altLang="ja-JP" sz="2800" dirty="0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...</a:t>
            </a:r>
            <a:r>
              <a:rPr kumimoji="1" lang="ja-JP" altLang="en-US" sz="2800" dirty="0" smtClean="0">
                <a:latin typeface="Times New Roman" pitchFamily="18" charset="0"/>
                <a:ea typeface="ＭＳ Ｐゴシック" panose="020B0600070205080204" pitchFamily="50" charset="-128"/>
                <a:cs typeface="Times New Roman" pitchFamily="18" charset="0"/>
              </a:rPr>
              <a:t>実験に一致</a:t>
            </a:r>
            <a:endParaRPr kumimoji="1" lang="en-US" altLang="ja-JP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" name="直線矢印コネクタ 12"/>
          <p:cNvCxnSpPr>
            <a:stCxn id="11" idx="1"/>
          </p:cNvCxnSpPr>
          <p:nvPr/>
        </p:nvCxnSpPr>
        <p:spPr>
          <a:xfrm flipH="1">
            <a:off x="4895851" y="2157412"/>
            <a:ext cx="799778" cy="8620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851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1" grpId="1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|0.1|0.1|0.1|0.5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3|24.9|12.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9282</TotalTime>
  <Words>591</Words>
  <Application>Microsoft Office PowerPoint</Application>
  <PresentationFormat>画面に合わせる (4:3)</PresentationFormat>
  <Paragraphs>210</Paragraphs>
  <Slides>17</Slides>
  <Notes>17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9" baseType="lpstr">
      <vt:lpstr>Office テーマ</vt:lpstr>
      <vt:lpstr>数式</vt:lpstr>
      <vt:lpstr>周波数応答の出力振幅を目標値一定とするために 入力振幅をフィードバック制御する 定常発振制御系の安定性解析</vt:lpstr>
      <vt:lpstr>スライド 2</vt:lpstr>
      <vt:lpstr>スライド 3</vt:lpstr>
      <vt:lpstr>実験装置：定在波型エンジン</vt:lpstr>
      <vt:lpstr>実験方法</vt:lpstr>
      <vt:lpstr>実験装置：定常発振制御</vt:lpstr>
      <vt:lpstr>実験装置：定常発振制御（つづき）</vt:lpstr>
      <vt:lpstr>スライド 8</vt:lpstr>
      <vt:lpstr>スライド 9</vt:lpstr>
      <vt:lpstr>スライド 10</vt:lpstr>
      <vt:lpstr>問題設定：二次振動系</vt:lpstr>
      <vt:lpstr>スライド 12</vt:lpstr>
      <vt:lpstr>主要結果：安定性解析</vt:lpstr>
      <vt:lpstr>主要結果：安定性解析（つづき）</vt:lpstr>
      <vt:lpstr>主要結果：安定性解析（つづき）</vt:lpstr>
      <vt:lpstr>スライド 16</vt:lpstr>
      <vt:lpstr>まとめ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フィードバック制御に基づく 熱音響発電システムの検討</dc:title>
  <dc:creator>kobayasi</dc:creator>
  <cp:lastModifiedBy>kobayasi</cp:lastModifiedBy>
  <cp:revision>718</cp:revision>
  <dcterms:created xsi:type="dcterms:W3CDTF">2012-03-07T00:49:43Z</dcterms:created>
  <dcterms:modified xsi:type="dcterms:W3CDTF">2018-11-30T07:24:40Z</dcterms:modified>
</cp:coreProperties>
</file>