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57" r:id="rId2"/>
    <p:sldId id="296" r:id="rId3"/>
    <p:sldId id="291" r:id="rId4"/>
    <p:sldId id="292" r:id="rId5"/>
    <p:sldId id="263" r:id="rId6"/>
    <p:sldId id="287" r:id="rId7"/>
    <p:sldId id="290" r:id="rId8"/>
    <p:sldId id="289" r:id="rId9"/>
    <p:sldId id="286" r:id="rId10"/>
    <p:sldId id="288" r:id="rId11"/>
    <p:sldId id="267" r:id="rId12"/>
    <p:sldId id="281" r:id="rId13"/>
    <p:sldId id="294" r:id="rId14"/>
    <p:sldId id="295" r:id="rId15"/>
    <p:sldId id="282" r:id="rId16"/>
    <p:sldId id="284" r:id="rId17"/>
    <p:sldId id="283" r:id="rId18"/>
    <p:sldId id="285" r:id="rId19"/>
    <p:sldId id="275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73703" autoAdjust="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9698-BD53-4A22-BACB-1A1F66EFCBA6}" type="datetimeFigureOut">
              <a:rPr kumimoji="1" lang="ja-JP" altLang="en-US" smtClean="0"/>
              <a:pPr/>
              <a:t>2014/11/11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724C-15B7-4187-BE41-5173AB1B0A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Ginv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の式を直観的に理解するには？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無限次元系でも、特性方程式と呼んで良いか？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2014/11/11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2014/11/11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2014/11/11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2014/11/11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2014/11/11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2014/11/11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2014/11/11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2014/11/11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2014/11/11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2014/11/11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2014/11/11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BD9D-738D-44A7-AB0A-1E74376853A0}" type="datetimeFigureOut">
              <a:rPr kumimoji="1" lang="ja-JP" altLang="en-US" smtClean="0"/>
              <a:pPr/>
              <a:t>2014/11/11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784976" cy="1512168"/>
          </a:xfrm>
        </p:spPr>
        <p:txBody>
          <a:bodyPr>
            <a:noAutofit/>
          </a:bodyPr>
          <a:lstStyle/>
          <a:p>
            <a:r>
              <a:rPr lang="ja-JP" altLang="en-US" sz="3200" dirty="0" smtClean="0"/>
              <a:t>進行波圧力成分に関するシステム表現に基づく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定在波型／進行波型熱音響システムに対する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統一的な自励発振条件解析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3286124"/>
            <a:ext cx="8534752" cy="1752600"/>
          </a:xfrm>
        </p:spPr>
        <p:txBody>
          <a:bodyPr/>
          <a:lstStyle/>
          <a:p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長岡技術科学大学　　○</a:t>
            </a:r>
            <a:r>
              <a:rPr lang="ja-JP" altLang="en-US" kern="100" dirty="0">
                <a:solidFill>
                  <a:schemeClr val="tx1"/>
                </a:solidFill>
                <a:cs typeface="Times New Roman"/>
              </a:rPr>
              <a:t>小林泰秀</a:t>
            </a:r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，山田昇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kumimoji="1" lang="ja-JP" altLang="en-US" dirty="0" smtClean="0"/>
              <a:t>実験方法</a:t>
            </a:r>
            <a:r>
              <a:rPr kumimoji="1" lang="ja-JP" altLang="en-US" sz="3200" dirty="0" smtClean="0"/>
              <a:t>（つづき）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28662" y="2584322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360040" y="764704"/>
            <a:ext cx="8460432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ナイキストの安定判別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　　図の閉ループ系が発振　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⇔　　　　　　　　　　　　のナイキスト軌跡が</a:t>
            </a:r>
            <a:endParaRPr lang="en-US" altLang="ja-JP" dirty="0" smtClean="0"/>
          </a:p>
          <a:p>
            <a:pPr lvl="0">
              <a:buNone/>
            </a:pPr>
            <a:r>
              <a:rPr lang="ja-JP" altLang="en-US" dirty="0" smtClean="0"/>
              <a:t>　　　　　　　　　 　　　　原点に重なるか囲むこと</a:t>
            </a:r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sp>
        <p:nvSpPr>
          <p:cNvPr id="12" name="角丸四角形 11"/>
          <p:cNvSpPr/>
          <p:nvPr/>
        </p:nvSpPr>
        <p:spPr>
          <a:xfrm>
            <a:off x="3707904" y="3429000"/>
            <a:ext cx="1296144" cy="1152128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ct val="170000"/>
              </a:lnSpc>
            </a:pPr>
            <a:r>
              <a:rPr lang="en-US" altLang="ja-JP" sz="3600" i="1" dirty="0" smtClean="0">
                <a:solidFill>
                  <a:srgbClr val="FF0000"/>
                </a:solidFill>
              </a:rPr>
              <a:t>G</a:t>
            </a:r>
            <a:endParaRPr kumimoji="1" lang="ja-JP" altLang="en-US" sz="3600" i="1" dirty="0">
              <a:solidFill>
                <a:srgbClr val="FF0000"/>
              </a:solidFill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3707904" y="5013176"/>
            <a:ext cx="1296144" cy="1152128"/>
          </a:xfrm>
          <a:prstGeom prst="round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ct val="170000"/>
              </a:lnSpc>
            </a:pPr>
            <a:r>
              <a:rPr kumimoji="1" lang="ja-JP" altLang="en-US" sz="3200" i="1" dirty="0" smtClean="0">
                <a:solidFill>
                  <a:srgbClr val="00B050"/>
                </a:solidFill>
              </a:rPr>
              <a:t>Ｋ</a:t>
            </a:r>
            <a:endParaRPr kumimoji="1" lang="ja-JP" altLang="en-US" sz="3200" i="1" dirty="0">
              <a:solidFill>
                <a:srgbClr val="00B050"/>
              </a:solidFill>
            </a:endParaRPr>
          </a:p>
        </p:txBody>
      </p:sp>
      <p:cxnSp>
        <p:nvCxnSpPr>
          <p:cNvPr id="25" name="直線コネクタ 24"/>
          <p:cNvCxnSpPr>
            <a:stCxn id="12" idx="1"/>
          </p:cNvCxnSpPr>
          <p:nvPr/>
        </p:nvCxnSpPr>
        <p:spPr>
          <a:xfrm flipH="1">
            <a:off x="2771800" y="4005064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>
            <a:off x="5004048" y="5589240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36" idx="1"/>
          </p:cNvCxnSpPr>
          <p:nvPr/>
        </p:nvCxnSpPr>
        <p:spPr>
          <a:xfrm flipH="1">
            <a:off x="2771800" y="5589240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5004048" y="4005064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2771800" y="4005064"/>
            <a:ext cx="0" cy="1584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5940152" y="4005064"/>
            <a:ext cx="0" cy="1584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4407" y="1988840"/>
            <a:ext cx="309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204" y="1124744"/>
            <a:ext cx="7233666" cy="559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8579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実験結果：コア部の周波数応答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51920" y="1916832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srgbClr val="FF0000"/>
                </a:solidFill>
              </a:rPr>
              <a:t>T</a:t>
            </a:r>
            <a:r>
              <a:rPr lang="en-US" altLang="ja-JP" sz="2800" i="1" baseline="-25000" dirty="0" smtClean="0">
                <a:solidFill>
                  <a:srgbClr val="FF0000"/>
                </a:solidFill>
              </a:rPr>
              <a:t>H</a:t>
            </a:r>
            <a:r>
              <a:rPr lang="en-US" altLang="ja-JP" sz="2800" dirty="0" smtClean="0">
                <a:solidFill>
                  <a:srgbClr val="FF0000"/>
                </a:solidFill>
              </a:rPr>
              <a:t>:</a:t>
            </a:r>
            <a:r>
              <a:rPr lang="ja-JP" altLang="en-US" sz="2800" dirty="0" smtClean="0">
                <a:solidFill>
                  <a:srgbClr val="FF0000"/>
                </a:solidFill>
              </a:rPr>
              <a:t>大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34686" t="3272" r="35284" b="73627"/>
          <a:stretch>
            <a:fillRect/>
          </a:stretch>
        </p:blipFill>
        <p:spPr bwMode="auto">
          <a:xfrm>
            <a:off x="35496" y="692696"/>
            <a:ext cx="2188837" cy="1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1125952" y="1178836"/>
            <a:ext cx="396935" cy="27200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15823" y="734306"/>
            <a:ext cx="2016224" cy="1152128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r>
              <a:rPr lang="en-US" altLang="ja-JP" sz="2800" i="1" dirty="0" smtClean="0">
                <a:solidFill>
                  <a:srgbClr val="FF0000"/>
                </a:solidFill>
              </a:rPr>
              <a:t>G</a:t>
            </a:r>
            <a:endParaRPr kumimoji="1" lang="ja-JP" altLang="en-US" sz="2800" i="1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843808" y="1052736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A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1</a:t>
            </a:r>
            <a:r>
              <a:rPr lang="ja-JP" altLang="en-US" sz="2800" dirty="0" smtClean="0">
                <a:solidFill>
                  <a:schemeClr val="tx1"/>
                </a:solidFill>
              </a:rPr>
              <a:t>から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12160" y="1052736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B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2</a:t>
            </a:r>
            <a:r>
              <a:rPr lang="ja-JP" altLang="en-US" sz="2800" dirty="0" smtClean="0">
                <a:solidFill>
                  <a:schemeClr val="tx1"/>
                </a:solidFill>
              </a:rPr>
              <a:t>から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105478" y="2564904"/>
            <a:ext cx="2376264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A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2</a:t>
            </a:r>
            <a:r>
              <a:rPr lang="ja-JP" altLang="en-US" sz="2800" dirty="0" smtClean="0">
                <a:solidFill>
                  <a:schemeClr val="tx1"/>
                </a:solidFill>
              </a:rPr>
              <a:t>まで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55576" y="4869160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B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1</a:t>
            </a:r>
            <a:r>
              <a:rPr lang="ja-JP" altLang="en-US" sz="2800" dirty="0" smtClean="0">
                <a:solidFill>
                  <a:schemeClr val="tx1"/>
                </a:solidFill>
              </a:rPr>
              <a:t>まで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56176" y="4221088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srgbClr val="FF0000"/>
                </a:solidFill>
              </a:rPr>
              <a:t>T</a:t>
            </a:r>
            <a:r>
              <a:rPr lang="en-US" altLang="ja-JP" sz="2800" i="1" baseline="-25000" dirty="0" smtClean="0">
                <a:solidFill>
                  <a:srgbClr val="FF0000"/>
                </a:solidFill>
              </a:rPr>
              <a:t>H</a:t>
            </a:r>
            <a:r>
              <a:rPr lang="en-US" altLang="ja-JP" sz="2800" dirty="0" smtClean="0">
                <a:solidFill>
                  <a:srgbClr val="FF0000"/>
                </a:solidFill>
              </a:rPr>
              <a:t>:</a:t>
            </a:r>
            <a:r>
              <a:rPr lang="ja-JP" altLang="en-US" sz="2800" dirty="0" smtClean="0">
                <a:solidFill>
                  <a:srgbClr val="FF0000"/>
                </a:solidFill>
              </a:rPr>
              <a:t>大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3635896" y="1556792"/>
            <a:ext cx="144016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7092280" y="3861048"/>
            <a:ext cx="72008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7206"/>
            <a:ext cx="7334250" cy="559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kumimoji="1" lang="ja-JP" altLang="en-US" dirty="0" smtClean="0"/>
              <a:t>実験結果：管の周波数応答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2843808" y="1196752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A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1</a:t>
            </a:r>
            <a:r>
              <a:rPr lang="ja-JP" altLang="en-US" sz="2800" dirty="0" smtClean="0">
                <a:solidFill>
                  <a:schemeClr val="tx1"/>
                </a:solidFill>
              </a:rPr>
              <a:t>から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012160" y="1196752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B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2</a:t>
            </a:r>
            <a:r>
              <a:rPr lang="ja-JP" altLang="en-US" sz="2800" dirty="0" smtClean="0">
                <a:solidFill>
                  <a:schemeClr val="tx1"/>
                </a:solidFill>
              </a:rPr>
              <a:t>から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4176464" cy="720080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定在波型エンジン</a:t>
            </a: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2003080" y="5746896"/>
            <a:ext cx="288032" cy="64807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211280" y="4149080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396032" y="5013176"/>
            <a:ext cx="1440264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B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1</a:t>
            </a:r>
            <a:r>
              <a:rPr lang="ja-JP" altLang="en-US" sz="2800" dirty="0" smtClean="0">
                <a:solidFill>
                  <a:schemeClr val="tx1"/>
                </a:solidFill>
              </a:rPr>
              <a:t>まで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234648" y="1696896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41992" y="3462096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60216" y="2708920"/>
            <a:ext cx="1319512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A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2</a:t>
            </a:r>
            <a:r>
              <a:rPr lang="ja-JP" altLang="en-US" sz="2800" dirty="0" smtClean="0">
                <a:solidFill>
                  <a:schemeClr val="tx1"/>
                </a:solidFill>
              </a:rPr>
              <a:t>まで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7206"/>
            <a:ext cx="7334250" cy="559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実験結果：管の周波数応答</a:t>
            </a:r>
            <a:r>
              <a:rPr kumimoji="1" lang="ja-JP" altLang="en-US" sz="3200" dirty="0" smtClean="0"/>
              <a:t>（つづき）</a:t>
            </a:r>
            <a:endParaRPr kumimoji="1" lang="ja-JP" altLang="en-US" dirty="0"/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3888432" cy="720080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進行波型エンジン</a:t>
            </a: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2843808" y="1196752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A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1</a:t>
            </a:r>
            <a:r>
              <a:rPr lang="ja-JP" altLang="en-US" sz="2800" dirty="0" smtClean="0">
                <a:solidFill>
                  <a:schemeClr val="tx1"/>
                </a:solidFill>
              </a:rPr>
              <a:t>から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12160" y="1196752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B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2</a:t>
            </a:r>
            <a:r>
              <a:rPr lang="ja-JP" altLang="en-US" sz="2800" dirty="0" smtClean="0">
                <a:solidFill>
                  <a:schemeClr val="tx1"/>
                </a:solidFill>
              </a:rPr>
              <a:t>から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03080" y="5746896"/>
            <a:ext cx="288032" cy="64807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211280" y="4149080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396032" y="5013176"/>
            <a:ext cx="1440264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B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1</a:t>
            </a:r>
            <a:r>
              <a:rPr lang="ja-JP" altLang="en-US" sz="2800" dirty="0" smtClean="0">
                <a:solidFill>
                  <a:schemeClr val="tx1"/>
                </a:solidFill>
              </a:rPr>
              <a:t>まで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234648" y="1696896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041992" y="3462096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460216" y="2708920"/>
            <a:ext cx="1319512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A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2</a:t>
            </a:r>
            <a:r>
              <a:rPr lang="ja-JP" altLang="en-US" sz="2800" dirty="0" smtClean="0">
                <a:solidFill>
                  <a:schemeClr val="tx1"/>
                </a:solidFill>
              </a:rPr>
              <a:t>まで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7206"/>
            <a:ext cx="7334250" cy="559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kumimoji="1" lang="ja-JP" altLang="en-US" sz="4900" dirty="0" smtClean="0"/>
              <a:t>実験結果：管の周波数応答</a:t>
            </a:r>
            <a:r>
              <a:rPr kumimoji="1" lang="ja-JP" altLang="en-US" sz="3600" dirty="0" smtClean="0"/>
              <a:t>（つづき）</a:t>
            </a:r>
            <a:endParaRPr kumimoji="1" lang="ja-JP" altLang="en-US" sz="3600" dirty="0"/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7848872" cy="64807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進行波型エンジン（</a:t>
            </a:r>
            <a:r>
              <a:rPr lang="en-US" altLang="ja-JP" i="1" dirty="0" smtClean="0">
                <a:solidFill>
                  <a:srgbClr val="FF0000"/>
                </a:solidFill>
              </a:rPr>
              <a:t>A</a:t>
            </a:r>
            <a:r>
              <a:rPr lang="en-US" altLang="ja-JP" i="1" baseline="-25000" dirty="0" smtClean="0">
                <a:solidFill>
                  <a:srgbClr val="FF0000"/>
                </a:solidFill>
              </a:rPr>
              <a:t>2</a:t>
            </a:r>
            <a:r>
              <a:rPr lang="ja-JP" altLang="en-US" dirty="0" smtClean="0">
                <a:solidFill>
                  <a:srgbClr val="FF0000"/>
                </a:solidFill>
              </a:rPr>
              <a:t>を</a:t>
            </a:r>
            <a:r>
              <a:rPr lang="en-US" altLang="ja-JP" dirty="0" smtClean="0">
                <a:solidFill>
                  <a:srgbClr val="FF0000"/>
                </a:solidFill>
              </a:rPr>
              <a:t>0.5</a:t>
            </a:r>
            <a:r>
              <a:rPr lang="ja-JP" altLang="en-US" dirty="0" smtClean="0">
                <a:solidFill>
                  <a:srgbClr val="FF0000"/>
                </a:solidFill>
              </a:rPr>
              <a:t>倍</a:t>
            </a:r>
            <a:r>
              <a:rPr lang="ja-JP" altLang="en-US" dirty="0" smtClean="0"/>
              <a:t>）</a:t>
            </a: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2843808" y="1340768"/>
            <a:ext cx="29523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A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1</a:t>
            </a:r>
            <a:r>
              <a:rPr lang="ja-JP" altLang="en-US" sz="2800" dirty="0" smtClean="0">
                <a:solidFill>
                  <a:schemeClr val="tx1"/>
                </a:solidFill>
              </a:rPr>
              <a:t>から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12160" y="1268760"/>
            <a:ext cx="29523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B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2</a:t>
            </a:r>
            <a:r>
              <a:rPr lang="ja-JP" altLang="en-US" sz="2800" dirty="0" smtClean="0">
                <a:solidFill>
                  <a:schemeClr val="tx1"/>
                </a:solidFill>
              </a:rPr>
              <a:t>から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03080" y="5746896"/>
            <a:ext cx="288032" cy="64807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211280" y="4149080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396032" y="5013176"/>
            <a:ext cx="1440264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B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1</a:t>
            </a:r>
            <a:r>
              <a:rPr lang="ja-JP" altLang="en-US" sz="2800" dirty="0" smtClean="0">
                <a:solidFill>
                  <a:schemeClr val="tx1"/>
                </a:solidFill>
              </a:rPr>
              <a:t>まで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234648" y="1696896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041992" y="3462096"/>
            <a:ext cx="272488" cy="93610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460216" y="2708920"/>
            <a:ext cx="1319512" cy="43204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i="1" dirty="0" smtClean="0">
                <a:solidFill>
                  <a:schemeClr val="tx1"/>
                </a:solidFill>
              </a:rPr>
              <a:t>A</a:t>
            </a:r>
            <a:r>
              <a:rPr lang="en-US" altLang="ja-JP" sz="2800" i="1" baseline="-25000" dirty="0" smtClean="0">
                <a:solidFill>
                  <a:schemeClr val="tx1"/>
                </a:solidFill>
              </a:rPr>
              <a:t>2</a:t>
            </a:r>
            <a:r>
              <a:rPr lang="ja-JP" altLang="en-US" sz="2800" dirty="0" smtClean="0">
                <a:solidFill>
                  <a:schemeClr val="tx1"/>
                </a:solidFill>
              </a:rPr>
              <a:t>まで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52736"/>
            <a:ext cx="6458331" cy="481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解析結果：定在波型エンジン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267744" y="6021289"/>
            <a:ext cx="5112568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ja-JP" altLang="en-US" sz="3200" i="1" dirty="0" smtClean="0"/>
              <a:t>Ｔ</a:t>
            </a:r>
            <a:r>
              <a:rPr lang="ja-JP" altLang="en-US" sz="3200" i="1" baseline="-25000" dirty="0" smtClean="0"/>
              <a:t>Ｈ</a:t>
            </a:r>
            <a:r>
              <a:rPr lang="ja-JP" altLang="en-US" sz="3200" dirty="0" smtClean="0"/>
              <a:t>：高　⇒　発振し易い</a:t>
            </a:r>
            <a:endParaRPr lang="ja-JP" altLang="en-US" sz="3200" dirty="0"/>
          </a:p>
        </p:txBody>
      </p:sp>
      <p:sp>
        <p:nvSpPr>
          <p:cNvPr id="6" name="星 4 5"/>
          <p:cNvSpPr>
            <a:spLocks noChangeAspect="1"/>
          </p:cNvSpPr>
          <p:nvPr/>
        </p:nvSpPr>
        <p:spPr>
          <a:xfrm>
            <a:off x="2792454" y="3197389"/>
            <a:ext cx="201168" cy="201168"/>
          </a:xfrm>
          <a:prstGeom prst="star4">
            <a:avLst/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4540" y="471261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40Hz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98676" y="2959374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70Hz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65354" y="3641876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</a:t>
            </a:r>
            <a:r>
              <a:rPr kumimoji="1" lang="en-US" altLang="ja-JP" dirty="0" smtClean="0"/>
              <a:t>00Hz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280888"/>
            <a:ext cx="6169152" cy="459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解析結果：定在波型エンジン</a:t>
            </a:r>
            <a:r>
              <a:rPr lang="ja-JP" altLang="en-US" sz="3200" dirty="0" smtClean="0"/>
              <a:t>（つづき）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755576" y="6093296"/>
            <a:ext cx="7596336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ja-JP" altLang="en-US" sz="3200" i="1" dirty="0" smtClean="0"/>
              <a:t>Ｔ</a:t>
            </a:r>
            <a:r>
              <a:rPr lang="ja-JP" altLang="en-US" sz="3200" i="1" baseline="-25000" dirty="0" smtClean="0"/>
              <a:t>Ｈ</a:t>
            </a:r>
            <a:r>
              <a:rPr lang="ja-JP" altLang="en-US" sz="3200" dirty="0" smtClean="0"/>
              <a:t>：高　⇒　安定余裕：大</a:t>
            </a:r>
            <a:endParaRPr lang="ja-JP" altLang="en-US" sz="3200" dirty="0"/>
          </a:p>
        </p:txBody>
      </p:sp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316416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コア部を逆向きにした場合</a:t>
            </a: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3324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星 4 6"/>
          <p:cNvSpPr>
            <a:spLocks noChangeAspect="1"/>
          </p:cNvSpPr>
          <p:nvPr/>
        </p:nvSpPr>
        <p:spPr>
          <a:xfrm>
            <a:off x="3958105" y="3313695"/>
            <a:ext cx="201168" cy="201168"/>
          </a:xfrm>
          <a:prstGeom prst="star4">
            <a:avLst/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6374511" cy="474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4957" y="908720"/>
            <a:ext cx="6059043" cy="445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179512" y="6021288"/>
            <a:ext cx="8784976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altLang="ja-JP" sz="3200" i="1" dirty="0" smtClean="0"/>
              <a:t>T</a:t>
            </a:r>
            <a:r>
              <a:rPr lang="en-US" altLang="ja-JP" sz="3200" i="1" baseline="-25000" dirty="0" smtClean="0"/>
              <a:t>H</a:t>
            </a:r>
            <a:r>
              <a:rPr lang="ja-JP" altLang="en-US" sz="3200" dirty="0" smtClean="0"/>
              <a:t>：大　⇒　軌跡が原点に近づく　∴発振に近い</a:t>
            </a:r>
            <a:endParaRPr lang="en-US" altLang="ja-JP" sz="3200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解析結果：進行波型エンジン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923928" y="46531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dirty="0"/>
          </a:p>
        </p:txBody>
      </p:sp>
      <p:sp>
        <p:nvSpPr>
          <p:cNvPr id="7" name="星 4 6"/>
          <p:cNvSpPr>
            <a:spLocks noChangeAspect="1"/>
          </p:cNvSpPr>
          <p:nvPr/>
        </p:nvSpPr>
        <p:spPr>
          <a:xfrm>
            <a:off x="6315048" y="2866791"/>
            <a:ext cx="201168" cy="201168"/>
          </a:xfrm>
          <a:prstGeom prst="star4">
            <a:avLst/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6181344" cy="459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0410" y="1268760"/>
            <a:ext cx="5863590" cy="430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r>
              <a:rPr kumimoji="1" lang="en-US" altLang="ja-JP" i="1" dirty="0" smtClean="0"/>
              <a:t>A</a:t>
            </a:r>
            <a:r>
              <a:rPr kumimoji="1" lang="en-US" altLang="ja-JP" i="1" baseline="-25000" dirty="0" smtClean="0"/>
              <a:t>2</a:t>
            </a:r>
            <a:r>
              <a:rPr kumimoji="1" lang="ja-JP" altLang="en-US" dirty="0" smtClean="0"/>
              <a:t>成分を</a:t>
            </a:r>
            <a:r>
              <a:rPr kumimoji="1" lang="en-US" altLang="ja-JP" dirty="0" smtClean="0"/>
              <a:t>0.5</a:t>
            </a:r>
            <a:r>
              <a:rPr kumimoji="1" lang="ja-JP" altLang="en-US" dirty="0" smtClean="0"/>
              <a:t>倍した場合</a:t>
            </a:r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解析結果：進行波型エンジン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（つづき）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79512" y="6021288"/>
            <a:ext cx="8784976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3200" i="1" dirty="0" smtClean="0"/>
              <a:t>Ｔ</a:t>
            </a:r>
            <a:r>
              <a:rPr lang="ja-JP" altLang="en-US" sz="3200" i="1" baseline="-25000" dirty="0" smtClean="0"/>
              <a:t>Ｈ</a:t>
            </a:r>
            <a:r>
              <a:rPr lang="en-US" altLang="ja-JP" sz="3200" dirty="0" smtClean="0"/>
              <a:t>=400</a:t>
            </a:r>
            <a:r>
              <a:rPr lang="ja-JP" altLang="en-US" sz="3200" dirty="0" smtClean="0"/>
              <a:t>℃のとき発振 </a:t>
            </a:r>
            <a:r>
              <a:rPr lang="en-US" altLang="ja-JP" sz="3200" dirty="0" smtClean="0"/>
              <a:t>… </a:t>
            </a:r>
            <a:r>
              <a:rPr lang="ja-JP" altLang="en-US" sz="3200" dirty="0" smtClean="0"/>
              <a:t>定在波抑制の効果</a:t>
            </a:r>
            <a:endParaRPr lang="ja-JP" altLang="en-US" sz="3200" dirty="0"/>
          </a:p>
        </p:txBody>
      </p:sp>
      <p:sp>
        <p:nvSpPr>
          <p:cNvPr id="8" name="星 4 7"/>
          <p:cNvSpPr>
            <a:spLocks noChangeAspect="1"/>
          </p:cNvSpPr>
          <p:nvPr/>
        </p:nvSpPr>
        <p:spPr>
          <a:xfrm>
            <a:off x="6409369" y="3175327"/>
            <a:ext cx="201168" cy="201168"/>
          </a:xfrm>
          <a:prstGeom prst="star4">
            <a:avLst/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313384"/>
            <a:ext cx="8316416" cy="5139952"/>
          </a:xfrm>
        </p:spPr>
        <p:txBody>
          <a:bodyPr>
            <a:normAutofit/>
          </a:bodyPr>
          <a:lstStyle/>
          <a:p>
            <a:pPr lvl="0"/>
            <a:r>
              <a:rPr lang="ja-JP" altLang="ja-JP" dirty="0" smtClean="0"/>
              <a:t>ナイキストの安定判別</a:t>
            </a:r>
            <a:r>
              <a:rPr lang="ja-JP" altLang="en-US" dirty="0" smtClean="0"/>
              <a:t>に基づく手法を提案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各部</a:t>
            </a:r>
            <a:r>
              <a:rPr lang="ja-JP" altLang="ja-JP" dirty="0" smtClean="0"/>
              <a:t>の</a:t>
            </a:r>
            <a:r>
              <a:rPr lang="ja-JP" altLang="en-US" dirty="0" smtClean="0"/>
              <a:t>周波数</a:t>
            </a:r>
            <a:r>
              <a:rPr lang="ja-JP" altLang="ja-JP" dirty="0" smtClean="0"/>
              <a:t>応答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進行波圧力成分に関する</a:t>
            </a:r>
            <a:r>
              <a:rPr lang="ja-JP" altLang="ja-JP" dirty="0" smtClean="0"/>
              <a:t>因果的システム</a:t>
            </a:r>
          </a:p>
          <a:p>
            <a:pPr lvl="0">
              <a:lnSpc>
                <a:spcPts val="1500"/>
              </a:lnSpc>
            </a:pPr>
            <a:endParaRPr lang="en-US" altLang="ja-JP" dirty="0" smtClean="0"/>
          </a:p>
          <a:p>
            <a:pPr lvl="0"/>
            <a:r>
              <a:rPr lang="ja-JP" altLang="en-US" dirty="0" smtClean="0"/>
              <a:t>実際の</a:t>
            </a:r>
            <a:r>
              <a:rPr lang="ja-JP" altLang="ja-JP" dirty="0" smtClean="0"/>
              <a:t>発振状況に整合</a:t>
            </a:r>
            <a:r>
              <a:rPr lang="ja-JP" altLang="en-US" dirty="0" smtClean="0"/>
              <a:t>する解析結果</a:t>
            </a:r>
            <a:endParaRPr lang="ja-JP" altLang="ja-JP" dirty="0" smtClean="0"/>
          </a:p>
          <a:p>
            <a:pPr lvl="1"/>
            <a:r>
              <a:rPr lang="ja-JP" altLang="en-US" dirty="0" smtClean="0"/>
              <a:t>定在波型／進行波型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発振のし易さ／し難さ</a:t>
            </a:r>
            <a:endParaRPr lang="en-US" altLang="ja-JP" dirty="0" smtClean="0"/>
          </a:p>
          <a:p>
            <a:pPr>
              <a:lnSpc>
                <a:spcPts val="1500"/>
              </a:lnSpc>
            </a:pPr>
            <a:endParaRPr kumimoji="1" lang="en-US" altLang="ja-JP" dirty="0" smtClean="0"/>
          </a:p>
          <a:p>
            <a:r>
              <a:rPr kumimoji="1" lang="ja-JP" altLang="en-US" dirty="0" smtClean="0"/>
              <a:t>今後の課題</a:t>
            </a:r>
          </a:p>
          <a:p>
            <a:pPr lvl="1"/>
            <a:r>
              <a:rPr lang="ja-JP" altLang="en-US" dirty="0" smtClean="0"/>
              <a:t>能動制御の効果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背景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980728"/>
            <a:ext cx="8460432" cy="5616624"/>
          </a:xfrm>
        </p:spPr>
        <p:txBody>
          <a:bodyPr>
            <a:normAutofit lnSpcReduction="10000"/>
          </a:bodyPr>
          <a:lstStyle/>
          <a:p>
            <a:pPr marL="0" lv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ja-JP" altLang="ja-JP" dirty="0" smtClean="0">
                <a:solidFill>
                  <a:prstClr val="black"/>
                </a:solidFill>
              </a:rPr>
              <a:t>熱音響</a:t>
            </a:r>
            <a:r>
              <a:rPr lang="ja-JP" altLang="en-US" dirty="0" smtClean="0">
                <a:solidFill>
                  <a:prstClr val="black"/>
                </a:solidFill>
              </a:rPr>
              <a:t>自励発振の</a:t>
            </a:r>
            <a:r>
              <a:rPr lang="ja-JP" altLang="en-US" dirty="0" smtClean="0">
                <a:solidFill>
                  <a:srgbClr val="FF0000"/>
                </a:solidFill>
              </a:rPr>
              <a:t>抑制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400050" lvl="1" indent="0"/>
            <a:r>
              <a:rPr lang="ja-JP" altLang="en-US" dirty="0" smtClean="0"/>
              <a:t>機械的損傷の防止</a:t>
            </a:r>
            <a:endParaRPr lang="en-US" altLang="ja-JP" dirty="0" smtClean="0"/>
          </a:p>
          <a:p>
            <a:pPr marL="400050" lvl="1" indent="0"/>
            <a:r>
              <a:rPr lang="ja-JP" altLang="en-US" dirty="0" smtClean="0"/>
              <a:t>能動騒音制御</a:t>
            </a:r>
            <a:r>
              <a:rPr lang="en-US" altLang="ja-JP" sz="2400" dirty="0" smtClean="0"/>
              <a:t>[Delgado et al.2003]</a:t>
            </a:r>
            <a:endParaRPr lang="en-US" altLang="ja-JP" dirty="0" smtClean="0"/>
          </a:p>
          <a:p>
            <a:pPr lvl="2">
              <a:lnSpc>
                <a:spcPts val="1000"/>
              </a:lnSpc>
              <a:buNone/>
            </a:pPr>
            <a:endParaRPr lang="en-US" altLang="ja-JP" dirty="0" smtClean="0"/>
          </a:p>
          <a:p>
            <a:pPr lvl="0"/>
            <a:r>
              <a:rPr lang="ja-JP" altLang="en-US" dirty="0" smtClean="0"/>
              <a:t>熱音響自励発振の</a:t>
            </a:r>
            <a:r>
              <a:rPr lang="ja-JP" altLang="en-US" dirty="0" smtClean="0">
                <a:solidFill>
                  <a:srgbClr val="00B0F0"/>
                </a:solidFill>
              </a:rPr>
              <a:t>利用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lvl="1"/>
            <a:r>
              <a:rPr lang="ja-JP" altLang="en-US" dirty="0" smtClean="0"/>
              <a:t>エネルギーの有効利用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制御工学の応用例は少ない</a:t>
            </a:r>
            <a:endParaRPr lang="en-US" altLang="ja-JP" dirty="0" smtClean="0"/>
          </a:p>
          <a:p>
            <a:pPr lvl="1">
              <a:lnSpc>
                <a:spcPts val="1000"/>
              </a:lnSpc>
            </a:pPr>
            <a:endParaRPr lang="en-US" altLang="ja-JP" dirty="0" smtClean="0"/>
          </a:p>
          <a:p>
            <a:r>
              <a:rPr lang="ja-JP" altLang="en-US" dirty="0" smtClean="0"/>
              <a:t>本研究：制御工学の応用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管内音場の整形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安定性解析 </a:t>
            </a:r>
            <a:r>
              <a:rPr lang="en-US" altLang="ja-JP" dirty="0" smtClean="0"/>
              <a:t>… </a:t>
            </a:r>
            <a:r>
              <a:rPr lang="ja-JP" altLang="en-US" dirty="0" smtClean="0"/>
              <a:t>本発表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システム設計</a:t>
            </a:r>
            <a:endParaRPr lang="en-US" altLang="ja-JP" dirty="0" smtClean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156176" y="580526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熱音響ループ管冷凍機</a:t>
            </a:r>
            <a:endParaRPr kumimoji="1" lang="ja-JP" altLang="en-US" sz="2000" dirty="0"/>
          </a:p>
        </p:txBody>
      </p:sp>
      <p:grpSp>
        <p:nvGrpSpPr>
          <p:cNvPr id="40" name="グループ化 39"/>
          <p:cNvGrpSpPr/>
          <p:nvPr/>
        </p:nvGrpSpPr>
        <p:grpSpPr>
          <a:xfrm>
            <a:off x="5940152" y="2060848"/>
            <a:ext cx="3024336" cy="3577406"/>
            <a:chOff x="5940152" y="2060848"/>
            <a:chExt cx="3024336" cy="3577406"/>
          </a:xfrm>
        </p:grpSpPr>
        <p:sp>
          <p:nvSpPr>
            <p:cNvPr id="15" name="正方形/長方形 14"/>
            <p:cNvSpPr/>
            <p:nvPr/>
          </p:nvSpPr>
          <p:spPr>
            <a:xfrm>
              <a:off x="7020272" y="2420888"/>
              <a:ext cx="72008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26" name="Group 2"/>
            <p:cNvGrpSpPr>
              <a:grpSpLocks noChangeAspect="1"/>
            </p:cNvGrpSpPr>
            <p:nvPr/>
          </p:nvGrpSpPr>
          <p:grpSpPr bwMode="auto">
            <a:xfrm>
              <a:off x="6300192" y="2060848"/>
              <a:ext cx="2304652" cy="3577406"/>
              <a:chOff x="3357" y="11425"/>
              <a:chExt cx="1904" cy="2956"/>
            </a:xfrm>
          </p:grpSpPr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>
                <a:off x="3462" y="11425"/>
                <a:ext cx="1710" cy="2956"/>
              </a:xfrm>
              <a:prstGeom prst="roundRect">
                <a:avLst>
                  <a:gd name="adj" fmla="val 26315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0" name="AutoShape 6"/>
              <p:cNvSpPr>
                <a:spLocks noChangeArrowheads="1"/>
              </p:cNvSpPr>
              <p:nvPr/>
            </p:nvSpPr>
            <p:spPr bwMode="auto">
              <a:xfrm rot="10800000">
                <a:off x="3717" y="11695"/>
                <a:ext cx="1185" cy="240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" name="Rectangle 7" descr="縦線"/>
              <p:cNvSpPr>
                <a:spLocks noChangeArrowheads="1"/>
              </p:cNvSpPr>
              <p:nvPr/>
            </p:nvSpPr>
            <p:spPr bwMode="auto">
              <a:xfrm>
                <a:off x="3462" y="13331"/>
                <a:ext cx="255" cy="389"/>
              </a:xfrm>
              <a:prstGeom prst="rect">
                <a:avLst/>
              </a:prstGeom>
              <a:pattFill prst="ltVert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" name="Rectangle 8" descr="縦線"/>
              <p:cNvSpPr>
                <a:spLocks noChangeArrowheads="1"/>
              </p:cNvSpPr>
              <p:nvPr/>
            </p:nvSpPr>
            <p:spPr bwMode="auto">
              <a:xfrm>
                <a:off x="4902" y="12027"/>
                <a:ext cx="254" cy="389"/>
              </a:xfrm>
              <a:prstGeom prst="rect">
                <a:avLst/>
              </a:prstGeom>
              <a:pattFill prst="ltVert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cxnSp>
            <p:nvCxnSpPr>
              <p:cNvPr id="1033" name="AutoShape 9"/>
              <p:cNvCxnSpPr>
                <a:cxnSpLocks noChangeShapeType="1"/>
                <a:stCxn id="1035" idx="3"/>
                <a:endCxn id="1036" idx="1"/>
              </p:cNvCxnSpPr>
              <p:nvPr/>
            </p:nvCxnSpPr>
            <p:spPr bwMode="auto">
              <a:xfrm flipV="1">
                <a:off x="3821" y="11955"/>
                <a:ext cx="975" cy="1836"/>
              </a:xfrm>
              <a:prstGeom prst="bentConnector3">
                <a:avLst>
                  <a:gd name="adj1" fmla="val 49949"/>
                </a:avLst>
              </a:prstGeom>
              <a:noFill/>
              <a:ln w="25400">
                <a:solidFill>
                  <a:srgbClr val="00B050"/>
                </a:solidFill>
                <a:miter lim="800000"/>
                <a:headEnd/>
                <a:tailEnd/>
              </a:ln>
            </p:spPr>
          </p:cxn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3357" y="13189"/>
                <a:ext cx="464" cy="1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3357" y="13720"/>
                <a:ext cx="464" cy="142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4796" y="11883"/>
                <a:ext cx="465" cy="144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4796" y="12416"/>
                <a:ext cx="465" cy="142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5940152" y="410003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熱</a:t>
              </a:r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8548990" y="317386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冷</a:t>
              </a:r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374635" y="2782669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音</a:t>
              </a:r>
              <a:endParaRPr lang="en-US" altLang="ja-JP" dirty="0" smtClean="0"/>
            </a:p>
            <a:p>
              <a:r>
                <a:rPr lang="ja-JP" altLang="en-US" dirty="0" smtClean="0"/>
                <a:t>波</a:t>
              </a:r>
              <a:endParaRPr kumimoji="1" lang="ja-JP" altLang="en-US" dirty="0"/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6581935" y="3386809"/>
              <a:ext cx="63488" cy="708112"/>
            </a:xfrm>
            <a:custGeom>
              <a:avLst/>
              <a:gdLst>
                <a:gd name="connsiteX0" fmla="*/ 0 w 0"/>
                <a:gd name="connsiteY0" fmla="*/ 1302026 h 1302026"/>
                <a:gd name="connsiteX1" fmla="*/ 0 w 0"/>
                <a:gd name="connsiteY1" fmla="*/ 0 h 130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02026">
                  <a:moveTo>
                    <a:pt x="0" y="130202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背景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（つづき）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400600"/>
          </a:xfrm>
        </p:spPr>
        <p:txBody>
          <a:bodyPr>
            <a:normAutofit/>
          </a:bodyPr>
          <a:lstStyle/>
          <a:p>
            <a:pPr marL="0" lv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ja-JP" altLang="ja-JP" dirty="0" smtClean="0">
                <a:solidFill>
                  <a:prstClr val="black"/>
                </a:solidFill>
              </a:rPr>
              <a:t>熱音響システム</a:t>
            </a:r>
            <a:r>
              <a:rPr lang="ja-JP" altLang="en-US" dirty="0" smtClean="0">
                <a:solidFill>
                  <a:prstClr val="black"/>
                </a:solidFill>
              </a:rPr>
              <a:t>が</a:t>
            </a:r>
            <a:r>
              <a:rPr lang="ja-JP" altLang="ja-JP" dirty="0" smtClean="0">
                <a:solidFill>
                  <a:prstClr val="black"/>
                </a:solidFill>
              </a:rPr>
              <a:t>発振</a:t>
            </a:r>
            <a:r>
              <a:rPr lang="ja-JP" altLang="en-US" dirty="0" smtClean="0">
                <a:solidFill>
                  <a:prstClr val="black"/>
                </a:solidFill>
              </a:rPr>
              <a:t>開始する</a:t>
            </a:r>
            <a:r>
              <a:rPr lang="ja-JP" altLang="ja-JP" dirty="0" smtClean="0">
                <a:solidFill>
                  <a:prstClr val="black"/>
                </a:solidFill>
              </a:rPr>
              <a:t>条件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ja-JP" altLang="en-US" dirty="0" smtClean="0">
                <a:solidFill>
                  <a:prstClr val="black"/>
                </a:solidFill>
              </a:rPr>
              <a:t>　　</a:t>
            </a:r>
            <a:r>
              <a:rPr lang="en-US" altLang="ja-JP" dirty="0" smtClean="0">
                <a:solidFill>
                  <a:prstClr val="black"/>
                </a:solidFill>
              </a:rPr>
              <a:t>… </a:t>
            </a:r>
            <a:r>
              <a:rPr lang="ja-JP" altLang="en-US" dirty="0" smtClean="0">
                <a:solidFill>
                  <a:prstClr val="black"/>
                </a:solidFill>
              </a:rPr>
              <a:t>設計段階での予測</a:t>
            </a:r>
            <a:r>
              <a:rPr lang="ja-JP" altLang="ja-JP" dirty="0" smtClean="0">
                <a:solidFill>
                  <a:prstClr val="black"/>
                </a:solidFill>
              </a:rPr>
              <a:t>は困難、実験的に推定</a:t>
            </a:r>
            <a:endParaRPr lang="en-US" altLang="ja-JP" dirty="0" smtClean="0"/>
          </a:p>
          <a:p>
            <a:pPr lvl="1">
              <a:lnSpc>
                <a:spcPct val="110000"/>
              </a:lnSpc>
              <a:buNone/>
            </a:pPr>
            <a:endParaRPr lang="en-US" altLang="ja-JP" dirty="0" smtClean="0"/>
          </a:p>
          <a:p>
            <a:pPr lvl="0"/>
            <a:r>
              <a:rPr lang="ja-JP" altLang="en-US" dirty="0" smtClean="0"/>
              <a:t>開ループ系の伝達マトリクスに基づく方法</a:t>
            </a:r>
            <a:r>
              <a:rPr lang="en-US" altLang="ja-JP" dirty="0" smtClean="0"/>
              <a:t> </a:t>
            </a:r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Hatori</a:t>
            </a:r>
            <a:r>
              <a:rPr lang="en-US" altLang="ja-JP" sz="2400" dirty="0" smtClean="0"/>
              <a:t> et al.2012][</a:t>
            </a:r>
            <a:r>
              <a:rPr lang="en-US" altLang="ja-JP" sz="2400" dirty="0" err="1" smtClean="0"/>
              <a:t>Guedra</a:t>
            </a:r>
            <a:r>
              <a:rPr lang="en-US" altLang="ja-JP" sz="2400" dirty="0" smtClean="0"/>
              <a:t> et al.2011]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臨界状態に対応する</a:t>
            </a:r>
            <a:r>
              <a:rPr lang="ja-JP" altLang="ja-JP" dirty="0" smtClean="0"/>
              <a:t>等式条件</a:t>
            </a:r>
            <a:endParaRPr lang="en-US" altLang="ja-JP" dirty="0" smtClean="0"/>
          </a:p>
          <a:p>
            <a:pPr lvl="1"/>
            <a:r>
              <a:rPr lang="ja-JP" altLang="ja-JP" dirty="0" smtClean="0"/>
              <a:t>発振のし易さ／し難さの把握が困難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システムの統一的取り扱いが困難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grpSp>
        <p:nvGrpSpPr>
          <p:cNvPr id="25" name="Group 2"/>
          <p:cNvGrpSpPr>
            <a:grpSpLocks noChangeAspect="1"/>
          </p:cNvGrpSpPr>
          <p:nvPr/>
        </p:nvGrpSpPr>
        <p:grpSpPr bwMode="auto">
          <a:xfrm>
            <a:off x="7092280" y="3933056"/>
            <a:ext cx="1530847" cy="2376264"/>
            <a:chOff x="3357" y="11425"/>
            <a:chExt cx="1904" cy="2956"/>
          </a:xfrm>
        </p:grpSpPr>
        <p:sp>
          <p:nvSpPr>
            <p:cNvPr id="30" name="AutoShape 5"/>
            <p:cNvSpPr>
              <a:spLocks noChangeArrowheads="1"/>
            </p:cNvSpPr>
            <p:nvPr/>
          </p:nvSpPr>
          <p:spPr bwMode="auto">
            <a:xfrm>
              <a:off x="3462" y="11425"/>
              <a:ext cx="1710" cy="2956"/>
            </a:xfrm>
            <a:prstGeom prst="roundRect">
              <a:avLst>
                <a:gd name="adj" fmla="val 26315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AutoShape 6"/>
            <p:cNvSpPr>
              <a:spLocks noChangeArrowheads="1"/>
            </p:cNvSpPr>
            <p:nvPr/>
          </p:nvSpPr>
          <p:spPr bwMode="auto">
            <a:xfrm rot="10800000">
              <a:off x="3717" y="11695"/>
              <a:ext cx="1185" cy="24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Rectangle 7" descr="縦線"/>
            <p:cNvSpPr>
              <a:spLocks noChangeArrowheads="1"/>
            </p:cNvSpPr>
            <p:nvPr/>
          </p:nvSpPr>
          <p:spPr bwMode="auto">
            <a:xfrm>
              <a:off x="3462" y="13331"/>
              <a:ext cx="255" cy="389"/>
            </a:xfrm>
            <a:prstGeom prst="rect">
              <a:avLst/>
            </a:prstGeom>
            <a:pattFill prst="ltVer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Rectangle 8" descr="縦線"/>
            <p:cNvSpPr>
              <a:spLocks noChangeArrowheads="1"/>
            </p:cNvSpPr>
            <p:nvPr/>
          </p:nvSpPr>
          <p:spPr bwMode="auto">
            <a:xfrm>
              <a:off x="4902" y="12027"/>
              <a:ext cx="254" cy="389"/>
            </a:xfrm>
            <a:prstGeom prst="rect">
              <a:avLst/>
            </a:prstGeom>
            <a:pattFill prst="ltVert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cxnSp>
          <p:nvCxnSpPr>
            <p:cNvPr id="34" name="AutoShape 9"/>
            <p:cNvCxnSpPr>
              <a:cxnSpLocks noChangeShapeType="1"/>
              <a:stCxn id="36" idx="3"/>
              <a:endCxn id="37" idx="1"/>
            </p:cNvCxnSpPr>
            <p:nvPr/>
          </p:nvCxnSpPr>
          <p:spPr bwMode="auto">
            <a:xfrm flipV="1">
              <a:off x="3821" y="11955"/>
              <a:ext cx="975" cy="1836"/>
            </a:xfrm>
            <a:prstGeom prst="bentConnector3">
              <a:avLst>
                <a:gd name="adj1" fmla="val 49949"/>
              </a:avLst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</p:spPr>
        </p:cxn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3357" y="13189"/>
              <a:ext cx="464" cy="1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3357" y="13720"/>
              <a:ext cx="464" cy="142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4796" y="11883"/>
              <a:ext cx="465" cy="14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Rectangle 13"/>
            <p:cNvSpPr>
              <a:spLocks noChangeArrowheads="1"/>
            </p:cNvSpPr>
            <p:nvPr/>
          </p:nvSpPr>
          <p:spPr bwMode="auto">
            <a:xfrm>
              <a:off x="4796" y="12416"/>
              <a:ext cx="465" cy="142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980728"/>
            <a:ext cx="8316416" cy="2331640"/>
          </a:xfrm>
        </p:spPr>
        <p:txBody>
          <a:bodyPr>
            <a:normAutofit/>
          </a:bodyPr>
          <a:lstStyle/>
          <a:p>
            <a:r>
              <a:rPr lang="ja-JP" altLang="ja-JP" dirty="0" smtClean="0"/>
              <a:t>ナイキストの安定判別</a:t>
            </a:r>
            <a:r>
              <a:rPr lang="ja-JP" altLang="en-US" dirty="0" smtClean="0"/>
              <a:t>の応用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伝達マトリクス </a:t>
            </a:r>
            <a:r>
              <a:rPr lang="en-US" altLang="ja-JP" dirty="0" smtClean="0"/>
              <a:t>… </a:t>
            </a:r>
            <a:r>
              <a:rPr lang="ja-JP" altLang="en-US" dirty="0" smtClean="0"/>
              <a:t>非因果的システム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複素周波数と等角写像に基づく方法</a:t>
            </a:r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Kopitz</a:t>
            </a:r>
            <a:r>
              <a:rPr lang="en-US" altLang="ja-JP" sz="2400" dirty="0" smtClean="0"/>
              <a:t> and </a:t>
            </a:r>
            <a:r>
              <a:rPr lang="en-US" altLang="ja-JP" sz="2400" dirty="0" err="1" smtClean="0"/>
              <a:t>Polifke</a:t>
            </a:r>
            <a:r>
              <a:rPr lang="en-US" altLang="ja-JP" sz="2400" dirty="0" smtClean="0"/>
              <a:t> 2008]</a:t>
            </a:r>
            <a:endParaRPr lang="en-US" altLang="ja-JP" dirty="0" smtClean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背景</a:t>
            </a:r>
            <a:r>
              <a:rPr lang="ja-JP" altLang="en-US" sz="3200" dirty="0" smtClean="0"/>
              <a:t>（つづき）</a:t>
            </a:r>
            <a:endParaRPr kumimoji="1" lang="ja-JP" altLang="en-US" dirty="0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179512" y="3645024"/>
            <a:ext cx="8964488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3200" dirty="0" smtClean="0"/>
              <a:t>【</a:t>
            </a:r>
            <a:r>
              <a:rPr lang="ja-JP" altLang="en-US" sz="3200" dirty="0" smtClean="0"/>
              <a:t>目的</a:t>
            </a:r>
            <a:r>
              <a:rPr lang="en-US" altLang="ja-JP" sz="3200" dirty="0" smtClean="0"/>
              <a:t>】</a:t>
            </a:r>
            <a:r>
              <a:rPr kumimoji="1" lang="ja-JP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ナイキストの安定判別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に基づく手法を提案</a:t>
            </a:r>
            <a:endParaRPr kumimoji="1" lang="ja-JP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ja-JP" altLang="en-US" sz="2800" u="heavy" dirty="0" smtClean="0">
                <a:uFill>
                  <a:solidFill>
                    <a:srgbClr val="FF0000"/>
                  </a:solidFill>
                </a:uFill>
              </a:rPr>
              <a:t>進行波圧力</a:t>
            </a:r>
            <a:r>
              <a:rPr lang="ja-JP" altLang="en-US" sz="2800" u="heavy" dirty="0" smtClean="0">
                <a:uFill>
                  <a:solidFill>
                    <a:srgbClr val="FF0000"/>
                  </a:solidFill>
                </a:uFill>
              </a:rPr>
              <a:t>成分に関する因果的システム</a:t>
            </a:r>
            <a:endParaRPr kumimoji="1" lang="en-US" altLang="ja-JP" sz="2800" b="0" i="0" u="heavy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FF0000"/>
                </a:solidFill>
              </a:uFill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発振のし易さ／し難さの把握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システムの統一的取り扱い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ja-JP" altLang="en-US" sz="2800" dirty="0" smtClean="0"/>
              <a:t>実験に整合する解析結果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088" y="692696"/>
            <a:ext cx="847138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テキスト ボックス 25"/>
          <p:cNvSpPr txBox="1"/>
          <p:nvPr/>
        </p:nvSpPr>
        <p:spPr>
          <a:xfrm>
            <a:off x="323528" y="3501008"/>
            <a:ext cx="23952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>
                <a:solidFill>
                  <a:srgbClr val="FF0000"/>
                </a:solidFill>
              </a:rPr>
              <a:t>T</a:t>
            </a:r>
            <a:r>
              <a:rPr kumimoji="1" lang="en-US" altLang="ja-JP" sz="2800" i="1" baseline="-25000" dirty="0" smtClean="0">
                <a:solidFill>
                  <a:srgbClr val="FF0000"/>
                </a:solidFill>
              </a:rPr>
              <a:t>H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=150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℃以上 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⇒ 発振</a:t>
            </a:r>
            <a:r>
              <a:rPr lang="en-US" altLang="ja-JP" sz="2800" dirty="0" smtClean="0">
                <a:solidFill>
                  <a:srgbClr val="FF0000"/>
                </a:solidFill>
              </a:rPr>
              <a:t>@70Hz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5536" y="5498068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発振しない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236939" y="3733810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5319790" y="3742009"/>
            <a:ext cx="504056" cy="34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>
            <a:off x="3361714" y="3714299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702348" y="3696484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3236939" y="5268223"/>
            <a:ext cx="504056" cy="342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5383754" y="5267738"/>
            <a:ext cx="504056" cy="342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>
            <a:off x="3375569" y="5193291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716203" y="5217041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(b)(c)消す"/>
          <p:cNvSpPr/>
          <p:nvPr/>
        </p:nvSpPr>
        <p:spPr>
          <a:xfrm>
            <a:off x="179512" y="3140968"/>
            <a:ext cx="8784976" cy="3717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26" name="表"/>
          <p:cNvPicPr>
            <a:picLocks noChangeAspect="1" noChangeArrowheads="1"/>
          </p:cNvPicPr>
          <p:nvPr/>
        </p:nvPicPr>
        <p:blipFill>
          <a:blip r:embed="rId4" cstate="print"/>
          <a:srcRect t="9198"/>
          <a:stretch>
            <a:fillRect/>
          </a:stretch>
        </p:blipFill>
        <p:spPr bwMode="auto">
          <a:xfrm>
            <a:off x="1374421" y="3441151"/>
            <a:ext cx="5789867" cy="258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kumimoji="1" lang="ja-JP" altLang="en-US" dirty="0" smtClean="0"/>
              <a:t>実験装置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558145" y="1470930"/>
            <a:ext cx="432048" cy="29104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7668344" y="4365104"/>
          <a:ext cx="131980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04"/>
                <a:gridCol w="659904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T</a:t>
                      </a:r>
                      <a:r>
                        <a:rPr kumimoji="1" lang="en-US" altLang="ja-JP" i="1" baseline="-25000" dirty="0" smtClean="0"/>
                        <a:t>H</a:t>
                      </a:r>
                      <a:r>
                        <a:rPr kumimoji="1" lang="ja-JP" altLang="en-US" sz="1600" i="1" baseline="0" dirty="0" smtClean="0"/>
                        <a:t>℃</a:t>
                      </a:r>
                      <a:endParaRPr kumimoji="1" lang="ja-JP" altLang="en-US" sz="1600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T</a:t>
                      </a:r>
                      <a:r>
                        <a:rPr kumimoji="1" lang="en-US" altLang="ja-JP" i="1" baseline="-25000" dirty="0" smtClean="0"/>
                        <a:t>C</a:t>
                      </a:r>
                      <a:r>
                        <a:rPr kumimoji="1" lang="ja-JP" altLang="en-US" sz="1800" i="1" baseline="0" dirty="0" smtClean="0"/>
                        <a:t>℃</a:t>
                      </a:r>
                      <a:endParaRPr kumimoji="1" lang="ja-JP" altLang="en-US" i="1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i="1" dirty="0" smtClean="0"/>
                        <a:t>21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21</a:t>
                      </a:r>
                      <a:endParaRPr kumimoji="1" lang="ja-JP" alt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100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23</a:t>
                      </a:r>
                      <a:endParaRPr kumimoji="1" lang="ja-JP" alt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200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26</a:t>
                      </a:r>
                      <a:endParaRPr kumimoji="1" lang="ja-JP" alt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300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29</a:t>
                      </a:r>
                      <a:endParaRPr kumimoji="1" lang="ja-JP" altLang="en-US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400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33</a:t>
                      </a:r>
                      <a:endParaRPr kumimoji="1" lang="ja-JP" altLang="en-US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正方形/長方形 12"/>
          <p:cNvSpPr/>
          <p:nvPr/>
        </p:nvSpPr>
        <p:spPr>
          <a:xfrm>
            <a:off x="3264654" y="1426631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342194" y="1426146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3375574" y="1420975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16208" y="1403160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051720" y="88374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768mm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42321" y="87171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76</a:t>
            </a:r>
            <a:r>
              <a:rPr kumimoji="1" lang="en-US" altLang="ja-JP" dirty="0" smtClean="0"/>
              <a:t>8mm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57381" y="89942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34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57659" y="87737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34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36296" y="314096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φ</a:t>
            </a:r>
            <a:r>
              <a:rPr lang="en-US" altLang="ja-JP" i="1" dirty="0" smtClean="0"/>
              <a:t>47</a:t>
            </a:r>
            <a:r>
              <a:rPr lang="en-US" altLang="ja-JP" dirty="0" smtClean="0"/>
              <a:t>mm </a:t>
            </a:r>
          </a:p>
          <a:p>
            <a:r>
              <a:rPr lang="ja-JP" altLang="en-US" dirty="0" smtClean="0"/>
              <a:t>長さ </a:t>
            </a:r>
            <a:r>
              <a:rPr lang="en-US" altLang="ja-JP" i="1" dirty="0" smtClean="0"/>
              <a:t>55</a:t>
            </a:r>
            <a:r>
              <a:rPr lang="en-US" altLang="ja-JP" dirty="0" smtClean="0"/>
              <a:t>mm</a:t>
            </a:r>
          </a:p>
          <a:p>
            <a:r>
              <a:rPr lang="en-US" altLang="ja-JP" dirty="0" smtClean="0"/>
              <a:t>1mm ×1mm</a:t>
            </a: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19"/>
            <a:ext cx="8640960" cy="207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4578693" y="1724558"/>
            <a:ext cx="360040" cy="288032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236944" y="1671624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369904" y="1675536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356992"/>
            <a:ext cx="1914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正方形/長方形 13"/>
          <p:cNvSpPr/>
          <p:nvPr/>
        </p:nvSpPr>
        <p:spPr>
          <a:xfrm>
            <a:off x="3377048" y="2500720"/>
            <a:ext cx="23762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1880" t="4064" r="63932" b="4064"/>
          <a:stretch>
            <a:fillRect/>
          </a:stretch>
        </p:blipFill>
        <p:spPr bwMode="auto">
          <a:xfrm>
            <a:off x="5148064" y="2636912"/>
            <a:ext cx="530192" cy="65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正方形/長方形 14"/>
          <p:cNvSpPr/>
          <p:nvPr/>
        </p:nvSpPr>
        <p:spPr>
          <a:xfrm>
            <a:off x="3359739" y="1268760"/>
            <a:ext cx="2376264" cy="115212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>
            <a:stCxn id="13" idx="0"/>
            <a:endCxn id="15" idx="3"/>
          </p:cNvCxnSpPr>
          <p:nvPr/>
        </p:nvCxnSpPr>
        <p:spPr>
          <a:xfrm flipV="1">
            <a:off x="5413160" y="1844824"/>
            <a:ext cx="322843" cy="792088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20" idx="0"/>
            <a:endCxn id="15" idx="1"/>
          </p:cNvCxnSpPr>
          <p:nvPr/>
        </p:nvCxnSpPr>
        <p:spPr>
          <a:xfrm flipH="1" flipV="1">
            <a:off x="3359739" y="1844824"/>
            <a:ext cx="356947" cy="805474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67693" t="4064" r="1880" b="4064"/>
          <a:stretch>
            <a:fillRect/>
          </a:stretch>
        </p:blipFill>
        <p:spPr bwMode="auto">
          <a:xfrm>
            <a:off x="3480763" y="2650298"/>
            <a:ext cx="471846" cy="65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573016"/>
            <a:ext cx="44386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080" y="4405858"/>
            <a:ext cx="29718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404445"/>
            <a:ext cx="33051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タイトル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伝達マトリクスに基づく解析手法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3180098" y="1749066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5519979" y="1736433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3585608" y="720128"/>
            <a:ext cx="1960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 t="42540" b="40086"/>
          <a:stretch>
            <a:fillRect/>
          </a:stretch>
        </p:blipFill>
        <p:spPr bwMode="auto">
          <a:xfrm>
            <a:off x="287016" y="4623738"/>
            <a:ext cx="7289293" cy="92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伝達マトリクスに基づく解析手法</a:t>
            </a:r>
            <a:r>
              <a:rPr lang="ja-JP" altLang="en-US" sz="3500" dirty="0" smtClean="0">
                <a:latin typeface="+mj-lt"/>
                <a:ea typeface="+mj-ea"/>
                <a:cs typeface="+mj-cs"/>
              </a:rPr>
              <a:t>（つづき）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396044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等式条件に基づく解析</a:t>
            </a:r>
            <a:r>
              <a:rPr lang="en-US" altLang="ja-JP" sz="2400" dirty="0" smtClean="0"/>
              <a:t>[</a:t>
            </a:r>
            <a:r>
              <a:rPr lang="en-US" altLang="ja-JP" sz="2400" dirty="0" err="1" smtClean="0"/>
              <a:t>Guedra</a:t>
            </a:r>
            <a:r>
              <a:rPr lang="en-US" altLang="ja-JP" sz="2400" dirty="0" smtClean="0"/>
              <a:t> et al. 2011]</a:t>
            </a:r>
          </a:p>
          <a:p>
            <a:pPr lvl="1"/>
            <a:r>
              <a:rPr lang="ja-JP" altLang="en-US" dirty="0" smtClean="0"/>
              <a:t>進行波型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pPr lvl="1"/>
            <a:r>
              <a:rPr lang="ja-JP" altLang="en-US" dirty="0" smtClean="0"/>
              <a:t>定在波型</a:t>
            </a:r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6389" y="1458212"/>
            <a:ext cx="59340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8316416" y="1844824"/>
            <a:ext cx="6480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276872"/>
            <a:ext cx="24574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276872"/>
            <a:ext cx="44100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3284984"/>
            <a:ext cx="2409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12697" y="4005064"/>
            <a:ext cx="4114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正方形/長方形 17"/>
          <p:cNvSpPr/>
          <p:nvPr/>
        </p:nvSpPr>
        <p:spPr>
          <a:xfrm>
            <a:off x="5364088" y="6165304"/>
            <a:ext cx="3600400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ja-JP" altLang="en-US" sz="2800" dirty="0" smtClean="0"/>
              <a:t>統一的な取り扱い不可</a:t>
            </a:r>
            <a:endParaRPr lang="en-US" altLang="ja-JP" sz="2800" dirty="0" smtClean="0"/>
          </a:p>
        </p:txBody>
      </p:sp>
      <p:sp>
        <p:nvSpPr>
          <p:cNvPr id="37" name="正方形/長方形 36"/>
          <p:cNvSpPr/>
          <p:nvPr/>
        </p:nvSpPr>
        <p:spPr>
          <a:xfrm>
            <a:off x="5940152" y="3212976"/>
            <a:ext cx="2952328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ja-JP" altLang="en-US" sz="2800" dirty="0" smtClean="0"/>
              <a:t>非因果的システム</a:t>
            </a:r>
            <a:endParaRPr lang="ja-JP" altLang="en-US" sz="2400" dirty="0"/>
          </a:p>
        </p:txBody>
      </p:sp>
      <p:sp>
        <p:nvSpPr>
          <p:cNvPr id="38" name="(b),(c)消す"/>
          <p:cNvSpPr/>
          <p:nvPr/>
        </p:nvSpPr>
        <p:spPr>
          <a:xfrm>
            <a:off x="4625720" y="4977166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(b),(c)消す"/>
          <p:cNvSpPr/>
          <p:nvPr/>
        </p:nvSpPr>
        <p:spPr>
          <a:xfrm>
            <a:off x="2798088" y="4978310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70992" y="4527377"/>
            <a:ext cx="2808312" cy="1152128"/>
          </a:xfrm>
          <a:prstGeom prst="round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>
              <a:lnSpc>
                <a:spcPts val="2500"/>
              </a:lnSpc>
            </a:pPr>
            <a:endParaRPr kumimoji="1" lang="en-US" altLang="ja-JP" sz="2800" i="1" dirty="0" smtClean="0">
              <a:solidFill>
                <a:srgbClr val="FF0000"/>
              </a:solidFill>
            </a:endParaRPr>
          </a:p>
          <a:p>
            <a:pPr>
              <a:lnSpc>
                <a:spcPts val="2500"/>
              </a:lnSpc>
            </a:pPr>
            <a:endParaRPr lang="en-US" altLang="ja-JP" sz="2800" i="1" dirty="0" smtClean="0">
              <a:solidFill>
                <a:srgbClr val="FF0000"/>
              </a:solidFill>
            </a:endParaRPr>
          </a:p>
          <a:p>
            <a:endParaRPr kumimoji="1" lang="ja-JP" altLang="en-US" sz="2800" i="1" dirty="0">
              <a:solidFill>
                <a:srgbClr val="00B050"/>
              </a:solidFill>
            </a:endParaRPr>
          </a:p>
        </p:txBody>
      </p:sp>
      <p:sp>
        <p:nvSpPr>
          <p:cNvPr id="31" name="(b),(c)消す"/>
          <p:cNvSpPr/>
          <p:nvPr/>
        </p:nvSpPr>
        <p:spPr>
          <a:xfrm>
            <a:off x="0" y="4381662"/>
            <a:ext cx="2159224" cy="16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4895528" y="4510730"/>
            <a:ext cx="2952328" cy="1152128"/>
          </a:xfrm>
          <a:prstGeom prst="round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>
              <a:lnSpc>
                <a:spcPts val="2500"/>
              </a:lnSpc>
            </a:pPr>
            <a:endParaRPr kumimoji="1" lang="en-US" altLang="ja-JP" sz="2800" i="1" dirty="0" smtClean="0">
              <a:solidFill>
                <a:srgbClr val="FF0000"/>
              </a:solidFill>
            </a:endParaRPr>
          </a:p>
          <a:p>
            <a:pPr>
              <a:lnSpc>
                <a:spcPts val="2500"/>
              </a:lnSpc>
            </a:pPr>
            <a:endParaRPr lang="en-US" altLang="ja-JP" sz="2800" i="1" dirty="0" smtClean="0">
              <a:solidFill>
                <a:srgbClr val="FF0000"/>
              </a:solidFill>
            </a:endParaRPr>
          </a:p>
          <a:p>
            <a:endParaRPr kumimoji="1" lang="ja-JP" altLang="en-US" sz="2800" i="1" dirty="0">
              <a:solidFill>
                <a:srgbClr val="00B050"/>
              </a:solidFill>
            </a:endParaRPr>
          </a:p>
        </p:txBody>
      </p:sp>
      <p:sp>
        <p:nvSpPr>
          <p:cNvPr id="32" name="(b),(c)消す"/>
          <p:cNvSpPr/>
          <p:nvPr/>
        </p:nvSpPr>
        <p:spPr>
          <a:xfrm>
            <a:off x="7703840" y="4170767"/>
            <a:ext cx="567680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4713671" y="509319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2667091" y="5095087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0688" y="5626382"/>
            <a:ext cx="1728192" cy="79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直線コネクタ 40"/>
          <p:cNvCxnSpPr/>
          <p:nvPr/>
        </p:nvCxnSpPr>
        <p:spPr>
          <a:xfrm flipH="1" flipV="1">
            <a:off x="2879240" y="5212622"/>
            <a:ext cx="436544" cy="432048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flipV="1">
            <a:off x="4484459" y="5211478"/>
            <a:ext cx="412149" cy="432048"/>
          </a:xfrm>
          <a:prstGeom prst="line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V="1">
            <a:off x="3942216" y="5886982"/>
            <a:ext cx="216024" cy="216024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H="1" flipV="1">
            <a:off x="3942216" y="5886982"/>
            <a:ext cx="216024" cy="216024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 r="8790"/>
          <a:stretch>
            <a:fillRect/>
          </a:stretch>
        </p:blipFill>
        <p:spPr bwMode="auto">
          <a:xfrm>
            <a:off x="8109231" y="2276872"/>
            <a:ext cx="3735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7" grpId="0" animBg="1"/>
      <p:bldP spid="38" grpId="0" animBg="1"/>
      <p:bldP spid="38" grpId="1" animBg="1"/>
      <p:bldP spid="39" grpId="0" animBg="1"/>
      <p:bldP spid="30" grpId="0" animBg="1"/>
      <p:bldP spid="31" grpId="0" animBg="1"/>
      <p:bldP spid="29" grpId="0" animBg="1"/>
      <p:bldP spid="29" grpId="1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/>
          <p:cNvSpPr/>
          <p:nvPr/>
        </p:nvSpPr>
        <p:spPr>
          <a:xfrm>
            <a:off x="5423570" y="1052736"/>
            <a:ext cx="1008112" cy="72008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因果的なシステム表現への変換</a:t>
            </a:r>
            <a:endParaRPr kumimoji="1" lang="ja-JP" altLang="en-US" dirty="0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316416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例：減衰のない管</a:t>
            </a: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533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812" y="5661248"/>
            <a:ext cx="50673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335263"/>
            <a:ext cx="1914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直線コネクタ 27"/>
          <p:cNvCxnSpPr/>
          <p:nvPr/>
        </p:nvCxnSpPr>
        <p:spPr>
          <a:xfrm>
            <a:off x="4211960" y="1916832"/>
            <a:ext cx="3600400" cy="0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416895" y="1052736"/>
            <a:ext cx="0" cy="936104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6444208" y="1052736"/>
            <a:ext cx="0" cy="936104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4355976" y="1772816"/>
            <a:ext cx="3168352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4355976" y="1052736"/>
            <a:ext cx="3168352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5220072" y="19168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0 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312067" y="19075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812360" y="168969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endParaRPr kumimoji="1" lang="ja-JP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788024" y="1052736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FF0000"/>
                </a:solidFill>
              </a:rPr>
              <a:t>A</a:t>
            </a:r>
            <a:r>
              <a:rPr lang="en-US" altLang="ja-JP" sz="2000" b="1" i="1" baseline="-25000" dirty="0" smtClean="0">
                <a:solidFill>
                  <a:srgbClr val="FF0000"/>
                </a:solidFill>
              </a:rPr>
              <a:t>1</a:t>
            </a:r>
            <a:endParaRPr lang="en-US" altLang="ja-JP" sz="2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51" name="直線矢印コネクタ 50"/>
          <p:cNvCxnSpPr/>
          <p:nvPr/>
        </p:nvCxnSpPr>
        <p:spPr>
          <a:xfrm flipH="1">
            <a:off x="5148064" y="158130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4788024" y="1376393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FF0000"/>
                </a:solidFill>
              </a:rPr>
              <a:t>B</a:t>
            </a:r>
            <a:r>
              <a:rPr lang="en-US" altLang="ja-JP" sz="2000" b="1" i="1" baseline="-25000" dirty="0" smtClean="0">
                <a:solidFill>
                  <a:srgbClr val="FF0000"/>
                </a:solidFill>
              </a:rPr>
              <a:t>1</a:t>
            </a:r>
            <a:endParaRPr lang="en-US" altLang="ja-JP" sz="2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>
            <a:off x="5200617" y="1268760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6452547" y="1054252"/>
            <a:ext cx="0" cy="936104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6636483" y="1054252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FF0000"/>
                </a:solidFill>
              </a:rPr>
              <a:t>A</a:t>
            </a:r>
            <a:r>
              <a:rPr lang="en-US" altLang="ja-JP" sz="2000" b="1" i="1" baseline="-25000" dirty="0" smtClean="0">
                <a:solidFill>
                  <a:srgbClr val="FF0000"/>
                </a:solidFill>
              </a:rPr>
              <a:t>2</a:t>
            </a:r>
            <a:endParaRPr lang="en-US" altLang="ja-JP" sz="2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 flipH="1">
            <a:off x="6183716" y="1582816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/>
          <p:cNvSpPr txBox="1"/>
          <p:nvPr/>
        </p:nvSpPr>
        <p:spPr>
          <a:xfrm>
            <a:off x="6636483" y="1377909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smtClean="0">
                <a:solidFill>
                  <a:srgbClr val="FF0000"/>
                </a:solidFill>
              </a:rPr>
              <a:t>B</a:t>
            </a:r>
            <a:r>
              <a:rPr lang="en-US" altLang="ja-JP" sz="2000" b="1" i="1" baseline="-25000" dirty="0" smtClean="0">
                <a:solidFill>
                  <a:srgbClr val="FF0000"/>
                </a:solidFill>
              </a:rPr>
              <a:t>2</a:t>
            </a:r>
            <a:endParaRPr lang="en-US" altLang="ja-JP" sz="2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58" name="直線矢印コネクタ 57"/>
          <p:cNvCxnSpPr/>
          <p:nvPr/>
        </p:nvCxnSpPr>
        <p:spPr>
          <a:xfrm>
            <a:off x="6236269" y="1270276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335263"/>
            <a:ext cx="19812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734419"/>
            <a:ext cx="34956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 cstate="print"/>
          <a:srcRect l="1880" t="4064" r="63932" b="4064"/>
          <a:stretch>
            <a:fillRect/>
          </a:stretch>
        </p:blipFill>
        <p:spPr bwMode="auto">
          <a:xfrm>
            <a:off x="6202048" y="2276872"/>
            <a:ext cx="530192" cy="65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/>
          <a:srcRect l="67693" t="4064" r="1880" b="4064"/>
          <a:stretch>
            <a:fillRect/>
          </a:stretch>
        </p:blipFill>
        <p:spPr bwMode="auto">
          <a:xfrm>
            <a:off x="5148064" y="2276872"/>
            <a:ext cx="471846" cy="65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直線矢印コネクタ 59"/>
          <p:cNvCxnSpPr/>
          <p:nvPr/>
        </p:nvCxnSpPr>
        <p:spPr>
          <a:xfrm>
            <a:off x="2627784" y="3839319"/>
            <a:ext cx="3960440" cy="0"/>
          </a:xfrm>
          <a:prstGeom prst="straightConnector1">
            <a:avLst/>
          </a:prstGeom>
          <a:ln w="635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5661248"/>
            <a:ext cx="25336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5301208"/>
            <a:ext cx="1009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正方形/長方形 32"/>
          <p:cNvSpPr/>
          <p:nvPr/>
        </p:nvSpPr>
        <p:spPr>
          <a:xfrm>
            <a:off x="666980" y="4833061"/>
            <a:ext cx="45719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725133" y="6065586"/>
            <a:ext cx="45719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998321" y="386104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鎖錯乱行列の</a:t>
            </a:r>
            <a:r>
              <a:rPr lang="ja-JP" altLang="en-US" dirty="0" smtClean="0"/>
              <a:t>逆変換</a:t>
            </a:r>
            <a:r>
              <a:rPr lang="ja-JP" altLang="en-US" dirty="0" smtClean="0"/>
              <a:t>に対応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5" grpId="0"/>
      <p:bldP spid="57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070" y="1412776"/>
            <a:ext cx="728933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kumimoji="1" lang="ja-JP" altLang="en-US" dirty="0" smtClean="0"/>
              <a:t>実験方法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28662" y="2584322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502009" y="2073330"/>
            <a:ext cx="396935" cy="27200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316416" cy="5139952"/>
          </a:xfrm>
        </p:spPr>
        <p:txBody>
          <a:bodyPr>
            <a:normAutofit/>
          </a:bodyPr>
          <a:lstStyle/>
          <a:p>
            <a:pPr lvl="0"/>
            <a:r>
              <a:rPr lang="ja-JP" altLang="ja-JP" dirty="0" smtClean="0"/>
              <a:t>因果的システム</a:t>
            </a:r>
            <a:r>
              <a:rPr lang="ja-JP" altLang="en-US" dirty="0" smtClean="0"/>
              <a:t>の周波数応答計測</a:t>
            </a: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sp>
        <p:nvSpPr>
          <p:cNvPr id="12" name="角丸四角形 11"/>
          <p:cNvSpPr/>
          <p:nvPr/>
        </p:nvSpPr>
        <p:spPr>
          <a:xfrm>
            <a:off x="3491880" y="1628800"/>
            <a:ext cx="2016224" cy="1152128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r>
              <a:rPr lang="en-US" altLang="ja-JP" sz="2800" i="1" dirty="0" smtClean="0">
                <a:solidFill>
                  <a:srgbClr val="FF0000"/>
                </a:solidFill>
              </a:rPr>
              <a:t>G</a:t>
            </a:r>
            <a:endParaRPr kumimoji="1" lang="ja-JP" altLang="en-US" sz="2800" i="1" dirty="0">
              <a:solidFill>
                <a:srgbClr val="FF0000"/>
              </a:solidFill>
            </a:endParaRPr>
          </a:p>
        </p:txBody>
      </p:sp>
      <p:sp>
        <p:nvSpPr>
          <p:cNvPr id="14" name="コア消す"/>
          <p:cNvSpPr/>
          <p:nvPr/>
        </p:nvSpPr>
        <p:spPr>
          <a:xfrm>
            <a:off x="3789640" y="3717032"/>
            <a:ext cx="1368152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コア消す"/>
          <p:cNvSpPr/>
          <p:nvPr/>
        </p:nvSpPr>
        <p:spPr>
          <a:xfrm>
            <a:off x="3521064" y="3820792"/>
            <a:ext cx="1944216" cy="184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コア消す"/>
          <p:cNvSpPr/>
          <p:nvPr/>
        </p:nvSpPr>
        <p:spPr>
          <a:xfrm>
            <a:off x="3517816" y="4348216"/>
            <a:ext cx="1944216" cy="184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(b),(c)消す"/>
          <p:cNvSpPr/>
          <p:nvPr/>
        </p:nvSpPr>
        <p:spPr>
          <a:xfrm>
            <a:off x="251520" y="4653136"/>
            <a:ext cx="8712968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タ消す"/>
          <p:cNvSpPr/>
          <p:nvPr/>
        </p:nvSpPr>
        <p:spPr>
          <a:xfrm>
            <a:off x="2771800" y="3645024"/>
            <a:ext cx="144016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フタ"/>
          <p:cNvPicPr>
            <a:picLocks noChangeAspect="1" noChangeArrowheads="1"/>
          </p:cNvPicPr>
          <p:nvPr/>
        </p:nvPicPr>
        <p:blipFill>
          <a:blip r:embed="rId3" cstate="print"/>
          <a:srcRect l="26911" t="46631" r="60401" b="43358"/>
          <a:stretch>
            <a:fillRect/>
          </a:stretch>
        </p:blipFill>
        <p:spPr bwMode="auto">
          <a:xfrm>
            <a:off x="2843808" y="5343783"/>
            <a:ext cx="924918" cy="53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コア消す"/>
          <p:cNvSpPr/>
          <p:nvPr/>
        </p:nvSpPr>
        <p:spPr>
          <a:xfrm>
            <a:off x="3530638" y="5794147"/>
            <a:ext cx="1944216" cy="184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コア消す"/>
          <p:cNvSpPr/>
          <p:nvPr/>
        </p:nvSpPr>
        <p:spPr>
          <a:xfrm>
            <a:off x="3519521" y="5279075"/>
            <a:ext cx="1944216" cy="184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I部"/>
          <p:cNvPicPr>
            <a:picLocks noChangeAspect="1" noChangeArrowheads="1"/>
          </p:cNvPicPr>
          <p:nvPr/>
        </p:nvPicPr>
        <p:blipFill>
          <a:blip r:embed="rId3" cstate="print"/>
          <a:srcRect t="4908" r="63989" b="67083"/>
          <a:stretch>
            <a:fillRect/>
          </a:stretch>
        </p:blipFill>
        <p:spPr bwMode="auto">
          <a:xfrm>
            <a:off x="2915816" y="3664555"/>
            <a:ext cx="2625037" cy="14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Ｉ部"/>
          <p:cNvPicPr>
            <a:picLocks noChangeAspect="1" noChangeArrowheads="1"/>
          </p:cNvPicPr>
          <p:nvPr/>
        </p:nvPicPr>
        <p:blipFill>
          <a:blip r:embed="rId3" cstate="print"/>
          <a:srcRect l="62793" t="7363" b="67083"/>
          <a:stretch>
            <a:fillRect/>
          </a:stretch>
        </p:blipFill>
        <p:spPr bwMode="auto">
          <a:xfrm>
            <a:off x="3442005" y="5235532"/>
            <a:ext cx="2712375" cy="136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角丸四角形 35"/>
          <p:cNvSpPr/>
          <p:nvPr/>
        </p:nvSpPr>
        <p:spPr>
          <a:xfrm>
            <a:off x="5508104" y="3645024"/>
            <a:ext cx="2952328" cy="1152128"/>
          </a:xfrm>
          <a:prstGeom prst="round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>
              <a:lnSpc>
                <a:spcPts val="2500"/>
              </a:lnSpc>
            </a:pPr>
            <a:endParaRPr kumimoji="1" lang="en-US" altLang="ja-JP" sz="2800" i="1" dirty="0" smtClean="0">
              <a:solidFill>
                <a:srgbClr val="FF0000"/>
              </a:solidFill>
            </a:endParaRPr>
          </a:p>
          <a:p>
            <a:pPr>
              <a:lnSpc>
                <a:spcPts val="2500"/>
              </a:lnSpc>
            </a:pPr>
            <a:endParaRPr lang="en-US" altLang="ja-JP" sz="2800" i="1" dirty="0" smtClean="0">
              <a:solidFill>
                <a:srgbClr val="FF0000"/>
              </a:solidFill>
            </a:endParaRPr>
          </a:p>
          <a:p>
            <a:r>
              <a:rPr kumimoji="1" lang="ja-JP" altLang="en-US" sz="2800" i="1" dirty="0" smtClean="0">
                <a:solidFill>
                  <a:srgbClr val="00B050"/>
                </a:solidFill>
              </a:rPr>
              <a:t>Ｋ</a:t>
            </a:r>
            <a:endParaRPr kumimoji="1" lang="ja-JP" altLang="en-US" sz="2800" i="1" dirty="0">
              <a:solidFill>
                <a:srgbClr val="00B050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683568" y="5085184"/>
            <a:ext cx="2808312" cy="1152128"/>
          </a:xfrm>
          <a:prstGeom prst="round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>
              <a:lnSpc>
                <a:spcPts val="2500"/>
              </a:lnSpc>
            </a:pPr>
            <a:endParaRPr kumimoji="1" lang="en-US" altLang="ja-JP" sz="2800" i="1" dirty="0" smtClean="0">
              <a:solidFill>
                <a:srgbClr val="FF0000"/>
              </a:solidFill>
            </a:endParaRPr>
          </a:p>
          <a:p>
            <a:pPr>
              <a:lnSpc>
                <a:spcPts val="2500"/>
              </a:lnSpc>
            </a:pPr>
            <a:endParaRPr lang="en-US" altLang="ja-JP" sz="2800" i="1" dirty="0" smtClean="0">
              <a:solidFill>
                <a:srgbClr val="FF0000"/>
              </a:solidFill>
            </a:endParaRPr>
          </a:p>
          <a:p>
            <a:endParaRPr kumimoji="1" lang="ja-JP" altLang="en-US" sz="2800" i="1" dirty="0">
              <a:solidFill>
                <a:srgbClr val="00B050"/>
              </a:solidFill>
            </a:endParaRPr>
          </a:p>
        </p:txBody>
      </p:sp>
      <p:sp>
        <p:nvSpPr>
          <p:cNvPr id="39" name="(b),(c)消す"/>
          <p:cNvSpPr/>
          <p:nvPr/>
        </p:nvSpPr>
        <p:spPr>
          <a:xfrm>
            <a:off x="0" y="4797152"/>
            <a:ext cx="971600" cy="16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(b),(c)消す"/>
          <p:cNvSpPr/>
          <p:nvPr/>
        </p:nvSpPr>
        <p:spPr>
          <a:xfrm>
            <a:off x="8316416" y="3356992"/>
            <a:ext cx="567680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(b),(c)消す"/>
          <p:cNvSpPr/>
          <p:nvPr/>
        </p:nvSpPr>
        <p:spPr>
          <a:xfrm>
            <a:off x="179512" y="3573016"/>
            <a:ext cx="5976664" cy="223224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97152"/>
            <a:ext cx="34956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58293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33" grpId="0" animBg="1"/>
      <p:bldP spid="36" grpId="0" animBg="1"/>
      <p:bldP spid="38" grpId="0" animBg="1"/>
      <p:bldP spid="39" grpId="0" animBg="1"/>
      <p:bldP spid="40" grpId="0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6569</TotalTime>
  <Words>444</Words>
  <Application>Microsoft Office PowerPoint</Application>
  <PresentationFormat>画面に合わせる (4:3)</PresentationFormat>
  <Paragraphs>173</Paragraphs>
  <Slides>19</Slides>
  <Notes>19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テーマ</vt:lpstr>
      <vt:lpstr>進行波圧力成分に関するシステム表現に基づく 定在波型／進行波型熱音響システムに対する 統一的な自励発振条件解析</vt:lpstr>
      <vt:lpstr>スライド 2</vt:lpstr>
      <vt:lpstr>スライド 3</vt:lpstr>
      <vt:lpstr>背景（つづき）</vt:lpstr>
      <vt:lpstr>実験装置</vt:lpstr>
      <vt:lpstr>スライド 6</vt:lpstr>
      <vt:lpstr>スライド 7</vt:lpstr>
      <vt:lpstr>因果的なシステム表現への変換</vt:lpstr>
      <vt:lpstr>実験方法</vt:lpstr>
      <vt:lpstr>実験方法（つづき）</vt:lpstr>
      <vt:lpstr>実験結果：コア部の周波数応答</vt:lpstr>
      <vt:lpstr>実験結果：管の周波数応答</vt:lpstr>
      <vt:lpstr>実験結果：管の周波数応答（つづき）</vt:lpstr>
      <vt:lpstr>実験結果：管の周波数応答（つづき）</vt:lpstr>
      <vt:lpstr>解析結果：定在波型エンジン</vt:lpstr>
      <vt:lpstr>解析結果：定在波型エンジン（つづき）</vt:lpstr>
      <vt:lpstr>解析結果：進行波型エンジン</vt:lpstr>
      <vt:lpstr>スライド 18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フィードバック制御に基づく 熱音響発電システムの検討</dc:title>
  <dc:creator>kobayasi</dc:creator>
  <cp:lastModifiedBy>kobayasi</cp:lastModifiedBy>
  <cp:revision>519</cp:revision>
  <dcterms:created xsi:type="dcterms:W3CDTF">2012-03-07T00:49:43Z</dcterms:created>
  <dcterms:modified xsi:type="dcterms:W3CDTF">2014-11-11T08:48:10Z</dcterms:modified>
</cp:coreProperties>
</file>