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7" r:id="rId2"/>
    <p:sldId id="346" r:id="rId3"/>
    <p:sldId id="348" r:id="rId4"/>
    <p:sldId id="349" r:id="rId5"/>
    <p:sldId id="354" r:id="rId6"/>
    <p:sldId id="353" r:id="rId7"/>
    <p:sldId id="355" r:id="rId8"/>
    <p:sldId id="339" r:id="rId9"/>
    <p:sldId id="356" r:id="rId10"/>
    <p:sldId id="275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C000"/>
    <a:srgbClr val="00FF00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00" autoAdjust="0"/>
    <p:restoredTop sz="85662" autoAdjust="0"/>
  </p:normalViewPr>
  <p:slideViewPr>
    <p:cSldViewPr>
      <p:cViewPr varScale="1">
        <p:scale>
          <a:sx n="98" d="100"/>
          <a:sy n="98" d="100"/>
        </p:scale>
        <p:origin x="-90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9698-BD53-4A22-BACB-1A1F66EFCBA6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724C-15B7-4187-BE41-5173AB1B0A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1024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DE5C0F-A008-456B-BD96-935E867AF0BE}" type="slidenum">
              <a:rPr lang="ja-JP" altLang="en-US" smtClean="0">
                <a:ea typeface="ＭＳ Ｐゴシック" charset="-128"/>
              </a:rPr>
              <a:pPr/>
              <a:t>2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122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F8F363-94D7-4EB7-A347-2EAE04AC4A4B}" type="slidenum">
              <a:rPr lang="ja-JP" altLang="en-US" smtClean="0">
                <a:ea typeface="ＭＳ Ｐゴシック" charset="-128"/>
              </a:rPr>
              <a:pPr/>
              <a:t>3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133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9DA380-EEEF-43DC-B16C-F4FB3B4D2B41}" type="slidenum">
              <a:rPr lang="ja-JP" altLang="en-US" smtClean="0">
                <a:ea typeface="ＭＳ Ｐゴシック" charset="-128"/>
              </a:rPr>
              <a:pPr/>
              <a:t>4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143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307095-E6F7-434E-A405-53D8FF836D24}" type="slidenum">
              <a:rPr lang="ja-JP" altLang="en-US" smtClean="0">
                <a:ea typeface="ＭＳ Ｐゴシック" charset="-128"/>
              </a:rPr>
              <a:pPr/>
              <a:t>5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BD9D-738D-44A7-AB0A-1E74376853A0}" type="datetimeFigureOut">
              <a:rPr kumimoji="1" lang="ja-JP" altLang="en-US" smtClean="0"/>
              <a:pPr/>
              <a:t>2018/9/18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928992" cy="1512168"/>
          </a:xfrm>
        </p:spPr>
        <p:txBody>
          <a:bodyPr>
            <a:noAutofit/>
          </a:bodyPr>
          <a:lstStyle/>
          <a:p>
            <a:r>
              <a:rPr lang="ja-JP" altLang="en-US" sz="3600" dirty="0" smtClean="0"/>
              <a:t>タンク内圧力の変動を考慮した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コンプレッサーの能動騒音制御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3528" y="3286124"/>
            <a:ext cx="8534752" cy="1752600"/>
          </a:xfrm>
        </p:spPr>
        <p:txBody>
          <a:bodyPr>
            <a:normAutofit/>
          </a:bodyPr>
          <a:lstStyle/>
          <a:p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○</a:t>
            </a:r>
            <a:r>
              <a:rPr lang="zh-TW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小林泰秀</a:t>
            </a:r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,</a:t>
            </a:r>
            <a:r>
              <a:rPr lang="ja-JP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阿部勝栄</a:t>
            </a:r>
            <a:r>
              <a:rPr lang="ja-JP" altLang="en-US" dirty="0" smtClean="0"/>
              <a:t> </a:t>
            </a:r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(</a:t>
            </a:r>
            <a:r>
              <a:rPr lang="zh-TW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長岡技科大</a:t>
            </a:r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)</a:t>
            </a: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184576"/>
          </a:xfrm>
          <a:ln>
            <a:noFill/>
          </a:ln>
        </p:spPr>
        <p:txBody>
          <a:bodyPr>
            <a:normAutofit/>
          </a:bodyPr>
          <a:lstStyle/>
          <a:p>
            <a:r>
              <a:rPr lang="ja-JP" altLang="en-US" dirty="0" smtClean="0"/>
              <a:t>コンプレッサー騒音の</a:t>
            </a:r>
            <a:r>
              <a:rPr lang="en-US" altLang="ja-JP" dirty="0" smtClean="0"/>
              <a:t>ANC</a:t>
            </a:r>
          </a:p>
          <a:p>
            <a:pPr lvl="1"/>
            <a:r>
              <a:rPr lang="ja-JP" altLang="en-US" dirty="0" smtClean="0"/>
              <a:t>タンクの振動から参照信号を生成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狭帯域フィードフォワード</a:t>
            </a:r>
            <a:r>
              <a:rPr lang="en-US" altLang="ja-JP" dirty="0" smtClean="0"/>
              <a:t>ANC</a:t>
            </a:r>
          </a:p>
          <a:p>
            <a:pPr lvl="1"/>
            <a:r>
              <a:rPr lang="ja-JP" altLang="en-US" dirty="0" smtClean="0"/>
              <a:t>実験：モータ回転周波数の整数倍成分を抑制</a:t>
            </a:r>
            <a:endParaRPr lang="en-US" altLang="ja-JP" dirty="0" smtClean="0"/>
          </a:p>
          <a:p>
            <a:pPr lvl="1"/>
            <a:endParaRPr lang="en-US" altLang="ja-JP" sz="1800" dirty="0" smtClean="0"/>
          </a:p>
          <a:p>
            <a:r>
              <a:rPr lang="ja-JP" altLang="en-US" dirty="0" smtClean="0"/>
              <a:t>負荷に依存して適応係数を切り替える手法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負荷の段階毎に別の係数を用意し適応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実験：空～満充填の試行毎に性能向上</a:t>
            </a:r>
            <a:endParaRPr lang="en-US" altLang="ja-JP" dirty="0" smtClean="0"/>
          </a:p>
          <a:p>
            <a:pPr lvl="1"/>
            <a:endParaRPr lang="en-US" altLang="ja-JP" sz="1800" dirty="0" smtClean="0"/>
          </a:p>
          <a:p>
            <a:r>
              <a:rPr lang="ja-JP" altLang="en-US" dirty="0" smtClean="0"/>
              <a:t>今後の課題：温度情報の利用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背景：ウェアラブルロボット</a:t>
            </a:r>
          </a:p>
        </p:txBody>
      </p:sp>
      <p:sp>
        <p:nvSpPr>
          <p:cNvPr id="3075" name="コンテンツ プレースホルダ 4"/>
          <p:cNvSpPr>
            <a:spLocks noGrp="1"/>
          </p:cNvSpPr>
          <p:nvPr>
            <p:ph idx="1"/>
          </p:nvPr>
        </p:nvSpPr>
        <p:spPr>
          <a:xfrm>
            <a:off x="468313" y="1341438"/>
            <a:ext cx="8496300" cy="5183906"/>
          </a:xfrm>
        </p:spPr>
        <p:txBody>
          <a:bodyPr/>
          <a:lstStyle/>
          <a:p>
            <a:r>
              <a:rPr lang="ja-JP" altLang="ja-JP" dirty="0" smtClean="0"/>
              <a:t>介護など重筋作業における腰痛防止</a:t>
            </a:r>
            <a:endParaRPr lang="en-US" altLang="ja-JP" dirty="0" smtClean="0"/>
          </a:p>
          <a:p>
            <a:r>
              <a:rPr lang="ja-JP" altLang="en-US" dirty="0" smtClean="0"/>
              <a:t>動力源：圧縮空気、数十分程度</a:t>
            </a:r>
            <a:endParaRPr lang="en-US" altLang="ja-JP" dirty="0" smtClean="0"/>
          </a:p>
          <a:p>
            <a:r>
              <a:rPr lang="ja-JP" altLang="ja-JP" b="1" dirty="0" smtClean="0">
                <a:solidFill>
                  <a:srgbClr val="FF0000"/>
                </a:solidFill>
              </a:rPr>
              <a:t>コンプレッサーの作動音が問題</a:t>
            </a:r>
            <a:r>
              <a:rPr lang="ja-JP" altLang="en-US" b="1" dirty="0" smtClean="0">
                <a:solidFill>
                  <a:srgbClr val="FF0000"/>
                </a:solidFill>
              </a:rPr>
              <a:t>（夜間）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安直な方法：大きな防音箱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　　　　　→　能動騒音制御、安価に</a:t>
            </a:r>
            <a:endParaRPr lang="en-US" altLang="ja-JP" dirty="0" smtClean="0"/>
          </a:p>
          <a:p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96975"/>
          </a:xfrm>
        </p:spPr>
        <p:txBody>
          <a:bodyPr/>
          <a:lstStyle/>
          <a:p>
            <a:r>
              <a:rPr lang="ja-JP" altLang="en-US" dirty="0" smtClean="0"/>
              <a:t>背景</a:t>
            </a:r>
            <a:r>
              <a:rPr lang="ja-JP" altLang="en-US" sz="3200" dirty="0" smtClean="0"/>
              <a:t>（つづき）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3568" y="1124744"/>
            <a:ext cx="8099747" cy="554461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ja-JP" altLang="en-US" dirty="0" smtClean="0"/>
              <a:t>アプローチ</a:t>
            </a:r>
            <a:endParaRPr lang="en-US" altLang="ja-JP" dirty="0" smtClean="0"/>
          </a:p>
          <a:p>
            <a:pPr marL="971550" lvl="1" indent="-514350">
              <a:defRPr/>
            </a:pPr>
            <a:r>
              <a:rPr lang="ja-JP" altLang="en-US" dirty="0" smtClean="0"/>
              <a:t>騒音はモータの回転に同期</a:t>
            </a:r>
            <a:endParaRPr lang="en-US" altLang="ja-JP" dirty="0" smtClean="0"/>
          </a:p>
          <a:p>
            <a:pPr marL="971550" lvl="1" indent="-514350">
              <a:buNone/>
              <a:defRPr/>
            </a:pPr>
            <a:r>
              <a:rPr lang="ja-JP" altLang="en-US" dirty="0" smtClean="0"/>
              <a:t>        ⇒ タンク振動を参照信号とする適応制御系</a:t>
            </a:r>
            <a:endParaRPr lang="en-US" altLang="ja-JP" dirty="0" smtClean="0"/>
          </a:p>
          <a:p>
            <a:pPr marL="971550" lvl="1" indent="-514350">
              <a:defRPr/>
            </a:pPr>
            <a:r>
              <a:rPr lang="ja-JP" altLang="en-US" dirty="0" smtClean="0"/>
              <a:t>騒音はタンク内圧力にも依存</a:t>
            </a:r>
            <a:endParaRPr lang="en-US" altLang="ja-JP" dirty="0" smtClean="0"/>
          </a:p>
          <a:p>
            <a:pPr marL="971550" lvl="1" indent="-514350">
              <a:buNone/>
              <a:defRPr/>
            </a:pPr>
            <a:r>
              <a:rPr lang="ja-JP" altLang="en-US" dirty="0" smtClean="0"/>
              <a:t>        ⇒ 負荷電流により適応係数を切り替える</a:t>
            </a:r>
            <a:endParaRPr lang="en-US" altLang="ja-JP" dirty="0" smtClean="0"/>
          </a:p>
          <a:p>
            <a:pPr marL="971550" lvl="1" indent="-514350">
              <a:buNone/>
              <a:defRPr/>
            </a:pPr>
            <a:endParaRPr lang="en-US" altLang="ja-JP" sz="3000" dirty="0" smtClean="0"/>
          </a:p>
          <a:p>
            <a:r>
              <a:rPr lang="ja-JP" altLang="en-US" dirty="0" smtClean="0"/>
              <a:t>関連研究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掃除機モータの翼通過周波数騒音の抑制</a:t>
            </a:r>
            <a:r>
              <a:rPr lang="en-US" altLang="ja-JP" sz="2000" dirty="0" smtClean="0">
                <a:solidFill>
                  <a:srgbClr val="00B050"/>
                </a:solidFill>
              </a:rPr>
              <a:t>[</a:t>
            </a:r>
            <a:r>
              <a:rPr lang="ja-JP" altLang="en-US" sz="2000" dirty="0" smtClean="0">
                <a:solidFill>
                  <a:srgbClr val="00B050"/>
                </a:solidFill>
              </a:rPr>
              <a:t>機論</a:t>
            </a:r>
            <a:r>
              <a:rPr lang="en-US" altLang="ja-JP" sz="2000" dirty="0" smtClean="0">
                <a:solidFill>
                  <a:srgbClr val="00B050"/>
                </a:solidFill>
              </a:rPr>
              <a:t>2013]</a:t>
            </a:r>
            <a:endParaRPr lang="en-US" altLang="ja-JP" sz="2000" dirty="0" smtClean="0"/>
          </a:p>
          <a:p>
            <a:pPr lvl="2">
              <a:buNone/>
            </a:pPr>
            <a:r>
              <a:rPr lang="ja-JP" altLang="en-US" dirty="0" smtClean="0"/>
              <a:t>  吸引状態の変化　</a:t>
            </a:r>
            <a:r>
              <a:rPr lang="en-US" altLang="ja-JP" dirty="0" smtClean="0"/>
              <a:t>... </a:t>
            </a:r>
            <a:r>
              <a:rPr lang="ja-JP" altLang="en-US" dirty="0" smtClean="0"/>
              <a:t>適応係数が変化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負荷により参照信号を変化</a:t>
            </a:r>
            <a:r>
              <a:rPr lang="en-US" altLang="ja-JP" sz="2400" dirty="0" smtClean="0">
                <a:solidFill>
                  <a:srgbClr val="00B050"/>
                </a:solidFill>
              </a:rPr>
              <a:t>[Pfaff et al., 1992]</a:t>
            </a:r>
            <a:endParaRPr lang="en-US" altLang="ja-JP" dirty="0" smtClean="0">
              <a:solidFill>
                <a:srgbClr val="00B050"/>
              </a:solidFill>
            </a:endParaRPr>
          </a:p>
          <a:p>
            <a:pPr lvl="1"/>
            <a:r>
              <a:rPr lang="ja-JP" altLang="en-US" dirty="0" smtClean="0"/>
              <a:t>適応係数を変化させる報告無し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学習制御？</a:t>
            </a:r>
            <a:endParaRPr lang="en-US" altLang="ja-JP" dirty="0" smtClean="0"/>
          </a:p>
          <a:p>
            <a:pPr marL="342000" indent="-342000">
              <a:defRPr/>
            </a:pPr>
            <a:endParaRPr lang="en-US" altLang="ja-JP" dirty="0" smtClean="0"/>
          </a:p>
          <a:p>
            <a:pPr marL="971550" lvl="1" indent="-514350">
              <a:buNone/>
              <a:defRPr/>
            </a:pPr>
            <a:endParaRPr lang="en-US" altLang="ja-JP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96975"/>
          </a:xfrm>
        </p:spPr>
        <p:txBody>
          <a:bodyPr/>
          <a:lstStyle/>
          <a:p>
            <a:r>
              <a:rPr lang="ja-JP" altLang="en-US" smtClean="0"/>
              <a:t>目的</a:t>
            </a:r>
          </a:p>
        </p:txBody>
      </p:sp>
      <p:sp>
        <p:nvSpPr>
          <p:cNvPr id="6147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484313"/>
            <a:ext cx="8748712" cy="4327525"/>
          </a:xfrm>
        </p:spPr>
        <p:txBody>
          <a:bodyPr/>
          <a:lstStyle/>
          <a:p>
            <a:r>
              <a:rPr lang="ja-JP" altLang="en-US" dirty="0" smtClean="0"/>
              <a:t>基本システムの構成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タンク振動からモータ回転同期の参照信号を生成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狭帯域フィードフォワード</a:t>
            </a:r>
            <a:r>
              <a:rPr lang="en-US" altLang="ja-JP" dirty="0" smtClean="0"/>
              <a:t>ANC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周期騒音の抑制</a:t>
            </a:r>
            <a:endParaRPr lang="en-US" altLang="ja-JP" dirty="0" smtClean="0"/>
          </a:p>
          <a:p>
            <a:pPr>
              <a:buFontTx/>
              <a:buNone/>
            </a:pPr>
            <a:endParaRPr lang="ja-JP" altLang="en-US" dirty="0" smtClean="0"/>
          </a:p>
          <a:p>
            <a:r>
              <a:rPr lang="ja-JP" altLang="en-US" dirty="0" smtClean="0"/>
              <a:t>低コスト化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負荷に依存して適応係数を切り替える手法</a:t>
            </a:r>
            <a:r>
              <a:rPr lang="ja-JP" altLang="ja-JP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タイトル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836712"/>
          </a:xfrm>
        </p:spPr>
        <p:txBody>
          <a:bodyPr/>
          <a:lstStyle/>
          <a:p>
            <a:r>
              <a:rPr lang="ja-JP" altLang="en-US" dirty="0" smtClean="0"/>
              <a:t>実験装置</a:t>
            </a:r>
            <a:endParaRPr lang="ja-JP" altLang="en-US" sz="3600" dirty="0" smtClean="0"/>
          </a:p>
        </p:txBody>
      </p:sp>
      <p:grpSp>
        <p:nvGrpSpPr>
          <p:cNvPr id="18" name="グループ化 17"/>
          <p:cNvGrpSpPr>
            <a:grpSpLocks noChangeAspect="1"/>
          </p:cNvGrpSpPr>
          <p:nvPr/>
        </p:nvGrpSpPr>
        <p:grpSpPr>
          <a:xfrm>
            <a:off x="1187624" y="908720"/>
            <a:ext cx="6990101" cy="3987803"/>
            <a:chOff x="146838" y="980728"/>
            <a:chExt cx="8961666" cy="511256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2141" b="8566"/>
            <a:stretch>
              <a:fillRect/>
            </a:stretch>
          </p:blipFill>
          <p:spPr bwMode="auto">
            <a:xfrm>
              <a:off x="146838" y="980728"/>
              <a:ext cx="8961666" cy="5112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" name="Rectangle 169" descr="10%"/>
            <p:cNvSpPr>
              <a:spLocks noChangeArrowheads="1"/>
            </p:cNvSpPr>
            <p:nvPr/>
          </p:nvSpPr>
          <p:spPr bwMode="auto">
            <a:xfrm>
              <a:off x="3260358" y="1870338"/>
              <a:ext cx="231522" cy="597044"/>
            </a:xfrm>
            <a:prstGeom prst="rect">
              <a:avLst/>
            </a:prstGeom>
            <a:pattFill prst="pct1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181" name="Rectangle 171" descr="10%"/>
            <p:cNvSpPr>
              <a:spLocks noChangeArrowheads="1"/>
            </p:cNvSpPr>
            <p:nvPr/>
          </p:nvSpPr>
          <p:spPr bwMode="auto">
            <a:xfrm>
              <a:off x="3254876" y="1628800"/>
              <a:ext cx="4413468" cy="216024"/>
            </a:xfrm>
            <a:prstGeom prst="rect">
              <a:avLst/>
            </a:prstGeom>
            <a:pattFill prst="pct1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" name="Oval 187"/>
            <p:cNvSpPr>
              <a:spLocks noChangeArrowheads="1"/>
            </p:cNvSpPr>
            <p:nvPr/>
          </p:nvSpPr>
          <p:spPr bwMode="auto">
            <a:xfrm>
              <a:off x="4597514" y="3341493"/>
              <a:ext cx="504000" cy="504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602996" y="2107342"/>
              <a:ext cx="1728192" cy="1224136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38100">
              <a:solidFill>
                <a:srgbClr val="FF0000">
                  <a:alpha val="50000"/>
                </a:srgb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3131840" y="1489804"/>
              <a:ext cx="4679306" cy="108000"/>
            </a:xfrm>
            <a:prstGeom prst="rect">
              <a:avLst/>
            </a:prstGeom>
            <a:solidFill>
              <a:srgbClr val="92D050">
                <a:alpha val="60000"/>
              </a:srgbClr>
            </a:solidFill>
            <a:ln w="381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3116342" y="1628872"/>
              <a:ext cx="90000" cy="828000"/>
            </a:xfrm>
            <a:prstGeom prst="rect">
              <a:avLst/>
            </a:prstGeom>
            <a:solidFill>
              <a:srgbClr val="92D050">
                <a:alpha val="60000"/>
              </a:srgbClr>
            </a:solidFill>
            <a:ln w="381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47" name="Oval 187"/>
            <p:cNvSpPr>
              <a:spLocks noChangeArrowheads="1"/>
            </p:cNvSpPr>
            <p:nvPr/>
          </p:nvSpPr>
          <p:spPr bwMode="auto">
            <a:xfrm>
              <a:off x="5811634" y="3338913"/>
              <a:ext cx="504000" cy="504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3116342" y="3229422"/>
              <a:ext cx="90000" cy="576000"/>
            </a:xfrm>
            <a:prstGeom prst="rect">
              <a:avLst/>
            </a:prstGeom>
            <a:solidFill>
              <a:srgbClr val="92D050">
                <a:alpha val="60000"/>
              </a:srgbClr>
            </a:solidFill>
            <a:ln w="381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7678360" y="2354362"/>
              <a:ext cx="108000" cy="1440000"/>
            </a:xfrm>
            <a:prstGeom prst="rect">
              <a:avLst/>
            </a:prstGeom>
            <a:solidFill>
              <a:srgbClr val="92D050">
                <a:alpha val="60000"/>
              </a:srgbClr>
            </a:solidFill>
            <a:ln w="381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7693858" y="1607908"/>
              <a:ext cx="90000" cy="252000"/>
            </a:xfrm>
            <a:prstGeom prst="rect">
              <a:avLst/>
            </a:prstGeom>
            <a:solidFill>
              <a:srgbClr val="92D050">
                <a:alpha val="60000"/>
              </a:srgbClr>
            </a:solidFill>
            <a:ln w="381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54" name="Rectangle 169" descr="10%"/>
            <p:cNvSpPr>
              <a:spLocks noChangeArrowheads="1"/>
            </p:cNvSpPr>
            <p:nvPr/>
          </p:nvSpPr>
          <p:spPr bwMode="auto">
            <a:xfrm>
              <a:off x="3239378" y="3222992"/>
              <a:ext cx="231522" cy="597044"/>
            </a:xfrm>
            <a:prstGeom prst="rect">
              <a:avLst/>
            </a:prstGeom>
            <a:pattFill prst="pct1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55" name="Rectangle 169" descr="10%"/>
            <p:cNvSpPr>
              <a:spLocks noChangeArrowheads="1"/>
            </p:cNvSpPr>
            <p:nvPr/>
          </p:nvSpPr>
          <p:spPr bwMode="auto">
            <a:xfrm>
              <a:off x="7436822" y="2364378"/>
              <a:ext cx="226800" cy="1188000"/>
            </a:xfrm>
            <a:prstGeom prst="rect">
              <a:avLst/>
            </a:prstGeom>
            <a:pattFill prst="pct1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56" name="Rectangle 169" descr="10%"/>
            <p:cNvSpPr>
              <a:spLocks noChangeArrowheads="1"/>
            </p:cNvSpPr>
            <p:nvPr/>
          </p:nvSpPr>
          <p:spPr bwMode="auto">
            <a:xfrm>
              <a:off x="7442304" y="3593048"/>
              <a:ext cx="219600" cy="216000"/>
            </a:xfrm>
            <a:prstGeom prst="rect">
              <a:avLst/>
            </a:prstGeom>
            <a:pattFill prst="pct10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t="11400"/>
          <a:stretch>
            <a:fillRect/>
          </a:stretch>
        </p:blipFill>
        <p:spPr bwMode="auto">
          <a:xfrm>
            <a:off x="4067944" y="4365104"/>
            <a:ext cx="5013498" cy="242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5013176"/>
            <a:ext cx="3600400" cy="1656184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負荷なし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空～満充填（約</a:t>
            </a:r>
            <a:r>
              <a:rPr kumimoji="1" lang="en-US" altLang="ja-JP" sz="2800" dirty="0" smtClean="0"/>
              <a:t>5</a:t>
            </a:r>
            <a:r>
              <a:rPr kumimoji="1" lang="ja-JP" altLang="en-US" sz="2800" dirty="0" smtClean="0"/>
              <a:t>分）の応答を計測</a:t>
            </a:r>
            <a:endParaRPr kumimoji="1"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500063" y="-2738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適応制御系（狭帯域</a:t>
            </a:r>
            <a:r>
              <a:rPr lang="en-US" altLang="ja-JP" sz="4400" dirty="0" smtClean="0">
                <a:latin typeface="+mj-lt"/>
                <a:ea typeface="+mj-ea"/>
                <a:cs typeface="+mj-cs"/>
              </a:rPr>
              <a:t>FF ANC</a:t>
            </a:r>
            <a:r>
              <a:rPr lang="ja-JP" altLang="en-US" sz="4400" dirty="0" smtClean="0">
                <a:latin typeface="+mj-lt"/>
                <a:ea typeface="+mj-ea"/>
                <a:cs typeface="+mj-cs"/>
              </a:rPr>
              <a:t>）</a:t>
            </a:r>
            <a:endParaRPr kumimoji="1" lang="ja-JP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55576" y="1479276"/>
            <a:ext cx="576064" cy="601327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BPF</a:t>
            </a:r>
            <a:endParaRPr kumimoji="1" lang="ja-JP" altLang="en-US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835696" y="1059429"/>
            <a:ext cx="864096" cy="144016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kumimoji="1" lang="ja-JP" altLang="en-US" sz="12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ゼロクロス</a:t>
            </a:r>
            <a:endParaRPr kumimoji="1" lang="en-US" altLang="ja-JP" sz="1200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  <a:p>
            <a:pPr algn="ctr"/>
            <a:r>
              <a:rPr lang="ja-JP" altLang="en-US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検出</a:t>
            </a:r>
            <a:endParaRPr lang="en-US" altLang="ja-JP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  <a:p>
            <a:pPr algn="ctr"/>
            <a:r>
              <a:rPr kumimoji="1" lang="en-US" altLang="ja-JP" sz="2400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ω</a:t>
            </a:r>
            <a:endParaRPr kumimoji="1" lang="ja-JP" altLang="en-US" sz="2400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cxnSp>
        <p:nvCxnSpPr>
          <p:cNvPr id="23" name="直線矢印コネクタ 22"/>
          <p:cNvCxnSpPr>
            <a:stCxn id="20" idx="3"/>
            <a:endCxn id="21" idx="1"/>
          </p:cNvCxnSpPr>
          <p:nvPr/>
        </p:nvCxnSpPr>
        <p:spPr>
          <a:xfrm flipV="1">
            <a:off x="1331640" y="1779509"/>
            <a:ext cx="504056" cy="4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endCxn id="20" idx="1"/>
          </p:cNvCxnSpPr>
          <p:nvPr/>
        </p:nvCxnSpPr>
        <p:spPr>
          <a:xfrm>
            <a:off x="467544" y="1779509"/>
            <a:ext cx="288032" cy="4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1289229" y="1351232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1" lang="en-US" altLang="ja-JP" baseline="-25000" dirty="0" err="1" smtClean="0">
                <a:latin typeface="Times New Roman" pitchFamily="18" charset="0"/>
                <a:cs typeface="Times New Roman" pitchFamily="18" charset="0"/>
              </a:rPr>
              <a:t>BPF</a:t>
            </a:r>
            <a:endParaRPr kumimoji="1" lang="ja-JP" alt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3491880" y="3135461"/>
            <a:ext cx="576064" cy="601327"/>
            <a:chOff x="3491880" y="2996952"/>
            <a:chExt cx="576064" cy="601327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3635896" y="2996952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i="1" dirty="0" smtClean="0">
                  <a:latin typeface="Times New Roman" pitchFamily="18" charset="0"/>
                  <a:cs typeface="Times New Roman" pitchFamily="18" charset="0"/>
                </a:rPr>
                <a:t>^</a:t>
              </a:r>
              <a:endParaRPr kumimoji="1" lang="ja-JP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491880" y="2996952"/>
              <a:ext cx="576064" cy="601327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kumimoji="1" lang="en-US" altLang="ja-JP" i="1" dirty="0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S</a:t>
              </a:r>
              <a:endParaRPr kumimoji="1" lang="ja-JP" altLang="en-US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395536" y="136052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kumimoji="1"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3491880" y="4071565"/>
            <a:ext cx="576064" cy="601327"/>
            <a:chOff x="3491880" y="2996952"/>
            <a:chExt cx="576064" cy="601327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3635896" y="2996952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i="1" dirty="0" smtClean="0">
                  <a:latin typeface="Times New Roman" pitchFamily="18" charset="0"/>
                  <a:cs typeface="Times New Roman" pitchFamily="18" charset="0"/>
                </a:rPr>
                <a:t>^</a:t>
              </a:r>
              <a:endParaRPr kumimoji="1" lang="ja-JP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3491880" y="2996952"/>
              <a:ext cx="576064" cy="601327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kumimoji="1" lang="en-US" altLang="ja-JP" i="1" dirty="0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S</a:t>
              </a:r>
              <a:endParaRPr kumimoji="1" lang="ja-JP" altLang="en-US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</p:grpSp>
      <p:sp>
        <p:nvSpPr>
          <p:cNvPr id="44" name="正方形/長方形 43"/>
          <p:cNvSpPr/>
          <p:nvPr/>
        </p:nvSpPr>
        <p:spPr>
          <a:xfrm>
            <a:off x="5148064" y="3135461"/>
            <a:ext cx="576064" cy="601327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LMS</a:t>
            </a:r>
            <a:endParaRPr kumimoji="1" lang="ja-JP" altLang="en-US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4139952" y="1288516"/>
            <a:ext cx="432048" cy="432047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ja-JP" sz="2400" i="1" dirty="0" err="1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a</a:t>
            </a:r>
            <a:r>
              <a:rPr lang="en-US" altLang="ja-JP" sz="2400" i="1" baseline="-25000" dirty="0" err="1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i</a:t>
            </a:r>
            <a:endParaRPr kumimoji="1" lang="ja-JP" altLang="en-US" sz="2400" i="1" baseline="-25000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139952" y="1936588"/>
            <a:ext cx="432048" cy="432047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ja-JP" sz="2400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b</a:t>
            </a:r>
            <a:r>
              <a:rPr lang="en-US" altLang="ja-JP" sz="2400" i="1" baseline="-25000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i</a:t>
            </a:r>
            <a:endParaRPr kumimoji="1" lang="ja-JP" altLang="en-US" sz="2400" i="1" baseline="-25000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5148064" y="4071565"/>
            <a:ext cx="576064" cy="601327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LMS</a:t>
            </a:r>
            <a:endParaRPr kumimoji="1" lang="ja-JP" altLang="en-US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49" name="直線矢印コネクタ 48"/>
          <p:cNvCxnSpPr>
            <a:endCxn id="45" idx="1"/>
          </p:cNvCxnSpPr>
          <p:nvPr/>
        </p:nvCxnSpPr>
        <p:spPr>
          <a:xfrm>
            <a:off x="2699792" y="1504540"/>
            <a:ext cx="144016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2699792" y="2152612"/>
            <a:ext cx="144016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6660232" y="1543729"/>
            <a:ext cx="576064" cy="601327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kumimoji="1" lang="en-US" altLang="ja-JP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rPr>
              <a:t>S</a:t>
            </a:r>
            <a:endParaRPr kumimoji="1" lang="ja-JP" altLang="en-US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54" name="フローチャート : 論理和 53"/>
          <p:cNvSpPr/>
          <p:nvPr/>
        </p:nvSpPr>
        <p:spPr>
          <a:xfrm>
            <a:off x="5868144" y="1700808"/>
            <a:ext cx="288032" cy="288000"/>
          </a:xfrm>
          <a:prstGeom prst="flowChartOr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58" name="フリーフォーム 57"/>
          <p:cNvSpPr/>
          <p:nvPr/>
        </p:nvSpPr>
        <p:spPr>
          <a:xfrm>
            <a:off x="4558937" y="1495535"/>
            <a:ext cx="1332412" cy="235132"/>
          </a:xfrm>
          <a:custGeom>
            <a:avLst/>
            <a:gdLst>
              <a:gd name="connsiteX0" fmla="*/ 0 w 1449977"/>
              <a:gd name="connsiteY0" fmla="*/ 209005 h 444137"/>
              <a:gd name="connsiteX1" fmla="*/ 1084217 w 1449977"/>
              <a:gd name="connsiteY1" fmla="*/ 209005 h 444137"/>
              <a:gd name="connsiteX2" fmla="*/ 1332412 w 1449977"/>
              <a:gd name="connsiteY2" fmla="*/ 444137 h 444137"/>
              <a:gd name="connsiteX3" fmla="*/ 1449977 w 1449977"/>
              <a:gd name="connsiteY3" fmla="*/ 0 h 444137"/>
              <a:gd name="connsiteX0" fmla="*/ 0 w 1332412"/>
              <a:gd name="connsiteY0" fmla="*/ 0 h 235132"/>
              <a:gd name="connsiteX1" fmla="*/ 1084217 w 1332412"/>
              <a:gd name="connsiteY1" fmla="*/ 0 h 235132"/>
              <a:gd name="connsiteX2" fmla="*/ 1332412 w 1332412"/>
              <a:gd name="connsiteY2" fmla="*/ 235132 h 23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2412" h="235132">
                <a:moveTo>
                  <a:pt x="0" y="0"/>
                </a:moveTo>
                <a:lnTo>
                  <a:pt x="1084217" y="0"/>
                </a:lnTo>
                <a:lnTo>
                  <a:pt x="1332412" y="235132"/>
                </a:lnTo>
              </a:path>
            </a:pathLst>
          </a:cu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/>
          <p:cNvSpPr/>
          <p:nvPr/>
        </p:nvSpPr>
        <p:spPr>
          <a:xfrm>
            <a:off x="4571999" y="1959102"/>
            <a:ext cx="1332411" cy="193509"/>
          </a:xfrm>
          <a:custGeom>
            <a:avLst/>
            <a:gdLst>
              <a:gd name="connsiteX0" fmla="*/ 0 w 1449977"/>
              <a:gd name="connsiteY0" fmla="*/ 209005 h 444137"/>
              <a:gd name="connsiteX1" fmla="*/ 1084217 w 1449977"/>
              <a:gd name="connsiteY1" fmla="*/ 209005 h 444137"/>
              <a:gd name="connsiteX2" fmla="*/ 1332412 w 1449977"/>
              <a:gd name="connsiteY2" fmla="*/ 444137 h 444137"/>
              <a:gd name="connsiteX3" fmla="*/ 1449977 w 1449977"/>
              <a:gd name="connsiteY3" fmla="*/ 0 h 444137"/>
              <a:gd name="connsiteX0" fmla="*/ 0 w 1332412"/>
              <a:gd name="connsiteY0" fmla="*/ 0 h 235132"/>
              <a:gd name="connsiteX1" fmla="*/ 1084217 w 1332412"/>
              <a:gd name="connsiteY1" fmla="*/ 0 h 235132"/>
              <a:gd name="connsiteX2" fmla="*/ 1332412 w 1332412"/>
              <a:gd name="connsiteY2" fmla="*/ 235132 h 235132"/>
              <a:gd name="connsiteX0" fmla="*/ 0 w 1368152"/>
              <a:gd name="connsiteY0" fmla="*/ 216024 h 216024"/>
              <a:gd name="connsiteX1" fmla="*/ 1084217 w 1368152"/>
              <a:gd name="connsiteY1" fmla="*/ 216024 h 216024"/>
              <a:gd name="connsiteX2" fmla="*/ 1368152 w 1368152"/>
              <a:gd name="connsiteY2" fmla="*/ 0 h 216024"/>
              <a:gd name="connsiteX0" fmla="*/ 0 w 1368152"/>
              <a:gd name="connsiteY0" fmla="*/ 216024 h 216024"/>
              <a:gd name="connsiteX1" fmla="*/ 1084217 w 1368152"/>
              <a:gd name="connsiteY1" fmla="*/ 216024 h 216024"/>
              <a:gd name="connsiteX2" fmla="*/ 1368152 w 1368152"/>
              <a:gd name="connsiteY2" fmla="*/ 0 h 216024"/>
              <a:gd name="connsiteX0" fmla="*/ 0 w 1440160"/>
              <a:gd name="connsiteY0" fmla="*/ 0 h 144016"/>
              <a:gd name="connsiteX1" fmla="*/ 1084217 w 1440160"/>
              <a:gd name="connsiteY1" fmla="*/ 0 h 144016"/>
              <a:gd name="connsiteX2" fmla="*/ 1440160 w 1440160"/>
              <a:gd name="connsiteY2" fmla="*/ 144016 h 144016"/>
              <a:gd name="connsiteX0" fmla="*/ 0 w 1332411"/>
              <a:gd name="connsiteY0" fmla="*/ 193509 h 193509"/>
              <a:gd name="connsiteX1" fmla="*/ 1084217 w 1332411"/>
              <a:gd name="connsiteY1" fmla="*/ 193509 h 193509"/>
              <a:gd name="connsiteX2" fmla="*/ 1332411 w 1332411"/>
              <a:gd name="connsiteY2" fmla="*/ 0 h 19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2411" h="193509">
                <a:moveTo>
                  <a:pt x="0" y="193509"/>
                </a:moveTo>
                <a:lnTo>
                  <a:pt x="1084217" y="193509"/>
                </a:lnTo>
                <a:lnTo>
                  <a:pt x="1332411" y="0"/>
                </a:lnTo>
              </a:path>
            </a:pathLst>
          </a:cu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/>
          <p:cNvSpPr/>
          <p:nvPr/>
        </p:nvSpPr>
        <p:spPr>
          <a:xfrm>
            <a:off x="4067943" y="3448756"/>
            <a:ext cx="1084217" cy="0"/>
          </a:xfrm>
          <a:custGeom>
            <a:avLst/>
            <a:gdLst>
              <a:gd name="connsiteX0" fmla="*/ 0 w 1449977"/>
              <a:gd name="connsiteY0" fmla="*/ 209005 h 444137"/>
              <a:gd name="connsiteX1" fmla="*/ 1084217 w 1449977"/>
              <a:gd name="connsiteY1" fmla="*/ 209005 h 444137"/>
              <a:gd name="connsiteX2" fmla="*/ 1332412 w 1449977"/>
              <a:gd name="connsiteY2" fmla="*/ 444137 h 444137"/>
              <a:gd name="connsiteX3" fmla="*/ 1449977 w 1449977"/>
              <a:gd name="connsiteY3" fmla="*/ 0 h 444137"/>
              <a:gd name="connsiteX0" fmla="*/ 0 w 1332412"/>
              <a:gd name="connsiteY0" fmla="*/ 0 h 235132"/>
              <a:gd name="connsiteX1" fmla="*/ 1084217 w 1332412"/>
              <a:gd name="connsiteY1" fmla="*/ 0 h 235132"/>
              <a:gd name="connsiteX2" fmla="*/ 1332412 w 1332412"/>
              <a:gd name="connsiteY2" fmla="*/ 235132 h 235132"/>
              <a:gd name="connsiteX0" fmla="*/ 0 w 1084217"/>
              <a:gd name="connsiteY0" fmla="*/ 0 h 504056"/>
              <a:gd name="connsiteX1" fmla="*/ 1084217 w 1084217"/>
              <a:gd name="connsiteY1" fmla="*/ 0 h 504056"/>
              <a:gd name="connsiteX2" fmla="*/ 792088 w 1084217"/>
              <a:gd name="connsiteY2" fmla="*/ 504056 h 504056"/>
              <a:gd name="connsiteX0" fmla="*/ 0 w 1084217"/>
              <a:gd name="connsiteY0" fmla="*/ 0 h 0"/>
              <a:gd name="connsiteX1" fmla="*/ 1084217 w 108421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4217">
                <a:moveTo>
                  <a:pt x="0" y="0"/>
                </a:moveTo>
                <a:lnTo>
                  <a:pt x="1084217" y="0"/>
                </a:lnTo>
              </a:path>
            </a:pathLst>
          </a:cu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/>
          <p:cNvSpPr/>
          <p:nvPr/>
        </p:nvSpPr>
        <p:spPr>
          <a:xfrm>
            <a:off x="4067944" y="4384860"/>
            <a:ext cx="1084217" cy="0"/>
          </a:xfrm>
          <a:custGeom>
            <a:avLst/>
            <a:gdLst>
              <a:gd name="connsiteX0" fmla="*/ 0 w 1449977"/>
              <a:gd name="connsiteY0" fmla="*/ 209005 h 444137"/>
              <a:gd name="connsiteX1" fmla="*/ 1084217 w 1449977"/>
              <a:gd name="connsiteY1" fmla="*/ 209005 h 444137"/>
              <a:gd name="connsiteX2" fmla="*/ 1332412 w 1449977"/>
              <a:gd name="connsiteY2" fmla="*/ 444137 h 444137"/>
              <a:gd name="connsiteX3" fmla="*/ 1449977 w 1449977"/>
              <a:gd name="connsiteY3" fmla="*/ 0 h 444137"/>
              <a:gd name="connsiteX0" fmla="*/ 0 w 1332412"/>
              <a:gd name="connsiteY0" fmla="*/ 0 h 235132"/>
              <a:gd name="connsiteX1" fmla="*/ 1084217 w 1332412"/>
              <a:gd name="connsiteY1" fmla="*/ 0 h 235132"/>
              <a:gd name="connsiteX2" fmla="*/ 1332412 w 1332412"/>
              <a:gd name="connsiteY2" fmla="*/ 235132 h 235132"/>
              <a:gd name="connsiteX0" fmla="*/ 0 w 1084217"/>
              <a:gd name="connsiteY0" fmla="*/ 0 h 504056"/>
              <a:gd name="connsiteX1" fmla="*/ 1084217 w 1084217"/>
              <a:gd name="connsiteY1" fmla="*/ 0 h 504056"/>
              <a:gd name="connsiteX2" fmla="*/ 792088 w 1084217"/>
              <a:gd name="connsiteY2" fmla="*/ 504056 h 504056"/>
              <a:gd name="connsiteX0" fmla="*/ 0 w 1084217"/>
              <a:gd name="connsiteY0" fmla="*/ 0 h 0"/>
              <a:gd name="connsiteX1" fmla="*/ 1084217 w 108421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4217">
                <a:moveTo>
                  <a:pt x="0" y="0"/>
                </a:moveTo>
                <a:lnTo>
                  <a:pt x="1084217" y="0"/>
                </a:lnTo>
              </a:path>
            </a:pathLst>
          </a:cu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4" name="直線矢印コネクタ 63"/>
          <p:cNvCxnSpPr>
            <a:stCxn id="54" idx="6"/>
            <a:endCxn id="53" idx="1"/>
          </p:cNvCxnSpPr>
          <p:nvPr/>
        </p:nvCxnSpPr>
        <p:spPr>
          <a:xfrm flipV="1">
            <a:off x="6156176" y="1844393"/>
            <a:ext cx="504056" cy="4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円/楕円 64"/>
          <p:cNvSpPr/>
          <p:nvPr/>
        </p:nvSpPr>
        <p:spPr>
          <a:xfrm>
            <a:off x="7687777" y="1733627"/>
            <a:ext cx="216024" cy="216000"/>
          </a:xfrm>
          <a:prstGeom prst="ellipse">
            <a:avLst/>
          </a:prstGeom>
          <a:ln w="254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cxnSp>
        <p:nvCxnSpPr>
          <p:cNvPr id="67" name="直線矢印コネクタ 66"/>
          <p:cNvCxnSpPr>
            <a:stCxn id="53" idx="3"/>
            <a:endCxn id="65" idx="2"/>
          </p:cNvCxnSpPr>
          <p:nvPr/>
        </p:nvCxnSpPr>
        <p:spPr>
          <a:xfrm flipV="1">
            <a:off x="7236296" y="1841627"/>
            <a:ext cx="451481" cy="27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stCxn id="65" idx="6"/>
          </p:cNvCxnSpPr>
          <p:nvPr/>
        </p:nvCxnSpPr>
        <p:spPr>
          <a:xfrm flipV="1">
            <a:off x="7903801" y="1835169"/>
            <a:ext cx="678496" cy="645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>
            <a:stCxn id="65" idx="0"/>
          </p:cNvCxnSpPr>
          <p:nvPr/>
        </p:nvCxnSpPr>
        <p:spPr>
          <a:xfrm flipV="1">
            <a:off x="7795789" y="959957"/>
            <a:ext cx="2737" cy="77367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カギ線コネクタ 73"/>
          <p:cNvCxnSpPr>
            <a:endCxn id="44" idx="3"/>
          </p:cNvCxnSpPr>
          <p:nvPr/>
        </p:nvCxnSpPr>
        <p:spPr>
          <a:xfrm rot="10800000" flipV="1">
            <a:off x="5724128" y="1864579"/>
            <a:ext cx="2448272" cy="1571545"/>
          </a:xfrm>
          <a:prstGeom prst="bentConnector3">
            <a:avLst>
              <a:gd name="adj1" fmla="val -154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カギ線コネクタ 76"/>
          <p:cNvCxnSpPr/>
          <p:nvPr/>
        </p:nvCxnSpPr>
        <p:spPr>
          <a:xfrm rot="10800000" flipV="1">
            <a:off x="5724128" y="2800684"/>
            <a:ext cx="2448272" cy="1571545"/>
          </a:xfrm>
          <a:prstGeom prst="bentConnector3">
            <a:avLst>
              <a:gd name="adj1" fmla="val -154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フリーフォーム 82"/>
          <p:cNvSpPr/>
          <p:nvPr/>
        </p:nvSpPr>
        <p:spPr>
          <a:xfrm>
            <a:off x="3174274" y="1508597"/>
            <a:ext cx="300446" cy="1907177"/>
          </a:xfrm>
          <a:custGeom>
            <a:avLst/>
            <a:gdLst>
              <a:gd name="connsiteX0" fmla="*/ 0 w 300446"/>
              <a:gd name="connsiteY0" fmla="*/ 0 h 1907177"/>
              <a:gd name="connsiteX1" fmla="*/ 0 w 300446"/>
              <a:gd name="connsiteY1" fmla="*/ 1907177 h 1907177"/>
              <a:gd name="connsiteX2" fmla="*/ 300446 w 300446"/>
              <a:gd name="connsiteY2" fmla="*/ 1907177 h 190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446" h="1907177">
                <a:moveTo>
                  <a:pt x="0" y="0"/>
                </a:moveTo>
                <a:lnTo>
                  <a:pt x="0" y="1907177"/>
                </a:lnTo>
                <a:lnTo>
                  <a:pt x="300446" y="1907177"/>
                </a:lnTo>
              </a:path>
            </a:pathLst>
          </a:cu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/>
          <p:cNvSpPr/>
          <p:nvPr/>
        </p:nvSpPr>
        <p:spPr>
          <a:xfrm>
            <a:off x="2915816" y="2152613"/>
            <a:ext cx="576064" cy="2232248"/>
          </a:xfrm>
          <a:custGeom>
            <a:avLst/>
            <a:gdLst>
              <a:gd name="connsiteX0" fmla="*/ 0 w 300446"/>
              <a:gd name="connsiteY0" fmla="*/ 0 h 1907177"/>
              <a:gd name="connsiteX1" fmla="*/ 0 w 300446"/>
              <a:gd name="connsiteY1" fmla="*/ 1907177 h 1907177"/>
              <a:gd name="connsiteX2" fmla="*/ 300446 w 300446"/>
              <a:gd name="connsiteY2" fmla="*/ 1907177 h 1907177"/>
              <a:gd name="connsiteX0" fmla="*/ 0 w 576064"/>
              <a:gd name="connsiteY0" fmla="*/ 0 h 2232248"/>
              <a:gd name="connsiteX1" fmla="*/ 0 w 576064"/>
              <a:gd name="connsiteY1" fmla="*/ 1907177 h 2232248"/>
              <a:gd name="connsiteX2" fmla="*/ 576064 w 576064"/>
              <a:gd name="connsiteY2" fmla="*/ 2232248 h 2232248"/>
              <a:gd name="connsiteX0" fmla="*/ 0 w 576064"/>
              <a:gd name="connsiteY0" fmla="*/ 0 h 2232248"/>
              <a:gd name="connsiteX1" fmla="*/ 0 w 576064"/>
              <a:gd name="connsiteY1" fmla="*/ 2232247 h 2232248"/>
              <a:gd name="connsiteX2" fmla="*/ 576064 w 576064"/>
              <a:gd name="connsiteY2" fmla="*/ 2232248 h 2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6064" h="2232248">
                <a:moveTo>
                  <a:pt x="0" y="0"/>
                </a:moveTo>
                <a:lnTo>
                  <a:pt x="0" y="2232247"/>
                </a:lnTo>
                <a:lnTo>
                  <a:pt x="576064" y="2232248"/>
                </a:lnTo>
              </a:path>
            </a:pathLst>
          </a:cu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/>
          <p:cNvSpPr/>
          <p:nvPr/>
        </p:nvSpPr>
        <p:spPr>
          <a:xfrm>
            <a:off x="4023360" y="1182026"/>
            <a:ext cx="1110343" cy="2076994"/>
          </a:xfrm>
          <a:custGeom>
            <a:avLst/>
            <a:gdLst>
              <a:gd name="connsiteX0" fmla="*/ 1110343 w 1110343"/>
              <a:gd name="connsiteY0" fmla="*/ 2076994 h 2076994"/>
              <a:gd name="connsiteX1" fmla="*/ 927463 w 1110343"/>
              <a:gd name="connsiteY1" fmla="*/ 2076994 h 2076994"/>
              <a:gd name="connsiteX2" fmla="*/ 927463 w 1110343"/>
              <a:gd name="connsiteY2" fmla="*/ 836023 h 2076994"/>
              <a:gd name="connsiteX3" fmla="*/ 0 w 1110343"/>
              <a:gd name="connsiteY3" fmla="*/ 0 h 207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343" h="2076994">
                <a:moveTo>
                  <a:pt x="1110343" y="2076994"/>
                </a:moveTo>
                <a:lnTo>
                  <a:pt x="927463" y="2076994"/>
                </a:lnTo>
                <a:lnTo>
                  <a:pt x="927463" y="836023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/>
          <p:cNvSpPr/>
          <p:nvPr/>
        </p:nvSpPr>
        <p:spPr>
          <a:xfrm>
            <a:off x="3995936" y="1792572"/>
            <a:ext cx="1152128" cy="2376264"/>
          </a:xfrm>
          <a:custGeom>
            <a:avLst/>
            <a:gdLst>
              <a:gd name="connsiteX0" fmla="*/ 1110343 w 1110343"/>
              <a:gd name="connsiteY0" fmla="*/ 2076994 h 2076994"/>
              <a:gd name="connsiteX1" fmla="*/ 927463 w 1110343"/>
              <a:gd name="connsiteY1" fmla="*/ 2076994 h 2076994"/>
              <a:gd name="connsiteX2" fmla="*/ 927463 w 1110343"/>
              <a:gd name="connsiteY2" fmla="*/ 836023 h 2076994"/>
              <a:gd name="connsiteX3" fmla="*/ 0 w 1110343"/>
              <a:gd name="connsiteY3" fmla="*/ 0 h 2076994"/>
              <a:gd name="connsiteX0" fmla="*/ 1080120 w 1080120"/>
              <a:gd name="connsiteY0" fmla="*/ 2376264 h 2376264"/>
              <a:gd name="connsiteX1" fmla="*/ 927463 w 1080120"/>
              <a:gd name="connsiteY1" fmla="*/ 2076994 h 2376264"/>
              <a:gd name="connsiteX2" fmla="*/ 927463 w 1080120"/>
              <a:gd name="connsiteY2" fmla="*/ 836023 h 2376264"/>
              <a:gd name="connsiteX3" fmla="*/ 0 w 1080120"/>
              <a:gd name="connsiteY3" fmla="*/ 0 h 2376264"/>
              <a:gd name="connsiteX0" fmla="*/ 1080120 w 1080120"/>
              <a:gd name="connsiteY0" fmla="*/ 2376264 h 2376264"/>
              <a:gd name="connsiteX1" fmla="*/ 936104 w 1080120"/>
              <a:gd name="connsiteY1" fmla="*/ 2376264 h 2376264"/>
              <a:gd name="connsiteX2" fmla="*/ 927463 w 1080120"/>
              <a:gd name="connsiteY2" fmla="*/ 836023 h 2376264"/>
              <a:gd name="connsiteX3" fmla="*/ 0 w 1080120"/>
              <a:gd name="connsiteY3" fmla="*/ 0 h 2376264"/>
              <a:gd name="connsiteX0" fmla="*/ 1080120 w 1080120"/>
              <a:gd name="connsiteY0" fmla="*/ 2376264 h 2376264"/>
              <a:gd name="connsiteX1" fmla="*/ 936104 w 1080120"/>
              <a:gd name="connsiteY1" fmla="*/ 2376264 h 2376264"/>
              <a:gd name="connsiteX2" fmla="*/ 864096 w 1080120"/>
              <a:gd name="connsiteY2" fmla="*/ 792088 h 2376264"/>
              <a:gd name="connsiteX3" fmla="*/ 0 w 1080120"/>
              <a:gd name="connsiteY3" fmla="*/ 0 h 2376264"/>
              <a:gd name="connsiteX0" fmla="*/ 1080120 w 1080120"/>
              <a:gd name="connsiteY0" fmla="*/ 2376264 h 2376264"/>
              <a:gd name="connsiteX1" fmla="*/ 864096 w 1080120"/>
              <a:gd name="connsiteY1" fmla="*/ 2376264 h 2376264"/>
              <a:gd name="connsiteX2" fmla="*/ 864096 w 1080120"/>
              <a:gd name="connsiteY2" fmla="*/ 792088 h 2376264"/>
              <a:gd name="connsiteX3" fmla="*/ 0 w 1080120"/>
              <a:gd name="connsiteY3" fmla="*/ 0 h 2376264"/>
              <a:gd name="connsiteX0" fmla="*/ 1152128 w 1152128"/>
              <a:gd name="connsiteY0" fmla="*/ 2376264 h 2376264"/>
              <a:gd name="connsiteX1" fmla="*/ 864096 w 1152128"/>
              <a:gd name="connsiteY1" fmla="*/ 2376264 h 2376264"/>
              <a:gd name="connsiteX2" fmla="*/ 864096 w 1152128"/>
              <a:gd name="connsiteY2" fmla="*/ 792088 h 2376264"/>
              <a:gd name="connsiteX3" fmla="*/ 0 w 1152128"/>
              <a:gd name="connsiteY3" fmla="*/ 0 h 237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28" h="2376264">
                <a:moveTo>
                  <a:pt x="1152128" y="2376264"/>
                </a:moveTo>
                <a:lnTo>
                  <a:pt x="864096" y="2376264"/>
                </a:lnTo>
                <a:cubicBezTo>
                  <a:pt x="861216" y="1862850"/>
                  <a:pt x="866976" y="1305502"/>
                  <a:pt x="864096" y="792088"/>
                </a:cubicBezTo>
                <a:lnTo>
                  <a:pt x="0" y="0"/>
                </a:lnTo>
              </a:path>
            </a:pathLst>
          </a:cu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7656294" y="6206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kumimoji="1"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8565259" y="162243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kumimoji="1"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6228184" y="14952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kumimoji="1"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2686729" y="1046366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ja-JP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kumimoji="1" lang="ja-JP" alt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2686729" y="1694438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ja-JP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1" lang="ja-JP" alt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827584" y="2728676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ja-JP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400" dirty="0" smtClean="0"/>
              <a:t>  = </a:t>
            </a:r>
            <a:r>
              <a:rPr lang="en-US" altLang="ja-JP" sz="2400" dirty="0" err="1" smtClean="0"/>
              <a:t>cos</a:t>
            </a:r>
            <a:r>
              <a:rPr lang="en-US" altLang="ja-JP" sz="2400" dirty="0" smtClean="0"/>
              <a:t>(</a:t>
            </a:r>
            <a:r>
              <a:rPr lang="en-US" altLang="ja-JP" sz="2400" i="1" dirty="0" err="1" smtClean="0">
                <a:latin typeface="Times New Roman" pitchFamily="18" charset="0"/>
                <a:cs typeface="Times New Roman" pitchFamily="18" charset="0"/>
              </a:rPr>
              <a:t>iωt</a:t>
            </a:r>
            <a:r>
              <a:rPr lang="en-US" altLang="ja-JP" sz="2400" dirty="0" smtClean="0"/>
              <a:t>)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ja-JP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ja-JP" sz="2400" dirty="0" smtClean="0"/>
              <a:t>  = sin(</a:t>
            </a:r>
            <a:r>
              <a:rPr lang="en-US" altLang="ja-JP" sz="2400" i="1" dirty="0" err="1" smtClean="0">
                <a:latin typeface="Times New Roman" pitchFamily="18" charset="0"/>
                <a:cs typeface="Times New Roman" pitchFamily="18" charset="0"/>
              </a:rPr>
              <a:t>iωt</a:t>
            </a:r>
            <a:r>
              <a:rPr lang="en-US" altLang="ja-JP" sz="2400" dirty="0" smtClean="0"/>
              <a:t>)</a:t>
            </a: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4067944" y="2977196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ja-JP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067944" y="3880804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ja-JP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フリーフォーム 94"/>
          <p:cNvSpPr/>
          <p:nvPr/>
        </p:nvSpPr>
        <p:spPr>
          <a:xfrm>
            <a:off x="5695406" y="1991923"/>
            <a:ext cx="261257" cy="731520"/>
          </a:xfrm>
          <a:custGeom>
            <a:avLst/>
            <a:gdLst>
              <a:gd name="connsiteX0" fmla="*/ 0 w 261257"/>
              <a:gd name="connsiteY0" fmla="*/ 731520 h 731520"/>
              <a:gd name="connsiteX1" fmla="*/ 261257 w 261257"/>
              <a:gd name="connsiteY1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257" h="731520">
                <a:moveTo>
                  <a:pt x="0" y="731520"/>
                </a:moveTo>
                <a:lnTo>
                  <a:pt x="261257" y="0"/>
                </a:lnTo>
              </a:path>
            </a:pathLst>
          </a:cu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/>
          <p:cNvSpPr/>
          <p:nvPr/>
        </p:nvSpPr>
        <p:spPr>
          <a:xfrm>
            <a:off x="5656217" y="986083"/>
            <a:ext cx="300446" cy="718457"/>
          </a:xfrm>
          <a:custGeom>
            <a:avLst/>
            <a:gdLst>
              <a:gd name="connsiteX0" fmla="*/ 0 w 300446"/>
              <a:gd name="connsiteY0" fmla="*/ 0 h 718457"/>
              <a:gd name="connsiteX1" fmla="*/ 300446 w 300446"/>
              <a:gd name="connsiteY1" fmla="*/ 718457 h 7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0446" h="718457">
                <a:moveTo>
                  <a:pt x="0" y="0"/>
                </a:moveTo>
                <a:lnTo>
                  <a:pt x="300446" y="718457"/>
                </a:lnTo>
              </a:path>
            </a:pathLst>
          </a:cu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1" name="グループ化 100"/>
          <p:cNvGrpSpPr/>
          <p:nvPr/>
        </p:nvGrpSpPr>
        <p:grpSpPr>
          <a:xfrm>
            <a:off x="5796136" y="2368636"/>
            <a:ext cx="72008" cy="504056"/>
            <a:chOff x="6516216" y="2708920"/>
            <a:chExt cx="72008" cy="504056"/>
          </a:xfrm>
        </p:grpSpPr>
        <p:sp>
          <p:nvSpPr>
            <p:cNvPr id="97" name="円/楕円 96"/>
            <p:cNvSpPr/>
            <p:nvPr/>
          </p:nvSpPr>
          <p:spPr>
            <a:xfrm>
              <a:off x="6516216" y="3140968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6516216" y="2924944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6516216" y="2708920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</p:grpSp>
      <p:grpSp>
        <p:nvGrpSpPr>
          <p:cNvPr id="104" name="グループ化 103"/>
          <p:cNvGrpSpPr/>
          <p:nvPr/>
        </p:nvGrpSpPr>
        <p:grpSpPr>
          <a:xfrm>
            <a:off x="5796136" y="856468"/>
            <a:ext cx="72008" cy="504056"/>
            <a:chOff x="6516216" y="2708920"/>
            <a:chExt cx="72008" cy="504056"/>
          </a:xfrm>
        </p:grpSpPr>
        <p:sp>
          <p:nvSpPr>
            <p:cNvPr id="105" name="円/楕円 104"/>
            <p:cNvSpPr/>
            <p:nvPr/>
          </p:nvSpPr>
          <p:spPr>
            <a:xfrm>
              <a:off x="6516216" y="3140968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6516216" y="2924944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6516216" y="2708920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</p:grpSp>
      <p:grpSp>
        <p:nvGrpSpPr>
          <p:cNvPr id="108" name="グループ化 107"/>
          <p:cNvGrpSpPr/>
          <p:nvPr/>
        </p:nvGrpSpPr>
        <p:grpSpPr>
          <a:xfrm>
            <a:off x="5377151" y="2610786"/>
            <a:ext cx="72008" cy="504056"/>
            <a:chOff x="6516216" y="2708920"/>
            <a:chExt cx="72008" cy="504056"/>
          </a:xfrm>
        </p:grpSpPr>
        <p:sp>
          <p:nvSpPr>
            <p:cNvPr id="109" name="円/楕円 108"/>
            <p:cNvSpPr/>
            <p:nvPr/>
          </p:nvSpPr>
          <p:spPr>
            <a:xfrm>
              <a:off x="6516216" y="3140968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6516216" y="2924944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6516216" y="2708920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</p:grpSp>
      <p:grpSp>
        <p:nvGrpSpPr>
          <p:cNvPr id="112" name="グループ化 111"/>
          <p:cNvGrpSpPr/>
          <p:nvPr/>
        </p:nvGrpSpPr>
        <p:grpSpPr>
          <a:xfrm>
            <a:off x="5396907" y="4672892"/>
            <a:ext cx="72008" cy="504056"/>
            <a:chOff x="6516216" y="2708920"/>
            <a:chExt cx="72008" cy="504056"/>
          </a:xfrm>
        </p:grpSpPr>
        <p:sp>
          <p:nvSpPr>
            <p:cNvPr id="113" name="円/楕円 112"/>
            <p:cNvSpPr/>
            <p:nvPr/>
          </p:nvSpPr>
          <p:spPr>
            <a:xfrm>
              <a:off x="6516216" y="3140968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6516216" y="2924944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6516216" y="2708920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</p:grpSp>
      <p:grpSp>
        <p:nvGrpSpPr>
          <p:cNvPr id="116" name="グループ化 115"/>
          <p:cNvGrpSpPr/>
          <p:nvPr/>
        </p:nvGrpSpPr>
        <p:grpSpPr>
          <a:xfrm>
            <a:off x="3740723" y="4672892"/>
            <a:ext cx="72008" cy="504056"/>
            <a:chOff x="6516216" y="2708920"/>
            <a:chExt cx="72008" cy="504056"/>
          </a:xfrm>
        </p:grpSpPr>
        <p:sp>
          <p:nvSpPr>
            <p:cNvPr id="117" name="円/楕円 116"/>
            <p:cNvSpPr/>
            <p:nvPr/>
          </p:nvSpPr>
          <p:spPr>
            <a:xfrm>
              <a:off x="6516216" y="3140968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6516216" y="2924944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6516216" y="2708920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3727660" y="2610786"/>
            <a:ext cx="72008" cy="504056"/>
            <a:chOff x="6516216" y="2708920"/>
            <a:chExt cx="72008" cy="504056"/>
          </a:xfrm>
        </p:grpSpPr>
        <p:sp>
          <p:nvSpPr>
            <p:cNvPr id="121" name="円/楕円 120"/>
            <p:cNvSpPr/>
            <p:nvPr/>
          </p:nvSpPr>
          <p:spPr>
            <a:xfrm>
              <a:off x="6516216" y="3140968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6516216" y="2924944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6516216" y="2708920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</p:grpSp>
      <p:grpSp>
        <p:nvGrpSpPr>
          <p:cNvPr id="124" name="グループ化 123"/>
          <p:cNvGrpSpPr/>
          <p:nvPr/>
        </p:nvGrpSpPr>
        <p:grpSpPr>
          <a:xfrm>
            <a:off x="4329850" y="2407825"/>
            <a:ext cx="72008" cy="504056"/>
            <a:chOff x="6516216" y="2708920"/>
            <a:chExt cx="72008" cy="504056"/>
          </a:xfrm>
        </p:grpSpPr>
        <p:sp>
          <p:nvSpPr>
            <p:cNvPr id="125" name="円/楕円 124"/>
            <p:cNvSpPr/>
            <p:nvPr/>
          </p:nvSpPr>
          <p:spPr>
            <a:xfrm>
              <a:off x="6516216" y="3140968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6516216" y="2924944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6516216" y="2708920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</p:grpSp>
      <p:grpSp>
        <p:nvGrpSpPr>
          <p:cNvPr id="128" name="グループ化 127"/>
          <p:cNvGrpSpPr/>
          <p:nvPr/>
        </p:nvGrpSpPr>
        <p:grpSpPr>
          <a:xfrm>
            <a:off x="4316787" y="732208"/>
            <a:ext cx="72008" cy="504056"/>
            <a:chOff x="6516216" y="2708920"/>
            <a:chExt cx="72008" cy="504056"/>
          </a:xfrm>
        </p:grpSpPr>
        <p:sp>
          <p:nvSpPr>
            <p:cNvPr id="129" name="円/楕円 128"/>
            <p:cNvSpPr/>
            <p:nvPr/>
          </p:nvSpPr>
          <p:spPr>
            <a:xfrm>
              <a:off x="6516216" y="3140968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6516216" y="2924944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6516216" y="2708920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</p:grpSp>
      <p:sp>
        <p:nvSpPr>
          <p:cNvPr id="132" name="テキスト ボックス 131"/>
          <p:cNvSpPr txBox="1"/>
          <p:nvPr/>
        </p:nvSpPr>
        <p:spPr>
          <a:xfrm>
            <a:off x="2547468" y="5013176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8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ja-JP" altLang="en-US" sz="2800" dirty="0" smtClean="0">
                <a:latin typeface="Times New Roman" pitchFamily="18" charset="0"/>
                <a:cs typeface="Times New Roman" pitchFamily="18" charset="0"/>
              </a:rPr>
              <a:t>← </a:t>
            </a:r>
            <a:r>
              <a:rPr lang="en-US" altLang="ja-JP" sz="28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8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8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 +  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ja-JP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ja-JP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altLang="ja-JP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ja-JP" altLang="en-US" sz="2800" dirty="0" smtClean="0">
                <a:latin typeface="Times New Roman" pitchFamily="18" charset="0"/>
                <a:cs typeface="Times New Roman" pitchFamily="18" charset="0"/>
              </a:rPr>
              <a:t>← 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sz="28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 +  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ja-JP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ja-JP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altLang="ja-JP" sz="2800" dirty="0" smtClean="0"/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3275856" y="366478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128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次</a:t>
            </a:r>
            <a:endParaRPr kumimoji="1" lang="ja-JP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5518471" y="5301208"/>
            <a:ext cx="222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, …, M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2400" dirty="0"/>
          </a:p>
        </p:txBody>
      </p:sp>
      <p:grpSp>
        <p:nvGrpSpPr>
          <p:cNvPr id="135" name="グループ化 134"/>
          <p:cNvGrpSpPr/>
          <p:nvPr/>
        </p:nvGrpSpPr>
        <p:grpSpPr>
          <a:xfrm>
            <a:off x="2771800" y="2191801"/>
            <a:ext cx="72008" cy="504056"/>
            <a:chOff x="6516216" y="2708920"/>
            <a:chExt cx="72008" cy="504056"/>
          </a:xfrm>
        </p:grpSpPr>
        <p:sp>
          <p:nvSpPr>
            <p:cNvPr id="136" name="円/楕円 135"/>
            <p:cNvSpPr/>
            <p:nvPr/>
          </p:nvSpPr>
          <p:spPr>
            <a:xfrm>
              <a:off x="6516216" y="3140968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6516216" y="2924944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6516216" y="2708920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</p:grpSp>
      <p:grpSp>
        <p:nvGrpSpPr>
          <p:cNvPr id="139" name="グループ化 138"/>
          <p:cNvGrpSpPr/>
          <p:nvPr/>
        </p:nvGrpSpPr>
        <p:grpSpPr>
          <a:xfrm>
            <a:off x="2791556" y="692696"/>
            <a:ext cx="72008" cy="504056"/>
            <a:chOff x="6516216" y="2708920"/>
            <a:chExt cx="72008" cy="504056"/>
          </a:xfrm>
        </p:grpSpPr>
        <p:sp>
          <p:nvSpPr>
            <p:cNvPr id="140" name="円/楕円 139"/>
            <p:cNvSpPr/>
            <p:nvPr/>
          </p:nvSpPr>
          <p:spPr>
            <a:xfrm>
              <a:off x="6516216" y="3140968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6516216" y="2924944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6516216" y="2708920"/>
              <a:ext cx="72008" cy="7200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200" b="1" i="1" dirty="0" smtClean="0">
                <a:latin typeface="Times New Roman" pitchFamily="18" charset="0"/>
                <a:ea typeface="Arial Unicode MS" panose="020B0604020202020204" pitchFamily="50" charset="-128"/>
                <a:cs typeface="Times New Roman" pitchFamily="18" charset="0"/>
              </a:endParaRPr>
            </a:p>
          </p:txBody>
        </p:sp>
      </p:grpSp>
      <p:sp>
        <p:nvSpPr>
          <p:cNvPr id="143" name="テキスト ボックス 142"/>
          <p:cNvSpPr txBox="1"/>
          <p:nvPr/>
        </p:nvSpPr>
        <p:spPr>
          <a:xfrm>
            <a:off x="4499992" y="908720"/>
            <a:ext cx="769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800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4493299" y="1661619"/>
            <a:ext cx="769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sz="28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kumimoji="1" lang="ja-JP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2496831" y="5439446"/>
            <a:ext cx="5293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ja-JP" sz="2800" b="1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1" lang="ja-JP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2483768" y="4994012"/>
            <a:ext cx="5293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ja-JP" sz="2800" b="1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1" lang="ja-JP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339752" y="5903893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800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ja-JP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← </a:t>
            </a:r>
            <a:r>
              <a:rPr lang="en-US" altLang="ja-JP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800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+  </a:t>
            </a:r>
            <a:r>
              <a:rPr lang="en-US" altLang="ja-JP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ja-JP" sz="2800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ja-JP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sz="28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ja-JP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← 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sz="28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+  </a:t>
            </a:r>
            <a:r>
              <a:rPr lang="en-US" altLang="ja-JP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ja-JP" sz="2800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5508104" y="6165304"/>
            <a:ext cx="36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ja-JP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が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変わる度に更新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7486" y="2564904"/>
            <a:ext cx="3100388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角丸四角形 149"/>
          <p:cNvSpPr/>
          <p:nvPr/>
        </p:nvSpPr>
        <p:spPr>
          <a:xfrm>
            <a:off x="3419872" y="3068960"/>
            <a:ext cx="2376264" cy="7200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51" name="角丸四角形 150"/>
          <p:cNvSpPr/>
          <p:nvPr/>
        </p:nvSpPr>
        <p:spPr>
          <a:xfrm>
            <a:off x="3419872" y="4005064"/>
            <a:ext cx="2376264" cy="7200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3466624" y="5445224"/>
            <a:ext cx="5293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ja-JP" sz="2800" b="1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1" lang="ja-JP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3466624" y="5042672"/>
            <a:ext cx="529312" cy="477054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r>
              <a:rPr lang="en-US" altLang="ja-JP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ja-JP" sz="2800" b="1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1" lang="ja-JP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角丸四角形 151"/>
          <p:cNvSpPr/>
          <p:nvPr/>
        </p:nvSpPr>
        <p:spPr>
          <a:xfrm>
            <a:off x="3419872" y="4941168"/>
            <a:ext cx="2376264" cy="7200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4" grpId="0"/>
      <p:bldP spid="143" grpId="0"/>
      <p:bldP spid="144" grpId="0"/>
      <p:bldP spid="146" grpId="0" animBg="1"/>
      <p:bldP spid="145" grpId="0" animBg="1"/>
      <p:bldP spid="147" grpId="0"/>
      <p:bldP spid="148" grpId="0"/>
      <p:bldP spid="150" grpId="0" animBg="1"/>
      <p:bldP spid="150" grpId="1" animBg="1"/>
      <p:bldP spid="151" grpId="0" animBg="1"/>
      <p:bldP spid="151" grpId="1" animBg="1"/>
      <p:bldP spid="103" grpId="0" animBg="1"/>
      <p:bldP spid="102" grpId="1" animBg="1"/>
      <p:bldP spid="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-172320" y="44624"/>
            <a:ext cx="948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実験方法～結果</a:t>
            </a:r>
            <a:endParaRPr lang="en-US" altLang="ja-JP" sz="4400" dirty="0"/>
          </a:p>
        </p:txBody>
      </p:sp>
      <p:sp>
        <p:nvSpPr>
          <p:cNvPr id="26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273630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実験手順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10</a:t>
            </a:r>
            <a:r>
              <a:rPr lang="ja-JP" altLang="en-US" dirty="0" smtClean="0"/>
              <a:t>回連続（温度上昇）、空で開始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奇数回＝制御有、偶数回＝制御無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抑制対象＝</a:t>
            </a:r>
            <a:r>
              <a:rPr kumimoji="1" lang="en-US" altLang="ja-JP" dirty="0" smtClean="0"/>
              <a:t>5,6,7,10</a:t>
            </a:r>
            <a:r>
              <a:rPr kumimoji="1" lang="ja-JP" altLang="en-US" dirty="0" smtClean="0"/>
              <a:t>倍成分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回目：</a:t>
            </a:r>
            <a:r>
              <a:rPr kumimoji="1" lang="en-US" altLang="ja-JP" dirty="0" smtClean="0"/>
              <a:t>4,8,9</a:t>
            </a:r>
            <a:r>
              <a:rPr kumimoji="1" lang="ja-JP" altLang="en-US" dirty="0" smtClean="0"/>
              <a:t>倍成分を追加</a:t>
            </a:r>
            <a:endParaRPr kumimoji="1" lang="en-US" altLang="ja-JP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1" y="3573016"/>
            <a:ext cx="4137660" cy="30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573016"/>
            <a:ext cx="4137660" cy="30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573016"/>
            <a:ext cx="4137660" cy="30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3573016"/>
            <a:ext cx="4137660" cy="30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3573016"/>
            <a:ext cx="4137660" cy="30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3573016"/>
            <a:ext cx="4137660" cy="30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3573016"/>
            <a:ext cx="4137660" cy="30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3573016"/>
            <a:ext cx="4137660" cy="30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760" y="3573016"/>
            <a:ext cx="4137660" cy="30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11760" y="3573016"/>
            <a:ext cx="4137660" cy="30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11760" y="3573016"/>
            <a:ext cx="4137660" cy="30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74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0542" y="701629"/>
            <a:ext cx="4559808" cy="332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3" y="712748"/>
            <a:ext cx="4559808" cy="332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-172320" y="3060"/>
            <a:ext cx="948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実験結果 </a:t>
            </a:r>
            <a:endParaRPr lang="en-US" altLang="ja-JP" sz="3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957380" y="1052736"/>
            <a:ext cx="1368152" cy="36933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72000" rIns="72000" rtlCol="0">
            <a:spAutoFit/>
          </a:bodyPr>
          <a:lstStyle/>
          <a:p>
            <a:r>
              <a:rPr lang="en-US" altLang="ja-JP" dirty="0" smtClean="0"/>
              <a:t>exp.#2 </a:t>
            </a:r>
            <a:r>
              <a:rPr lang="ja-JP" altLang="en-US" sz="1400" b="1" dirty="0" smtClean="0"/>
              <a:t>制御無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524328" y="1052736"/>
            <a:ext cx="1368152" cy="36933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72000" rIns="72000" rtlCol="0">
            <a:spAutoFit/>
          </a:bodyPr>
          <a:lstStyle/>
          <a:p>
            <a:r>
              <a:rPr lang="en-US" altLang="ja-JP" dirty="0" smtClean="0"/>
              <a:t>exp.#1 </a:t>
            </a:r>
            <a:r>
              <a:rPr lang="ja-JP" altLang="en-US" sz="1400" b="1" dirty="0" smtClean="0"/>
              <a:t>制御有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8" name="下矢印 27"/>
          <p:cNvSpPr/>
          <p:nvPr/>
        </p:nvSpPr>
        <p:spPr>
          <a:xfrm>
            <a:off x="1728359" y="573459"/>
            <a:ext cx="45719" cy="439222"/>
          </a:xfrm>
          <a:prstGeom prst="downArrow">
            <a:avLst/>
          </a:prstGeom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497167" y="261377"/>
            <a:ext cx="504056" cy="32316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72000" rIns="72000" bIns="0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5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倍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0" name="下矢印 29"/>
          <p:cNvSpPr/>
          <p:nvPr/>
        </p:nvSpPr>
        <p:spPr>
          <a:xfrm>
            <a:off x="2375702" y="777009"/>
            <a:ext cx="50365" cy="443389"/>
          </a:xfrm>
          <a:prstGeom prst="downArrow">
            <a:avLst/>
          </a:prstGeom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144510" y="467010"/>
            <a:ext cx="627290" cy="32316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72000" rIns="72000" bIns="0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10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倍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7" name="下矢印 36"/>
          <p:cNvSpPr/>
          <p:nvPr/>
        </p:nvSpPr>
        <p:spPr>
          <a:xfrm>
            <a:off x="6316089" y="806268"/>
            <a:ext cx="45719" cy="439222"/>
          </a:xfrm>
          <a:prstGeom prst="downArrow">
            <a:avLst/>
          </a:prstGeom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084897" y="487433"/>
            <a:ext cx="504056" cy="32316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72000" rIns="72000" bIns="0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5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倍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9" name="下矢印 38"/>
          <p:cNvSpPr/>
          <p:nvPr/>
        </p:nvSpPr>
        <p:spPr>
          <a:xfrm>
            <a:off x="6963432" y="858679"/>
            <a:ext cx="50365" cy="443389"/>
          </a:xfrm>
          <a:prstGeom prst="downArrow">
            <a:avLst/>
          </a:prstGeom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732240" y="548680"/>
            <a:ext cx="627290" cy="32316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72000" rIns="72000" bIns="0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10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倍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060747"/>
            <a:ext cx="3468148" cy="268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下矢印 33"/>
          <p:cNvSpPr/>
          <p:nvPr/>
        </p:nvSpPr>
        <p:spPr>
          <a:xfrm rot="-3840000">
            <a:off x="6455642" y="4687183"/>
            <a:ext cx="216024" cy="480893"/>
          </a:xfrm>
          <a:prstGeom prst="downArrow">
            <a:avLst/>
          </a:prstGeom>
          <a:solidFill>
            <a:srgbClr val="FF0000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876256" y="5888305"/>
            <a:ext cx="576064" cy="27699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一定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6" name="下矢印 35"/>
          <p:cNvSpPr/>
          <p:nvPr/>
        </p:nvSpPr>
        <p:spPr>
          <a:xfrm rot="-5400000">
            <a:off x="6432627" y="5744838"/>
            <a:ext cx="216024" cy="480893"/>
          </a:xfrm>
          <a:prstGeom prst="downArrow">
            <a:avLst/>
          </a:prstGeom>
          <a:solidFill>
            <a:srgbClr val="FF0000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88224" y="5157192"/>
            <a:ext cx="576064" cy="27699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減少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060747"/>
            <a:ext cx="3468148" cy="268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テキスト ボックス 39"/>
          <p:cNvSpPr txBox="1"/>
          <p:nvPr/>
        </p:nvSpPr>
        <p:spPr>
          <a:xfrm>
            <a:off x="6228184" y="5445224"/>
            <a:ext cx="172819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妥当な動作</a:t>
            </a:r>
            <a:r>
              <a:rPr kumimoji="1" lang="en-US" altLang="ja-JP" sz="2400" dirty="0" smtClean="0"/>
              <a:t>  </a:t>
            </a:r>
            <a:endParaRPr kumimoji="1" lang="ja-JP" altLang="en-US" sz="2400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000" y="4068000"/>
            <a:ext cx="3574161" cy="273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下矢印 19"/>
          <p:cNvSpPr/>
          <p:nvPr/>
        </p:nvSpPr>
        <p:spPr>
          <a:xfrm rot="-3840000">
            <a:off x="1487090" y="4831199"/>
            <a:ext cx="216024" cy="480893"/>
          </a:xfrm>
          <a:prstGeom prst="downArrow">
            <a:avLst/>
          </a:prstGeom>
          <a:solidFill>
            <a:srgbClr val="FF0000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07704" y="6032321"/>
            <a:ext cx="576064" cy="27699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一定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6" name="下矢印 25"/>
          <p:cNvSpPr/>
          <p:nvPr/>
        </p:nvSpPr>
        <p:spPr>
          <a:xfrm rot="-5400000">
            <a:off x="1464075" y="5888854"/>
            <a:ext cx="216024" cy="480893"/>
          </a:xfrm>
          <a:prstGeom prst="downArrow">
            <a:avLst/>
          </a:prstGeom>
          <a:solidFill>
            <a:srgbClr val="FF0000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200" b="1" i="1" dirty="0" smtClean="0">
              <a:latin typeface="Times New Roman" pitchFamily="18" charset="0"/>
              <a:ea typeface="Arial Unicode MS" panose="020B0604020202020204" pitchFamily="50" charset="-128"/>
              <a:cs typeface="Times New Roman" pitchFamily="18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619672" y="5301208"/>
            <a:ext cx="576064" cy="27699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減少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0000" y="4068000"/>
            <a:ext cx="3574161" cy="273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37725" y="692696"/>
            <a:ext cx="3754755" cy="313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764704"/>
            <a:ext cx="3720465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テキスト ボックス 31"/>
          <p:cNvSpPr txBox="1"/>
          <p:nvPr/>
        </p:nvSpPr>
        <p:spPr>
          <a:xfrm>
            <a:off x="1691680" y="3390091"/>
            <a:ext cx="6336704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騒音の変化　</a:t>
            </a:r>
            <a:r>
              <a:rPr lang="en-US" altLang="ja-JP" sz="2400" dirty="0" smtClean="0"/>
              <a:t>…</a:t>
            </a:r>
            <a:r>
              <a:rPr lang="ja-JP" altLang="en-US" sz="2400" dirty="0" smtClean="0"/>
              <a:t>　温度変動や負荷電流をともなう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これらの情報を利用　⇒　低コスト化の可能性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974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7" grpId="1" animBg="1"/>
      <p:bldP spid="28" grpId="0" animBg="1"/>
      <p:bldP spid="28" grpId="1" animBg="1"/>
      <p:bldP spid="29" grpId="1" animBg="1"/>
      <p:bldP spid="29" grpId="2" animBg="1"/>
      <p:bldP spid="30" grpId="0" animBg="1"/>
      <p:bldP spid="30" grpId="1" animBg="1"/>
      <p:bldP spid="31" grpId="1" animBg="1"/>
      <p:bldP spid="31" grpId="2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4" grpId="0" animBg="1"/>
      <p:bldP spid="44" grpId="1" animBg="1"/>
      <p:bldP spid="34" grpId="1" animBg="1"/>
      <p:bldP spid="35" grpId="1" animBg="1"/>
      <p:bldP spid="36" grpId="0" animBg="1"/>
      <p:bldP spid="41" grpId="0" animBg="1"/>
      <p:bldP spid="40" grpId="0" animBg="1"/>
      <p:bldP spid="20" grpId="1" animBg="1"/>
      <p:bldP spid="25" grpId="1" animBg="1"/>
      <p:bldP spid="26" grpId="2" animBg="1"/>
      <p:bldP spid="33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-172320" y="-27384"/>
            <a:ext cx="948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実験結果（提案手法）</a:t>
            </a:r>
            <a:endParaRPr lang="en-US" altLang="ja-JP" sz="4400" dirty="0"/>
          </a:p>
        </p:txBody>
      </p:sp>
      <p:sp>
        <p:nvSpPr>
          <p:cNvPr id="26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64704"/>
            <a:ext cx="4932040" cy="288032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実験手順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0</a:t>
            </a:r>
            <a:r>
              <a:rPr lang="ja-JP" altLang="en-US" dirty="0" smtClean="0"/>
              <a:t>～</a:t>
            </a:r>
            <a:r>
              <a:rPr lang="en-US" altLang="ja-JP" dirty="0" smtClean="0"/>
              <a:t>15A</a:t>
            </a:r>
            <a:r>
              <a:rPr lang="ja-JP" altLang="en-US" dirty="0" smtClean="0"/>
              <a:t>を</a:t>
            </a:r>
            <a:r>
              <a:rPr lang="en-US" altLang="ja-JP" dirty="0" smtClean="0"/>
              <a:t>15</a:t>
            </a:r>
            <a:r>
              <a:rPr lang="ja-JP" altLang="en-US" dirty="0" smtClean="0"/>
              <a:t>分割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42</a:t>
            </a:r>
            <a:r>
              <a:rPr lang="ja-JP" altLang="en-US" dirty="0" smtClean="0"/>
              <a:t>℃、空で開始、</a:t>
            </a:r>
            <a:r>
              <a:rPr lang="en-US" altLang="ja-JP" dirty="0" smtClean="0"/>
              <a:t>100</a:t>
            </a:r>
            <a:r>
              <a:rPr lang="ja-JP" altLang="en-US" dirty="0" smtClean="0"/>
              <a:t>秒間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5,6,7,10</a:t>
            </a:r>
            <a:r>
              <a:rPr kumimoji="1" lang="ja-JP" altLang="en-US" dirty="0" smtClean="0"/>
              <a:t>倍成分を抑制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適応係数の初期化無し</a:t>
            </a:r>
            <a:endParaRPr kumimoji="1" lang="en-US" altLang="ja-JP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00" y="694800"/>
            <a:ext cx="4131945" cy="306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92696"/>
            <a:ext cx="4131945" cy="306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692696"/>
            <a:ext cx="4131945" cy="306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692696"/>
            <a:ext cx="4131945" cy="306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692696"/>
            <a:ext cx="4131945" cy="306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692696"/>
            <a:ext cx="4131945" cy="306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692696"/>
            <a:ext cx="4131945" cy="306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692696"/>
            <a:ext cx="4131945" cy="306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3863340"/>
            <a:ext cx="4177665" cy="299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8024" y="3761518"/>
            <a:ext cx="4108037" cy="309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8024" y="3761518"/>
            <a:ext cx="4108037" cy="309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8024" y="3761518"/>
            <a:ext cx="4108037" cy="309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88024" y="3761518"/>
            <a:ext cx="4108037" cy="309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8024" y="3761518"/>
            <a:ext cx="4108037" cy="309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88024" y="3761518"/>
            <a:ext cx="4108037" cy="309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88024" y="3761518"/>
            <a:ext cx="4108037" cy="309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3356992"/>
            <a:ext cx="4605147" cy="33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3356992"/>
            <a:ext cx="4605147" cy="33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3356992"/>
            <a:ext cx="4605147" cy="33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3356992"/>
            <a:ext cx="4605147" cy="33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3356992"/>
            <a:ext cx="4605147" cy="33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3356992"/>
            <a:ext cx="4605147" cy="33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0" y="3356992"/>
            <a:ext cx="4605147" cy="33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0" y="3356992"/>
            <a:ext cx="4605147" cy="33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74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chemeClr val="tx1"/>
          </a:solidFill>
        </a:ln>
      </a:spPr>
      <a:bodyPr wrap="square" rtlCol="0" anchor="ctr">
        <a:spAutoFit/>
      </a:bodyPr>
      <a:lstStyle>
        <a:defPPr algn="ctr">
          <a:defRPr kumimoji="1" sz="2200" b="1" i="1" dirty="0" smtClean="0">
            <a:latin typeface="Times New Roman" pitchFamily="18" charset="0"/>
            <a:ea typeface="Arial Unicode MS" panose="020B0604020202020204" pitchFamily="50" charset="-128"/>
            <a:cs typeface="Times New Roman" pitchFamily="18" charset="0"/>
          </a:defRPr>
        </a:defPPr>
      </a:lstStyle>
    </a:spDef>
    <a:lnDef>
      <a:spPr>
        <a:ln w="254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14612</TotalTime>
  <Words>435</Words>
  <Application>Microsoft Office PowerPoint</Application>
  <PresentationFormat>画面に合わせる (4:3)</PresentationFormat>
  <Paragraphs>114</Paragraphs>
  <Slides>10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テーマ</vt:lpstr>
      <vt:lpstr>タンク内圧力の変動を考慮した コンプレッサーの能動騒音制御</vt:lpstr>
      <vt:lpstr>背景：ウェアラブルロボット</vt:lpstr>
      <vt:lpstr>背景（つづき）</vt:lpstr>
      <vt:lpstr>目的</vt:lpstr>
      <vt:lpstr>実験装置</vt:lpstr>
      <vt:lpstr>スライド 6</vt:lpstr>
      <vt:lpstr>スライド 7</vt:lpstr>
      <vt:lpstr>スライド 8</vt:lpstr>
      <vt:lpstr>スライド 9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フィードバック制御に基づく 熱音響発電システムの検討</dc:title>
  <dc:creator>kobayasi</dc:creator>
  <cp:lastModifiedBy>kobayasi</cp:lastModifiedBy>
  <cp:revision>1101</cp:revision>
  <dcterms:created xsi:type="dcterms:W3CDTF">2012-03-07T00:49:43Z</dcterms:created>
  <dcterms:modified xsi:type="dcterms:W3CDTF">2018-09-18T01:44:15Z</dcterms:modified>
</cp:coreProperties>
</file>