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7" r:id="rId2"/>
    <p:sldId id="320" r:id="rId3"/>
    <p:sldId id="321" r:id="rId4"/>
    <p:sldId id="314" r:id="rId5"/>
    <p:sldId id="325" r:id="rId6"/>
    <p:sldId id="324" r:id="rId7"/>
    <p:sldId id="330" r:id="rId8"/>
    <p:sldId id="331" r:id="rId9"/>
    <p:sldId id="329" r:id="rId10"/>
    <p:sldId id="339" r:id="rId11"/>
    <p:sldId id="341" r:id="rId12"/>
    <p:sldId id="342" r:id="rId13"/>
    <p:sldId id="340" r:id="rId14"/>
    <p:sldId id="275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C000"/>
    <a:srgbClr val="00FF00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84083" autoAdjust="0"/>
  </p:normalViewPr>
  <p:slideViewPr>
    <p:cSldViewPr>
      <p:cViewPr varScale="1">
        <p:scale>
          <a:sx n="92" d="100"/>
          <a:sy n="92" d="100"/>
        </p:scale>
        <p:origin x="-5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9698-BD53-4A22-BACB-1A1F66EFCBA6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724C-15B7-4187-BE41-5173AB1B0A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E016D-E1A8-4629-A5BB-F7E8E62F1FD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E016D-E1A8-4629-A5BB-F7E8E62F1FD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E016D-E1A8-4629-A5BB-F7E8E62F1FD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072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351D3C-A8A2-49D3-BB03-208259AB478B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E016D-E1A8-4629-A5BB-F7E8E62F1FD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E016D-E1A8-4629-A5BB-F7E8E62F1FD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928992" cy="1512168"/>
          </a:xfrm>
        </p:spPr>
        <p:txBody>
          <a:bodyPr>
            <a:noAutofit/>
          </a:bodyPr>
          <a:lstStyle/>
          <a:p>
            <a:r>
              <a:rPr lang="ja-JP" altLang="en-US" sz="3600" dirty="0" smtClean="0"/>
              <a:t>電力フィードバック回路の調整による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熱音響発電機の発振余裕の拡大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3286124"/>
            <a:ext cx="8534752" cy="1752600"/>
          </a:xfrm>
        </p:spPr>
        <p:txBody>
          <a:bodyPr>
            <a:normAutofit/>
          </a:bodyPr>
          <a:lstStyle/>
          <a:p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○</a:t>
            </a:r>
            <a:r>
              <a:rPr lang="zh-TW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小林泰秀</a:t>
            </a:r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,</a:t>
            </a:r>
            <a:r>
              <a:rPr lang="ja-JP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井上陽仁</a:t>
            </a:r>
            <a:r>
              <a:rPr lang="zh-TW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 </a:t>
            </a:r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(</a:t>
            </a:r>
            <a:r>
              <a:rPr lang="zh-TW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長岡技科大</a:t>
            </a:r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)</a:t>
            </a: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-172320" y="44624"/>
            <a:ext cx="948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解析結果 </a:t>
            </a:r>
            <a:r>
              <a:rPr lang="en-US" altLang="ja-JP" sz="4400" dirty="0" smtClean="0"/>
              <a:t>【</a:t>
            </a:r>
            <a:r>
              <a:rPr lang="ja-JP" altLang="en-US" sz="4400" dirty="0" smtClean="0"/>
              <a:t>発振強度と周波数</a:t>
            </a:r>
            <a:r>
              <a:rPr lang="en-US" altLang="ja-JP" sz="4400" dirty="0" smtClean="0"/>
              <a:t>】</a:t>
            </a:r>
            <a:endParaRPr lang="en-US" altLang="ja-JP" sz="3600" dirty="0"/>
          </a:p>
        </p:txBody>
      </p:sp>
      <p:sp>
        <p:nvSpPr>
          <p:cNvPr id="82" name="正方形/長方形 81"/>
          <p:cNvSpPr/>
          <p:nvPr/>
        </p:nvSpPr>
        <p:spPr>
          <a:xfrm>
            <a:off x="1691680" y="961564"/>
            <a:ext cx="5904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軌跡</a:t>
            </a:r>
            <a:r>
              <a:rPr lang="en-US" altLang="ja-JP" sz="2800" dirty="0"/>
              <a:t>-</a:t>
            </a:r>
            <a:r>
              <a:rPr lang="ja-JP" altLang="en-US" sz="2800" dirty="0" smtClean="0"/>
              <a:t>原点間距離 </a:t>
            </a:r>
            <a:r>
              <a:rPr lang="en-US" altLang="ja-JP" sz="2800" i="1" dirty="0" err="1" smtClean="0"/>
              <a:t>d</a:t>
            </a:r>
            <a:r>
              <a:rPr lang="en-US" altLang="ja-JP" sz="2800" baseline="-25000" dirty="0" err="1" smtClean="0"/>
              <a:t>min</a:t>
            </a:r>
            <a:r>
              <a:rPr lang="ja-JP" altLang="en-US" sz="2800" baseline="-25000" dirty="0" smtClean="0"/>
              <a:t> </a:t>
            </a:r>
            <a:r>
              <a:rPr lang="ja-JP" altLang="en-US" sz="2800" dirty="0" err="1" smtClean="0"/>
              <a:t>，</a:t>
            </a:r>
            <a:r>
              <a:rPr lang="ja-JP" altLang="en-US" sz="2800" dirty="0" smtClean="0"/>
              <a:t>その周波数 </a:t>
            </a:r>
            <a:r>
              <a:rPr lang="en-US" altLang="ja-JP" sz="2800" dirty="0" err="1" smtClean="0"/>
              <a:t>fr</a:t>
            </a:r>
            <a:r>
              <a:rPr lang="ja-JP" altLang="en-US" sz="2800" dirty="0" smtClean="0"/>
              <a:t> </a:t>
            </a:r>
            <a:endParaRPr lang="ja-JP" altLang="en-US" sz="28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76256" y="2276872"/>
            <a:ext cx="1944216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軌跡が回転</a:t>
            </a:r>
            <a:endParaRPr kumimoji="1" lang="en-US" altLang="ja-JP" sz="2400" dirty="0" smtClean="0"/>
          </a:p>
          <a:p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発振余裕：大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dirty="0" smtClean="0"/>
              <a:t>   </a:t>
            </a:r>
            <a:endParaRPr kumimoji="1" lang="ja-JP" altLang="en-US" sz="24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 t="4086" r="9946"/>
          <a:stretch>
            <a:fillRect/>
          </a:stretch>
        </p:blipFill>
        <p:spPr bwMode="auto">
          <a:xfrm>
            <a:off x="7081116" y="985614"/>
            <a:ext cx="442735" cy="45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44824"/>
            <a:ext cx="66008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5436096" y="515719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200Hz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25648" y="5805264"/>
            <a:ext cx="138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30Hz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直線コネクタ 17"/>
          <p:cNvCxnSpPr>
            <a:endCxn id="16" idx="0"/>
          </p:cNvCxnSpPr>
          <p:nvPr/>
        </p:nvCxnSpPr>
        <p:spPr>
          <a:xfrm>
            <a:off x="5436096" y="4581128"/>
            <a:ext cx="540060" cy="576064"/>
          </a:xfrm>
          <a:prstGeom prst="line">
            <a:avLst/>
          </a:prstGeom>
          <a:ln w="25400">
            <a:solidFill>
              <a:schemeClr val="tx1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1712413" y="1446642"/>
            <a:ext cx="5760640" cy="0"/>
          </a:xfrm>
          <a:prstGeom prst="line">
            <a:avLst/>
          </a:prstGeom>
          <a:ln w="254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V="1">
            <a:off x="2272937" y="4077072"/>
            <a:ext cx="210831" cy="24665"/>
          </a:xfrm>
          <a:prstGeom prst="line">
            <a:avLst/>
          </a:prstGeom>
          <a:ln w="254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44824"/>
            <a:ext cx="66008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44824"/>
            <a:ext cx="66008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下矢印 54"/>
          <p:cNvSpPr/>
          <p:nvPr/>
        </p:nvSpPr>
        <p:spPr>
          <a:xfrm>
            <a:off x="7596336" y="2708920"/>
            <a:ext cx="288032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844824"/>
            <a:ext cx="66008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844824"/>
            <a:ext cx="66008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844824"/>
            <a:ext cx="66008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974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-172320" y="44624"/>
            <a:ext cx="948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解析結果 </a:t>
            </a:r>
            <a:r>
              <a:rPr lang="en-US" altLang="ja-JP" sz="4400" dirty="0" smtClean="0"/>
              <a:t>【</a:t>
            </a:r>
            <a:r>
              <a:rPr lang="ja-JP" altLang="en-US" sz="4400" dirty="0" smtClean="0"/>
              <a:t>電力・音響パワー・効率</a:t>
            </a:r>
            <a:r>
              <a:rPr lang="en-US" altLang="ja-JP" sz="4400" dirty="0" smtClean="0"/>
              <a:t>】</a:t>
            </a:r>
            <a:endParaRPr lang="en-US" altLang="ja-JP" sz="3600" dirty="0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 b="15374"/>
          <a:stretch>
            <a:fillRect/>
          </a:stretch>
        </p:blipFill>
        <p:spPr bwMode="auto">
          <a:xfrm>
            <a:off x="-36512" y="924433"/>
            <a:ext cx="9074074" cy="179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正方形/長方形 54"/>
          <p:cNvSpPr/>
          <p:nvPr/>
        </p:nvSpPr>
        <p:spPr>
          <a:xfrm>
            <a:off x="7847297" y="1268760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5036851" y="2241935"/>
            <a:ext cx="890944" cy="27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193624" y="2276872"/>
            <a:ext cx="730304" cy="213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3469300" y="2118365"/>
            <a:ext cx="4780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v</a:t>
            </a:r>
            <a:r>
              <a:rPr lang="en-US" altLang="ja-JP" sz="2200" b="1" baseline="-25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s2</a:t>
            </a:r>
            <a:endParaRPr lang="ja-JP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076056" y="2132856"/>
            <a:ext cx="4780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v</a:t>
            </a:r>
            <a:r>
              <a:rPr lang="en-US" altLang="ja-JP" sz="2200" b="1" baseline="-25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s1</a:t>
            </a:r>
            <a:endParaRPr lang="ja-JP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2214293" y="2107671"/>
            <a:ext cx="45236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P</a:t>
            </a:r>
            <a:r>
              <a:rPr lang="en-US" altLang="ja-JP" sz="2200" b="1" baseline="-25000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lang="ja-JP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6234041" y="2116867"/>
            <a:ext cx="45236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P</a:t>
            </a:r>
            <a:r>
              <a:rPr lang="en-US" altLang="ja-JP" sz="2200" b="1" baseline="-25000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lang="ja-JP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861450" y="1268760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7752709" y="1149458"/>
            <a:ext cx="559769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W</a:t>
            </a:r>
            <a:r>
              <a:rPr lang="en-US" altLang="ja-JP" sz="22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</a:t>
            </a:r>
            <a:endParaRPr lang="ja-JP" altLang="en-US" sz="22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80680" y="1128557"/>
            <a:ext cx="58060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W</a:t>
            </a:r>
            <a:r>
              <a:rPr lang="en-US" altLang="ja-JP" sz="22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H</a:t>
            </a:r>
            <a:endParaRPr lang="ja-JP" altLang="en-US" sz="22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045364" y="2071071"/>
            <a:ext cx="318130" cy="249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781832" y="2060848"/>
            <a:ext cx="2222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5327736" y="2179019"/>
            <a:ext cx="396392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5465078" y="1785173"/>
            <a:ext cx="2632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i="1" dirty="0" err="1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i</a:t>
            </a:r>
            <a:endParaRPr lang="ja-JP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5858476" y="2352678"/>
            <a:ext cx="396392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>
            <a:off x="2629226" y="2352678"/>
            <a:ext cx="396392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7549042" y="1532078"/>
            <a:ext cx="43603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>
            <a:off x="899592" y="1544435"/>
            <a:ext cx="43603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5028762" y="2229578"/>
            <a:ext cx="0" cy="3273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3983579" y="2241935"/>
            <a:ext cx="0" cy="30526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4377130" y="2085562"/>
            <a:ext cx="265695" cy="192518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/>
          <p:cNvCxnSpPr/>
          <p:nvPr/>
        </p:nvCxnSpPr>
        <p:spPr>
          <a:xfrm flipV="1">
            <a:off x="4034672" y="2187019"/>
            <a:ext cx="358219" cy="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4637988" y="2187019"/>
            <a:ext cx="348791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print"/>
          <a:srcRect t="12351"/>
          <a:stretch>
            <a:fillRect/>
          </a:stretch>
        </p:blipFill>
        <p:spPr bwMode="auto">
          <a:xfrm>
            <a:off x="161" y="3429000"/>
            <a:ext cx="9073863" cy="211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テキスト ボックス 77"/>
          <p:cNvSpPr txBox="1"/>
          <p:nvPr/>
        </p:nvSpPr>
        <p:spPr>
          <a:xfrm>
            <a:off x="467544" y="5733256"/>
            <a:ext cx="8136904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コイルを追加　⇒　軌跡</a:t>
            </a:r>
            <a:r>
              <a:rPr lang="en-US" altLang="ja-JP" sz="2400" dirty="0" smtClean="0"/>
              <a:t>-</a:t>
            </a:r>
            <a:r>
              <a:rPr lang="ja-JP" altLang="en-US" sz="2400" dirty="0" smtClean="0"/>
              <a:t>原点間距離：大、</a:t>
            </a:r>
            <a:r>
              <a:rPr kumimoji="1" lang="ja-JP" altLang="en-US" sz="2400" dirty="0" smtClean="0"/>
              <a:t>　発振周波数：低下、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　　　　　　　　　　　音響パワー・環送電力：大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831915"/>
            <a:ext cx="2880319" cy="4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テキスト ボックス 31"/>
          <p:cNvSpPr txBox="1"/>
          <p:nvPr/>
        </p:nvSpPr>
        <p:spPr>
          <a:xfrm>
            <a:off x="3419872" y="2852936"/>
            <a:ext cx="2952328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と仮定　⇒　他を算出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33" name="正方形/長方形 32"/>
          <p:cNvSpPr/>
          <p:nvPr/>
        </p:nvSpPr>
        <p:spPr>
          <a:xfrm>
            <a:off x="2424117" y="3356992"/>
            <a:ext cx="673224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1259632" y="414908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1259632" y="486916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1115616" y="5446385"/>
            <a:ext cx="466794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1907704" y="414908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1907704" y="486916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1763688" y="5446385"/>
            <a:ext cx="752129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低下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>
            <a:off x="2602299" y="414908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2602299" y="486916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2339752" y="5446385"/>
            <a:ext cx="466794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58" name="直線矢印コネクタ 57"/>
          <p:cNvCxnSpPr/>
          <p:nvPr/>
        </p:nvCxnSpPr>
        <p:spPr>
          <a:xfrm>
            <a:off x="3131840" y="414908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3131840" y="486916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/>
          <p:cNvSpPr/>
          <p:nvPr/>
        </p:nvSpPr>
        <p:spPr>
          <a:xfrm>
            <a:off x="2987824" y="5446385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64" name="直線矢印コネクタ 63"/>
          <p:cNvCxnSpPr/>
          <p:nvPr/>
        </p:nvCxnSpPr>
        <p:spPr>
          <a:xfrm>
            <a:off x="4788024" y="414908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4788024" y="486916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正方形/長方形 65"/>
          <p:cNvSpPr/>
          <p:nvPr/>
        </p:nvSpPr>
        <p:spPr>
          <a:xfrm>
            <a:off x="4644008" y="5446385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67" name="直線矢印コネクタ 66"/>
          <p:cNvCxnSpPr/>
          <p:nvPr/>
        </p:nvCxnSpPr>
        <p:spPr>
          <a:xfrm>
            <a:off x="5508104" y="414908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>
            <a:off x="5508104" y="486916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正方形/長方形 69"/>
          <p:cNvSpPr/>
          <p:nvPr/>
        </p:nvSpPr>
        <p:spPr>
          <a:xfrm>
            <a:off x="5364088" y="5446385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71" name="直線矢印コネクタ 70"/>
          <p:cNvCxnSpPr/>
          <p:nvPr/>
        </p:nvCxnSpPr>
        <p:spPr>
          <a:xfrm>
            <a:off x="3635896" y="414908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>
            <a:off x="3635896" y="486916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/>
          <p:cNvSpPr/>
          <p:nvPr/>
        </p:nvSpPr>
        <p:spPr>
          <a:xfrm>
            <a:off x="3491880" y="5445224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進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75" name="直線矢印コネクタ 74"/>
          <p:cNvCxnSpPr/>
          <p:nvPr/>
        </p:nvCxnSpPr>
        <p:spPr>
          <a:xfrm>
            <a:off x="6948264" y="414908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>
            <a:off x="6948264" y="486916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/>
          <p:cNvSpPr/>
          <p:nvPr/>
        </p:nvSpPr>
        <p:spPr>
          <a:xfrm>
            <a:off x="6804248" y="5446385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79" name="直線矢印コネクタ 78"/>
          <p:cNvCxnSpPr/>
          <p:nvPr/>
        </p:nvCxnSpPr>
        <p:spPr>
          <a:xfrm>
            <a:off x="7668344" y="414908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>
            <a:off x="7668344" y="486916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7524328" y="5446385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82" name="直線矢印コネクタ 81"/>
          <p:cNvCxnSpPr/>
          <p:nvPr/>
        </p:nvCxnSpPr>
        <p:spPr>
          <a:xfrm>
            <a:off x="8244408" y="414908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>
            <a:off x="8244408" y="486916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正方形/長方形 83"/>
          <p:cNvSpPr/>
          <p:nvPr/>
        </p:nvSpPr>
        <p:spPr>
          <a:xfrm>
            <a:off x="8100392" y="5446385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高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85" name="直線矢印コネクタ 84"/>
          <p:cNvCxnSpPr/>
          <p:nvPr/>
        </p:nvCxnSpPr>
        <p:spPr>
          <a:xfrm>
            <a:off x="8676456" y="4147919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/>
          <p:nvPr/>
        </p:nvCxnSpPr>
        <p:spPr>
          <a:xfrm>
            <a:off x="8676456" y="4867999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正方形/長方形 86"/>
          <p:cNvSpPr/>
          <p:nvPr/>
        </p:nvSpPr>
        <p:spPr>
          <a:xfrm>
            <a:off x="8532440" y="5445224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低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32" grpId="0"/>
      <p:bldP spid="33" grpId="0" animBg="1"/>
      <p:bldP spid="39" grpId="0"/>
      <p:bldP spid="39" grpId="1"/>
      <p:bldP spid="42" grpId="0"/>
      <p:bldP spid="42" grpId="1"/>
      <p:bldP spid="57" grpId="0"/>
      <p:bldP spid="57" grpId="1"/>
      <p:bldP spid="62" grpId="0"/>
      <p:bldP spid="62" grpId="1"/>
      <p:bldP spid="66" grpId="0"/>
      <p:bldP spid="66" grpId="1"/>
      <p:bldP spid="70" grpId="0"/>
      <p:bldP spid="70" grpId="1"/>
      <p:bldP spid="74" grpId="0"/>
      <p:bldP spid="74" grpId="1"/>
      <p:bldP spid="77" grpId="0"/>
      <p:bldP spid="77" grpId="1"/>
      <p:bldP spid="81" grpId="0"/>
      <p:bldP spid="81" grpId="1"/>
      <p:bldP spid="84" grpId="0"/>
      <p:bldP spid="84" grpId="1"/>
      <p:bldP spid="87" grpId="0"/>
      <p:bldP spid="8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-172320" y="44624"/>
            <a:ext cx="948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実験結果 </a:t>
            </a:r>
            <a:r>
              <a:rPr lang="en-US" altLang="ja-JP" sz="4400" dirty="0" smtClean="0"/>
              <a:t>【</a:t>
            </a:r>
            <a:r>
              <a:rPr lang="ja-JP" altLang="en-US" sz="4400" dirty="0" smtClean="0"/>
              <a:t>電力・音響パワー・効率</a:t>
            </a:r>
            <a:r>
              <a:rPr lang="en-US" altLang="ja-JP" sz="4400" dirty="0" smtClean="0"/>
              <a:t>】</a:t>
            </a:r>
            <a:endParaRPr lang="en-US" altLang="ja-JP" sz="3600" dirty="0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 b="15374"/>
          <a:stretch>
            <a:fillRect/>
          </a:stretch>
        </p:blipFill>
        <p:spPr bwMode="auto">
          <a:xfrm>
            <a:off x="-36512" y="924433"/>
            <a:ext cx="9074074" cy="179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正方形/長方形 54"/>
          <p:cNvSpPr/>
          <p:nvPr/>
        </p:nvSpPr>
        <p:spPr>
          <a:xfrm>
            <a:off x="7847297" y="1268760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5036851" y="2241935"/>
            <a:ext cx="890944" cy="27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193624" y="2276872"/>
            <a:ext cx="730304" cy="213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3469300" y="2118365"/>
            <a:ext cx="4780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v</a:t>
            </a:r>
            <a:r>
              <a:rPr lang="en-US" altLang="ja-JP" sz="2200" b="1" baseline="-25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s2</a:t>
            </a:r>
            <a:endParaRPr lang="ja-JP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076056" y="2132856"/>
            <a:ext cx="4780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v</a:t>
            </a:r>
            <a:r>
              <a:rPr lang="en-US" altLang="ja-JP" sz="2200" b="1" baseline="-25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s1</a:t>
            </a:r>
            <a:endParaRPr lang="ja-JP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2214293" y="2107671"/>
            <a:ext cx="45236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P</a:t>
            </a:r>
            <a:r>
              <a:rPr lang="en-US" altLang="ja-JP" sz="2200" b="1" baseline="-25000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lang="ja-JP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6234041" y="2116867"/>
            <a:ext cx="45236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P</a:t>
            </a:r>
            <a:r>
              <a:rPr lang="en-US" altLang="ja-JP" sz="2200" b="1" baseline="-25000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lang="ja-JP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861450" y="1268760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7752709" y="1149458"/>
            <a:ext cx="559769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W</a:t>
            </a:r>
            <a:r>
              <a:rPr lang="en-US" altLang="ja-JP" sz="22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</a:t>
            </a:r>
            <a:endParaRPr lang="ja-JP" altLang="en-US" sz="22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80680" y="1128557"/>
            <a:ext cx="58060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W</a:t>
            </a:r>
            <a:r>
              <a:rPr lang="en-US" altLang="ja-JP" sz="22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H</a:t>
            </a:r>
            <a:endParaRPr lang="ja-JP" altLang="en-US" sz="22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045364" y="2071071"/>
            <a:ext cx="318130" cy="249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781832" y="2060848"/>
            <a:ext cx="2222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5327736" y="2179019"/>
            <a:ext cx="396392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5465078" y="1785173"/>
            <a:ext cx="2632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i="1" dirty="0" err="1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i</a:t>
            </a:r>
            <a:endParaRPr lang="ja-JP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5858476" y="2352678"/>
            <a:ext cx="396392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>
            <a:off x="2629226" y="2352678"/>
            <a:ext cx="396392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7549042" y="1532078"/>
            <a:ext cx="43603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>
            <a:off x="899592" y="1544435"/>
            <a:ext cx="43603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5028762" y="2229578"/>
            <a:ext cx="0" cy="3273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3983579" y="2241935"/>
            <a:ext cx="0" cy="30526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4377130" y="2085562"/>
            <a:ext cx="265695" cy="192518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/>
          <p:cNvCxnSpPr/>
          <p:nvPr/>
        </p:nvCxnSpPr>
        <p:spPr>
          <a:xfrm flipV="1">
            <a:off x="4034672" y="2187019"/>
            <a:ext cx="358219" cy="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4637988" y="2187019"/>
            <a:ext cx="348791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 cstate="print"/>
          <a:srcRect t="10499"/>
          <a:stretch>
            <a:fillRect/>
          </a:stretch>
        </p:blipFill>
        <p:spPr bwMode="auto">
          <a:xfrm>
            <a:off x="37071" y="3384407"/>
            <a:ext cx="8965504" cy="207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テキスト ボックス 33"/>
          <p:cNvSpPr txBox="1"/>
          <p:nvPr/>
        </p:nvSpPr>
        <p:spPr>
          <a:xfrm>
            <a:off x="2699792" y="5877272"/>
            <a:ext cx="381642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解析に定性的に概ね一致</a:t>
            </a:r>
            <a:endParaRPr kumimoji="1" lang="ja-JP" altLang="en-US" sz="2400" dirty="0"/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1475656" y="400506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1475656" y="472514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1187624" y="5445224"/>
            <a:ext cx="752129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低下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>
            <a:off x="2267744" y="400506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2267744" y="472514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2051720" y="5445224"/>
            <a:ext cx="466794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>
            <a:off x="2771800" y="400506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2771800" y="472514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2627784" y="5445224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進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58" name="直線矢印コネクタ 57"/>
          <p:cNvCxnSpPr/>
          <p:nvPr/>
        </p:nvCxnSpPr>
        <p:spPr>
          <a:xfrm>
            <a:off x="4644008" y="400506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4644008" y="472514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/>
          <p:cNvSpPr/>
          <p:nvPr/>
        </p:nvSpPr>
        <p:spPr>
          <a:xfrm>
            <a:off x="5004048" y="5445224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64" name="直線矢印コネクタ 63"/>
          <p:cNvCxnSpPr/>
          <p:nvPr/>
        </p:nvCxnSpPr>
        <p:spPr>
          <a:xfrm>
            <a:off x="6012160" y="472514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5220072" y="472514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正方形/長方形 65"/>
          <p:cNvSpPr/>
          <p:nvPr/>
        </p:nvSpPr>
        <p:spPr>
          <a:xfrm>
            <a:off x="5796136" y="5446385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67" name="直線矢印コネクタ 66"/>
          <p:cNvCxnSpPr/>
          <p:nvPr/>
        </p:nvCxnSpPr>
        <p:spPr>
          <a:xfrm>
            <a:off x="4067944" y="400506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>
            <a:off x="4067944" y="472514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正方形/長方形 69"/>
          <p:cNvSpPr/>
          <p:nvPr/>
        </p:nvSpPr>
        <p:spPr>
          <a:xfrm>
            <a:off x="3851920" y="5445224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75" name="直線矢印コネクタ 74"/>
          <p:cNvCxnSpPr/>
          <p:nvPr/>
        </p:nvCxnSpPr>
        <p:spPr>
          <a:xfrm>
            <a:off x="7740352" y="472514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/>
          <p:cNvSpPr/>
          <p:nvPr/>
        </p:nvSpPr>
        <p:spPr>
          <a:xfrm>
            <a:off x="7487978" y="5446385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81" name="直線矢印コネクタ 80"/>
          <p:cNvCxnSpPr/>
          <p:nvPr/>
        </p:nvCxnSpPr>
        <p:spPr>
          <a:xfrm>
            <a:off x="8604448" y="472514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正方形/長方形 81"/>
          <p:cNvSpPr/>
          <p:nvPr/>
        </p:nvSpPr>
        <p:spPr>
          <a:xfrm>
            <a:off x="8388424" y="5446385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高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83" name="直線矢印コネクタ 82"/>
          <p:cNvCxnSpPr/>
          <p:nvPr/>
        </p:nvCxnSpPr>
        <p:spPr>
          <a:xfrm>
            <a:off x="3347864" y="400506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>
            <a:off x="3347864" y="472514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正方形/長方形 84"/>
          <p:cNvSpPr/>
          <p:nvPr/>
        </p:nvSpPr>
        <p:spPr>
          <a:xfrm>
            <a:off x="3131840" y="5446385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4463642" y="5445224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進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23528" y="2780928"/>
            <a:ext cx="849694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s1</a:t>
            </a:r>
            <a:r>
              <a:rPr lang="en-US" altLang="ja-JP" sz="2400" dirty="0" smtClean="0"/>
              <a:t>,</a:t>
            </a:r>
            <a:r>
              <a:rPr lang="en-US" altLang="ja-JP" sz="2400" i="1" dirty="0" smtClean="0"/>
              <a:t> v</a:t>
            </a:r>
            <a:r>
              <a:rPr lang="en-US" altLang="ja-JP" sz="2400" baseline="-25000" dirty="0" smtClean="0"/>
              <a:t>s2</a:t>
            </a:r>
            <a:r>
              <a:rPr lang="en-US" altLang="ja-JP" sz="2400" dirty="0" smtClean="0"/>
              <a:t>,</a:t>
            </a:r>
            <a:r>
              <a:rPr lang="en-US" altLang="ja-JP" sz="2400" i="1" dirty="0" smtClean="0"/>
              <a:t> p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,</a:t>
            </a:r>
            <a:r>
              <a:rPr lang="en-US" altLang="ja-JP" sz="2400" i="1" dirty="0" smtClean="0"/>
              <a:t> p</a:t>
            </a:r>
            <a:r>
              <a:rPr lang="en-US" altLang="ja-JP" sz="2400" baseline="-25000" dirty="0" smtClean="0"/>
              <a:t>2</a:t>
            </a:r>
            <a:r>
              <a:rPr lang="ja-JP" altLang="en-US" sz="2400" dirty="0" smtClean="0"/>
              <a:t> を </a:t>
            </a:r>
            <a:r>
              <a:rPr lang="en-US" altLang="ja-JP" sz="2400" dirty="0" smtClean="0"/>
              <a:t>10</a:t>
            </a:r>
            <a:r>
              <a:rPr lang="ja-JP" altLang="en-US" sz="2400" dirty="0" smtClean="0"/>
              <a:t>秒間同時計測、発振周波数成分を算出</a:t>
            </a:r>
            <a:endParaRPr kumimoji="1" lang="ja-JP" altLang="en-US" sz="2400" dirty="0"/>
          </a:p>
        </p:txBody>
      </p:sp>
      <p:sp>
        <p:nvSpPr>
          <p:cNvPr id="74" name="正方形/長方形 73"/>
          <p:cNvSpPr/>
          <p:nvPr/>
        </p:nvSpPr>
        <p:spPr>
          <a:xfrm>
            <a:off x="6398464" y="1828051"/>
            <a:ext cx="235642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anchor="ctr" anchorCtr="0">
            <a:noAutofit/>
          </a:bodyPr>
          <a:lstStyle/>
          <a:p>
            <a:r>
              <a:rPr lang="en-US" altLang="ja-JP" sz="2200" b="1" i="1" dirty="0" smtClean="0">
                <a:solidFill>
                  <a:srgbClr val="0066FF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p</a:t>
            </a:r>
            <a:r>
              <a:rPr lang="en-US" altLang="ja-JP" sz="2200" b="1" baseline="-25000" dirty="0" smtClean="0">
                <a:solidFill>
                  <a:srgbClr val="0066FF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lang="ja-JP" altLang="en-US" sz="22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直線矢印コネクタ 71"/>
          <p:cNvCxnSpPr/>
          <p:nvPr/>
        </p:nvCxnSpPr>
        <p:spPr>
          <a:xfrm rot="10800000" flipV="1">
            <a:off x="6562098" y="1654927"/>
            <a:ext cx="0" cy="327309"/>
          </a:xfrm>
          <a:prstGeom prst="straightConnector1">
            <a:avLst/>
          </a:prstGeom>
          <a:ln w="5715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/>
          <p:cNvSpPr/>
          <p:nvPr/>
        </p:nvSpPr>
        <p:spPr>
          <a:xfrm>
            <a:off x="7400068" y="1818698"/>
            <a:ext cx="34830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/>
          <a:p>
            <a:r>
              <a:rPr lang="en-US" altLang="ja-JP" sz="2200" b="1" i="1" dirty="0" smtClean="0">
                <a:solidFill>
                  <a:srgbClr val="0066FF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p</a:t>
            </a:r>
            <a:r>
              <a:rPr lang="en-US" altLang="ja-JP" sz="2200" b="1" baseline="-25000" dirty="0" smtClean="0">
                <a:solidFill>
                  <a:srgbClr val="0066FF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lang="ja-JP" altLang="en-US" sz="22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直線矢印コネクタ 72"/>
          <p:cNvCxnSpPr/>
          <p:nvPr/>
        </p:nvCxnSpPr>
        <p:spPr>
          <a:xfrm rot="10800000" flipV="1">
            <a:off x="7576656" y="1663634"/>
            <a:ext cx="0" cy="327309"/>
          </a:xfrm>
          <a:prstGeom prst="straightConnector1">
            <a:avLst/>
          </a:prstGeom>
          <a:ln w="5715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/>
      <p:bldP spid="40" grpId="1"/>
      <p:bldP spid="44" grpId="0"/>
      <p:bldP spid="44" grpId="1"/>
      <p:bldP spid="57" grpId="0"/>
      <p:bldP spid="57" grpId="1"/>
      <p:bldP spid="70" grpId="0"/>
      <p:bldP spid="70" grpId="1"/>
      <p:bldP spid="76" grpId="1"/>
      <p:bldP spid="82" grpId="0"/>
      <p:bldP spid="82" grpId="1"/>
      <p:bldP spid="85" grpId="0"/>
      <p:bldP spid="8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-172320" y="44624"/>
            <a:ext cx="948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解析結果 </a:t>
            </a:r>
            <a:r>
              <a:rPr lang="en-US" altLang="ja-JP" sz="4400" dirty="0" smtClean="0"/>
              <a:t>【</a:t>
            </a:r>
            <a:r>
              <a:rPr lang="en-US" altLang="ja-JP" sz="4400" i="1" dirty="0" err="1" smtClean="0"/>
              <a:t>G</a:t>
            </a:r>
            <a:r>
              <a:rPr lang="en-US" altLang="ja-JP" sz="4400" baseline="-25000" dirty="0" err="1" smtClean="0"/>
              <a:t>other</a:t>
            </a:r>
            <a:r>
              <a:rPr lang="ja-JP" altLang="en-US" sz="4400" dirty="0" smtClean="0"/>
              <a:t>の周波数応答</a:t>
            </a:r>
            <a:r>
              <a:rPr lang="en-US" altLang="ja-JP" sz="4400" dirty="0" smtClean="0"/>
              <a:t>】</a:t>
            </a:r>
            <a:endParaRPr lang="en-US" altLang="ja-JP" sz="3600" dirty="0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 b="15374"/>
          <a:stretch>
            <a:fillRect/>
          </a:stretch>
        </p:blipFill>
        <p:spPr bwMode="auto">
          <a:xfrm>
            <a:off x="-36512" y="924433"/>
            <a:ext cx="9074074" cy="179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正方形/長方形 28"/>
          <p:cNvSpPr/>
          <p:nvPr/>
        </p:nvSpPr>
        <p:spPr>
          <a:xfrm>
            <a:off x="577130" y="1247939"/>
            <a:ext cx="586224" cy="766124"/>
          </a:xfrm>
          <a:prstGeom prst="rect">
            <a:avLst/>
          </a:prstGeom>
          <a:noFill/>
          <a:ln w="63500">
            <a:solidFill>
              <a:srgbClr val="0070C0">
                <a:alpha val="42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7860098" y="1242295"/>
            <a:ext cx="637912" cy="781928"/>
          </a:xfrm>
          <a:prstGeom prst="rect">
            <a:avLst/>
          </a:prstGeom>
          <a:noFill/>
          <a:ln w="63500">
            <a:solidFill>
              <a:srgbClr val="0070C0">
                <a:alpha val="42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>
            <a:off x="73074" y="836712"/>
            <a:ext cx="8964488" cy="1897431"/>
          </a:xfrm>
          <a:custGeom>
            <a:avLst/>
            <a:gdLst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908800 w 6908800"/>
              <a:gd name="connsiteY4" fmla="*/ 0 h 2171700"/>
              <a:gd name="connsiteX5" fmla="*/ 6908800 w 6908800"/>
              <a:gd name="connsiteY5" fmla="*/ 2171700 h 2171700"/>
              <a:gd name="connsiteX6" fmla="*/ 0 w 6908800"/>
              <a:gd name="connsiteY6" fmla="*/ 2171700 h 2171700"/>
              <a:gd name="connsiteX7" fmla="*/ 0 w 6908800"/>
              <a:gd name="connsiteY7" fmla="*/ 0 h 2171700"/>
              <a:gd name="connsiteX8" fmla="*/ 2095500 w 6908800"/>
              <a:gd name="connsiteY8" fmla="*/ 0 h 2171700"/>
              <a:gd name="connsiteX9" fmla="*/ 2235200 w 6908800"/>
              <a:gd name="connsiteY9" fmla="*/ 101600 h 2171700"/>
              <a:gd name="connsiteX10" fmla="*/ 2247900 w 6908800"/>
              <a:gd name="connsiteY10" fmla="*/ 1308100 h 2171700"/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707460 w 6908800"/>
              <a:gd name="connsiteY4" fmla="*/ 25028 h 2171700"/>
              <a:gd name="connsiteX5" fmla="*/ 6908800 w 6908800"/>
              <a:gd name="connsiteY5" fmla="*/ 2171700 h 2171700"/>
              <a:gd name="connsiteX6" fmla="*/ 0 w 6908800"/>
              <a:gd name="connsiteY6" fmla="*/ 2171700 h 2171700"/>
              <a:gd name="connsiteX7" fmla="*/ 0 w 6908800"/>
              <a:gd name="connsiteY7" fmla="*/ 0 h 2171700"/>
              <a:gd name="connsiteX8" fmla="*/ 2095500 w 6908800"/>
              <a:gd name="connsiteY8" fmla="*/ 0 h 2171700"/>
              <a:gd name="connsiteX9" fmla="*/ 2235200 w 6908800"/>
              <a:gd name="connsiteY9" fmla="*/ 101600 h 2171700"/>
              <a:gd name="connsiteX10" fmla="*/ 2247900 w 6908800"/>
              <a:gd name="connsiteY10" fmla="*/ 1308100 h 2171700"/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707460 w 6908800"/>
              <a:gd name="connsiteY4" fmla="*/ 25028 h 2171700"/>
              <a:gd name="connsiteX5" fmla="*/ 6851476 w 6908800"/>
              <a:gd name="connsiteY5" fmla="*/ 313060 h 2171700"/>
              <a:gd name="connsiteX6" fmla="*/ 6908800 w 6908800"/>
              <a:gd name="connsiteY6" fmla="*/ 2171700 h 2171700"/>
              <a:gd name="connsiteX7" fmla="*/ 0 w 6908800"/>
              <a:gd name="connsiteY7" fmla="*/ 2171700 h 2171700"/>
              <a:gd name="connsiteX8" fmla="*/ 0 w 6908800"/>
              <a:gd name="connsiteY8" fmla="*/ 0 h 2171700"/>
              <a:gd name="connsiteX9" fmla="*/ 2095500 w 6908800"/>
              <a:gd name="connsiteY9" fmla="*/ 0 h 2171700"/>
              <a:gd name="connsiteX10" fmla="*/ 2235200 w 6908800"/>
              <a:gd name="connsiteY10" fmla="*/ 101600 h 2171700"/>
              <a:gd name="connsiteX11" fmla="*/ 2247900 w 6908800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07460 w 6923484"/>
              <a:gd name="connsiteY4" fmla="*/ 25028 h 2171700"/>
              <a:gd name="connsiteX5" fmla="*/ 6923484 w 6923484"/>
              <a:gd name="connsiteY5" fmla="*/ 241052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79468 w 6923484"/>
              <a:gd name="connsiteY4" fmla="*/ 25028 h 2171700"/>
              <a:gd name="connsiteX5" fmla="*/ 6923484 w 6923484"/>
              <a:gd name="connsiteY5" fmla="*/ 241052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79468 w 6923484"/>
              <a:gd name="connsiteY4" fmla="*/ 25028 h 2171700"/>
              <a:gd name="connsiteX5" fmla="*/ 6923484 w 6923484"/>
              <a:gd name="connsiteY5" fmla="*/ 169044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908800 w 6924145"/>
              <a:gd name="connsiteY7" fmla="*/ 2171700 h 2171700"/>
              <a:gd name="connsiteX8" fmla="*/ 0 w 6924145"/>
              <a:gd name="connsiteY8" fmla="*/ 2171700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0 w 6924145"/>
              <a:gd name="connsiteY8" fmla="*/ 2171700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0716 w 6924145"/>
              <a:gd name="connsiteY8" fmla="*/ 2100139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54746 w 6924145"/>
              <a:gd name="connsiteY8" fmla="*/ 2171700 h 2171700"/>
              <a:gd name="connsiteX9" fmla="*/ 10716 w 6924145"/>
              <a:gd name="connsiteY9" fmla="*/ 2100139 h 2171700"/>
              <a:gd name="connsiteX10" fmla="*/ 0 w 6924145"/>
              <a:gd name="connsiteY10" fmla="*/ 0 h 2171700"/>
              <a:gd name="connsiteX11" fmla="*/ 2095500 w 6924145"/>
              <a:gd name="connsiteY11" fmla="*/ 0 h 2171700"/>
              <a:gd name="connsiteX12" fmla="*/ 2235200 w 6924145"/>
              <a:gd name="connsiteY12" fmla="*/ 101600 h 2171700"/>
              <a:gd name="connsiteX13" fmla="*/ 2247900 w 6924145"/>
              <a:gd name="connsiteY13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54746 w 6924145"/>
              <a:gd name="connsiteY8" fmla="*/ 2171700 h 2171700"/>
              <a:gd name="connsiteX9" fmla="*/ 10716 w 6924145"/>
              <a:gd name="connsiteY9" fmla="*/ 2028578 h 2171700"/>
              <a:gd name="connsiteX10" fmla="*/ 0 w 6924145"/>
              <a:gd name="connsiteY10" fmla="*/ 0 h 2171700"/>
              <a:gd name="connsiteX11" fmla="*/ 2095500 w 6924145"/>
              <a:gd name="connsiteY11" fmla="*/ 0 h 2171700"/>
              <a:gd name="connsiteX12" fmla="*/ 2235200 w 6924145"/>
              <a:gd name="connsiteY12" fmla="*/ 101600 h 2171700"/>
              <a:gd name="connsiteX13" fmla="*/ 2247900 w 6924145"/>
              <a:gd name="connsiteY13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4650184 w 6913429"/>
              <a:gd name="connsiteY3" fmla="*/ 0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144030 w 6913429"/>
              <a:gd name="connsiteY10" fmla="*/ 24873 h 2171700"/>
              <a:gd name="connsiteX11" fmla="*/ 2084784 w 6913429"/>
              <a:gd name="connsiteY11" fmla="*/ 0 h 2171700"/>
              <a:gd name="connsiteX12" fmla="*/ 2224484 w 6913429"/>
              <a:gd name="connsiteY12" fmla="*/ 101600 h 2171700"/>
              <a:gd name="connsiteX13" fmla="*/ 2237184 w 6913429"/>
              <a:gd name="connsiteY13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4650184 w 6913429"/>
              <a:gd name="connsiteY3" fmla="*/ 0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3528729 w 6913429"/>
              <a:gd name="connsiteY2" fmla="*/ 143122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528729 w 6913429"/>
              <a:gd name="connsiteY2" fmla="*/ 143122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528729 w 6913429"/>
              <a:gd name="connsiteY2" fmla="*/ 143122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325441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691582 w 6913429"/>
              <a:gd name="connsiteY2" fmla="*/ 217811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72916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729164 w 6913429"/>
              <a:gd name="connsiteY2" fmla="*/ 205363 h 2171700"/>
              <a:gd name="connsiteX3" fmla="*/ 3883640 w 6913429"/>
              <a:gd name="connsiteY3" fmla="*/ 52089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6768752 w 8754270"/>
              <a:gd name="connsiteY4" fmla="*/ 25028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8409818 w 8754270"/>
              <a:gd name="connsiteY4" fmla="*/ 37477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8422345 w 8754270"/>
              <a:gd name="connsiteY4" fmla="*/ 74822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6912768 w 8666580"/>
              <a:gd name="connsiteY6" fmla="*/ 1969244 h 2171700"/>
              <a:gd name="connsiteX7" fmla="*/ 6769398 w 8666580"/>
              <a:gd name="connsiteY7" fmla="*/ 217170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882105 h 2171700"/>
              <a:gd name="connsiteX7" fmla="*/ 6769398 w 8666580"/>
              <a:gd name="connsiteY7" fmla="*/ 217170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882105 h 2171700"/>
              <a:gd name="connsiteX7" fmla="*/ 8310246 w 8666580"/>
              <a:gd name="connsiteY7" fmla="*/ 2009873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7241"/>
              <a:gd name="connsiteY0" fmla="*/ 1308100 h 2171700"/>
              <a:gd name="connsiteX1" fmla="*/ 3729164 w 8667241"/>
              <a:gd name="connsiteY1" fmla="*/ 1300545 h 2171700"/>
              <a:gd name="connsiteX2" fmla="*/ 3729164 w 8667241"/>
              <a:gd name="connsiteY2" fmla="*/ 205363 h 2171700"/>
              <a:gd name="connsiteX3" fmla="*/ 3883640 w 8667241"/>
              <a:gd name="connsiteY3" fmla="*/ 52089 h 2171700"/>
              <a:gd name="connsiteX4" fmla="*/ 8422345 w 8667241"/>
              <a:gd name="connsiteY4" fmla="*/ 74822 h 2171700"/>
              <a:gd name="connsiteX5" fmla="*/ 8666580 w 8667241"/>
              <a:gd name="connsiteY5" fmla="*/ 281079 h 2171700"/>
              <a:gd name="connsiteX6" fmla="*/ 8666580 w 8667241"/>
              <a:gd name="connsiteY6" fmla="*/ 1757623 h 2171700"/>
              <a:gd name="connsiteX7" fmla="*/ 8310246 w 8667241"/>
              <a:gd name="connsiteY7" fmla="*/ 2009873 h 2171700"/>
              <a:gd name="connsiteX8" fmla="*/ 144030 w 8667241"/>
              <a:gd name="connsiteY8" fmla="*/ 2171700 h 2171700"/>
              <a:gd name="connsiteX9" fmla="*/ 0 w 8667241"/>
              <a:gd name="connsiteY9" fmla="*/ 2028578 h 2171700"/>
              <a:gd name="connsiteX10" fmla="*/ 0 w 8667241"/>
              <a:gd name="connsiteY10" fmla="*/ 167994 h 2171700"/>
              <a:gd name="connsiteX11" fmla="*/ 144030 w 8667241"/>
              <a:gd name="connsiteY11" fmla="*/ 24873 h 2171700"/>
              <a:gd name="connsiteX12" fmla="*/ 2084784 w 8667241"/>
              <a:gd name="connsiteY12" fmla="*/ 0 h 2171700"/>
              <a:gd name="connsiteX13" fmla="*/ 2224484 w 8667241"/>
              <a:gd name="connsiteY13" fmla="*/ 101600 h 2171700"/>
              <a:gd name="connsiteX14" fmla="*/ 2237184 w 8667241"/>
              <a:gd name="connsiteY14" fmla="*/ 1308100 h 2171700"/>
              <a:gd name="connsiteX0" fmla="*/ 2237184 w 8667241"/>
              <a:gd name="connsiteY0" fmla="*/ 1308100 h 2171700"/>
              <a:gd name="connsiteX1" fmla="*/ 3729164 w 8667241"/>
              <a:gd name="connsiteY1" fmla="*/ 1300545 h 2171700"/>
              <a:gd name="connsiteX2" fmla="*/ 3729164 w 8667241"/>
              <a:gd name="connsiteY2" fmla="*/ 205363 h 2171700"/>
              <a:gd name="connsiteX3" fmla="*/ 3883640 w 8667241"/>
              <a:gd name="connsiteY3" fmla="*/ 52089 h 2171700"/>
              <a:gd name="connsiteX4" fmla="*/ 8422345 w 8667241"/>
              <a:gd name="connsiteY4" fmla="*/ 74822 h 2171700"/>
              <a:gd name="connsiteX5" fmla="*/ 8666580 w 8667241"/>
              <a:gd name="connsiteY5" fmla="*/ 281079 h 2171700"/>
              <a:gd name="connsiteX6" fmla="*/ 8666580 w 8667241"/>
              <a:gd name="connsiteY6" fmla="*/ 1757623 h 2171700"/>
              <a:gd name="connsiteX7" fmla="*/ 8397936 w 8667241"/>
              <a:gd name="connsiteY7" fmla="*/ 1885390 h 2171700"/>
              <a:gd name="connsiteX8" fmla="*/ 144030 w 8667241"/>
              <a:gd name="connsiteY8" fmla="*/ 2171700 h 2171700"/>
              <a:gd name="connsiteX9" fmla="*/ 0 w 8667241"/>
              <a:gd name="connsiteY9" fmla="*/ 2028578 h 2171700"/>
              <a:gd name="connsiteX10" fmla="*/ 0 w 8667241"/>
              <a:gd name="connsiteY10" fmla="*/ 167994 h 2171700"/>
              <a:gd name="connsiteX11" fmla="*/ 144030 w 8667241"/>
              <a:gd name="connsiteY11" fmla="*/ 24873 h 2171700"/>
              <a:gd name="connsiteX12" fmla="*/ 2084784 w 8667241"/>
              <a:gd name="connsiteY12" fmla="*/ 0 h 2171700"/>
              <a:gd name="connsiteX13" fmla="*/ 2224484 w 8667241"/>
              <a:gd name="connsiteY13" fmla="*/ 101600 h 2171700"/>
              <a:gd name="connsiteX14" fmla="*/ 2237184 w 8667241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695382 h 2171700"/>
              <a:gd name="connsiteX7" fmla="*/ 8397936 w 8666580"/>
              <a:gd name="connsiteY7" fmla="*/ 188539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695382 h 2171700"/>
              <a:gd name="connsiteX7" fmla="*/ 8397936 w 8666580"/>
              <a:gd name="connsiteY7" fmla="*/ 1885390 h 2171700"/>
              <a:gd name="connsiteX8" fmla="*/ 144030 w 8666580"/>
              <a:gd name="connsiteY8" fmla="*/ 2171700 h 2171700"/>
              <a:gd name="connsiteX9" fmla="*/ 488562 w 8666580"/>
              <a:gd name="connsiteY9" fmla="*/ 1816957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1922734"/>
              <a:gd name="connsiteX1" fmla="*/ 3729164 w 8666580"/>
              <a:gd name="connsiteY1" fmla="*/ 1300545 h 1922734"/>
              <a:gd name="connsiteX2" fmla="*/ 3729164 w 8666580"/>
              <a:gd name="connsiteY2" fmla="*/ 205363 h 1922734"/>
              <a:gd name="connsiteX3" fmla="*/ 3883640 w 8666580"/>
              <a:gd name="connsiteY3" fmla="*/ 52089 h 1922734"/>
              <a:gd name="connsiteX4" fmla="*/ 8422345 w 8666580"/>
              <a:gd name="connsiteY4" fmla="*/ 74822 h 1922734"/>
              <a:gd name="connsiteX5" fmla="*/ 8666580 w 8666580"/>
              <a:gd name="connsiteY5" fmla="*/ 281079 h 1922734"/>
              <a:gd name="connsiteX6" fmla="*/ 8654053 w 8666580"/>
              <a:gd name="connsiteY6" fmla="*/ 1695382 h 1922734"/>
              <a:gd name="connsiteX7" fmla="*/ 8397936 w 8666580"/>
              <a:gd name="connsiteY7" fmla="*/ 1885390 h 1922734"/>
              <a:gd name="connsiteX8" fmla="*/ 833028 w 8666580"/>
              <a:gd name="connsiteY8" fmla="*/ 1922734 h 1922734"/>
              <a:gd name="connsiteX9" fmla="*/ 488562 w 8666580"/>
              <a:gd name="connsiteY9" fmla="*/ 1816957 h 1922734"/>
              <a:gd name="connsiteX10" fmla="*/ 0 w 8666580"/>
              <a:gd name="connsiteY10" fmla="*/ 167994 h 1922734"/>
              <a:gd name="connsiteX11" fmla="*/ 144030 w 8666580"/>
              <a:gd name="connsiteY11" fmla="*/ 24873 h 1922734"/>
              <a:gd name="connsiteX12" fmla="*/ 2084784 w 8666580"/>
              <a:gd name="connsiteY12" fmla="*/ 0 h 1922734"/>
              <a:gd name="connsiteX13" fmla="*/ 2224484 w 8666580"/>
              <a:gd name="connsiteY13" fmla="*/ 101600 h 1922734"/>
              <a:gd name="connsiteX14" fmla="*/ 2237184 w 8666580"/>
              <a:gd name="connsiteY14" fmla="*/ 1308100 h 1922734"/>
              <a:gd name="connsiteX0" fmla="*/ 2237184 w 8666580"/>
              <a:gd name="connsiteY0" fmla="*/ 1308100 h 1885390"/>
              <a:gd name="connsiteX1" fmla="*/ 3729164 w 8666580"/>
              <a:gd name="connsiteY1" fmla="*/ 1300545 h 1885390"/>
              <a:gd name="connsiteX2" fmla="*/ 3729164 w 8666580"/>
              <a:gd name="connsiteY2" fmla="*/ 205363 h 1885390"/>
              <a:gd name="connsiteX3" fmla="*/ 3883640 w 8666580"/>
              <a:gd name="connsiteY3" fmla="*/ 52089 h 1885390"/>
              <a:gd name="connsiteX4" fmla="*/ 8422345 w 8666580"/>
              <a:gd name="connsiteY4" fmla="*/ 74822 h 1885390"/>
              <a:gd name="connsiteX5" fmla="*/ 8666580 w 8666580"/>
              <a:gd name="connsiteY5" fmla="*/ 281079 h 1885390"/>
              <a:gd name="connsiteX6" fmla="*/ 8654053 w 8666580"/>
              <a:gd name="connsiteY6" fmla="*/ 1695382 h 1885390"/>
              <a:gd name="connsiteX7" fmla="*/ 8397936 w 8666580"/>
              <a:gd name="connsiteY7" fmla="*/ 1885390 h 1885390"/>
              <a:gd name="connsiteX8" fmla="*/ 807973 w 8666580"/>
              <a:gd name="connsiteY8" fmla="*/ 1885388 h 1885390"/>
              <a:gd name="connsiteX9" fmla="*/ 488562 w 8666580"/>
              <a:gd name="connsiteY9" fmla="*/ 1816957 h 1885390"/>
              <a:gd name="connsiteX10" fmla="*/ 0 w 8666580"/>
              <a:gd name="connsiteY10" fmla="*/ 167994 h 1885390"/>
              <a:gd name="connsiteX11" fmla="*/ 144030 w 8666580"/>
              <a:gd name="connsiteY11" fmla="*/ 24873 h 1885390"/>
              <a:gd name="connsiteX12" fmla="*/ 2084784 w 8666580"/>
              <a:gd name="connsiteY12" fmla="*/ 0 h 1885390"/>
              <a:gd name="connsiteX13" fmla="*/ 2224484 w 8666580"/>
              <a:gd name="connsiteY13" fmla="*/ 101600 h 1885390"/>
              <a:gd name="connsiteX14" fmla="*/ 2237184 w 8666580"/>
              <a:gd name="connsiteY14" fmla="*/ 1308100 h 1885390"/>
              <a:gd name="connsiteX0" fmla="*/ 2237184 w 8666580"/>
              <a:gd name="connsiteY0" fmla="*/ 1308100 h 1885390"/>
              <a:gd name="connsiteX1" fmla="*/ 3729164 w 8666580"/>
              <a:gd name="connsiteY1" fmla="*/ 1300545 h 1885390"/>
              <a:gd name="connsiteX2" fmla="*/ 3729164 w 8666580"/>
              <a:gd name="connsiteY2" fmla="*/ 205363 h 1885390"/>
              <a:gd name="connsiteX3" fmla="*/ 3883640 w 8666580"/>
              <a:gd name="connsiteY3" fmla="*/ 52089 h 1885390"/>
              <a:gd name="connsiteX4" fmla="*/ 8422345 w 8666580"/>
              <a:gd name="connsiteY4" fmla="*/ 74822 h 1885390"/>
              <a:gd name="connsiteX5" fmla="*/ 8666580 w 8666580"/>
              <a:gd name="connsiteY5" fmla="*/ 281079 h 1885390"/>
              <a:gd name="connsiteX6" fmla="*/ 8654053 w 8666580"/>
              <a:gd name="connsiteY6" fmla="*/ 1695382 h 1885390"/>
              <a:gd name="connsiteX7" fmla="*/ 8397936 w 8666580"/>
              <a:gd name="connsiteY7" fmla="*/ 1885390 h 1885390"/>
              <a:gd name="connsiteX8" fmla="*/ 807973 w 8666580"/>
              <a:gd name="connsiteY8" fmla="*/ 1885388 h 1885390"/>
              <a:gd name="connsiteX9" fmla="*/ 551198 w 8666580"/>
              <a:gd name="connsiteY9" fmla="*/ 1655131 h 1885390"/>
              <a:gd name="connsiteX10" fmla="*/ 0 w 8666580"/>
              <a:gd name="connsiteY10" fmla="*/ 167994 h 1885390"/>
              <a:gd name="connsiteX11" fmla="*/ 144030 w 8666580"/>
              <a:gd name="connsiteY11" fmla="*/ 24873 h 1885390"/>
              <a:gd name="connsiteX12" fmla="*/ 2084784 w 8666580"/>
              <a:gd name="connsiteY12" fmla="*/ 0 h 1885390"/>
              <a:gd name="connsiteX13" fmla="*/ 2224484 w 8666580"/>
              <a:gd name="connsiteY13" fmla="*/ 101600 h 1885390"/>
              <a:gd name="connsiteX14" fmla="*/ 2237184 w 8666580"/>
              <a:gd name="connsiteY14" fmla="*/ 1308100 h 1885390"/>
              <a:gd name="connsiteX0" fmla="*/ 2237184 w 8666580"/>
              <a:gd name="connsiteY0" fmla="*/ 1333019 h 1910309"/>
              <a:gd name="connsiteX1" fmla="*/ 3729164 w 8666580"/>
              <a:gd name="connsiteY1" fmla="*/ 1325464 h 1910309"/>
              <a:gd name="connsiteX2" fmla="*/ 3729164 w 8666580"/>
              <a:gd name="connsiteY2" fmla="*/ 230282 h 1910309"/>
              <a:gd name="connsiteX3" fmla="*/ 3883640 w 8666580"/>
              <a:gd name="connsiteY3" fmla="*/ 77008 h 1910309"/>
              <a:gd name="connsiteX4" fmla="*/ 8422345 w 8666580"/>
              <a:gd name="connsiteY4" fmla="*/ 99741 h 1910309"/>
              <a:gd name="connsiteX5" fmla="*/ 8666580 w 8666580"/>
              <a:gd name="connsiteY5" fmla="*/ 305998 h 1910309"/>
              <a:gd name="connsiteX6" fmla="*/ 8654053 w 8666580"/>
              <a:gd name="connsiteY6" fmla="*/ 1720301 h 1910309"/>
              <a:gd name="connsiteX7" fmla="*/ 8397936 w 8666580"/>
              <a:gd name="connsiteY7" fmla="*/ 1910309 h 1910309"/>
              <a:gd name="connsiteX8" fmla="*/ 807973 w 8666580"/>
              <a:gd name="connsiteY8" fmla="*/ 1910307 h 1910309"/>
              <a:gd name="connsiteX9" fmla="*/ 551198 w 8666580"/>
              <a:gd name="connsiteY9" fmla="*/ 1680050 h 1910309"/>
              <a:gd name="connsiteX10" fmla="*/ 0 w 8666580"/>
              <a:gd name="connsiteY10" fmla="*/ 192913 h 1910309"/>
              <a:gd name="connsiteX11" fmla="*/ 682701 w 8666580"/>
              <a:gd name="connsiteY11" fmla="*/ 0 h 1910309"/>
              <a:gd name="connsiteX12" fmla="*/ 2084784 w 8666580"/>
              <a:gd name="connsiteY12" fmla="*/ 24919 h 1910309"/>
              <a:gd name="connsiteX13" fmla="*/ 2224484 w 8666580"/>
              <a:gd name="connsiteY13" fmla="*/ 126519 h 1910309"/>
              <a:gd name="connsiteX14" fmla="*/ 2237184 w 866658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144031 w 8127910"/>
              <a:gd name="connsiteY11" fmla="*/ 0 h 1910309"/>
              <a:gd name="connsiteX12" fmla="*/ 1546114 w 8127910"/>
              <a:gd name="connsiteY12" fmla="*/ 24919 h 1910309"/>
              <a:gd name="connsiteX13" fmla="*/ 1685814 w 8127910"/>
              <a:gd name="connsiteY13" fmla="*/ 126519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546114 w 8127910"/>
              <a:gd name="connsiteY12" fmla="*/ 24919 h 1910309"/>
              <a:gd name="connsiteX13" fmla="*/ 1685814 w 8127910"/>
              <a:gd name="connsiteY13" fmla="*/ 126519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546114 w 8127910"/>
              <a:gd name="connsiteY12" fmla="*/ 24919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496004 w 8127910"/>
              <a:gd name="connsiteY12" fmla="*/ 24919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698514 w 8127910"/>
              <a:gd name="connsiteY14" fmla="*/ 1333019 h 1910309"/>
              <a:gd name="connsiteX0" fmla="*/ 1187738 w 8127910"/>
              <a:gd name="connsiteY0" fmla="*/ 1288096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187738 w 8127910"/>
              <a:gd name="connsiteY14" fmla="*/ 1288096 h 1910309"/>
              <a:gd name="connsiteX0" fmla="*/ 1212793 w 8127910"/>
              <a:gd name="connsiteY0" fmla="*/ 1275648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190494 w 8127910"/>
              <a:gd name="connsiteY1" fmla="*/ 1275671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3754219 w 8127910"/>
              <a:gd name="connsiteY2" fmla="*/ 329868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3754219 w 8127910"/>
              <a:gd name="connsiteY2" fmla="*/ 329868 h 1910309"/>
              <a:gd name="connsiteX3" fmla="*/ 4372203 w 8127910"/>
              <a:gd name="connsiteY3" fmla="*/ 10190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4042345 w 8127910"/>
              <a:gd name="connsiteY2" fmla="*/ 317420 h 1910309"/>
              <a:gd name="connsiteX3" fmla="*/ 4372203 w 8127910"/>
              <a:gd name="connsiteY3" fmla="*/ 10190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4042345 w 8127910"/>
              <a:gd name="connsiteY2" fmla="*/ 317420 h 1910309"/>
              <a:gd name="connsiteX3" fmla="*/ 4372203 w 8127910"/>
              <a:gd name="connsiteY3" fmla="*/ 10190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4042345 w 8127910"/>
              <a:gd name="connsiteY2" fmla="*/ 317420 h 1910309"/>
              <a:gd name="connsiteX3" fmla="*/ 6555022 w 8127910"/>
              <a:gd name="connsiteY3" fmla="*/ 11693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6209556 w 8127910"/>
              <a:gd name="connsiteY2" fmla="*/ 192937 h 1910309"/>
              <a:gd name="connsiteX3" fmla="*/ 6555022 w 8127910"/>
              <a:gd name="connsiteY3" fmla="*/ 11693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6209556 w 8127910"/>
              <a:gd name="connsiteY2" fmla="*/ 192937 h 1910309"/>
              <a:gd name="connsiteX3" fmla="*/ 6367115 w 8127910"/>
              <a:gd name="connsiteY3" fmla="*/ 4224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923436"/>
              <a:gd name="connsiteY0" fmla="*/ 1275648 h 1910309"/>
              <a:gd name="connsiteX1" fmla="*/ 6222084 w 8923436"/>
              <a:gd name="connsiteY1" fmla="*/ 1300568 h 1910309"/>
              <a:gd name="connsiteX2" fmla="*/ 6209556 w 8923436"/>
              <a:gd name="connsiteY2" fmla="*/ 192937 h 1910309"/>
              <a:gd name="connsiteX3" fmla="*/ 6367115 w 8923436"/>
              <a:gd name="connsiteY3" fmla="*/ 42245 h 1910309"/>
              <a:gd name="connsiteX4" fmla="*/ 8923436 w 8923436"/>
              <a:gd name="connsiteY4" fmla="*/ 62395 h 1910309"/>
              <a:gd name="connsiteX5" fmla="*/ 8127910 w 8923436"/>
              <a:gd name="connsiteY5" fmla="*/ 305998 h 1910309"/>
              <a:gd name="connsiteX6" fmla="*/ 8115383 w 8923436"/>
              <a:gd name="connsiteY6" fmla="*/ 1720301 h 1910309"/>
              <a:gd name="connsiteX7" fmla="*/ 7859266 w 8923436"/>
              <a:gd name="connsiteY7" fmla="*/ 1910309 h 1910309"/>
              <a:gd name="connsiteX8" fmla="*/ 269303 w 8923436"/>
              <a:gd name="connsiteY8" fmla="*/ 1910307 h 1910309"/>
              <a:gd name="connsiteX9" fmla="*/ 12528 w 8923436"/>
              <a:gd name="connsiteY9" fmla="*/ 1680050 h 1910309"/>
              <a:gd name="connsiteX10" fmla="*/ 0 w 8923436"/>
              <a:gd name="connsiteY10" fmla="*/ 242707 h 1910309"/>
              <a:gd name="connsiteX11" fmla="*/ 256776 w 8923436"/>
              <a:gd name="connsiteY11" fmla="*/ 0 h 1910309"/>
              <a:gd name="connsiteX12" fmla="*/ 971693 w 8923436"/>
              <a:gd name="connsiteY12" fmla="*/ 0 h 1910309"/>
              <a:gd name="connsiteX13" fmla="*/ 1187738 w 8923436"/>
              <a:gd name="connsiteY13" fmla="*/ 214683 h 1910309"/>
              <a:gd name="connsiteX14" fmla="*/ 1212793 w 8923436"/>
              <a:gd name="connsiteY14" fmla="*/ 1275648 h 1910309"/>
              <a:gd name="connsiteX0" fmla="*/ 1212793 w 9004816"/>
              <a:gd name="connsiteY0" fmla="*/ 1275648 h 1910309"/>
              <a:gd name="connsiteX1" fmla="*/ 6222084 w 9004816"/>
              <a:gd name="connsiteY1" fmla="*/ 1300568 h 1910309"/>
              <a:gd name="connsiteX2" fmla="*/ 6209556 w 9004816"/>
              <a:gd name="connsiteY2" fmla="*/ 192937 h 1910309"/>
              <a:gd name="connsiteX3" fmla="*/ 6367115 w 9004816"/>
              <a:gd name="connsiteY3" fmla="*/ 42245 h 1910309"/>
              <a:gd name="connsiteX4" fmla="*/ 8923436 w 9004816"/>
              <a:gd name="connsiteY4" fmla="*/ 62395 h 1910309"/>
              <a:gd name="connsiteX5" fmla="*/ 9004816 w 9004816"/>
              <a:gd name="connsiteY5" fmla="*/ 243757 h 1910309"/>
              <a:gd name="connsiteX6" fmla="*/ 8115383 w 9004816"/>
              <a:gd name="connsiteY6" fmla="*/ 1720301 h 1910309"/>
              <a:gd name="connsiteX7" fmla="*/ 7859266 w 9004816"/>
              <a:gd name="connsiteY7" fmla="*/ 1910309 h 1910309"/>
              <a:gd name="connsiteX8" fmla="*/ 269303 w 9004816"/>
              <a:gd name="connsiteY8" fmla="*/ 1910307 h 1910309"/>
              <a:gd name="connsiteX9" fmla="*/ 12528 w 9004816"/>
              <a:gd name="connsiteY9" fmla="*/ 1680050 h 1910309"/>
              <a:gd name="connsiteX10" fmla="*/ 0 w 9004816"/>
              <a:gd name="connsiteY10" fmla="*/ 242707 h 1910309"/>
              <a:gd name="connsiteX11" fmla="*/ 256776 w 9004816"/>
              <a:gd name="connsiteY11" fmla="*/ 0 h 1910309"/>
              <a:gd name="connsiteX12" fmla="*/ 971693 w 9004816"/>
              <a:gd name="connsiteY12" fmla="*/ 0 h 1910309"/>
              <a:gd name="connsiteX13" fmla="*/ 1187738 w 9004816"/>
              <a:gd name="connsiteY13" fmla="*/ 214683 h 1910309"/>
              <a:gd name="connsiteX14" fmla="*/ 1212793 w 9004816"/>
              <a:gd name="connsiteY14" fmla="*/ 1275648 h 1910309"/>
              <a:gd name="connsiteX0" fmla="*/ 1212793 w 9004816"/>
              <a:gd name="connsiteY0" fmla="*/ 1275648 h 1910309"/>
              <a:gd name="connsiteX1" fmla="*/ 6222084 w 9004816"/>
              <a:gd name="connsiteY1" fmla="*/ 1300568 h 1910309"/>
              <a:gd name="connsiteX2" fmla="*/ 6209556 w 9004816"/>
              <a:gd name="connsiteY2" fmla="*/ 192937 h 1910309"/>
              <a:gd name="connsiteX3" fmla="*/ 6367115 w 9004816"/>
              <a:gd name="connsiteY3" fmla="*/ 42245 h 1910309"/>
              <a:gd name="connsiteX4" fmla="*/ 8923436 w 9004816"/>
              <a:gd name="connsiteY4" fmla="*/ 62395 h 1910309"/>
              <a:gd name="connsiteX5" fmla="*/ 9004816 w 9004816"/>
              <a:gd name="connsiteY5" fmla="*/ 243757 h 1910309"/>
              <a:gd name="connsiteX6" fmla="*/ 8942180 w 9004816"/>
              <a:gd name="connsiteY6" fmla="*/ 1707853 h 1910309"/>
              <a:gd name="connsiteX7" fmla="*/ 7859266 w 9004816"/>
              <a:gd name="connsiteY7" fmla="*/ 1910309 h 1910309"/>
              <a:gd name="connsiteX8" fmla="*/ 269303 w 9004816"/>
              <a:gd name="connsiteY8" fmla="*/ 1910307 h 1910309"/>
              <a:gd name="connsiteX9" fmla="*/ 12528 w 9004816"/>
              <a:gd name="connsiteY9" fmla="*/ 1680050 h 1910309"/>
              <a:gd name="connsiteX10" fmla="*/ 0 w 9004816"/>
              <a:gd name="connsiteY10" fmla="*/ 242707 h 1910309"/>
              <a:gd name="connsiteX11" fmla="*/ 256776 w 9004816"/>
              <a:gd name="connsiteY11" fmla="*/ 0 h 1910309"/>
              <a:gd name="connsiteX12" fmla="*/ 971693 w 9004816"/>
              <a:gd name="connsiteY12" fmla="*/ 0 h 1910309"/>
              <a:gd name="connsiteX13" fmla="*/ 1187738 w 9004816"/>
              <a:gd name="connsiteY13" fmla="*/ 214683 h 1910309"/>
              <a:gd name="connsiteX14" fmla="*/ 1212793 w 9004816"/>
              <a:gd name="connsiteY14" fmla="*/ 1275648 h 1910309"/>
              <a:gd name="connsiteX0" fmla="*/ 1212793 w 9005477"/>
              <a:gd name="connsiteY0" fmla="*/ 1275648 h 1910309"/>
              <a:gd name="connsiteX1" fmla="*/ 6222084 w 9005477"/>
              <a:gd name="connsiteY1" fmla="*/ 1300568 h 1910309"/>
              <a:gd name="connsiteX2" fmla="*/ 6209556 w 9005477"/>
              <a:gd name="connsiteY2" fmla="*/ 192937 h 1910309"/>
              <a:gd name="connsiteX3" fmla="*/ 6367115 w 9005477"/>
              <a:gd name="connsiteY3" fmla="*/ 42245 h 1910309"/>
              <a:gd name="connsiteX4" fmla="*/ 8923436 w 9005477"/>
              <a:gd name="connsiteY4" fmla="*/ 62395 h 1910309"/>
              <a:gd name="connsiteX5" fmla="*/ 9004816 w 9005477"/>
              <a:gd name="connsiteY5" fmla="*/ 243757 h 1910309"/>
              <a:gd name="connsiteX6" fmla="*/ 9004816 w 9005477"/>
              <a:gd name="connsiteY6" fmla="*/ 1707853 h 1910309"/>
              <a:gd name="connsiteX7" fmla="*/ 7859266 w 9005477"/>
              <a:gd name="connsiteY7" fmla="*/ 1910309 h 1910309"/>
              <a:gd name="connsiteX8" fmla="*/ 269303 w 9005477"/>
              <a:gd name="connsiteY8" fmla="*/ 1910307 h 1910309"/>
              <a:gd name="connsiteX9" fmla="*/ 12528 w 9005477"/>
              <a:gd name="connsiteY9" fmla="*/ 1680050 h 1910309"/>
              <a:gd name="connsiteX10" fmla="*/ 0 w 9005477"/>
              <a:gd name="connsiteY10" fmla="*/ 242707 h 1910309"/>
              <a:gd name="connsiteX11" fmla="*/ 256776 w 9005477"/>
              <a:gd name="connsiteY11" fmla="*/ 0 h 1910309"/>
              <a:gd name="connsiteX12" fmla="*/ 971693 w 9005477"/>
              <a:gd name="connsiteY12" fmla="*/ 0 h 1910309"/>
              <a:gd name="connsiteX13" fmla="*/ 1187738 w 9005477"/>
              <a:gd name="connsiteY13" fmla="*/ 214683 h 1910309"/>
              <a:gd name="connsiteX14" fmla="*/ 1212793 w 9005477"/>
              <a:gd name="connsiteY14" fmla="*/ 1275648 h 1910309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923436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707853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2528 w 9005477"/>
              <a:gd name="connsiteY9" fmla="*/ 168005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923436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608267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2528 w 9005477"/>
              <a:gd name="connsiteY9" fmla="*/ 168005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860800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608267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2528 w 9005477"/>
              <a:gd name="connsiteY9" fmla="*/ 168005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860800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608267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00219 w 9005477"/>
              <a:gd name="connsiteY9" fmla="*/ 161781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823168"/>
              <a:gd name="connsiteX1" fmla="*/ 6222084 w 9005477"/>
              <a:gd name="connsiteY1" fmla="*/ 1300568 h 1823168"/>
              <a:gd name="connsiteX2" fmla="*/ 6209556 w 9005477"/>
              <a:gd name="connsiteY2" fmla="*/ 192937 h 1823168"/>
              <a:gd name="connsiteX3" fmla="*/ 6367115 w 9005477"/>
              <a:gd name="connsiteY3" fmla="*/ 42245 h 1823168"/>
              <a:gd name="connsiteX4" fmla="*/ 8860800 w 9005477"/>
              <a:gd name="connsiteY4" fmla="*/ 62395 h 1823168"/>
              <a:gd name="connsiteX5" fmla="*/ 9004816 w 9005477"/>
              <a:gd name="connsiteY5" fmla="*/ 243757 h 1823168"/>
              <a:gd name="connsiteX6" fmla="*/ 9004816 w 9005477"/>
              <a:gd name="connsiteY6" fmla="*/ 1608267 h 1823168"/>
              <a:gd name="connsiteX7" fmla="*/ 8836390 w 9005477"/>
              <a:gd name="connsiteY7" fmla="*/ 1798274 h 1823168"/>
              <a:gd name="connsiteX8" fmla="*/ 294357 w 9005477"/>
              <a:gd name="connsiteY8" fmla="*/ 1823168 h 1823168"/>
              <a:gd name="connsiteX9" fmla="*/ 100219 w 9005477"/>
              <a:gd name="connsiteY9" fmla="*/ 1617810 h 1823168"/>
              <a:gd name="connsiteX10" fmla="*/ 0 w 9005477"/>
              <a:gd name="connsiteY10" fmla="*/ 242707 h 1823168"/>
              <a:gd name="connsiteX11" fmla="*/ 256776 w 9005477"/>
              <a:gd name="connsiteY11" fmla="*/ 0 h 1823168"/>
              <a:gd name="connsiteX12" fmla="*/ 971693 w 9005477"/>
              <a:gd name="connsiteY12" fmla="*/ 0 h 1823168"/>
              <a:gd name="connsiteX13" fmla="*/ 1187738 w 9005477"/>
              <a:gd name="connsiteY13" fmla="*/ 214683 h 1823168"/>
              <a:gd name="connsiteX14" fmla="*/ 1212793 w 9005477"/>
              <a:gd name="connsiteY14" fmla="*/ 1275648 h 1823168"/>
              <a:gd name="connsiteX0" fmla="*/ 1212793 w 9005477"/>
              <a:gd name="connsiteY0" fmla="*/ 1275648 h 1798274"/>
              <a:gd name="connsiteX1" fmla="*/ 6222084 w 9005477"/>
              <a:gd name="connsiteY1" fmla="*/ 1300568 h 1798274"/>
              <a:gd name="connsiteX2" fmla="*/ 6209556 w 9005477"/>
              <a:gd name="connsiteY2" fmla="*/ 192937 h 1798274"/>
              <a:gd name="connsiteX3" fmla="*/ 6367115 w 9005477"/>
              <a:gd name="connsiteY3" fmla="*/ 42245 h 1798274"/>
              <a:gd name="connsiteX4" fmla="*/ 8860800 w 9005477"/>
              <a:gd name="connsiteY4" fmla="*/ 62395 h 1798274"/>
              <a:gd name="connsiteX5" fmla="*/ 9004816 w 9005477"/>
              <a:gd name="connsiteY5" fmla="*/ 243757 h 1798274"/>
              <a:gd name="connsiteX6" fmla="*/ 9004816 w 9005477"/>
              <a:gd name="connsiteY6" fmla="*/ 1608267 h 1798274"/>
              <a:gd name="connsiteX7" fmla="*/ 8836390 w 9005477"/>
              <a:gd name="connsiteY7" fmla="*/ 1798274 h 1798274"/>
              <a:gd name="connsiteX8" fmla="*/ 306884 w 9005477"/>
              <a:gd name="connsiteY8" fmla="*/ 1785823 h 1798274"/>
              <a:gd name="connsiteX9" fmla="*/ 100219 w 9005477"/>
              <a:gd name="connsiteY9" fmla="*/ 1617810 h 1798274"/>
              <a:gd name="connsiteX10" fmla="*/ 0 w 9005477"/>
              <a:gd name="connsiteY10" fmla="*/ 242707 h 1798274"/>
              <a:gd name="connsiteX11" fmla="*/ 256776 w 9005477"/>
              <a:gd name="connsiteY11" fmla="*/ 0 h 1798274"/>
              <a:gd name="connsiteX12" fmla="*/ 971693 w 9005477"/>
              <a:gd name="connsiteY12" fmla="*/ 0 h 1798274"/>
              <a:gd name="connsiteX13" fmla="*/ 1187738 w 9005477"/>
              <a:gd name="connsiteY13" fmla="*/ 214683 h 1798274"/>
              <a:gd name="connsiteX14" fmla="*/ 1212793 w 9005477"/>
              <a:gd name="connsiteY14" fmla="*/ 1275648 h 1798274"/>
              <a:gd name="connsiteX0" fmla="*/ 1125103 w 8917787"/>
              <a:gd name="connsiteY0" fmla="*/ 1275648 h 1798274"/>
              <a:gd name="connsiteX1" fmla="*/ 6134394 w 8917787"/>
              <a:gd name="connsiteY1" fmla="*/ 1300568 h 1798274"/>
              <a:gd name="connsiteX2" fmla="*/ 6121866 w 8917787"/>
              <a:gd name="connsiteY2" fmla="*/ 192937 h 1798274"/>
              <a:gd name="connsiteX3" fmla="*/ 6279425 w 8917787"/>
              <a:gd name="connsiteY3" fmla="*/ 42245 h 1798274"/>
              <a:gd name="connsiteX4" fmla="*/ 8773110 w 8917787"/>
              <a:gd name="connsiteY4" fmla="*/ 62395 h 1798274"/>
              <a:gd name="connsiteX5" fmla="*/ 8917126 w 8917787"/>
              <a:gd name="connsiteY5" fmla="*/ 243757 h 1798274"/>
              <a:gd name="connsiteX6" fmla="*/ 8917126 w 8917787"/>
              <a:gd name="connsiteY6" fmla="*/ 1608267 h 1798274"/>
              <a:gd name="connsiteX7" fmla="*/ 8748700 w 8917787"/>
              <a:gd name="connsiteY7" fmla="*/ 1798274 h 1798274"/>
              <a:gd name="connsiteX8" fmla="*/ 219194 w 8917787"/>
              <a:gd name="connsiteY8" fmla="*/ 1785823 h 1798274"/>
              <a:gd name="connsiteX9" fmla="*/ 12529 w 8917787"/>
              <a:gd name="connsiteY9" fmla="*/ 1617810 h 1798274"/>
              <a:gd name="connsiteX10" fmla="*/ 0 w 8917787"/>
              <a:gd name="connsiteY10" fmla="*/ 255156 h 1798274"/>
              <a:gd name="connsiteX11" fmla="*/ 169086 w 8917787"/>
              <a:gd name="connsiteY11" fmla="*/ 0 h 1798274"/>
              <a:gd name="connsiteX12" fmla="*/ 884003 w 8917787"/>
              <a:gd name="connsiteY12" fmla="*/ 0 h 1798274"/>
              <a:gd name="connsiteX13" fmla="*/ 1100048 w 8917787"/>
              <a:gd name="connsiteY13" fmla="*/ 214683 h 1798274"/>
              <a:gd name="connsiteX14" fmla="*/ 1125103 w 8917787"/>
              <a:gd name="connsiteY14" fmla="*/ 1275648 h 1798274"/>
              <a:gd name="connsiteX0" fmla="*/ 1125103 w 8917787"/>
              <a:gd name="connsiteY0" fmla="*/ 1275648 h 1798274"/>
              <a:gd name="connsiteX1" fmla="*/ 6134394 w 8917787"/>
              <a:gd name="connsiteY1" fmla="*/ 1300568 h 1798274"/>
              <a:gd name="connsiteX2" fmla="*/ 6121866 w 8917787"/>
              <a:gd name="connsiteY2" fmla="*/ 192937 h 1798274"/>
              <a:gd name="connsiteX3" fmla="*/ 6279425 w 8917787"/>
              <a:gd name="connsiteY3" fmla="*/ 42245 h 1798274"/>
              <a:gd name="connsiteX4" fmla="*/ 8773110 w 8917787"/>
              <a:gd name="connsiteY4" fmla="*/ 62395 h 1798274"/>
              <a:gd name="connsiteX5" fmla="*/ 8917126 w 8917787"/>
              <a:gd name="connsiteY5" fmla="*/ 243757 h 1798274"/>
              <a:gd name="connsiteX6" fmla="*/ 8917126 w 8917787"/>
              <a:gd name="connsiteY6" fmla="*/ 1608267 h 1798274"/>
              <a:gd name="connsiteX7" fmla="*/ 8748700 w 8917787"/>
              <a:gd name="connsiteY7" fmla="*/ 1798274 h 1798274"/>
              <a:gd name="connsiteX8" fmla="*/ 219194 w 8917787"/>
              <a:gd name="connsiteY8" fmla="*/ 1785823 h 1798274"/>
              <a:gd name="connsiteX9" fmla="*/ 12529 w 8917787"/>
              <a:gd name="connsiteY9" fmla="*/ 1617810 h 1798274"/>
              <a:gd name="connsiteX10" fmla="*/ 0 w 8917787"/>
              <a:gd name="connsiteY10" fmla="*/ 255156 h 1798274"/>
              <a:gd name="connsiteX11" fmla="*/ 206668 w 8917787"/>
              <a:gd name="connsiteY11" fmla="*/ 0 h 1798274"/>
              <a:gd name="connsiteX12" fmla="*/ 884003 w 8917787"/>
              <a:gd name="connsiteY12" fmla="*/ 0 h 1798274"/>
              <a:gd name="connsiteX13" fmla="*/ 1100048 w 8917787"/>
              <a:gd name="connsiteY13" fmla="*/ 214683 h 1798274"/>
              <a:gd name="connsiteX14" fmla="*/ 1125103 w 8917787"/>
              <a:gd name="connsiteY14" fmla="*/ 1275648 h 1798274"/>
              <a:gd name="connsiteX0" fmla="*/ 1125103 w 8917787"/>
              <a:gd name="connsiteY0" fmla="*/ 1275648 h 1798274"/>
              <a:gd name="connsiteX1" fmla="*/ 6134394 w 8917787"/>
              <a:gd name="connsiteY1" fmla="*/ 1300568 h 1798274"/>
              <a:gd name="connsiteX2" fmla="*/ 6121866 w 8917787"/>
              <a:gd name="connsiteY2" fmla="*/ 192937 h 1798274"/>
              <a:gd name="connsiteX3" fmla="*/ 6279425 w 8917787"/>
              <a:gd name="connsiteY3" fmla="*/ 42245 h 1798274"/>
              <a:gd name="connsiteX4" fmla="*/ 8773110 w 8917787"/>
              <a:gd name="connsiteY4" fmla="*/ 62395 h 1798274"/>
              <a:gd name="connsiteX5" fmla="*/ 8917126 w 8917787"/>
              <a:gd name="connsiteY5" fmla="*/ 243757 h 1798274"/>
              <a:gd name="connsiteX6" fmla="*/ 8917126 w 8917787"/>
              <a:gd name="connsiteY6" fmla="*/ 1608267 h 1798274"/>
              <a:gd name="connsiteX7" fmla="*/ 8748700 w 8917787"/>
              <a:gd name="connsiteY7" fmla="*/ 1798274 h 1798274"/>
              <a:gd name="connsiteX8" fmla="*/ 219194 w 8917787"/>
              <a:gd name="connsiteY8" fmla="*/ 1785823 h 1798274"/>
              <a:gd name="connsiteX9" fmla="*/ 12529 w 8917787"/>
              <a:gd name="connsiteY9" fmla="*/ 1617810 h 1798274"/>
              <a:gd name="connsiteX10" fmla="*/ 0 w 8917787"/>
              <a:gd name="connsiteY10" fmla="*/ 255156 h 1798274"/>
              <a:gd name="connsiteX11" fmla="*/ 206668 w 8917787"/>
              <a:gd name="connsiteY11" fmla="*/ 49793 h 1798274"/>
              <a:gd name="connsiteX12" fmla="*/ 884003 w 8917787"/>
              <a:gd name="connsiteY12" fmla="*/ 0 h 1798274"/>
              <a:gd name="connsiteX13" fmla="*/ 1100048 w 8917787"/>
              <a:gd name="connsiteY13" fmla="*/ 214683 h 1798274"/>
              <a:gd name="connsiteX14" fmla="*/ 1125103 w 8917787"/>
              <a:gd name="connsiteY14" fmla="*/ 1275648 h 1798274"/>
              <a:gd name="connsiteX0" fmla="*/ 1125103 w 8917787"/>
              <a:gd name="connsiteY0" fmla="*/ 1233403 h 1756029"/>
              <a:gd name="connsiteX1" fmla="*/ 6134394 w 8917787"/>
              <a:gd name="connsiteY1" fmla="*/ 1258323 h 1756029"/>
              <a:gd name="connsiteX2" fmla="*/ 6121866 w 8917787"/>
              <a:gd name="connsiteY2" fmla="*/ 150692 h 1756029"/>
              <a:gd name="connsiteX3" fmla="*/ 6279425 w 8917787"/>
              <a:gd name="connsiteY3" fmla="*/ 0 h 1756029"/>
              <a:gd name="connsiteX4" fmla="*/ 8773110 w 8917787"/>
              <a:gd name="connsiteY4" fmla="*/ 20150 h 1756029"/>
              <a:gd name="connsiteX5" fmla="*/ 8917126 w 8917787"/>
              <a:gd name="connsiteY5" fmla="*/ 201512 h 1756029"/>
              <a:gd name="connsiteX6" fmla="*/ 8917126 w 8917787"/>
              <a:gd name="connsiteY6" fmla="*/ 1566022 h 1756029"/>
              <a:gd name="connsiteX7" fmla="*/ 8748700 w 8917787"/>
              <a:gd name="connsiteY7" fmla="*/ 1756029 h 1756029"/>
              <a:gd name="connsiteX8" fmla="*/ 219194 w 8917787"/>
              <a:gd name="connsiteY8" fmla="*/ 1743578 h 1756029"/>
              <a:gd name="connsiteX9" fmla="*/ 12529 w 8917787"/>
              <a:gd name="connsiteY9" fmla="*/ 1575565 h 1756029"/>
              <a:gd name="connsiteX10" fmla="*/ 0 w 8917787"/>
              <a:gd name="connsiteY10" fmla="*/ 212911 h 1756029"/>
              <a:gd name="connsiteX11" fmla="*/ 206668 w 8917787"/>
              <a:gd name="connsiteY11" fmla="*/ 7548 h 1756029"/>
              <a:gd name="connsiteX12" fmla="*/ 909057 w 8917787"/>
              <a:gd name="connsiteY12" fmla="*/ 19996 h 1756029"/>
              <a:gd name="connsiteX13" fmla="*/ 1100048 w 8917787"/>
              <a:gd name="connsiteY13" fmla="*/ 172438 h 1756029"/>
              <a:gd name="connsiteX14" fmla="*/ 1125103 w 8917787"/>
              <a:gd name="connsiteY14" fmla="*/ 1233403 h 1756029"/>
              <a:gd name="connsiteX0" fmla="*/ 1125103 w 8917787"/>
              <a:gd name="connsiteY0" fmla="*/ 1233403 h 1756029"/>
              <a:gd name="connsiteX1" fmla="*/ 6134394 w 8917787"/>
              <a:gd name="connsiteY1" fmla="*/ 1258323 h 1756029"/>
              <a:gd name="connsiteX2" fmla="*/ 6121866 w 8917787"/>
              <a:gd name="connsiteY2" fmla="*/ 150692 h 1756029"/>
              <a:gd name="connsiteX3" fmla="*/ 6279425 w 8917787"/>
              <a:gd name="connsiteY3" fmla="*/ 0 h 1756029"/>
              <a:gd name="connsiteX4" fmla="*/ 8773110 w 8917787"/>
              <a:gd name="connsiteY4" fmla="*/ 20150 h 1756029"/>
              <a:gd name="connsiteX5" fmla="*/ 8917126 w 8917787"/>
              <a:gd name="connsiteY5" fmla="*/ 201512 h 1756029"/>
              <a:gd name="connsiteX6" fmla="*/ 8917126 w 8917787"/>
              <a:gd name="connsiteY6" fmla="*/ 1566022 h 1756029"/>
              <a:gd name="connsiteX7" fmla="*/ 8748700 w 8917787"/>
              <a:gd name="connsiteY7" fmla="*/ 1756029 h 1756029"/>
              <a:gd name="connsiteX8" fmla="*/ 219194 w 8917787"/>
              <a:gd name="connsiteY8" fmla="*/ 1743578 h 1756029"/>
              <a:gd name="connsiteX9" fmla="*/ 12529 w 8917787"/>
              <a:gd name="connsiteY9" fmla="*/ 1575565 h 1756029"/>
              <a:gd name="connsiteX10" fmla="*/ 0 w 8917787"/>
              <a:gd name="connsiteY10" fmla="*/ 212911 h 1756029"/>
              <a:gd name="connsiteX11" fmla="*/ 144032 w 8917787"/>
              <a:gd name="connsiteY11" fmla="*/ 32444 h 1756029"/>
              <a:gd name="connsiteX12" fmla="*/ 909057 w 8917787"/>
              <a:gd name="connsiteY12" fmla="*/ 19996 h 1756029"/>
              <a:gd name="connsiteX13" fmla="*/ 1100048 w 8917787"/>
              <a:gd name="connsiteY13" fmla="*/ 172438 h 1756029"/>
              <a:gd name="connsiteX14" fmla="*/ 1125103 w 8917787"/>
              <a:gd name="connsiteY14" fmla="*/ 1233403 h 1756029"/>
              <a:gd name="connsiteX0" fmla="*/ 1125103 w 8917787"/>
              <a:gd name="connsiteY0" fmla="*/ 1233403 h 1756029"/>
              <a:gd name="connsiteX1" fmla="*/ 4656137 w 8917787"/>
              <a:gd name="connsiteY1" fmla="*/ 1222895 h 1756029"/>
              <a:gd name="connsiteX2" fmla="*/ 6121866 w 8917787"/>
              <a:gd name="connsiteY2" fmla="*/ 150692 h 1756029"/>
              <a:gd name="connsiteX3" fmla="*/ 6279425 w 8917787"/>
              <a:gd name="connsiteY3" fmla="*/ 0 h 1756029"/>
              <a:gd name="connsiteX4" fmla="*/ 8773110 w 8917787"/>
              <a:gd name="connsiteY4" fmla="*/ 20150 h 1756029"/>
              <a:gd name="connsiteX5" fmla="*/ 8917126 w 8917787"/>
              <a:gd name="connsiteY5" fmla="*/ 201512 h 1756029"/>
              <a:gd name="connsiteX6" fmla="*/ 8917126 w 8917787"/>
              <a:gd name="connsiteY6" fmla="*/ 1566022 h 1756029"/>
              <a:gd name="connsiteX7" fmla="*/ 8748700 w 8917787"/>
              <a:gd name="connsiteY7" fmla="*/ 1756029 h 1756029"/>
              <a:gd name="connsiteX8" fmla="*/ 219194 w 8917787"/>
              <a:gd name="connsiteY8" fmla="*/ 1743578 h 1756029"/>
              <a:gd name="connsiteX9" fmla="*/ 12529 w 8917787"/>
              <a:gd name="connsiteY9" fmla="*/ 1575565 h 1756029"/>
              <a:gd name="connsiteX10" fmla="*/ 0 w 8917787"/>
              <a:gd name="connsiteY10" fmla="*/ 212911 h 1756029"/>
              <a:gd name="connsiteX11" fmla="*/ 144032 w 8917787"/>
              <a:gd name="connsiteY11" fmla="*/ 32444 h 1756029"/>
              <a:gd name="connsiteX12" fmla="*/ 909057 w 8917787"/>
              <a:gd name="connsiteY12" fmla="*/ 19996 h 1756029"/>
              <a:gd name="connsiteX13" fmla="*/ 1100048 w 8917787"/>
              <a:gd name="connsiteY13" fmla="*/ 172438 h 1756029"/>
              <a:gd name="connsiteX14" fmla="*/ 1125103 w 8917787"/>
              <a:gd name="connsiteY14" fmla="*/ 1233403 h 1756029"/>
              <a:gd name="connsiteX0" fmla="*/ 1125103 w 8917787"/>
              <a:gd name="connsiteY0" fmla="*/ 1233403 h 1756029"/>
              <a:gd name="connsiteX1" fmla="*/ 4656137 w 8917787"/>
              <a:gd name="connsiteY1" fmla="*/ 1222895 h 1756029"/>
              <a:gd name="connsiteX2" fmla="*/ 6279425 w 8917787"/>
              <a:gd name="connsiteY2" fmla="*/ 0 h 1756029"/>
              <a:gd name="connsiteX3" fmla="*/ 8773110 w 8917787"/>
              <a:gd name="connsiteY3" fmla="*/ 20150 h 1756029"/>
              <a:gd name="connsiteX4" fmla="*/ 8917126 w 8917787"/>
              <a:gd name="connsiteY4" fmla="*/ 201512 h 1756029"/>
              <a:gd name="connsiteX5" fmla="*/ 8917126 w 8917787"/>
              <a:gd name="connsiteY5" fmla="*/ 1566022 h 1756029"/>
              <a:gd name="connsiteX6" fmla="*/ 8748700 w 8917787"/>
              <a:gd name="connsiteY6" fmla="*/ 1756029 h 1756029"/>
              <a:gd name="connsiteX7" fmla="*/ 219194 w 8917787"/>
              <a:gd name="connsiteY7" fmla="*/ 1743578 h 1756029"/>
              <a:gd name="connsiteX8" fmla="*/ 12529 w 8917787"/>
              <a:gd name="connsiteY8" fmla="*/ 1575565 h 1756029"/>
              <a:gd name="connsiteX9" fmla="*/ 0 w 8917787"/>
              <a:gd name="connsiteY9" fmla="*/ 212911 h 1756029"/>
              <a:gd name="connsiteX10" fmla="*/ 144032 w 8917787"/>
              <a:gd name="connsiteY10" fmla="*/ 32444 h 1756029"/>
              <a:gd name="connsiteX11" fmla="*/ 909057 w 8917787"/>
              <a:gd name="connsiteY11" fmla="*/ 19996 h 1756029"/>
              <a:gd name="connsiteX12" fmla="*/ 1100048 w 8917787"/>
              <a:gd name="connsiteY12" fmla="*/ 172438 h 1756029"/>
              <a:gd name="connsiteX13" fmla="*/ 1125103 w 8917787"/>
              <a:gd name="connsiteY13" fmla="*/ 1233403 h 1756029"/>
              <a:gd name="connsiteX0" fmla="*/ 1125103 w 8917787"/>
              <a:gd name="connsiteY0" fmla="*/ 1233403 h 1756029"/>
              <a:gd name="connsiteX1" fmla="*/ 4656137 w 8917787"/>
              <a:gd name="connsiteY1" fmla="*/ 1222895 h 1756029"/>
              <a:gd name="connsiteX2" fmla="*/ 5801440 w 8917787"/>
              <a:gd name="connsiteY2" fmla="*/ 381130 h 1756029"/>
              <a:gd name="connsiteX3" fmla="*/ 6279425 w 8917787"/>
              <a:gd name="connsiteY3" fmla="*/ 0 h 1756029"/>
              <a:gd name="connsiteX4" fmla="*/ 8773110 w 8917787"/>
              <a:gd name="connsiteY4" fmla="*/ 20150 h 1756029"/>
              <a:gd name="connsiteX5" fmla="*/ 8917126 w 8917787"/>
              <a:gd name="connsiteY5" fmla="*/ 201512 h 1756029"/>
              <a:gd name="connsiteX6" fmla="*/ 8917126 w 8917787"/>
              <a:gd name="connsiteY6" fmla="*/ 1566022 h 1756029"/>
              <a:gd name="connsiteX7" fmla="*/ 8748700 w 8917787"/>
              <a:gd name="connsiteY7" fmla="*/ 1756029 h 1756029"/>
              <a:gd name="connsiteX8" fmla="*/ 219194 w 8917787"/>
              <a:gd name="connsiteY8" fmla="*/ 1743578 h 1756029"/>
              <a:gd name="connsiteX9" fmla="*/ 12529 w 8917787"/>
              <a:gd name="connsiteY9" fmla="*/ 1575565 h 1756029"/>
              <a:gd name="connsiteX10" fmla="*/ 0 w 8917787"/>
              <a:gd name="connsiteY10" fmla="*/ 212911 h 1756029"/>
              <a:gd name="connsiteX11" fmla="*/ 144032 w 8917787"/>
              <a:gd name="connsiteY11" fmla="*/ 32444 h 1756029"/>
              <a:gd name="connsiteX12" fmla="*/ 909057 w 8917787"/>
              <a:gd name="connsiteY12" fmla="*/ 19996 h 1756029"/>
              <a:gd name="connsiteX13" fmla="*/ 1100048 w 8917787"/>
              <a:gd name="connsiteY13" fmla="*/ 172438 h 1756029"/>
              <a:gd name="connsiteX14" fmla="*/ 1125103 w 8917787"/>
              <a:gd name="connsiteY14" fmla="*/ 1233403 h 1756029"/>
              <a:gd name="connsiteX0" fmla="*/ 1125103 w 8917787"/>
              <a:gd name="connsiteY0" fmla="*/ 1233403 h 1756029"/>
              <a:gd name="connsiteX1" fmla="*/ 4656137 w 8917787"/>
              <a:gd name="connsiteY1" fmla="*/ 1222895 h 1756029"/>
              <a:gd name="connsiteX2" fmla="*/ 4656137 w 8917787"/>
              <a:gd name="connsiteY2" fmla="*/ 223269 h 1756029"/>
              <a:gd name="connsiteX3" fmla="*/ 6279425 w 8917787"/>
              <a:gd name="connsiteY3" fmla="*/ 0 h 1756029"/>
              <a:gd name="connsiteX4" fmla="*/ 8773110 w 8917787"/>
              <a:gd name="connsiteY4" fmla="*/ 20150 h 1756029"/>
              <a:gd name="connsiteX5" fmla="*/ 8917126 w 8917787"/>
              <a:gd name="connsiteY5" fmla="*/ 201512 h 1756029"/>
              <a:gd name="connsiteX6" fmla="*/ 8917126 w 8917787"/>
              <a:gd name="connsiteY6" fmla="*/ 1566022 h 1756029"/>
              <a:gd name="connsiteX7" fmla="*/ 8748700 w 8917787"/>
              <a:gd name="connsiteY7" fmla="*/ 1756029 h 1756029"/>
              <a:gd name="connsiteX8" fmla="*/ 219194 w 8917787"/>
              <a:gd name="connsiteY8" fmla="*/ 1743578 h 1756029"/>
              <a:gd name="connsiteX9" fmla="*/ 12529 w 8917787"/>
              <a:gd name="connsiteY9" fmla="*/ 1575565 h 1756029"/>
              <a:gd name="connsiteX10" fmla="*/ 0 w 8917787"/>
              <a:gd name="connsiteY10" fmla="*/ 212911 h 1756029"/>
              <a:gd name="connsiteX11" fmla="*/ 144032 w 8917787"/>
              <a:gd name="connsiteY11" fmla="*/ 32444 h 1756029"/>
              <a:gd name="connsiteX12" fmla="*/ 909057 w 8917787"/>
              <a:gd name="connsiteY12" fmla="*/ 19996 h 1756029"/>
              <a:gd name="connsiteX13" fmla="*/ 1100048 w 8917787"/>
              <a:gd name="connsiteY13" fmla="*/ 172438 h 1756029"/>
              <a:gd name="connsiteX14" fmla="*/ 1125103 w 8917787"/>
              <a:gd name="connsiteY14" fmla="*/ 1233403 h 1756029"/>
              <a:gd name="connsiteX0" fmla="*/ 1125103 w 8917787"/>
              <a:gd name="connsiteY0" fmla="*/ 1233403 h 1756029"/>
              <a:gd name="connsiteX1" fmla="*/ 4656137 w 8917787"/>
              <a:gd name="connsiteY1" fmla="*/ 1222895 h 1756029"/>
              <a:gd name="connsiteX2" fmla="*/ 4656137 w 8917787"/>
              <a:gd name="connsiteY2" fmla="*/ 223269 h 1756029"/>
              <a:gd name="connsiteX3" fmla="*/ 4992874 w 8917787"/>
              <a:gd name="connsiteY3" fmla="*/ 177402 h 1756029"/>
              <a:gd name="connsiteX4" fmla="*/ 6279425 w 8917787"/>
              <a:gd name="connsiteY4" fmla="*/ 0 h 1756029"/>
              <a:gd name="connsiteX5" fmla="*/ 8773110 w 8917787"/>
              <a:gd name="connsiteY5" fmla="*/ 20150 h 1756029"/>
              <a:gd name="connsiteX6" fmla="*/ 8917126 w 8917787"/>
              <a:gd name="connsiteY6" fmla="*/ 201512 h 1756029"/>
              <a:gd name="connsiteX7" fmla="*/ 8917126 w 8917787"/>
              <a:gd name="connsiteY7" fmla="*/ 1566022 h 1756029"/>
              <a:gd name="connsiteX8" fmla="*/ 8748700 w 8917787"/>
              <a:gd name="connsiteY8" fmla="*/ 1756029 h 1756029"/>
              <a:gd name="connsiteX9" fmla="*/ 219194 w 8917787"/>
              <a:gd name="connsiteY9" fmla="*/ 1743578 h 1756029"/>
              <a:gd name="connsiteX10" fmla="*/ 12529 w 8917787"/>
              <a:gd name="connsiteY10" fmla="*/ 1575565 h 1756029"/>
              <a:gd name="connsiteX11" fmla="*/ 0 w 8917787"/>
              <a:gd name="connsiteY11" fmla="*/ 212911 h 1756029"/>
              <a:gd name="connsiteX12" fmla="*/ 144032 w 8917787"/>
              <a:gd name="connsiteY12" fmla="*/ 32444 h 1756029"/>
              <a:gd name="connsiteX13" fmla="*/ 909057 w 8917787"/>
              <a:gd name="connsiteY13" fmla="*/ 19996 h 1756029"/>
              <a:gd name="connsiteX14" fmla="*/ 1100048 w 8917787"/>
              <a:gd name="connsiteY14" fmla="*/ 172438 h 1756029"/>
              <a:gd name="connsiteX15" fmla="*/ 1125103 w 8917787"/>
              <a:gd name="connsiteY15" fmla="*/ 1233403 h 1756029"/>
              <a:gd name="connsiteX0" fmla="*/ 1125103 w 8917787"/>
              <a:gd name="connsiteY0" fmla="*/ 1233403 h 1756029"/>
              <a:gd name="connsiteX1" fmla="*/ 4656137 w 8917787"/>
              <a:gd name="connsiteY1" fmla="*/ 1222895 h 1756029"/>
              <a:gd name="connsiteX2" fmla="*/ 4656137 w 8917787"/>
              <a:gd name="connsiteY2" fmla="*/ 223269 h 1756029"/>
              <a:gd name="connsiteX3" fmla="*/ 4871035 w 8917787"/>
              <a:gd name="connsiteY3" fmla="*/ 23343 h 1756029"/>
              <a:gd name="connsiteX4" fmla="*/ 6279425 w 8917787"/>
              <a:gd name="connsiteY4" fmla="*/ 0 h 1756029"/>
              <a:gd name="connsiteX5" fmla="*/ 8773110 w 8917787"/>
              <a:gd name="connsiteY5" fmla="*/ 20150 h 1756029"/>
              <a:gd name="connsiteX6" fmla="*/ 8917126 w 8917787"/>
              <a:gd name="connsiteY6" fmla="*/ 201512 h 1756029"/>
              <a:gd name="connsiteX7" fmla="*/ 8917126 w 8917787"/>
              <a:gd name="connsiteY7" fmla="*/ 1566022 h 1756029"/>
              <a:gd name="connsiteX8" fmla="*/ 8748700 w 8917787"/>
              <a:gd name="connsiteY8" fmla="*/ 1756029 h 1756029"/>
              <a:gd name="connsiteX9" fmla="*/ 219194 w 8917787"/>
              <a:gd name="connsiteY9" fmla="*/ 1743578 h 1756029"/>
              <a:gd name="connsiteX10" fmla="*/ 12529 w 8917787"/>
              <a:gd name="connsiteY10" fmla="*/ 1575565 h 1756029"/>
              <a:gd name="connsiteX11" fmla="*/ 0 w 8917787"/>
              <a:gd name="connsiteY11" fmla="*/ 212911 h 1756029"/>
              <a:gd name="connsiteX12" fmla="*/ 144032 w 8917787"/>
              <a:gd name="connsiteY12" fmla="*/ 32444 h 1756029"/>
              <a:gd name="connsiteX13" fmla="*/ 909057 w 8917787"/>
              <a:gd name="connsiteY13" fmla="*/ 19996 h 1756029"/>
              <a:gd name="connsiteX14" fmla="*/ 1100048 w 8917787"/>
              <a:gd name="connsiteY14" fmla="*/ 172438 h 1756029"/>
              <a:gd name="connsiteX15" fmla="*/ 1125103 w 8917787"/>
              <a:gd name="connsiteY15" fmla="*/ 1233403 h 1756029"/>
              <a:gd name="connsiteX0" fmla="*/ 1074493 w 8917787"/>
              <a:gd name="connsiteY0" fmla="*/ 1156253 h 1756029"/>
              <a:gd name="connsiteX1" fmla="*/ 4656137 w 8917787"/>
              <a:gd name="connsiteY1" fmla="*/ 1222895 h 1756029"/>
              <a:gd name="connsiteX2" fmla="*/ 4656137 w 8917787"/>
              <a:gd name="connsiteY2" fmla="*/ 223269 h 1756029"/>
              <a:gd name="connsiteX3" fmla="*/ 4871035 w 8917787"/>
              <a:gd name="connsiteY3" fmla="*/ 23343 h 1756029"/>
              <a:gd name="connsiteX4" fmla="*/ 6279425 w 8917787"/>
              <a:gd name="connsiteY4" fmla="*/ 0 h 1756029"/>
              <a:gd name="connsiteX5" fmla="*/ 8773110 w 8917787"/>
              <a:gd name="connsiteY5" fmla="*/ 20150 h 1756029"/>
              <a:gd name="connsiteX6" fmla="*/ 8917126 w 8917787"/>
              <a:gd name="connsiteY6" fmla="*/ 201512 h 1756029"/>
              <a:gd name="connsiteX7" fmla="*/ 8917126 w 8917787"/>
              <a:gd name="connsiteY7" fmla="*/ 1566022 h 1756029"/>
              <a:gd name="connsiteX8" fmla="*/ 8748700 w 8917787"/>
              <a:gd name="connsiteY8" fmla="*/ 1756029 h 1756029"/>
              <a:gd name="connsiteX9" fmla="*/ 219194 w 8917787"/>
              <a:gd name="connsiteY9" fmla="*/ 1743578 h 1756029"/>
              <a:gd name="connsiteX10" fmla="*/ 12529 w 8917787"/>
              <a:gd name="connsiteY10" fmla="*/ 1575565 h 1756029"/>
              <a:gd name="connsiteX11" fmla="*/ 0 w 8917787"/>
              <a:gd name="connsiteY11" fmla="*/ 212911 h 1756029"/>
              <a:gd name="connsiteX12" fmla="*/ 144032 w 8917787"/>
              <a:gd name="connsiteY12" fmla="*/ 32444 h 1756029"/>
              <a:gd name="connsiteX13" fmla="*/ 909057 w 8917787"/>
              <a:gd name="connsiteY13" fmla="*/ 19996 h 1756029"/>
              <a:gd name="connsiteX14" fmla="*/ 1100048 w 8917787"/>
              <a:gd name="connsiteY14" fmla="*/ 172438 h 1756029"/>
              <a:gd name="connsiteX15" fmla="*/ 1074493 w 8917787"/>
              <a:gd name="connsiteY15" fmla="*/ 1156253 h 1756029"/>
              <a:gd name="connsiteX0" fmla="*/ 1074493 w 8917787"/>
              <a:gd name="connsiteY0" fmla="*/ 1156253 h 1756029"/>
              <a:gd name="connsiteX1" fmla="*/ 4656137 w 8917787"/>
              <a:gd name="connsiteY1" fmla="*/ 1222895 h 1756029"/>
              <a:gd name="connsiteX2" fmla="*/ 4656137 w 8917787"/>
              <a:gd name="connsiteY2" fmla="*/ 223269 h 1756029"/>
              <a:gd name="connsiteX3" fmla="*/ 4871035 w 8917787"/>
              <a:gd name="connsiteY3" fmla="*/ 23343 h 1756029"/>
              <a:gd name="connsiteX4" fmla="*/ 6279425 w 8917787"/>
              <a:gd name="connsiteY4" fmla="*/ 0 h 1756029"/>
              <a:gd name="connsiteX5" fmla="*/ 8773110 w 8917787"/>
              <a:gd name="connsiteY5" fmla="*/ 20150 h 1756029"/>
              <a:gd name="connsiteX6" fmla="*/ 8917126 w 8917787"/>
              <a:gd name="connsiteY6" fmla="*/ 201512 h 1756029"/>
              <a:gd name="connsiteX7" fmla="*/ 8917126 w 8917787"/>
              <a:gd name="connsiteY7" fmla="*/ 1566022 h 1756029"/>
              <a:gd name="connsiteX8" fmla="*/ 8748700 w 8917787"/>
              <a:gd name="connsiteY8" fmla="*/ 1756029 h 1756029"/>
              <a:gd name="connsiteX9" fmla="*/ 219194 w 8917787"/>
              <a:gd name="connsiteY9" fmla="*/ 1743578 h 1756029"/>
              <a:gd name="connsiteX10" fmla="*/ 12529 w 8917787"/>
              <a:gd name="connsiteY10" fmla="*/ 1575565 h 1756029"/>
              <a:gd name="connsiteX11" fmla="*/ 0 w 8917787"/>
              <a:gd name="connsiteY11" fmla="*/ 212911 h 1756029"/>
              <a:gd name="connsiteX12" fmla="*/ 144032 w 8917787"/>
              <a:gd name="connsiteY12" fmla="*/ 32444 h 1756029"/>
              <a:gd name="connsiteX13" fmla="*/ 909057 w 8917787"/>
              <a:gd name="connsiteY13" fmla="*/ 19996 h 1756029"/>
              <a:gd name="connsiteX14" fmla="*/ 1100048 w 8917787"/>
              <a:gd name="connsiteY14" fmla="*/ 172438 h 1756029"/>
              <a:gd name="connsiteX15" fmla="*/ 1074493 w 8917787"/>
              <a:gd name="connsiteY15" fmla="*/ 1156253 h 1756029"/>
              <a:gd name="connsiteX0" fmla="*/ 1074493 w 8917787"/>
              <a:gd name="connsiteY0" fmla="*/ 1156253 h 1756029"/>
              <a:gd name="connsiteX1" fmla="*/ 4656137 w 8917787"/>
              <a:gd name="connsiteY1" fmla="*/ 1222895 h 1756029"/>
              <a:gd name="connsiteX2" fmla="*/ 4656137 w 8917787"/>
              <a:gd name="connsiteY2" fmla="*/ 223269 h 1756029"/>
              <a:gd name="connsiteX3" fmla="*/ 4871035 w 8917787"/>
              <a:gd name="connsiteY3" fmla="*/ 23343 h 1756029"/>
              <a:gd name="connsiteX4" fmla="*/ 6279425 w 8917787"/>
              <a:gd name="connsiteY4" fmla="*/ 0 h 1756029"/>
              <a:gd name="connsiteX5" fmla="*/ 8773110 w 8917787"/>
              <a:gd name="connsiteY5" fmla="*/ 20150 h 1756029"/>
              <a:gd name="connsiteX6" fmla="*/ 8917126 w 8917787"/>
              <a:gd name="connsiteY6" fmla="*/ 201512 h 1756029"/>
              <a:gd name="connsiteX7" fmla="*/ 8917126 w 8917787"/>
              <a:gd name="connsiteY7" fmla="*/ 1566022 h 1756029"/>
              <a:gd name="connsiteX8" fmla="*/ 8748700 w 8917787"/>
              <a:gd name="connsiteY8" fmla="*/ 1756029 h 1756029"/>
              <a:gd name="connsiteX9" fmla="*/ 219194 w 8917787"/>
              <a:gd name="connsiteY9" fmla="*/ 1743578 h 1756029"/>
              <a:gd name="connsiteX10" fmla="*/ 12529 w 8917787"/>
              <a:gd name="connsiteY10" fmla="*/ 1575565 h 1756029"/>
              <a:gd name="connsiteX11" fmla="*/ 0 w 8917787"/>
              <a:gd name="connsiteY11" fmla="*/ 212911 h 1756029"/>
              <a:gd name="connsiteX12" fmla="*/ 144032 w 8917787"/>
              <a:gd name="connsiteY12" fmla="*/ 32444 h 1756029"/>
              <a:gd name="connsiteX13" fmla="*/ 909057 w 8917787"/>
              <a:gd name="connsiteY13" fmla="*/ 19996 h 1756029"/>
              <a:gd name="connsiteX14" fmla="*/ 1100048 w 8917787"/>
              <a:gd name="connsiteY14" fmla="*/ 172438 h 1756029"/>
              <a:gd name="connsiteX15" fmla="*/ 1074493 w 8917787"/>
              <a:gd name="connsiteY15" fmla="*/ 1156253 h 1756029"/>
              <a:gd name="connsiteX0" fmla="*/ 1074493 w 8917787"/>
              <a:gd name="connsiteY0" fmla="*/ 1156253 h 1756029"/>
              <a:gd name="connsiteX1" fmla="*/ 4584504 w 8917787"/>
              <a:gd name="connsiteY1" fmla="*/ 1156253 h 1756029"/>
              <a:gd name="connsiteX2" fmla="*/ 4656137 w 8917787"/>
              <a:gd name="connsiteY2" fmla="*/ 223269 h 1756029"/>
              <a:gd name="connsiteX3" fmla="*/ 4871035 w 8917787"/>
              <a:gd name="connsiteY3" fmla="*/ 23343 h 1756029"/>
              <a:gd name="connsiteX4" fmla="*/ 6279425 w 8917787"/>
              <a:gd name="connsiteY4" fmla="*/ 0 h 1756029"/>
              <a:gd name="connsiteX5" fmla="*/ 8773110 w 8917787"/>
              <a:gd name="connsiteY5" fmla="*/ 20150 h 1756029"/>
              <a:gd name="connsiteX6" fmla="*/ 8917126 w 8917787"/>
              <a:gd name="connsiteY6" fmla="*/ 201512 h 1756029"/>
              <a:gd name="connsiteX7" fmla="*/ 8917126 w 8917787"/>
              <a:gd name="connsiteY7" fmla="*/ 1566022 h 1756029"/>
              <a:gd name="connsiteX8" fmla="*/ 8748700 w 8917787"/>
              <a:gd name="connsiteY8" fmla="*/ 1756029 h 1756029"/>
              <a:gd name="connsiteX9" fmla="*/ 219194 w 8917787"/>
              <a:gd name="connsiteY9" fmla="*/ 1743578 h 1756029"/>
              <a:gd name="connsiteX10" fmla="*/ 12529 w 8917787"/>
              <a:gd name="connsiteY10" fmla="*/ 1575565 h 1756029"/>
              <a:gd name="connsiteX11" fmla="*/ 0 w 8917787"/>
              <a:gd name="connsiteY11" fmla="*/ 212911 h 1756029"/>
              <a:gd name="connsiteX12" fmla="*/ 144032 w 8917787"/>
              <a:gd name="connsiteY12" fmla="*/ 32444 h 1756029"/>
              <a:gd name="connsiteX13" fmla="*/ 909057 w 8917787"/>
              <a:gd name="connsiteY13" fmla="*/ 19996 h 1756029"/>
              <a:gd name="connsiteX14" fmla="*/ 1100048 w 8917787"/>
              <a:gd name="connsiteY14" fmla="*/ 172438 h 1756029"/>
              <a:gd name="connsiteX15" fmla="*/ 1074493 w 8917787"/>
              <a:gd name="connsiteY15" fmla="*/ 1156253 h 1756029"/>
              <a:gd name="connsiteX0" fmla="*/ 1074493 w 8917787"/>
              <a:gd name="connsiteY0" fmla="*/ 1156253 h 1756029"/>
              <a:gd name="connsiteX1" fmla="*/ 4656137 w 8917787"/>
              <a:gd name="connsiteY1" fmla="*/ 1156253 h 1756029"/>
              <a:gd name="connsiteX2" fmla="*/ 4656137 w 8917787"/>
              <a:gd name="connsiteY2" fmla="*/ 223269 h 1756029"/>
              <a:gd name="connsiteX3" fmla="*/ 4871035 w 8917787"/>
              <a:gd name="connsiteY3" fmla="*/ 23343 h 1756029"/>
              <a:gd name="connsiteX4" fmla="*/ 6279425 w 8917787"/>
              <a:gd name="connsiteY4" fmla="*/ 0 h 1756029"/>
              <a:gd name="connsiteX5" fmla="*/ 8773110 w 8917787"/>
              <a:gd name="connsiteY5" fmla="*/ 20150 h 1756029"/>
              <a:gd name="connsiteX6" fmla="*/ 8917126 w 8917787"/>
              <a:gd name="connsiteY6" fmla="*/ 201512 h 1756029"/>
              <a:gd name="connsiteX7" fmla="*/ 8917126 w 8917787"/>
              <a:gd name="connsiteY7" fmla="*/ 1566022 h 1756029"/>
              <a:gd name="connsiteX8" fmla="*/ 8748700 w 8917787"/>
              <a:gd name="connsiteY8" fmla="*/ 1756029 h 1756029"/>
              <a:gd name="connsiteX9" fmla="*/ 219194 w 8917787"/>
              <a:gd name="connsiteY9" fmla="*/ 1743578 h 1756029"/>
              <a:gd name="connsiteX10" fmla="*/ 12529 w 8917787"/>
              <a:gd name="connsiteY10" fmla="*/ 1575565 h 1756029"/>
              <a:gd name="connsiteX11" fmla="*/ 0 w 8917787"/>
              <a:gd name="connsiteY11" fmla="*/ 212911 h 1756029"/>
              <a:gd name="connsiteX12" fmla="*/ 144032 w 8917787"/>
              <a:gd name="connsiteY12" fmla="*/ 32444 h 1756029"/>
              <a:gd name="connsiteX13" fmla="*/ 909057 w 8917787"/>
              <a:gd name="connsiteY13" fmla="*/ 19996 h 1756029"/>
              <a:gd name="connsiteX14" fmla="*/ 1100048 w 8917787"/>
              <a:gd name="connsiteY14" fmla="*/ 172438 h 1756029"/>
              <a:gd name="connsiteX15" fmla="*/ 1074493 w 8917787"/>
              <a:gd name="connsiteY15" fmla="*/ 1156253 h 175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17787" h="1756029">
                <a:moveTo>
                  <a:pt x="1074493" y="1156253"/>
                </a:moveTo>
                <a:lnTo>
                  <a:pt x="4656137" y="1156253"/>
                </a:lnTo>
                <a:lnTo>
                  <a:pt x="4656137" y="223269"/>
                </a:lnTo>
                <a:lnTo>
                  <a:pt x="4871035" y="23343"/>
                </a:lnTo>
                <a:lnTo>
                  <a:pt x="6279425" y="0"/>
                </a:lnTo>
                <a:lnTo>
                  <a:pt x="8773110" y="20150"/>
                </a:lnTo>
                <a:lnTo>
                  <a:pt x="8917126" y="201512"/>
                </a:lnTo>
                <a:cubicBezTo>
                  <a:pt x="8916465" y="818264"/>
                  <a:pt x="8917787" y="949270"/>
                  <a:pt x="8917126" y="1566022"/>
                </a:cubicBezTo>
                <a:lnTo>
                  <a:pt x="8748700" y="1756029"/>
                </a:lnTo>
                <a:lnTo>
                  <a:pt x="219194" y="1743578"/>
                </a:lnTo>
                <a:lnTo>
                  <a:pt x="12529" y="1575565"/>
                </a:lnTo>
                <a:lnTo>
                  <a:pt x="0" y="212911"/>
                </a:lnTo>
                <a:lnTo>
                  <a:pt x="144032" y="32444"/>
                </a:lnTo>
                <a:lnTo>
                  <a:pt x="909057" y="19996"/>
                </a:lnTo>
                <a:lnTo>
                  <a:pt x="1100048" y="172438"/>
                </a:lnTo>
                <a:lnTo>
                  <a:pt x="1074493" y="1156253"/>
                </a:lnTo>
                <a:close/>
              </a:path>
            </a:pathLst>
          </a:custGeom>
          <a:solidFill>
            <a:srgbClr val="00B050">
              <a:alpha val="30000"/>
            </a:srgbClr>
          </a:solidFill>
          <a:ln w="508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430" y="2808312"/>
            <a:ext cx="5382746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テキスト ボックス 33"/>
          <p:cNvSpPr txBox="1"/>
          <p:nvPr/>
        </p:nvSpPr>
        <p:spPr>
          <a:xfrm>
            <a:off x="179512" y="2924944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372200" y="3140968"/>
            <a:ext cx="2448272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コイル：大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kumimoji="1" lang="ja-JP" altLang="en-US" sz="2400" dirty="0" smtClean="0"/>
              <a:t>・位相</a:t>
            </a:r>
            <a:r>
              <a:rPr lang="ja-JP" altLang="en-US" sz="2400" dirty="0" smtClean="0"/>
              <a:t>：遅れ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</a:t>
            </a:r>
            <a:r>
              <a:rPr kumimoji="1" lang="ja-JP" altLang="en-US" sz="2400" dirty="0" smtClean="0"/>
              <a:t>反射率：減少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・透過率：増加</a:t>
            </a:r>
            <a:endParaRPr kumimoji="1" lang="en-US" altLang="ja-JP" sz="2400" dirty="0" smtClean="0"/>
          </a:p>
          <a:p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発振余裕：大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dirty="0" smtClean="0"/>
              <a:t>   </a:t>
            </a:r>
            <a:endParaRPr kumimoji="1" lang="ja-JP" altLang="en-US" sz="2400" dirty="0"/>
          </a:p>
        </p:txBody>
      </p:sp>
      <p:sp>
        <p:nvSpPr>
          <p:cNvPr id="36" name="下矢印 35"/>
          <p:cNvSpPr/>
          <p:nvPr/>
        </p:nvSpPr>
        <p:spPr>
          <a:xfrm>
            <a:off x="7092280" y="3501008"/>
            <a:ext cx="288032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1202864" y="1083216"/>
            <a:ext cx="352839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316400" y="1496993"/>
            <a:ext cx="466794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B</a:t>
            </a:r>
            <a:r>
              <a:rPr lang="en-US" altLang="ja-JP" sz="2200" b="1" baseline="-25000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lang="ja-JP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940835" y="1732804"/>
            <a:ext cx="396392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4920992" y="1484784"/>
            <a:ext cx="466794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B</a:t>
            </a:r>
            <a:r>
              <a:rPr lang="en-US" altLang="ja-JP" sz="2200" b="1" baseline="-25000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lang="ja-JP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4545427" y="1720595"/>
            <a:ext cx="396392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4932040" y="1227232"/>
            <a:ext cx="466794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0066FF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A</a:t>
            </a:r>
            <a:r>
              <a:rPr lang="en-US" altLang="ja-JP" sz="2200" b="1" baseline="-25000" dirty="0" smtClean="0">
                <a:solidFill>
                  <a:srgbClr val="0066FF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lang="ja-JP" altLang="en-US" sz="22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rot="10800000" flipH="1">
            <a:off x="4571715" y="1463043"/>
            <a:ext cx="396392" cy="0"/>
          </a:xfrm>
          <a:prstGeom prst="straightConnector1">
            <a:avLst/>
          </a:prstGeom>
          <a:ln w="5715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1331640" y="1272952"/>
            <a:ext cx="466794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0066FF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A</a:t>
            </a:r>
            <a:r>
              <a:rPr lang="en-US" altLang="ja-JP" sz="2200" b="1" baseline="-25000" dirty="0" smtClean="0">
                <a:solidFill>
                  <a:srgbClr val="0066FF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lang="ja-JP" altLang="en-US" sz="22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rot="10800000" flipH="1">
            <a:off x="971315" y="1508763"/>
            <a:ext cx="396392" cy="0"/>
          </a:xfrm>
          <a:prstGeom prst="straightConnector1">
            <a:avLst/>
          </a:prstGeom>
          <a:ln w="5715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3923928" y="2780928"/>
            <a:ext cx="20882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b="1" i="1" dirty="0" smtClean="0">
                <a:solidFill>
                  <a:srgbClr val="0066FF"/>
                </a:solidFill>
              </a:rPr>
              <a:t>A</a:t>
            </a:r>
            <a:r>
              <a:rPr kumimoji="1" lang="en-US" altLang="ja-JP" b="1" i="1" baseline="-25000" dirty="0" smtClean="0">
                <a:solidFill>
                  <a:srgbClr val="0066FF"/>
                </a:solidFill>
              </a:rPr>
              <a:t>1</a:t>
            </a:r>
            <a:r>
              <a:rPr kumimoji="1" lang="ja-JP" altLang="en-US" b="1" i="1" baseline="-25000" dirty="0" smtClean="0">
                <a:solidFill>
                  <a:srgbClr val="0066FF"/>
                </a:solidFill>
              </a:rPr>
              <a:t>　</a:t>
            </a:r>
            <a:r>
              <a:rPr kumimoji="1" lang="ja-JP" altLang="en-US" dirty="0" smtClean="0">
                <a:solidFill>
                  <a:srgbClr val="0066FF"/>
                </a:solidFill>
              </a:rPr>
              <a:t>から</a:t>
            </a:r>
            <a:endParaRPr kumimoji="1" lang="ja-JP" altLang="en-US" dirty="0">
              <a:solidFill>
                <a:srgbClr val="0066FF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661200" y="2807216"/>
            <a:ext cx="2088232" cy="220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b="1" i="1" dirty="0" smtClean="0">
                <a:solidFill>
                  <a:srgbClr val="FF0000"/>
                </a:solidFill>
              </a:rPr>
              <a:t>B</a:t>
            </a:r>
            <a:r>
              <a:rPr kumimoji="1" lang="en-US" altLang="ja-JP" b="1" i="1" baseline="-25000" dirty="0" smtClean="0">
                <a:solidFill>
                  <a:srgbClr val="FF0000"/>
                </a:solidFill>
              </a:rPr>
              <a:t>2</a:t>
            </a:r>
            <a:r>
              <a:rPr kumimoji="1" lang="ja-JP" altLang="en-US" b="1" i="1" baseline="-25000" dirty="0" smtClean="0">
                <a:solidFill>
                  <a:srgbClr val="FF0000"/>
                </a:solidFill>
              </a:rPr>
              <a:t>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から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 rot="-5400000">
            <a:off x="209992" y="5650200"/>
            <a:ext cx="12546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b="1" i="1" dirty="0" smtClean="0">
                <a:solidFill>
                  <a:srgbClr val="FF0000"/>
                </a:solidFill>
              </a:rPr>
              <a:t>B</a:t>
            </a:r>
            <a:r>
              <a:rPr kumimoji="1" lang="en-US" altLang="ja-JP" b="1" i="1" baseline="-25000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b="1" i="1" baseline="-25000" dirty="0" smtClean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まで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 rot="-5400000">
            <a:off x="232852" y="4023732"/>
            <a:ext cx="1228328" cy="31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b="1" i="1" dirty="0" smtClean="0">
                <a:solidFill>
                  <a:srgbClr val="0066FF"/>
                </a:solidFill>
              </a:rPr>
              <a:t>A</a:t>
            </a:r>
            <a:r>
              <a:rPr kumimoji="1" lang="en-US" altLang="ja-JP" b="1" i="1" baseline="-25000" dirty="0" smtClean="0">
                <a:solidFill>
                  <a:srgbClr val="0066FF"/>
                </a:solidFill>
              </a:rPr>
              <a:t>2</a:t>
            </a:r>
            <a:r>
              <a:rPr kumimoji="1" lang="ja-JP" altLang="en-US" b="1" i="1" baseline="-25000" dirty="0" smtClean="0">
                <a:solidFill>
                  <a:srgbClr val="0066FF"/>
                </a:solidFill>
              </a:rPr>
              <a:t>　</a:t>
            </a:r>
            <a:r>
              <a:rPr lang="ja-JP" altLang="en-US" dirty="0" smtClean="0">
                <a:solidFill>
                  <a:srgbClr val="0066FF"/>
                </a:solidFill>
              </a:rPr>
              <a:t>まで</a:t>
            </a:r>
            <a:endParaRPr kumimoji="1" lang="ja-JP" altLang="en-US" dirty="0">
              <a:solidFill>
                <a:srgbClr val="0066FF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903784" y="3180968"/>
            <a:ext cx="2160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899592" y="4869160"/>
            <a:ext cx="21602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835696" y="6525344"/>
            <a:ext cx="504056" cy="33265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43.9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直線コネクタ 46"/>
          <p:cNvCxnSpPr>
            <a:endCxn id="45" idx="3"/>
          </p:cNvCxnSpPr>
          <p:nvPr/>
        </p:nvCxnSpPr>
        <p:spPr>
          <a:xfrm flipH="1">
            <a:off x="2339752" y="6381328"/>
            <a:ext cx="216024" cy="310344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H="1">
            <a:off x="4860032" y="4149080"/>
            <a:ext cx="144016" cy="360040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2627784" y="5949280"/>
            <a:ext cx="144016" cy="360040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2627784" y="3068960"/>
            <a:ext cx="144016" cy="360040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4860032" y="4725144"/>
            <a:ext cx="144016" cy="360040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V="1">
            <a:off x="4860032" y="3027432"/>
            <a:ext cx="144016" cy="432048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V="1">
            <a:off x="2608352" y="4808200"/>
            <a:ext cx="144016" cy="432048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3" grpId="0" animBg="1"/>
      <p:bldP spid="11" grpId="0"/>
      <p:bldP spid="13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067944"/>
          </a:xfrm>
          <a:ln>
            <a:noFill/>
          </a:ln>
        </p:spPr>
        <p:txBody>
          <a:bodyPr>
            <a:normAutofit/>
          </a:bodyPr>
          <a:lstStyle/>
          <a:p>
            <a:r>
              <a:rPr lang="ja-JP" altLang="en-US" dirty="0" smtClean="0"/>
              <a:t>電力フィードバック回路の調整（コイルの接続）による性能改善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解析：ナイキスト軌跡が回転、発振余裕が拡大</a:t>
            </a:r>
            <a:endParaRPr lang="en-US" altLang="ja-JP" dirty="0" smtClean="0"/>
          </a:p>
          <a:p>
            <a:pPr lvl="1">
              <a:buNone/>
            </a:pPr>
            <a:r>
              <a:rPr lang="ja-JP" altLang="en-US" dirty="0" smtClean="0"/>
              <a:t>               </a:t>
            </a:r>
            <a:r>
              <a:rPr lang="ja-JP" altLang="ja-JP" dirty="0" smtClean="0"/>
              <a:t>発振周波数</a:t>
            </a:r>
            <a:r>
              <a:rPr lang="ja-JP" altLang="en-US" dirty="0" smtClean="0"/>
              <a:t>→</a:t>
            </a:r>
            <a:r>
              <a:rPr lang="ja-JP" altLang="ja-JP" dirty="0" smtClean="0"/>
              <a:t>低</a:t>
            </a:r>
            <a:r>
              <a:rPr lang="ja-JP" altLang="en-US" dirty="0" smtClean="0"/>
              <a:t>、</a:t>
            </a:r>
            <a:r>
              <a:rPr lang="ja-JP" altLang="ja-JP" dirty="0" smtClean="0"/>
              <a:t>音響パワー</a:t>
            </a:r>
            <a:r>
              <a:rPr lang="ja-JP" altLang="en-US" dirty="0" smtClean="0"/>
              <a:t>・</a:t>
            </a:r>
            <a:r>
              <a:rPr lang="ja-JP" altLang="ja-JP" dirty="0" smtClean="0"/>
              <a:t>環送電力</a:t>
            </a:r>
            <a:r>
              <a:rPr lang="ja-JP" altLang="en-US" dirty="0" smtClean="0"/>
              <a:t>→大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実験：</a:t>
            </a:r>
            <a:r>
              <a:rPr lang="ja-JP" altLang="ja-JP" dirty="0" smtClean="0"/>
              <a:t>解析に定性的に一致</a:t>
            </a:r>
            <a:endParaRPr lang="en-US" altLang="ja-JP" dirty="0" smtClean="0"/>
          </a:p>
          <a:p>
            <a:pPr lvl="2"/>
            <a:endParaRPr lang="en-US" altLang="ja-JP" sz="1200" dirty="0" smtClean="0"/>
          </a:p>
          <a:p>
            <a:pPr algn="ctr">
              <a:buNone/>
            </a:pPr>
            <a:r>
              <a:rPr lang="ja-JP" altLang="en-US" u="sng" dirty="0" smtClean="0">
                <a:uFill>
                  <a:solidFill>
                    <a:srgbClr val="FF0000"/>
                  </a:solidFill>
                </a:uFill>
              </a:rPr>
              <a:t>性能改善の可能性、解析手法の妥当性</a:t>
            </a:r>
            <a:endParaRPr lang="en-US" altLang="ja-JP" u="sng" dirty="0" smtClean="0">
              <a:uFill>
                <a:solidFill>
                  <a:srgbClr val="FF0000"/>
                </a:solidFill>
              </a:uFill>
            </a:endParaRPr>
          </a:p>
          <a:p>
            <a:pPr lvl="1"/>
            <a:endParaRPr lang="en-US" altLang="ja-JP" sz="1800" dirty="0" smtClean="0"/>
          </a:p>
          <a:p>
            <a:r>
              <a:rPr lang="ja-JP" altLang="en-US" dirty="0" smtClean="0"/>
              <a:t>今後の課題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発振余裕を最大化する回路の設計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 descr="横線"/>
          <p:cNvSpPr>
            <a:spLocks noChangeArrowheads="1"/>
          </p:cNvSpPr>
          <p:nvPr/>
        </p:nvSpPr>
        <p:spPr bwMode="auto">
          <a:xfrm rot="5400000">
            <a:off x="6987109" y="1772963"/>
            <a:ext cx="246839" cy="378379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7" name="AutoShape 3"/>
          <p:cNvSpPr>
            <a:spLocks noChangeAspect="1" noChangeArrowheads="1"/>
          </p:cNvSpPr>
          <p:nvPr/>
        </p:nvSpPr>
        <p:spPr bwMode="auto">
          <a:xfrm>
            <a:off x="4827610" y="836712"/>
            <a:ext cx="413687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6987849" y="1856114"/>
            <a:ext cx="319565" cy="246746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背景：電力フィードバック型熱音響発電機</a:t>
            </a:r>
            <a:endParaRPr kumimoji="1" lang="ja-JP" altLang="en-US" sz="3600" dirty="0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 rot="5400000">
            <a:off x="6373014" y="1232468"/>
            <a:ext cx="1661788" cy="2875291"/>
          </a:xfrm>
          <a:prstGeom prst="roundRect">
            <a:avLst>
              <a:gd name="adj" fmla="val 2631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 rot="16200000">
            <a:off x="6620817" y="1495103"/>
            <a:ext cx="1151590" cy="233447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 rot="5400000" flipH="1">
            <a:off x="6735441" y="1666277"/>
            <a:ext cx="814373" cy="2036826"/>
          </a:xfrm>
          <a:custGeom>
            <a:avLst/>
            <a:gdLst>
              <a:gd name="G0" fmla="+- 10763183 0 0"/>
              <a:gd name="G1" fmla="+- -10554132 0 0"/>
              <a:gd name="G2" fmla="+- 10763183 0 -10554132"/>
              <a:gd name="G3" fmla="+- 10800 0 0"/>
              <a:gd name="G4" fmla="+- 0 0 1076318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829 0 0"/>
              <a:gd name="G9" fmla="+- 0 0 -10554132"/>
              <a:gd name="G10" fmla="+- 9829 0 2700"/>
              <a:gd name="G11" fmla="cos G10 10763183"/>
              <a:gd name="G12" fmla="sin G10 10763183"/>
              <a:gd name="G13" fmla="cos 13500 10763183"/>
              <a:gd name="G14" fmla="sin 13500 10763183"/>
              <a:gd name="G15" fmla="+- G11 10800 0"/>
              <a:gd name="G16" fmla="+- G12 10800 0"/>
              <a:gd name="G17" fmla="+- G13 10800 0"/>
              <a:gd name="G18" fmla="+- G14 10800 0"/>
              <a:gd name="G19" fmla="*/ 9829 1 2"/>
              <a:gd name="G20" fmla="+- G19 5400 0"/>
              <a:gd name="G21" fmla="cos G20 10763183"/>
              <a:gd name="G22" fmla="sin G20 10763183"/>
              <a:gd name="G23" fmla="+- G21 10800 0"/>
              <a:gd name="G24" fmla="+- G12 G23 G22"/>
              <a:gd name="G25" fmla="+- G22 G23 G11"/>
              <a:gd name="G26" fmla="cos 10800 10763183"/>
              <a:gd name="G27" fmla="sin 10800 10763183"/>
              <a:gd name="G28" fmla="cos 9829 10763183"/>
              <a:gd name="G29" fmla="sin 9829 1076318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554132"/>
              <a:gd name="G36" fmla="sin G34 -10554132"/>
              <a:gd name="G37" fmla="+/ -10554132 1076318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829 G39"/>
              <a:gd name="G43" fmla="sin 982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595 w 21600"/>
              <a:gd name="T5" fmla="*/ 11100 h 21600"/>
              <a:gd name="T6" fmla="*/ 1044 w 21600"/>
              <a:gd name="T7" fmla="*/ 7449 h 21600"/>
              <a:gd name="T8" fmla="*/ 20625 w 21600"/>
              <a:gd name="T9" fmla="*/ 11073 h 21600"/>
              <a:gd name="T10" fmla="*/ -2193 w 21600"/>
              <a:gd name="T11" fmla="*/ 14468 h 21600"/>
              <a:gd name="T12" fmla="*/ 8 w 21600"/>
              <a:gd name="T13" fmla="*/ 10536 h 21600"/>
              <a:gd name="T14" fmla="*/ 3939 w 21600"/>
              <a:gd name="T15" fmla="*/ 1273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340" y="13470"/>
                </a:moveTo>
                <a:cubicBezTo>
                  <a:pt x="2536" y="17705"/>
                  <a:pt x="6400" y="20629"/>
                  <a:pt x="10800" y="20629"/>
                </a:cubicBezTo>
                <a:cubicBezTo>
                  <a:pt x="16228" y="20629"/>
                  <a:pt x="20629" y="16228"/>
                  <a:pt x="20629" y="10800"/>
                </a:cubicBezTo>
                <a:cubicBezTo>
                  <a:pt x="20629" y="5371"/>
                  <a:pt x="16228" y="971"/>
                  <a:pt x="10800" y="971"/>
                </a:cubicBezTo>
                <a:cubicBezTo>
                  <a:pt x="6602" y="970"/>
                  <a:pt x="2867" y="3636"/>
                  <a:pt x="1504" y="7607"/>
                </a:cubicBezTo>
                <a:lnTo>
                  <a:pt x="585" y="7291"/>
                </a:lnTo>
                <a:cubicBezTo>
                  <a:pt x="2084" y="2929"/>
                  <a:pt x="6187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5965" y="21600"/>
                  <a:pt x="1719" y="18387"/>
                  <a:pt x="406" y="13734"/>
                </a:cubicBezTo>
                <a:lnTo>
                  <a:pt x="-2193" y="14468"/>
                </a:lnTo>
                <a:lnTo>
                  <a:pt x="8" y="10536"/>
                </a:lnTo>
                <a:lnTo>
                  <a:pt x="3939" y="12737"/>
                </a:lnTo>
                <a:lnTo>
                  <a:pt x="1340" y="13470"/>
                </a:lnTo>
                <a:close/>
              </a:path>
            </a:pathLst>
          </a:cu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5400000">
            <a:off x="6682749" y="1901351"/>
            <a:ext cx="450918" cy="1381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5400000">
            <a:off x="7149643" y="1900380"/>
            <a:ext cx="450918" cy="1381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493839" y="1035536"/>
            <a:ext cx="682833" cy="36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廃熱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36" name="AutoShape 12"/>
          <p:cNvCxnSpPr>
            <a:cxnSpLocks noChangeShapeType="1"/>
            <a:endCxn id="1033" idx="1"/>
          </p:cNvCxnSpPr>
          <p:nvPr/>
        </p:nvCxnSpPr>
        <p:spPr bwMode="auto">
          <a:xfrm>
            <a:off x="6907235" y="1369837"/>
            <a:ext cx="973" cy="37511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483794" y="2492311"/>
            <a:ext cx="1296144" cy="3391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 smtClean="0"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音響パワー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40" name="Rectangle 16" descr="縦線"/>
          <p:cNvSpPr>
            <a:spLocks noChangeArrowheads="1"/>
          </p:cNvSpPr>
          <p:nvPr/>
        </p:nvSpPr>
        <p:spPr bwMode="auto">
          <a:xfrm rot="5400000">
            <a:off x="5870454" y="1665980"/>
            <a:ext cx="246839" cy="562219"/>
          </a:xfrm>
          <a:prstGeom prst="rect">
            <a:avLst/>
          </a:prstGeom>
          <a:pattFill prst="ltVert">
            <a:fgClr>
              <a:srgbClr val="FFFFFF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 flipH="1">
            <a:off x="5696228" y="1845050"/>
            <a:ext cx="562219" cy="9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 flipH="1">
            <a:off x="5669965" y="2090917"/>
            <a:ext cx="165358" cy="9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4827610" y="1691505"/>
            <a:ext cx="885154" cy="585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リニアモータ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47" name="AutoShape 23"/>
          <p:cNvCxnSpPr>
            <a:cxnSpLocks noChangeShapeType="1"/>
            <a:stCxn id="1034" idx="1"/>
          </p:cNvCxnSpPr>
          <p:nvPr/>
        </p:nvCxnSpPr>
        <p:spPr bwMode="auto">
          <a:xfrm flipV="1">
            <a:off x="7375102" y="1357204"/>
            <a:ext cx="5836" cy="38677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7127064" y="1035536"/>
            <a:ext cx="682833" cy="36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吸熱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50" name="AutoShape 26"/>
          <p:cNvSpPr>
            <a:spLocks noChangeAspect="1" noChangeArrowheads="1"/>
          </p:cNvSpPr>
          <p:nvPr/>
        </p:nvSpPr>
        <p:spPr bwMode="auto">
          <a:xfrm>
            <a:off x="4850160" y="4005064"/>
            <a:ext cx="42938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1" name="Rectangle 27" descr="横線"/>
          <p:cNvSpPr>
            <a:spLocks noChangeArrowheads="1"/>
          </p:cNvSpPr>
          <p:nvPr/>
        </p:nvSpPr>
        <p:spPr bwMode="auto">
          <a:xfrm rot="5400000">
            <a:off x="7014333" y="4784513"/>
            <a:ext cx="246201" cy="376789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2" name="AutoShape 28"/>
          <p:cNvSpPr>
            <a:spLocks noChangeArrowheads="1"/>
          </p:cNvSpPr>
          <p:nvPr/>
        </p:nvSpPr>
        <p:spPr bwMode="auto">
          <a:xfrm rot="5400000" flipH="1">
            <a:off x="6763262" y="4704648"/>
            <a:ext cx="812271" cy="2028265"/>
          </a:xfrm>
          <a:custGeom>
            <a:avLst/>
            <a:gdLst>
              <a:gd name="G0" fmla="+- 10763183 0 0"/>
              <a:gd name="G1" fmla="+- -10554132 0 0"/>
              <a:gd name="G2" fmla="+- 10763183 0 -10554132"/>
              <a:gd name="G3" fmla="+- 10800 0 0"/>
              <a:gd name="G4" fmla="+- 0 0 1076318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829 0 0"/>
              <a:gd name="G9" fmla="+- 0 0 -10554132"/>
              <a:gd name="G10" fmla="+- 9829 0 2700"/>
              <a:gd name="G11" fmla="cos G10 10763183"/>
              <a:gd name="G12" fmla="sin G10 10763183"/>
              <a:gd name="G13" fmla="cos 13500 10763183"/>
              <a:gd name="G14" fmla="sin 13500 10763183"/>
              <a:gd name="G15" fmla="+- G11 10800 0"/>
              <a:gd name="G16" fmla="+- G12 10800 0"/>
              <a:gd name="G17" fmla="+- G13 10800 0"/>
              <a:gd name="G18" fmla="+- G14 10800 0"/>
              <a:gd name="G19" fmla="*/ 9829 1 2"/>
              <a:gd name="G20" fmla="+- G19 5400 0"/>
              <a:gd name="G21" fmla="cos G20 10763183"/>
              <a:gd name="G22" fmla="sin G20 10763183"/>
              <a:gd name="G23" fmla="+- G21 10800 0"/>
              <a:gd name="G24" fmla="+- G12 G23 G22"/>
              <a:gd name="G25" fmla="+- G22 G23 G11"/>
              <a:gd name="G26" fmla="cos 10800 10763183"/>
              <a:gd name="G27" fmla="sin 10800 10763183"/>
              <a:gd name="G28" fmla="cos 9829 10763183"/>
              <a:gd name="G29" fmla="sin 9829 1076318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554132"/>
              <a:gd name="G36" fmla="sin G34 -10554132"/>
              <a:gd name="G37" fmla="+/ -10554132 1076318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829 G39"/>
              <a:gd name="G43" fmla="sin 982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595 w 21600"/>
              <a:gd name="T5" fmla="*/ 11100 h 21600"/>
              <a:gd name="T6" fmla="*/ 1044 w 21600"/>
              <a:gd name="T7" fmla="*/ 7449 h 21600"/>
              <a:gd name="T8" fmla="*/ 20625 w 21600"/>
              <a:gd name="T9" fmla="*/ 11073 h 21600"/>
              <a:gd name="T10" fmla="*/ -2193 w 21600"/>
              <a:gd name="T11" fmla="*/ 14468 h 21600"/>
              <a:gd name="T12" fmla="*/ 8 w 21600"/>
              <a:gd name="T13" fmla="*/ 10536 h 21600"/>
              <a:gd name="T14" fmla="*/ 3939 w 21600"/>
              <a:gd name="T15" fmla="*/ 1273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340" y="13470"/>
                </a:moveTo>
                <a:cubicBezTo>
                  <a:pt x="2536" y="17705"/>
                  <a:pt x="6400" y="20629"/>
                  <a:pt x="10800" y="20629"/>
                </a:cubicBezTo>
                <a:cubicBezTo>
                  <a:pt x="16228" y="20629"/>
                  <a:pt x="20629" y="16228"/>
                  <a:pt x="20629" y="10800"/>
                </a:cubicBezTo>
                <a:cubicBezTo>
                  <a:pt x="20629" y="5371"/>
                  <a:pt x="16228" y="971"/>
                  <a:pt x="10800" y="971"/>
                </a:cubicBezTo>
                <a:cubicBezTo>
                  <a:pt x="6602" y="970"/>
                  <a:pt x="2867" y="3636"/>
                  <a:pt x="1504" y="7607"/>
                </a:cubicBezTo>
                <a:lnTo>
                  <a:pt x="585" y="7291"/>
                </a:lnTo>
                <a:cubicBezTo>
                  <a:pt x="2084" y="2929"/>
                  <a:pt x="6187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5965" y="21600"/>
                  <a:pt x="1719" y="18387"/>
                  <a:pt x="406" y="13734"/>
                </a:cubicBezTo>
                <a:lnTo>
                  <a:pt x="-2193" y="14468"/>
                </a:lnTo>
                <a:lnTo>
                  <a:pt x="8" y="10536"/>
                </a:lnTo>
                <a:lnTo>
                  <a:pt x="3939" y="12737"/>
                </a:lnTo>
                <a:lnTo>
                  <a:pt x="1340" y="13470"/>
                </a:lnTo>
                <a:close/>
              </a:path>
            </a:pathLst>
          </a:cu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5421060" y="4690357"/>
            <a:ext cx="881433" cy="5844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リニアモータ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8016930" y="4690357"/>
            <a:ext cx="881433" cy="5844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リニアモータ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55" name="Rectangle 31" descr="縦線"/>
          <p:cNvSpPr>
            <a:spLocks noChangeArrowheads="1"/>
          </p:cNvSpPr>
          <p:nvPr/>
        </p:nvSpPr>
        <p:spPr bwMode="auto">
          <a:xfrm rot="5400000">
            <a:off x="6461258" y="4693464"/>
            <a:ext cx="246201" cy="559856"/>
          </a:xfrm>
          <a:prstGeom prst="rect">
            <a:avLst/>
          </a:prstGeom>
          <a:pattFill prst="ltVert">
            <a:fgClr>
              <a:srgbClr val="FFFFFF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6" name="Rectangle 32" descr="縦線"/>
          <p:cNvSpPr>
            <a:spLocks noChangeArrowheads="1"/>
          </p:cNvSpPr>
          <p:nvPr/>
        </p:nvSpPr>
        <p:spPr bwMode="auto">
          <a:xfrm rot="5400000">
            <a:off x="7613902" y="4693464"/>
            <a:ext cx="246201" cy="559856"/>
          </a:xfrm>
          <a:prstGeom prst="rect">
            <a:avLst/>
          </a:prstGeom>
          <a:pattFill prst="ltVert">
            <a:fgClr>
              <a:srgbClr val="FFFFFF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6548520" y="4049652"/>
            <a:ext cx="678026" cy="36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廃熱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61" name="AutoShape 37"/>
          <p:cNvCxnSpPr>
            <a:cxnSpLocks noChangeShapeType="1"/>
          </p:cNvCxnSpPr>
          <p:nvPr/>
        </p:nvCxnSpPr>
        <p:spPr bwMode="auto">
          <a:xfrm>
            <a:off x="6922403" y="4382121"/>
            <a:ext cx="969" cy="37414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63" name="AutoShape 39"/>
          <p:cNvCxnSpPr>
            <a:cxnSpLocks noChangeShapeType="1"/>
          </p:cNvCxnSpPr>
          <p:nvPr/>
        </p:nvCxnSpPr>
        <p:spPr bwMode="auto">
          <a:xfrm flipV="1">
            <a:off x="7395084" y="4357888"/>
            <a:ext cx="5812" cy="3857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64" name="Text Box 40"/>
          <p:cNvSpPr txBox="1">
            <a:spLocks noChangeArrowheads="1"/>
          </p:cNvSpPr>
          <p:nvPr/>
        </p:nvSpPr>
        <p:spPr bwMode="auto">
          <a:xfrm>
            <a:off x="7130654" y="4059345"/>
            <a:ext cx="679963" cy="36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吸熱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6721901" y="6064820"/>
            <a:ext cx="881433" cy="5844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共振</a:t>
            </a:r>
            <a:endParaRPr kumimoji="1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回路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67" name="AutoShape 43"/>
          <p:cNvCxnSpPr>
            <a:cxnSpLocks noChangeShapeType="1"/>
            <a:stCxn id="1065" idx="3"/>
            <a:endCxn id="1054" idx="2"/>
          </p:cNvCxnSpPr>
          <p:nvPr/>
        </p:nvCxnSpPr>
        <p:spPr bwMode="auto">
          <a:xfrm flipV="1">
            <a:off x="7603334" y="5274843"/>
            <a:ext cx="854312" cy="1082705"/>
          </a:xfrm>
          <a:prstGeom prst="bentConnector2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068" name="AutoShape 44"/>
          <p:cNvCxnSpPr>
            <a:cxnSpLocks noChangeShapeType="1"/>
            <a:stCxn id="1053" idx="2"/>
            <a:endCxn id="1065" idx="1"/>
          </p:cNvCxnSpPr>
          <p:nvPr/>
        </p:nvCxnSpPr>
        <p:spPr bwMode="auto">
          <a:xfrm rot="16200000" flipH="1">
            <a:off x="5750002" y="5386618"/>
            <a:ext cx="1082705" cy="860124"/>
          </a:xfrm>
          <a:prstGeom prst="bentConnector2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1071" name="Rectangle 47"/>
          <p:cNvSpPr>
            <a:spLocks noChangeArrowheads="1"/>
          </p:cNvSpPr>
          <p:nvPr/>
        </p:nvSpPr>
        <p:spPr bwMode="auto">
          <a:xfrm rot="5400000">
            <a:off x="7163426" y="4911406"/>
            <a:ext cx="449754" cy="1375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 rot="5400000">
            <a:off x="6698495" y="4912375"/>
            <a:ext cx="449754" cy="1375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6814650" y="5538112"/>
            <a:ext cx="792088" cy="3391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電力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6995049" y="4857285"/>
            <a:ext cx="319565" cy="246746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サブタイトル 2"/>
          <p:cNvSpPr txBox="1">
            <a:spLocks/>
          </p:cNvSpPr>
          <p:nvPr/>
        </p:nvSpPr>
        <p:spPr>
          <a:xfrm>
            <a:off x="0" y="980728"/>
            <a:ext cx="6084168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従来システム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32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周波数固定</a:t>
            </a:r>
            <a:endParaRPr kumimoji="1" lang="en-US" altLang="ja-JP" sz="3200" b="1" i="0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ループ管による</a:t>
            </a:r>
            <a:endParaRPr lang="en-US" altLang="ja-JP" sz="2800" dirty="0" smtClean="0"/>
          </a:p>
          <a:p>
            <a:pPr marL="742950" lvl="1" indent="-285750">
              <a:spcBef>
                <a:spcPct val="20000"/>
              </a:spcBef>
              <a:defRPr/>
            </a:pPr>
            <a:r>
              <a:rPr lang="ja-JP" altLang="en-US" sz="2800" b="1" dirty="0" smtClean="0"/>
              <a:t>　　　　　音響系の共振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リニアモータによる</a:t>
            </a:r>
            <a:endParaRPr lang="en-US" altLang="ja-JP" sz="2800" dirty="0" smtClean="0"/>
          </a:p>
          <a:p>
            <a:pPr marL="742950" lvl="1" indent="-285750">
              <a:spcBef>
                <a:spcPct val="20000"/>
              </a:spcBef>
              <a:defRPr/>
            </a:pPr>
            <a:r>
              <a:rPr lang="ja-JP" altLang="en-US" sz="2800" b="1" dirty="0" smtClean="0"/>
              <a:t>　　　　　機械系の共振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defRPr/>
            </a:pPr>
            <a:endParaRPr kumimoji="1" lang="en-US" altLang="ja-JP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提案システム</a:t>
            </a:r>
            <a:r>
              <a:rPr kumimoji="1" lang="ja-JP" altLang="en-US" sz="3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3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… </a:t>
            </a:r>
            <a:r>
              <a:rPr kumimoji="1" lang="ja-JP" altLang="en-US" sz="32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周波数可変</a:t>
            </a:r>
            <a:endParaRPr lang="en-US" altLang="ja-JP" sz="32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音響パワー　</a:t>
            </a:r>
            <a:endParaRPr lang="en-US" altLang="ja-JP" sz="2800" dirty="0" smtClean="0"/>
          </a:p>
          <a:p>
            <a:pPr marL="742950" lvl="1" indent="-285750">
              <a:spcBef>
                <a:spcPct val="20000"/>
              </a:spcBef>
              <a:defRPr/>
            </a:pPr>
            <a:r>
              <a:rPr lang="ja-JP" altLang="en-US" sz="2800" dirty="0" smtClean="0"/>
              <a:t>　　→　</a:t>
            </a:r>
            <a:r>
              <a:rPr lang="ja-JP" altLang="en-US" sz="2800" b="1" dirty="0" smtClean="0"/>
              <a:t>電力をフィードバック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b="1" dirty="0" smtClean="0"/>
              <a:t>リニアモータと回路の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defRPr/>
            </a:pPr>
            <a:r>
              <a:rPr lang="ja-JP" altLang="en-US" sz="2800" b="1" dirty="0" smtClean="0"/>
              <a:t>　　　　　　定数を可変</a:t>
            </a:r>
            <a:endParaRPr lang="en-US" altLang="ja-JP" sz="28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ja-JP" sz="3200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" grpId="0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60" grpId="0"/>
      <p:bldP spid="1064" grpId="0"/>
      <p:bldP spid="1065" grpId="0" animBg="1"/>
      <p:bldP spid="1071" grpId="0" animBg="1"/>
      <p:bldP spid="1072" grpId="0" animBg="1"/>
      <p:bldP spid="61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サブタイトル 2"/>
          <p:cNvSpPr txBox="1">
            <a:spLocks/>
          </p:cNvSpPr>
          <p:nvPr/>
        </p:nvSpPr>
        <p:spPr>
          <a:xfrm>
            <a:off x="107504" y="836712"/>
            <a:ext cx="9036496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sz="3200" dirty="0" smtClean="0"/>
              <a:t>ナイキスト安定判別に基づく安定解析 </a:t>
            </a:r>
            <a:r>
              <a:rPr lang="en-US" altLang="ja-JP" sz="2400" dirty="0" smtClean="0">
                <a:solidFill>
                  <a:srgbClr val="00B050"/>
                </a:solidFill>
              </a:rPr>
              <a:t>[</a:t>
            </a:r>
            <a:r>
              <a:rPr lang="ja-JP" altLang="en-US" sz="2400" dirty="0" smtClean="0">
                <a:solidFill>
                  <a:srgbClr val="00B050"/>
                </a:solidFill>
              </a:rPr>
              <a:t>音響論</a:t>
            </a:r>
            <a:r>
              <a:rPr lang="en-US" altLang="ja-JP" sz="2400" dirty="0" smtClean="0">
                <a:solidFill>
                  <a:srgbClr val="00B050"/>
                </a:solidFill>
              </a:rPr>
              <a:t>2017.1]</a:t>
            </a:r>
            <a:r>
              <a:rPr lang="ja-JP" altLang="en-US" sz="3200" dirty="0" smtClean="0">
                <a:solidFill>
                  <a:srgbClr val="00B050"/>
                </a:solidFill>
              </a:rPr>
              <a:t> </a:t>
            </a:r>
            <a:endParaRPr lang="en-US" altLang="ja-JP" sz="32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コアとリニアモータの特性 </a:t>
            </a:r>
            <a:r>
              <a:rPr lang="en-US" altLang="ja-JP" sz="2800" dirty="0" smtClean="0"/>
              <a:t>… </a:t>
            </a:r>
            <a:r>
              <a:rPr lang="ja-JP" altLang="en-US" sz="2800" dirty="0" smtClean="0"/>
              <a:t>実験的に取得</a:t>
            </a:r>
            <a:endParaRPr lang="en-US" altLang="ja-JP" sz="28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管路と電気回路の特性 </a:t>
            </a:r>
            <a:r>
              <a:rPr lang="en-US" altLang="ja-JP" sz="2800" dirty="0" smtClean="0"/>
              <a:t>… </a:t>
            </a:r>
            <a:r>
              <a:rPr lang="ja-JP" altLang="en-US" sz="2800" dirty="0" smtClean="0"/>
              <a:t>物理モデル</a:t>
            </a:r>
            <a:endParaRPr kumimoji="1" lang="en-US" altLang="ja-JP" sz="10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コア</a:t>
            </a:r>
            <a:r>
              <a:rPr kumimoji="1" lang="en-US" altLang="ja-JP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1" lang="ja-JP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段で発振するシステム </a:t>
            </a:r>
            <a:r>
              <a:rPr lang="en-US" altLang="ja-JP" sz="2400" dirty="0" smtClean="0">
                <a:solidFill>
                  <a:srgbClr val="00B050"/>
                </a:solidFill>
              </a:rPr>
              <a:t>[2017</a:t>
            </a:r>
            <a:r>
              <a:rPr lang="ja-JP" altLang="en-US" sz="2400" dirty="0" smtClean="0">
                <a:solidFill>
                  <a:srgbClr val="00B050"/>
                </a:solidFill>
              </a:rPr>
              <a:t>春</a:t>
            </a:r>
            <a:r>
              <a:rPr lang="en-US" altLang="ja-JP" sz="2400" dirty="0" smtClean="0">
                <a:solidFill>
                  <a:srgbClr val="00B050"/>
                </a:solidFill>
              </a:rPr>
              <a:t>]</a:t>
            </a:r>
            <a:r>
              <a:rPr lang="ja-JP" altLang="en-US" sz="2400" dirty="0" smtClean="0">
                <a:solidFill>
                  <a:srgbClr val="00B050"/>
                </a:solidFill>
              </a:rPr>
              <a:t>　</a:t>
            </a:r>
            <a:endParaRPr lang="en-US" altLang="ja-JP" sz="2400" dirty="0" smtClean="0">
              <a:solidFill>
                <a:srgbClr val="00B050"/>
              </a:solidFill>
            </a:endParaRPr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電気回路＝直列抵抗 </a:t>
            </a:r>
            <a:r>
              <a:rPr lang="en-US" altLang="ja-JP" sz="2800" i="1" dirty="0" smtClean="0"/>
              <a:t>R</a:t>
            </a:r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実験と解析：</a:t>
            </a:r>
            <a:r>
              <a:rPr lang="en-US" altLang="ja-JP" sz="2800" i="1" dirty="0" smtClean="0"/>
              <a:t>R</a:t>
            </a:r>
            <a:r>
              <a:rPr lang="ja-JP" altLang="en-US" sz="2800" dirty="0" smtClean="0"/>
              <a:t> →小　⇒　音響パワー・環送電力→大</a:t>
            </a:r>
            <a:endParaRPr lang="en-US" altLang="ja-JP" sz="28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エネルギーがループして発振</a:t>
            </a:r>
          </a:p>
        </p:txBody>
      </p:sp>
      <p:sp>
        <p:nvSpPr>
          <p:cNvPr id="46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背景：これまでの結果</a:t>
            </a:r>
            <a:endParaRPr kumimoji="1" lang="ja-JP" altLang="en-US" sz="3600" dirty="0"/>
          </a:p>
        </p:txBody>
      </p:sp>
      <p:sp>
        <p:nvSpPr>
          <p:cNvPr id="6" name="正方形/長方形 5"/>
          <p:cNvSpPr/>
          <p:nvPr/>
        </p:nvSpPr>
        <p:spPr>
          <a:xfrm>
            <a:off x="949747" y="5245793"/>
            <a:ext cx="7485062" cy="10572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49747" y="5247381"/>
            <a:ext cx="7478712" cy="10556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730797" y="5088631"/>
            <a:ext cx="6226175" cy="296862"/>
          </a:xfrm>
          <a:prstGeom prst="rect">
            <a:avLst/>
          </a:prstGeom>
          <a:solidFill>
            <a:srgbClr val="A2FE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265659" y="5001318"/>
            <a:ext cx="465138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668047" y="5001318"/>
            <a:ext cx="466725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956097" y="5447406"/>
            <a:ext cx="0" cy="57626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8434809" y="5471218"/>
            <a:ext cx="0" cy="55562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1930822" y="5236268"/>
            <a:ext cx="44926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2573759" y="4994968"/>
            <a:ext cx="782638" cy="495300"/>
            <a:chOff x="2645423" y="4077072"/>
            <a:chExt cx="782264" cy="494998"/>
          </a:xfrm>
        </p:grpSpPr>
        <p:sp>
          <p:nvSpPr>
            <p:cNvPr id="11" name="正方形/長方形 10"/>
            <p:cNvSpPr/>
            <p:nvPr/>
          </p:nvSpPr>
          <p:spPr>
            <a:xfrm>
              <a:off x="2816791" y="4165918"/>
              <a:ext cx="425247" cy="30144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645423" y="4077072"/>
              <a:ext cx="187235" cy="491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240452" y="4080245"/>
              <a:ext cx="187235" cy="49182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sp>
        <p:nvSpPr>
          <p:cNvPr id="4110" name="テキスト ボックス 24"/>
          <p:cNvSpPr txBox="1">
            <a:spLocks noChangeArrowheads="1"/>
          </p:cNvSpPr>
          <p:nvPr/>
        </p:nvSpPr>
        <p:spPr bwMode="auto">
          <a:xfrm>
            <a:off x="514772" y="5404543"/>
            <a:ext cx="55562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Arial" charset="0"/>
                <a:cs typeface="Arial" charset="0"/>
              </a:rPr>
              <a:t>電</a:t>
            </a:r>
            <a:endParaRPr lang="en-US" altLang="ja-JP">
              <a:latin typeface="Arial" charset="0"/>
              <a:cs typeface="Arial" charset="0"/>
            </a:endParaRPr>
          </a:p>
          <a:p>
            <a:r>
              <a:rPr lang="ja-JP" altLang="en-US">
                <a:latin typeface="Arial" charset="0"/>
                <a:cs typeface="Arial" charset="0"/>
              </a:rPr>
              <a:t>力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3940597" y="6128443"/>
            <a:ext cx="1254125" cy="35083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/>
                </a:solidFill>
              </a:rPr>
              <a:t>電気回路</a:t>
            </a:r>
          </a:p>
        </p:txBody>
      </p:sp>
      <p:grpSp>
        <p:nvGrpSpPr>
          <p:cNvPr id="3" name="グループ化 27"/>
          <p:cNvGrpSpPr>
            <a:grpSpLocks/>
          </p:cNvGrpSpPr>
          <p:nvPr/>
        </p:nvGrpSpPr>
        <p:grpSpPr bwMode="auto">
          <a:xfrm>
            <a:off x="3718347" y="4996556"/>
            <a:ext cx="781050" cy="493712"/>
            <a:chOff x="2645423" y="4077072"/>
            <a:chExt cx="782264" cy="494998"/>
          </a:xfrm>
        </p:grpSpPr>
        <p:sp>
          <p:nvSpPr>
            <p:cNvPr id="29" name="正方形/長方形 28"/>
            <p:cNvSpPr/>
            <p:nvPr/>
          </p:nvSpPr>
          <p:spPr>
            <a:xfrm>
              <a:off x="2817139" y="4166204"/>
              <a:ext cx="424521" cy="30241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2645423" y="4077072"/>
              <a:ext cx="187616" cy="49181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3240071" y="4080255"/>
              <a:ext cx="187616" cy="49181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4" name="グループ化 31"/>
          <p:cNvGrpSpPr>
            <a:grpSpLocks/>
          </p:cNvGrpSpPr>
          <p:nvPr/>
        </p:nvGrpSpPr>
        <p:grpSpPr bwMode="auto">
          <a:xfrm>
            <a:off x="5220122" y="5001318"/>
            <a:ext cx="782637" cy="495300"/>
            <a:chOff x="2645423" y="4077072"/>
            <a:chExt cx="782264" cy="494998"/>
          </a:xfrm>
        </p:grpSpPr>
        <p:sp>
          <p:nvSpPr>
            <p:cNvPr id="33" name="正方形/長方形 32"/>
            <p:cNvSpPr/>
            <p:nvPr/>
          </p:nvSpPr>
          <p:spPr>
            <a:xfrm>
              <a:off x="2816791" y="4165918"/>
              <a:ext cx="425247" cy="30144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2645423" y="4077072"/>
              <a:ext cx="187236" cy="491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3240451" y="4080245"/>
              <a:ext cx="187236" cy="49182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5" name="グループ化 43"/>
          <p:cNvGrpSpPr>
            <a:grpSpLocks/>
          </p:cNvGrpSpPr>
          <p:nvPr/>
        </p:nvGrpSpPr>
        <p:grpSpPr bwMode="auto">
          <a:xfrm>
            <a:off x="4667672" y="4767956"/>
            <a:ext cx="431800" cy="923925"/>
            <a:chOff x="4653707" y="2996952"/>
            <a:chExt cx="432048" cy="923479"/>
          </a:xfrm>
        </p:grpSpPr>
        <p:sp>
          <p:nvSpPr>
            <p:cNvPr id="41" name="大波 40"/>
            <p:cNvSpPr/>
            <p:nvPr/>
          </p:nvSpPr>
          <p:spPr>
            <a:xfrm rot="5400000">
              <a:off x="4478601" y="3243461"/>
              <a:ext cx="782260" cy="432048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4737892" y="2996952"/>
              <a:ext cx="287503" cy="71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707713" y="3849027"/>
              <a:ext cx="295445" cy="71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45" name="直線矢印コネクタ 44"/>
          <p:cNvCxnSpPr/>
          <p:nvPr/>
        </p:nvCxnSpPr>
        <p:spPr>
          <a:xfrm flipH="1" flipV="1">
            <a:off x="6228184" y="5234681"/>
            <a:ext cx="1169988" cy="15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6" name="テキスト ボックス 46"/>
          <p:cNvSpPr txBox="1">
            <a:spLocks noChangeArrowheads="1"/>
          </p:cNvSpPr>
          <p:nvPr/>
        </p:nvSpPr>
        <p:spPr bwMode="auto">
          <a:xfrm>
            <a:off x="2311822" y="5439468"/>
            <a:ext cx="1389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dirty="0">
                <a:latin typeface="Arial" charset="0"/>
                <a:cs typeface="Arial" charset="0"/>
              </a:rPr>
              <a:t>熱音響コア</a:t>
            </a:r>
            <a:endParaRPr lang="en-US" altLang="ja-JP" sz="2000" dirty="0">
              <a:latin typeface="Arial" charset="0"/>
              <a:cs typeface="Arial" charset="0"/>
            </a:endParaRPr>
          </a:p>
        </p:txBody>
      </p:sp>
      <p:sp>
        <p:nvSpPr>
          <p:cNvPr id="4121" name="テキスト ボックス 53"/>
          <p:cNvSpPr txBox="1">
            <a:spLocks noChangeArrowheads="1"/>
          </p:cNvSpPr>
          <p:nvPr/>
        </p:nvSpPr>
        <p:spPr bwMode="auto">
          <a:xfrm>
            <a:off x="6733009" y="5626793"/>
            <a:ext cx="1512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>
                <a:latin typeface="Arial" charset="0"/>
                <a:cs typeface="Arial" charset="0"/>
              </a:rPr>
              <a:t>リニアモータ</a:t>
            </a:r>
            <a:endParaRPr lang="en-US" altLang="ja-JP" sz="2000">
              <a:latin typeface="Arial" charset="0"/>
              <a:cs typeface="Arial" charset="0"/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 flipH="1">
            <a:off x="7490247" y="5328343"/>
            <a:ext cx="390525" cy="29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角丸四角形 47"/>
          <p:cNvSpPr/>
          <p:nvPr/>
        </p:nvSpPr>
        <p:spPr>
          <a:xfrm>
            <a:off x="2327226" y="4802633"/>
            <a:ext cx="1296144" cy="1008112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角丸四角形 48"/>
          <p:cNvSpPr/>
          <p:nvPr/>
        </p:nvSpPr>
        <p:spPr>
          <a:xfrm>
            <a:off x="1115616" y="4802633"/>
            <a:ext cx="792088" cy="864096"/>
          </a:xfrm>
          <a:prstGeom prst="roundRect">
            <a:avLst/>
          </a:prstGeom>
          <a:solidFill>
            <a:srgbClr val="0066FF">
              <a:alpha val="30000"/>
            </a:srgbClr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7524328" y="4802633"/>
            <a:ext cx="792088" cy="864096"/>
          </a:xfrm>
          <a:prstGeom prst="roundRect">
            <a:avLst/>
          </a:prstGeom>
          <a:solidFill>
            <a:srgbClr val="0066FF">
              <a:alpha val="30000"/>
            </a:srgbClr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370338" y="4540222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i="1" dirty="0" smtClean="0">
                <a:latin typeface="Times New Roman" pitchFamily="18" charset="0"/>
                <a:cs typeface="Times New Roman" pitchFamily="18" charset="0"/>
              </a:rPr>
              <a:t>Ｔ</a:t>
            </a:r>
            <a:r>
              <a:rPr lang="en-US" altLang="ja-JP" sz="2400" i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953957" y="455153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i="1" dirty="0" smtClean="0">
                <a:latin typeface="Times New Roman" pitchFamily="18" charset="0"/>
                <a:cs typeface="Times New Roman" pitchFamily="18" charset="0"/>
              </a:rPr>
              <a:t>Ｔ</a:t>
            </a:r>
            <a:r>
              <a:rPr lang="ja-JP" altLang="en-US" sz="2400" i="1" baseline="-25000" dirty="0" smtClean="0">
                <a:latin typeface="Times New Roman" pitchFamily="18" charset="0"/>
                <a:cs typeface="Times New Roman" pitchFamily="18" charset="0"/>
              </a:rPr>
              <a:t>Ｃ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目的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54726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dirty="0" smtClean="0"/>
              <a:t>発電機の性能向上</a:t>
            </a:r>
            <a:endParaRPr lang="en-US" altLang="ja-JP" dirty="0" smtClean="0"/>
          </a:p>
          <a:p>
            <a:pPr lvl="1">
              <a:buFont typeface="Calibri" pitchFamily="34" charset="0"/>
              <a:buChar char="−"/>
              <a:defRPr/>
            </a:pPr>
            <a:r>
              <a:rPr lang="ja-JP" altLang="en-US" dirty="0" smtClean="0"/>
              <a:t>電気回路：直列抵抗　→　コイルを追加</a:t>
            </a:r>
            <a:endParaRPr lang="en-US" altLang="ja-JP" dirty="0" smtClean="0"/>
          </a:p>
        </p:txBody>
      </p:sp>
      <p:sp>
        <p:nvSpPr>
          <p:cNvPr id="39" name="正方形/長方形 38"/>
          <p:cNvSpPr/>
          <p:nvPr/>
        </p:nvSpPr>
        <p:spPr>
          <a:xfrm>
            <a:off x="949747" y="5245793"/>
            <a:ext cx="7485062" cy="10572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949747" y="5247381"/>
            <a:ext cx="7478712" cy="10556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1730797" y="5088631"/>
            <a:ext cx="6226175" cy="296862"/>
          </a:xfrm>
          <a:prstGeom prst="rect">
            <a:avLst/>
          </a:prstGeom>
          <a:solidFill>
            <a:srgbClr val="A2FE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265659" y="5001318"/>
            <a:ext cx="465138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7668047" y="5001318"/>
            <a:ext cx="466725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956097" y="5447406"/>
            <a:ext cx="0" cy="57626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V="1">
            <a:off x="8434809" y="5471218"/>
            <a:ext cx="0" cy="55562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H="1">
            <a:off x="1930822" y="5236268"/>
            <a:ext cx="44926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グループ化 49"/>
          <p:cNvGrpSpPr>
            <a:grpSpLocks/>
          </p:cNvGrpSpPr>
          <p:nvPr/>
        </p:nvGrpSpPr>
        <p:grpSpPr bwMode="auto">
          <a:xfrm>
            <a:off x="2573759" y="4994968"/>
            <a:ext cx="782638" cy="495300"/>
            <a:chOff x="2645423" y="4077072"/>
            <a:chExt cx="782264" cy="494998"/>
          </a:xfrm>
        </p:grpSpPr>
        <p:sp>
          <p:nvSpPr>
            <p:cNvPr id="51" name="正方形/長方形 50"/>
            <p:cNvSpPr/>
            <p:nvPr/>
          </p:nvSpPr>
          <p:spPr>
            <a:xfrm>
              <a:off x="2816791" y="4165918"/>
              <a:ext cx="425247" cy="30144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2645423" y="4077072"/>
              <a:ext cx="187235" cy="491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3240452" y="4080245"/>
              <a:ext cx="187235" cy="49182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sp>
        <p:nvSpPr>
          <p:cNvPr id="54" name="テキスト ボックス 24"/>
          <p:cNvSpPr txBox="1">
            <a:spLocks noChangeArrowheads="1"/>
          </p:cNvSpPr>
          <p:nvPr/>
        </p:nvSpPr>
        <p:spPr bwMode="auto">
          <a:xfrm>
            <a:off x="514772" y="5404543"/>
            <a:ext cx="55562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Arial" charset="0"/>
                <a:cs typeface="Arial" charset="0"/>
              </a:rPr>
              <a:t>電</a:t>
            </a:r>
            <a:endParaRPr lang="en-US" altLang="ja-JP">
              <a:latin typeface="Arial" charset="0"/>
              <a:cs typeface="Arial" charset="0"/>
            </a:endParaRPr>
          </a:p>
          <a:p>
            <a:r>
              <a:rPr lang="ja-JP" altLang="en-US">
                <a:latin typeface="Arial" charset="0"/>
                <a:cs typeface="Arial" charset="0"/>
              </a:rPr>
              <a:t>力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3940597" y="6128443"/>
            <a:ext cx="1254125" cy="35083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/>
                </a:solidFill>
              </a:rPr>
              <a:t>電気回路</a:t>
            </a:r>
          </a:p>
        </p:txBody>
      </p:sp>
      <p:grpSp>
        <p:nvGrpSpPr>
          <p:cNvPr id="56" name="グループ化 27"/>
          <p:cNvGrpSpPr>
            <a:grpSpLocks/>
          </p:cNvGrpSpPr>
          <p:nvPr/>
        </p:nvGrpSpPr>
        <p:grpSpPr bwMode="auto">
          <a:xfrm>
            <a:off x="3718347" y="4996556"/>
            <a:ext cx="781050" cy="493712"/>
            <a:chOff x="2645423" y="4077072"/>
            <a:chExt cx="782264" cy="494998"/>
          </a:xfrm>
        </p:grpSpPr>
        <p:sp>
          <p:nvSpPr>
            <p:cNvPr id="57" name="正方形/長方形 56"/>
            <p:cNvSpPr/>
            <p:nvPr/>
          </p:nvSpPr>
          <p:spPr>
            <a:xfrm>
              <a:off x="2817139" y="4166204"/>
              <a:ext cx="424521" cy="30241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2645423" y="4077072"/>
              <a:ext cx="187616" cy="49181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3240071" y="4080255"/>
              <a:ext cx="187616" cy="49181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60" name="グループ化 31"/>
          <p:cNvGrpSpPr>
            <a:grpSpLocks/>
          </p:cNvGrpSpPr>
          <p:nvPr/>
        </p:nvGrpSpPr>
        <p:grpSpPr bwMode="auto">
          <a:xfrm>
            <a:off x="5220122" y="5001318"/>
            <a:ext cx="782637" cy="495300"/>
            <a:chOff x="2645423" y="4077072"/>
            <a:chExt cx="782264" cy="494998"/>
          </a:xfrm>
        </p:grpSpPr>
        <p:sp>
          <p:nvSpPr>
            <p:cNvPr id="61" name="正方形/長方形 60"/>
            <p:cNvSpPr/>
            <p:nvPr/>
          </p:nvSpPr>
          <p:spPr>
            <a:xfrm>
              <a:off x="2816791" y="4165918"/>
              <a:ext cx="425247" cy="30144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2645423" y="4077072"/>
              <a:ext cx="187236" cy="491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3240451" y="4080245"/>
              <a:ext cx="187236" cy="49182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64" name="グループ化 43"/>
          <p:cNvGrpSpPr>
            <a:grpSpLocks/>
          </p:cNvGrpSpPr>
          <p:nvPr/>
        </p:nvGrpSpPr>
        <p:grpSpPr bwMode="auto">
          <a:xfrm>
            <a:off x="4667672" y="4767956"/>
            <a:ext cx="431800" cy="923925"/>
            <a:chOff x="4653707" y="2996952"/>
            <a:chExt cx="432048" cy="923479"/>
          </a:xfrm>
        </p:grpSpPr>
        <p:sp>
          <p:nvSpPr>
            <p:cNvPr id="65" name="大波 64"/>
            <p:cNvSpPr/>
            <p:nvPr/>
          </p:nvSpPr>
          <p:spPr>
            <a:xfrm rot="5400000">
              <a:off x="4478601" y="3243461"/>
              <a:ext cx="782260" cy="432048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4737892" y="2996952"/>
              <a:ext cx="287503" cy="71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4707713" y="3849027"/>
              <a:ext cx="295445" cy="71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68" name="直線矢印コネクタ 67"/>
          <p:cNvCxnSpPr/>
          <p:nvPr/>
        </p:nvCxnSpPr>
        <p:spPr>
          <a:xfrm flipH="1" flipV="1">
            <a:off x="6228184" y="5234681"/>
            <a:ext cx="1169988" cy="15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46"/>
          <p:cNvSpPr txBox="1">
            <a:spLocks noChangeArrowheads="1"/>
          </p:cNvSpPr>
          <p:nvPr/>
        </p:nvSpPr>
        <p:spPr bwMode="auto">
          <a:xfrm>
            <a:off x="2311822" y="5439468"/>
            <a:ext cx="1389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dirty="0">
                <a:latin typeface="Arial" charset="0"/>
                <a:cs typeface="Arial" charset="0"/>
              </a:rPr>
              <a:t>熱音響コア</a:t>
            </a:r>
            <a:endParaRPr lang="en-US" altLang="ja-JP" sz="2000" dirty="0">
              <a:latin typeface="Arial" charset="0"/>
              <a:cs typeface="Arial" charset="0"/>
            </a:endParaRPr>
          </a:p>
        </p:txBody>
      </p:sp>
      <p:sp>
        <p:nvSpPr>
          <p:cNvPr id="70" name="テキスト ボックス 53"/>
          <p:cNvSpPr txBox="1">
            <a:spLocks noChangeArrowheads="1"/>
          </p:cNvSpPr>
          <p:nvPr/>
        </p:nvSpPr>
        <p:spPr bwMode="auto">
          <a:xfrm>
            <a:off x="6733009" y="5626793"/>
            <a:ext cx="1512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>
                <a:latin typeface="Arial" charset="0"/>
                <a:cs typeface="Arial" charset="0"/>
              </a:rPr>
              <a:t>リニアモータ</a:t>
            </a:r>
            <a:endParaRPr lang="en-US" altLang="ja-JP" sz="2000">
              <a:latin typeface="Arial" charset="0"/>
              <a:cs typeface="Arial" charset="0"/>
            </a:endParaRPr>
          </a:p>
        </p:txBody>
      </p:sp>
      <p:cxnSp>
        <p:nvCxnSpPr>
          <p:cNvPr id="71" name="直線コネクタ 70"/>
          <p:cNvCxnSpPr/>
          <p:nvPr/>
        </p:nvCxnSpPr>
        <p:spPr>
          <a:xfrm flipH="1">
            <a:off x="7490247" y="5328343"/>
            <a:ext cx="390525" cy="29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2370338" y="4540222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i="1" dirty="0" smtClean="0">
                <a:latin typeface="Times New Roman" pitchFamily="18" charset="0"/>
                <a:cs typeface="Times New Roman" pitchFamily="18" charset="0"/>
              </a:rPr>
              <a:t>Ｔ</a:t>
            </a:r>
            <a:r>
              <a:rPr lang="en-US" altLang="ja-JP" sz="2400" i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953957" y="455153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i="1" dirty="0" smtClean="0">
                <a:latin typeface="Times New Roman" pitchFamily="18" charset="0"/>
                <a:cs typeface="Times New Roman" pitchFamily="18" charset="0"/>
              </a:rPr>
              <a:t>Ｔ</a:t>
            </a:r>
            <a:r>
              <a:rPr lang="ja-JP" altLang="en-US" sz="2400" i="1" baseline="-25000" dirty="0" smtClean="0">
                <a:latin typeface="Times New Roman" pitchFamily="18" charset="0"/>
                <a:cs typeface="Times New Roman" pitchFamily="18" charset="0"/>
              </a:rPr>
              <a:t>Ｃ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811970"/>
            <a:ext cx="5852065" cy="404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b="62535"/>
          <a:stretch>
            <a:fillRect/>
          </a:stretch>
        </p:blipFill>
        <p:spPr bwMode="auto">
          <a:xfrm>
            <a:off x="107504" y="605962"/>
            <a:ext cx="8629020" cy="212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実験装置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：コアの周波数応答測定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517372" y="1484785"/>
            <a:ext cx="432048" cy="29104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3349448" y="1420975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690082" y="1403160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051720" y="88374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768mm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42321" y="87171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76</a:t>
            </a:r>
            <a:r>
              <a:rPr kumimoji="1" lang="en-US" altLang="ja-JP" dirty="0" smtClean="0"/>
              <a:t>8mm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57381" y="89942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34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57659" y="87737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34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36296" y="3140968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φ</a:t>
            </a:r>
            <a:r>
              <a:rPr lang="en-US" altLang="ja-JP" i="1" dirty="0" smtClean="0"/>
              <a:t>47</a:t>
            </a:r>
            <a:r>
              <a:rPr lang="en-US" altLang="ja-JP" dirty="0" smtClean="0"/>
              <a:t>mm </a:t>
            </a:r>
          </a:p>
          <a:p>
            <a:r>
              <a:rPr lang="ja-JP" altLang="en-US" dirty="0" smtClean="0"/>
              <a:t>長さ </a:t>
            </a:r>
            <a:r>
              <a:rPr lang="en-US" altLang="ja-JP" i="1" dirty="0" smtClean="0"/>
              <a:t>55</a:t>
            </a:r>
            <a:r>
              <a:rPr lang="en-US" altLang="ja-JP" dirty="0" smtClean="0"/>
              <a:t>mm</a:t>
            </a:r>
          </a:p>
          <a:p>
            <a:r>
              <a:rPr lang="en-US" altLang="ja-JP" dirty="0" smtClean="0"/>
              <a:t>1mm ×1mm</a:t>
            </a:r>
          </a:p>
          <a:p>
            <a:endParaRPr lang="en-US" altLang="ja-JP" dirty="0" smtClean="0"/>
          </a:p>
          <a:p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H</a:t>
            </a:r>
            <a:r>
              <a:rPr lang="en-US" altLang="ja-JP" dirty="0" smtClean="0"/>
              <a:t> = 300, 400</a:t>
            </a:r>
            <a:r>
              <a:rPr lang="ja-JP" altLang="en-US" dirty="0" smtClean="0"/>
              <a:t>℃</a:t>
            </a:r>
            <a:endParaRPr lang="en-US" altLang="ja-JP" dirty="0" smtClean="0"/>
          </a:p>
          <a:p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C</a:t>
            </a:r>
            <a:r>
              <a:rPr lang="en-US" altLang="ja-JP" dirty="0" smtClean="0"/>
              <a:t> = 16</a:t>
            </a:r>
            <a:r>
              <a:rPr lang="ja-JP" altLang="en-US" dirty="0" smtClean="0"/>
              <a:t>℃</a:t>
            </a:r>
          </a:p>
        </p:txBody>
      </p:sp>
      <p:sp>
        <p:nvSpPr>
          <p:cNvPr id="27" name="(b),(c)消す"/>
          <p:cNvSpPr/>
          <p:nvPr/>
        </p:nvSpPr>
        <p:spPr>
          <a:xfrm>
            <a:off x="1043608" y="3212976"/>
            <a:ext cx="7920880" cy="27363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329" y="4437112"/>
            <a:ext cx="6362700" cy="143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8848" y="3278130"/>
            <a:ext cx="2938939" cy="106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3246927"/>
            <a:ext cx="4724400" cy="11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角丸四角形 24"/>
          <p:cNvSpPr/>
          <p:nvPr/>
        </p:nvSpPr>
        <p:spPr>
          <a:xfrm>
            <a:off x="3347864" y="980728"/>
            <a:ext cx="2341736" cy="129614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r>
              <a:rPr lang="en-US" altLang="ja-JP" sz="2800" i="1" dirty="0" err="1" smtClean="0">
                <a:solidFill>
                  <a:srgbClr val="FF0000"/>
                </a:solidFill>
              </a:rPr>
              <a:t>G</a:t>
            </a:r>
            <a:r>
              <a:rPr lang="en-US" altLang="ja-JP" sz="2800" baseline="-25000" dirty="0" err="1" smtClean="0">
                <a:solidFill>
                  <a:srgbClr val="FF0000"/>
                </a:solidFill>
              </a:rPr>
              <a:t>core</a:t>
            </a: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101194" y="637331"/>
            <a:ext cx="904415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altLang="ja-JP" dirty="0" smtClean="0"/>
              <a:t>436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pic>
        <p:nvPicPr>
          <p:cNvPr id="33" name="図 32" descr="co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98867" y="2564904"/>
            <a:ext cx="5377389" cy="4293096"/>
          </a:xfrm>
          <a:prstGeom prst="rect">
            <a:avLst/>
          </a:prstGeom>
        </p:spPr>
      </p:pic>
      <p:sp>
        <p:nvSpPr>
          <p:cNvPr id="34" name="角丸四角形 33"/>
          <p:cNvSpPr/>
          <p:nvPr/>
        </p:nvSpPr>
        <p:spPr>
          <a:xfrm>
            <a:off x="1642883" y="3861048"/>
            <a:ext cx="5112568" cy="230425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812360" y="5445224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811970"/>
            <a:ext cx="5852065" cy="404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52112" b="9874"/>
          <a:stretch>
            <a:fillRect/>
          </a:stretch>
        </p:blipFill>
        <p:spPr bwMode="auto">
          <a:xfrm>
            <a:off x="107504" y="633388"/>
            <a:ext cx="8629020" cy="215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実験装置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：リニアモータの特性測定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3373264" y="756196"/>
            <a:ext cx="1728192" cy="1728192"/>
          </a:xfrm>
          <a:prstGeom prst="rect">
            <a:avLst/>
          </a:prstGeom>
          <a:noFill/>
          <a:ln w="63500">
            <a:solidFill>
              <a:srgbClr val="0070C0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403648" y="5636196"/>
            <a:ext cx="5729358" cy="720080"/>
          </a:xfrm>
          <a:prstGeom prst="rect">
            <a:avLst/>
          </a:prstGeom>
          <a:noFill/>
          <a:ln w="63500">
            <a:solidFill>
              <a:srgbClr val="0066FF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(b),(c)消す"/>
          <p:cNvSpPr/>
          <p:nvPr/>
        </p:nvSpPr>
        <p:spPr>
          <a:xfrm>
            <a:off x="1475656" y="3068960"/>
            <a:ext cx="7272808" cy="223224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365104"/>
            <a:ext cx="1837849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7" y="3145835"/>
            <a:ext cx="2339816" cy="106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0386" y="3091890"/>
            <a:ext cx="4274820" cy="11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正方形/長方形 17"/>
          <p:cNvSpPr/>
          <p:nvPr/>
        </p:nvSpPr>
        <p:spPr>
          <a:xfrm>
            <a:off x="3563888" y="1484784"/>
            <a:ext cx="157212" cy="31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41209" y="1700808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396mm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3369797" y="1732260"/>
            <a:ext cx="762000" cy="0"/>
          </a:xfrm>
          <a:custGeom>
            <a:avLst/>
            <a:gdLst>
              <a:gd name="connsiteX0" fmla="*/ 0 w 762000"/>
              <a:gd name="connsiteY0" fmla="*/ 0 h 0"/>
              <a:gd name="connsiteX1" fmla="*/ 762000 w 762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38100">
            <a:solidFill>
              <a:srgbClr val="FF0000"/>
            </a:solidFill>
            <a:headEnd type="arrow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43672" y="2098948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45Hz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 l="51615" t="57593" r="16650" b="7199"/>
          <a:stretch>
            <a:fillRect/>
          </a:stretch>
        </p:blipFill>
        <p:spPr bwMode="auto">
          <a:xfrm>
            <a:off x="5643095" y="1805894"/>
            <a:ext cx="514670" cy="26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図 24" descr="linearmotor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2708920"/>
            <a:ext cx="6264696" cy="4064993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683568" y="2924944"/>
            <a:ext cx="3744416" cy="1728192"/>
          </a:xfrm>
          <a:prstGeom prst="rect">
            <a:avLst/>
          </a:prstGeom>
          <a:noFill/>
          <a:ln w="63500">
            <a:solidFill>
              <a:srgbClr val="0070C0">
                <a:alpha val="62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283968" y="2780928"/>
            <a:ext cx="216024" cy="201622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/>
      <p:bldP spid="20" grpId="1"/>
      <p:bldP spid="19" grpId="0" animBg="1"/>
      <p:bldP spid="19" grpId="1" animBg="1"/>
      <p:bldP spid="21" grpId="0"/>
      <p:bldP spid="21" grpId="1"/>
      <p:bldP spid="17" grpId="0" animBg="1"/>
      <p:bldP spid="17" grpId="1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 b="15374"/>
          <a:stretch>
            <a:fillRect/>
          </a:stretch>
        </p:blipFill>
        <p:spPr bwMode="auto">
          <a:xfrm>
            <a:off x="69926" y="1115234"/>
            <a:ext cx="9074074" cy="179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実験装置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：電力フィードバック型発電機</a:t>
            </a:r>
            <a:endParaRPr kumimoji="1" lang="ja-JP" altLang="en-US" dirty="0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79512" y="3356992"/>
            <a:ext cx="85689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ja-JP" altLang="en-US" sz="3200" noProof="0" dirty="0" smtClean="0"/>
              <a:t>変更点：</a:t>
            </a:r>
            <a:r>
              <a:rPr lang="ja-JP" altLang="en-US" sz="3200" dirty="0" smtClean="0"/>
              <a:t>コイルを追加</a:t>
            </a:r>
            <a:endParaRPr lang="en-US" altLang="ja-JP" sz="32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負荷</a:t>
            </a:r>
            <a:r>
              <a:rPr lang="en-US" altLang="ja-JP" sz="2800" i="1" dirty="0" smtClean="0"/>
              <a:t>Z</a:t>
            </a:r>
            <a:r>
              <a:rPr lang="en-US" altLang="ja-JP" sz="2800" i="1" baseline="-25000" dirty="0" smtClean="0"/>
              <a:t>L</a:t>
            </a:r>
            <a:r>
              <a:rPr lang="en-US" altLang="ja-JP" sz="2800" i="1" dirty="0" smtClean="0"/>
              <a:t> </a:t>
            </a:r>
            <a:r>
              <a:rPr lang="en-US" altLang="ja-JP" sz="2800" dirty="0" smtClean="0"/>
              <a:t>= </a:t>
            </a:r>
            <a:r>
              <a:rPr lang="en-US" altLang="ja-JP" sz="2800" i="1" dirty="0" smtClean="0"/>
              <a:t>R </a:t>
            </a:r>
            <a:r>
              <a:rPr lang="en-US" altLang="ja-JP" sz="2800" dirty="0" smtClean="0"/>
              <a:t>+ </a:t>
            </a:r>
            <a:r>
              <a:rPr lang="en-US" altLang="ja-JP" sz="2800" b="1" i="1" dirty="0" err="1" smtClean="0"/>
              <a:t>jωX</a:t>
            </a:r>
            <a:r>
              <a:rPr lang="en-US" altLang="ja-JP" sz="2800" b="1" i="1" baseline="-25000" dirty="0" err="1" smtClean="0"/>
              <a:t>L</a:t>
            </a:r>
            <a:endParaRPr lang="en-US" altLang="ja-JP" sz="2800" b="1" i="1" baseline="-250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en-US" altLang="ja-JP" sz="2800" i="1" dirty="0" smtClean="0"/>
              <a:t>R </a:t>
            </a:r>
            <a:r>
              <a:rPr lang="en-US" altLang="ja-JP" sz="2800" dirty="0" smtClean="0"/>
              <a:t>=</a:t>
            </a:r>
            <a:r>
              <a:rPr lang="en-US" altLang="ja-JP" sz="2800" i="1" dirty="0" smtClean="0"/>
              <a:t> </a:t>
            </a:r>
            <a:r>
              <a:rPr lang="en-US" altLang="ja-JP" sz="2800" dirty="0" smtClean="0"/>
              <a:t>0, 47Ω;  </a:t>
            </a:r>
            <a:r>
              <a:rPr lang="en-US" altLang="ja-JP" sz="2800" i="1" dirty="0" smtClean="0"/>
              <a:t>X</a:t>
            </a:r>
            <a:r>
              <a:rPr lang="en-US" altLang="ja-JP" sz="2800" i="1" baseline="-25000" dirty="0" smtClean="0"/>
              <a:t>L</a:t>
            </a:r>
            <a:r>
              <a:rPr lang="en-US" altLang="ja-JP" sz="2800" dirty="0" smtClean="0"/>
              <a:t>= 0, 29mH  </a:t>
            </a:r>
            <a:r>
              <a:rPr lang="ja-JP" altLang="en-US" sz="2800" dirty="0" smtClean="0"/>
              <a:t>の四通り</a:t>
            </a:r>
            <a:endParaRPr lang="en-US" altLang="ja-JP" sz="2800" dirty="0" smtClean="0"/>
          </a:p>
        </p:txBody>
      </p:sp>
      <p:sp>
        <p:nvSpPr>
          <p:cNvPr id="8" name="左中かっこ 7"/>
          <p:cNvSpPr/>
          <p:nvPr/>
        </p:nvSpPr>
        <p:spPr>
          <a:xfrm rot="5400000">
            <a:off x="2807804" y="-787736"/>
            <a:ext cx="504056" cy="3600400"/>
          </a:xfrm>
          <a:prstGeom prst="leftBrace">
            <a:avLst>
              <a:gd name="adj1" fmla="val 48922"/>
              <a:gd name="adj2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44718" y="601524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5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段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77856" y="1514377"/>
            <a:ext cx="432048" cy="14490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871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415627" y="1087673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39952" y="1174172"/>
            <a:ext cx="1235184" cy="14401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Autofit/>
          </a:bodyPr>
          <a:lstStyle/>
          <a:p>
            <a:r>
              <a:rPr kumimoji="1" lang="en-US" altLang="ja-JP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5136m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37872" y="1418903"/>
            <a:ext cx="1138416" cy="1683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Autofit/>
          </a:bodyPr>
          <a:lstStyle/>
          <a:p>
            <a:r>
              <a:rPr kumimoji="1" lang="en-US" altLang="ja-JP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1" lang="en-US" altLang="ja-JP" sz="16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2956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83568" y="1438740"/>
            <a:ext cx="586224" cy="766124"/>
          </a:xfrm>
          <a:prstGeom prst="rect">
            <a:avLst/>
          </a:prstGeom>
          <a:noFill/>
          <a:ln w="63500">
            <a:solidFill>
              <a:srgbClr val="0070C0">
                <a:alpha val="42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966536" y="1433096"/>
            <a:ext cx="637912" cy="781928"/>
          </a:xfrm>
          <a:prstGeom prst="rect">
            <a:avLst/>
          </a:prstGeom>
          <a:noFill/>
          <a:ln w="63500">
            <a:solidFill>
              <a:srgbClr val="0070C0">
                <a:alpha val="42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1291241" y="1443572"/>
            <a:ext cx="1500879" cy="76129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309722" y="1412776"/>
            <a:ext cx="1588781" cy="79208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475986" y="2286732"/>
            <a:ext cx="265695" cy="192518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282"/>
            <a:ext cx="8820472" cy="18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安定性解析手法</a:t>
            </a:r>
            <a:r>
              <a:rPr lang="en-US" altLang="ja-JP" sz="3200" dirty="0" smtClean="0"/>
              <a:t>[2015</a:t>
            </a:r>
            <a:r>
              <a:rPr lang="ja-JP" altLang="en-US" sz="3200" dirty="0" smtClean="0"/>
              <a:t>秋</a:t>
            </a:r>
            <a:r>
              <a:rPr lang="en-US" altLang="ja-JP" sz="3200" dirty="0" smtClean="0"/>
              <a:t>]</a:t>
            </a:r>
            <a:endParaRPr kumimoji="1" lang="ja-JP" altLang="en-US" sz="3200" dirty="0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79512" y="2924944"/>
            <a:ext cx="8964488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コア</a:t>
            </a:r>
            <a:r>
              <a:rPr lang="en-US" altLang="ja-JP" sz="3200" dirty="0" smtClean="0"/>
              <a:t>1</a:t>
            </a:r>
            <a:r>
              <a:rPr lang="ja-JP" altLang="en-US" sz="3200" dirty="0" smtClean="0"/>
              <a:t>段の周波数応答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1</a:t>
            </a:r>
            <a:r>
              <a:rPr lang="ja-JP" altLang="en-US" sz="3200" dirty="0" smtClean="0"/>
              <a:t>を取得</a:t>
            </a:r>
            <a:r>
              <a:rPr lang="ja-JP" altLang="en-US" sz="3200" i="1" dirty="0" smtClean="0"/>
              <a:t>、</a:t>
            </a:r>
            <a:r>
              <a:rPr lang="en-US" altLang="ja-JP" sz="3200" i="1" dirty="0" err="1" smtClean="0"/>
              <a:t>G</a:t>
            </a:r>
            <a:r>
              <a:rPr lang="en-US" altLang="ja-JP" sz="3200" i="1" baseline="-25000" dirty="0" err="1" smtClean="0"/>
              <a:t>i</a:t>
            </a:r>
            <a:r>
              <a:rPr lang="en-US" altLang="ja-JP" sz="3200" i="1" dirty="0" smtClean="0"/>
              <a:t> := G</a:t>
            </a:r>
            <a:r>
              <a:rPr lang="en-US" altLang="ja-JP" sz="3200" i="1" baseline="-25000" dirty="0" smtClean="0"/>
              <a:t>1</a:t>
            </a:r>
          </a:p>
          <a:p>
            <a:pPr marL="971550" lvl="1" indent="-514350">
              <a:spcBef>
                <a:spcPct val="20000"/>
              </a:spcBef>
              <a:defRPr/>
            </a:pPr>
            <a:r>
              <a:rPr lang="en-US" altLang="ja-JP" sz="3200" i="1" dirty="0" err="1" smtClean="0"/>
              <a:t>G</a:t>
            </a:r>
            <a:r>
              <a:rPr lang="en-US" altLang="ja-JP" sz="3200" baseline="-25000" dirty="0" err="1" smtClean="0"/>
              <a:t>core</a:t>
            </a:r>
            <a:r>
              <a:rPr lang="en-US" altLang="ja-JP" sz="3200" i="1" dirty="0" smtClean="0"/>
              <a:t> = G</a:t>
            </a:r>
            <a:r>
              <a:rPr lang="en-US" altLang="ja-JP" sz="3200" i="1" baseline="-25000" dirty="0" smtClean="0"/>
              <a:t>5</a:t>
            </a:r>
            <a:r>
              <a:rPr lang="en-US" altLang="ja-JP" sz="3200" i="1" dirty="0" smtClean="0"/>
              <a:t> </a:t>
            </a:r>
            <a:r>
              <a:rPr lang="ja-JP" altLang="en-US" sz="1600" dirty="0" smtClean="0"/>
              <a:t>★</a:t>
            </a:r>
            <a:r>
              <a:rPr lang="ja-JP" altLang="en-US" sz="3200" i="1" dirty="0" smtClean="0"/>
              <a:t> 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4</a:t>
            </a:r>
            <a:r>
              <a:rPr lang="en-US" altLang="ja-JP" sz="3200" i="1" dirty="0" smtClean="0"/>
              <a:t> </a:t>
            </a:r>
            <a:r>
              <a:rPr lang="ja-JP" altLang="en-US" sz="1600" dirty="0" smtClean="0"/>
              <a:t>★</a:t>
            </a:r>
            <a:r>
              <a:rPr lang="ja-JP" altLang="en-US" sz="3200" i="1" dirty="0" smtClean="0"/>
              <a:t> 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3</a:t>
            </a:r>
            <a:r>
              <a:rPr lang="en-US" altLang="ja-JP" sz="3200" i="1" dirty="0" smtClean="0"/>
              <a:t> </a:t>
            </a:r>
            <a:r>
              <a:rPr lang="ja-JP" altLang="en-US" sz="1600" dirty="0" smtClean="0"/>
              <a:t>★</a:t>
            </a:r>
            <a:r>
              <a:rPr lang="ja-JP" altLang="en-US" sz="3200" i="1" dirty="0" smtClean="0"/>
              <a:t> 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2</a:t>
            </a:r>
            <a:r>
              <a:rPr lang="en-US" altLang="ja-JP" sz="3200" i="1" dirty="0" smtClean="0"/>
              <a:t> </a:t>
            </a:r>
            <a:r>
              <a:rPr lang="ja-JP" altLang="en-US" sz="1600" dirty="0" smtClean="0"/>
              <a:t>★</a:t>
            </a:r>
            <a:r>
              <a:rPr lang="ja-JP" altLang="en-US" sz="3200" i="1" dirty="0" smtClean="0"/>
              <a:t> 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1</a:t>
            </a:r>
            <a:endParaRPr lang="en-US" altLang="ja-JP" sz="32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リニアモータ</a:t>
            </a:r>
            <a:r>
              <a:rPr lang="en-US" altLang="ja-JP" sz="3200" dirty="0" smtClean="0"/>
              <a:t>1</a:t>
            </a:r>
            <a:r>
              <a:rPr lang="ja-JP" altLang="en-US" sz="3200" dirty="0" smtClean="0"/>
              <a:t>個の周波数応答</a:t>
            </a:r>
            <a:r>
              <a:rPr lang="en-US" altLang="ja-JP" sz="3200" i="1" dirty="0" smtClean="0"/>
              <a:t>H</a:t>
            </a:r>
            <a:r>
              <a:rPr lang="en-US" altLang="ja-JP" sz="3200" i="1" baseline="-25000" dirty="0" smtClean="0"/>
              <a:t>1</a:t>
            </a:r>
            <a:r>
              <a:rPr lang="ja-JP" altLang="en-US" sz="3200" dirty="0" smtClean="0"/>
              <a:t>を取得</a:t>
            </a:r>
            <a:r>
              <a:rPr lang="ja-JP" altLang="en-US" sz="3200" i="1" dirty="0" smtClean="0"/>
              <a:t>、</a:t>
            </a:r>
            <a:r>
              <a:rPr lang="en-US" altLang="ja-JP" sz="3200" i="1" dirty="0" smtClean="0"/>
              <a:t>H</a:t>
            </a:r>
            <a:r>
              <a:rPr lang="en-US" altLang="ja-JP" sz="3200" i="1" baseline="-25000" dirty="0" smtClean="0"/>
              <a:t>2</a:t>
            </a:r>
            <a:r>
              <a:rPr lang="en-US" altLang="ja-JP" sz="3200" i="1" dirty="0" smtClean="0"/>
              <a:t>:=H</a:t>
            </a:r>
            <a:r>
              <a:rPr lang="en-US" altLang="ja-JP" sz="3200" i="1" baseline="-25000" dirty="0" smtClean="0"/>
              <a:t>1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回路モデル、管路モデルを仮定</a:t>
            </a:r>
            <a:endParaRPr lang="en-US" altLang="ja-JP" sz="32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コア以外の部分の周波数</a:t>
            </a:r>
            <a:r>
              <a:rPr lang="ja-JP" altLang="en-US" sz="3200" dirty="0" err="1" smtClean="0"/>
              <a:t>応答応答</a:t>
            </a:r>
            <a:r>
              <a:rPr lang="en-US" altLang="ja-JP" sz="3200" i="1" dirty="0" err="1" smtClean="0"/>
              <a:t>G</a:t>
            </a:r>
            <a:r>
              <a:rPr lang="en-US" altLang="ja-JP" sz="3200" baseline="-25000" dirty="0" err="1" smtClean="0"/>
              <a:t>other</a:t>
            </a:r>
            <a:r>
              <a:rPr lang="ja-JP" altLang="en-US" sz="3200" dirty="0" err="1" smtClean="0"/>
              <a:t>を算</a:t>
            </a:r>
            <a:r>
              <a:rPr lang="ja-JP" altLang="en-US" sz="3200" dirty="0" smtClean="0"/>
              <a:t>出</a:t>
            </a:r>
            <a:endParaRPr lang="en-US" altLang="ja-JP" sz="32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ナイキストの安定判別</a:t>
            </a:r>
            <a:endParaRPr lang="en-US" altLang="ja-JP" sz="3200" dirty="0" smtClean="0"/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endParaRPr lang="en-US" altLang="ja-JP" sz="3200" noProof="0" dirty="0" smtClean="0"/>
          </a:p>
        </p:txBody>
      </p:sp>
      <p:sp>
        <p:nvSpPr>
          <p:cNvPr id="8" name="角丸四角形 7"/>
          <p:cNvSpPr/>
          <p:nvPr/>
        </p:nvSpPr>
        <p:spPr>
          <a:xfrm>
            <a:off x="1215025" y="1139869"/>
            <a:ext cx="1503123" cy="110229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743267" y="1124744"/>
            <a:ext cx="1503123" cy="110229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4669060" y="1124744"/>
            <a:ext cx="1503123" cy="110229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212676" y="1137270"/>
            <a:ext cx="4975182" cy="1102290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205606" y="1534214"/>
            <a:ext cx="1755044" cy="43204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257680" y="2314208"/>
            <a:ext cx="432048" cy="2880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i="1" dirty="0" smtClean="0">
                <a:solidFill>
                  <a:schemeClr val="tx1"/>
                </a:solidFill>
              </a:rPr>
              <a:t>Z</a:t>
            </a:r>
            <a:r>
              <a:rPr lang="en-US" altLang="ja-JP" i="1" baseline="-25000" dirty="0" smtClean="0">
                <a:solidFill>
                  <a:schemeClr val="tx1"/>
                </a:solidFill>
              </a:rPr>
              <a:t>L</a:t>
            </a:r>
            <a:endParaRPr kumimoji="1" lang="ja-JP" altLang="en-US" i="1" baseline="-250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575177" y="2299209"/>
            <a:ext cx="1800200" cy="56477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87683" y="995968"/>
            <a:ext cx="8916934" cy="1868016"/>
          </a:xfrm>
          <a:custGeom>
            <a:avLst/>
            <a:gdLst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908800 w 6908800"/>
              <a:gd name="connsiteY4" fmla="*/ 0 h 2171700"/>
              <a:gd name="connsiteX5" fmla="*/ 6908800 w 6908800"/>
              <a:gd name="connsiteY5" fmla="*/ 2171700 h 2171700"/>
              <a:gd name="connsiteX6" fmla="*/ 0 w 6908800"/>
              <a:gd name="connsiteY6" fmla="*/ 2171700 h 2171700"/>
              <a:gd name="connsiteX7" fmla="*/ 0 w 6908800"/>
              <a:gd name="connsiteY7" fmla="*/ 0 h 2171700"/>
              <a:gd name="connsiteX8" fmla="*/ 2095500 w 6908800"/>
              <a:gd name="connsiteY8" fmla="*/ 0 h 2171700"/>
              <a:gd name="connsiteX9" fmla="*/ 2235200 w 6908800"/>
              <a:gd name="connsiteY9" fmla="*/ 101600 h 2171700"/>
              <a:gd name="connsiteX10" fmla="*/ 2247900 w 6908800"/>
              <a:gd name="connsiteY10" fmla="*/ 1308100 h 2171700"/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707460 w 6908800"/>
              <a:gd name="connsiteY4" fmla="*/ 25028 h 2171700"/>
              <a:gd name="connsiteX5" fmla="*/ 6908800 w 6908800"/>
              <a:gd name="connsiteY5" fmla="*/ 2171700 h 2171700"/>
              <a:gd name="connsiteX6" fmla="*/ 0 w 6908800"/>
              <a:gd name="connsiteY6" fmla="*/ 2171700 h 2171700"/>
              <a:gd name="connsiteX7" fmla="*/ 0 w 6908800"/>
              <a:gd name="connsiteY7" fmla="*/ 0 h 2171700"/>
              <a:gd name="connsiteX8" fmla="*/ 2095500 w 6908800"/>
              <a:gd name="connsiteY8" fmla="*/ 0 h 2171700"/>
              <a:gd name="connsiteX9" fmla="*/ 2235200 w 6908800"/>
              <a:gd name="connsiteY9" fmla="*/ 101600 h 2171700"/>
              <a:gd name="connsiteX10" fmla="*/ 2247900 w 6908800"/>
              <a:gd name="connsiteY10" fmla="*/ 1308100 h 2171700"/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707460 w 6908800"/>
              <a:gd name="connsiteY4" fmla="*/ 25028 h 2171700"/>
              <a:gd name="connsiteX5" fmla="*/ 6851476 w 6908800"/>
              <a:gd name="connsiteY5" fmla="*/ 313060 h 2171700"/>
              <a:gd name="connsiteX6" fmla="*/ 6908800 w 6908800"/>
              <a:gd name="connsiteY6" fmla="*/ 2171700 h 2171700"/>
              <a:gd name="connsiteX7" fmla="*/ 0 w 6908800"/>
              <a:gd name="connsiteY7" fmla="*/ 2171700 h 2171700"/>
              <a:gd name="connsiteX8" fmla="*/ 0 w 6908800"/>
              <a:gd name="connsiteY8" fmla="*/ 0 h 2171700"/>
              <a:gd name="connsiteX9" fmla="*/ 2095500 w 6908800"/>
              <a:gd name="connsiteY9" fmla="*/ 0 h 2171700"/>
              <a:gd name="connsiteX10" fmla="*/ 2235200 w 6908800"/>
              <a:gd name="connsiteY10" fmla="*/ 101600 h 2171700"/>
              <a:gd name="connsiteX11" fmla="*/ 2247900 w 6908800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07460 w 6923484"/>
              <a:gd name="connsiteY4" fmla="*/ 25028 h 2171700"/>
              <a:gd name="connsiteX5" fmla="*/ 6923484 w 6923484"/>
              <a:gd name="connsiteY5" fmla="*/ 241052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79468 w 6923484"/>
              <a:gd name="connsiteY4" fmla="*/ 25028 h 2171700"/>
              <a:gd name="connsiteX5" fmla="*/ 6923484 w 6923484"/>
              <a:gd name="connsiteY5" fmla="*/ 241052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79468 w 6923484"/>
              <a:gd name="connsiteY4" fmla="*/ 25028 h 2171700"/>
              <a:gd name="connsiteX5" fmla="*/ 6923484 w 6923484"/>
              <a:gd name="connsiteY5" fmla="*/ 169044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908800 w 6924145"/>
              <a:gd name="connsiteY7" fmla="*/ 2171700 h 2171700"/>
              <a:gd name="connsiteX8" fmla="*/ 0 w 6924145"/>
              <a:gd name="connsiteY8" fmla="*/ 2171700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0 w 6924145"/>
              <a:gd name="connsiteY8" fmla="*/ 2171700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0716 w 6924145"/>
              <a:gd name="connsiteY8" fmla="*/ 2100139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54746 w 6924145"/>
              <a:gd name="connsiteY8" fmla="*/ 2171700 h 2171700"/>
              <a:gd name="connsiteX9" fmla="*/ 10716 w 6924145"/>
              <a:gd name="connsiteY9" fmla="*/ 2100139 h 2171700"/>
              <a:gd name="connsiteX10" fmla="*/ 0 w 6924145"/>
              <a:gd name="connsiteY10" fmla="*/ 0 h 2171700"/>
              <a:gd name="connsiteX11" fmla="*/ 2095500 w 6924145"/>
              <a:gd name="connsiteY11" fmla="*/ 0 h 2171700"/>
              <a:gd name="connsiteX12" fmla="*/ 2235200 w 6924145"/>
              <a:gd name="connsiteY12" fmla="*/ 101600 h 2171700"/>
              <a:gd name="connsiteX13" fmla="*/ 2247900 w 6924145"/>
              <a:gd name="connsiteY13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54746 w 6924145"/>
              <a:gd name="connsiteY8" fmla="*/ 2171700 h 2171700"/>
              <a:gd name="connsiteX9" fmla="*/ 10716 w 6924145"/>
              <a:gd name="connsiteY9" fmla="*/ 2028578 h 2171700"/>
              <a:gd name="connsiteX10" fmla="*/ 0 w 6924145"/>
              <a:gd name="connsiteY10" fmla="*/ 0 h 2171700"/>
              <a:gd name="connsiteX11" fmla="*/ 2095500 w 6924145"/>
              <a:gd name="connsiteY11" fmla="*/ 0 h 2171700"/>
              <a:gd name="connsiteX12" fmla="*/ 2235200 w 6924145"/>
              <a:gd name="connsiteY12" fmla="*/ 101600 h 2171700"/>
              <a:gd name="connsiteX13" fmla="*/ 2247900 w 6924145"/>
              <a:gd name="connsiteY13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4650184 w 6913429"/>
              <a:gd name="connsiteY3" fmla="*/ 0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144030 w 6913429"/>
              <a:gd name="connsiteY10" fmla="*/ 24873 h 2171700"/>
              <a:gd name="connsiteX11" fmla="*/ 2084784 w 6913429"/>
              <a:gd name="connsiteY11" fmla="*/ 0 h 2171700"/>
              <a:gd name="connsiteX12" fmla="*/ 2224484 w 6913429"/>
              <a:gd name="connsiteY12" fmla="*/ 101600 h 2171700"/>
              <a:gd name="connsiteX13" fmla="*/ 2237184 w 6913429"/>
              <a:gd name="connsiteY13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4650184 w 6913429"/>
              <a:gd name="connsiteY3" fmla="*/ 0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3528729 w 6913429"/>
              <a:gd name="connsiteY2" fmla="*/ 143122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528729 w 6913429"/>
              <a:gd name="connsiteY2" fmla="*/ 143122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528729 w 6913429"/>
              <a:gd name="connsiteY2" fmla="*/ 143122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325441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691582 w 6913429"/>
              <a:gd name="connsiteY2" fmla="*/ 217811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72916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729164 w 6913429"/>
              <a:gd name="connsiteY2" fmla="*/ 205363 h 2171700"/>
              <a:gd name="connsiteX3" fmla="*/ 3883640 w 6913429"/>
              <a:gd name="connsiteY3" fmla="*/ 52089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6768752 w 8754270"/>
              <a:gd name="connsiteY4" fmla="*/ 25028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8409818 w 8754270"/>
              <a:gd name="connsiteY4" fmla="*/ 37477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8422345 w 8754270"/>
              <a:gd name="connsiteY4" fmla="*/ 74822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6912768 w 8666580"/>
              <a:gd name="connsiteY6" fmla="*/ 1969244 h 2171700"/>
              <a:gd name="connsiteX7" fmla="*/ 6769398 w 8666580"/>
              <a:gd name="connsiteY7" fmla="*/ 217170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882105 h 2171700"/>
              <a:gd name="connsiteX7" fmla="*/ 6769398 w 8666580"/>
              <a:gd name="connsiteY7" fmla="*/ 217170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882105 h 2171700"/>
              <a:gd name="connsiteX7" fmla="*/ 8310246 w 8666580"/>
              <a:gd name="connsiteY7" fmla="*/ 2009873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7241"/>
              <a:gd name="connsiteY0" fmla="*/ 1308100 h 2171700"/>
              <a:gd name="connsiteX1" fmla="*/ 3729164 w 8667241"/>
              <a:gd name="connsiteY1" fmla="*/ 1300545 h 2171700"/>
              <a:gd name="connsiteX2" fmla="*/ 3729164 w 8667241"/>
              <a:gd name="connsiteY2" fmla="*/ 205363 h 2171700"/>
              <a:gd name="connsiteX3" fmla="*/ 3883640 w 8667241"/>
              <a:gd name="connsiteY3" fmla="*/ 52089 h 2171700"/>
              <a:gd name="connsiteX4" fmla="*/ 8422345 w 8667241"/>
              <a:gd name="connsiteY4" fmla="*/ 74822 h 2171700"/>
              <a:gd name="connsiteX5" fmla="*/ 8666580 w 8667241"/>
              <a:gd name="connsiteY5" fmla="*/ 281079 h 2171700"/>
              <a:gd name="connsiteX6" fmla="*/ 8666580 w 8667241"/>
              <a:gd name="connsiteY6" fmla="*/ 1757623 h 2171700"/>
              <a:gd name="connsiteX7" fmla="*/ 8310246 w 8667241"/>
              <a:gd name="connsiteY7" fmla="*/ 2009873 h 2171700"/>
              <a:gd name="connsiteX8" fmla="*/ 144030 w 8667241"/>
              <a:gd name="connsiteY8" fmla="*/ 2171700 h 2171700"/>
              <a:gd name="connsiteX9" fmla="*/ 0 w 8667241"/>
              <a:gd name="connsiteY9" fmla="*/ 2028578 h 2171700"/>
              <a:gd name="connsiteX10" fmla="*/ 0 w 8667241"/>
              <a:gd name="connsiteY10" fmla="*/ 167994 h 2171700"/>
              <a:gd name="connsiteX11" fmla="*/ 144030 w 8667241"/>
              <a:gd name="connsiteY11" fmla="*/ 24873 h 2171700"/>
              <a:gd name="connsiteX12" fmla="*/ 2084784 w 8667241"/>
              <a:gd name="connsiteY12" fmla="*/ 0 h 2171700"/>
              <a:gd name="connsiteX13" fmla="*/ 2224484 w 8667241"/>
              <a:gd name="connsiteY13" fmla="*/ 101600 h 2171700"/>
              <a:gd name="connsiteX14" fmla="*/ 2237184 w 8667241"/>
              <a:gd name="connsiteY14" fmla="*/ 1308100 h 2171700"/>
              <a:gd name="connsiteX0" fmla="*/ 2237184 w 8667241"/>
              <a:gd name="connsiteY0" fmla="*/ 1308100 h 2171700"/>
              <a:gd name="connsiteX1" fmla="*/ 3729164 w 8667241"/>
              <a:gd name="connsiteY1" fmla="*/ 1300545 h 2171700"/>
              <a:gd name="connsiteX2" fmla="*/ 3729164 w 8667241"/>
              <a:gd name="connsiteY2" fmla="*/ 205363 h 2171700"/>
              <a:gd name="connsiteX3" fmla="*/ 3883640 w 8667241"/>
              <a:gd name="connsiteY3" fmla="*/ 52089 h 2171700"/>
              <a:gd name="connsiteX4" fmla="*/ 8422345 w 8667241"/>
              <a:gd name="connsiteY4" fmla="*/ 74822 h 2171700"/>
              <a:gd name="connsiteX5" fmla="*/ 8666580 w 8667241"/>
              <a:gd name="connsiteY5" fmla="*/ 281079 h 2171700"/>
              <a:gd name="connsiteX6" fmla="*/ 8666580 w 8667241"/>
              <a:gd name="connsiteY6" fmla="*/ 1757623 h 2171700"/>
              <a:gd name="connsiteX7" fmla="*/ 8397936 w 8667241"/>
              <a:gd name="connsiteY7" fmla="*/ 1885390 h 2171700"/>
              <a:gd name="connsiteX8" fmla="*/ 144030 w 8667241"/>
              <a:gd name="connsiteY8" fmla="*/ 2171700 h 2171700"/>
              <a:gd name="connsiteX9" fmla="*/ 0 w 8667241"/>
              <a:gd name="connsiteY9" fmla="*/ 2028578 h 2171700"/>
              <a:gd name="connsiteX10" fmla="*/ 0 w 8667241"/>
              <a:gd name="connsiteY10" fmla="*/ 167994 h 2171700"/>
              <a:gd name="connsiteX11" fmla="*/ 144030 w 8667241"/>
              <a:gd name="connsiteY11" fmla="*/ 24873 h 2171700"/>
              <a:gd name="connsiteX12" fmla="*/ 2084784 w 8667241"/>
              <a:gd name="connsiteY12" fmla="*/ 0 h 2171700"/>
              <a:gd name="connsiteX13" fmla="*/ 2224484 w 8667241"/>
              <a:gd name="connsiteY13" fmla="*/ 101600 h 2171700"/>
              <a:gd name="connsiteX14" fmla="*/ 2237184 w 8667241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695382 h 2171700"/>
              <a:gd name="connsiteX7" fmla="*/ 8397936 w 8666580"/>
              <a:gd name="connsiteY7" fmla="*/ 188539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695382 h 2171700"/>
              <a:gd name="connsiteX7" fmla="*/ 8397936 w 8666580"/>
              <a:gd name="connsiteY7" fmla="*/ 1885390 h 2171700"/>
              <a:gd name="connsiteX8" fmla="*/ 144030 w 8666580"/>
              <a:gd name="connsiteY8" fmla="*/ 2171700 h 2171700"/>
              <a:gd name="connsiteX9" fmla="*/ 488562 w 8666580"/>
              <a:gd name="connsiteY9" fmla="*/ 1816957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1922734"/>
              <a:gd name="connsiteX1" fmla="*/ 3729164 w 8666580"/>
              <a:gd name="connsiteY1" fmla="*/ 1300545 h 1922734"/>
              <a:gd name="connsiteX2" fmla="*/ 3729164 w 8666580"/>
              <a:gd name="connsiteY2" fmla="*/ 205363 h 1922734"/>
              <a:gd name="connsiteX3" fmla="*/ 3883640 w 8666580"/>
              <a:gd name="connsiteY3" fmla="*/ 52089 h 1922734"/>
              <a:gd name="connsiteX4" fmla="*/ 8422345 w 8666580"/>
              <a:gd name="connsiteY4" fmla="*/ 74822 h 1922734"/>
              <a:gd name="connsiteX5" fmla="*/ 8666580 w 8666580"/>
              <a:gd name="connsiteY5" fmla="*/ 281079 h 1922734"/>
              <a:gd name="connsiteX6" fmla="*/ 8654053 w 8666580"/>
              <a:gd name="connsiteY6" fmla="*/ 1695382 h 1922734"/>
              <a:gd name="connsiteX7" fmla="*/ 8397936 w 8666580"/>
              <a:gd name="connsiteY7" fmla="*/ 1885390 h 1922734"/>
              <a:gd name="connsiteX8" fmla="*/ 833028 w 8666580"/>
              <a:gd name="connsiteY8" fmla="*/ 1922734 h 1922734"/>
              <a:gd name="connsiteX9" fmla="*/ 488562 w 8666580"/>
              <a:gd name="connsiteY9" fmla="*/ 1816957 h 1922734"/>
              <a:gd name="connsiteX10" fmla="*/ 0 w 8666580"/>
              <a:gd name="connsiteY10" fmla="*/ 167994 h 1922734"/>
              <a:gd name="connsiteX11" fmla="*/ 144030 w 8666580"/>
              <a:gd name="connsiteY11" fmla="*/ 24873 h 1922734"/>
              <a:gd name="connsiteX12" fmla="*/ 2084784 w 8666580"/>
              <a:gd name="connsiteY12" fmla="*/ 0 h 1922734"/>
              <a:gd name="connsiteX13" fmla="*/ 2224484 w 8666580"/>
              <a:gd name="connsiteY13" fmla="*/ 101600 h 1922734"/>
              <a:gd name="connsiteX14" fmla="*/ 2237184 w 8666580"/>
              <a:gd name="connsiteY14" fmla="*/ 1308100 h 1922734"/>
              <a:gd name="connsiteX0" fmla="*/ 2237184 w 8666580"/>
              <a:gd name="connsiteY0" fmla="*/ 1308100 h 1885390"/>
              <a:gd name="connsiteX1" fmla="*/ 3729164 w 8666580"/>
              <a:gd name="connsiteY1" fmla="*/ 1300545 h 1885390"/>
              <a:gd name="connsiteX2" fmla="*/ 3729164 w 8666580"/>
              <a:gd name="connsiteY2" fmla="*/ 205363 h 1885390"/>
              <a:gd name="connsiteX3" fmla="*/ 3883640 w 8666580"/>
              <a:gd name="connsiteY3" fmla="*/ 52089 h 1885390"/>
              <a:gd name="connsiteX4" fmla="*/ 8422345 w 8666580"/>
              <a:gd name="connsiteY4" fmla="*/ 74822 h 1885390"/>
              <a:gd name="connsiteX5" fmla="*/ 8666580 w 8666580"/>
              <a:gd name="connsiteY5" fmla="*/ 281079 h 1885390"/>
              <a:gd name="connsiteX6" fmla="*/ 8654053 w 8666580"/>
              <a:gd name="connsiteY6" fmla="*/ 1695382 h 1885390"/>
              <a:gd name="connsiteX7" fmla="*/ 8397936 w 8666580"/>
              <a:gd name="connsiteY7" fmla="*/ 1885390 h 1885390"/>
              <a:gd name="connsiteX8" fmla="*/ 807973 w 8666580"/>
              <a:gd name="connsiteY8" fmla="*/ 1885388 h 1885390"/>
              <a:gd name="connsiteX9" fmla="*/ 488562 w 8666580"/>
              <a:gd name="connsiteY9" fmla="*/ 1816957 h 1885390"/>
              <a:gd name="connsiteX10" fmla="*/ 0 w 8666580"/>
              <a:gd name="connsiteY10" fmla="*/ 167994 h 1885390"/>
              <a:gd name="connsiteX11" fmla="*/ 144030 w 8666580"/>
              <a:gd name="connsiteY11" fmla="*/ 24873 h 1885390"/>
              <a:gd name="connsiteX12" fmla="*/ 2084784 w 8666580"/>
              <a:gd name="connsiteY12" fmla="*/ 0 h 1885390"/>
              <a:gd name="connsiteX13" fmla="*/ 2224484 w 8666580"/>
              <a:gd name="connsiteY13" fmla="*/ 101600 h 1885390"/>
              <a:gd name="connsiteX14" fmla="*/ 2237184 w 8666580"/>
              <a:gd name="connsiteY14" fmla="*/ 1308100 h 1885390"/>
              <a:gd name="connsiteX0" fmla="*/ 2237184 w 8666580"/>
              <a:gd name="connsiteY0" fmla="*/ 1308100 h 1885390"/>
              <a:gd name="connsiteX1" fmla="*/ 3729164 w 8666580"/>
              <a:gd name="connsiteY1" fmla="*/ 1300545 h 1885390"/>
              <a:gd name="connsiteX2" fmla="*/ 3729164 w 8666580"/>
              <a:gd name="connsiteY2" fmla="*/ 205363 h 1885390"/>
              <a:gd name="connsiteX3" fmla="*/ 3883640 w 8666580"/>
              <a:gd name="connsiteY3" fmla="*/ 52089 h 1885390"/>
              <a:gd name="connsiteX4" fmla="*/ 8422345 w 8666580"/>
              <a:gd name="connsiteY4" fmla="*/ 74822 h 1885390"/>
              <a:gd name="connsiteX5" fmla="*/ 8666580 w 8666580"/>
              <a:gd name="connsiteY5" fmla="*/ 281079 h 1885390"/>
              <a:gd name="connsiteX6" fmla="*/ 8654053 w 8666580"/>
              <a:gd name="connsiteY6" fmla="*/ 1695382 h 1885390"/>
              <a:gd name="connsiteX7" fmla="*/ 8397936 w 8666580"/>
              <a:gd name="connsiteY7" fmla="*/ 1885390 h 1885390"/>
              <a:gd name="connsiteX8" fmla="*/ 807973 w 8666580"/>
              <a:gd name="connsiteY8" fmla="*/ 1885388 h 1885390"/>
              <a:gd name="connsiteX9" fmla="*/ 551198 w 8666580"/>
              <a:gd name="connsiteY9" fmla="*/ 1655131 h 1885390"/>
              <a:gd name="connsiteX10" fmla="*/ 0 w 8666580"/>
              <a:gd name="connsiteY10" fmla="*/ 167994 h 1885390"/>
              <a:gd name="connsiteX11" fmla="*/ 144030 w 8666580"/>
              <a:gd name="connsiteY11" fmla="*/ 24873 h 1885390"/>
              <a:gd name="connsiteX12" fmla="*/ 2084784 w 8666580"/>
              <a:gd name="connsiteY12" fmla="*/ 0 h 1885390"/>
              <a:gd name="connsiteX13" fmla="*/ 2224484 w 8666580"/>
              <a:gd name="connsiteY13" fmla="*/ 101600 h 1885390"/>
              <a:gd name="connsiteX14" fmla="*/ 2237184 w 8666580"/>
              <a:gd name="connsiteY14" fmla="*/ 1308100 h 1885390"/>
              <a:gd name="connsiteX0" fmla="*/ 2237184 w 8666580"/>
              <a:gd name="connsiteY0" fmla="*/ 1333019 h 1910309"/>
              <a:gd name="connsiteX1" fmla="*/ 3729164 w 8666580"/>
              <a:gd name="connsiteY1" fmla="*/ 1325464 h 1910309"/>
              <a:gd name="connsiteX2" fmla="*/ 3729164 w 8666580"/>
              <a:gd name="connsiteY2" fmla="*/ 230282 h 1910309"/>
              <a:gd name="connsiteX3" fmla="*/ 3883640 w 8666580"/>
              <a:gd name="connsiteY3" fmla="*/ 77008 h 1910309"/>
              <a:gd name="connsiteX4" fmla="*/ 8422345 w 8666580"/>
              <a:gd name="connsiteY4" fmla="*/ 99741 h 1910309"/>
              <a:gd name="connsiteX5" fmla="*/ 8666580 w 8666580"/>
              <a:gd name="connsiteY5" fmla="*/ 305998 h 1910309"/>
              <a:gd name="connsiteX6" fmla="*/ 8654053 w 8666580"/>
              <a:gd name="connsiteY6" fmla="*/ 1720301 h 1910309"/>
              <a:gd name="connsiteX7" fmla="*/ 8397936 w 8666580"/>
              <a:gd name="connsiteY7" fmla="*/ 1910309 h 1910309"/>
              <a:gd name="connsiteX8" fmla="*/ 807973 w 8666580"/>
              <a:gd name="connsiteY8" fmla="*/ 1910307 h 1910309"/>
              <a:gd name="connsiteX9" fmla="*/ 551198 w 8666580"/>
              <a:gd name="connsiteY9" fmla="*/ 1680050 h 1910309"/>
              <a:gd name="connsiteX10" fmla="*/ 0 w 8666580"/>
              <a:gd name="connsiteY10" fmla="*/ 192913 h 1910309"/>
              <a:gd name="connsiteX11" fmla="*/ 682701 w 8666580"/>
              <a:gd name="connsiteY11" fmla="*/ 0 h 1910309"/>
              <a:gd name="connsiteX12" fmla="*/ 2084784 w 8666580"/>
              <a:gd name="connsiteY12" fmla="*/ 24919 h 1910309"/>
              <a:gd name="connsiteX13" fmla="*/ 2224484 w 8666580"/>
              <a:gd name="connsiteY13" fmla="*/ 126519 h 1910309"/>
              <a:gd name="connsiteX14" fmla="*/ 2237184 w 866658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144031 w 8127910"/>
              <a:gd name="connsiteY11" fmla="*/ 0 h 1910309"/>
              <a:gd name="connsiteX12" fmla="*/ 1546114 w 8127910"/>
              <a:gd name="connsiteY12" fmla="*/ 24919 h 1910309"/>
              <a:gd name="connsiteX13" fmla="*/ 1685814 w 8127910"/>
              <a:gd name="connsiteY13" fmla="*/ 126519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546114 w 8127910"/>
              <a:gd name="connsiteY12" fmla="*/ 24919 h 1910309"/>
              <a:gd name="connsiteX13" fmla="*/ 1685814 w 8127910"/>
              <a:gd name="connsiteY13" fmla="*/ 126519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546114 w 8127910"/>
              <a:gd name="connsiteY12" fmla="*/ 24919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496004 w 8127910"/>
              <a:gd name="connsiteY12" fmla="*/ 24919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698514 w 8127910"/>
              <a:gd name="connsiteY14" fmla="*/ 1333019 h 1910309"/>
              <a:gd name="connsiteX0" fmla="*/ 1187738 w 8127910"/>
              <a:gd name="connsiteY0" fmla="*/ 1288096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187738 w 8127910"/>
              <a:gd name="connsiteY14" fmla="*/ 1288096 h 1910309"/>
              <a:gd name="connsiteX0" fmla="*/ 1212793 w 8127910"/>
              <a:gd name="connsiteY0" fmla="*/ 1275648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190494 w 8127910"/>
              <a:gd name="connsiteY1" fmla="*/ 1275671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3754219 w 8127910"/>
              <a:gd name="connsiteY2" fmla="*/ 329868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3754219 w 8127910"/>
              <a:gd name="connsiteY2" fmla="*/ 329868 h 1910309"/>
              <a:gd name="connsiteX3" fmla="*/ 4372203 w 8127910"/>
              <a:gd name="connsiteY3" fmla="*/ 10190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4042345 w 8127910"/>
              <a:gd name="connsiteY2" fmla="*/ 317420 h 1910309"/>
              <a:gd name="connsiteX3" fmla="*/ 4372203 w 8127910"/>
              <a:gd name="connsiteY3" fmla="*/ 10190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4042345 w 8127910"/>
              <a:gd name="connsiteY2" fmla="*/ 317420 h 1910309"/>
              <a:gd name="connsiteX3" fmla="*/ 4372203 w 8127910"/>
              <a:gd name="connsiteY3" fmla="*/ 10190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4042345 w 8127910"/>
              <a:gd name="connsiteY2" fmla="*/ 317420 h 1910309"/>
              <a:gd name="connsiteX3" fmla="*/ 6555022 w 8127910"/>
              <a:gd name="connsiteY3" fmla="*/ 11693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6209556 w 8127910"/>
              <a:gd name="connsiteY2" fmla="*/ 192937 h 1910309"/>
              <a:gd name="connsiteX3" fmla="*/ 6555022 w 8127910"/>
              <a:gd name="connsiteY3" fmla="*/ 11693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6209556 w 8127910"/>
              <a:gd name="connsiteY2" fmla="*/ 192937 h 1910309"/>
              <a:gd name="connsiteX3" fmla="*/ 6367115 w 8127910"/>
              <a:gd name="connsiteY3" fmla="*/ 4224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923436"/>
              <a:gd name="connsiteY0" fmla="*/ 1275648 h 1910309"/>
              <a:gd name="connsiteX1" fmla="*/ 6222084 w 8923436"/>
              <a:gd name="connsiteY1" fmla="*/ 1300568 h 1910309"/>
              <a:gd name="connsiteX2" fmla="*/ 6209556 w 8923436"/>
              <a:gd name="connsiteY2" fmla="*/ 192937 h 1910309"/>
              <a:gd name="connsiteX3" fmla="*/ 6367115 w 8923436"/>
              <a:gd name="connsiteY3" fmla="*/ 42245 h 1910309"/>
              <a:gd name="connsiteX4" fmla="*/ 8923436 w 8923436"/>
              <a:gd name="connsiteY4" fmla="*/ 62395 h 1910309"/>
              <a:gd name="connsiteX5" fmla="*/ 8127910 w 8923436"/>
              <a:gd name="connsiteY5" fmla="*/ 305998 h 1910309"/>
              <a:gd name="connsiteX6" fmla="*/ 8115383 w 8923436"/>
              <a:gd name="connsiteY6" fmla="*/ 1720301 h 1910309"/>
              <a:gd name="connsiteX7" fmla="*/ 7859266 w 8923436"/>
              <a:gd name="connsiteY7" fmla="*/ 1910309 h 1910309"/>
              <a:gd name="connsiteX8" fmla="*/ 269303 w 8923436"/>
              <a:gd name="connsiteY8" fmla="*/ 1910307 h 1910309"/>
              <a:gd name="connsiteX9" fmla="*/ 12528 w 8923436"/>
              <a:gd name="connsiteY9" fmla="*/ 1680050 h 1910309"/>
              <a:gd name="connsiteX10" fmla="*/ 0 w 8923436"/>
              <a:gd name="connsiteY10" fmla="*/ 242707 h 1910309"/>
              <a:gd name="connsiteX11" fmla="*/ 256776 w 8923436"/>
              <a:gd name="connsiteY11" fmla="*/ 0 h 1910309"/>
              <a:gd name="connsiteX12" fmla="*/ 971693 w 8923436"/>
              <a:gd name="connsiteY12" fmla="*/ 0 h 1910309"/>
              <a:gd name="connsiteX13" fmla="*/ 1187738 w 8923436"/>
              <a:gd name="connsiteY13" fmla="*/ 214683 h 1910309"/>
              <a:gd name="connsiteX14" fmla="*/ 1212793 w 8923436"/>
              <a:gd name="connsiteY14" fmla="*/ 1275648 h 1910309"/>
              <a:gd name="connsiteX0" fmla="*/ 1212793 w 9004816"/>
              <a:gd name="connsiteY0" fmla="*/ 1275648 h 1910309"/>
              <a:gd name="connsiteX1" fmla="*/ 6222084 w 9004816"/>
              <a:gd name="connsiteY1" fmla="*/ 1300568 h 1910309"/>
              <a:gd name="connsiteX2" fmla="*/ 6209556 w 9004816"/>
              <a:gd name="connsiteY2" fmla="*/ 192937 h 1910309"/>
              <a:gd name="connsiteX3" fmla="*/ 6367115 w 9004816"/>
              <a:gd name="connsiteY3" fmla="*/ 42245 h 1910309"/>
              <a:gd name="connsiteX4" fmla="*/ 8923436 w 9004816"/>
              <a:gd name="connsiteY4" fmla="*/ 62395 h 1910309"/>
              <a:gd name="connsiteX5" fmla="*/ 9004816 w 9004816"/>
              <a:gd name="connsiteY5" fmla="*/ 243757 h 1910309"/>
              <a:gd name="connsiteX6" fmla="*/ 8115383 w 9004816"/>
              <a:gd name="connsiteY6" fmla="*/ 1720301 h 1910309"/>
              <a:gd name="connsiteX7" fmla="*/ 7859266 w 9004816"/>
              <a:gd name="connsiteY7" fmla="*/ 1910309 h 1910309"/>
              <a:gd name="connsiteX8" fmla="*/ 269303 w 9004816"/>
              <a:gd name="connsiteY8" fmla="*/ 1910307 h 1910309"/>
              <a:gd name="connsiteX9" fmla="*/ 12528 w 9004816"/>
              <a:gd name="connsiteY9" fmla="*/ 1680050 h 1910309"/>
              <a:gd name="connsiteX10" fmla="*/ 0 w 9004816"/>
              <a:gd name="connsiteY10" fmla="*/ 242707 h 1910309"/>
              <a:gd name="connsiteX11" fmla="*/ 256776 w 9004816"/>
              <a:gd name="connsiteY11" fmla="*/ 0 h 1910309"/>
              <a:gd name="connsiteX12" fmla="*/ 971693 w 9004816"/>
              <a:gd name="connsiteY12" fmla="*/ 0 h 1910309"/>
              <a:gd name="connsiteX13" fmla="*/ 1187738 w 9004816"/>
              <a:gd name="connsiteY13" fmla="*/ 214683 h 1910309"/>
              <a:gd name="connsiteX14" fmla="*/ 1212793 w 9004816"/>
              <a:gd name="connsiteY14" fmla="*/ 1275648 h 1910309"/>
              <a:gd name="connsiteX0" fmla="*/ 1212793 w 9004816"/>
              <a:gd name="connsiteY0" fmla="*/ 1275648 h 1910309"/>
              <a:gd name="connsiteX1" fmla="*/ 6222084 w 9004816"/>
              <a:gd name="connsiteY1" fmla="*/ 1300568 h 1910309"/>
              <a:gd name="connsiteX2" fmla="*/ 6209556 w 9004816"/>
              <a:gd name="connsiteY2" fmla="*/ 192937 h 1910309"/>
              <a:gd name="connsiteX3" fmla="*/ 6367115 w 9004816"/>
              <a:gd name="connsiteY3" fmla="*/ 42245 h 1910309"/>
              <a:gd name="connsiteX4" fmla="*/ 8923436 w 9004816"/>
              <a:gd name="connsiteY4" fmla="*/ 62395 h 1910309"/>
              <a:gd name="connsiteX5" fmla="*/ 9004816 w 9004816"/>
              <a:gd name="connsiteY5" fmla="*/ 243757 h 1910309"/>
              <a:gd name="connsiteX6" fmla="*/ 8942180 w 9004816"/>
              <a:gd name="connsiteY6" fmla="*/ 1707853 h 1910309"/>
              <a:gd name="connsiteX7" fmla="*/ 7859266 w 9004816"/>
              <a:gd name="connsiteY7" fmla="*/ 1910309 h 1910309"/>
              <a:gd name="connsiteX8" fmla="*/ 269303 w 9004816"/>
              <a:gd name="connsiteY8" fmla="*/ 1910307 h 1910309"/>
              <a:gd name="connsiteX9" fmla="*/ 12528 w 9004816"/>
              <a:gd name="connsiteY9" fmla="*/ 1680050 h 1910309"/>
              <a:gd name="connsiteX10" fmla="*/ 0 w 9004816"/>
              <a:gd name="connsiteY10" fmla="*/ 242707 h 1910309"/>
              <a:gd name="connsiteX11" fmla="*/ 256776 w 9004816"/>
              <a:gd name="connsiteY11" fmla="*/ 0 h 1910309"/>
              <a:gd name="connsiteX12" fmla="*/ 971693 w 9004816"/>
              <a:gd name="connsiteY12" fmla="*/ 0 h 1910309"/>
              <a:gd name="connsiteX13" fmla="*/ 1187738 w 9004816"/>
              <a:gd name="connsiteY13" fmla="*/ 214683 h 1910309"/>
              <a:gd name="connsiteX14" fmla="*/ 1212793 w 9004816"/>
              <a:gd name="connsiteY14" fmla="*/ 1275648 h 1910309"/>
              <a:gd name="connsiteX0" fmla="*/ 1212793 w 9005477"/>
              <a:gd name="connsiteY0" fmla="*/ 1275648 h 1910309"/>
              <a:gd name="connsiteX1" fmla="*/ 6222084 w 9005477"/>
              <a:gd name="connsiteY1" fmla="*/ 1300568 h 1910309"/>
              <a:gd name="connsiteX2" fmla="*/ 6209556 w 9005477"/>
              <a:gd name="connsiteY2" fmla="*/ 192937 h 1910309"/>
              <a:gd name="connsiteX3" fmla="*/ 6367115 w 9005477"/>
              <a:gd name="connsiteY3" fmla="*/ 42245 h 1910309"/>
              <a:gd name="connsiteX4" fmla="*/ 8923436 w 9005477"/>
              <a:gd name="connsiteY4" fmla="*/ 62395 h 1910309"/>
              <a:gd name="connsiteX5" fmla="*/ 9004816 w 9005477"/>
              <a:gd name="connsiteY5" fmla="*/ 243757 h 1910309"/>
              <a:gd name="connsiteX6" fmla="*/ 9004816 w 9005477"/>
              <a:gd name="connsiteY6" fmla="*/ 1707853 h 1910309"/>
              <a:gd name="connsiteX7" fmla="*/ 7859266 w 9005477"/>
              <a:gd name="connsiteY7" fmla="*/ 1910309 h 1910309"/>
              <a:gd name="connsiteX8" fmla="*/ 269303 w 9005477"/>
              <a:gd name="connsiteY8" fmla="*/ 1910307 h 1910309"/>
              <a:gd name="connsiteX9" fmla="*/ 12528 w 9005477"/>
              <a:gd name="connsiteY9" fmla="*/ 1680050 h 1910309"/>
              <a:gd name="connsiteX10" fmla="*/ 0 w 9005477"/>
              <a:gd name="connsiteY10" fmla="*/ 242707 h 1910309"/>
              <a:gd name="connsiteX11" fmla="*/ 256776 w 9005477"/>
              <a:gd name="connsiteY11" fmla="*/ 0 h 1910309"/>
              <a:gd name="connsiteX12" fmla="*/ 971693 w 9005477"/>
              <a:gd name="connsiteY12" fmla="*/ 0 h 1910309"/>
              <a:gd name="connsiteX13" fmla="*/ 1187738 w 9005477"/>
              <a:gd name="connsiteY13" fmla="*/ 214683 h 1910309"/>
              <a:gd name="connsiteX14" fmla="*/ 1212793 w 9005477"/>
              <a:gd name="connsiteY14" fmla="*/ 1275648 h 1910309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923436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707853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2528 w 9005477"/>
              <a:gd name="connsiteY9" fmla="*/ 168005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923436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608267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2528 w 9005477"/>
              <a:gd name="connsiteY9" fmla="*/ 168005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860800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608267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2528 w 9005477"/>
              <a:gd name="connsiteY9" fmla="*/ 168005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860800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608267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00219 w 9005477"/>
              <a:gd name="connsiteY9" fmla="*/ 161781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823168"/>
              <a:gd name="connsiteX1" fmla="*/ 6222084 w 9005477"/>
              <a:gd name="connsiteY1" fmla="*/ 1300568 h 1823168"/>
              <a:gd name="connsiteX2" fmla="*/ 6209556 w 9005477"/>
              <a:gd name="connsiteY2" fmla="*/ 192937 h 1823168"/>
              <a:gd name="connsiteX3" fmla="*/ 6367115 w 9005477"/>
              <a:gd name="connsiteY3" fmla="*/ 42245 h 1823168"/>
              <a:gd name="connsiteX4" fmla="*/ 8860800 w 9005477"/>
              <a:gd name="connsiteY4" fmla="*/ 62395 h 1823168"/>
              <a:gd name="connsiteX5" fmla="*/ 9004816 w 9005477"/>
              <a:gd name="connsiteY5" fmla="*/ 243757 h 1823168"/>
              <a:gd name="connsiteX6" fmla="*/ 9004816 w 9005477"/>
              <a:gd name="connsiteY6" fmla="*/ 1608267 h 1823168"/>
              <a:gd name="connsiteX7" fmla="*/ 8836390 w 9005477"/>
              <a:gd name="connsiteY7" fmla="*/ 1798274 h 1823168"/>
              <a:gd name="connsiteX8" fmla="*/ 294357 w 9005477"/>
              <a:gd name="connsiteY8" fmla="*/ 1823168 h 1823168"/>
              <a:gd name="connsiteX9" fmla="*/ 100219 w 9005477"/>
              <a:gd name="connsiteY9" fmla="*/ 1617810 h 1823168"/>
              <a:gd name="connsiteX10" fmla="*/ 0 w 9005477"/>
              <a:gd name="connsiteY10" fmla="*/ 242707 h 1823168"/>
              <a:gd name="connsiteX11" fmla="*/ 256776 w 9005477"/>
              <a:gd name="connsiteY11" fmla="*/ 0 h 1823168"/>
              <a:gd name="connsiteX12" fmla="*/ 971693 w 9005477"/>
              <a:gd name="connsiteY12" fmla="*/ 0 h 1823168"/>
              <a:gd name="connsiteX13" fmla="*/ 1187738 w 9005477"/>
              <a:gd name="connsiteY13" fmla="*/ 214683 h 1823168"/>
              <a:gd name="connsiteX14" fmla="*/ 1212793 w 9005477"/>
              <a:gd name="connsiteY14" fmla="*/ 1275648 h 1823168"/>
              <a:gd name="connsiteX0" fmla="*/ 1212793 w 9005477"/>
              <a:gd name="connsiteY0" fmla="*/ 1275648 h 1798274"/>
              <a:gd name="connsiteX1" fmla="*/ 6222084 w 9005477"/>
              <a:gd name="connsiteY1" fmla="*/ 1300568 h 1798274"/>
              <a:gd name="connsiteX2" fmla="*/ 6209556 w 9005477"/>
              <a:gd name="connsiteY2" fmla="*/ 192937 h 1798274"/>
              <a:gd name="connsiteX3" fmla="*/ 6367115 w 9005477"/>
              <a:gd name="connsiteY3" fmla="*/ 42245 h 1798274"/>
              <a:gd name="connsiteX4" fmla="*/ 8860800 w 9005477"/>
              <a:gd name="connsiteY4" fmla="*/ 62395 h 1798274"/>
              <a:gd name="connsiteX5" fmla="*/ 9004816 w 9005477"/>
              <a:gd name="connsiteY5" fmla="*/ 243757 h 1798274"/>
              <a:gd name="connsiteX6" fmla="*/ 9004816 w 9005477"/>
              <a:gd name="connsiteY6" fmla="*/ 1608267 h 1798274"/>
              <a:gd name="connsiteX7" fmla="*/ 8836390 w 9005477"/>
              <a:gd name="connsiteY7" fmla="*/ 1798274 h 1798274"/>
              <a:gd name="connsiteX8" fmla="*/ 306884 w 9005477"/>
              <a:gd name="connsiteY8" fmla="*/ 1785823 h 1798274"/>
              <a:gd name="connsiteX9" fmla="*/ 100219 w 9005477"/>
              <a:gd name="connsiteY9" fmla="*/ 1617810 h 1798274"/>
              <a:gd name="connsiteX10" fmla="*/ 0 w 9005477"/>
              <a:gd name="connsiteY10" fmla="*/ 242707 h 1798274"/>
              <a:gd name="connsiteX11" fmla="*/ 256776 w 9005477"/>
              <a:gd name="connsiteY11" fmla="*/ 0 h 1798274"/>
              <a:gd name="connsiteX12" fmla="*/ 971693 w 9005477"/>
              <a:gd name="connsiteY12" fmla="*/ 0 h 1798274"/>
              <a:gd name="connsiteX13" fmla="*/ 1187738 w 9005477"/>
              <a:gd name="connsiteY13" fmla="*/ 214683 h 1798274"/>
              <a:gd name="connsiteX14" fmla="*/ 1212793 w 9005477"/>
              <a:gd name="connsiteY14" fmla="*/ 1275648 h 1798274"/>
              <a:gd name="connsiteX0" fmla="*/ 1125103 w 8917787"/>
              <a:gd name="connsiteY0" fmla="*/ 1275648 h 1798274"/>
              <a:gd name="connsiteX1" fmla="*/ 6134394 w 8917787"/>
              <a:gd name="connsiteY1" fmla="*/ 1300568 h 1798274"/>
              <a:gd name="connsiteX2" fmla="*/ 6121866 w 8917787"/>
              <a:gd name="connsiteY2" fmla="*/ 192937 h 1798274"/>
              <a:gd name="connsiteX3" fmla="*/ 6279425 w 8917787"/>
              <a:gd name="connsiteY3" fmla="*/ 42245 h 1798274"/>
              <a:gd name="connsiteX4" fmla="*/ 8773110 w 8917787"/>
              <a:gd name="connsiteY4" fmla="*/ 62395 h 1798274"/>
              <a:gd name="connsiteX5" fmla="*/ 8917126 w 8917787"/>
              <a:gd name="connsiteY5" fmla="*/ 243757 h 1798274"/>
              <a:gd name="connsiteX6" fmla="*/ 8917126 w 8917787"/>
              <a:gd name="connsiteY6" fmla="*/ 1608267 h 1798274"/>
              <a:gd name="connsiteX7" fmla="*/ 8748700 w 8917787"/>
              <a:gd name="connsiteY7" fmla="*/ 1798274 h 1798274"/>
              <a:gd name="connsiteX8" fmla="*/ 219194 w 8917787"/>
              <a:gd name="connsiteY8" fmla="*/ 1785823 h 1798274"/>
              <a:gd name="connsiteX9" fmla="*/ 12529 w 8917787"/>
              <a:gd name="connsiteY9" fmla="*/ 1617810 h 1798274"/>
              <a:gd name="connsiteX10" fmla="*/ 0 w 8917787"/>
              <a:gd name="connsiteY10" fmla="*/ 255156 h 1798274"/>
              <a:gd name="connsiteX11" fmla="*/ 169086 w 8917787"/>
              <a:gd name="connsiteY11" fmla="*/ 0 h 1798274"/>
              <a:gd name="connsiteX12" fmla="*/ 884003 w 8917787"/>
              <a:gd name="connsiteY12" fmla="*/ 0 h 1798274"/>
              <a:gd name="connsiteX13" fmla="*/ 1100048 w 8917787"/>
              <a:gd name="connsiteY13" fmla="*/ 214683 h 1798274"/>
              <a:gd name="connsiteX14" fmla="*/ 1125103 w 8917787"/>
              <a:gd name="connsiteY14" fmla="*/ 1275648 h 1798274"/>
              <a:gd name="connsiteX0" fmla="*/ 1125103 w 8917787"/>
              <a:gd name="connsiteY0" fmla="*/ 1275648 h 1798274"/>
              <a:gd name="connsiteX1" fmla="*/ 6134394 w 8917787"/>
              <a:gd name="connsiteY1" fmla="*/ 1300568 h 1798274"/>
              <a:gd name="connsiteX2" fmla="*/ 6121866 w 8917787"/>
              <a:gd name="connsiteY2" fmla="*/ 192937 h 1798274"/>
              <a:gd name="connsiteX3" fmla="*/ 6279425 w 8917787"/>
              <a:gd name="connsiteY3" fmla="*/ 42245 h 1798274"/>
              <a:gd name="connsiteX4" fmla="*/ 8773110 w 8917787"/>
              <a:gd name="connsiteY4" fmla="*/ 62395 h 1798274"/>
              <a:gd name="connsiteX5" fmla="*/ 8917126 w 8917787"/>
              <a:gd name="connsiteY5" fmla="*/ 243757 h 1798274"/>
              <a:gd name="connsiteX6" fmla="*/ 8917126 w 8917787"/>
              <a:gd name="connsiteY6" fmla="*/ 1608267 h 1798274"/>
              <a:gd name="connsiteX7" fmla="*/ 8748700 w 8917787"/>
              <a:gd name="connsiteY7" fmla="*/ 1798274 h 1798274"/>
              <a:gd name="connsiteX8" fmla="*/ 219194 w 8917787"/>
              <a:gd name="connsiteY8" fmla="*/ 1785823 h 1798274"/>
              <a:gd name="connsiteX9" fmla="*/ 12529 w 8917787"/>
              <a:gd name="connsiteY9" fmla="*/ 1617810 h 1798274"/>
              <a:gd name="connsiteX10" fmla="*/ 0 w 8917787"/>
              <a:gd name="connsiteY10" fmla="*/ 255156 h 1798274"/>
              <a:gd name="connsiteX11" fmla="*/ 206668 w 8917787"/>
              <a:gd name="connsiteY11" fmla="*/ 0 h 1798274"/>
              <a:gd name="connsiteX12" fmla="*/ 884003 w 8917787"/>
              <a:gd name="connsiteY12" fmla="*/ 0 h 1798274"/>
              <a:gd name="connsiteX13" fmla="*/ 1100048 w 8917787"/>
              <a:gd name="connsiteY13" fmla="*/ 214683 h 1798274"/>
              <a:gd name="connsiteX14" fmla="*/ 1125103 w 8917787"/>
              <a:gd name="connsiteY14" fmla="*/ 1275648 h 1798274"/>
              <a:gd name="connsiteX0" fmla="*/ 1125103 w 8917787"/>
              <a:gd name="connsiteY0" fmla="*/ 1275648 h 1798274"/>
              <a:gd name="connsiteX1" fmla="*/ 6134394 w 8917787"/>
              <a:gd name="connsiteY1" fmla="*/ 1300568 h 1798274"/>
              <a:gd name="connsiteX2" fmla="*/ 6121866 w 8917787"/>
              <a:gd name="connsiteY2" fmla="*/ 192937 h 1798274"/>
              <a:gd name="connsiteX3" fmla="*/ 6279425 w 8917787"/>
              <a:gd name="connsiteY3" fmla="*/ 42245 h 1798274"/>
              <a:gd name="connsiteX4" fmla="*/ 8773110 w 8917787"/>
              <a:gd name="connsiteY4" fmla="*/ 62395 h 1798274"/>
              <a:gd name="connsiteX5" fmla="*/ 8917126 w 8917787"/>
              <a:gd name="connsiteY5" fmla="*/ 243757 h 1798274"/>
              <a:gd name="connsiteX6" fmla="*/ 8917126 w 8917787"/>
              <a:gd name="connsiteY6" fmla="*/ 1608267 h 1798274"/>
              <a:gd name="connsiteX7" fmla="*/ 8748700 w 8917787"/>
              <a:gd name="connsiteY7" fmla="*/ 1798274 h 1798274"/>
              <a:gd name="connsiteX8" fmla="*/ 219194 w 8917787"/>
              <a:gd name="connsiteY8" fmla="*/ 1785823 h 1798274"/>
              <a:gd name="connsiteX9" fmla="*/ 12529 w 8917787"/>
              <a:gd name="connsiteY9" fmla="*/ 1617810 h 1798274"/>
              <a:gd name="connsiteX10" fmla="*/ 0 w 8917787"/>
              <a:gd name="connsiteY10" fmla="*/ 255156 h 1798274"/>
              <a:gd name="connsiteX11" fmla="*/ 206668 w 8917787"/>
              <a:gd name="connsiteY11" fmla="*/ 49793 h 1798274"/>
              <a:gd name="connsiteX12" fmla="*/ 884003 w 8917787"/>
              <a:gd name="connsiteY12" fmla="*/ 0 h 1798274"/>
              <a:gd name="connsiteX13" fmla="*/ 1100048 w 8917787"/>
              <a:gd name="connsiteY13" fmla="*/ 214683 h 1798274"/>
              <a:gd name="connsiteX14" fmla="*/ 1125103 w 8917787"/>
              <a:gd name="connsiteY14" fmla="*/ 1275648 h 1798274"/>
              <a:gd name="connsiteX0" fmla="*/ 1125103 w 8917787"/>
              <a:gd name="connsiteY0" fmla="*/ 1233403 h 1756029"/>
              <a:gd name="connsiteX1" fmla="*/ 6134394 w 8917787"/>
              <a:gd name="connsiteY1" fmla="*/ 1258323 h 1756029"/>
              <a:gd name="connsiteX2" fmla="*/ 6121866 w 8917787"/>
              <a:gd name="connsiteY2" fmla="*/ 150692 h 1756029"/>
              <a:gd name="connsiteX3" fmla="*/ 6279425 w 8917787"/>
              <a:gd name="connsiteY3" fmla="*/ 0 h 1756029"/>
              <a:gd name="connsiteX4" fmla="*/ 8773110 w 8917787"/>
              <a:gd name="connsiteY4" fmla="*/ 20150 h 1756029"/>
              <a:gd name="connsiteX5" fmla="*/ 8917126 w 8917787"/>
              <a:gd name="connsiteY5" fmla="*/ 201512 h 1756029"/>
              <a:gd name="connsiteX6" fmla="*/ 8917126 w 8917787"/>
              <a:gd name="connsiteY6" fmla="*/ 1566022 h 1756029"/>
              <a:gd name="connsiteX7" fmla="*/ 8748700 w 8917787"/>
              <a:gd name="connsiteY7" fmla="*/ 1756029 h 1756029"/>
              <a:gd name="connsiteX8" fmla="*/ 219194 w 8917787"/>
              <a:gd name="connsiteY8" fmla="*/ 1743578 h 1756029"/>
              <a:gd name="connsiteX9" fmla="*/ 12529 w 8917787"/>
              <a:gd name="connsiteY9" fmla="*/ 1575565 h 1756029"/>
              <a:gd name="connsiteX10" fmla="*/ 0 w 8917787"/>
              <a:gd name="connsiteY10" fmla="*/ 212911 h 1756029"/>
              <a:gd name="connsiteX11" fmla="*/ 206668 w 8917787"/>
              <a:gd name="connsiteY11" fmla="*/ 7548 h 1756029"/>
              <a:gd name="connsiteX12" fmla="*/ 909057 w 8917787"/>
              <a:gd name="connsiteY12" fmla="*/ 19996 h 1756029"/>
              <a:gd name="connsiteX13" fmla="*/ 1100048 w 8917787"/>
              <a:gd name="connsiteY13" fmla="*/ 172438 h 1756029"/>
              <a:gd name="connsiteX14" fmla="*/ 1125103 w 8917787"/>
              <a:gd name="connsiteY14" fmla="*/ 1233403 h 1756029"/>
              <a:gd name="connsiteX0" fmla="*/ 1125103 w 8917787"/>
              <a:gd name="connsiteY0" fmla="*/ 1233403 h 1756029"/>
              <a:gd name="connsiteX1" fmla="*/ 6134394 w 8917787"/>
              <a:gd name="connsiteY1" fmla="*/ 1258323 h 1756029"/>
              <a:gd name="connsiteX2" fmla="*/ 6121866 w 8917787"/>
              <a:gd name="connsiteY2" fmla="*/ 150692 h 1756029"/>
              <a:gd name="connsiteX3" fmla="*/ 6279425 w 8917787"/>
              <a:gd name="connsiteY3" fmla="*/ 0 h 1756029"/>
              <a:gd name="connsiteX4" fmla="*/ 8773110 w 8917787"/>
              <a:gd name="connsiteY4" fmla="*/ 20150 h 1756029"/>
              <a:gd name="connsiteX5" fmla="*/ 8917126 w 8917787"/>
              <a:gd name="connsiteY5" fmla="*/ 201512 h 1756029"/>
              <a:gd name="connsiteX6" fmla="*/ 8917126 w 8917787"/>
              <a:gd name="connsiteY6" fmla="*/ 1566022 h 1756029"/>
              <a:gd name="connsiteX7" fmla="*/ 8748700 w 8917787"/>
              <a:gd name="connsiteY7" fmla="*/ 1756029 h 1756029"/>
              <a:gd name="connsiteX8" fmla="*/ 219194 w 8917787"/>
              <a:gd name="connsiteY8" fmla="*/ 1743578 h 1756029"/>
              <a:gd name="connsiteX9" fmla="*/ 12529 w 8917787"/>
              <a:gd name="connsiteY9" fmla="*/ 1575565 h 1756029"/>
              <a:gd name="connsiteX10" fmla="*/ 0 w 8917787"/>
              <a:gd name="connsiteY10" fmla="*/ 212911 h 1756029"/>
              <a:gd name="connsiteX11" fmla="*/ 144032 w 8917787"/>
              <a:gd name="connsiteY11" fmla="*/ 32444 h 1756029"/>
              <a:gd name="connsiteX12" fmla="*/ 909057 w 8917787"/>
              <a:gd name="connsiteY12" fmla="*/ 19996 h 1756029"/>
              <a:gd name="connsiteX13" fmla="*/ 1100048 w 8917787"/>
              <a:gd name="connsiteY13" fmla="*/ 172438 h 1756029"/>
              <a:gd name="connsiteX14" fmla="*/ 1125103 w 8917787"/>
              <a:gd name="connsiteY14" fmla="*/ 1233403 h 175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17787" h="1756029">
                <a:moveTo>
                  <a:pt x="1125103" y="1233403"/>
                </a:moveTo>
                <a:lnTo>
                  <a:pt x="6134394" y="1258323"/>
                </a:lnTo>
                <a:lnTo>
                  <a:pt x="6121866" y="150692"/>
                </a:lnTo>
                <a:lnTo>
                  <a:pt x="6279425" y="0"/>
                </a:lnTo>
                <a:lnTo>
                  <a:pt x="8773110" y="20150"/>
                </a:lnTo>
                <a:lnTo>
                  <a:pt x="8917126" y="201512"/>
                </a:lnTo>
                <a:cubicBezTo>
                  <a:pt x="8916465" y="818264"/>
                  <a:pt x="8917787" y="949270"/>
                  <a:pt x="8917126" y="1566022"/>
                </a:cubicBezTo>
                <a:lnTo>
                  <a:pt x="8748700" y="1756029"/>
                </a:lnTo>
                <a:lnTo>
                  <a:pt x="219194" y="1743578"/>
                </a:lnTo>
                <a:lnTo>
                  <a:pt x="12529" y="1575565"/>
                </a:lnTo>
                <a:lnTo>
                  <a:pt x="0" y="212911"/>
                </a:lnTo>
                <a:lnTo>
                  <a:pt x="144032" y="32444"/>
                </a:lnTo>
                <a:lnTo>
                  <a:pt x="909057" y="19996"/>
                </a:lnTo>
                <a:lnTo>
                  <a:pt x="1100048" y="172438"/>
                </a:lnTo>
                <a:lnTo>
                  <a:pt x="1125103" y="1233403"/>
                </a:lnTo>
                <a:close/>
              </a:path>
            </a:pathLst>
          </a:custGeom>
          <a:solidFill>
            <a:srgbClr val="00B050">
              <a:alpha val="30000"/>
            </a:srgbClr>
          </a:solidFill>
          <a:ln w="508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24086" y="1425302"/>
            <a:ext cx="576064" cy="648072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978280" y="1425302"/>
            <a:ext cx="576064" cy="648072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5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テキスト ボックス 17"/>
          <p:cNvSpPr txBox="1">
            <a:spLocks noChangeArrowheads="1"/>
          </p:cNvSpPr>
          <p:nvPr/>
        </p:nvSpPr>
        <p:spPr bwMode="auto">
          <a:xfrm>
            <a:off x="388938" y="836613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dirty="0"/>
              <a:t>図の閉ループ系が不安定となるための必要十分条件</a:t>
            </a:r>
          </a:p>
        </p:txBody>
      </p:sp>
      <p:sp>
        <p:nvSpPr>
          <p:cNvPr id="8196" name="テキスト ボックス 22"/>
          <p:cNvSpPr txBox="1">
            <a:spLocks noChangeArrowheads="1"/>
          </p:cNvSpPr>
          <p:nvPr/>
        </p:nvSpPr>
        <p:spPr bwMode="auto">
          <a:xfrm>
            <a:off x="1116013" y="2178050"/>
            <a:ext cx="691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/>
              <a:t>のナイキスト軌跡が原点に重なるか囲むこと</a:t>
            </a: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200" y="1530350"/>
            <a:ext cx="39116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73016"/>
            <a:ext cx="3208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725144"/>
            <a:ext cx="3287712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安定性解析手法</a:t>
            </a:r>
            <a:r>
              <a:rPr lang="ja-JP" altLang="en-US" sz="3200" dirty="0" smtClean="0"/>
              <a:t>（つづき）</a:t>
            </a:r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2123728" y="3212976"/>
            <a:ext cx="1296144" cy="1152128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ct val="170000"/>
              </a:lnSpc>
            </a:pPr>
            <a:r>
              <a:rPr lang="en-US" altLang="ja-JP" sz="3600" i="1" dirty="0" err="1" smtClean="0">
                <a:solidFill>
                  <a:srgbClr val="FF0000"/>
                </a:solidFill>
              </a:rPr>
              <a:t>G’</a:t>
            </a:r>
            <a:r>
              <a:rPr lang="en-US" altLang="ja-JP" sz="3600" baseline="-25000" dirty="0" err="1" smtClean="0">
                <a:solidFill>
                  <a:srgbClr val="FF0000"/>
                </a:solidFill>
              </a:rPr>
              <a:t>core</a:t>
            </a:r>
            <a:endParaRPr kumimoji="1" lang="ja-JP" altLang="en-US" sz="3600" baseline="-25000" dirty="0">
              <a:solidFill>
                <a:srgbClr val="FF0000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123728" y="4797152"/>
            <a:ext cx="1296144" cy="1152128"/>
          </a:xfrm>
          <a:prstGeom prst="round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ct val="170000"/>
              </a:lnSpc>
            </a:pPr>
            <a:r>
              <a:rPr kumimoji="1" lang="en-US" altLang="ja-JP" sz="3200" i="1" dirty="0" err="1" smtClean="0">
                <a:solidFill>
                  <a:srgbClr val="00B050"/>
                </a:solidFill>
              </a:rPr>
              <a:t>G’</a:t>
            </a:r>
            <a:r>
              <a:rPr kumimoji="1" lang="en-US" altLang="ja-JP" sz="3200" baseline="-25000" dirty="0" err="1" smtClean="0">
                <a:solidFill>
                  <a:srgbClr val="00B050"/>
                </a:solidFill>
              </a:rPr>
              <a:t>other</a:t>
            </a:r>
            <a:endParaRPr kumimoji="1" lang="ja-JP" altLang="en-US" sz="3200" baseline="-25000" dirty="0">
              <a:solidFill>
                <a:srgbClr val="00B050"/>
              </a:solidFill>
            </a:endParaRPr>
          </a:p>
        </p:txBody>
      </p:sp>
      <p:cxnSp>
        <p:nvCxnSpPr>
          <p:cNvPr id="19" name="直線コネクタ 18"/>
          <p:cNvCxnSpPr>
            <a:stCxn id="17" idx="1"/>
          </p:cNvCxnSpPr>
          <p:nvPr/>
        </p:nvCxnSpPr>
        <p:spPr>
          <a:xfrm flipH="1">
            <a:off x="1187624" y="3789040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3419872" y="5373216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8" idx="1"/>
          </p:cNvCxnSpPr>
          <p:nvPr/>
        </p:nvCxnSpPr>
        <p:spPr>
          <a:xfrm flipH="1">
            <a:off x="1187624" y="5373216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3419872" y="3789040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187624" y="3789040"/>
            <a:ext cx="0" cy="1584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355976" y="3789040"/>
            <a:ext cx="0" cy="1584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r="72683"/>
          <a:stretch>
            <a:fillRect/>
          </a:stretch>
        </p:blipFill>
        <p:spPr bwMode="auto">
          <a:xfrm>
            <a:off x="107504" y="3933056"/>
            <a:ext cx="9471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71645"/>
          <a:stretch>
            <a:fillRect/>
          </a:stretch>
        </p:blipFill>
        <p:spPr bwMode="auto">
          <a:xfrm>
            <a:off x="4463679" y="3933056"/>
            <a:ext cx="98313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|0.1|0.5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|0.1|0.5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|0.1|0.5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|0.1|0.5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|0.1|0.5|0.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200" b="1" i="1" dirty="0" smtClean="0">
            <a:latin typeface="Times New Roman" pitchFamily="18" charset="0"/>
            <a:ea typeface="Arial Unicode MS" panose="020B0604020202020204" pitchFamily="50" charset="-128"/>
            <a:cs typeface="Times New Roman" pitchFamily="18" charset="0"/>
          </a:defRPr>
        </a:defPPr>
      </a:lst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13387</TotalTime>
  <Words>528</Words>
  <Application>Microsoft Office PowerPoint</Application>
  <PresentationFormat>画面に合わせる (4:3)</PresentationFormat>
  <Paragraphs>178</Paragraphs>
  <Slides>14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電力フィードバック回路の調整による 熱音響発電機の発振余裕の拡大</vt:lpstr>
      <vt:lpstr>背景：電力フィードバック型熱音響発電機</vt:lpstr>
      <vt:lpstr>背景：これまでの結果</vt:lpstr>
      <vt:lpstr>スライド 4</vt:lpstr>
      <vt:lpstr>実験装置1：コアの周波数応答測定</vt:lpstr>
      <vt:lpstr>実験装置2：リニアモータの特性測定</vt:lpstr>
      <vt:lpstr>実験装置3：電力フィードバック型発電機</vt:lpstr>
      <vt:lpstr>安定性解析手法[2015秋]</vt:lpstr>
      <vt:lpstr>安定性解析手法（つづき）</vt:lpstr>
      <vt:lpstr>スライド 10</vt:lpstr>
      <vt:lpstr>スライド 11</vt:lpstr>
      <vt:lpstr>スライド 12</vt:lpstr>
      <vt:lpstr>スライド 13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フィードバック制御に基づく 熱音響発電システムの検討</dc:title>
  <dc:creator>kobayasi</dc:creator>
  <cp:lastModifiedBy>kobayasi</cp:lastModifiedBy>
  <cp:revision>1018</cp:revision>
  <dcterms:created xsi:type="dcterms:W3CDTF">2012-03-07T00:49:43Z</dcterms:created>
  <dcterms:modified xsi:type="dcterms:W3CDTF">2017-11-13T06:26:59Z</dcterms:modified>
</cp:coreProperties>
</file>