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6"/>
  </p:notesMasterIdLst>
  <p:sldIdLst>
    <p:sldId id="257" r:id="rId2"/>
    <p:sldId id="320" r:id="rId3"/>
    <p:sldId id="321" r:id="rId4"/>
    <p:sldId id="314" r:id="rId5"/>
    <p:sldId id="325" r:id="rId6"/>
    <p:sldId id="324" r:id="rId7"/>
    <p:sldId id="330" r:id="rId8"/>
    <p:sldId id="331" r:id="rId9"/>
    <p:sldId id="329" r:id="rId10"/>
    <p:sldId id="308" r:id="rId11"/>
    <p:sldId id="332" r:id="rId12"/>
    <p:sldId id="333" r:id="rId13"/>
    <p:sldId id="312" r:id="rId14"/>
    <p:sldId id="275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86118" autoAdjust="0"/>
  </p:normalViewPr>
  <p:slideViewPr>
    <p:cSldViewPr>
      <p:cViewPr varScale="1">
        <p:scale>
          <a:sx n="98" d="100"/>
          <a:sy n="98" d="100"/>
        </p:scale>
        <p:origin x="-1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351D3C-A8A2-49D3-BB03-208259AB478B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2016/3/14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928992" cy="1512168"/>
          </a:xfrm>
        </p:spPr>
        <p:txBody>
          <a:bodyPr>
            <a:noAutofit/>
          </a:bodyPr>
          <a:lstStyle/>
          <a:p>
            <a:r>
              <a:rPr lang="ja-JP" altLang="en-US" sz="3600" dirty="0" smtClean="0"/>
              <a:t>電力フィードバック型熱音響発電機の</a:t>
            </a:r>
            <a:r>
              <a:rPr lang="en-US" altLang="ja-JP" sz="3600" dirty="0" smtClean="0"/>
              <a:t/>
            </a:r>
            <a:br>
              <a:rPr lang="en-US" altLang="ja-JP" sz="3600" dirty="0" smtClean="0"/>
            </a:br>
            <a:r>
              <a:rPr lang="ja-JP" altLang="en-US" sz="3600" dirty="0" smtClean="0"/>
              <a:t>位相調整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286124"/>
            <a:ext cx="8534752" cy="1752600"/>
          </a:xfrm>
        </p:spPr>
        <p:txBody>
          <a:bodyPr>
            <a:normAutofit/>
          </a:bodyPr>
          <a:lstStyle/>
          <a:p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篠田将太郎</a:t>
            </a:r>
            <a:r>
              <a:rPr lang="en-US" altLang="zh-TW" kern="100" baseline="300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*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,</a:t>
            </a:r>
            <a:r>
              <a:rPr lang="ja-JP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　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○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小林泰秀</a:t>
            </a:r>
            <a:r>
              <a:rPr lang="en-US" altLang="zh-TW" kern="100" baseline="300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*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,</a:t>
            </a:r>
            <a:r>
              <a:rPr lang="ja-JP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　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上田祐樹</a:t>
            </a:r>
            <a:r>
              <a:rPr lang="en-US" altLang="zh-TW" kern="100" baseline="300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**</a:t>
            </a:r>
          </a:p>
          <a:p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 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(</a:t>
            </a:r>
            <a:r>
              <a:rPr lang="en-US" altLang="zh-TW" kern="100" baseline="300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*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長岡技科大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,</a:t>
            </a:r>
            <a:r>
              <a:rPr lang="ja-JP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　</a:t>
            </a:r>
            <a:r>
              <a:rPr lang="en-US" altLang="ja-JP" kern="100" baseline="300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**</a:t>
            </a:r>
            <a:r>
              <a:rPr lang="zh-TW" altLang="en-US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東京農工大</a:t>
            </a:r>
            <a:r>
              <a:rPr lang="en-US" altLang="zh-TW" kern="100" dirty="0" smtClean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  <a:cs typeface="Times New Roman"/>
              </a:rPr>
              <a:t>)</a:t>
            </a:r>
          </a:p>
          <a:p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282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解析結果</a:t>
            </a:r>
            <a:r>
              <a:rPr lang="en-US" altLang="ja-JP" dirty="0" smtClean="0"/>
              <a:t>1</a:t>
            </a:r>
            <a:r>
              <a:rPr lang="ja-JP" altLang="en-US" dirty="0" smtClean="0"/>
              <a:t>：発振可能な管路長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3212976"/>
            <a:ext cx="3528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i="1" dirty="0" err="1" smtClean="0"/>
              <a:t>L</a:t>
            </a:r>
            <a:r>
              <a:rPr lang="en-US" altLang="ja-JP" sz="2800" baseline="-25000" dirty="0" err="1" smtClean="0"/>
              <a:t>tube</a:t>
            </a:r>
            <a:r>
              <a:rPr lang="en-US" altLang="ja-JP" sz="2800" baseline="-25000" dirty="0" smtClean="0"/>
              <a:t> </a:t>
            </a:r>
            <a:r>
              <a:rPr lang="en-US" altLang="ja-JP" sz="2800" dirty="0" smtClean="0"/>
              <a:t>(m)</a:t>
            </a:r>
            <a:r>
              <a:rPr lang="ja-JP" altLang="en-US" sz="2800" dirty="0" smtClean="0"/>
              <a:t>　 </a:t>
            </a:r>
            <a:r>
              <a:rPr lang="ja-JP" altLang="en-US" sz="2800" dirty="0" smtClean="0">
                <a:solidFill>
                  <a:srgbClr val="0066FF"/>
                </a:solidFill>
              </a:rPr>
              <a:t>直結</a:t>
            </a:r>
            <a:r>
              <a:rPr lang="ja-JP" altLang="en-US" sz="2800" dirty="0" smtClean="0"/>
              <a:t>　 </a:t>
            </a:r>
            <a:r>
              <a:rPr lang="ja-JP" altLang="en-US" sz="2800" dirty="0" smtClean="0">
                <a:solidFill>
                  <a:srgbClr val="FF0000"/>
                </a:solidFill>
              </a:rPr>
              <a:t>開放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r>
              <a:rPr lang="en-US" altLang="ja-JP" sz="2800" dirty="0" smtClean="0"/>
              <a:t>0.871          ×</a:t>
            </a:r>
            <a:r>
              <a:rPr lang="ja-JP" altLang="en-US" sz="2800" dirty="0" smtClean="0"/>
              <a:t>　  　</a:t>
            </a:r>
            <a:r>
              <a:rPr lang="en-US" altLang="ja-JP" sz="2800" dirty="0" smtClean="0"/>
              <a:t>×</a:t>
            </a:r>
          </a:p>
          <a:p>
            <a:r>
              <a:rPr lang="en-US" altLang="ja-JP" sz="2800" dirty="0" smtClean="0"/>
              <a:t>1.256          ×</a:t>
            </a:r>
            <a:r>
              <a:rPr lang="ja-JP" altLang="en-US" sz="2800" dirty="0" smtClean="0"/>
              <a:t>        </a:t>
            </a:r>
            <a:r>
              <a:rPr lang="en-US" altLang="ja-JP" sz="2800" dirty="0" smtClean="0"/>
              <a:t>×</a:t>
            </a:r>
          </a:p>
          <a:p>
            <a:r>
              <a:rPr lang="en-US" altLang="ja-JP" sz="2800" dirty="0" smtClean="0"/>
              <a:t>1.756          ×        ×</a:t>
            </a:r>
          </a:p>
          <a:p>
            <a:r>
              <a:rPr lang="en-US" altLang="ja-JP" sz="2800" dirty="0" smtClean="0"/>
              <a:t>2.256          </a:t>
            </a:r>
            <a:r>
              <a:rPr lang="ja-JP" altLang="en-US" sz="2800" dirty="0" smtClean="0"/>
              <a:t>○        ○</a:t>
            </a:r>
            <a:endParaRPr lang="en-US" altLang="ja-JP" sz="2800" dirty="0" smtClean="0"/>
          </a:p>
          <a:p>
            <a:r>
              <a:rPr lang="en-US" altLang="ja-JP" sz="2800" dirty="0" smtClean="0"/>
              <a:t>2.756          </a:t>
            </a:r>
            <a:r>
              <a:rPr lang="ja-JP" altLang="en-US" sz="2800" dirty="0" smtClean="0"/>
              <a:t>○        ○</a:t>
            </a:r>
            <a:endParaRPr lang="en-US" altLang="ja-JP" sz="2800" dirty="0" smtClean="0"/>
          </a:p>
          <a:p>
            <a:r>
              <a:rPr lang="en-US" altLang="ja-JP" sz="2800" dirty="0" smtClean="0"/>
              <a:t>2.956          </a:t>
            </a:r>
            <a:r>
              <a:rPr lang="ja-JP" altLang="en-US" sz="2800" dirty="0" smtClean="0"/>
              <a:t>○        </a:t>
            </a:r>
            <a:r>
              <a:rPr lang="en-US" altLang="ja-JP" sz="2800" dirty="0" smtClean="0"/>
              <a:t>×</a:t>
            </a:r>
          </a:p>
          <a:p>
            <a:r>
              <a:rPr lang="en-US" altLang="ja-JP" sz="2800" dirty="0" smtClean="0"/>
              <a:t>3.156          ×        ×</a:t>
            </a:r>
          </a:p>
          <a:p>
            <a:endParaRPr lang="en-US" altLang="ja-JP" sz="2800" dirty="0" smtClean="0"/>
          </a:p>
          <a:p>
            <a:endParaRPr lang="en-US" altLang="ja-JP" sz="2800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5148064" y="2924944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左中かっこ 22"/>
          <p:cNvSpPr/>
          <p:nvPr/>
        </p:nvSpPr>
        <p:spPr>
          <a:xfrm rot="5400000">
            <a:off x="6876256" y="332656"/>
            <a:ext cx="432048" cy="1728192"/>
          </a:xfrm>
          <a:prstGeom prst="leftBrace">
            <a:avLst>
              <a:gd name="adj1" fmla="val 48922"/>
              <a:gd name="adj2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7092280" y="62068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変更</a:t>
            </a:r>
            <a:endParaRPr lang="ja-JP" alt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808868"/>
            <a:ext cx="5438369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テキスト ボックス 16"/>
          <p:cNvSpPr txBox="1"/>
          <p:nvPr/>
        </p:nvSpPr>
        <p:spPr>
          <a:xfrm>
            <a:off x="7507703" y="5583732"/>
            <a:ext cx="997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40 Hz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64288" y="4038314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20</a:t>
            </a:r>
            <a:r>
              <a:rPr kumimoji="1" lang="en-US" altLang="ja-JP" sz="2800" dirty="0" smtClean="0"/>
              <a:t>0 Hz</a:t>
            </a:r>
            <a:endParaRPr kumimoji="1" lang="ja-JP" alt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6314" y="2863457"/>
            <a:ext cx="5316284" cy="387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4736" y="2828455"/>
            <a:ext cx="5422773" cy="39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8225" y="2863304"/>
            <a:ext cx="5308092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90842" y="2902825"/>
            <a:ext cx="5373624" cy="389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3041" y="2848123"/>
            <a:ext cx="5455539" cy="39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1912" y="2754448"/>
            <a:ext cx="5398199" cy="401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正方形/長方形 15"/>
          <p:cNvSpPr/>
          <p:nvPr/>
        </p:nvSpPr>
        <p:spPr>
          <a:xfrm>
            <a:off x="179512" y="5852220"/>
            <a:ext cx="331236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解析２：端子電圧間の位相差</a:t>
            </a:r>
            <a:endParaRPr kumimoji="1" lang="ja-JP" alt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正方形/長方形 32"/>
          <p:cNvSpPr/>
          <p:nvPr/>
        </p:nvSpPr>
        <p:spPr>
          <a:xfrm>
            <a:off x="7092280" y="1950082"/>
            <a:ext cx="10081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80928"/>
            <a:ext cx="8711985" cy="115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189834"/>
            <a:ext cx="8150506" cy="96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373216"/>
            <a:ext cx="7135638" cy="101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コネクタ 16"/>
          <p:cNvCxnSpPr/>
          <p:nvPr/>
        </p:nvCxnSpPr>
        <p:spPr>
          <a:xfrm>
            <a:off x="4178710" y="2260247"/>
            <a:ext cx="609421" cy="81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3779912" y="2027598"/>
            <a:ext cx="136815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699391" y="2254739"/>
            <a:ext cx="288032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～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>
            <a:stCxn id="20" idx="0"/>
          </p:cNvCxnSpPr>
          <p:nvPr/>
        </p:nvCxnSpPr>
        <p:spPr>
          <a:xfrm flipV="1">
            <a:off x="4843407" y="2244436"/>
            <a:ext cx="360360" cy="1030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stCxn id="20" idx="4"/>
          </p:cNvCxnSpPr>
          <p:nvPr/>
        </p:nvCxnSpPr>
        <p:spPr>
          <a:xfrm>
            <a:off x="4843407" y="2542771"/>
            <a:ext cx="360360" cy="92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1229301" y="1137270"/>
            <a:ext cx="4975182" cy="779562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6948264" y="3140968"/>
            <a:ext cx="648072" cy="432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619672" y="4437112"/>
            <a:ext cx="648072" cy="4320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978280" y="1218885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644810" y="1213377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8189025" y="2996952"/>
            <a:ext cx="576064" cy="792088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1475656" y="3429000"/>
            <a:ext cx="504056" cy="360040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3635896" y="3140968"/>
            <a:ext cx="2088232" cy="432048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7291679" y="4381729"/>
            <a:ext cx="326790" cy="50405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627383" y="4403862"/>
            <a:ext cx="326790" cy="50405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6189426" y="1196752"/>
            <a:ext cx="1774166" cy="698550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051720" y="5661248"/>
            <a:ext cx="720080" cy="43204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3995936" y="5661248"/>
            <a:ext cx="720080" cy="43204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5940152" y="3140968"/>
            <a:ext cx="792088" cy="432048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解析結果２：端子電圧間の位相差</a:t>
            </a:r>
            <a:endParaRPr kumimoji="1" lang="ja-JP" altLang="en-US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正方形/長方形 32"/>
          <p:cNvSpPr/>
          <p:nvPr/>
        </p:nvSpPr>
        <p:spPr>
          <a:xfrm>
            <a:off x="7092280" y="1950082"/>
            <a:ext cx="10081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5104" y="2815698"/>
            <a:ext cx="5544616" cy="398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1244" y="2804366"/>
            <a:ext cx="5524119" cy="398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コネクタ 16"/>
          <p:cNvCxnSpPr/>
          <p:nvPr/>
        </p:nvCxnSpPr>
        <p:spPr>
          <a:xfrm>
            <a:off x="4178710" y="2260247"/>
            <a:ext cx="609421" cy="81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3779912" y="2027598"/>
            <a:ext cx="136815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/>
        </p:nvSpPr>
        <p:spPr>
          <a:xfrm>
            <a:off x="4699391" y="2254739"/>
            <a:ext cx="288032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～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1" name="直線コネクタ 20"/>
          <p:cNvCxnSpPr>
            <a:stCxn id="20" idx="0"/>
          </p:cNvCxnSpPr>
          <p:nvPr/>
        </p:nvCxnSpPr>
        <p:spPr>
          <a:xfrm flipV="1">
            <a:off x="4843407" y="2244436"/>
            <a:ext cx="360360" cy="1030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483768" y="5805264"/>
            <a:ext cx="1053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-120°</a:t>
            </a:r>
          </a:p>
          <a:p>
            <a:r>
              <a:rPr lang="en-US" altLang="ja-JP" sz="2400" dirty="0" smtClean="0"/>
              <a:t>-138°</a:t>
            </a:r>
            <a:endParaRPr kumimoji="1" lang="ja-JP" altLang="en-US" sz="2400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3275856" y="5361842"/>
            <a:ext cx="1290636" cy="65944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3275856" y="5129193"/>
            <a:ext cx="1285128" cy="172015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699792" y="5085184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6</a:t>
            </a:r>
            <a:r>
              <a:rPr kumimoji="1" lang="en-US" altLang="ja-JP" sz="2400" dirty="0" smtClean="0"/>
              <a:t>0°</a:t>
            </a:r>
            <a:endParaRPr kumimoji="1" lang="ja-JP" altLang="en-US" sz="2400" dirty="0"/>
          </a:p>
        </p:txBody>
      </p:sp>
      <p:cxnSp>
        <p:nvCxnSpPr>
          <p:cNvPr id="26" name="直線コネクタ 25"/>
          <p:cNvCxnSpPr/>
          <p:nvPr/>
        </p:nvCxnSpPr>
        <p:spPr>
          <a:xfrm flipV="1">
            <a:off x="3419872" y="3107462"/>
            <a:ext cx="1146620" cy="537562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3491880" y="3384378"/>
            <a:ext cx="1091237" cy="90871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2843808" y="4077072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0 dB</a:t>
            </a:r>
            <a:endParaRPr kumimoji="1" lang="ja-JP" altLang="en-US" sz="24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27784" y="3429000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 dB</a:t>
            </a:r>
            <a:endParaRPr kumimoji="1" lang="ja-JP" altLang="en-US" sz="2400" dirty="0"/>
          </a:p>
        </p:txBody>
      </p:sp>
      <p:sp>
        <p:nvSpPr>
          <p:cNvPr id="35" name="上矢印 34"/>
          <p:cNvSpPr/>
          <p:nvPr/>
        </p:nvSpPr>
        <p:spPr>
          <a:xfrm>
            <a:off x="3563888" y="3356992"/>
            <a:ext cx="288032" cy="1008112"/>
          </a:xfrm>
          <a:prstGeom prst="up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上矢印 35"/>
          <p:cNvSpPr/>
          <p:nvPr/>
        </p:nvSpPr>
        <p:spPr>
          <a:xfrm>
            <a:off x="3347864" y="5157192"/>
            <a:ext cx="288032" cy="1008112"/>
          </a:xfrm>
          <a:prstGeom prst="up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47958" y="5445224"/>
            <a:ext cx="1623842" cy="861774"/>
          </a:xfrm>
          <a:prstGeom prst="rect">
            <a:avLst/>
          </a:prstGeom>
          <a:noFill/>
          <a:ln w="381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</a:rPr>
              <a:t>位相差：小</a:t>
            </a:r>
            <a:endParaRPr lang="en-US" altLang="ja-JP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800" b="1" dirty="0" smtClean="0">
                <a:solidFill>
                  <a:srgbClr val="FF0000"/>
                </a:solidFill>
              </a:rPr>
              <a:t>+180°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331640" y="4077072"/>
            <a:ext cx="1497206" cy="430887"/>
          </a:xfrm>
          <a:prstGeom prst="rect">
            <a:avLst/>
          </a:prstGeom>
          <a:noFill/>
          <a:ln w="38100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</a:rPr>
              <a:t>ゲイン：大</a:t>
            </a:r>
            <a:endParaRPr lang="en-US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39" name="サブタイトル 2"/>
          <p:cNvSpPr txBox="1">
            <a:spLocks/>
          </p:cNvSpPr>
          <p:nvPr/>
        </p:nvSpPr>
        <p:spPr>
          <a:xfrm>
            <a:off x="179512" y="2636912"/>
            <a:ext cx="36004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3200" dirty="0" smtClean="0"/>
              <a:t>2.1m</a:t>
            </a:r>
            <a:r>
              <a:rPr lang="ja-JP" altLang="en-US" sz="3200" dirty="0" smtClean="0"/>
              <a:t> 延長 </a:t>
            </a:r>
            <a:r>
              <a:rPr lang="en-US" altLang="ja-JP" sz="3200" dirty="0" smtClean="0"/>
              <a:t>…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3200" noProof="0" dirty="0" smtClean="0"/>
              <a:t>    </a:t>
            </a:r>
            <a:r>
              <a:rPr lang="en-US" altLang="ja-JP" sz="3200" noProof="0" dirty="0" smtClean="0">
                <a:solidFill>
                  <a:srgbClr val="00B050"/>
                </a:solidFill>
              </a:rPr>
              <a:t>6ms @ </a:t>
            </a:r>
            <a:r>
              <a:rPr lang="en-US" altLang="ja-JP" sz="3200" i="1" noProof="0" dirty="0" smtClean="0">
                <a:solidFill>
                  <a:srgbClr val="00B050"/>
                </a:solidFill>
              </a:rPr>
              <a:t>c</a:t>
            </a:r>
            <a:r>
              <a:rPr lang="en-US" altLang="ja-JP" sz="3200" baseline="-25000" noProof="0" dirty="0" smtClean="0">
                <a:solidFill>
                  <a:srgbClr val="00B050"/>
                </a:solidFill>
              </a:rPr>
              <a:t>0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3200" dirty="0" smtClean="0">
                <a:solidFill>
                  <a:srgbClr val="00B050"/>
                </a:solidFill>
              </a:rPr>
              <a:t>    94°@43Hz</a:t>
            </a:r>
            <a:endParaRPr lang="en-US" altLang="ja-JP" sz="3200" noProof="0" dirty="0" smtClean="0">
              <a:solidFill>
                <a:srgbClr val="00B050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4843407" y="2542771"/>
            <a:ext cx="360360" cy="92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2359966" y="6135687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(          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32" grpId="0"/>
      <p:bldP spid="34" grpId="0"/>
      <p:bldP spid="35" grpId="0" animBg="1"/>
      <p:bldP spid="36" grpId="0" animBg="1"/>
      <p:bldP spid="37" grpId="0"/>
      <p:bldP spid="38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257028" y="2852936"/>
            <a:ext cx="48190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i="1" dirty="0" err="1" smtClean="0"/>
              <a:t>L</a:t>
            </a:r>
            <a:r>
              <a:rPr lang="en-US" altLang="ja-JP" sz="3200" baseline="-25000" dirty="0" err="1" smtClean="0"/>
              <a:t>tube</a:t>
            </a:r>
            <a:r>
              <a:rPr lang="en-US" altLang="ja-JP" sz="3200" dirty="0" smtClean="0"/>
              <a:t> = 2.956m</a:t>
            </a:r>
          </a:p>
          <a:p>
            <a:r>
              <a:rPr lang="en-US" altLang="ja-JP" sz="3200" i="1" dirty="0" smtClean="0"/>
              <a:t>T</a:t>
            </a:r>
            <a:r>
              <a:rPr lang="en-US" altLang="ja-JP" sz="3200" i="1" baseline="-25000" dirty="0" smtClean="0"/>
              <a:t>H</a:t>
            </a:r>
            <a:r>
              <a:rPr lang="en-US" altLang="ja-JP" sz="3200" dirty="0" smtClean="0"/>
              <a:t>=270</a:t>
            </a:r>
            <a:r>
              <a:rPr lang="ja-JP" altLang="en-US" sz="3200" dirty="0" smtClean="0"/>
              <a:t>℃</a:t>
            </a:r>
            <a:r>
              <a:rPr lang="en-US" altLang="ja-JP" sz="3200" dirty="0" smtClean="0"/>
              <a:t>, </a:t>
            </a:r>
            <a:r>
              <a:rPr lang="en-US" altLang="ja-JP" sz="3200" i="1" dirty="0" smtClean="0"/>
              <a:t>T</a:t>
            </a:r>
            <a:r>
              <a:rPr lang="en-US" altLang="ja-JP" sz="3200" i="1" baseline="-25000" dirty="0" smtClean="0"/>
              <a:t>C</a:t>
            </a:r>
            <a:r>
              <a:rPr lang="en-US" altLang="ja-JP" sz="3200" dirty="0" smtClean="0"/>
              <a:t>=12</a:t>
            </a:r>
            <a:r>
              <a:rPr lang="ja-JP" altLang="en-US" sz="3200" dirty="0" smtClean="0"/>
              <a:t>℃</a:t>
            </a:r>
            <a:endParaRPr lang="en-US" altLang="ja-JP" sz="3200" dirty="0" smtClean="0"/>
          </a:p>
          <a:p>
            <a:r>
              <a:rPr lang="ja-JP" altLang="en-US" sz="3200" dirty="0" smtClean="0"/>
              <a:t>自励発振：</a:t>
            </a:r>
            <a:r>
              <a:rPr lang="en-US" altLang="ja-JP" sz="3200" dirty="0" smtClean="0"/>
              <a:t>43.2Hz</a:t>
            </a:r>
          </a:p>
          <a:p>
            <a:r>
              <a:rPr lang="ja-JP" altLang="en-US" sz="3200" dirty="0" smtClean="0"/>
              <a:t>開放⇒発振停止</a:t>
            </a:r>
            <a:endParaRPr lang="en-US" altLang="ja-JP" sz="3200" dirty="0" smtClean="0"/>
          </a:p>
          <a:p>
            <a:r>
              <a:rPr lang="ja-JP" altLang="en-US" sz="3200" dirty="0" smtClean="0"/>
              <a:t>強制加振⇒</a:t>
            </a:r>
            <a:endParaRPr lang="en-US" altLang="ja-JP" sz="3200" dirty="0" smtClean="0"/>
          </a:p>
          <a:p>
            <a:r>
              <a:rPr lang="en-US" altLang="ja-JP" sz="2400" i="1" dirty="0" smtClean="0"/>
              <a:t>h</a:t>
            </a:r>
            <a:r>
              <a:rPr lang="en-US" altLang="ja-JP" sz="2400" dirty="0" smtClean="0"/>
              <a:t>=0.2ms </a:t>
            </a:r>
            <a:r>
              <a:rPr lang="ja-JP" altLang="en-US" sz="2400" dirty="0" smtClean="0"/>
              <a:t>で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秒分記録</a:t>
            </a:r>
            <a:endParaRPr lang="en-US" altLang="ja-JP" sz="2400" dirty="0" smtClean="0"/>
          </a:p>
          <a:p>
            <a:r>
              <a:rPr lang="en-US" altLang="ja-JP" sz="2400" i="1" dirty="0" err="1" smtClean="0"/>
              <a:t>l</a:t>
            </a:r>
            <a:r>
              <a:rPr lang="en-US" altLang="ja-JP" sz="2400" i="1" baseline="-25000" dirty="0" err="1" smtClean="0"/>
              <a:t>s</a:t>
            </a:r>
            <a:r>
              <a:rPr lang="en-US" altLang="ja-JP" sz="2400" dirty="0" smtClean="0"/>
              <a:t> = 0.871m (2.5ms, 40°)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</a:t>
            </a:r>
            <a:r>
              <a:rPr lang="ja-JP" altLang="en-US" dirty="0" smtClean="0"/>
              <a:t>：自励発振時の進行波成分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5076056" y="2924944"/>
            <a:ext cx="27363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7092280" y="1950082"/>
            <a:ext cx="10081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82552" y="1835096"/>
            <a:ext cx="44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sz="2400" b="1" i="1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2400" b="1" i="1" baseline="-250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7298576" y="1547064"/>
            <a:ext cx="849" cy="4276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7936920" y="1537336"/>
            <a:ext cx="849" cy="427651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7720896" y="1829280"/>
            <a:ext cx="447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i="1" dirty="0" smtClean="0">
                <a:solidFill>
                  <a:srgbClr val="0066FF"/>
                </a:solidFill>
              </a:rPr>
              <a:t>p</a:t>
            </a:r>
            <a:r>
              <a:rPr kumimoji="1" lang="en-US" altLang="ja-JP" sz="2400" b="1" i="1" baseline="-25000" dirty="0" smtClean="0">
                <a:solidFill>
                  <a:srgbClr val="0066FF"/>
                </a:solidFill>
              </a:rPr>
              <a:t>1</a:t>
            </a:r>
            <a:endParaRPr kumimoji="1" lang="ja-JP" altLang="en-US" sz="2400" b="1" i="1" baseline="-25000" dirty="0">
              <a:solidFill>
                <a:srgbClr val="0066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241" y="2780928"/>
            <a:ext cx="454926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テキスト ボックス 61"/>
          <p:cNvSpPr txBox="1"/>
          <p:nvPr/>
        </p:nvSpPr>
        <p:spPr>
          <a:xfrm>
            <a:off x="2267744" y="4797152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位相差</a:t>
            </a:r>
            <a:r>
              <a:rPr kumimoji="1" lang="en-US" altLang="ja-JP" sz="3200" dirty="0" smtClean="0"/>
              <a:t>0</a:t>
            </a:r>
            <a:endParaRPr kumimoji="1" lang="ja-JP" alt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708920"/>
            <a:ext cx="4526280" cy="344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4172" y="2708920"/>
            <a:ext cx="4546854" cy="34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テキスト ボックス 30"/>
          <p:cNvSpPr txBox="1"/>
          <p:nvPr/>
        </p:nvSpPr>
        <p:spPr>
          <a:xfrm>
            <a:off x="745283" y="6165304"/>
            <a:ext cx="3359895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/>
            <a:r>
              <a:rPr lang="ja-JP" altLang="en-US" sz="2800" dirty="0" smtClean="0"/>
              <a:t>右側（</a:t>
            </a:r>
            <a:r>
              <a:rPr lang="en-US" altLang="ja-JP" sz="2800" b="1" i="1" dirty="0" smtClean="0">
                <a:solidFill>
                  <a:srgbClr val="0066FF"/>
                </a:solidFill>
              </a:rPr>
              <a:t>p</a:t>
            </a:r>
            <a:r>
              <a:rPr lang="en-US" altLang="ja-JP" sz="2800" b="1" i="1" baseline="-25000" dirty="0" smtClean="0">
                <a:solidFill>
                  <a:srgbClr val="0066FF"/>
                </a:solidFill>
              </a:rPr>
              <a:t>1</a:t>
            </a:r>
            <a:r>
              <a:rPr lang="ja-JP" altLang="en-US" sz="2800" dirty="0" smtClean="0"/>
              <a:t>）が約</a:t>
            </a:r>
            <a:r>
              <a:rPr lang="en-US" altLang="ja-JP" sz="2800" b="1" dirty="0" smtClean="0"/>
              <a:t>3°</a:t>
            </a:r>
            <a:r>
              <a:rPr lang="ja-JP" altLang="en-US" sz="2800" dirty="0" smtClean="0"/>
              <a:t>進む</a:t>
            </a:r>
            <a:endParaRPr lang="en-US" altLang="ja-JP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20072" y="6165304"/>
            <a:ext cx="3528392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ja-JP" altLang="en-US" sz="2800" dirty="0" smtClean="0"/>
              <a:t>右側（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p</a:t>
            </a:r>
            <a:r>
              <a:rPr lang="en-US" altLang="ja-JP" sz="2800" b="1" i="1" baseline="-25000" dirty="0" smtClean="0">
                <a:solidFill>
                  <a:srgbClr val="FF0000"/>
                </a:solidFill>
              </a:rPr>
              <a:t>2</a:t>
            </a:r>
            <a:r>
              <a:rPr lang="ja-JP" altLang="en-US" sz="2800" dirty="0" smtClean="0"/>
              <a:t>）が約</a:t>
            </a:r>
            <a:r>
              <a:rPr lang="en-US" altLang="ja-JP" sz="2800" b="1" dirty="0" smtClean="0"/>
              <a:t>2°</a:t>
            </a:r>
            <a:r>
              <a:rPr lang="ja-JP" altLang="en-US" sz="2800" dirty="0" smtClean="0"/>
              <a:t>進む</a:t>
            </a:r>
            <a:endParaRPr lang="en-US" altLang="ja-JP" dirty="0" smtClean="0"/>
          </a:p>
        </p:txBody>
      </p:sp>
      <p:cxnSp>
        <p:nvCxnSpPr>
          <p:cNvPr id="43" name="直線コネクタ 42"/>
          <p:cNvCxnSpPr/>
          <p:nvPr/>
        </p:nvCxnSpPr>
        <p:spPr>
          <a:xfrm>
            <a:off x="4178710" y="2260247"/>
            <a:ext cx="609421" cy="815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4145460" y="18448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直結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1" name="左矢印 50"/>
          <p:cNvSpPr/>
          <p:nvPr/>
        </p:nvSpPr>
        <p:spPr>
          <a:xfrm>
            <a:off x="6588224" y="1396151"/>
            <a:ext cx="864096" cy="288032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/>
        </p:nvSpPr>
        <p:spPr>
          <a:xfrm>
            <a:off x="3779912" y="2027598"/>
            <a:ext cx="136815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/>
        </p:nvSpPr>
        <p:spPr>
          <a:xfrm>
            <a:off x="4699391" y="2254739"/>
            <a:ext cx="288032" cy="28803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dirty="0" smtClean="0">
                <a:solidFill>
                  <a:schemeClr val="tx1"/>
                </a:solidFill>
              </a:rPr>
              <a:t>～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56" name="直線コネクタ 55"/>
          <p:cNvCxnSpPr>
            <a:stCxn id="54" idx="0"/>
          </p:cNvCxnSpPr>
          <p:nvPr/>
        </p:nvCxnSpPr>
        <p:spPr>
          <a:xfrm flipV="1">
            <a:off x="4843407" y="2244436"/>
            <a:ext cx="360360" cy="1030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54" idx="4"/>
          </p:cNvCxnSpPr>
          <p:nvPr/>
        </p:nvCxnSpPr>
        <p:spPr>
          <a:xfrm>
            <a:off x="4843407" y="2542771"/>
            <a:ext cx="360360" cy="92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/>
          <p:cNvSpPr/>
          <p:nvPr/>
        </p:nvSpPr>
        <p:spPr>
          <a:xfrm>
            <a:off x="3923928" y="2132856"/>
            <a:ext cx="7200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4Vpp</a:t>
            </a: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43Hz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185 -0.02275 -0.03676 -0.03455 -0.0363 C -0.04636 -0.03584 -0.06511 -0.00624 -0.07084 0.00231 " pathEditMode="relative" ptsTypes="aaA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46 -0.0185 -0.02275 -0.03676 -0.03455 -0.0363 C -0.04636 -0.03584 -0.06511 -0.00624 -0.07084 0.00231 " pathEditMode="relative" ptsTypes="aaA">
                                      <p:cBhvr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0.02058 0.02483 0.04116 0.03629 0.04116 C 0.04775 0.04116 0.05834 0.02058 0.06893 0 " pathEditMode="relative" ptsTypes="a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33 0.02058 0.02483 0.04116 0.03629 0.04116 C 0.04775 0.04116 0.05834 0.02058 0.06893 0 " pathEditMode="relative" ptsTypes="a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62" grpId="0"/>
      <p:bldP spid="31" grpId="0" animBg="1"/>
      <p:bldP spid="44" grpId="0"/>
      <p:bldP spid="44" grpId="1"/>
      <p:bldP spid="51" grpId="0" animBg="1"/>
      <p:bldP spid="52" grpId="0" animBg="1"/>
      <p:bldP spid="52" grpId="1" animBg="1"/>
      <p:bldP spid="54" grpId="0" animBg="1"/>
      <p:bldP spid="54" grpId="1" animBg="1"/>
      <p:bldP spid="61" grpId="1" animBg="1"/>
      <p:bldP spid="6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544616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ナイキストの安定判別に基づく安定性解析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管路を延長　⇒　コア５段で発振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直結時のみ発振、開放時は発振しない</a:t>
            </a:r>
            <a:endParaRPr lang="en-US" altLang="ja-JP" dirty="0" smtClean="0"/>
          </a:p>
          <a:p>
            <a:pPr lvl="1">
              <a:buNone/>
            </a:pPr>
            <a:endParaRPr lang="en-US" altLang="ja-JP" sz="1800" dirty="0" smtClean="0"/>
          </a:p>
          <a:p>
            <a:r>
              <a:rPr lang="ja-JP" altLang="en-US" dirty="0" smtClean="0"/>
              <a:t>リニアモータ端子電圧の位相差の解析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管路延長前の位相差：大　⇒　延長後：小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管路延長前のゲイン  ：小　⇒　延長後：大</a:t>
            </a:r>
            <a:endParaRPr lang="en-US" altLang="ja-JP" dirty="0" smtClean="0"/>
          </a:p>
          <a:p>
            <a:pPr lvl="1"/>
            <a:endParaRPr lang="en-US" altLang="ja-JP" sz="1800" dirty="0" smtClean="0"/>
          </a:p>
          <a:p>
            <a:r>
              <a:rPr lang="ja-JP" altLang="en-US" dirty="0" smtClean="0"/>
              <a:t>コア５段の実験で発振、圧力計測（二箇所）</a:t>
            </a:r>
            <a:endParaRPr lang="en-US" altLang="ja-JP" dirty="0" smtClean="0"/>
          </a:p>
          <a:p>
            <a:pPr lvl="1"/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C</a:t>
            </a:r>
            <a:r>
              <a:rPr lang="ja-JP" altLang="en-US" dirty="0" smtClean="0"/>
              <a:t> 側リニアモータの圧力信号が２～３</a:t>
            </a:r>
            <a:r>
              <a:rPr lang="en-US" altLang="ja-JP" dirty="0" smtClean="0"/>
              <a:t>°</a:t>
            </a:r>
            <a:r>
              <a:rPr lang="ja-JP" altLang="en-US" dirty="0" smtClean="0"/>
              <a:t>進む</a:t>
            </a:r>
            <a:endParaRPr lang="en-US" altLang="ja-JP" dirty="0" smtClean="0"/>
          </a:p>
          <a:p>
            <a:pPr lvl="1"/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C</a:t>
            </a:r>
            <a:r>
              <a:rPr lang="ja-JP" altLang="en-US" dirty="0" smtClean="0"/>
              <a:t>→</a:t>
            </a:r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 </a:t>
            </a:r>
            <a:r>
              <a:rPr lang="ja-JP" altLang="en-US" dirty="0" smtClean="0"/>
              <a:t>方向の進行波成分を</a:t>
            </a:r>
            <a:r>
              <a:rPr lang="ja-JP" altLang="en-US" smtClean="0"/>
              <a:t>確認 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 descr="横線"/>
          <p:cNvSpPr>
            <a:spLocks noChangeArrowheads="1"/>
          </p:cNvSpPr>
          <p:nvPr/>
        </p:nvSpPr>
        <p:spPr bwMode="auto">
          <a:xfrm rot="5400000">
            <a:off x="6987109" y="1772963"/>
            <a:ext cx="246839" cy="378379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7" name="AutoShape 3"/>
          <p:cNvSpPr>
            <a:spLocks noChangeAspect="1" noChangeArrowheads="1"/>
          </p:cNvSpPr>
          <p:nvPr/>
        </p:nvSpPr>
        <p:spPr bwMode="auto">
          <a:xfrm>
            <a:off x="4827610" y="836712"/>
            <a:ext cx="413687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6987849" y="1856114"/>
            <a:ext cx="319565" cy="246746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背景：電力フィードバック型熱音響発電機</a:t>
            </a:r>
            <a:endParaRPr kumimoji="1" lang="ja-JP" altLang="en-US" sz="3600" dirty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 rot="5400000">
            <a:off x="6373014" y="1232468"/>
            <a:ext cx="1661788" cy="2875291"/>
          </a:xfrm>
          <a:prstGeom prst="roundRect">
            <a:avLst>
              <a:gd name="adj" fmla="val 2631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 rot="16200000">
            <a:off x="6620817" y="1495103"/>
            <a:ext cx="1151590" cy="2334471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 rot="5400000" flipH="1">
            <a:off x="6735441" y="1666277"/>
            <a:ext cx="814373" cy="2036826"/>
          </a:xfrm>
          <a:custGeom>
            <a:avLst/>
            <a:gdLst>
              <a:gd name="G0" fmla="+- 10763183 0 0"/>
              <a:gd name="G1" fmla="+- -10554132 0 0"/>
              <a:gd name="G2" fmla="+- 10763183 0 -10554132"/>
              <a:gd name="G3" fmla="+- 10800 0 0"/>
              <a:gd name="G4" fmla="+- 0 0 107631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29 0 0"/>
              <a:gd name="G9" fmla="+- 0 0 -10554132"/>
              <a:gd name="G10" fmla="+- 9829 0 2700"/>
              <a:gd name="G11" fmla="cos G10 10763183"/>
              <a:gd name="G12" fmla="sin G10 10763183"/>
              <a:gd name="G13" fmla="cos 13500 10763183"/>
              <a:gd name="G14" fmla="sin 13500 10763183"/>
              <a:gd name="G15" fmla="+- G11 10800 0"/>
              <a:gd name="G16" fmla="+- G12 10800 0"/>
              <a:gd name="G17" fmla="+- G13 10800 0"/>
              <a:gd name="G18" fmla="+- G14 10800 0"/>
              <a:gd name="G19" fmla="*/ 9829 1 2"/>
              <a:gd name="G20" fmla="+- G19 5400 0"/>
              <a:gd name="G21" fmla="cos G20 10763183"/>
              <a:gd name="G22" fmla="sin G20 10763183"/>
              <a:gd name="G23" fmla="+- G21 10800 0"/>
              <a:gd name="G24" fmla="+- G12 G23 G22"/>
              <a:gd name="G25" fmla="+- G22 G23 G11"/>
              <a:gd name="G26" fmla="cos 10800 10763183"/>
              <a:gd name="G27" fmla="sin 10800 10763183"/>
              <a:gd name="G28" fmla="cos 9829 10763183"/>
              <a:gd name="G29" fmla="sin 9829 107631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54132"/>
              <a:gd name="G36" fmla="sin G34 -10554132"/>
              <a:gd name="G37" fmla="+/ -10554132 107631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29 G39"/>
              <a:gd name="G43" fmla="sin 98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5 w 21600"/>
              <a:gd name="T5" fmla="*/ 11100 h 21600"/>
              <a:gd name="T6" fmla="*/ 1044 w 21600"/>
              <a:gd name="T7" fmla="*/ 7449 h 21600"/>
              <a:gd name="T8" fmla="*/ 20625 w 21600"/>
              <a:gd name="T9" fmla="*/ 11073 h 21600"/>
              <a:gd name="T10" fmla="*/ -2193 w 21600"/>
              <a:gd name="T11" fmla="*/ 14468 h 21600"/>
              <a:gd name="T12" fmla="*/ 8 w 21600"/>
              <a:gd name="T13" fmla="*/ 10536 h 21600"/>
              <a:gd name="T14" fmla="*/ 3939 w 21600"/>
              <a:gd name="T15" fmla="*/ 127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40" y="13470"/>
                </a:moveTo>
                <a:cubicBezTo>
                  <a:pt x="2536" y="17705"/>
                  <a:pt x="6400" y="20629"/>
                  <a:pt x="10800" y="20629"/>
                </a:cubicBezTo>
                <a:cubicBezTo>
                  <a:pt x="16228" y="20629"/>
                  <a:pt x="20629" y="16228"/>
                  <a:pt x="20629" y="10800"/>
                </a:cubicBezTo>
                <a:cubicBezTo>
                  <a:pt x="20629" y="5371"/>
                  <a:pt x="16228" y="971"/>
                  <a:pt x="10800" y="971"/>
                </a:cubicBezTo>
                <a:cubicBezTo>
                  <a:pt x="6602" y="970"/>
                  <a:pt x="2867" y="3636"/>
                  <a:pt x="1504" y="7607"/>
                </a:cubicBezTo>
                <a:lnTo>
                  <a:pt x="585" y="7291"/>
                </a:lnTo>
                <a:cubicBezTo>
                  <a:pt x="2084" y="2929"/>
                  <a:pt x="618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965" y="21600"/>
                  <a:pt x="1719" y="18387"/>
                  <a:pt x="406" y="13734"/>
                </a:cubicBezTo>
                <a:lnTo>
                  <a:pt x="-2193" y="14468"/>
                </a:lnTo>
                <a:lnTo>
                  <a:pt x="8" y="10536"/>
                </a:lnTo>
                <a:lnTo>
                  <a:pt x="3939" y="12737"/>
                </a:lnTo>
                <a:lnTo>
                  <a:pt x="1340" y="13470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rot="5400000">
            <a:off x="6682749" y="1901351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5400000">
            <a:off x="7149643" y="1900380"/>
            <a:ext cx="450918" cy="1381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6493839" y="1035536"/>
            <a:ext cx="682833" cy="3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廃熱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36" name="AutoShape 12"/>
          <p:cNvCxnSpPr>
            <a:cxnSpLocks noChangeShapeType="1"/>
            <a:endCxn id="1033" idx="1"/>
          </p:cNvCxnSpPr>
          <p:nvPr/>
        </p:nvCxnSpPr>
        <p:spPr bwMode="auto">
          <a:xfrm>
            <a:off x="6907235" y="1369837"/>
            <a:ext cx="973" cy="3751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483794" y="2492311"/>
            <a:ext cx="1296144" cy="339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dirty="0" smtClean="0"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音響パワー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40" name="Rectangle 16" descr="縦線"/>
          <p:cNvSpPr>
            <a:spLocks noChangeArrowheads="1"/>
          </p:cNvSpPr>
          <p:nvPr/>
        </p:nvSpPr>
        <p:spPr bwMode="auto">
          <a:xfrm rot="5400000">
            <a:off x="5870454" y="1665980"/>
            <a:ext cx="246839" cy="562219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cxnSp>
        <p:nvCxnSpPr>
          <p:cNvPr id="1041" name="AutoShape 17"/>
          <p:cNvCxnSpPr>
            <a:cxnSpLocks noChangeShapeType="1"/>
          </p:cNvCxnSpPr>
          <p:nvPr/>
        </p:nvCxnSpPr>
        <p:spPr bwMode="auto">
          <a:xfrm flipH="1">
            <a:off x="5696228" y="1845050"/>
            <a:ext cx="562219" cy="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42" name="AutoShape 18"/>
          <p:cNvCxnSpPr>
            <a:cxnSpLocks noChangeShapeType="1"/>
          </p:cNvCxnSpPr>
          <p:nvPr/>
        </p:nvCxnSpPr>
        <p:spPr bwMode="auto">
          <a:xfrm flipH="1">
            <a:off x="5669965" y="2090917"/>
            <a:ext cx="165358" cy="9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827610" y="1691505"/>
            <a:ext cx="885154" cy="585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リニアモータ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47" name="AutoShape 23"/>
          <p:cNvCxnSpPr>
            <a:cxnSpLocks noChangeShapeType="1"/>
            <a:stCxn id="1034" idx="1"/>
          </p:cNvCxnSpPr>
          <p:nvPr/>
        </p:nvCxnSpPr>
        <p:spPr bwMode="auto">
          <a:xfrm flipV="1">
            <a:off x="7375102" y="1357204"/>
            <a:ext cx="5836" cy="38677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7127064" y="1035536"/>
            <a:ext cx="682833" cy="36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吸熱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0" name="AutoShape 26"/>
          <p:cNvSpPr>
            <a:spLocks noChangeAspect="1" noChangeArrowheads="1"/>
          </p:cNvSpPr>
          <p:nvPr/>
        </p:nvSpPr>
        <p:spPr bwMode="auto">
          <a:xfrm>
            <a:off x="4850160" y="4005064"/>
            <a:ext cx="42938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1" name="Rectangle 27" descr="横線"/>
          <p:cNvSpPr>
            <a:spLocks noChangeArrowheads="1"/>
          </p:cNvSpPr>
          <p:nvPr/>
        </p:nvSpPr>
        <p:spPr bwMode="auto">
          <a:xfrm rot="5400000">
            <a:off x="7014333" y="4784513"/>
            <a:ext cx="246201" cy="376789"/>
          </a:xfrm>
          <a:prstGeom prst="rect">
            <a:avLst/>
          </a:prstGeom>
          <a:pattFill prst="ltHorz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2" name="AutoShape 28"/>
          <p:cNvSpPr>
            <a:spLocks noChangeArrowheads="1"/>
          </p:cNvSpPr>
          <p:nvPr/>
        </p:nvSpPr>
        <p:spPr bwMode="auto">
          <a:xfrm rot="5400000" flipH="1">
            <a:off x="6763262" y="4704648"/>
            <a:ext cx="812271" cy="2028265"/>
          </a:xfrm>
          <a:custGeom>
            <a:avLst/>
            <a:gdLst>
              <a:gd name="G0" fmla="+- 10763183 0 0"/>
              <a:gd name="G1" fmla="+- -10554132 0 0"/>
              <a:gd name="G2" fmla="+- 10763183 0 -10554132"/>
              <a:gd name="G3" fmla="+- 10800 0 0"/>
              <a:gd name="G4" fmla="+- 0 0 107631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829 0 0"/>
              <a:gd name="G9" fmla="+- 0 0 -10554132"/>
              <a:gd name="G10" fmla="+- 9829 0 2700"/>
              <a:gd name="G11" fmla="cos G10 10763183"/>
              <a:gd name="G12" fmla="sin G10 10763183"/>
              <a:gd name="G13" fmla="cos 13500 10763183"/>
              <a:gd name="G14" fmla="sin 13500 10763183"/>
              <a:gd name="G15" fmla="+- G11 10800 0"/>
              <a:gd name="G16" fmla="+- G12 10800 0"/>
              <a:gd name="G17" fmla="+- G13 10800 0"/>
              <a:gd name="G18" fmla="+- G14 10800 0"/>
              <a:gd name="G19" fmla="*/ 9829 1 2"/>
              <a:gd name="G20" fmla="+- G19 5400 0"/>
              <a:gd name="G21" fmla="cos G20 10763183"/>
              <a:gd name="G22" fmla="sin G20 10763183"/>
              <a:gd name="G23" fmla="+- G21 10800 0"/>
              <a:gd name="G24" fmla="+- G12 G23 G22"/>
              <a:gd name="G25" fmla="+- G22 G23 G11"/>
              <a:gd name="G26" fmla="cos 10800 10763183"/>
              <a:gd name="G27" fmla="sin 10800 10763183"/>
              <a:gd name="G28" fmla="cos 9829 10763183"/>
              <a:gd name="G29" fmla="sin 9829 107631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0554132"/>
              <a:gd name="G36" fmla="sin G34 -10554132"/>
              <a:gd name="G37" fmla="+/ -10554132 107631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829 G39"/>
              <a:gd name="G43" fmla="sin 98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1595 w 21600"/>
              <a:gd name="T5" fmla="*/ 11100 h 21600"/>
              <a:gd name="T6" fmla="*/ 1044 w 21600"/>
              <a:gd name="T7" fmla="*/ 7449 h 21600"/>
              <a:gd name="T8" fmla="*/ 20625 w 21600"/>
              <a:gd name="T9" fmla="*/ 11073 h 21600"/>
              <a:gd name="T10" fmla="*/ -2193 w 21600"/>
              <a:gd name="T11" fmla="*/ 14468 h 21600"/>
              <a:gd name="T12" fmla="*/ 8 w 21600"/>
              <a:gd name="T13" fmla="*/ 10536 h 21600"/>
              <a:gd name="T14" fmla="*/ 3939 w 21600"/>
              <a:gd name="T15" fmla="*/ 12737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40" y="13470"/>
                </a:moveTo>
                <a:cubicBezTo>
                  <a:pt x="2536" y="17705"/>
                  <a:pt x="6400" y="20629"/>
                  <a:pt x="10800" y="20629"/>
                </a:cubicBezTo>
                <a:cubicBezTo>
                  <a:pt x="16228" y="20629"/>
                  <a:pt x="20629" y="16228"/>
                  <a:pt x="20629" y="10800"/>
                </a:cubicBezTo>
                <a:cubicBezTo>
                  <a:pt x="20629" y="5371"/>
                  <a:pt x="16228" y="971"/>
                  <a:pt x="10800" y="971"/>
                </a:cubicBezTo>
                <a:cubicBezTo>
                  <a:pt x="6602" y="970"/>
                  <a:pt x="2867" y="3636"/>
                  <a:pt x="1504" y="7607"/>
                </a:cubicBezTo>
                <a:lnTo>
                  <a:pt x="585" y="7291"/>
                </a:lnTo>
                <a:cubicBezTo>
                  <a:pt x="2084" y="2929"/>
                  <a:pt x="6187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5965" y="21600"/>
                  <a:pt x="1719" y="18387"/>
                  <a:pt x="406" y="13734"/>
                </a:cubicBezTo>
                <a:lnTo>
                  <a:pt x="-2193" y="14468"/>
                </a:lnTo>
                <a:lnTo>
                  <a:pt x="8" y="10536"/>
                </a:lnTo>
                <a:lnTo>
                  <a:pt x="3939" y="12737"/>
                </a:lnTo>
                <a:lnTo>
                  <a:pt x="1340" y="13470"/>
                </a:lnTo>
                <a:close/>
              </a:path>
            </a:pathLst>
          </a:cu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5421060" y="4690357"/>
            <a:ext cx="881433" cy="584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リニアモータ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8016930" y="4690357"/>
            <a:ext cx="881433" cy="5844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リニアモータ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55" name="Rectangle 31" descr="縦線"/>
          <p:cNvSpPr>
            <a:spLocks noChangeArrowheads="1"/>
          </p:cNvSpPr>
          <p:nvPr/>
        </p:nvSpPr>
        <p:spPr bwMode="auto">
          <a:xfrm rot="5400000">
            <a:off x="6461258" y="4693464"/>
            <a:ext cx="246201" cy="559856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56" name="Rectangle 32" descr="縦線"/>
          <p:cNvSpPr>
            <a:spLocks noChangeArrowheads="1"/>
          </p:cNvSpPr>
          <p:nvPr/>
        </p:nvSpPr>
        <p:spPr bwMode="auto">
          <a:xfrm rot="5400000">
            <a:off x="7613902" y="4693464"/>
            <a:ext cx="246201" cy="559856"/>
          </a:xfrm>
          <a:prstGeom prst="rect">
            <a:avLst/>
          </a:prstGeom>
          <a:pattFill prst="ltVert">
            <a:fgClr>
              <a:srgbClr val="FFFFFF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60" name="Text Box 36"/>
          <p:cNvSpPr txBox="1">
            <a:spLocks noChangeArrowheads="1"/>
          </p:cNvSpPr>
          <p:nvPr/>
        </p:nvSpPr>
        <p:spPr bwMode="auto">
          <a:xfrm>
            <a:off x="6548520" y="4049652"/>
            <a:ext cx="678026" cy="3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廃熱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61" name="AutoShape 37"/>
          <p:cNvCxnSpPr>
            <a:cxnSpLocks noChangeShapeType="1"/>
          </p:cNvCxnSpPr>
          <p:nvPr/>
        </p:nvCxnSpPr>
        <p:spPr bwMode="auto">
          <a:xfrm>
            <a:off x="6922403" y="4382121"/>
            <a:ext cx="969" cy="37414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63" name="AutoShape 39"/>
          <p:cNvCxnSpPr>
            <a:cxnSpLocks noChangeShapeType="1"/>
          </p:cNvCxnSpPr>
          <p:nvPr/>
        </p:nvCxnSpPr>
        <p:spPr bwMode="auto">
          <a:xfrm flipV="1">
            <a:off x="7395084" y="4357888"/>
            <a:ext cx="5812" cy="3857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4" name="Text Box 40"/>
          <p:cNvSpPr txBox="1">
            <a:spLocks noChangeArrowheads="1"/>
          </p:cNvSpPr>
          <p:nvPr/>
        </p:nvSpPr>
        <p:spPr bwMode="auto">
          <a:xfrm>
            <a:off x="7130654" y="4059345"/>
            <a:ext cx="679963" cy="36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吸熱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6721901" y="6064820"/>
            <a:ext cx="881433" cy="5844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共振</a:t>
            </a: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明朝" pitchFamily="17" charset="-128"/>
              <a:cs typeface="ＭＳ Ｐゴシック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ＭＳ Ｐゴシック" pitchFamily="50" charset="-128"/>
              </a:rPr>
              <a:t>回路</a:t>
            </a:r>
            <a:endParaRPr kumimoji="1" 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1067" name="AutoShape 43"/>
          <p:cNvCxnSpPr>
            <a:cxnSpLocks noChangeShapeType="1"/>
            <a:stCxn id="1065" idx="3"/>
            <a:endCxn id="1054" idx="2"/>
          </p:cNvCxnSpPr>
          <p:nvPr/>
        </p:nvCxnSpPr>
        <p:spPr bwMode="auto">
          <a:xfrm flipV="1">
            <a:off x="7603334" y="5274843"/>
            <a:ext cx="854312" cy="1082705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1068" name="AutoShape 44"/>
          <p:cNvCxnSpPr>
            <a:cxnSpLocks noChangeShapeType="1"/>
            <a:stCxn id="1053" idx="2"/>
            <a:endCxn id="1065" idx="1"/>
          </p:cNvCxnSpPr>
          <p:nvPr/>
        </p:nvCxnSpPr>
        <p:spPr bwMode="auto">
          <a:xfrm rot="16200000" flipH="1">
            <a:off x="5750002" y="5386618"/>
            <a:ext cx="1082705" cy="860124"/>
          </a:xfrm>
          <a:prstGeom prst="bentConnector2">
            <a:avLst/>
          </a:prstGeom>
          <a:noFill/>
          <a:ln w="25400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1071" name="Rectangle 47"/>
          <p:cNvSpPr>
            <a:spLocks noChangeArrowheads="1"/>
          </p:cNvSpPr>
          <p:nvPr/>
        </p:nvSpPr>
        <p:spPr bwMode="auto">
          <a:xfrm rot="5400000">
            <a:off x="7163426" y="4911406"/>
            <a:ext cx="449754" cy="137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 rot="5400000">
            <a:off x="6698495" y="4912375"/>
            <a:ext cx="449754" cy="1375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Text Box 14"/>
          <p:cNvSpPr txBox="1">
            <a:spLocks noChangeArrowheads="1"/>
          </p:cNvSpPr>
          <p:nvPr/>
        </p:nvSpPr>
        <p:spPr bwMode="auto">
          <a:xfrm>
            <a:off x="6814650" y="5538112"/>
            <a:ext cx="792088" cy="3391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電力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6995049" y="4857285"/>
            <a:ext cx="319565" cy="246746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サブタイトル 2"/>
          <p:cNvSpPr txBox="1">
            <a:spLocks/>
          </p:cNvSpPr>
          <p:nvPr/>
        </p:nvSpPr>
        <p:spPr>
          <a:xfrm>
            <a:off x="0" y="980728"/>
            <a:ext cx="6084168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従来システム 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ja-JP" altLang="en-US" sz="32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周波数固定</a:t>
            </a:r>
            <a:endParaRPr kumimoji="1" lang="en-US" altLang="ja-JP" sz="3200" b="1" i="0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ループ管による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b="1" dirty="0" smtClean="0"/>
              <a:t>　　　　　音響系の共振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リニアモータによる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b="1" dirty="0" smtClean="0"/>
              <a:t>　　　　　機械系の共振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defRPr/>
            </a:pPr>
            <a:endParaRPr kumimoji="1" lang="en-US" altLang="ja-JP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提案システム</a:t>
            </a:r>
            <a:r>
              <a:rPr kumimoji="1" lang="ja-JP" altLang="en-US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3200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… </a:t>
            </a:r>
            <a:r>
              <a:rPr kumimoji="1" lang="ja-JP" altLang="en-US" sz="3200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周波数可変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音響パワー　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dirty="0" smtClean="0"/>
              <a:t>　　→　</a:t>
            </a:r>
            <a:r>
              <a:rPr lang="ja-JP" altLang="en-US" sz="2800" b="1" dirty="0" smtClean="0"/>
              <a:t>電力をフィードバック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b="1" dirty="0" smtClean="0"/>
              <a:t>リニアモータと回路の</a:t>
            </a:r>
            <a:endParaRPr lang="en-US" altLang="ja-JP" sz="2800" b="1" dirty="0" smtClean="0"/>
          </a:p>
          <a:p>
            <a:pPr marL="742950" lvl="1" indent="-285750">
              <a:spcBef>
                <a:spcPct val="20000"/>
              </a:spcBef>
              <a:defRPr/>
            </a:pPr>
            <a:r>
              <a:rPr lang="ja-JP" altLang="en-US" sz="2800" b="1" dirty="0" smtClean="0"/>
              <a:t>　　　　　　定数を可変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3200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" grpId="0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60" grpId="0"/>
      <p:bldP spid="1064" grpId="0"/>
      <p:bldP spid="1065" grpId="0" animBg="1"/>
      <p:bldP spid="1071" grpId="0" animBg="1"/>
      <p:bldP spid="1072" grpId="0" animBg="1"/>
      <p:bldP spid="61" grpId="0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サブタイトル 2"/>
          <p:cNvSpPr txBox="1">
            <a:spLocks/>
          </p:cNvSpPr>
          <p:nvPr/>
        </p:nvSpPr>
        <p:spPr>
          <a:xfrm>
            <a:off x="107504" y="980728"/>
            <a:ext cx="9036496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ja-JP" sz="3200" dirty="0" smtClean="0"/>
              <a:t>リニアモータの電気</a:t>
            </a:r>
            <a:r>
              <a:rPr lang="en-US" altLang="ja-JP" sz="3200" dirty="0" smtClean="0"/>
              <a:t>-</a:t>
            </a:r>
            <a:r>
              <a:rPr lang="ja-JP" altLang="ja-JP" sz="3200" dirty="0" smtClean="0"/>
              <a:t>音響特性に基づく解析</a:t>
            </a:r>
            <a:r>
              <a:rPr lang="en-US" altLang="ja-JP" sz="3200" dirty="0" smtClean="0"/>
              <a:t> </a:t>
            </a:r>
            <a:r>
              <a:rPr lang="en-US" altLang="ja-JP" sz="2400" dirty="0" smtClean="0">
                <a:solidFill>
                  <a:srgbClr val="00B050"/>
                </a:solidFill>
              </a:rPr>
              <a:t>[2015</a:t>
            </a:r>
            <a:r>
              <a:rPr lang="ja-JP" altLang="en-US" sz="2400" dirty="0" smtClean="0">
                <a:solidFill>
                  <a:srgbClr val="00B050"/>
                </a:solidFill>
              </a:rPr>
              <a:t>春</a:t>
            </a:r>
            <a:r>
              <a:rPr lang="en-US" altLang="ja-JP" sz="2400" dirty="0" smtClean="0">
                <a:solidFill>
                  <a:srgbClr val="00B050"/>
                </a:solidFill>
              </a:rPr>
              <a:t>]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1" lang="en-US" altLang="ja-JP" sz="3200" b="1" i="0" strike="noStrike" kern="1200" cap="none" spc="0" normalizeH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>
                <a:uFill>
                  <a:solidFill>
                    <a:srgbClr val="00B050"/>
                  </a:solidFill>
                </a:uFill>
              </a:rPr>
              <a:t>ナイキストの安定判別 </a:t>
            </a:r>
            <a:r>
              <a:rPr lang="en-US" altLang="ja-JP" sz="2400" dirty="0" smtClean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[2014</a:t>
            </a:r>
            <a:r>
              <a:rPr lang="ja-JP" altLang="en-US" sz="2400" dirty="0" smtClean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秋</a:t>
            </a:r>
            <a:r>
              <a:rPr lang="en-US" altLang="ja-JP" sz="2400" dirty="0" smtClean="0">
                <a:solidFill>
                  <a:srgbClr val="00B050"/>
                </a:solidFill>
                <a:uFill>
                  <a:solidFill>
                    <a:srgbClr val="00B050"/>
                  </a:solidFill>
                </a:uFill>
              </a:rPr>
              <a:t>]</a:t>
            </a: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>
                <a:uFill>
                  <a:solidFill>
                    <a:srgbClr val="00B050"/>
                  </a:solidFill>
                </a:uFill>
              </a:rPr>
              <a:t>熱音響コア</a:t>
            </a:r>
            <a:r>
              <a:rPr lang="en-US" altLang="ja-JP" sz="2800" dirty="0" smtClean="0">
                <a:uFill>
                  <a:solidFill>
                    <a:srgbClr val="00B050"/>
                  </a:solidFill>
                </a:uFill>
              </a:rPr>
              <a:t>1</a:t>
            </a:r>
            <a:r>
              <a:rPr lang="ja-JP" altLang="en-US" sz="2800" dirty="0" smtClean="0">
                <a:uFill>
                  <a:solidFill>
                    <a:srgbClr val="00B050"/>
                  </a:solidFill>
                </a:uFill>
              </a:rPr>
              <a:t>段</a:t>
            </a:r>
            <a:endParaRPr lang="en-US" altLang="ja-JP" sz="2800" dirty="0" smtClean="0">
              <a:uFill>
                <a:solidFill>
                  <a:srgbClr val="00B050"/>
                </a:solidFill>
              </a:uFill>
            </a:endParaRPr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endParaRPr kumimoji="1" lang="en-US" altLang="ja-JP" sz="1000" b="1" i="0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多段コアを持つシステムの解析と実験 </a:t>
            </a:r>
            <a:r>
              <a:rPr lang="en-US" altLang="ja-JP" sz="2400" dirty="0" smtClean="0">
                <a:solidFill>
                  <a:srgbClr val="00B050"/>
                </a:solidFill>
              </a:rPr>
              <a:t>[2015</a:t>
            </a:r>
            <a:r>
              <a:rPr lang="ja-JP" altLang="en-US" sz="2400" dirty="0" smtClean="0">
                <a:solidFill>
                  <a:srgbClr val="00B050"/>
                </a:solidFill>
              </a:rPr>
              <a:t>秋</a:t>
            </a:r>
            <a:r>
              <a:rPr lang="en-US" altLang="ja-JP" sz="2400" dirty="0" smtClean="0">
                <a:solidFill>
                  <a:srgbClr val="00B050"/>
                </a:solidFill>
              </a:rPr>
              <a:t>]</a:t>
            </a:r>
            <a:r>
              <a:rPr lang="ja-JP" altLang="en-US" sz="2400" dirty="0" smtClean="0">
                <a:solidFill>
                  <a:srgbClr val="00B050"/>
                </a:solidFill>
              </a:rPr>
              <a:t>　</a:t>
            </a:r>
            <a:endParaRPr lang="en-US" altLang="ja-JP" sz="2400" dirty="0" smtClean="0">
              <a:solidFill>
                <a:srgbClr val="00B050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2800" dirty="0" smtClean="0"/>
              <a:t>解析：コア５段で発振 </a:t>
            </a:r>
            <a:r>
              <a:rPr lang="en-US" altLang="ja-JP" sz="2800" dirty="0" smtClean="0"/>
              <a:t>…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2800" dirty="0" smtClean="0"/>
              <a:t>実験：発振しない、</a:t>
            </a:r>
            <a:r>
              <a:rPr lang="en-US" altLang="ja-JP" sz="2800" dirty="0" smtClean="0"/>
              <a:t>138°</a:t>
            </a:r>
            <a:r>
              <a:rPr lang="ja-JP" altLang="en-US" sz="2800" dirty="0" smtClean="0"/>
              <a:t>の位相差</a:t>
            </a:r>
          </a:p>
        </p:txBody>
      </p:sp>
      <p:sp>
        <p:nvSpPr>
          <p:cNvPr id="4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836712"/>
          </a:xfrm>
        </p:spPr>
        <p:txBody>
          <a:bodyPr>
            <a:normAutofit/>
          </a:bodyPr>
          <a:lstStyle/>
          <a:p>
            <a:r>
              <a:rPr lang="ja-JP" altLang="en-US" sz="4000" dirty="0" smtClean="0"/>
              <a:t>背景：これまでの結果</a:t>
            </a:r>
            <a:endParaRPr kumimoji="1" lang="ja-JP" altLang="en-US" sz="3600" dirty="0"/>
          </a:p>
        </p:txBody>
      </p:sp>
      <p:sp>
        <p:nvSpPr>
          <p:cNvPr id="6" name="正方形/長方形 5"/>
          <p:cNvSpPr/>
          <p:nvPr/>
        </p:nvSpPr>
        <p:spPr>
          <a:xfrm>
            <a:off x="949747" y="5240312"/>
            <a:ext cx="7485062" cy="10572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49747" y="5241900"/>
            <a:ext cx="7478712" cy="10556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30797" y="5083150"/>
            <a:ext cx="6226175" cy="296862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65659" y="4995837"/>
            <a:ext cx="465138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668047" y="4995837"/>
            <a:ext cx="466725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956097" y="5441925"/>
            <a:ext cx="0" cy="5762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8434809" y="5465737"/>
            <a:ext cx="0" cy="5556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1930822" y="5230787"/>
            <a:ext cx="4492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2573759" y="4989487"/>
            <a:ext cx="782638" cy="495300"/>
            <a:chOff x="2645423" y="4077072"/>
            <a:chExt cx="782264" cy="494998"/>
          </a:xfrm>
        </p:grpSpPr>
        <p:sp>
          <p:nvSpPr>
            <p:cNvPr id="11" name="正方形/長方形 10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645423" y="4077072"/>
              <a:ext cx="187235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240452" y="4080245"/>
              <a:ext cx="187235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sp>
        <p:nvSpPr>
          <p:cNvPr id="4110" name="テキスト ボックス 24"/>
          <p:cNvSpPr txBox="1">
            <a:spLocks noChangeArrowheads="1"/>
          </p:cNvSpPr>
          <p:nvPr/>
        </p:nvSpPr>
        <p:spPr bwMode="auto">
          <a:xfrm>
            <a:off x="514772" y="5399062"/>
            <a:ext cx="5556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Arial" charset="0"/>
                <a:cs typeface="Arial" charset="0"/>
              </a:rPr>
              <a:t>電</a:t>
            </a:r>
            <a:endParaRPr lang="en-US" altLang="ja-JP">
              <a:latin typeface="Arial" charset="0"/>
              <a:cs typeface="Arial" charset="0"/>
            </a:endParaRPr>
          </a:p>
          <a:p>
            <a:r>
              <a:rPr lang="ja-JP" altLang="en-US">
                <a:latin typeface="Arial" charset="0"/>
                <a:cs typeface="Arial" charset="0"/>
              </a:rPr>
              <a:t>力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3940597" y="6122962"/>
            <a:ext cx="1254125" cy="3508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</a:rPr>
              <a:t>電気回路</a:t>
            </a:r>
          </a:p>
        </p:txBody>
      </p:sp>
      <p:grpSp>
        <p:nvGrpSpPr>
          <p:cNvPr id="3" name="グループ化 27"/>
          <p:cNvGrpSpPr>
            <a:grpSpLocks/>
          </p:cNvGrpSpPr>
          <p:nvPr/>
        </p:nvGrpSpPr>
        <p:grpSpPr bwMode="auto">
          <a:xfrm>
            <a:off x="3718347" y="4991075"/>
            <a:ext cx="781050" cy="493712"/>
            <a:chOff x="2645423" y="4077072"/>
            <a:chExt cx="782264" cy="494998"/>
          </a:xfrm>
        </p:grpSpPr>
        <p:sp>
          <p:nvSpPr>
            <p:cNvPr id="29" name="正方形/長方形 28"/>
            <p:cNvSpPr/>
            <p:nvPr/>
          </p:nvSpPr>
          <p:spPr>
            <a:xfrm>
              <a:off x="2817139" y="4166204"/>
              <a:ext cx="424521" cy="30241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2645423" y="4077072"/>
              <a:ext cx="187616" cy="4918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3240071" y="4080255"/>
              <a:ext cx="187616" cy="49181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4" name="グループ化 31"/>
          <p:cNvGrpSpPr>
            <a:grpSpLocks/>
          </p:cNvGrpSpPr>
          <p:nvPr/>
        </p:nvGrpSpPr>
        <p:grpSpPr bwMode="auto">
          <a:xfrm>
            <a:off x="5220122" y="4995837"/>
            <a:ext cx="782637" cy="495300"/>
            <a:chOff x="2645423" y="4077072"/>
            <a:chExt cx="782264" cy="494998"/>
          </a:xfrm>
        </p:grpSpPr>
        <p:sp>
          <p:nvSpPr>
            <p:cNvPr id="33" name="正方形/長方形 32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2645423" y="4077072"/>
              <a:ext cx="187236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240451" y="4080245"/>
              <a:ext cx="187236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5" name="グループ化 43"/>
          <p:cNvGrpSpPr>
            <a:grpSpLocks/>
          </p:cNvGrpSpPr>
          <p:nvPr/>
        </p:nvGrpSpPr>
        <p:grpSpPr bwMode="auto">
          <a:xfrm>
            <a:off x="4667672" y="4762475"/>
            <a:ext cx="431800" cy="923925"/>
            <a:chOff x="4653707" y="2996952"/>
            <a:chExt cx="432048" cy="923479"/>
          </a:xfrm>
        </p:grpSpPr>
        <p:sp>
          <p:nvSpPr>
            <p:cNvPr id="41" name="大波 40"/>
            <p:cNvSpPr/>
            <p:nvPr/>
          </p:nvSpPr>
          <p:spPr>
            <a:xfrm rot="5400000">
              <a:off x="4478601" y="3243461"/>
              <a:ext cx="782260" cy="432048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4737892" y="2996952"/>
              <a:ext cx="287503" cy="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4707713" y="3849027"/>
              <a:ext cx="295445" cy="7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45" name="直線矢印コネクタ 44"/>
          <p:cNvCxnSpPr/>
          <p:nvPr/>
        </p:nvCxnSpPr>
        <p:spPr>
          <a:xfrm flipH="1" flipV="1">
            <a:off x="6228184" y="5229200"/>
            <a:ext cx="1169988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テキスト ボックス 46"/>
          <p:cNvSpPr txBox="1">
            <a:spLocks noChangeArrowheads="1"/>
          </p:cNvSpPr>
          <p:nvPr/>
        </p:nvSpPr>
        <p:spPr bwMode="auto">
          <a:xfrm>
            <a:off x="2311822" y="5433987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latin typeface="Arial" charset="0"/>
                <a:cs typeface="Arial" charset="0"/>
              </a:rPr>
              <a:t>熱音響コア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4121" name="テキスト ボックス 53"/>
          <p:cNvSpPr txBox="1">
            <a:spLocks noChangeArrowheads="1"/>
          </p:cNvSpPr>
          <p:nvPr/>
        </p:nvSpPr>
        <p:spPr bwMode="auto">
          <a:xfrm>
            <a:off x="6733009" y="5621312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latin typeface="Arial" charset="0"/>
                <a:cs typeface="Arial" charset="0"/>
              </a:rPr>
              <a:t>リニアモータ</a:t>
            </a:r>
            <a:endParaRPr lang="en-US" altLang="ja-JP" sz="2000">
              <a:latin typeface="Arial" charset="0"/>
              <a:cs typeface="Arial" charset="0"/>
            </a:endParaRPr>
          </a:p>
        </p:txBody>
      </p:sp>
      <p:cxnSp>
        <p:nvCxnSpPr>
          <p:cNvPr id="69" name="直線コネクタ 68"/>
          <p:cNvCxnSpPr/>
          <p:nvPr/>
        </p:nvCxnSpPr>
        <p:spPr>
          <a:xfrm flipH="1">
            <a:off x="7490247" y="5322862"/>
            <a:ext cx="39052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角丸四角形 47"/>
          <p:cNvSpPr/>
          <p:nvPr/>
        </p:nvSpPr>
        <p:spPr>
          <a:xfrm>
            <a:off x="2327226" y="4797152"/>
            <a:ext cx="1296144" cy="1008112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/>
          <p:cNvSpPr/>
          <p:nvPr/>
        </p:nvSpPr>
        <p:spPr>
          <a:xfrm>
            <a:off x="538620" y="4647655"/>
            <a:ext cx="8127133" cy="1922245"/>
          </a:xfrm>
          <a:custGeom>
            <a:avLst/>
            <a:gdLst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908800 w 6908800"/>
              <a:gd name="connsiteY4" fmla="*/ 0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851476 w 6908800"/>
              <a:gd name="connsiteY5" fmla="*/ 313060 h 2171700"/>
              <a:gd name="connsiteX6" fmla="*/ 6908800 w 6908800"/>
              <a:gd name="connsiteY6" fmla="*/ 2171700 h 2171700"/>
              <a:gd name="connsiteX7" fmla="*/ 0 w 6908800"/>
              <a:gd name="connsiteY7" fmla="*/ 2171700 h 2171700"/>
              <a:gd name="connsiteX8" fmla="*/ 0 w 6908800"/>
              <a:gd name="connsiteY8" fmla="*/ 0 h 2171700"/>
              <a:gd name="connsiteX9" fmla="*/ 2095500 w 6908800"/>
              <a:gd name="connsiteY9" fmla="*/ 0 h 2171700"/>
              <a:gd name="connsiteX10" fmla="*/ 2235200 w 6908800"/>
              <a:gd name="connsiteY10" fmla="*/ 101600 h 2171700"/>
              <a:gd name="connsiteX11" fmla="*/ 2247900 w 6908800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07460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169044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908800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0716 w 6924145"/>
              <a:gd name="connsiteY8" fmla="*/ 2100139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100139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028578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144030 w 6913429"/>
              <a:gd name="connsiteY10" fmla="*/ 24873 h 2171700"/>
              <a:gd name="connsiteX11" fmla="*/ 2084784 w 6913429"/>
              <a:gd name="connsiteY11" fmla="*/ 0 h 2171700"/>
              <a:gd name="connsiteX12" fmla="*/ 2224484 w 6913429"/>
              <a:gd name="connsiteY12" fmla="*/ 101600 h 2171700"/>
              <a:gd name="connsiteX13" fmla="*/ 2237184 w 6913429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325441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91582 w 6913429"/>
              <a:gd name="connsiteY2" fmla="*/ 217811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83640 w 6913429"/>
              <a:gd name="connsiteY3" fmla="*/ 52089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6768752 w 8754270"/>
              <a:gd name="connsiteY4" fmla="*/ 25028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09818 w 8754270"/>
              <a:gd name="connsiteY4" fmla="*/ 37477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22345 w 8754270"/>
              <a:gd name="connsiteY4" fmla="*/ 74822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6912768 w 8666580"/>
              <a:gd name="connsiteY6" fmla="*/ 1969244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8310246 w 8666580"/>
              <a:gd name="connsiteY7" fmla="*/ 2009873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10246 w 8667241"/>
              <a:gd name="connsiteY7" fmla="*/ 2009873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97936 w 8667241"/>
              <a:gd name="connsiteY7" fmla="*/ 1885390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488562 w 8666580"/>
              <a:gd name="connsiteY9" fmla="*/ 1816957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1922734"/>
              <a:gd name="connsiteX1" fmla="*/ 3729164 w 8666580"/>
              <a:gd name="connsiteY1" fmla="*/ 1300545 h 1922734"/>
              <a:gd name="connsiteX2" fmla="*/ 3729164 w 8666580"/>
              <a:gd name="connsiteY2" fmla="*/ 205363 h 1922734"/>
              <a:gd name="connsiteX3" fmla="*/ 3883640 w 8666580"/>
              <a:gd name="connsiteY3" fmla="*/ 52089 h 1922734"/>
              <a:gd name="connsiteX4" fmla="*/ 8422345 w 8666580"/>
              <a:gd name="connsiteY4" fmla="*/ 74822 h 1922734"/>
              <a:gd name="connsiteX5" fmla="*/ 8666580 w 8666580"/>
              <a:gd name="connsiteY5" fmla="*/ 281079 h 1922734"/>
              <a:gd name="connsiteX6" fmla="*/ 8654053 w 8666580"/>
              <a:gd name="connsiteY6" fmla="*/ 1695382 h 1922734"/>
              <a:gd name="connsiteX7" fmla="*/ 8397936 w 8666580"/>
              <a:gd name="connsiteY7" fmla="*/ 1885390 h 1922734"/>
              <a:gd name="connsiteX8" fmla="*/ 833028 w 8666580"/>
              <a:gd name="connsiteY8" fmla="*/ 1922734 h 1922734"/>
              <a:gd name="connsiteX9" fmla="*/ 488562 w 8666580"/>
              <a:gd name="connsiteY9" fmla="*/ 1816957 h 1922734"/>
              <a:gd name="connsiteX10" fmla="*/ 0 w 8666580"/>
              <a:gd name="connsiteY10" fmla="*/ 167994 h 1922734"/>
              <a:gd name="connsiteX11" fmla="*/ 144030 w 8666580"/>
              <a:gd name="connsiteY11" fmla="*/ 24873 h 1922734"/>
              <a:gd name="connsiteX12" fmla="*/ 2084784 w 8666580"/>
              <a:gd name="connsiteY12" fmla="*/ 0 h 1922734"/>
              <a:gd name="connsiteX13" fmla="*/ 2224484 w 8666580"/>
              <a:gd name="connsiteY13" fmla="*/ 101600 h 1922734"/>
              <a:gd name="connsiteX14" fmla="*/ 2237184 w 8666580"/>
              <a:gd name="connsiteY14" fmla="*/ 1308100 h 1922734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488562 w 8666580"/>
              <a:gd name="connsiteY9" fmla="*/ 1816957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551198 w 8666580"/>
              <a:gd name="connsiteY9" fmla="*/ 1655131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33019 h 1910309"/>
              <a:gd name="connsiteX1" fmla="*/ 3729164 w 8666580"/>
              <a:gd name="connsiteY1" fmla="*/ 1325464 h 1910309"/>
              <a:gd name="connsiteX2" fmla="*/ 3729164 w 8666580"/>
              <a:gd name="connsiteY2" fmla="*/ 230282 h 1910309"/>
              <a:gd name="connsiteX3" fmla="*/ 3883640 w 8666580"/>
              <a:gd name="connsiteY3" fmla="*/ 77008 h 1910309"/>
              <a:gd name="connsiteX4" fmla="*/ 8422345 w 8666580"/>
              <a:gd name="connsiteY4" fmla="*/ 99741 h 1910309"/>
              <a:gd name="connsiteX5" fmla="*/ 8666580 w 8666580"/>
              <a:gd name="connsiteY5" fmla="*/ 305998 h 1910309"/>
              <a:gd name="connsiteX6" fmla="*/ 8654053 w 8666580"/>
              <a:gd name="connsiteY6" fmla="*/ 1720301 h 1910309"/>
              <a:gd name="connsiteX7" fmla="*/ 8397936 w 8666580"/>
              <a:gd name="connsiteY7" fmla="*/ 1910309 h 1910309"/>
              <a:gd name="connsiteX8" fmla="*/ 807973 w 8666580"/>
              <a:gd name="connsiteY8" fmla="*/ 1910307 h 1910309"/>
              <a:gd name="connsiteX9" fmla="*/ 551198 w 8666580"/>
              <a:gd name="connsiteY9" fmla="*/ 1680050 h 1910309"/>
              <a:gd name="connsiteX10" fmla="*/ 0 w 8666580"/>
              <a:gd name="connsiteY10" fmla="*/ 192913 h 1910309"/>
              <a:gd name="connsiteX11" fmla="*/ 682701 w 8666580"/>
              <a:gd name="connsiteY11" fmla="*/ 0 h 1910309"/>
              <a:gd name="connsiteX12" fmla="*/ 2084784 w 8666580"/>
              <a:gd name="connsiteY12" fmla="*/ 24919 h 1910309"/>
              <a:gd name="connsiteX13" fmla="*/ 2224484 w 8666580"/>
              <a:gd name="connsiteY13" fmla="*/ 126519 h 1910309"/>
              <a:gd name="connsiteX14" fmla="*/ 2237184 w 866658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144031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49600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27910" h="1910309">
                <a:moveTo>
                  <a:pt x="1698514" y="1333019"/>
                </a:moveTo>
                <a:lnTo>
                  <a:pt x="3190494" y="1325464"/>
                </a:lnTo>
                <a:lnTo>
                  <a:pt x="3190494" y="230282"/>
                </a:lnTo>
                <a:lnTo>
                  <a:pt x="3344970" y="77008"/>
                </a:lnTo>
                <a:lnTo>
                  <a:pt x="7883675" y="99741"/>
                </a:lnTo>
                <a:lnTo>
                  <a:pt x="8127910" y="305998"/>
                </a:lnTo>
                <a:cubicBezTo>
                  <a:pt x="8127249" y="922750"/>
                  <a:pt x="8116044" y="1103549"/>
                  <a:pt x="8115383" y="1720301"/>
                </a:cubicBezTo>
                <a:lnTo>
                  <a:pt x="7859266" y="1910309"/>
                </a:lnTo>
                <a:lnTo>
                  <a:pt x="269303" y="1910307"/>
                </a:lnTo>
                <a:lnTo>
                  <a:pt x="12528" y="1680050"/>
                </a:lnTo>
                <a:lnTo>
                  <a:pt x="0" y="242707"/>
                </a:lnTo>
                <a:lnTo>
                  <a:pt x="256776" y="0"/>
                </a:lnTo>
                <a:lnTo>
                  <a:pt x="1496004" y="24919"/>
                </a:lnTo>
                <a:lnTo>
                  <a:pt x="1673287" y="238554"/>
                </a:lnTo>
                <a:lnTo>
                  <a:pt x="1698514" y="1333019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/>
          <p:nvPr/>
        </p:nvCxnSpPr>
        <p:spPr>
          <a:xfrm>
            <a:off x="1835696" y="3284984"/>
            <a:ext cx="1224136" cy="64807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V="1">
            <a:off x="1835696" y="3284984"/>
            <a:ext cx="1224136" cy="648072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4499992" y="3331940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実際は１６段</a:t>
            </a:r>
            <a:endParaRPr kumimoji="1" lang="ja-JP" altLang="en-US" sz="2000" dirty="0"/>
          </a:p>
        </p:txBody>
      </p:sp>
      <p:sp>
        <p:nvSpPr>
          <p:cNvPr id="39" name="円/楕円 38"/>
          <p:cNvSpPr/>
          <p:nvPr/>
        </p:nvSpPr>
        <p:spPr>
          <a:xfrm>
            <a:off x="3059832" y="6165304"/>
            <a:ext cx="14401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5999634" y="6152778"/>
            <a:ext cx="14401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51" grpId="1" animBg="1"/>
      <p:bldP spid="51" grpId="2" animBg="1"/>
      <p:bldP spid="68" grpId="0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目的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052736"/>
            <a:ext cx="8460432" cy="5472608"/>
          </a:xfrm>
        </p:spPr>
        <p:txBody>
          <a:bodyPr>
            <a:normAutofit/>
          </a:bodyPr>
          <a:lstStyle/>
          <a:p>
            <a:pPr marL="0" lvl="0" indent="0"/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r>
              <a:rPr lang="ja-JP" altLang="en-US" dirty="0" smtClean="0"/>
              <a:t>コア５段のシステムの発振を目指す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sz="3200" dirty="0" smtClean="0"/>
              <a:t>リニアモータ端子電圧間の位相調整</a:t>
            </a:r>
            <a:endParaRPr lang="en-US" altLang="ja-JP" sz="3200" dirty="0" smtClean="0"/>
          </a:p>
          <a:p>
            <a:pPr marL="400050" lvl="1" indent="0"/>
            <a:r>
              <a:rPr lang="ja-JP" altLang="en-US" sz="3200" dirty="0" smtClean="0"/>
              <a:t>解析１：発振可能な管路長</a:t>
            </a:r>
            <a:endParaRPr lang="en-US" altLang="ja-JP" sz="3200" dirty="0" smtClean="0"/>
          </a:p>
          <a:p>
            <a:pPr marL="400050" lvl="1" indent="0"/>
            <a:r>
              <a:rPr lang="ja-JP" altLang="en-US" sz="3200" dirty="0" smtClean="0"/>
              <a:t>解析２：端子電圧間の位相差</a:t>
            </a:r>
            <a:endParaRPr lang="en-US" altLang="ja-JP" sz="3200" dirty="0" smtClean="0"/>
          </a:p>
          <a:p>
            <a:pPr marL="400050" lvl="1" indent="0"/>
            <a:r>
              <a:rPr lang="ja-JP" altLang="en-US" sz="3200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</a:rPr>
              <a:t>実験：進行波成分の計測</a:t>
            </a:r>
            <a:endParaRPr lang="en-US" altLang="ja-JP" sz="3200" dirty="0" smtClean="0">
              <a:solidFill>
                <a:prstClr val="black"/>
              </a:solidFill>
              <a:uFill>
                <a:solidFill>
                  <a:srgbClr val="FF0000"/>
                </a:solidFill>
              </a:uFill>
            </a:endParaRPr>
          </a:p>
          <a:p>
            <a:pPr lvl="2">
              <a:lnSpc>
                <a:spcPts val="1000"/>
              </a:lnSpc>
              <a:buNone/>
            </a:pP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949747" y="5240312"/>
            <a:ext cx="7485062" cy="10572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49747" y="5241900"/>
            <a:ext cx="7478712" cy="10556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730797" y="5083150"/>
            <a:ext cx="6226175" cy="296862"/>
          </a:xfrm>
          <a:prstGeom prst="rect">
            <a:avLst/>
          </a:prstGeom>
          <a:solidFill>
            <a:srgbClr val="A2FEF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265659" y="4995837"/>
            <a:ext cx="465138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668047" y="4995837"/>
            <a:ext cx="466725" cy="4667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956097" y="5441925"/>
            <a:ext cx="0" cy="57626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V="1">
            <a:off x="8434809" y="5465737"/>
            <a:ext cx="0" cy="55562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1930822" y="5230787"/>
            <a:ext cx="44926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グループ化 13"/>
          <p:cNvGrpSpPr>
            <a:grpSpLocks/>
          </p:cNvGrpSpPr>
          <p:nvPr/>
        </p:nvGrpSpPr>
        <p:grpSpPr bwMode="auto">
          <a:xfrm>
            <a:off x="2573759" y="4989487"/>
            <a:ext cx="782638" cy="495300"/>
            <a:chOff x="2645423" y="4077072"/>
            <a:chExt cx="782264" cy="494998"/>
          </a:xfrm>
        </p:grpSpPr>
        <p:sp>
          <p:nvSpPr>
            <p:cNvPr id="15" name="正方形/長方形 14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2645423" y="4077072"/>
              <a:ext cx="187235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3240452" y="4080245"/>
              <a:ext cx="187235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sp>
        <p:nvSpPr>
          <p:cNvPr id="18" name="テキスト ボックス 24"/>
          <p:cNvSpPr txBox="1">
            <a:spLocks noChangeArrowheads="1"/>
          </p:cNvSpPr>
          <p:nvPr/>
        </p:nvSpPr>
        <p:spPr bwMode="auto">
          <a:xfrm>
            <a:off x="514772" y="5399062"/>
            <a:ext cx="55562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>
                <a:latin typeface="Arial" charset="0"/>
                <a:cs typeface="Arial" charset="0"/>
              </a:rPr>
              <a:t>電</a:t>
            </a:r>
            <a:endParaRPr lang="en-US" altLang="ja-JP">
              <a:latin typeface="Arial" charset="0"/>
              <a:cs typeface="Arial" charset="0"/>
            </a:endParaRPr>
          </a:p>
          <a:p>
            <a:r>
              <a:rPr lang="ja-JP" altLang="en-US">
                <a:latin typeface="Arial" charset="0"/>
                <a:cs typeface="Arial" charset="0"/>
              </a:rPr>
              <a:t>力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940597" y="6122962"/>
            <a:ext cx="1254125" cy="35083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solidFill>
                  <a:schemeClr val="tx1"/>
                </a:solidFill>
              </a:rPr>
              <a:t>電気回路</a:t>
            </a:r>
          </a:p>
        </p:txBody>
      </p:sp>
      <p:grpSp>
        <p:nvGrpSpPr>
          <p:cNvPr id="20" name="グループ化 27"/>
          <p:cNvGrpSpPr>
            <a:grpSpLocks/>
          </p:cNvGrpSpPr>
          <p:nvPr/>
        </p:nvGrpSpPr>
        <p:grpSpPr bwMode="auto">
          <a:xfrm>
            <a:off x="3718347" y="4991075"/>
            <a:ext cx="781050" cy="493712"/>
            <a:chOff x="2645423" y="4077072"/>
            <a:chExt cx="782264" cy="494998"/>
          </a:xfrm>
        </p:grpSpPr>
        <p:sp>
          <p:nvSpPr>
            <p:cNvPr id="21" name="正方形/長方形 20"/>
            <p:cNvSpPr/>
            <p:nvPr/>
          </p:nvSpPr>
          <p:spPr>
            <a:xfrm>
              <a:off x="2817139" y="4166204"/>
              <a:ext cx="424521" cy="30241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2645423" y="4077072"/>
              <a:ext cx="187616" cy="49181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3240071" y="4080255"/>
              <a:ext cx="187616" cy="49181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24" name="グループ化 31"/>
          <p:cNvGrpSpPr>
            <a:grpSpLocks/>
          </p:cNvGrpSpPr>
          <p:nvPr/>
        </p:nvGrpSpPr>
        <p:grpSpPr bwMode="auto">
          <a:xfrm>
            <a:off x="5220122" y="4995837"/>
            <a:ext cx="782637" cy="495300"/>
            <a:chOff x="2645423" y="4077072"/>
            <a:chExt cx="782264" cy="494998"/>
          </a:xfrm>
        </p:grpSpPr>
        <p:sp>
          <p:nvSpPr>
            <p:cNvPr id="25" name="正方形/長方形 24"/>
            <p:cNvSpPr/>
            <p:nvPr/>
          </p:nvSpPr>
          <p:spPr>
            <a:xfrm>
              <a:off x="2816791" y="4165918"/>
              <a:ext cx="425247" cy="301441"/>
            </a:xfrm>
            <a:prstGeom prst="rect">
              <a:avLst/>
            </a:prstGeom>
            <a:gradFill flip="none" rotWithShape="1">
              <a:gsLst>
                <a:gs pos="27000">
                  <a:srgbClr val="FF0000"/>
                </a:gs>
                <a:gs pos="0">
                  <a:srgbClr val="FF0000"/>
                </a:gs>
                <a:gs pos="72000">
                  <a:schemeClr val="tx2">
                    <a:lumMod val="40000"/>
                    <a:lumOff val="60000"/>
                  </a:schemeClr>
                </a:gs>
                <a:gs pos="35000">
                  <a:srgbClr val="FF4E00"/>
                </a:gs>
                <a:gs pos="54000">
                  <a:srgbClr val="FFC000"/>
                </a:gs>
                <a:gs pos="100000">
                  <a:srgbClr val="22DBEE"/>
                </a:gs>
              </a:gsLst>
              <a:lin ang="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645423" y="4077072"/>
              <a:ext cx="187236" cy="4918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3240451" y="4080245"/>
              <a:ext cx="187236" cy="491825"/>
            </a:xfrm>
            <a:prstGeom prst="rect">
              <a:avLst/>
            </a:prstGeom>
            <a:solidFill>
              <a:srgbClr val="0017E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rgbClr val="00FFFF"/>
                </a:solidFill>
              </a:endParaRPr>
            </a:p>
          </p:txBody>
        </p:sp>
      </p:grpSp>
      <p:grpSp>
        <p:nvGrpSpPr>
          <p:cNvPr id="28" name="グループ化 43"/>
          <p:cNvGrpSpPr>
            <a:grpSpLocks/>
          </p:cNvGrpSpPr>
          <p:nvPr/>
        </p:nvGrpSpPr>
        <p:grpSpPr bwMode="auto">
          <a:xfrm>
            <a:off x="4667672" y="4762475"/>
            <a:ext cx="431800" cy="923925"/>
            <a:chOff x="4653707" y="2996952"/>
            <a:chExt cx="432048" cy="923479"/>
          </a:xfrm>
        </p:grpSpPr>
        <p:sp>
          <p:nvSpPr>
            <p:cNvPr id="29" name="大波 28"/>
            <p:cNvSpPr/>
            <p:nvPr/>
          </p:nvSpPr>
          <p:spPr>
            <a:xfrm rot="5400000">
              <a:off x="4478601" y="3243461"/>
              <a:ext cx="782260" cy="432048"/>
            </a:xfrm>
            <a:prstGeom prst="wave">
              <a:avLst>
                <a:gd name="adj1" fmla="val 2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737892" y="2996952"/>
              <a:ext cx="287503" cy="71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4707713" y="3849027"/>
              <a:ext cx="295445" cy="7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32" name="直線矢印コネクタ 31"/>
          <p:cNvCxnSpPr/>
          <p:nvPr/>
        </p:nvCxnSpPr>
        <p:spPr>
          <a:xfrm flipH="1" flipV="1">
            <a:off x="6228184" y="5229200"/>
            <a:ext cx="1169988" cy="15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46"/>
          <p:cNvSpPr txBox="1">
            <a:spLocks noChangeArrowheads="1"/>
          </p:cNvSpPr>
          <p:nvPr/>
        </p:nvSpPr>
        <p:spPr bwMode="auto">
          <a:xfrm>
            <a:off x="2311822" y="5433987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 dirty="0">
                <a:latin typeface="Arial" charset="0"/>
                <a:cs typeface="Arial" charset="0"/>
              </a:rPr>
              <a:t>熱音響コア</a:t>
            </a:r>
            <a:endParaRPr lang="en-US" altLang="ja-JP" sz="2000" dirty="0">
              <a:latin typeface="Arial" charset="0"/>
              <a:cs typeface="Arial" charset="0"/>
            </a:endParaRPr>
          </a:p>
        </p:txBody>
      </p:sp>
      <p:sp>
        <p:nvSpPr>
          <p:cNvPr id="34" name="テキスト ボックス 53"/>
          <p:cNvSpPr txBox="1">
            <a:spLocks noChangeArrowheads="1"/>
          </p:cNvSpPr>
          <p:nvPr/>
        </p:nvSpPr>
        <p:spPr bwMode="auto">
          <a:xfrm>
            <a:off x="6733009" y="5621312"/>
            <a:ext cx="1512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000">
                <a:latin typeface="Arial" charset="0"/>
                <a:cs typeface="Arial" charset="0"/>
              </a:rPr>
              <a:t>リニアモータ</a:t>
            </a:r>
            <a:endParaRPr lang="en-US" altLang="ja-JP" sz="2000">
              <a:latin typeface="Arial" charset="0"/>
              <a:cs typeface="Arial" charset="0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7490247" y="5322862"/>
            <a:ext cx="390525" cy="298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左中かっこ 37"/>
          <p:cNvSpPr/>
          <p:nvPr/>
        </p:nvSpPr>
        <p:spPr>
          <a:xfrm rot="5400000">
            <a:off x="6611702" y="3837570"/>
            <a:ext cx="432048" cy="1656184"/>
          </a:xfrm>
          <a:prstGeom prst="leftBrace">
            <a:avLst>
              <a:gd name="adj1" fmla="val 48922"/>
              <a:gd name="adj2" fmla="val 50000"/>
            </a:avLst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6337331" y="394873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 smtClean="0">
                <a:solidFill>
                  <a:srgbClr val="FF0000"/>
                </a:solidFill>
              </a:rPr>
              <a:t>変更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059832" y="6165304"/>
            <a:ext cx="14401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/>
        </p:nvSpPr>
        <p:spPr>
          <a:xfrm>
            <a:off x="5999634" y="6152778"/>
            <a:ext cx="144016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8" grpId="0" animBg="1"/>
      <p:bldP spid="40" grpId="0"/>
      <p:bldP spid="41" grpId="0" uiExpand="1" animBg="1"/>
      <p:bldP spid="42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62535"/>
          <a:stretch>
            <a:fillRect/>
          </a:stretch>
        </p:blipFill>
        <p:spPr bwMode="auto">
          <a:xfrm>
            <a:off x="107504" y="605962"/>
            <a:ext cx="8629020" cy="212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正方形/長方形 36"/>
          <p:cNvSpPr/>
          <p:nvPr/>
        </p:nvSpPr>
        <p:spPr>
          <a:xfrm>
            <a:off x="4217431" y="3730887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854564" y="3683935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087040" y="3692134"/>
            <a:ext cx="504056" cy="34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3062464" y="3697674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403098" y="3696484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547664" y="521003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管長</a:t>
            </a:r>
            <a:r>
              <a:rPr lang="ja-JP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altLang="ja-JP" sz="2800" dirty="0" smtClean="0">
                <a:solidFill>
                  <a:srgbClr val="FF0000"/>
                </a:solidFill>
              </a:rPr>
              <a:t>= 450mm, 900mm </a:t>
            </a:r>
            <a:r>
              <a:rPr lang="ja-JP" altLang="en-US" sz="2800" dirty="0" smtClean="0">
                <a:solidFill>
                  <a:srgbClr val="FF0000"/>
                </a:solidFill>
              </a:rPr>
              <a:t>の二通り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802202"/>
            <a:ext cx="5976664" cy="393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実験装置：コアの周波数応答測定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17372" y="1484785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3349448" y="1420975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690082" y="1403160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051720" y="88374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768mm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42321" y="87171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76</a:t>
            </a:r>
            <a:r>
              <a:rPr kumimoji="1" lang="en-US" altLang="ja-JP" dirty="0" smtClean="0"/>
              <a:t>8mm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57381" y="8994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57659" y="8773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36296" y="3140968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lang="en-US" altLang="ja-JP" i="1" dirty="0" smtClean="0"/>
              <a:t>47</a:t>
            </a:r>
            <a:r>
              <a:rPr lang="en-US" altLang="ja-JP" dirty="0" smtClean="0"/>
              <a:t>mm </a:t>
            </a:r>
          </a:p>
          <a:p>
            <a:r>
              <a:rPr lang="ja-JP" altLang="en-US" dirty="0" smtClean="0"/>
              <a:t>長さ </a:t>
            </a:r>
            <a:r>
              <a:rPr lang="en-US" altLang="ja-JP" i="1" dirty="0" smtClean="0"/>
              <a:t>55</a:t>
            </a:r>
            <a:r>
              <a:rPr lang="en-US" altLang="ja-JP" dirty="0" smtClean="0"/>
              <a:t>mm</a:t>
            </a:r>
          </a:p>
          <a:p>
            <a:r>
              <a:rPr lang="en-US" altLang="ja-JP" dirty="0" smtClean="0"/>
              <a:t>1mm ×1mm</a:t>
            </a:r>
          </a:p>
          <a:p>
            <a:endParaRPr lang="en-US" altLang="ja-JP" dirty="0" smtClean="0"/>
          </a:p>
          <a:p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H</a:t>
            </a:r>
            <a:r>
              <a:rPr lang="en-US" altLang="ja-JP" dirty="0" smtClean="0"/>
              <a:t> = 400</a:t>
            </a:r>
            <a:r>
              <a:rPr lang="ja-JP" altLang="en-US" dirty="0" smtClean="0"/>
              <a:t>℃</a:t>
            </a:r>
            <a:endParaRPr lang="en-US" altLang="ja-JP" dirty="0" smtClean="0"/>
          </a:p>
          <a:p>
            <a:r>
              <a:rPr lang="en-US" altLang="ja-JP" i="1" dirty="0" smtClean="0"/>
              <a:t>T</a:t>
            </a:r>
            <a:r>
              <a:rPr lang="en-US" altLang="ja-JP" i="1" baseline="-25000" dirty="0" smtClean="0"/>
              <a:t>C</a:t>
            </a:r>
            <a:r>
              <a:rPr lang="en-US" altLang="ja-JP" dirty="0" smtClean="0"/>
              <a:t> = 12</a:t>
            </a:r>
            <a:r>
              <a:rPr lang="ja-JP" altLang="en-US" dirty="0" smtClean="0"/>
              <a:t>℃</a:t>
            </a:r>
          </a:p>
        </p:txBody>
      </p:sp>
      <p:sp>
        <p:nvSpPr>
          <p:cNvPr id="27" name="(b),(c)消す"/>
          <p:cNvSpPr/>
          <p:nvPr/>
        </p:nvSpPr>
        <p:spPr>
          <a:xfrm>
            <a:off x="1043608" y="3068960"/>
            <a:ext cx="7920880" cy="273630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329" y="4293096"/>
            <a:ext cx="6362700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4838" y="3147239"/>
            <a:ext cx="3011805" cy="107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04505" y="3102911"/>
            <a:ext cx="4724400" cy="1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角丸四角形 24"/>
          <p:cNvSpPr/>
          <p:nvPr/>
        </p:nvSpPr>
        <p:spPr>
          <a:xfrm>
            <a:off x="3347864" y="980728"/>
            <a:ext cx="2341736" cy="12961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err="1" smtClean="0">
                <a:solidFill>
                  <a:srgbClr val="FF0000"/>
                </a:solidFill>
              </a:rPr>
              <a:t>G</a:t>
            </a:r>
            <a:r>
              <a:rPr lang="en-US" altLang="ja-JP" sz="2800" baseline="-25000" dirty="0" err="1" smtClean="0">
                <a:solidFill>
                  <a:srgbClr val="FF0000"/>
                </a:solidFill>
              </a:rPr>
              <a:t>core</a:t>
            </a:r>
            <a:endParaRPr kumimoji="1" lang="ja-JP" alt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524328" y="5229200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101194" y="637331"/>
            <a:ext cx="90441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altLang="ja-JP" dirty="0" smtClean="0"/>
              <a:t>436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52112"/>
          <a:stretch>
            <a:fillRect/>
          </a:stretch>
        </p:blipFill>
        <p:spPr bwMode="auto">
          <a:xfrm>
            <a:off x="107504" y="633388"/>
            <a:ext cx="8629020" cy="271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正方形/長方形 36"/>
          <p:cNvSpPr/>
          <p:nvPr/>
        </p:nvSpPr>
        <p:spPr>
          <a:xfrm>
            <a:off x="4217431" y="3730887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2854564" y="3683935"/>
            <a:ext cx="504056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087040" y="3692134"/>
            <a:ext cx="504056" cy="34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>
            <a:off x="3062464" y="3697674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5403098" y="3696484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1547664" y="5210036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管長</a:t>
            </a:r>
            <a:r>
              <a:rPr lang="ja-JP" altLang="en-US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altLang="ja-JP" sz="2800" dirty="0" smtClean="0">
                <a:solidFill>
                  <a:srgbClr val="FF0000"/>
                </a:solidFill>
              </a:rPr>
              <a:t>= 450mm, 900mm </a:t>
            </a:r>
            <a:r>
              <a:rPr lang="ja-JP" altLang="en-US" sz="2800" dirty="0" smtClean="0">
                <a:solidFill>
                  <a:srgbClr val="FF0000"/>
                </a:solidFill>
              </a:rPr>
              <a:t>の二通り</a:t>
            </a:r>
            <a:endParaRPr lang="en-US" altLang="ja-JP" sz="2800" dirty="0" smtClean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802202"/>
            <a:ext cx="5976664" cy="393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実験装置：リニアモータの特性測定</a:t>
            </a:r>
            <a:endParaRPr kumimoji="1" lang="ja-JP" alt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3373264" y="756196"/>
            <a:ext cx="1728192" cy="1728192"/>
          </a:xfrm>
          <a:prstGeom prst="rect">
            <a:avLst/>
          </a:prstGeom>
          <a:noFill/>
          <a:ln w="63500">
            <a:solidFill>
              <a:srgbClr val="0070C0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115616" y="5974680"/>
            <a:ext cx="5904656" cy="720080"/>
          </a:xfrm>
          <a:prstGeom prst="rect">
            <a:avLst/>
          </a:prstGeom>
          <a:noFill/>
          <a:ln w="63500">
            <a:solidFill>
              <a:srgbClr val="FF0000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(b),(c)消す"/>
          <p:cNvSpPr/>
          <p:nvPr/>
        </p:nvSpPr>
        <p:spPr>
          <a:xfrm>
            <a:off x="1475656" y="3068960"/>
            <a:ext cx="7272808" cy="223224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365104"/>
            <a:ext cx="1837849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7" y="3145835"/>
            <a:ext cx="2339816" cy="106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0386" y="3091890"/>
            <a:ext cx="4274820" cy="1149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正方形/長方形 17"/>
          <p:cNvSpPr/>
          <p:nvPr/>
        </p:nvSpPr>
        <p:spPr>
          <a:xfrm>
            <a:off x="3563888" y="1484784"/>
            <a:ext cx="157212" cy="31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41209" y="170080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40cm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3369797" y="1732260"/>
            <a:ext cx="762000" cy="0"/>
          </a:xfrm>
          <a:custGeom>
            <a:avLst/>
            <a:gdLst>
              <a:gd name="connsiteX0" fmla="*/ 0 w 762000"/>
              <a:gd name="connsiteY0" fmla="*/ 0 h 0"/>
              <a:gd name="connsiteX1" fmla="*/ 762000 w 762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38100">
            <a:solidFill>
              <a:srgbClr val="FF0000"/>
            </a:solidFill>
            <a:headEnd type="arrow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43672" y="2098948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45Hz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 l="51615" t="57593" r="16650" b="7199"/>
          <a:stretch>
            <a:fillRect/>
          </a:stretch>
        </p:blipFill>
        <p:spPr bwMode="auto">
          <a:xfrm>
            <a:off x="5643095" y="1805894"/>
            <a:ext cx="514670" cy="2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20" grpId="1"/>
      <p:bldP spid="19" grpId="0" animBg="1"/>
      <p:bldP spid="19" grpId="1" animBg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282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実験装置：電力フィードバック型発電機</a:t>
            </a:r>
            <a:endParaRPr kumimoji="1" lang="ja-JP" altLang="en-US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9512" y="2924944"/>
            <a:ext cx="6084168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3200" noProof="0" dirty="0" smtClean="0"/>
              <a:t>変更点 </a:t>
            </a:r>
            <a:r>
              <a:rPr lang="en-US" altLang="ja-JP" sz="2400" noProof="0" dirty="0" smtClean="0"/>
              <a:t>cf. </a:t>
            </a:r>
            <a:r>
              <a:rPr lang="en-US" altLang="ja-JP" sz="2400" dirty="0" smtClean="0"/>
              <a:t>[2015</a:t>
            </a:r>
            <a:r>
              <a:rPr lang="ja-JP" altLang="en-US" sz="2400" dirty="0" smtClean="0"/>
              <a:t>秋</a:t>
            </a:r>
            <a:r>
              <a:rPr lang="en-US" altLang="ja-JP" sz="2400" dirty="0" smtClean="0"/>
              <a:t>]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en-US" altLang="ja-JP" sz="2800" i="1" dirty="0" err="1" smtClean="0"/>
              <a:t>L</a:t>
            </a:r>
            <a:r>
              <a:rPr lang="en-US" altLang="ja-JP" sz="2800" baseline="-25000" dirty="0" err="1" smtClean="0"/>
              <a:t>tube</a:t>
            </a:r>
            <a:r>
              <a:rPr lang="en-US" altLang="ja-JP" sz="2800" baseline="-25000" dirty="0" smtClean="0"/>
              <a:t> </a:t>
            </a:r>
            <a:r>
              <a:rPr lang="ja-JP" altLang="en-US" sz="2800" dirty="0" smtClean="0"/>
              <a:t>を</a:t>
            </a:r>
            <a:r>
              <a:rPr lang="en-US" altLang="ja-JP" sz="2800" dirty="0" smtClean="0"/>
              <a:t>2.1m</a:t>
            </a:r>
            <a:r>
              <a:rPr lang="ja-JP" altLang="en-US" sz="2800" dirty="0" smtClean="0"/>
              <a:t>延長</a:t>
            </a:r>
            <a:endParaRPr lang="en-US" altLang="ja-JP" sz="2800" dirty="0" smtClean="0"/>
          </a:p>
          <a:p>
            <a:pPr marL="742950" lvl="1" indent="-285750">
              <a:spcBef>
                <a:spcPct val="20000"/>
              </a:spcBef>
              <a:buFont typeface="Calibri" pitchFamily="34" charset="0"/>
              <a:buChar char="−"/>
              <a:defRPr/>
            </a:pPr>
            <a:r>
              <a:rPr lang="ja-JP" altLang="en-US" sz="2800" dirty="0" smtClean="0"/>
              <a:t>圧力センサを追加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ja-JP" sz="3200" noProof="0" dirty="0" smtClean="0"/>
          </a:p>
        </p:txBody>
      </p:sp>
      <p:sp>
        <p:nvSpPr>
          <p:cNvPr id="7" name="角丸四角形 6"/>
          <p:cNvSpPr/>
          <p:nvPr/>
        </p:nvSpPr>
        <p:spPr>
          <a:xfrm>
            <a:off x="6084168" y="1052290"/>
            <a:ext cx="2016224" cy="1512168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282"/>
            <a:ext cx="8820472" cy="187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安定性解析手法</a:t>
            </a:r>
            <a:r>
              <a:rPr lang="en-US" altLang="ja-JP" sz="3200" dirty="0" smtClean="0"/>
              <a:t>[2015</a:t>
            </a:r>
            <a:r>
              <a:rPr lang="ja-JP" altLang="en-US" sz="3200" dirty="0" smtClean="0"/>
              <a:t>秋</a:t>
            </a:r>
            <a:r>
              <a:rPr lang="en-US" altLang="ja-JP" sz="3200" dirty="0" smtClean="0"/>
              <a:t>]</a:t>
            </a:r>
            <a:endParaRPr kumimoji="1" lang="ja-JP" altLang="en-US" sz="3200" dirty="0"/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9512" y="2924944"/>
            <a:ext cx="896448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コア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段の周波数応答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1</a:t>
            </a:r>
            <a:r>
              <a:rPr lang="ja-JP" altLang="en-US" sz="3200" dirty="0" smtClean="0"/>
              <a:t>を取得</a:t>
            </a:r>
            <a:r>
              <a:rPr lang="ja-JP" altLang="en-US" sz="3200" i="1" dirty="0" smtClean="0"/>
              <a:t>、</a:t>
            </a:r>
            <a:r>
              <a:rPr lang="en-US" altLang="ja-JP" sz="3200" i="1" dirty="0" err="1" smtClean="0"/>
              <a:t>G</a:t>
            </a:r>
            <a:r>
              <a:rPr lang="en-US" altLang="ja-JP" sz="3200" i="1" baseline="-25000" dirty="0" err="1" smtClean="0"/>
              <a:t>i</a:t>
            </a:r>
            <a:r>
              <a:rPr lang="en-US" altLang="ja-JP" sz="3200" i="1" dirty="0" smtClean="0"/>
              <a:t> := G</a:t>
            </a:r>
            <a:r>
              <a:rPr lang="en-US" altLang="ja-JP" sz="3200" i="1" baseline="-25000" dirty="0" smtClean="0"/>
              <a:t>1</a:t>
            </a:r>
          </a:p>
          <a:p>
            <a:pPr marL="971550" lvl="1" indent="-514350">
              <a:spcBef>
                <a:spcPct val="20000"/>
              </a:spcBef>
              <a:defRPr/>
            </a:pPr>
            <a:r>
              <a:rPr lang="en-US" altLang="ja-JP" sz="3200" i="1" dirty="0" err="1" smtClean="0"/>
              <a:t>G</a:t>
            </a:r>
            <a:r>
              <a:rPr lang="en-US" altLang="ja-JP" sz="3200" baseline="-25000" dirty="0" err="1" smtClean="0"/>
              <a:t>core</a:t>
            </a:r>
            <a:r>
              <a:rPr lang="en-US" altLang="ja-JP" sz="3200" i="1" dirty="0" smtClean="0"/>
              <a:t> = G</a:t>
            </a:r>
            <a:r>
              <a:rPr lang="en-US" altLang="ja-JP" sz="3200" i="1" baseline="-25000" dirty="0" smtClean="0"/>
              <a:t>5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4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3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2</a:t>
            </a:r>
            <a:r>
              <a:rPr lang="en-US" altLang="ja-JP" sz="3200" i="1" dirty="0" smtClean="0"/>
              <a:t> </a:t>
            </a:r>
            <a:r>
              <a:rPr lang="ja-JP" altLang="en-US" sz="1600" dirty="0" smtClean="0"/>
              <a:t>★</a:t>
            </a:r>
            <a:r>
              <a:rPr lang="ja-JP" altLang="en-US" sz="3200" i="1" dirty="0" smtClean="0"/>
              <a:t> </a:t>
            </a:r>
            <a:r>
              <a:rPr lang="en-US" altLang="ja-JP" sz="3200" i="1" dirty="0" smtClean="0"/>
              <a:t>G</a:t>
            </a:r>
            <a:r>
              <a:rPr lang="en-US" altLang="ja-JP" sz="3200" i="1" baseline="-25000" dirty="0" smtClean="0"/>
              <a:t>1</a:t>
            </a:r>
            <a:endParaRPr lang="en-US" altLang="ja-JP" sz="3200" dirty="0" smtClean="0"/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リニアモータ</a:t>
            </a:r>
            <a:r>
              <a:rPr lang="en-US" altLang="ja-JP" sz="3200" dirty="0" smtClean="0"/>
              <a:t>1</a:t>
            </a:r>
            <a:r>
              <a:rPr lang="ja-JP" altLang="en-US" sz="3200" dirty="0" smtClean="0"/>
              <a:t>個の周波数応答</a:t>
            </a:r>
            <a:r>
              <a:rPr lang="en-US" altLang="ja-JP" sz="3200" i="1" dirty="0" smtClean="0"/>
              <a:t>H</a:t>
            </a:r>
            <a:r>
              <a:rPr lang="en-US" altLang="ja-JP" sz="3200" i="1" baseline="-25000" dirty="0" smtClean="0"/>
              <a:t>1</a:t>
            </a:r>
            <a:r>
              <a:rPr lang="ja-JP" altLang="en-US" sz="3200" dirty="0" smtClean="0"/>
              <a:t>を取得</a:t>
            </a:r>
            <a:r>
              <a:rPr lang="ja-JP" altLang="en-US" sz="3200" i="1" dirty="0" smtClean="0"/>
              <a:t>、</a:t>
            </a:r>
            <a:r>
              <a:rPr lang="en-US" altLang="ja-JP" sz="3200" i="1" dirty="0" smtClean="0"/>
              <a:t>H</a:t>
            </a:r>
            <a:r>
              <a:rPr lang="en-US" altLang="ja-JP" sz="3200" i="1" baseline="-25000" dirty="0" smtClean="0"/>
              <a:t>2</a:t>
            </a:r>
            <a:r>
              <a:rPr lang="en-US" altLang="ja-JP" sz="3200" i="1" dirty="0" smtClean="0"/>
              <a:t>:=H</a:t>
            </a:r>
            <a:r>
              <a:rPr lang="en-US" altLang="ja-JP" sz="3200" i="1" baseline="-25000" dirty="0" smtClean="0"/>
              <a:t>1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回路モデル、管路モデルを仮定</a:t>
            </a:r>
            <a:endParaRPr lang="en-US" altLang="ja-JP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コア以外の部分の周波数</a:t>
            </a:r>
            <a:r>
              <a:rPr lang="ja-JP" altLang="en-US" sz="3200" dirty="0" err="1" smtClean="0"/>
              <a:t>応答応答</a:t>
            </a:r>
            <a:r>
              <a:rPr lang="en-US" altLang="ja-JP" sz="3200" i="1" dirty="0" err="1" smtClean="0"/>
              <a:t>G</a:t>
            </a:r>
            <a:r>
              <a:rPr lang="en-US" altLang="ja-JP" sz="3200" baseline="-25000" dirty="0" err="1" smtClean="0"/>
              <a:t>other</a:t>
            </a:r>
            <a:r>
              <a:rPr lang="ja-JP" altLang="en-US" sz="3200" dirty="0" err="1" smtClean="0"/>
              <a:t>を算</a:t>
            </a:r>
            <a:r>
              <a:rPr lang="ja-JP" altLang="en-US" sz="3200" dirty="0" smtClean="0"/>
              <a:t>出</a:t>
            </a:r>
            <a:endParaRPr lang="en-US" altLang="ja-JP" sz="3200" dirty="0" smtClean="0"/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ja-JP" altLang="en-US" sz="3200" dirty="0" smtClean="0"/>
              <a:t>ナイキストの安定判別</a:t>
            </a:r>
            <a:endParaRPr lang="en-US" altLang="ja-JP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</a:pPr>
            <a:endParaRPr lang="en-US" altLang="ja-JP" sz="3200" noProof="0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1215025" y="1139869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743267" y="1124744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4669060" y="1124744"/>
            <a:ext cx="1503123" cy="1102290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212676" y="1137270"/>
            <a:ext cx="4975182" cy="1102290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87683" y="1095245"/>
            <a:ext cx="8916934" cy="1767001"/>
          </a:xfrm>
          <a:custGeom>
            <a:avLst/>
            <a:gdLst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908800 w 6908800"/>
              <a:gd name="connsiteY4" fmla="*/ 0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908800 w 6908800"/>
              <a:gd name="connsiteY5" fmla="*/ 2171700 h 2171700"/>
              <a:gd name="connsiteX6" fmla="*/ 0 w 6908800"/>
              <a:gd name="connsiteY6" fmla="*/ 2171700 h 2171700"/>
              <a:gd name="connsiteX7" fmla="*/ 0 w 6908800"/>
              <a:gd name="connsiteY7" fmla="*/ 0 h 2171700"/>
              <a:gd name="connsiteX8" fmla="*/ 2095500 w 6908800"/>
              <a:gd name="connsiteY8" fmla="*/ 0 h 2171700"/>
              <a:gd name="connsiteX9" fmla="*/ 2235200 w 6908800"/>
              <a:gd name="connsiteY9" fmla="*/ 101600 h 2171700"/>
              <a:gd name="connsiteX10" fmla="*/ 2247900 w 6908800"/>
              <a:gd name="connsiteY10" fmla="*/ 1308100 h 2171700"/>
              <a:gd name="connsiteX0" fmla="*/ 2247900 w 6908800"/>
              <a:gd name="connsiteY0" fmla="*/ 1308100 h 2171700"/>
              <a:gd name="connsiteX1" fmla="*/ 4572000 w 6908800"/>
              <a:gd name="connsiteY1" fmla="*/ 1295400 h 2171700"/>
              <a:gd name="connsiteX2" fmla="*/ 4572000 w 6908800"/>
              <a:gd name="connsiteY2" fmla="*/ 114300 h 2171700"/>
              <a:gd name="connsiteX3" fmla="*/ 4660900 w 6908800"/>
              <a:gd name="connsiteY3" fmla="*/ 0 h 2171700"/>
              <a:gd name="connsiteX4" fmla="*/ 6707460 w 6908800"/>
              <a:gd name="connsiteY4" fmla="*/ 25028 h 2171700"/>
              <a:gd name="connsiteX5" fmla="*/ 6851476 w 6908800"/>
              <a:gd name="connsiteY5" fmla="*/ 313060 h 2171700"/>
              <a:gd name="connsiteX6" fmla="*/ 6908800 w 6908800"/>
              <a:gd name="connsiteY6" fmla="*/ 2171700 h 2171700"/>
              <a:gd name="connsiteX7" fmla="*/ 0 w 6908800"/>
              <a:gd name="connsiteY7" fmla="*/ 2171700 h 2171700"/>
              <a:gd name="connsiteX8" fmla="*/ 0 w 6908800"/>
              <a:gd name="connsiteY8" fmla="*/ 0 h 2171700"/>
              <a:gd name="connsiteX9" fmla="*/ 2095500 w 6908800"/>
              <a:gd name="connsiteY9" fmla="*/ 0 h 2171700"/>
              <a:gd name="connsiteX10" fmla="*/ 2235200 w 6908800"/>
              <a:gd name="connsiteY10" fmla="*/ 101600 h 2171700"/>
              <a:gd name="connsiteX11" fmla="*/ 2247900 w 6908800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07460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241052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3484"/>
              <a:gd name="connsiteY0" fmla="*/ 1308100 h 2171700"/>
              <a:gd name="connsiteX1" fmla="*/ 4572000 w 6923484"/>
              <a:gd name="connsiteY1" fmla="*/ 1295400 h 2171700"/>
              <a:gd name="connsiteX2" fmla="*/ 4572000 w 6923484"/>
              <a:gd name="connsiteY2" fmla="*/ 114300 h 2171700"/>
              <a:gd name="connsiteX3" fmla="*/ 4660900 w 6923484"/>
              <a:gd name="connsiteY3" fmla="*/ 0 h 2171700"/>
              <a:gd name="connsiteX4" fmla="*/ 6779468 w 6923484"/>
              <a:gd name="connsiteY4" fmla="*/ 25028 h 2171700"/>
              <a:gd name="connsiteX5" fmla="*/ 6923484 w 6923484"/>
              <a:gd name="connsiteY5" fmla="*/ 169044 h 2171700"/>
              <a:gd name="connsiteX6" fmla="*/ 6908800 w 6923484"/>
              <a:gd name="connsiteY6" fmla="*/ 2171700 h 2171700"/>
              <a:gd name="connsiteX7" fmla="*/ 0 w 6923484"/>
              <a:gd name="connsiteY7" fmla="*/ 2171700 h 2171700"/>
              <a:gd name="connsiteX8" fmla="*/ 0 w 6923484"/>
              <a:gd name="connsiteY8" fmla="*/ 0 h 2171700"/>
              <a:gd name="connsiteX9" fmla="*/ 2095500 w 6923484"/>
              <a:gd name="connsiteY9" fmla="*/ 0 h 2171700"/>
              <a:gd name="connsiteX10" fmla="*/ 2235200 w 6923484"/>
              <a:gd name="connsiteY10" fmla="*/ 101600 h 2171700"/>
              <a:gd name="connsiteX11" fmla="*/ 2247900 w 6923484"/>
              <a:gd name="connsiteY11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908800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0 w 6924145"/>
              <a:gd name="connsiteY8" fmla="*/ 2171700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0716 w 6924145"/>
              <a:gd name="connsiteY8" fmla="*/ 2100139 h 2171700"/>
              <a:gd name="connsiteX9" fmla="*/ 0 w 6924145"/>
              <a:gd name="connsiteY9" fmla="*/ 0 h 2171700"/>
              <a:gd name="connsiteX10" fmla="*/ 2095500 w 6924145"/>
              <a:gd name="connsiteY10" fmla="*/ 0 h 2171700"/>
              <a:gd name="connsiteX11" fmla="*/ 2235200 w 6924145"/>
              <a:gd name="connsiteY11" fmla="*/ 101600 h 2171700"/>
              <a:gd name="connsiteX12" fmla="*/ 2247900 w 6924145"/>
              <a:gd name="connsiteY12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100139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47900 w 6924145"/>
              <a:gd name="connsiteY0" fmla="*/ 1308100 h 2171700"/>
              <a:gd name="connsiteX1" fmla="*/ 4572000 w 6924145"/>
              <a:gd name="connsiteY1" fmla="*/ 1295400 h 2171700"/>
              <a:gd name="connsiteX2" fmla="*/ 4572000 w 6924145"/>
              <a:gd name="connsiteY2" fmla="*/ 114300 h 2171700"/>
              <a:gd name="connsiteX3" fmla="*/ 4660900 w 6924145"/>
              <a:gd name="connsiteY3" fmla="*/ 0 h 2171700"/>
              <a:gd name="connsiteX4" fmla="*/ 6779468 w 6924145"/>
              <a:gd name="connsiteY4" fmla="*/ 25028 h 2171700"/>
              <a:gd name="connsiteX5" fmla="*/ 6923484 w 6924145"/>
              <a:gd name="connsiteY5" fmla="*/ 169044 h 2171700"/>
              <a:gd name="connsiteX6" fmla="*/ 6923484 w 6924145"/>
              <a:gd name="connsiteY6" fmla="*/ 1969244 h 2171700"/>
              <a:gd name="connsiteX7" fmla="*/ 6780114 w 6924145"/>
              <a:gd name="connsiteY7" fmla="*/ 2171700 h 2171700"/>
              <a:gd name="connsiteX8" fmla="*/ 154746 w 6924145"/>
              <a:gd name="connsiteY8" fmla="*/ 2171700 h 2171700"/>
              <a:gd name="connsiteX9" fmla="*/ 10716 w 6924145"/>
              <a:gd name="connsiteY9" fmla="*/ 2028578 h 2171700"/>
              <a:gd name="connsiteX10" fmla="*/ 0 w 6924145"/>
              <a:gd name="connsiteY10" fmla="*/ 0 h 2171700"/>
              <a:gd name="connsiteX11" fmla="*/ 2095500 w 6924145"/>
              <a:gd name="connsiteY11" fmla="*/ 0 h 2171700"/>
              <a:gd name="connsiteX12" fmla="*/ 2235200 w 6924145"/>
              <a:gd name="connsiteY12" fmla="*/ 101600 h 2171700"/>
              <a:gd name="connsiteX13" fmla="*/ 2247900 w 6924145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144030 w 6913429"/>
              <a:gd name="connsiteY10" fmla="*/ 24873 h 2171700"/>
              <a:gd name="connsiteX11" fmla="*/ 2084784 w 6913429"/>
              <a:gd name="connsiteY11" fmla="*/ 0 h 2171700"/>
              <a:gd name="connsiteX12" fmla="*/ 2224484 w 6913429"/>
              <a:gd name="connsiteY12" fmla="*/ 101600 h 2171700"/>
              <a:gd name="connsiteX13" fmla="*/ 2237184 w 6913429"/>
              <a:gd name="connsiteY13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4650184 w 6913429"/>
              <a:gd name="connsiteY3" fmla="*/ 0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4561284 w 6913429"/>
              <a:gd name="connsiteY2" fmla="*/ 114300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4561284 w 6913429"/>
              <a:gd name="connsiteY1" fmla="*/ 1295400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708258 w 6913429"/>
              <a:gd name="connsiteY3" fmla="*/ 52087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528729 w 6913429"/>
              <a:gd name="connsiteY2" fmla="*/ 143122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528729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325441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16637 w 6913429"/>
              <a:gd name="connsiteY1" fmla="*/ 1288096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4147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691582 w 6913429"/>
              <a:gd name="connsiteY2" fmla="*/ 217811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46057 w 6913429"/>
              <a:gd name="connsiteY3" fmla="*/ 52088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6913429"/>
              <a:gd name="connsiteY0" fmla="*/ 1308100 h 2171700"/>
              <a:gd name="connsiteX1" fmla="*/ 3729164 w 6913429"/>
              <a:gd name="connsiteY1" fmla="*/ 1300545 h 2171700"/>
              <a:gd name="connsiteX2" fmla="*/ 3729164 w 6913429"/>
              <a:gd name="connsiteY2" fmla="*/ 205363 h 2171700"/>
              <a:gd name="connsiteX3" fmla="*/ 3883640 w 6913429"/>
              <a:gd name="connsiteY3" fmla="*/ 52089 h 2171700"/>
              <a:gd name="connsiteX4" fmla="*/ 6768752 w 6913429"/>
              <a:gd name="connsiteY4" fmla="*/ 25028 h 2171700"/>
              <a:gd name="connsiteX5" fmla="*/ 6912768 w 6913429"/>
              <a:gd name="connsiteY5" fmla="*/ 169044 h 2171700"/>
              <a:gd name="connsiteX6" fmla="*/ 6912768 w 6913429"/>
              <a:gd name="connsiteY6" fmla="*/ 1969244 h 2171700"/>
              <a:gd name="connsiteX7" fmla="*/ 6769398 w 6913429"/>
              <a:gd name="connsiteY7" fmla="*/ 2171700 h 2171700"/>
              <a:gd name="connsiteX8" fmla="*/ 144030 w 6913429"/>
              <a:gd name="connsiteY8" fmla="*/ 2171700 h 2171700"/>
              <a:gd name="connsiteX9" fmla="*/ 0 w 6913429"/>
              <a:gd name="connsiteY9" fmla="*/ 2028578 h 2171700"/>
              <a:gd name="connsiteX10" fmla="*/ 0 w 6913429"/>
              <a:gd name="connsiteY10" fmla="*/ 167994 h 2171700"/>
              <a:gd name="connsiteX11" fmla="*/ 144030 w 6913429"/>
              <a:gd name="connsiteY11" fmla="*/ 24873 h 2171700"/>
              <a:gd name="connsiteX12" fmla="*/ 2084784 w 6913429"/>
              <a:gd name="connsiteY12" fmla="*/ 0 h 2171700"/>
              <a:gd name="connsiteX13" fmla="*/ 2224484 w 6913429"/>
              <a:gd name="connsiteY13" fmla="*/ 101600 h 2171700"/>
              <a:gd name="connsiteX14" fmla="*/ 2237184 w 6913429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6768752 w 8754270"/>
              <a:gd name="connsiteY4" fmla="*/ 25028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09818 w 8754270"/>
              <a:gd name="connsiteY4" fmla="*/ 37477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754270"/>
              <a:gd name="connsiteY0" fmla="*/ 1308100 h 2171700"/>
              <a:gd name="connsiteX1" fmla="*/ 3729164 w 8754270"/>
              <a:gd name="connsiteY1" fmla="*/ 1300545 h 2171700"/>
              <a:gd name="connsiteX2" fmla="*/ 3729164 w 8754270"/>
              <a:gd name="connsiteY2" fmla="*/ 205363 h 2171700"/>
              <a:gd name="connsiteX3" fmla="*/ 3883640 w 8754270"/>
              <a:gd name="connsiteY3" fmla="*/ 52089 h 2171700"/>
              <a:gd name="connsiteX4" fmla="*/ 8422345 w 8754270"/>
              <a:gd name="connsiteY4" fmla="*/ 74822 h 2171700"/>
              <a:gd name="connsiteX5" fmla="*/ 8754270 w 8754270"/>
              <a:gd name="connsiteY5" fmla="*/ 156596 h 2171700"/>
              <a:gd name="connsiteX6" fmla="*/ 6912768 w 8754270"/>
              <a:gd name="connsiteY6" fmla="*/ 1969244 h 2171700"/>
              <a:gd name="connsiteX7" fmla="*/ 6769398 w 8754270"/>
              <a:gd name="connsiteY7" fmla="*/ 2171700 h 2171700"/>
              <a:gd name="connsiteX8" fmla="*/ 144030 w 8754270"/>
              <a:gd name="connsiteY8" fmla="*/ 2171700 h 2171700"/>
              <a:gd name="connsiteX9" fmla="*/ 0 w 8754270"/>
              <a:gd name="connsiteY9" fmla="*/ 2028578 h 2171700"/>
              <a:gd name="connsiteX10" fmla="*/ 0 w 8754270"/>
              <a:gd name="connsiteY10" fmla="*/ 167994 h 2171700"/>
              <a:gd name="connsiteX11" fmla="*/ 144030 w 8754270"/>
              <a:gd name="connsiteY11" fmla="*/ 24873 h 2171700"/>
              <a:gd name="connsiteX12" fmla="*/ 2084784 w 8754270"/>
              <a:gd name="connsiteY12" fmla="*/ 0 h 2171700"/>
              <a:gd name="connsiteX13" fmla="*/ 2224484 w 8754270"/>
              <a:gd name="connsiteY13" fmla="*/ 101600 h 2171700"/>
              <a:gd name="connsiteX14" fmla="*/ 2237184 w 875427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6912768 w 8666580"/>
              <a:gd name="connsiteY6" fmla="*/ 1969244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6769398 w 8666580"/>
              <a:gd name="connsiteY7" fmla="*/ 217170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882105 h 2171700"/>
              <a:gd name="connsiteX7" fmla="*/ 8310246 w 8666580"/>
              <a:gd name="connsiteY7" fmla="*/ 2009873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10246 w 8667241"/>
              <a:gd name="connsiteY7" fmla="*/ 2009873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7241"/>
              <a:gd name="connsiteY0" fmla="*/ 1308100 h 2171700"/>
              <a:gd name="connsiteX1" fmla="*/ 3729164 w 8667241"/>
              <a:gd name="connsiteY1" fmla="*/ 1300545 h 2171700"/>
              <a:gd name="connsiteX2" fmla="*/ 3729164 w 8667241"/>
              <a:gd name="connsiteY2" fmla="*/ 205363 h 2171700"/>
              <a:gd name="connsiteX3" fmla="*/ 3883640 w 8667241"/>
              <a:gd name="connsiteY3" fmla="*/ 52089 h 2171700"/>
              <a:gd name="connsiteX4" fmla="*/ 8422345 w 8667241"/>
              <a:gd name="connsiteY4" fmla="*/ 74822 h 2171700"/>
              <a:gd name="connsiteX5" fmla="*/ 8666580 w 8667241"/>
              <a:gd name="connsiteY5" fmla="*/ 281079 h 2171700"/>
              <a:gd name="connsiteX6" fmla="*/ 8666580 w 8667241"/>
              <a:gd name="connsiteY6" fmla="*/ 1757623 h 2171700"/>
              <a:gd name="connsiteX7" fmla="*/ 8397936 w 8667241"/>
              <a:gd name="connsiteY7" fmla="*/ 1885390 h 2171700"/>
              <a:gd name="connsiteX8" fmla="*/ 144030 w 8667241"/>
              <a:gd name="connsiteY8" fmla="*/ 2171700 h 2171700"/>
              <a:gd name="connsiteX9" fmla="*/ 0 w 8667241"/>
              <a:gd name="connsiteY9" fmla="*/ 2028578 h 2171700"/>
              <a:gd name="connsiteX10" fmla="*/ 0 w 8667241"/>
              <a:gd name="connsiteY10" fmla="*/ 167994 h 2171700"/>
              <a:gd name="connsiteX11" fmla="*/ 144030 w 8667241"/>
              <a:gd name="connsiteY11" fmla="*/ 24873 h 2171700"/>
              <a:gd name="connsiteX12" fmla="*/ 2084784 w 8667241"/>
              <a:gd name="connsiteY12" fmla="*/ 0 h 2171700"/>
              <a:gd name="connsiteX13" fmla="*/ 2224484 w 8667241"/>
              <a:gd name="connsiteY13" fmla="*/ 101600 h 2171700"/>
              <a:gd name="connsiteX14" fmla="*/ 2237184 w 8667241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0 w 8666580"/>
              <a:gd name="connsiteY9" fmla="*/ 2028578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2171700"/>
              <a:gd name="connsiteX1" fmla="*/ 3729164 w 8666580"/>
              <a:gd name="connsiteY1" fmla="*/ 1300545 h 2171700"/>
              <a:gd name="connsiteX2" fmla="*/ 3729164 w 8666580"/>
              <a:gd name="connsiteY2" fmla="*/ 205363 h 2171700"/>
              <a:gd name="connsiteX3" fmla="*/ 3883640 w 8666580"/>
              <a:gd name="connsiteY3" fmla="*/ 52089 h 2171700"/>
              <a:gd name="connsiteX4" fmla="*/ 8422345 w 8666580"/>
              <a:gd name="connsiteY4" fmla="*/ 74822 h 2171700"/>
              <a:gd name="connsiteX5" fmla="*/ 8666580 w 8666580"/>
              <a:gd name="connsiteY5" fmla="*/ 281079 h 2171700"/>
              <a:gd name="connsiteX6" fmla="*/ 8654053 w 8666580"/>
              <a:gd name="connsiteY6" fmla="*/ 1695382 h 2171700"/>
              <a:gd name="connsiteX7" fmla="*/ 8397936 w 8666580"/>
              <a:gd name="connsiteY7" fmla="*/ 1885390 h 2171700"/>
              <a:gd name="connsiteX8" fmla="*/ 144030 w 8666580"/>
              <a:gd name="connsiteY8" fmla="*/ 2171700 h 2171700"/>
              <a:gd name="connsiteX9" fmla="*/ 488562 w 8666580"/>
              <a:gd name="connsiteY9" fmla="*/ 1816957 h 2171700"/>
              <a:gd name="connsiteX10" fmla="*/ 0 w 8666580"/>
              <a:gd name="connsiteY10" fmla="*/ 167994 h 2171700"/>
              <a:gd name="connsiteX11" fmla="*/ 144030 w 8666580"/>
              <a:gd name="connsiteY11" fmla="*/ 24873 h 2171700"/>
              <a:gd name="connsiteX12" fmla="*/ 2084784 w 8666580"/>
              <a:gd name="connsiteY12" fmla="*/ 0 h 2171700"/>
              <a:gd name="connsiteX13" fmla="*/ 2224484 w 8666580"/>
              <a:gd name="connsiteY13" fmla="*/ 101600 h 2171700"/>
              <a:gd name="connsiteX14" fmla="*/ 2237184 w 8666580"/>
              <a:gd name="connsiteY14" fmla="*/ 1308100 h 2171700"/>
              <a:gd name="connsiteX0" fmla="*/ 2237184 w 8666580"/>
              <a:gd name="connsiteY0" fmla="*/ 1308100 h 1922734"/>
              <a:gd name="connsiteX1" fmla="*/ 3729164 w 8666580"/>
              <a:gd name="connsiteY1" fmla="*/ 1300545 h 1922734"/>
              <a:gd name="connsiteX2" fmla="*/ 3729164 w 8666580"/>
              <a:gd name="connsiteY2" fmla="*/ 205363 h 1922734"/>
              <a:gd name="connsiteX3" fmla="*/ 3883640 w 8666580"/>
              <a:gd name="connsiteY3" fmla="*/ 52089 h 1922734"/>
              <a:gd name="connsiteX4" fmla="*/ 8422345 w 8666580"/>
              <a:gd name="connsiteY4" fmla="*/ 74822 h 1922734"/>
              <a:gd name="connsiteX5" fmla="*/ 8666580 w 8666580"/>
              <a:gd name="connsiteY5" fmla="*/ 281079 h 1922734"/>
              <a:gd name="connsiteX6" fmla="*/ 8654053 w 8666580"/>
              <a:gd name="connsiteY6" fmla="*/ 1695382 h 1922734"/>
              <a:gd name="connsiteX7" fmla="*/ 8397936 w 8666580"/>
              <a:gd name="connsiteY7" fmla="*/ 1885390 h 1922734"/>
              <a:gd name="connsiteX8" fmla="*/ 833028 w 8666580"/>
              <a:gd name="connsiteY8" fmla="*/ 1922734 h 1922734"/>
              <a:gd name="connsiteX9" fmla="*/ 488562 w 8666580"/>
              <a:gd name="connsiteY9" fmla="*/ 1816957 h 1922734"/>
              <a:gd name="connsiteX10" fmla="*/ 0 w 8666580"/>
              <a:gd name="connsiteY10" fmla="*/ 167994 h 1922734"/>
              <a:gd name="connsiteX11" fmla="*/ 144030 w 8666580"/>
              <a:gd name="connsiteY11" fmla="*/ 24873 h 1922734"/>
              <a:gd name="connsiteX12" fmla="*/ 2084784 w 8666580"/>
              <a:gd name="connsiteY12" fmla="*/ 0 h 1922734"/>
              <a:gd name="connsiteX13" fmla="*/ 2224484 w 8666580"/>
              <a:gd name="connsiteY13" fmla="*/ 101600 h 1922734"/>
              <a:gd name="connsiteX14" fmla="*/ 2237184 w 8666580"/>
              <a:gd name="connsiteY14" fmla="*/ 1308100 h 1922734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488562 w 8666580"/>
              <a:gd name="connsiteY9" fmla="*/ 1816957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08100 h 1885390"/>
              <a:gd name="connsiteX1" fmla="*/ 3729164 w 8666580"/>
              <a:gd name="connsiteY1" fmla="*/ 1300545 h 1885390"/>
              <a:gd name="connsiteX2" fmla="*/ 3729164 w 8666580"/>
              <a:gd name="connsiteY2" fmla="*/ 205363 h 1885390"/>
              <a:gd name="connsiteX3" fmla="*/ 3883640 w 8666580"/>
              <a:gd name="connsiteY3" fmla="*/ 52089 h 1885390"/>
              <a:gd name="connsiteX4" fmla="*/ 8422345 w 8666580"/>
              <a:gd name="connsiteY4" fmla="*/ 74822 h 1885390"/>
              <a:gd name="connsiteX5" fmla="*/ 8666580 w 8666580"/>
              <a:gd name="connsiteY5" fmla="*/ 281079 h 1885390"/>
              <a:gd name="connsiteX6" fmla="*/ 8654053 w 8666580"/>
              <a:gd name="connsiteY6" fmla="*/ 1695382 h 1885390"/>
              <a:gd name="connsiteX7" fmla="*/ 8397936 w 8666580"/>
              <a:gd name="connsiteY7" fmla="*/ 1885390 h 1885390"/>
              <a:gd name="connsiteX8" fmla="*/ 807973 w 8666580"/>
              <a:gd name="connsiteY8" fmla="*/ 1885388 h 1885390"/>
              <a:gd name="connsiteX9" fmla="*/ 551198 w 8666580"/>
              <a:gd name="connsiteY9" fmla="*/ 1655131 h 1885390"/>
              <a:gd name="connsiteX10" fmla="*/ 0 w 8666580"/>
              <a:gd name="connsiteY10" fmla="*/ 167994 h 1885390"/>
              <a:gd name="connsiteX11" fmla="*/ 144030 w 8666580"/>
              <a:gd name="connsiteY11" fmla="*/ 24873 h 1885390"/>
              <a:gd name="connsiteX12" fmla="*/ 2084784 w 8666580"/>
              <a:gd name="connsiteY12" fmla="*/ 0 h 1885390"/>
              <a:gd name="connsiteX13" fmla="*/ 2224484 w 8666580"/>
              <a:gd name="connsiteY13" fmla="*/ 101600 h 1885390"/>
              <a:gd name="connsiteX14" fmla="*/ 2237184 w 8666580"/>
              <a:gd name="connsiteY14" fmla="*/ 1308100 h 1885390"/>
              <a:gd name="connsiteX0" fmla="*/ 2237184 w 8666580"/>
              <a:gd name="connsiteY0" fmla="*/ 1333019 h 1910309"/>
              <a:gd name="connsiteX1" fmla="*/ 3729164 w 8666580"/>
              <a:gd name="connsiteY1" fmla="*/ 1325464 h 1910309"/>
              <a:gd name="connsiteX2" fmla="*/ 3729164 w 8666580"/>
              <a:gd name="connsiteY2" fmla="*/ 230282 h 1910309"/>
              <a:gd name="connsiteX3" fmla="*/ 3883640 w 8666580"/>
              <a:gd name="connsiteY3" fmla="*/ 77008 h 1910309"/>
              <a:gd name="connsiteX4" fmla="*/ 8422345 w 8666580"/>
              <a:gd name="connsiteY4" fmla="*/ 99741 h 1910309"/>
              <a:gd name="connsiteX5" fmla="*/ 8666580 w 8666580"/>
              <a:gd name="connsiteY5" fmla="*/ 305998 h 1910309"/>
              <a:gd name="connsiteX6" fmla="*/ 8654053 w 8666580"/>
              <a:gd name="connsiteY6" fmla="*/ 1720301 h 1910309"/>
              <a:gd name="connsiteX7" fmla="*/ 8397936 w 8666580"/>
              <a:gd name="connsiteY7" fmla="*/ 1910309 h 1910309"/>
              <a:gd name="connsiteX8" fmla="*/ 807973 w 8666580"/>
              <a:gd name="connsiteY8" fmla="*/ 1910307 h 1910309"/>
              <a:gd name="connsiteX9" fmla="*/ 551198 w 8666580"/>
              <a:gd name="connsiteY9" fmla="*/ 1680050 h 1910309"/>
              <a:gd name="connsiteX10" fmla="*/ 0 w 8666580"/>
              <a:gd name="connsiteY10" fmla="*/ 192913 h 1910309"/>
              <a:gd name="connsiteX11" fmla="*/ 682701 w 8666580"/>
              <a:gd name="connsiteY11" fmla="*/ 0 h 1910309"/>
              <a:gd name="connsiteX12" fmla="*/ 2084784 w 8666580"/>
              <a:gd name="connsiteY12" fmla="*/ 24919 h 1910309"/>
              <a:gd name="connsiteX13" fmla="*/ 2224484 w 8666580"/>
              <a:gd name="connsiteY13" fmla="*/ 126519 h 1910309"/>
              <a:gd name="connsiteX14" fmla="*/ 2237184 w 866658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144031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85814 w 8127910"/>
              <a:gd name="connsiteY13" fmla="*/ 126519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54611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1496004 w 8127910"/>
              <a:gd name="connsiteY12" fmla="*/ 24919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673287 w 8127910"/>
              <a:gd name="connsiteY13" fmla="*/ 238554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698514 w 8127910"/>
              <a:gd name="connsiteY0" fmla="*/ 1333019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698514 w 8127910"/>
              <a:gd name="connsiteY14" fmla="*/ 1333019 h 1910309"/>
              <a:gd name="connsiteX0" fmla="*/ 1187738 w 8127910"/>
              <a:gd name="connsiteY0" fmla="*/ 1288096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187738 w 8127910"/>
              <a:gd name="connsiteY14" fmla="*/ 1288096 h 1910309"/>
              <a:gd name="connsiteX0" fmla="*/ 1212793 w 8127910"/>
              <a:gd name="connsiteY0" fmla="*/ 1275648 h 1910309"/>
              <a:gd name="connsiteX1" fmla="*/ 3190494 w 8127910"/>
              <a:gd name="connsiteY1" fmla="*/ 1325464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190494 w 8127910"/>
              <a:gd name="connsiteY1" fmla="*/ 1275671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190494 w 8127910"/>
              <a:gd name="connsiteY2" fmla="*/ 230282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3344970 w 8127910"/>
              <a:gd name="connsiteY3" fmla="*/ 77008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3754219 w 8127910"/>
              <a:gd name="connsiteY2" fmla="*/ 329868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3892019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4372203 w 8127910"/>
              <a:gd name="connsiteY3" fmla="*/ 10190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4042345 w 8127910"/>
              <a:gd name="connsiteY2" fmla="*/ 317420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555022 w 8127910"/>
              <a:gd name="connsiteY3" fmla="*/ 11693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127910"/>
              <a:gd name="connsiteY0" fmla="*/ 1275648 h 1910309"/>
              <a:gd name="connsiteX1" fmla="*/ 6222084 w 8127910"/>
              <a:gd name="connsiteY1" fmla="*/ 1300568 h 1910309"/>
              <a:gd name="connsiteX2" fmla="*/ 6209556 w 8127910"/>
              <a:gd name="connsiteY2" fmla="*/ 192937 h 1910309"/>
              <a:gd name="connsiteX3" fmla="*/ 6367115 w 8127910"/>
              <a:gd name="connsiteY3" fmla="*/ 42245 h 1910309"/>
              <a:gd name="connsiteX4" fmla="*/ 7883675 w 8127910"/>
              <a:gd name="connsiteY4" fmla="*/ 99741 h 1910309"/>
              <a:gd name="connsiteX5" fmla="*/ 8127910 w 8127910"/>
              <a:gd name="connsiteY5" fmla="*/ 305998 h 1910309"/>
              <a:gd name="connsiteX6" fmla="*/ 8115383 w 8127910"/>
              <a:gd name="connsiteY6" fmla="*/ 1720301 h 1910309"/>
              <a:gd name="connsiteX7" fmla="*/ 7859266 w 8127910"/>
              <a:gd name="connsiteY7" fmla="*/ 1910309 h 1910309"/>
              <a:gd name="connsiteX8" fmla="*/ 269303 w 8127910"/>
              <a:gd name="connsiteY8" fmla="*/ 1910307 h 1910309"/>
              <a:gd name="connsiteX9" fmla="*/ 12528 w 8127910"/>
              <a:gd name="connsiteY9" fmla="*/ 1680050 h 1910309"/>
              <a:gd name="connsiteX10" fmla="*/ 0 w 8127910"/>
              <a:gd name="connsiteY10" fmla="*/ 242707 h 1910309"/>
              <a:gd name="connsiteX11" fmla="*/ 256776 w 8127910"/>
              <a:gd name="connsiteY11" fmla="*/ 0 h 1910309"/>
              <a:gd name="connsiteX12" fmla="*/ 971693 w 8127910"/>
              <a:gd name="connsiteY12" fmla="*/ 0 h 1910309"/>
              <a:gd name="connsiteX13" fmla="*/ 1187738 w 8127910"/>
              <a:gd name="connsiteY13" fmla="*/ 214683 h 1910309"/>
              <a:gd name="connsiteX14" fmla="*/ 1212793 w 8127910"/>
              <a:gd name="connsiteY14" fmla="*/ 1275648 h 1910309"/>
              <a:gd name="connsiteX0" fmla="*/ 1212793 w 8923436"/>
              <a:gd name="connsiteY0" fmla="*/ 1275648 h 1910309"/>
              <a:gd name="connsiteX1" fmla="*/ 6222084 w 8923436"/>
              <a:gd name="connsiteY1" fmla="*/ 1300568 h 1910309"/>
              <a:gd name="connsiteX2" fmla="*/ 6209556 w 8923436"/>
              <a:gd name="connsiteY2" fmla="*/ 192937 h 1910309"/>
              <a:gd name="connsiteX3" fmla="*/ 6367115 w 8923436"/>
              <a:gd name="connsiteY3" fmla="*/ 42245 h 1910309"/>
              <a:gd name="connsiteX4" fmla="*/ 8923436 w 8923436"/>
              <a:gd name="connsiteY4" fmla="*/ 62395 h 1910309"/>
              <a:gd name="connsiteX5" fmla="*/ 8127910 w 8923436"/>
              <a:gd name="connsiteY5" fmla="*/ 305998 h 1910309"/>
              <a:gd name="connsiteX6" fmla="*/ 8115383 w 8923436"/>
              <a:gd name="connsiteY6" fmla="*/ 1720301 h 1910309"/>
              <a:gd name="connsiteX7" fmla="*/ 7859266 w 8923436"/>
              <a:gd name="connsiteY7" fmla="*/ 1910309 h 1910309"/>
              <a:gd name="connsiteX8" fmla="*/ 269303 w 8923436"/>
              <a:gd name="connsiteY8" fmla="*/ 1910307 h 1910309"/>
              <a:gd name="connsiteX9" fmla="*/ 12528 w 8923436"/>
              <a:gd name="connsiteY9" fmla="*/ 1680050 h 1910309"/>
              <a:gd name="connsiteX10" fmla="*/ 0 w 8923436"/>
              <a:gd name="connsiteY10" fmla="*/ 242707 h 1910309"/>
              <a:gd name="connsiteX11" fmla="*/ 256776 w 8923436"/>
              <a:gd name="connsiteY11" fmla="*/ 0 h 1910309"/>
              <a:gd name="connsiteX12" fmla="*/ 971693 w 8923436"/>
              <a:gd name="connsiteY12" fmla="*/ 0 h 1910309"/>
              <a:gd name="connsiteX13" fmla="*/ 1187738 w 8923436"/>
              <a:gd name="connsiteY13" fmla="*/ 214683 h 1910309"/>
              <a:gd name="connsiteX14" fmla="*/ 1212793 w 892343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115383 w 9004816"/>
              <a:gd name="connsiteY6" fmla="*/ 1720301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4816"/>
              <a:gd name="connsiteY0" fmla="*/ 1275648 h 1910309"/>
              <a:gd name="connsiteX1" fmla="*/ 6222084 w 9004816"/>
              <a:gd name="connsiteY1" fmla="*/ 1300568 h 1910309"/>
              <a:gd name="connsiteX2" fmla="*/ 6209556 w 9004816"/>
              <a:gd name="connsiteY2" fmla="*/ 192937 h 1910309"/>
              <a:gd name="connsiteX3" fmla="*/ 6367115 w 9004816"/>
              <a:gd name="connsiteY3" fmla="*/ 42245 h 1910309"/>
              <a:gd name="connsiteX4" fmla="*/ 8923436 w 9004816"/>
              <a:gd name="connsiteY4" fmla="*/ 62395 h 1910309"/>
              <a:gd name="connsiteX5" fmla="*/ 9004816 w 9004816"/>
              <a:gd name="connsiteY5" fmla="*/ 243757 h 1910309"/>
              <a:gd name="connsiteX6" fmla="*/ 8942180 w 9004816"/>
              <a:gd name="connsiteY6" fmla="*/ 1707853 h 1910309"/>
              <a:gd name="connsiteX7" fmla="*/ 7859266 w 9004816"/>
              <a:gd name="connsiteY7" fmla="*/ 1910309 h 1910309"/>
              <a:gd name="connsiteX8" fmla="*/ 269303 w 9004816"/>
              <a:gd name="connsiteY8" fmla="*/ 1910307 h 1910309"/>
              <a:gd name="connsiteX9" fmla="*/ 12528 w 9004816"/>
              <a:gd name="connsiteY9" fmla="*/ 1680050 h 1910309"/>
              <a:gd name="connsiteX10" fmla="*/ 0 w 9004816"/>
              <a:gd name="connsiteY10" fmla="*/ 242707 h 1910309"/>
              <a:gd name="connsiteX11" fmla="*/ 256776 w 9004816"/>
              <a:gd name="connsiteY11" fmla="*/ 0 h 1910309"/>
              <a:gd name="connsiteX12" fmla="*/ 971693 w 9004816"/>
              <a:gd name="connsiteY12" fmla="*/ 0 h 1910309"/>
              <a:gd name="connsiteX13" fmla="*/ 1187738 w 9004816"/>
              <a:gd name="connsiteY13" fmla="*/ 214683 h 1910309"/>
              <a:gd name="connsiteX14" fmla="*/ 1212793 w 9004816"/>
              <a:gd name="connsiteY14" fmla="*/ 1275648 h 1910309"/>
              <a:gd name="connsiteX0" fmla="*/ 1212793 w 9005477"/>
              <a:gd name="connsiteY0" fmla="*/ 1275648 h 1910309"/>
              <a:gd name="connsiteX1" fmla="*/ 6222084 w 9005477"/>
              <a:gd name="connsiteY1" fmla="*/ 1300568 h 1910309"/>
              <a:gd name="connsiteX2" fmla="*/ 6209556 w 9005477"/>
              <a:gd name="connsiteY2" fmla="*/ 192937 h 1910309"/>
              <a:gd name="connsiteX3" fmla="*/ 6367115 w 9005477"/>
              <a:gd name="connsiteY3" fmla="*/ 42245 h 1910309"/>
              <a:gd name="connsiteX4" fmla="*/ 8923436 w 9005477"/>
              <a:gd name="connsiteY4" fmla="*/ 62395 h 1910309"/>
              <a:gd name="connsiteX5" fmla="*/ 9004816 w 9005477"/>
              <a:gd name="connsiteY5" fmla="*/ 243757 h 1910309"/>
              <a:gd name="connsiteX6" fmla="*/ 9004816 w 9005477"/>
              <a:gd name="connsiteY6" fmla="*/ 1707853 h 1910309"/>
              <a:gd name="connsiteX7" fmla="*/ 7859266 w 9005477"/>
              <a:gd name="connsiteY7" fmla="*/ 1910309 h 1910309"/>
              <a:gd name="connsiteX8" fmla="*/ 269303 w 9005477"/>
              <a:gd name="connsiteY8" fmla="*/ 1910307 h 1910309"/>
              <a:gd name="connsiteX9" fmla="*/ 12528 w 9005477"/>
              <a:gd name="connsiteY9" fmla="*/ 1680050 h 1910309"/>
              <a:gd name="connsiteX10" fmla="*/ 0 w 9005477"/>
              <a:gd name="connsiteY10" fmla="*/ 242707 h 1910309"/>
              <a:gd name="connsiteX11" fmla="*/ 256776 w 9005477"/>
              <a:gd name="connsiteY11" fmla="*/ 0 h 1910309"/>
              <a:gd name="connsiteX12" fmla="*/ 971693 w 9005477"/>
              <a:gd name="connsiteY12" fmla="*/ 0 h 1910309"/>
              <a:gd name="connsiteX13" fmla="*/ 1187738 w 9005477"/>
              <a:gd name="connsiteY13" fmla="*/ 214683 h 1910309"/>
              <a:gd name="connsiteX14" fmla="*/ 1212793 w 9005477"/>
              <a:gd name="connsiteY14" fmla="*/ 1275648 h 1910309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707853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923436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2528 w 9005477"/>
              <a:gd name="connsiteY9" fmla="*/ 168005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910307"/>
              <a:gd name="connsiteX1" fmla="*/ 6222084 w 9005477"/>
              <a:gd name="connsiteY1" fmla="*/ 1300568 h 1910307"/>
              <a:gd name="connsiteX2" fmla="*/ 6209556 w 9005477"/>
              <a:gd name="connsiteY2" fmla="*/ 192937 h 1910307"/>
              <a:gd name="connsiteX3" fmla="*/ 6367115 w 9005477"/>
              <a:gd name="connsiteY3" fmla="*/ 42245 h 1910307"/>
              <a:gd name="connsiteX4" fmla="*/ 8860800 w 9005477"/>
              <a:gd name="connsiteY4" fmla="*/ 62395 h 1910307"/>
              <a:gd name="connsiteX5" fmla="*/ 9004816 w 9005477"/>
              <a:gd name="connsiteY5" fmla="*/ 243757 h 1910307"/>
              <a:gd name="connsiteX6" fmla="*/ 9004816 w 9005477"/>
              <a:gd name="connsiteY6" fmla="*/ 1608267 h 1910307"/>
              <a:gd name="connsiteX7" fmla="*/ 8836390 w 9005477"/>
              <a:gd name="connsiteY7" fmla="*/ 1798274 h 1910307"/>
              <a:gd name="connsiteX8" fmla="*/ 269303 w 9005477"/>
              <a:gd name="connsiteY8" fmla="*/ 1910307 h 1910307"/>
              <a:gd name="connsiteX9" fmla="*/ 100219 w 9005477"/>
              <a:gd name="connsiteY9" fmla="*/ 1617810 h 1910307"/>
              <a:gd name="connsiteX10" fmla="*/ 0 w 9005477"/>
              <a:gd name="connsiteY10" fmla="*/ 242707 h 1910307"/>
              <a:gd name="connsiteX11" fmla="*/ 256776 w 9005477"/>
              <a:gd name="connsiteY11" fmla="*/ 0 h 1910307"/>
              <a:gd name="connsiteX12" fmla="*/ 971693 w 9005477"/>
              <a:gd name="connsiteY12" fmla="*/ 0 h 1910307"/>
              <a:gd name="connsiteX13" fmla="*/ 1187738 w 9005477"/>
              <a:gd name="connsiteY13" fmla="*/ 214683 h 1910307"/>
              <a:gd name="connsiteX14" fmla="*/ 1212793 w 9005477"/>
              <a:gd name="connsiteY14" fmla="*/ 1275648 h 1910307"/>
              <a:gd name="connsiteX0" fmla="*/ 1212793 w 9005477"/>
              <a:gd name="connsiteY0" fmla="*/ 1275648 h 1823168"/>
              <a:gd name="connsiteX1" fmla="*/ 6222084 w 9005477"/>
              <a:gd name="connsiteY1" fmla="*/ 1300568 h 1823168"/>
              <a:gd name="connsiteX2" fmla="*/ 6209556 w 9005477"/>
              <a:gd name="connsiteY2" fmla="*/ 192937 h 1823168"/>
              <a:gd name="connsiteX3" fmla="*/ 6367115 w 9005477"/>
              <a:gd name="connsiteY3" fmla="*/ 42245 h 1823168"/>
              <a:gd name="connsiteX4" fmla="*/ 8860800 w 9005477"/>
              <a:gd name="connsiteY4" fmla="*/ 62395 h 1823168"/>
              <a:gd name="connsiteX5" fmla="*/ 9004816 w 9005477"/>
              <a:gd name="connsiteY5" fmla="*/ 243757 h 1823168"/>
              <a:gd name="connsiteX6" fmla="*/ 9004816 w 9005477"/>
              <a:gd name="connsiteY6" fmla="*/ 1608267 h 1823168"/>
              <a:gd name="connsiteX7" fmla="*/ 8836390 w 9005477"/>
              <a:gd name="connsiteY7" fmla="*/ 1798274 h 1823168"/>
              <a:gd name="connsiteX8" fmla="*/ 294357 w 9005477"/>
              <a:gd name="connsiteY8" fmla="*/ 1823168 h 1823168"/>
              <a:gd name="connsiteX9" fmla="*/ 100219 w 9005477"/>
              <a:gd name="connsiteY9" fmla="*/ 1617810 h 1823168"/>
              <a:gd name="connsiteX10" fmla="*/ 0 w 9005477"/>
              <a:gd name="connsiteY10" fmla="*/ 242707 h 1823168"/>
              <a:gd name="connsiteX11" fmla="*/ 256776 w 9005477"/>
              <a:gd name="connsiteY11" fmla="*/ 0 h 1823168"/>
              <a:gd name="connsiteX12" fmla="*/ 971693 w 9005477"/>
              <a:gd name="connsiteY12" fmla="*/ 0 h 1823168"/>
              <a:gd name="connsiteX13" fmla="*/ 1187738 w 9005477"/>
              <a:gd name="connsiteY13" fmla="*/ 214683 h 1823168"/>
              <a:gd name="connsiteX14" fmla="*/ 1212793 w 9005477"/>
              <a:gd name="connsiteY14" fmla="*/ 1275648 h 1823168"/>
              <a:gd name="connsiteX0" fmla="*/ 1212793 w 9005477"/>
              <a:gd name="connsiteY0" fmla="*/ 1275648 h 1798274"/>
              <a:gd name="connsiteX1" fmla="*/ 6222084 w 9005477"/>
              <a:gd name="connsiteY1" fmla="*/ 1300568 h 1798274"/>
              <a:gd name="connsiteX2" fmla="*/ 6209556 w 9005477"/>
              <a:gd name="connsiteY2" fmla="*/ 192937 h 1798274"/>
              <a:gd name="connsiteX3" fmla="*/ 6367115 w 9005477"/>
              <a:gd name="connsiteY3" fmla="*/ 42245 h 1798274"/>
              <a:gd name="connsiteX4" fmla="*/ 8860800 w 9005477"/>
              <a:gd name="connsiteY4" fmla="*/ 62395 h 1798274"/>
              <a:gd name="connsiteX5" fmla="*/ 9004816 w 9005477"/>
              <a:gd name="connsiteY5" fmla="*/ 243757 h 1798274"/>
              <a:gd name="connsiteX6" fmla="*/ 9004816 w 9005477"/>
              <a:gd name="connsiteY6" fmla="*/ 1608267 h 1798274"/>
              <a:gd name="connsiteX7" fmla="*/ 8836390 w 9005477"/>
              <a:gd name="connsiteY7" fmla="*/ 1798274 h 1798274"/>
              <a:gd name="connsiteX8" fmla="*/ 306884 w 9005477"/>
              <a:gd name="connsiteY8" fmla="*/ 1785823 h 1798274"/>
              <a:gd name="connsiteX9" fmla="*/ 100219 w 9005477"/>
              <a:gd name="connsiteY9" fmla="*/ 1617810 h 1798274"/>
              <a:gd name="connsiteX10" fmla="*/ 0 w 9005477"/>
              <a:gd name="connsiteY10" fmla="*/ 242707 h 1798274"/>
              <a:gd name="connsiteX11" fmla="*/ 256776 w 9005477"/>
              <a:gd name="connsiteY11" fmla="*/ 0 h 1798274"/>
              <a:gd name="connsiteX12" fmla="*/ 971693 w 9005477"/>
              <a:gd name="connsiteY12" fmla="*/ 0 h 1798274"/>
              <a:gd name="connsiteX13" fmla="*/ 1187738 w 9005477"/>
              <a:gd name="connsiteY13" fmla="*/ 214683 h 1798274"/>
              <a:gd name="connsiteX14" fmla="*/ 1212793 w 900547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169086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0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75648 h 1798274"/>
              <a:gd name="connsiteX1" fmla="*/ 6134394 w 8917787"/>
              <a:gd name="connsiteY1" fmla="*/ 1300568 h 1798274"/>
              <a:gd name="connsiteX2" fmla="*/ 6121866 w 8917787"/>
              <a:gd name="connsiteY2" fmla="*/ 192937 h 1798274"/>
              <a:gd name="connsiteX3" fmla="*/ 6279425 w 8917787"/>
              <a:gd name="connsiteY3" fmla="*/ 42245 h 1798274"/>
              <a:gd name="connsiteX4" fmla="*/ 8773110 w 8917787"/>
              <a:gd name="connsiteY4" fmla="*/ 62395 h 1798274"/>
              <a:gd name="connsiteX5" fmla="*/ 8917126 w 8917787"/>
              <a:gd name="connsiteY5" fmla="*/ 243757 h 1798274"/>
              <a:gd name="connsiteX6" fmla="*/ 8917126 w 8917787"/>
              <a:gd name="connsiteY6" fmla="*/ 1608267 h 1798274"/>
              <a:gd name="connsiteX7" fmla="*/ 8748700 w 8917787"/>
              <a:gd name="connsiteY7" fmla="*/ 1798274 h 1798274"/>
              <a:gd name="connsiteX8" fmla="*/ 219194 w 8917787"/>
              <a:gd name="connsiteY8" fmla="*/ 1785823 h 1798274"/>
              <a:gd name="connsiteX9" fmla="*/ 12529 w 8917787"/>
              <a:gd name="connsiteY9" fmla="*/ 1617810 h 1798274"/>
              <a:gd name="connsiteX10" fmla="*/ 0 w 8917787"/>
              <a:gd name="connsiteY10" fmla="*/ 255156 h 1798274"/>
              <a:gd name="connsiteX11" fmla="*/ 206668 w 8917787"/>
              <a:gd name="connsiteY11" fmla="*/ 49793 h 1798274"/>
              <a:gd name="connsiteX12" fmla="*/ 884003 w 8917787"/>
              <a:gd name="connsiteY12" fmla="*/ 0 h 1798274"/>
              <a:gd name="connsiteX13" fmla="*/ 1100048 w 8917787"/>
              <a:gd name="connsiteY13" fmla="*/ 214683 h 1798274"/>
              <a:gd name="connsiteX14" fmla="*/ 1125103 w 8917787"/>
              <a:gd name="connsiteY14" fmla="*/ 1275648 h 1798274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206668 w 8917787"/>
              <a:gd name="connsiteY11" fmla="*/ 7548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  <a:gd name="connsiteX0" fmla="*/ 1125103 w 8917787"/>
              <a:gd name="connsiteY0" fmla="*/ 1233403 h 1756029"/>
              <a:gd name="connsiteX1" fmla="*/ 6134394 w 8917787"/>
              <a:gd name="connsiteY1" fmla="*/ 1258323 h 1756029"/>
              <a:gd name="connsiteX2" fmla="*/ 6121866 w 8917787"/>
              <a:gd name="connsiteY2" fmla="*/ 150692 h 1756029"/>
              <a:gd name="connsiteX3" fmla="*/ 6279425 w 8917787"/>
              <a:gd name="connsiteY3" fmla="*/ 0 h 1756029"/>
              <a:gd name="connsiteX4" fmla="*/ 8773110 w 8917787"/>
              <a:gd name="connsiteY4" fmla="*/ 20150 h 1756029"/>
              <a:gd name="connsiteX5" fmla="*/ 8917126 w 8917787"/>
              <a:gd name="connsiteY5" fmla="*/ 201512 h 1756029"/>
              <a:gd name="connsiteX6" fmla="*/ 8917126 w 8917787"/>
              <a:gd name="connsiteY6" fmla="*/ 1566022 h 1756029"/>
              <a:gd name="connsiteX7" fmla="*/ 8748700 w 8917787"/>
              <a:gd name="connsiteY7" fmla="*/ 1756029 h 1756029"/>
              <a:gd name="connsiteX8" fmla="*/ 219194 w 8917787"/>
              <a:gd name="connsiteY8" fmla="*/ 1743578 h 1756029"/>
              <a:gd name="connsiteX9" fmla="*/ 12529 w 8917787"/>
              <a:gd name="connsiteY9" fmla="*/ 1575565 h 1756029"/>
              <a:gd name="connsiteX10" fmla="*/ 0 w 8917787"/>
              <a:gd name="connsiteY10" fmla="*/ 212911 h 1756029"/>
              <a:gd name="connsiteX11" fmla="*/ 144032 w 8917787"/>
              <a:gd name="connsiteY11" fmla="*/ 32444 h 1756029"/>
              <a:gd name="connsiteX12" fmla="*/ 909057 w 8917787"/>
              <a:gd name="connsiteY12" fmla="*/ 19996 h 1756029"/>
              <a:gd name="connsiteX13" fmla="*/ 1100048 w 8917787"/>
              <a:gd name="connsiteY13" fmla="*/ 172438 h 1756029"/>
              <a:gd name="connsiteX14" fmla="*/ 1125103 w 8917787"/>
              <a:gd name="connsiteY14" fmla="*/ 1233403 h 175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17787" h="1756029">
                <a:moveTo>
                  <a:pt x="1125103" y="1233403"/>
                </a:moveTo>
                <a:lnTo>
                  <a:pt x="6134394" y="1258323"/>
                </a:lnTo>
                <a:lnTo>
                  <a:pt x="6121866" y="150692"/>
                </a:lnTo>
                <a:lnTo>
                  <a:pt x="6279425" y="0"/>
                </a:lnTo>
                <a:lnTo>
                  <a:pt x="8773110" y="20150"/>
                </a:lnTo>
                <a:lnTo>
                  <a:pt x="8917126" y="201512"/>
                </a:lnTo>
                <a:cubicBezTo>
                  <a:pt x="8916465" y="818264"/>
                  <a:pt x="8917787" y="949270"/>
                  <a:pt x="8917126" y="1566022"/>
                </a:cubicBezTo>
                <a:lnTo>
                  <a:pt x="8748700" y="1756029"/>
                </a:lnTo>
                <a:lnTo>
                  <a:pt x="219194" y="1743578"/>
                </a:lnTo>
                <a:lnTo>
                  <a:pt x="12529" y="1575565"/>
                </a:lnTo>
                <a:lnTo>
                  <a:pt x="0" y="212911"/>
                </a:lnTo>
                <a:lnTo>
                  <a:pt x="144032" y="32444"/>
                </a:lnTo>
                <a:lnTo>
                  <a:pt x="909057" y="19996"/>
                </a:lnTo>
                <a:lnTo>
                  <a:pt x="1100048" y="172438"/>
                </a:lnTo>
                <a:lnTo>
                  <a:pt x="1125103" y="1233403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 w="508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24086" y="1425302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7978280" y="1425302"/>
            <a:ext cx="576064" cy="648072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テキスト ボックス 17"/>
          <p:cNvSpPr txBox="1">
            <a:spLocks noChangeArrowheads="1"/>
          </p:cNvSpPr>
          <p:nvPr/>
        </p:nvSpPr>
        <p:spPr bwMode="auto">
          <a:xfrm>
            <a:off x="388938" y="836613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 dirty="0"/>
              <a:t>図の閉ループ系が不安定となるための必要十分条件</a:t>
            </a:r>
          </a:p>
        </p:txBody>
      </p:sp>
      <p:sp>
        <p:nvSpPr>
          <p:cNvPr id="8196" name="テキスト ボックス 22"/>
          <p:cNvSpPr txBox="1">
            <a:spLocks noChangeArrowheads="1"/>
          </p:cNvSpPr>
          <p:nvPr/>
        </p:nvSpPr>
        <p:spPr bwMode="auto">
          <a:xfrm>
            <a:off x="1116013" y="2178050"/>
            <a:ext cx="6911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2800"/>
              <a:t>のナイキスト軌跡が原点に重なるか囲むこと</a:t>
            </a: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6200" y="1530350"/>
            <a:ext cx="39116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0325" y="3294063"/>
            <a:ext cx="3208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3013" y="4706938"/>
            <a:ext cx="32877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安定性解析手法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2123728" y="3212976"/>
            <a:ext cx="129614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lang="en-US" altLang="ja-JP" sz="3600" i="1" dirty="0" err="1" smtClean="0">
                <a:solidFill>
                  <a:srgbClr val="FF0000"/>
                </a:solidFill>
              </a:rPr>
              <a:t>G’</a:t>
            </a:r>
            <a:r>
              <a:rPr lang="en-US" altLang="ja-JP" sz="3600" baseline="-25000" dirty="0" err="1" smtClean="0">
                <a:solidFill>
                  <a:srgbClr val="FF0000"/>
                </a:solidFill>
              </a:rPr>
              <a:t>core</a:t>
            </a:r>
            <a:endParaRPr kumimoji="1" lang="ja-JP" altLang="en-US" sz="3600" baseline="-25000" dirty="0">
              <a:solidFill>
                <a:srgbClr val="FF0000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123728" y="4797152"/>
            <a:ext cx="1296144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kumimoji="1" lang="en-US" altLang="ja-JP" sz="3200" i="1" dirty="0" err="1" smtClean="0">
                <a:solidFill>
                  <a:srgbClr val="00B050"/>
                </a:solidFill>
              </a:rPr>
              <a:t>G’</a:t>
            </a:r>
            <a:r>
              <a:rPr kumimoji="1" lang="en-US" altLang="ja-JP" sz="3200" baseline="-25000" dirty="0" err="1" smtClean="0">
                <a:solidFill>
                  <a:srgbClr val="00B050"/>
                </a:solidFill>
              </a:rPr>
              <a:t>other</a:t>
            </a:r>
            <a:endParaRPr kumimoji="1" lang="ja-JP" altLang="en-US" sz="3200" baseline="-25000" dirty="0">
              <a:solidFill>
                <a:srgbClr val="00B050"/>
              </a:solidFill>
            </a:endParaRPr>
          </a:p>
        </p:txBody>
      </p:sp>
      <p:cxnSp>
        <p:nvCxnSpPr>
          <p:cNvPr id="19" name="直線コネクタ 18"/>
          <p:cNvCxnSpPr>
            <a:stCxn id="17" idx="1"/>
          </p:cNvCxnSpPr>
          <p:nvPr/>
        </p:nvCxnSpPr>
        <p:spPr>
          <a:xfrm flipH="1">
            <a:off x="1187624" y="378904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3419872" y="5373216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8" idx="1"/>
          </p:cNvCxnSpPr>
          <p:nvPr/>
        </p:nvCxnSpPr>
        <p:spPr>
          <a:xfrm flipH="1">
            <a:off x="1187624" y="5373216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419872" y="378904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187624" y="3789040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4355976" y="3789040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>
            <a:alpha val="30000"/>
          </a:srgbClr>
        </a:solidFill>
        <a:ln w="38100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11521</TotalTime>
  <Words>458</Words>
  <Application>Microsoft Office PowerPoint</Application>
  <PresentationFormat>画面に合わせる (4:3)</PresentationFormat>
  <Paragraphs>157</Paragraphs>
  <Slides>14</Slides>
  <Notes>14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テーマ</vt:lpstr>
      <vt:lpstr>電力フィードバック型熱音響発電機の 位相調整</vt:lpstr>
      <vt:lpstr>背景：電力フィードバック型熱音響発電機</vt:lpstr>
      <vt:lpstr>背景：これまでの結果</vt:lpstr>
      <vt:lpstr>スライド 4</vt:lpstr>
      <vt:lpstr>実験装置：コアの周波数応答測定</vt:lpstr>
      <vt:lpstr>実験装置：リニアモータの特性測定</vt:lpstr>
      <vt:lpstr>実験装置：電力フィードバック型発電機</vt:lpstr>
      <vt:lpstr>安定性解析手法[2015秋]</vt:lpstr>
      <vt:lpstr>安定性解析手法（つづき）</vt:lpstr>
      <vt:lpstr>解析結果1：発振可能な管路長</vt:lpstr>
      <vt:lpstr>解析２：端子電圧間の位相差</vt:lpstr>
      <vt:lpstr>解析結果２：端子電圧間の位相差</vt:lpstr>
      <vt:lpstr>実験：自励発振時の進行波成分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860</cp:revision>
  <dcterms:created xsi:type="dcterms:W3CDTF">2012-03-07T00:49:43Z</dcterms:created>
  <dcterms:modified xsi:type="dcterms:W3CDTF">2016-03-14T06:49:06Z</dcterms:modified>
</cp:coreProperties>
</file>