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7" r:id="rId2"/>
    <p:sldId id="296" r:id="rId3"/>
    <p:sldId id="314" r:id="rId4"/>
    <p:sldId id="292" r:id="rId5"/>
    <p:sldId id="263" r:id="rId6"/>
    <p:sldId id="286" r:id="rId7"/>
    <p:sldId id="304" r:id="rId8"/>
    <p:sldId id="303" r:id="rId9"/>
    <p:sldId id="308" r:id="rId10"/>
    <p:sldId id="309" r:id="rId11"/>
    <p:sldId id="310" r:id="rId12"/>
    <p:sldId id="311" r:id="rId13"/>
    <p:sldId id="312" r:id="rId14"/>
    <p:sldId id="297" r:id="rId15"/>
    <p:sldId id="306" r:id="rId16"/>
    <p:sldId id="288" r:id="rId17"/>
    <p:sldId id="275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FF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79964" autoAdjust="0"/>
  </p:normalViewPr>
  <p:slideViewPr>
    <p:cSldViewPr>
      <p:cViewPr varScale="1">
        <p:scale>
          <a:sx n="106" d="100"/>
          <a:sy n="106" d="100"/>
        </p:scale>
        <p:origin x="-10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2015/9/25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2015/9/25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2015/9/25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2015/9/25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2015/9/25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2015/9/25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2015/9/25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2015/9/25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2015/9/25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2015/9/25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2015/9/25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2015/9/25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2015/9/25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908720"/>
            <a:ext cx="8784976" cy="1512168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熱音響自励発振における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進行波圧力増幅率の振幅依存性と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定常発振時圧力振幅の関係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3286124"/>
            <a:ext cx="8534752" cy="1752600"/>
          </a:xfrm>
        </p:spPr>
        <p:txBody>
          <a:bodyPr/>
          <a:lstStyle/>
          <a:p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長岡技術科学大学　</a:t>
            </a:r>
            <a:endParaRPr lang="en-US" altLang="ja-JP" kern="100" dirty="0" smtClean="0">
              <a:solidFill>
                <a:schemeClr val="tx1"/>
              </a:solidFill>
              <a:cs typeface="Times New Roman"/>
            </a:endParaRPr>
          </a:p>
          <a:p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　○</a:t>
            </a:r>
            <a:r>
              <a:rPr lang="ja-JP" altLang="en-US" kern="100" dirty="0">
                <a:solidFill>
                  <a:schemeClr val="tx1"/>
                </a:solidFill>
                <a:cs typeface="Times New Roman"/>
              </a:rPr>
              <a:t>小林泰秀</a:t>
            </a:r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，</a:t>
            </a:r>
            <a:r>
              <a:rPr lang="ja-JP" altLang="ja-JP" dirty="0" smtClean="0">
                <a:solidFill>
                  <a:schemeClr val="tx1"/>
                </a:solidFill>
              </a:rPr>
              <a:t>中田匠，</a:t>
            </a:r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山田昇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51784"/>
          <a:stretch>
            <a:fillRect/>
          </a:stretch>
        </p:blipFill>
        <p:spPr bwMode="auto">
          <a:xfrm>
            <a:off x="827584" y="1412776"/>
            <a:ext cx="7510151" cy="19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4896544" cy="378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</a:t>
            </a:r>
            <a:r>
              <a:rPr lang="ja-JP" altLang="en-US" dirty="0" smtClean="0"/>
              <a:t>結果２：自励発振時の時間応答</a:t>
            </a:r>
            <a:r>
              <a:rPr lang="ja-JP" altLang="en-US" sz="2700" dirty="0" smtClean="0"/>
              <a:t>（つづき）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238961" y="2089955"/>
            <a:ext cx="396935" cy="272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316416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進行波圧力振幅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501008"/>
            <a:ext cx="249364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5148064" y="4797152"/>
            <a:ext cx="38164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発振周波数 </a:t>
            </a:r>
            <a:r>
              <a:rPr lang="en-US" altLang="ja-JP" sz="2400" dirty="0" smtClean="0"/>
              <a:t>f = 158.1Hz</a:t>
            </a:r>
            <a:endParaRPr lang="en-US" altLang="ja-JP" sz="2000" dirty="0" smtClean="0"/>
          </a:p>
          <a:p>
            <a:r>
              <a:rPr lang="ja-JP" altLang="en-US" sz="2000" dirty="0" smtClean="0"/>
              <a:t>サンプリング周期 </a:t>
            </a:r>
            <a:r>
              <a:rPr lang="en-US" altLang="ja-JP" sz="2000" dirty="0" smtClean="0"/>
              <a:t>h = 0.2ms</a:t>
            </a:r>
          </a:p>
          <a:p>
            <a:r>
              <a:rPr lang="en-US" altLang="ja-JP" sz="2000" dirty="0" smtClean="0"/>
              <a:t>885h </a:t>
            </a:r>
            <a:r>
              <a:rPr lang="ja-JP" altLang="en-US" sz="2000" dirty="0" smtClean="0"/>
              <a:t>≒</a:t>
            </a:r>
            <a:r>
              <a:rPr lang="en-US" altLang="ja-JP" sz="2000" dirty="0" smtClean="0"/>
              <a:t> 0.177s </a:t>
            </a:r>
            <a:r>
              <a:rPr lang="ja-JP" altLang="en-US" sz="2000" dirty="0" smtClean="0"/>
              <a:t>毎に </a:t>
            </a:r>
            <a:r>
              <a:rPr lang="en-US" altLang="ja-JP" sz="2000" dirty="0" smtClean="0"/>
              <a:t>f </a:t>
            </a:r>
            <a:r>
              <a:rPr lang="ja-JP" altLang="en-US" sz="2000" dirty="0" smtClean="0"/>
              <a:t>成分を抽出</a:t>
            </a:r>
            <a:endParaRPr lang="en-US" altLang="ja-JP" sz="2000" dirty="0" smtClean="0"/>
          </a:p>
          <a:p>
            <a:r>
              <a:rPr lang="en-US" altLang="ja-JP" sz="2000" dirty="0" smtClean="0"/>
              <a:t>10</a:t>
            </a:r>
            <a:r>
              <a:rPr lang="ja-JP" altLang="en-US" sz="2000" dirty="0" smtClean="0"/>
              <a:t>秒</a:t>
            </a:r>
            <a:r>
              <a:rPr lang="en-US" altLang="ja-JP" sz="2000" dirty="0" smtClean="0"/>
              <a:t>/0.177 = 56</a:t>
            </a:r>
            <a:r>
              <a:rPr lang="ja-JP" altLang="en-US" sz="2000" dirty="0" smtClean="0"/>
              <a:t>点分</a:t>
            </a:r>
            <a:endParaRPr lang="en-US" altLang="ja-JP" sz="2000" dirty="0" smtClean="0"/>
          </a:p>
          <a:p>
            <a:r>
              <a:rPr lang="en-US" altLang="ja-JP" dirty="0" smtClean="0"/>
              <a:t> 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778726" y="3080535"/>
            <a:ext cx="7920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076056" y="2924944"/>
            <a:ext cx="27363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056369" y="3115260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FF0000"/>
                </a:solidFill>
              </a:rPr>
              <a:t>B</a:t>
            </a:r>
            <a:r>
              <a:rPr kumimoji="1" lang="en-US" altLang="ja-JP" sz="2000" baseline="-25000" dirty="0" smtClean="0">
                <a:solidFill>
                  <a:srgbClr val="FF0000"/>
                </a:solidFill>
              </a:rPr>
              <a:t>1</a:t>
            </a:r>
            <a:endParaRPr kumimoji="1" lang="ja-JP" altLang="en-US" sz="2000" baseline="-250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36882" y="3371125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00FF00"/>
                </a:solidFill>
              </a:rPr>
              <a:t>A</a:t>
            </a:r>
            <a:r>
              <a:rPr kumimoji="1" lang="en-US" altLang="ja-JP" sz="2000" baseline="-25000" dirty="0" smtClean="0">
                <a:solidFill>
                  <a:srgbClr val="00FF00"/>
                </a:solidFill>
              </a:rPr>
              <a:t>1</a:t>
            </a:r>
            <a:endParaRPr kumimoji="1" lang="ja-JP" altLang="en-US" sz="2000" baseline="-25000" dirty="0">
              <a:solidFill>
                <a:srgbClr val="00FF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067944" y="3895773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B</a:t>
            </a:r>
            <a:r>
              <a:rPr kumimoji="1" lang="en-US" altLang="ja-JP" sz="2000" baseline="-25000" dirty="0" smtClean="0"/>
              <a:t>2</a:t>
            </a:r>
            <a:endParaRPr kumimoji="1" lang="ja-JP" altLang="en-US" sz="2000" baseline="-25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827865" y="3661715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>
                <a:solidFill>
                  <a:srgbClr val="0066FF"/>
                </a:solidFill>
              </a:rPr>
              <a:t>A</a:t>
            </a:r>
            <a:r>
              <a:rPr kumimoji="1" lang="en-US" altLang="ja-JP" sz="2000" baseline="-25000" dirty="0" smtClean="0">
                <a:solidFill>
                  <a:srgbClr val="0066FF"/>
                </a:solidFill>
              </a:rPr>
              <a:t>2</a:t>
            </a:r>
            <a:endParaRPr kumimoji="1" lang="ja-JP" altLang="en-US" sz="2000" baseline="-250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51784"/>
          <a:stretch>
            <a:fillRect/>
          </a:stretch>
        </p:blipFill>
        <p:spPr bwMode="auto">
          <a:xfrm>
            <a:off x="827584" y="1412776"/>
            <a:ext cx="7510151" cy="19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2924944"/>
            <a:ext cx="519099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</a:t>
            </a:r>
            <a:r>
              <a:rPr lang="ja-JP" altLang="en-US" dirty="0" smtClean="0"/>
              <a:t>結果２：自励発振時の時間応答</a:t>
            </a:r>
            <a:r>
              <a:rPr lang="ja-JP" altLang="en-US" sz="2700" dirty="0" smtClean="0">
                <a:solidFill>
                  <a:prstClr val="black"/>
                </a:solidFill>
              </a:rPr>
              <a:t>（つづき）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238961" y="2089955"/>
            <a:ext cx="396935" cy="272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316416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音響パワー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501008"/>
            <a:ext cx="249364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正方形/長方形 13"/>
          <p:cNvSpPr/>
          <p:nvPr/>
        </p:nvSpPr>
        <p:spPr>
          <a:xfrm>
            <a:off x="744001" y="3068960"/>
            <a:ext cx="7920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076056" y="2924944"/>
            <a:ext cx="27363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27784" y="3645024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</a:rPr>
              <a:t>I</a:t>
            </a:r>
            <a:r>
              <a:rPr kumimoji="1" lang="en-US" altLang="ja-JP" sz="2400" baseline="-25000" dirty="0" smtClean="0">
                <a:solidFill>
                  <a:srgbClr val="FF0000"/>
                </a:solidFill>
              </a:rPr>
              <a:t>2</a:t>
            </a:r>
            <a:endParaRPr kumimoji="1" lang="ja-JP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699792" y="5373216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66FF"/>
                </a:solidFill>
              </a:rPr>
              <a:t>I</a:t>
            </a:r>
            <a:r>
              <a:rPr kumimoji="1" lang="en-US" altLang="ja-JP" sz="2400" baseline="-25000" dirty="0" smtClean="0">
                <a:solidFill>
                  <a:srgbClr val="0066FF"/>
                </a:solidFill>
              </a:rPr>
              <a:t>1</a:t>
            </a:r>
            <a:endParaRPr kumimoji="1" lang="ja-JP" altLang="en-US" sz="2400" baseline="-25000" dirty="0">
              <a:solidFill>
                <a:srgbClr val="0066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11760" y="242088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66FF"/>
                </a:solidFill>
              </a:rPr>
              <a:t>I</a:t>
            </a:r>
            <a:r>
              <a:rPr kumimoji="1" lang="en-US" altLang="ja-JP" sz="2400" baseline="-25000" dirty="0" smtClean="0">
                <a:solidFill>
                  <a:srgbClr val="0066FF"/>
                </a:solidFill>
              </a:rPr>
              <a:t>1</a:t>
            </a:r>
            <a:endParaRPr kumimoji="1" lang="ja-JP" altLang="en-US" sz="2400" baseline="-25000" dirty="0">
              <a:solidFill>
                <a:srgbClr val="0066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79912" y="2420888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</a:rPr>
              <a:t>I</a:t>
            </a:r>
            <a:r>
              <a:rPr kumimoji="1" lang="en-US" altLang="ja-JP" sz="2400" baseline="-25000" dirty="0" smtClean="0">
                <a:solidFill>
                  <a:srgbClr val="FF0000"/>
                </a:solidFill>
              </a:rPr>
              <a:t>2</a:t>
            </a:r>
            <a:endParaRPr kumimoji="1" lang="ja-JP" altLang="en-US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995936" y="2492896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2267744" y="2492896"/>
            <a:ext cx="288032" cy="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84552" y="4672385"/>
            <a:ext cx="4124723" cy="101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51784"/>
          <a:stretch>
            <a:fillRect/>
          </a:stretch>
        </p:blipFill>
        <p:spPr bwMode="auto">
          <a:xfrm>
            <a:off x="827584" y="1412776"/>
            <a:ext cx="7510151" cy="19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4907103" cy="376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</a:t>
            </a:r>
            <a:r>
              <a:rPr lang="ja-JP" altLang="en-US" dirty="0" smtClean="0"/>
              <a:t>結果２：自励発振時の時間応答</a:t>
            </a:r>
            <a:r>
              <a:rPr lang="ja-JP" altLang="en-US" sz="2700" dirty="0" smtClean="0">
                <a:solidFill>
                  <a:prstClr val="black"/>
                </a:solidFill>
              </a:rPr>
              <a:t>（つづき）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238961" y="2089955"/>
            <a:ext cx="396935" cy="272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316416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音響パワーの入出力比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4" name="正方形/長方形 13"/>
          <p:cNvSpPr/>
          <p:nvPr/>
        </p:nvSpPr>
        <p:spPr>
          <a:xfrm>
            <a:off x="732425" y="3057385"/>
            <a:ext cx="123571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004048" y="2924944"/>
            <a:ext cx="27363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707904" y="3140968"/>
            <a:ext cx="54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solidFill>
                  <a:srgbClr val="FF0000"/>
                </a:solidFill>
              </a:rPr>
              <a:t>I</a:t>
            </a:r>
            <a:r>
              <a:rPr kumimoji="1" lang="en-US" altLang="ja-JP" sz="2400" baseline="-25000" dirty="0" err="1" smtClean="0">
                <a:solidFill>
                  <a:srgbClr val="FF0000"/>
                </a:solidFill>
              </a:rPr>
              <a:t>out</a:t>
            </a:r>
            <a:endParaRPr kumimoji="1" lang="ja-JP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779912" y="378904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err="1" smtClean="0">
                <a:solidFill>
                  <a:srgbClr val="0066FF"/>
                </a:solidFill>
              </a:rPr>
              <a:t>I</a:t>
            </a:r>
            <a:r>
              <a:rPr kumimoji="1" lang="en-US" altLang="ja-JP" sz="2400" baseline="-25000" dirty="0" err="1" smtClean="0">
                <a:solidFill>
                  <a:srgbClr val="0066FF"/>
                </a:solidFill>
              </a:rPr>
              <a:t>in</a:t>
            </a:r>
            <a:endParaRPr kumimoji="1" lang="ja-JP" altLang="en-US" sz="2400" baseline="-25000" dirty="0">
              <a:solidFill>
                <a:srgbClr val="0066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79712" y="4077072"/>
            <a:ext cx="64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FF00"/>
                </a:solidFill>
              </a:rPr>
              <a:t>I</a:t>
            </a:r>
            <a:r>
              <a:rPr kumimoji="1" lang="en-US" altLang="ja-JP" sz="2400" baseline="-25000" dirty="0" smtClean="0">
                <a:solidFill>
                  <a:srgbClr val="00FF00"/>
                </a:solidFill>
              </a:rPr>
              <a:t>ratio</a:t>
            </a:r>
            <a:endParaRPr kumimoji="1" lang="ja-JP" altLang="en-US" sz="2400" baseline="-25000" dirty="0">
              <a:solidFill>
                <a:srgbClr val="00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8319" y="4365104"/>
            <a:ext cx="4195681" cy="161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924944"/>
            <a:ext cx="249364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線コネクタ 16"/>
          <p:cNvCxnSpPr/>
          <p:nvPr/>
        </p:nvCxnSpPr>
        <p:spPr>
          <a:xfrm>
            <a:off x="4467173" y="5032932"/>
            <a:ext cx="360040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4644008" y="4581128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4644008" y="5013176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4930271" y="4653136"/>
            <a:ext cx="17299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コア外部の散逸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との釣り合い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195736" y="5013176"/>
            <a:ext cx="172996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コア内部の散逸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の増加</a:t>
            </a:r>
            <a:r>
              <a:rPr lang="ja-JP" altLang="en-US" dirty="0" smtClean="0">
                <a:solidFill>
                  <a:srgbClr val="FF0000"/>
                </a:solidFill>
              </a:rPr>
              <a:t>？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 flipV="1">
            <a:off x="3997234" y="4920762"/>
            <a:ext cx="828356" cy="3935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2195736" y="4581128"/>
            <a:ext cx="1872208" cy="0"/>
          </a:xfrm>
          <a:prstGeom prst="line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3995936" y="4581128"/>
            <a:ext cx="0" cy="36004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51784"/>
          <a:stretch>
            <a:fillRect/>
          </a:stretch>
        </p:blipFill>
        <p:spPr bwMode="auto">
          <a:xfrm>
            <a:off x="827584" y="1412776"/>
            <a:ext cx="7510151" cy="19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852936"/>
            <a:ext cx="496656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実験</a:t>
            </a:r>
            <a:r>
              <a:rPr lang="ja-JP" altLang="en-US" dirty="0" smtClean="0"/>
              <a:t>結果２：自励発振時の時間応答</a:t>
            </a:r>
            <a:r>
              <a:rPr lang="ja-JP" altLang="en-US" sz="2700" dirty="0" smtClean="0">
                <a:solidFill>
                  <a:prstClr val="black"/>
                </a:solidFill>
              </a:rPr>
              <a:t>（つづき）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238961" y="2089955"/>
            <a:ext cx="396935" cy="272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316416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粒子速度振幅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501008"/>
            <a:ext cx="249364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正方形/長方形 13"/>
          <p:cNvSpPr/>
          <p:nvPr/>
        </p:nvSpPr>
        <p:spPr>
          <a:xfrm>
            <a:off x="733082" y="2973802"/>
            <a:ext cx="7920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076056" y="2924944"/>
            <a:ext cx="273630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27784" y="3645024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</a:rPr>
              <a:t>U</a:t>
            </a:r>
            <a:r>
              <a:rPr kumimoji="1" lang="en-US" altLang="ja-JP" sz="2400" baseline="-25000" dirty="0" smtClean="0">
                <a:solidFill>
                  <a:srgbClr val="FF0000"/>
                </a:solidFill>
              </a:rPr>
              <a:t>2</a:t>
            </a:r>
            <a:endParaRPr kumimoji="1" lang="ja-JP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275856" y="5373216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66FF"/>
                </a:solidFill>
              </a:rPr>
              <a:t>U</a:t>
            </a:r>
            <a:r>
              <a:rPr kumimoji="1" lang="en-US" altLang="ja-JP" sz="2400" baseline="-25000" dirty="0" smtClean="0">
                <a:solidFill>
                  <a:srgbClr val="0066FF"/>
                </a:solidFill>
              </a:rPr>
              <a:t>1</a:t>
            </a:r>
            <a:endParaRPr kumimoji="1" lang="ja-JP" altLang="en-US" sz="2400" baseline="-25000" dirty="0">
              <a:solidFill>
                <a:srgbClr val="0066FF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11760" y="2420888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66FF"/>
                </a:solidFill>
              </a:rPr>
              <a:t>U</a:t>
            </a:r>
            <a:r>
              <a:rPr kumimoji="1" lang="en-US" altLang="ja-JP" sz="2400" baseline="-25000" dirty="0" smtClean="0">
                <a:solidFill>
                  <a:srgbClr val="0066FF"/>
                </a:solidFill>
              </a:rPr>
              <a:t>1</a:t>
            </a:r>
            <a:endParaRPr kumimoji="1" lang="ja-JP" altLang="en-US" sz="2400" baseline="-25000" dirty="0">
              <a:solidFill>
                <a:srgbClr val="0066FF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79912" y="2420888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</a:rPr>
              <a:t>U</a:t>
            </a:r>
            <a:r>
              <a:rPr kumimoji="1" lang="en-US" altLang="ja-JP" sz="2400" baseline="-25000" dirty="0" smtClean="0">
                <a:solidFill>
                  <a:srgbClr val="FF0000"/>
                </a:solidFill>
              </a:rPr>
              <a:t>2</a:t>
            </a:r>
            <a:endParaRPr kumimoji="1" lang="ja-JP" altLang="en-US" sz="2400" baseline="-25000" dirty="0">
              <a:solidFill>
                <a:srgbClr val="FF000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3995936" y="2492896"/>
            <a:ext cx="28803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2267744" y="2492896"/>
            <a:ext cx="288032" cy="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 t="78197" b="1448"/>
          <a:stretch>
            <a:fillRect/>
          </a:stretch>
        </p:blipFill>
        <p:spPr bwMode="auto">
          <a:xfrm>
            <a:off x="5292080" y="5301208"/>
            <a:ext cx="3600400" cy="45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 t="23170" b="52131"/>
          <a:stretch>
            <a:fillRect/>
          </a:stretch>
        </p:blipFill>
        <p:spPr bwMode="auto">
          <a:xfrm>
            <a:off x="5292080" y="4653136"/>
            <a:ext cx="3600400" cy="55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6872"/>
            <a:ext cx="8676456" cy="33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正方形/長方形 48"/>
          <p:cNvSpPr/>
          <p:nvPr/>
        </p:nvSpPr>
        <p:spPr>
          <a:xfrm>
            <a:off x="251520" y="1988840"/>
            <a:ext cx="4464496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928662" y="2584322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振幅依存性を持つ二次振動系モデル</a:t>
            </a:r>
            <a:endParaRPr kumimoji="1"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908720"/>
            <a:ext cx="6077903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556792"/>
            <a:ext cx="4464495" cy="36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角丸四角形 40"/>
          <p:cNvSpPr/>
          <p:nvPr/>
        </p:nvSpPr>
        <p:spPr>
          <a:xfrm>
            <a:off x="5580112" y="908720"/>
            <a:ext cx="864096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角丸四角形 43"/>
          <p:cNvSpPr/>
          <p:nvPr/>
        </p:nvSpPr>
        <p:spPr>
          <a:xfrm>
            <a:off x="6804248" y="908720"/>
            <a:ext cx="720080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132856"/>
            <a:ext cx="2376264" cy="433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077072"/>
            <a:ext cx="3888432" cy="76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636912"/>
            <a:ext cx="4300538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672" y="4869160"/>
            <a:ext cx="2088232" cy="72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5661248"/>
            <a:ext cx="4680520" cy="8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0152" y="5661248"/>
            <a:ext cx="2244650" cy="40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正方形/長方形 49"/>
          <p:cNvSpPr/>
          <p:nvPr/>
        </p:nvSpPr>
        <p:spPr>
          <a:xfrm>
            <a:off x="1619672" y="4869160"/>
            <a:ext cx="2088232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4906988" y="6080770"/>
            <a:ext cx="1440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115616" y="6093296"/>
            <a:ext cx="14401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1" grpId="0" animBg="1"/>
      <p:bldP spid="44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4921212" cy="92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b="28585"/>
          <a:stretch>
            <a:fillRect/>
          </a:stretch>
        </p:blipFill>
        <p:spPr bwMode="auto">
          <a:xfrm>
            <a:off x="395536" y="1772816"/>
            <a:ext cx="5379057" cy="145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2348880"/>
            <a:ext cx="31899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501008"/>
            <a:ext cx="8791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タイトル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二次振動系モデル</a:t>
            </a:r>
            <a:r>
              <a:rPr lang="ja-JP" altLang="en-US" sz="4400" dirty="0" smtClean="0">
                <a:latin typeface="+mj-lt"/>
                <a:ea typeface="+mj-ea"/>
                <a:cs typeface="+mj-cs"/>
              </a:rPr>
              <a:t>の物理的意味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2734222" y="2755876"/>
            <a:ext cx="867044" cy="4225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3864380" y="2712068"/>
            <a:ext cx="720080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877272"/>
            <a:ext cx="2088232" cy="72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正方形/長方形 11"/>
          <p:cNvSpPr/>
          <p:nvPr/>
        </p:nvSpPr>
        <p:spPr>
          <a:xfrm>
            <a:off x="6588224" y="5877272"/>
            <a:ext cx="2088232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907704" y="4293096"/>
            <a:ext cx="705678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835696" y="5085184"/>
            <a:ext cx="705678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1835696" y="5805264"/>
            <a:ext cx="7056784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 txBox="1">
            <a:spLocks/>
          </p:cNvSpPr>
          <p:nvPr/>
        </p:nvSpPr>
        <p:spPr>
          <a:xfrm>
            <a:off x="0" y="0"/>
            <a:ext cx="91440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二次振動系モデル</a:t>
            </a:r>
            <a:r>
              <a:rPr lang="ja-JP" altLang="en-US" sz="4400" dirty="0" smtClean="0">
                <a:latin typeface="+mj-lt"/>
                <a:ea typeface="+mj-ea"/>
                <a:cs typeface="+mj-cs"/>
              </a:rPr>
              <a:t>の物理的意味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28662" y="2512314"/>
            <a:ext cx="114300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547664" y="2348880"/>
            <a:ext cx="1296144" cy="1152128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lang="en-US" altLang="ja-JP" sz="3600" i="1" dirty="0" smtClean="0">
                <a:solidFill>
                  <a:srgbClr val="FF0000"/>
                </a:solidFill>
              </a:rPr>
              <a:t>G</a:t>
            </a:r>
            <a:endParaRPr kumimoji="1" lang="ja-JP" altLang="en-US" sz="3600" i="1" dirty="0">
              <a:solidFill>
                <a:srgbClr val="FF0000"/>
              </a:solidFill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1547664" y="3933056"/>
            <a:ext cx="1296144" cy="1152128"/>
          </a:xfrm>
          <a:prstGeom prst="roundRect">
            <a:avLst/>
          </a:prstGeom>
          <a:solidFill>
            <a:srgbClr val="00B050">
              <a:alpha val="30000"/>
            </a:srgbClr>
          </a:solidFill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ct val="170000"/>
              </a:lnSpc>
            </a:pPr>
            <a:r>
              <a:rPr kumimoji="1" lang="ja-JP" altLang="en-US" sz="3200" i="1" dirty="0" smtClean="0">
                <a:solidFill>
                  <a:srgbClr val="00B050"/>
                </a:solidFill>
              </a:rPr>
              <a:t>Ｋ</a:t>
            </a:r>
            <a:endParaRPr kumimoji="1" lang="ja-JP" altLang="en-US" sz="3200" i="1" dirty="0">
              <a:solidFill>
                <a:srgbClr val="00B050"/>
              </a:solidFill>
            </a:endParaRPr>
          </a:p>
        </p:txBody>
      </p:sp>
      <p:cxnSp>
        <p:nvCxnSpPr>
          <p:cNvPr id="25" name="直線コネクタ 24"/>
          <p:cNvCxnSpPr>
            <a:stCxn id="12" idx="1"/>
          </p:cNvCxnSpPr>
          <p:nvPr/>
        </p:nvCxnSpPr>
        <p:spPr>
          <a:xfrm flipH="1">
            <a:off x="611560" y="2924944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>
            <a:off x="2843808" y="4509120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>
            <a:stCxn id="36" idx="1"/>
          </p:cNvCxnSpPr>
          <p:nvPr/>
        </p:nvCxnSpPr>
        <p:spPr>
          <a:xfrm flipH="1">
            <a:off x="611560" y="4509120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H="1">
            <a:off x="2843808" y="2924944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611560" y="2924944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779912" y="2924944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157192"/>
            <a:ext cx="496980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700808"/>
            <a:ext cx="2838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908720"/>
            <a:ext cx="6077903" cy="44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print"/>
          <a:srcRect r="86244"/>
          <a:stretch>
            <a:fillRect/>
          </a:stretch>
        </p:blipFill>
        <p:spPr bwMode="auto">
          <a:xfrm>
            <a:off x="179512" y="3356992"/>
            <a:ext cx="39047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 l="87513"/>
          <a:stretch>
            <a:fillRect/>
          </a:stretch>
        </p:blipFill>
        <p:spPr bwMode="auto">
          <a:xfrm>
            <a:off x="3851920" y="3429000"/>
            <a:ext cx="354431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340769"/>
            <a:ext cx="4146421" cy="136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/>
          <a:srcRect l="52774"/>
          <a:stretch>
            <a:fillRect/>
          </a:stretch>
        </p:blipFill>
        <p:spPr bwMode="auto">
          <a:xfrm>
            <a:off x="4123038" y="2636912"/>
            <a:ext cx="502096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直線コネクタ 28"/>
          <p:cNvCxnSpPr/>
          <p:nvPr/>
        </p:nvCxnSpPr>
        <p:spPr>
          <a:xfrm>
            <a:off x="782428" y="2204864"/>
            <a:ext cx="2880320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251520" y="6597352"/>
            <a:ext cx="4896544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79512" y="1124744"/>
            <a:ext cx="9144000" cy="5544616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熱音響コアの周波数応答における振幅依存性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圧力振幅：大　⇒　進行波圧力振幅の増幅率：小</a:t>
            </a: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 </a:t>
            </a:r>
            <a:r>
              <a:rPr lang="ja-JP" altLang="en-US" dirty="0" smtClean="0"/>
              <a:t>          </a:t>
            </a:r>
            <a:r>
              <a:rPr lang="en-US" altLang="ja-JP" dirty="0" smtClean="0"/>
              <a:t>… </a:t>
            </a:r>
            <a:r>
              <a:rPr lang="ja-JP" altLang="en-US" dirty="0" smtClean="0"/>
              <a:t>粒子速度振幅：大   ⇒</a:t>
            </a:r>
            <a:r>
              <a:rPr lang="en-US" altLang="ja-JP" dirty="0" smtClean="0"/>
              <a:t> </a:t>
            </a:r>
            <a:r>
              <a:rPr lang="ja-JP" altLang="en-US" dirty="0" smtClean="0"/>
              <a:t>粘性散逸：大</a:t>
            </a:r>
            <a:endParaRPr lang="en-US" altLang="ja-JP" dirty="0" smtClean="0"/>
          </a:p>
          <a:p>
            <a:pPr lvl="1">
              <a:buNone/>
            </a:pPr>
            <a:endParaRPr lang="en-US" altLang="ja-JP" sz="1800" dirty="0" smtClean="0"/>
          </a:p>
          <a:p>
            <a:r>
              <a:rPr lang="ja-JP" altLang="en-US" dirty="0" smtClean="0"/>
              <a:t>自励発振時の時間応答における振幅依存性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圧力振幅：大　⇒　入出力パワー増幅率：小</a:t>
            </a:r>
            <a:endParaRPr lang="en-US" altLang="ja-JP" dirty="0" smtClean="0"/>
          </a:p>
          <a:p>
            <a:pPr lvl="1"/>
            <a:endParaRPr lang="en-US" altLang="ja-JP" sz="1800" dirty="0" smtClean="0"/>
          </a:p>
          <a:p>
            <a:r>
              <a:rPr lang="ja-JP" altLang="en-US" dirty="0" smtClean="0"/>
              <a:t>振幅依存性を持つ二次振動系モデル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振幅依存のゲイン（コア）、狭帯域フィルタ（管路）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実験と同様の過渡応答を示す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振幅の定常値 ＝ コアのパラメータで定まる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6420022" y="2060765"/>
            <a:ext cx="2069829" cy="3577406"/>
          </a:xfrm>
          <a:prstGeom prst="roundRect">
            <a:avLst>
              <a:gd name="adj" fmla="val 26315"/>
            </a:avLst>
          </a:prstGeom>
          <a:solidFill>
            <a:srgbClr val="00B050">
              <a:alpha val="43000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 rot="10800000">
            <a:off x="6728681" y="2387524"/>
            <a:ext cx="1434355" cy="29045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背景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980728"/>
            <a:ext cx="8460432" cy="5616624"/>
          </a:xfrm>
        </p:spPr>
        <p:txBody>
          <a:bodyPr>
            <a:normAutofit/>
          </a:bodyPr>
          <a:lstStyle/>
          <a:p>
            <a:pPr marL="0" lv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ja-JP" dirty="0" smtClean="0">
                <a:solidFill>
                  <a:prstClr val="black"/>
                </a:solidFill>
              </a:rPr>
              <a:t>熱音響</a:t>
            </a:r>
            <a:r>
              <a:rPr lang="ja-JP" altLang="en-US" dirty="0" smtClean="0">
                <a:solidFill>
                  <a:prstClr val="black"/>
                </a:solidFill>
              </a:rPr>
              <a:t>自励発振の</a:t>
            </a:r>
            <a:r>
              <a:rPr lang="ja-JP" altLang="en-US" dirty="0" smtClean="0">
                <a:solidFill>
                  <a:srgbClr val="FF0000"/>
                </a:solidFill>
              </a:rPr>
              <a:t>抑制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 smtClean="0"/>
              <a:t>機械的損傷の防止</a:t>
            </a:r>
            <a:endParaRPr lang="en-US" altLang="ja-JP" dirty="0" smtClean="0"/>
          </a:p>
          <a:p>
            <a:pPr marL="400050" lvl="1" indent="0"/>
            <a:r>
              <a:rPr lang="ja-JP" altLang="en-US" dirty="0" smtClean="0"/>
              <a:t>能動騒音制御</a:t>
            </a:r>
            <a:endParaRPr lang="en-US" altLang="ja-JP" dirty="0" smtClean="0"/>
          </a:p>
          <a:p>
            <a:pPr lvl="2">
              <a:lnSpc>
                <a:spcPts val="1000"/>
              </a:lnSpc>
              <a:buNone/>
            </a:pPr>
            <a:endParaRPr lang="en-US" altLang="ja-JP" dirty="0" smtClean="0"/>
          </a:p>
          <a:p>
            <a:pPr lvl="0"/>
            <a:r>
              <a:rPr lang="ja-JP" altLang="en-US" dirty="0" smtClean="0"/>
              <a:t>熱音響自励発振の</a:t>
            </a:r>
            <a:r>
              <a:rPr lang="ja-JP" altLang="en-US" dirty="0" smtClean="0">
                <a:solidFill>
                  <a:srgbClr val="00B0F0"/>
                </a:solidFill>
              </a:rPr>
              <a:t>利用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lvl="1"/>
            <a:r>
              <a:rPr lang="ja-JP" altLang="en-US" dirty="0" smtClean="0"/>
              <a:t>エネルギーの有効利用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制御工学の応用例は少ない</a:t>
            </a:r>
            <a:endParaRPr lang="en-US" altLang="ja-JP" dirty="0" smtClean="0"/>
          </a:p>
          <a:p>
            <a:pPr lvl="1">
              <a:lnSpc>
                <a:spcPts val="1000"/>
              </a:lnSpc>
            </a:pPr>
            <a:endParaRPr lang="en-US" altLang="ja-JP" dirty="0" smtClean="0"/>
          </a:p>
          <a:p>
            <a:r>
              <a:rPr lang="ja-JP" altLang="en-US" dirty="0" smtClean="0"/>
              <a:t>本研究：制御工学の応用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安定性解析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各部の周波数応答測定</a:t>
            </a:r>
            <a:endParaRPr lang="en-US" altLang="ja-JP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156176" y="580526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熱音響ループ管冷凍機</a:t>
            </a:r>
            <a:endParaRPr kumimoji="1" lang="ja-JP" altLang="en-US" sz="2000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5940152" y="2060848"/>
            <a:ext cx="3024336" cy="3577406"/>
            <a:chOff x="5940152" y="2060848"/>
            <a:chExt cx="3024336" cy="3577406"/>
          </a:xfrm>
        </p:grpSpPr>
        <p:sp>
          <p:nvSpPr>
            <p:cNvPr id="15" name="正方形/長方形 14"/>
            <p:cNvSpPr/>
            <p:nvPr/>
          </p:nvSpPr>
          <p:spPr>
            <a:xfrm>
              <a:off x="7020272" y="2420888"/>
              <a:ext cx="72008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026" name="Group 2"/>
            <p:cNvGrpSpPr>
              <a:grpSpLocks noChangeAspect="1"/>
            </p:cNvGrpSpPr>
            <p:nvPr/>
          </p:nvGrpSpPr>
          <p:grpSpPr bwMode="auto">
            <a:xfrm>
              <a:off x="6300192" y="2060848"/>
              <a:ext cx="2304652" cy="3577406"/>
              <a:chOff x="3357" y="11425"/>
              <a:chExt cx="1904" cy="2956"/>
            </a:xfrm>
          </p:grpSpPr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>
                <a:off x="3462" y="11425"/>
                <a:ext cx="1710" cy="2956"/>
              </a:xfrm>
              <a:prstGeom prst="roundRect">
                <a:avLst>
                  <a:gd name="adj" fmla="val 26315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0" name="AutoShape 6"/>
              <p:cNvSpPr>
                <a:spLocks noChangeArrowheads="1"/>
              </p:cNvSpPr>
              <p:nvPr/>
            </p:nvSpPr>
            <p:spPr bwMode="auto">
              <a:xfrm rot="10800000">
                <a:off x="3717" y="11695"/>
                <a:ext cx="1185" cy="24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1" name="Rectangle 7" descr="縦線"/>
              <p:cNvSpPr>
                <a:spLocks noChangeArrowheads="1"/>
              </p:cNvSpPr>
              <p:nvPr/>
            </p:nvSpPr>
            <p:spPr bwMode="auto">
              <a:xfrm>
                <a:off x="3462" y="13331"/>
                <a:ext cx="255" cy="389"/>
              </a:xfrm>
              <a:prstGeom prst="rect">
                <a:avLst/>
              </a:prstGeom>
              <a:pattFill prst="lt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2" name="Rectangle 8" descr="縦線"/>
              <p:cNvSpPr>
                <a:spLocks noChangeArrowheads="1"/>
              </p:cNvSpPr>
              <p:nvPr/>
            </p:nvSpPr>
            <p:spPr bwMode="auto">
              <a:xfrm>
                <a:off x="4902" y="12027"/>
                <a:ext cx="254" cy="389"/>
              </a:xfrm>
              <a:prstGeom prst="rect">
                <a:avLst/>
              </a:prstGeom>
              <a:pattFill prst="ltVert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cxnSp>
            <p:nvCxnSpPr>
              <p:cNvPr id="1033" name="AutoShape 9"/>
              <p:cNvCxnSpPr>
                <a:cxnSpLocks noChangeShapeType="1"/>
                <a:stCxn id="1035" idx="3"/>
                <a:endCxn id="1036" idx="1"/>
              </p:cNvCxnSpPr>
              <p:nvPr/>
            </p:nvCxnSpPr>
            <p:spPr bwMode="auto">
              <a:xfrm flipV="1">
                <a:off x="3821" y="11955"/>
                <a:ext cx="975" cy="1836"/>
              </a:xfrm>
              <a:prstGeom prst="bentConnector3">
                <a:avLst>
                  <a:gd name="adj1" fmla="val 49949"/>
                </a:avLst>
              </a:prstGeom>
              <a:noFill/>
              <a:ln w="25400">
                <a:solidFill>
                  <a:srgbClr val="00B050"/>
                </a:solidFill>
                <a:miter lim="800000"/>
                <a:headEnd/>
                <a:tailEnd/>
              </a:ln>
            </p:spPr>
          </p:cxn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3357" y="13189"/>
                <a:ext cx="464" cy="1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3357" y="13720"/>
                <a:ext cx="464" cy="142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4796" y="11883"/>
                <a:ext cx="465" cy="144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4796" y="12416"/>
                <a:ext cx="465" cy="142"/>
              </a:xfrm>
              <a:prstGeom prst="rect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4" name="テキスト ボックス 33"/>
            <p:cNvSpPr txBox="1"/>
            <p:nvPr/>
          </p:nvSpPr>
          <p:spPr>
            <a:xfrm>
              <a:off x="5940152" y="410003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熱</a:t>
              </a:r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8548990" y="317386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冷</a:t>
              </a:r>
              <a:endParaRPr kumimoji="1" lang="ja-JP" altLang="en-US" dirty="0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374635" y="2782669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音</a:t>
              </a:r>
              <a:endParaRPr lang="en-US" altLang="ja-JP" dirty="0" smtClean="0"/>
            </a:p>
            <a:p>
              <a:r>
                <a:rPr lang="ja-JP" altLang="en-US" dirty="0" smtClean="0"/>
                <a:t>波</a:t>
              </a:r>
              <a:endParaRPr kumimoji="1" lang="ja-JP" altLang="en-US" dirty="0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6581935" y="3386809"/>
              <a:ext cx="63488" cy="708112"/>
            </a:xfrm>
            <a:custGeom>
              <a:avLst/>
              <a:gdLst>
                <a:gd name="connsiteX0" fmla="*/ 0 w 0"/>
                <a:gd name="connsiteY0" fmla="*/ 1302026 h 1302026"/>
                <a:gd name="connsiteX1" fmla="*/ 0 w 0"/>
                <a:gd name="connsiteY1" fmla="*/ 0 h 130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302026">
                  <a:moveTo>
                    <a:pt x="0" y="1302026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正方形/長方形 20"/>
          <p:cNvSpPr/>
          <p:nvPr/>
        </p:nvSpPr>
        <p:spPr>
          <a:xfrm>
            <a:off x="6228184" y="4137505"/>
            <a:ext cx="720080" cy="936104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7967951" y="2564904"/>
            <a:ext cx="720080" cy="936104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背景</a:t>
            </a:r>
            <a:r>
              <a:rPr lang="ja-JP" altLang="en-US" sz="3200" dirty="0" smtClean="0">
                <a:solidFill>
                  <a:prstClr val="black"/>
                </a:solidFill>
              </a:rPr>
              <a:t>（つづき）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052736"/>
            <a:ext cx="8460432" cy="5472608"/>
          </a:xfrm>
        </p:spPr>
        <p:txBody>
          <a:bodyPr>
            <a:normAutofit/>
          </a:bodyPr>
          <a:lstStyle/>
          <a:p>
            <a:pPr marL="0" lvl="0" indent="0"/>
            <a:r>
              <a:rPr lang="ja-JP" altLang="en-US" dirty="0" smtClean="0">
                <a:solidFill>
                  <a:prstClr val="black"/>
                </a:solidFill>
              </a:rPr>
              <a:t> ナイキストの安定判別に基づく手法 </a:t>
            </a:r>
            <a:r>
              <a:rPr lang="en-US" altLang="ja-JP" dirty="0" smtClean="0"/>
              <a:t>[2014</a:t>
            </a:r>
            <a:r>
              <a:rPr lang="ja-JP" altLang="en-US" dirty="0" smtClean="0"/>
              <a:t>秋</a:t>
            </a:r>
            <a:r>
              <a:rPr lang="en-US" altLang="ja-JP" dirty="0" smtClean="0"/>
              <a:t>]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sz="3200" dirty="0" smtClean="0"/>
              <a:t>発振可否と</a:t>
            </a:r>
            <a:r>
              <a:rPr lang="ja-JP" altLang="en-US" sz="3200" u="heavy" dirty="0" smtClean="0">
                <a:uFill>
                  <a:solidFill>
                    <a:srgbClr val="FF0000"/>
                  </a:solidFill>
                </a:uFill>
              </a:rPr>
              <a:t>余裕</a:t>
            </a:r>
            <a:r>
              <a:rPr lang="ja-JP" altLang="en-US" sz="3200" dirty="0" smtClean="0"/>
              <a:t>・周波数を予測</a:t>
            </a:r>
            <a:endParaRPr lang="en-US" altLang="ja-JP" sz="3200" dirty="0" smtClean="0"/>
          </a:p>
          <a:p>
            <a:pPr marL="400050" lvl="1" indent="0"/>
            <a:r>
              <a:rPr lang="ja-JP" altLang="en-US" sz="3200" dirty="0" smtClean="0"/>
              <a:t>余裕：ナイキスト軌跡</a:t>
            </a:r>
            <a:r>
              <a:rPr lang="en-US" altLang="ja-JP" sz="3200" dirty="0" smtClean="0"/>
              <a:t>-</a:t>
            </a:r>
            <a:r>
              <a:rPr lang="ja-JP" altLang="en-US" sz="3200" dirty="0" smtClean="0"/>
              <a:t>原点間の距離</a:t>
            </a:r>
            <a:endParaRPr lang="en-US" altLang="ja-JP" sz="3200" dirty="0" smtClean="0"/>
          </a:p>
          <a:p>
            <a:pPr marL="400050" lvl="1" indent="0"/>
            <a:endParaRPr lang="en-US" altLang="ja-JP" sz="1800" dirty="0" smtClean="0"/>
          </a:p>
          <a:p>
            <a:pPr marL="0" indent="0"/>
            <a:r>
              <a:rPr lang="ja-JP" altLang="en-US" dirty="0" smtClean="0"/>
              <a:t> 発振余裕と定常</a:t>
            </a:r>
            <a:r>
              <a:rPr lang="ja-JP" altLang="en-US" u="heavy" dirty="0" smtClean="0">
                <a:uFill>
                  <a:solidFill>
                    <a:srgbClr val="FF0000"/>
                  </a:solidFill>
                </a:uFill>
              </a:rPr>
              <a:t>圧力振幅</a:t>
            </a:r>
            <a:r>
              <a:rPr lang="ja-JP" altLang="en-US" dirty="0" smtClean="0"/>
              <a:t>の関係 </a:t>
            </a:r>
            <a:r>
              <a:rPr lang="en-US" altLang="ja-JP" dirty="0" smtClean="0"/>
              <a:t>[2015</a:t>
            </a:r>
            <a:r>
              <a:rPr lang="ja-JP" altLang="en-US" dirty="0" smtClean="0"/>
              <a:t>春</a:t>
            </a:r>
            <a:r>
              <a:rPr lang="en-US" altLang="ja-JP" dirty="0" smtClean="0"/>
              <a:t>]</a:t>
            </a:r>
          </a:p>
          <a:p>
            <a:pPr marL="400050" lvl="1" indent="0"/>
            <a:r>
              <a:rPr lang="ja-JP" altLang="en-US" sz="3200" dirty="0" smtClean="0">
                <a:uFill>
                  <a:solidFill>
                    <a:srgbClr val="FF0000"/>
                  </a:solidFill>
                </a:uFill>
              </a:rPr>
              <a:t>実験：　発振余裕：大 ⇒ </a:t>
            </a:r>
            <a:r>
              <a:rPr lang="ja-JP" altLang="en-US" sz="3200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</a:rPr>
              <a:t>定常圧力振幅：大</a:t>
            </a:r>
            <a:endParaRPr lang="en-US" altLang="ja-JP" sz="3200" dirty="0" smtClean="0">
              <a:solidFill>
                <a:prstClr val="black"/>
              </a:solidFill>
              <a:uFill>
                <a:solidFill>
                  <a:srgbClr val="FF0000"/>
                </a:solidFill>
              </a:uFill>
            </a:endParaRPr>
          </a:p>
          <a:p>
            <a:pPr marL="400050" lvl="1" indent="0"/>
            <a:r>
              <a:rPr lang="ja-JP" altLang="en-US" sz="3200" u="heavy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</a:rPr>
              <a:t>理論：　発振余裕</a:t>
            </a:r>
            <a:r>
              <a:rPr lang="en-US" altLang="ja-JP" sz="3200" u="heavy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</a:rPr>
              <a:t>&gt;0 </a:t>
            </a:r>
            <a:r>
              <a:rPr lang="ja-JP" altLang="en-US" sz="3200" u="heavy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</a:rPr>
              <a:t>⇒ 振幅∞</a:t>
            </a:r>
            <a:endParaRPr lang="en-US" altLang="ja-JP" sz="3200" dirty="0" smtClean="0">
              <a:solidFill>
                <a:prstClr val="black"/>
              </a:solidFill>
              <a:uFill>
                <a:solidFill>
                  <a:srgbClr val="FF0000"/>
                </a:solidFill>
              </a:uFill>
            </a:endParaRPr>
          </a:p>
          <a:p>
            <a:pPr marL="400050" lvl="1" indent="0"/>
            <a:endParaRPr lang="ja-JP" altLang="en-US" sz="1800" dirty="0" smtClean="0">
              <a:solidFill>
                <a:prstClr val="black"/>
              </a:solidFill>
              <a:uFill>
                <a:solidFill>
                  <a:srgbClr val="FF0000"/>
                </a:solidFill>
              </a:uFill>
            </a:endParaRPr>
          </a:p>
          <a:p>
            <a:pPr lvl="0">
              <a:defRPr/>
            </a:pPr>
            <a:r>
              <a:rPr lang="en-US" altLang="ja-JP" dirty="0" smtClean="0"/>
              <a:t>【</a:t>
            </a:r>
            <a:r>
              <a:rPr lang="ja-JP" altLang="en-US" dirty="0" smtClean="0"/>
              <a:t>最終目的</a:t>
            </a:r>
            <a:r>
              <a:rPr lang="en-US" altLang="ja-JP" dirty="0" smtClean="0"/>
              <a:t>】</a:t>
            </a:r>
            <a:r>
              <a:rPr lang="ja-JP" altLang="en-US" dirty="0" smtClean="0"/>
              <a:t>分割されたシステムの周波数応　　　　　　　　　答から定常圧力振幅を予測する</a:t>
            </a:r>
            <a:endParaRPr lang="en-US" altLang="ja-JP" dirty="0" smtClean="0"/>
          </a:p>
          <a:p>
            <a:pPr lvl="1">
              <a:buNone/>
              <a:defRPr/>
            </a:pPr>
            <a:endParaRPr lang="en-US" altLang="ja-JP" sz="3200" u="heavy" dirty="0" smtClean="0">
              <a:solidFill>
                <a:prstClr val="black"/>
              </a:solidFill>
              <a:uFill>
                <a:solidFill>
                  <a:srgbClr val="FF0000"/>
                </a:solidFill>
              </a:uFill>
            </a:endParaRPr>
          </a:p>
          <a:p>
            <a:pPr lvl="2">
              <a:lnSpc>
                <a:spcPts val="1000"/>
              </a:lnSpc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背景</a:t>
            </a:r>
            <a:r>
              <a:rPr lang="ja-JP" altLang="en-US" sz="3200" dirty="0" smtClean="0"/>
              <a:t>（つづき）</a:t>
            </a:r>
            <a:endParaRPr kumimoji="1" lang="ja-JP" altLang="en-US" dirty="0"/>
          </a:p>
        </p:txBody>
      </p:sp>
      <p:sp>
        <p:nvSpPr>
          <p:cNvPr id="6" name="コンテンツ プレースホルダ 2"/>
          <p:cNvSpPr txBox="1">
            <a:spLocks/>
          </p:cNvSpPr>
          <p:nvPr/>
        </p:nvSpPr>
        <p:spPr>
          <a:xfrm>
            <a:off x="180528" y="1052736"/>
            <a:ext cx="91440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3200" dirty="0" smtClean="0"/>
              <a:t>問題点と方策</a:t>
            </a:r>
            <a:endParaRPr lang="en-US" altLang="ja-JP" sz="3200" dirty="0" smtClean="0"/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ja-JP" altLang="en-US" sz="2800" dirty="0" smtClean="0"/>
              <a:t>線形理論：周波数応答が一定 </a:t>
            </a:r>
            <a:endParaRPr lang="en-US" altLang="ja-JP" sz="2800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lang="ja-JP" altLang="en-US" sz="2800" dirty="0" smtClean="0"/>
              <a:t>　　⇔ 音響パワー増幅率が一定</a:t>
            </a:r>
            <a:endParaRPr lang="en-US" altLang="ja-JP" sz="2800" dirty="0" smtClean="0"/>
          </a:p>
          <a:p>
            <a:pPr marL="800100" lvl="1" indent="-342900">
              <a:spcBef>
                <a:spcPct val="20000"/>
              </a:spcBef>
              <a:defRPr/>
            </a:pPr>
            <a:r>
              <a:rPr lang="en-US" altLang="ja-JP" sz="2800" dirty="0" smtClean="0"/>
              <a:t>      </a:t>
            </a:r>
            <a:r>
              <a:rPr lang="ja-JP" altLang="en-US" sz="2800" dirty="0" smtClean="0"/>
              <a:t>⇒ ∞に発散</a:t>
            </a:r>
            <a:endParaRPr lang="en-US" altLang="ja-JP" sz="2800" dirty="0" smtClean="0"/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ja-JP" altLang="en-US" sz="2800" dirty="0" smtClean="0"/>
              <a:t>周波数応答の振幅依存性に基づく解析➙非線形理論</a:t>
            </a:r>
            <a:endParaRPr lang="en-US" altLang="ja-JP" sz="2800" dirty="0" smtClean="0"/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ja-JP" altLang="en-US" sz="2800" dirty="0" smtClean="0"/>
              <a:t>コアの特性：</a:t>
            </a:r>
            <a:r>
              <a:rPr lang="ja-JP" altLang="en-US" sz="2400" dirty="0" smtClean="0"/>
              <a:t>熱が供給・放出される速さ </a:t>
            </a:r>
            <a:r>
              <a:rPr lang="en-US" altLang="ja-JP" sz="2000" dirty="0" smtClean="0"/>
              <a:t>[Wheatley et al.1985]</a:t>
            </a:r>
            <a:endParaRPr lang="en-US" altLang="ja-JP" sz="2400" dirty="0" smtClean="0"/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endParaRPr lang="en-US" altLang="ja-JP" sz="16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3200" dirty="0" smtClean="0"/>
              <a:t>【</a:t>
            </a:r>
            <a:r>
              <a:rPr lang="ja-JP" altLang="en-US" sz="3200" dirty="0" smtClean="0"/>
              <a:t>目的</a:t>
            </a:r>
            <a:r>
              <a:rPr lang="en-US" altLang="ja-JP" sz="3200" dirty="0" smtClean="0"/>
              <a:t>】 </a:t>
            </a:r>
            <a:r>
              <a:rPr lang="ja-JP" altLang="en-US" sz="3200" dirty="0" smtClean="0"/>
              <a:t>準備</a:t>
            </a:r>
            <a:endParaRPr lang="en-US" altLang="ja-JP" sz="3200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ja-JP" altLang="en-US" sz="3200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</a:rPr>
              <a:t>振幅依存性の実測（周波数応答、時間応答）</a:t>
            </a:r>
            <a:endParaRPr lang="en-US" altLang="ja-JP" sz="3200" dirty="0" smtClean="0">
              <a:solidFill>
                <a:prstClr val="black"/>
              </a:solidFill>
              <a:uFill>
                <a:solidFill>
                  <a:srgbClr val="FF0000"/>
                </a:solidFill>
              </a:u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ja-JP" altLang="en-US" sz="3200" dirty="0" smtClean="0">
                <a:solidFill>
                  <a:prstClr val="black"/>
                </a:solidFill>
                <a:uFill>
                  <a:solidFill>
                    <a:srgbClr val="FF0000"/>
                  </a:solidFill>
                </a:uFill>
              </a:rPr>
              <a:t>振幅依存性を説明するモデルの提案</a:t>
            </a:r>
            <a:endParaRPr lang="en-US" altLang="ja-JP" sz="3200" dirty="0" smtClean="0">
              <a:solidFill>
                <a:prstClr val="black"/>
              </a:solidFill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732240" y="1052736"/>
            <a:ext cx="1152128" cy="93610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>
            <a:off x="5724128" y="1052736"/>
            <a:ext cx="3096344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5724128" y="1988840"/>
            <a:ext cx="3096344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6444208" y="1340768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7596336" y="1340768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6444208" y="1700808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7596336" y="1700808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6012160" y="1052736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66FF"/>
                </a:solidFill>
              </a:rPr>
              <a:t>A</a:t>
            </a:r>
            <a:r>
              <a:rPr kumimoji="1" lang="en-US" altLang="ja-JP" sz="2400" baseline="-25000" dirty="0" smtClean="0">
                <a:solidFill>
                  <a:srgbClr val="0066FF"/>
                </a:solidFill>
              </a:rPr>
              <a:t>1</a:t>
            </a:r>
            <a:endParaRPr kumimoji="1" lang="ja-JP" altLang="en-US" sz="2400" baseline="-25000" dirty="0">
              <a:solidFill>
                <a:srgbClr val="0066FF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37654" y="1052736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</a:rPr>
              <a:t>A</a:t>
            </a:r>
            <a:r>
              <a:rPr kumimoji="1" lang="en-US" altLang="ja-JP" sz="2400" baseline="-25000" dirty="0" smtClean="0">
                <a:solidFill>
                  <a:srgbClr val="FF0000"/>
                </a:solidFill>
              </a:rPr>
              <a:t>2</a:t>
            </a:r>
            <a:endParaRPr kumimoji="1" lang="ja-JP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12160" y="1455167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0000"/>
                </a:solidFill>
              </a:rPr>
              <a:t>B</a:t>
            </a:r>
            <a:r>
              <a:rPr kumimoji="1" lang="en-US" altLang="ja-JP" sz="2400" baseline="-25000" dirty="0" smtClean="0">
                <a:solidFill>
                  <a:srgbClr val="FF0000"/>
                </a:solidFill>
              </a:rPr>
              <a:t>1</a:t>
            </a:r>
            <a:endParaRPr kumimoji="1" lang="ja-JP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137654" y="1455167"/>
            <a:ext cx="455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0066FF"/>
                </a:solidFill>
              </a:rPr>
              <a:t>B</a:t>
            </a:r>
            <a:r>
              <a:rPr kumimoji="1" lang="en-US" altLang="ja-JP" sz="2400" baseline="-25000" dirty="0" smtClean="0">
                <a:solidFill>
                  <a:srgbClr val="0066FF"/>
                </a:solidFill>
              </a:rPr>
              <a:t>2</a:t>
            </a:r>
            <a:endParaRPr kumimoji="1" lang="ja-JP" altLang="en-US" sz="2400" baseline="-25000" dirty="0">
              <a:solidFill>
                <a:srgbClr val="0066FF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132856"/>
            <a:ext cx="2160240" cy="91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正方形/長方形 21"/>
          <p:cNvSpPr/>
          <p:nvPr/>
        </p:nvSpPr>
        <p:spPr>
          <a:xfrm>
            <a:off x="7308304" y="2348880"/>
            <a:ext cx="360040" cy="432048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96" y="718442"/>
            <a:ext cx="8712968" cy="461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正方形/長方形 26"/>
          <p:cNvSpPr/>
          <p:nvPr/>
        </p:nvSpPr>
        <p:spPr>
          <a:xfrm>
            <a:off x="3131840" y="3921181"/>
            <a:ext cx="432048" cy="29104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4547492" y="1462989"/>
            <a:ext cx="432048" cy="29104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(b)(c)消す"/>
          <p:cNvSpPr/>
          <p:nvPr/>
        </p:nvSpPr>
        <p:spPr>
          <a:xfrm>
            <a:off x="179512" y="3140968"/>
            <a:ext cx="8784976" cy="3717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12976"/>
            <a:ext cx="599122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実験装置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30435" y="1484785"/>
            <a:ext cx="432048" cy="29104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3375574" y="1420975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16208" y="1403160"/>
            <a:ext cx="0" cy="432048"/>
          </a:xfrm>
          <a:prstGeom prst="line">
            <a:avLst/>
          </a:prstGeom>
          <a:ln w="1905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051720" y="88374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768mm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142321" y="871718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76</a:t>
            </a:r>
            <a:r>
              <a:rPr kumimoji="1" lang="en-US" altLang="ja-JP" dirty="0" smtClean="0"/>
              <a:t>8mm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57381" y="89942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57659" y="877374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34</a:t>
            </a:r>
            <a:r>
              <a:rPr kumimoji="1" lang="en-US" altLang="ja-JP" dirty="0" smtClean="0"/>
              <a:t>mm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36296" y="314096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φ</a:t>
            </a:r>
            <a:r>
              <a:rPr lang="en-US" altLang="ja-JP" i="1" dirty="0" smtClean="0"/>
              <a:t>47</a:t>
            </a:r>
            <a:r>
              <a:rPr lang="en-US" altLang="ja-JP" dirty="0" smtClean="0"/>
              <a:t>mm </a:t>
            </a:r>
          </a:p>
          <a:p>
            <a:r>
              <a:rPr lang="ja-JP" altLang="en-US" dirty="0" smtClean="0"/>
              <a:t>長さ </a:t>
            </a:r>
            <a:r>
              <a:rPr lang="en-US" altLang="ja-JP" i="1" dirty="0" smtClean="0"/>
              <a:t>55</a:t>
            </a:r>
            <a:r>
              <a:rPr lang="en-US" altLang="ja-JP" dirty="0" smtClean="0"/>
              <a:t>mm</a:t>
            </a:r>
          </a:p>
          <a:p>
            <a:r>
              <a:rPr lang="en-US" altLang="ja-JP" dirty="0" smtClean="0"/>
              <a:t>1mm ×1mm</a:t>
            </a:r>
            <a:endParaRPr lang="ja-JP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/>
          <a:srcRect l="-544" t="3705" b="47244"/>
          <a:stretch>
            <a:fillRect/>
          </a:stretch>
        </p:blipFill>
        <p:spPr bwMode="auto">
          <a:xfrm>
            <a:off x="809080" y="1439137"/>
            <a:ext cx="7416824" cy="212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実験・解析方法１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502009" y="2073330"/>
            <a:ext cx="396935" cy="272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316416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コアの周波数応答計測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sp>
        <p:nvSpPr>
          <p:cNvPr id="12" name="角丸四角形 11"/>
          <p:cNvSpPr/>
          <p:nvPr/>
        </p:nvSpPr>
        <p:spPr>
          <a:xfrm>
            <a:off x="3491880" y="1628800"/>
            <a:ext cx="2016224" cy="1152128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r>
              <a:rPr lang="en-US" altLang="ja-JP" sz="2800" i="1" dirty="0" smtClean="0">
                <a:solidFill>
                  <a:srgbClr val="FF0000"/>
                </a:solidFill>
              </a:rPr>
              <a:t>G</a:t>
            </a:r>
            <a:endParaRPr kumimoji="1" lang="ja-JP" altLang="en-US" sz="2800" i="1" dirty="0">
              <a:solidFill>
                <a:srgbClr val="FF0000"/>
              </a:solidFill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301208"/>
            <a:ext cx="410295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89040"/>
            <a:ext cx="249364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789040"/>
            <a:ext cx="5688632" cy="128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5373216"/>
            <a:ext cx="3600400" cy="97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8460432" y="4725144"/>
            <a:ext cx="43204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3923928" y="465313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実験結果１：コアの周波数応答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908720"/>
            <a:ext cx="8964488" cy="1584176"/>
          </a:xfrm>
        </p:spPr>
        <p:txBody>
          <a:bodyPr>
            <a:normAutofit/>
          </a:bodyPr>
          <a:lstStyle/>
          <a:p>
            <a:r>
              <a:rPr lang="en-US" altLang="ja-JP" i="1" dirty="0" smtClean="0"/>
              <a:t>B</a:t>
            </a:r>
            <a:r>
              <a:rPr lang="en-US" altLang="ja-JP" baseline="-25000" dirty="0" smtClean="0"/>
              <a:t>2</a:t>
            </a:r>
            <a:r>
              <a:rPr lang="ja-JP" altLang="en-US" dirty="0" smtClean="0"/>
              <a:t>→</a:t>
            </a:r>
            <a:r>
              <a:rPr lang="en-US" altLang="ja-JP" i="1" dirty="0" smtClean="0"/>
              <a:t>B</a:t>
            </a:r>
            <a:r>
              <a:rPr lang="en-US" altLang="ja-JP" baseline="-25000" dirty="0" smtClean="0"/>
              <a:t>1</a:t>
            </a:r>
            <a:r>
              <a:rPr lang="ja-JP" altLang="en-US" dirty="0" smtClean="0"/>
              <a:t>：進行波が増幅される方向の応答</a:t>
            </a:r>
            <a:endParaRPr lang="en-US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13545"/>
            <a:ext cx="7187664" cy="524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34686" t="3272" r="35284" b="73627"/>
          <a:stretch>
            <a:fillRect/>
          </a:stretch>
        </p:blipFill>
        <p:spPr bwMode="auto">
          <a:xfrm>
            <a:off x="6723921" y="1587190"/>
            <a:ext cx="2188837" cy="1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/>
          <p:cNvSpPr/>
          <p:nvPr/>
        </p:nvSpPr>
        <p:spPr>
          <a:xfrm>
            <a:off x="7814377" y="2073330"/>
            <a:ext cx="396935" cy="272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6804248" y="1628800"/>
            <a:ext cx="2016224" cy="1152128"/>
          </a:xfrm>
          <a:prstGeom prst="roundRect">
            <a:avLst/>
          </a:prstGeom>
          <a:solidFill>
            <a:srgbClr val="FF0000">
              <a:alpha val="17000"/>
            </a:srgbClr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>
              <a:lnSpc>
                <a:spcPts val="2500"/>
              </a:lnSpc>
            </a:pPr>
            <a:r>
              <a:rPr lang="en-US" altLang="ja-JP" sz="2800" i="1" dirty="0" smtClean="0">
                <a:solidFill>
                  <a:srgbClr val="FF0000"/>
                </a:solidFill>
              </a:rPr>
              <a:t>G</a:t>
            </a:r>
            <a:endParaRPr kumimoji="1" lang="ja-JP" altLang="en-US" sz="2800" i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15616" y="292494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圧力振幅</a:t>
            </a:r>
            <a:r>
              <a:rPr lang="en-US" altLang="ja-JP" sz="2800" dirty="0" smtClean="0">
                <a:solidFill>
                  <a:srgbClr val="FF0000"/>
                </a:solidFill>
              </a:rPr>
              <a:t>:</a:t>
            </a:r>
            <a:r>
              <a:rPr lang="ja-JP" altLang="en-US" sz="2800" dirty="0" smtClean="0">
                <a:solidFill>
                  <a:srgbClr val="FF0000"/>
                </a:solidFill>
              </a:rPr>
              <a:t>大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2627784" y="2420888"/>
            <a:ext cx="288032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endCxn id="26" idx="2"/>
          </p:cNvCxnSpPr>
          <p:nvPr/>
        </p:nvCxnSpPr>
        <p:spPr>
          <a:xfrm flipH="1" flipV="1">
            <a:off x="3167844" y="2244934"/>
            <a:ext cx="36004" cy="475275"/>
          </a:xfrm>
          <a:prstGeom prst="line">
            <a:avLst/>
          </a:prstGeom>
          <a:ln w="190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endCxn id="27" idx="2"/>
          </p:cNvCxnSpPr>
          <p:nvPr/>
        </p:nvCxnSpPr>
        <p:spPr>
          <a:xfrm flipV="1">
            <a:off x="3707904" y="2460958"/>
            <a:ext cx="684076" cy="391978"/>
          </a:xfrm>
          <a:prstGeom prst="line">
            <a:avLst/>
          </a:prstGeom>
          <a:ln w="19050">
            <a:solidFill>
              <a:srgbClr val="0066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4067944" y="3273695"/>
            <a:ext cx="144016" cy="432048"/>
          </a:xfrm>
          <a:prstGeom prst="line">
            <a:avLst/>
          </a:prstGeom>
          <a:ln w="19050">
            <a:solidFill>
              <a:srgbClr val="FF00FF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 flipV="1">
            <a:off x="4355976" y="3212976"/>
            <a:ext cx="144016" cy="504056"/>
          </a:xfrm>
          <a:prstGeom prst="line">
            <a:avLst/>
          </a:prstGeom>
          <a:ln w="19050">
            <a:solidFill>
              <a:srgbClr val="00B05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779912" y="36450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入力</a:t>
            </a:r>
            <a:r>
              <a:rPr lang="en-US" altLang="ja-JP" sz="2000" dirty="0" smtClean="0"/>
              <a:t>:</a:t>
            </a:r>
            <a:r>
              <a:rPr lang="ja-JP" altLang="en-US" sz="2000" dirty="0" smtClean="0"/>
              <a:t>大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627784" y="184482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入力</a:t>
            </a:r>
            <a:r>
              <a:rPr lang="en-US" altLang="ja-JP" sz="2000" dirty="0" smtClean="0"/>
              <a:t>:</a:t>
            </a:r>
            <a:r>
              <a:rPr lang="ja-JP" altLang="en-US" sz="2000" dirty="0" smtClean="0"/>
              <a:t>小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851920" y="206084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入力</a:t>
            </a:r>
            <a:r>
              <a:rPr lang="en-US" altLang="ja-JP" sz="2000" dirty="0" smtClean="0"/>
              <a:t>:</a:t>
            </a:r>
            <a:r>
              <a:rPr lang="ja-JP" altLang="en-US" sz="2000" dirty="0" smtClean="0"/>
              <a:t>中</a:t>
            </a:r>
            <a:endParaRPr kumimoji="1" lang="ja-JP" altLang="en-US" sz="2000" dirty="0"/>
          </a:p>
        </p:txBody>
      </p:sp>
      <p:graphicFrame>
        <p:nvGraphicFramePr>
          <p:cNvPr id="30" name="表 29"/>
          <p:cNvGraphicFramePr>
            <a:graphicFrameLocks noGrp="1"/>
          </p:cNvGraphicFramePr>
          <p:nvPr/>
        </p:nvGraphicFramePr>
        <p:xfrm>
          <a:off x="7236296" y="2924944"/>
          <a:ext cx="1319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04"/>
                <a:gridCol w="65990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T</a:t>
                      </a:r>
                      <a:r>
                        <a:rPr kumimoji="1" lang="en-US" altLang="ja-JP" i="1" baseline="-25000" dirty="0" smtClean="0"/>
                        <a:t>H</a:t>
                      </a:r>
                      <a:r>
                        <a:rPr kumimoji="1" lang="ja-JP" altLang="en-US" sz="1600" i="1" baseline="0" dirty="0" smtClean="0"/>
                        <a:t>℃</a:t>
                      </a:r>
                      <a:endParaRPr kumimoji="1" lang="ja-JP" altLang="en-US" sz="1600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T</a:t>
                      </a:r>
                      <a:r>
                        <a:rPr kumimoji="1" lang="en-US" altLang="ja-JP" i="1" baseline="-25000" dirty="0" smtClean="0"/>
                        <a:t>C</a:t>
                      </a:r>
                      <a:r>
                        <a:rPr kumimoji="1" lang="ja-JP" altLang="en-US" sz="1800" i="1" baseline="0" dirty="0" smtClean="0"/>
                        <a:t>℃</a:t>
                      </a:r>
                      <a:endParaRPr kumimoji="1" lang="ja-JP" altLang="en-US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200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27</a:t>
                      </a:r>
                      <a:endParaRPr kumimoji="1" lang="ja-JP" alt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51784"/>
          <a:stretch>
            <a:fillRect/>
          </a:stretch>
        </p:blipFill>
        <p:spPr bwMode="auto">
          <a:xfrm>
            <a:off x="827584" y="1412776"/>
            <a:ext cx="7510151" cy="19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kumimoji="1" lang="ja-JP" altLang="en-US" dirty="0" smtClean="0"/>
              <a:t>実験・解析</a:t>
            </a:r>
            <a:r>
              <a:rPr lang="ja-JP" altLang="en-US" dirty="0" smtClean="0"/>
              <a:t>方法２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238961" y="2089955"/>
            <a:ext cx="396935" cy="272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316416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自励発振開始時の時間応答計測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01008"/>
            <a:ext cx="249364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4219290" cy="325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5148064" y="4797152"/>
            <a:ext cx="38164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発振周波数 </a:t>
            </a:r>
            <a:r>
              <a:rPr lang="en-US" altLang="ja-JP" sz="2400" dirty="0" smtClean="0"/>
              <a:t>f</a:t>
            </a:r>
            <a:r>
              <a:rPr lang="en-US" altLang="ja-JP" sz="2400" baseline="-25000" dirty="0" smtClean="0"/>
              <a:t>3</a:t>
            </a:r>
            <a:r>
              <a:rPr lang="en-US" altLang="ja-JP" sz="2400" dirty="0" smtClean="0"/>
              <a:t> = 158.1Hz</a:t>
            </a:r>
            <a:endParaRPr lang="en-US" altLang="ja-JP" sz="2000" dirty="0" smtClean="0"/>
          </a:p>
          <a:p>
            <a:r>
              <a:rPr lang="ja-JP" altLang="en-US" sz="2000" dirty="0" smtClean="0"/>
              <a:t>サンプリング周期 </a:t>
            </a:r>
            <a:r>
              <a:rPr lang="en-US" altLang="ja-JP" sz="2000" dirty="0" smtClean="0"/>
              <a:t>h = 0.2ms</a:t>
            </a:r>
          </a:p>
          <a:p>
            <a:r>
              <a:rPr lang="en-US" altLang="ja-JP" sz="2000" dirty="0" smtClean="0"/>
              <a:t>885h </a:t>
            </a:r>
            <a:r>
              <a:rPr lang="ja-JP" altLang="en-US" sz="2000" dirty="0" smtClean="0"/>
              <a:t>≒</a:t>
            </a:r>
            <a:r>
              <a:rPr lang="en-US" altLang="ja-JP" sz="2000" dirty="0" smtClean="0"/>
              <a:t> 0.177s </a:t>
            </a:r>
            <a:r>
              <a:rPr lang="ja-JP" altLang="en-US" sz="2000" dirty="0" smtClean="0"/>
              <a:t>毎に </a:t>
            </a:r>
            <a:r>
              <a:rPr lang="en-US" altLang="ja-JP" sz="2000" dirty="0" smtClean="0"/>
              <a:t>f </a:t>
            </a:r>
            <a:r>
              <a:rPr lang="ja-JP" altLang="en-US" sz="2000" dirty="0" smtClean="0"/>
              <a:t>成分を抽出</a:t>
            </a:r>
            <a:endParaRPr lang="en-US" altLang="ja-JP" sz="2000" dirty="0" smtClean="0"/>
          </a:p>
          <a:p>
            <a:r>
              <a:rPr lang="en-US" altLang="ja-JP" sz="2000" dirty="0" smtClean="0"/>
              <a:t>10</a:t>
            </a:r>
            <a:r>
              <a:rPr lang="ja-JP" altLang="en-US" sz="2000" dirty="0" smtClean="0"/>
              <a:t>秒</a:t>
            </a:r>
            <a:r>
              <a:rPr lang="en-US" altLang="ja-JP" sz="2000" dirty="0" smtClean="0"/>
              <a:t>/0.177 = 56</a:t>
            </a:r>
            <a:r>
              <a:rPr lang="ja-JP" altLang="en-US" sz="2000" dirty="0" smtClean="0"/>
              <a:t>点分</a:t>
            </a:r>
            <a:endParaRPr lang="en-US" altLang="ja-JP" sz="2000" dirty="0" smtClean="0"/>
          </a:p>
          <a:p>
            <a:r>
              <a:rPr lang="en-US" altLang="ja-JP" dirty="0" smtClean="0"/>
              <a:t> 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7596336" y="2564904"/>
          <a:ext cx="131980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04"/>
                <a:gridCol w="659904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T</a:t>
                      </a:r>
                      <a:r>
                        <a:rPr kumimoji="1" lang="en-US" altLang="ja-JP" i="1" baseline="-25000" dirty="0" smtClean="0"/>
                        <a:t>H</a:t>
                      </a:r>
                      <a:r>
                        <a:rPr kumimoji="1" lang="ja-JP" altLang="en-US" sz="1600" i="1" baseline="0" dirty="0" smtClean="0"/>
                        <a:t>℃</a:t>
                      </a:r>
                      <a:endParaRPr kumimoji="1" lang="ja-JP" altLang="en-US" sz="1600" i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T</a:t>
                      </a:r>
                      <a:r>
                        <a:rPr kumimoji="1" lang="en-US" altLang="ja-JP" i="1" baseline="-25000" dirty="0" smtClean="0"/>
                        <a:t>C</a:t>
                      </a:r>
                      <a:r>
                        <a:rPr kumimoji="1" lang="ja-JP" altLang="en-US" sz="1800" i="1" baseline="0" dirty="0" smtClean="0"/>
                        <a:t>℃</a:t>
                      </a:r>
                      <a:endParaRPr kumimoji="1" lang="ja-JP" altLang="en-US" i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400</a:t>
                      </a:r>
                      <a:endParaRPr kumimoji="1" lang="ja-JP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i="1" dirty="0" smtClean="0"/>
                        <a:t>17</a:t>
                      </a:r>
                      <a:endParaRPr kumimoji="1" lang="ja-JP" altLang="en-US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51784"/>
          <a:stretch>
            <a:fillRect/>
          </a:stretch>
        </p:blipFill>
        <p:spPr bwMode="auto">
          <a:xfrm>
            <a:off x="827584" y="1412776"/>
            <a:ext cx="7510151" cy="19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実験</a:t>
            </a:r>
            <a:r>
              <a:rPr lang="ja-JP" altLang="en-US" dirty="0" smtClean="0"/>
              <a:t>結果２：自励発振時の時間応答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3238961" y="2089955"/>
            <a:ext cx="396935" cy="272008"/>
          </a:xfrm>
          <a:prstGeom prst="rect">
            <a:avLst/>
          </a:prstGeom>
          <a:gradFill>
            <a:gsLst>
              <a:gs pos="0">
                <a:srgbClr val="FF0000">
                  <a:alpha val="50000"/>
                </a:srgbClr>
              </a:gs>
              <a:gs pos="100000">
                <a:srgbClr val="0066FF">
                  <a:alpha val="50000"/>
                </a:srgbClr>
              </a:gs>
            </a:gsLst>
            <a:lin ang="0" scaled="0"/>
          </a:gra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764704"/>
            <a:ext cx="8316416" cy="5139952"/>
          </a:xfrm>
        </p:spPr>
        <p:txBody>
          <a:bodyPr>
            <a:normAutofit/>
          </a:bodyPr>
          <a:lstStyle/>
          <a:p>
            <a:pPr lvl="0"/>
            <a:r>
              <a:rPr lang="ja-JP" altLang="en-US" dirty="0" smtClean="0"/>
              <a:t>圧力振幅</a:t>
            </a:r>
            <a:endParaRPr lang="ja-JP" altLang="ja-JP" dirty="0" smtClean="0"/>
          </a:p>
          <a:p>
            <a:pPr lvl="0">
              <a:buNone/>
            </a:pPr>
            <a:endParaRPr lang="ja-JP" altLang="ja-JP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4968552" cy="372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501008"/>
            <a:ext cx="249364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5148064" y="4797152"/>
            <a:ext cx="38164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発振周波数 </a:t>
            </a:r>
            <a:r>
              <a:rPr lang="en-US" altLang="ja-JP" sz="2400" dirty="0" smtClean="0"/>
              <a:t>f = 158.1Hz</a:t>
            </a:r>
            <a:endParaRPr lang="en-US" altLang="ja-JP" sz="2000" dirty="0" smtClean="0"/>
          </a:p>
          <a:p>
            <a:r>
              <a:rPr lang="ja-JP" altLang="en-US" sz="2000" dirty="0" smtClean="0"/>
              <a:t>サンプリング周期 </a:t>
            </a:r>
            <a:r>
              <a:rPr lang="en-US" altLang="ja-JP" sz="2000" dirty="0" smtClean="0"/>
              <a:t>h = 0.2ms</a:t>
            </a:r>
          </a:p>
          <a:p>
            <a:r>
              <a:rPr lang="en-US" altLang="ja-JP" sz="2000" dirty="0" smtClean="0"/>
              <a:t>885h </a:t>
            </a:r>
            <a:r>
              <a:rPr lang="ja-JP" altLang="en-US" sz="2000" dirty="0" smtClean="0"/>
              <a:t>≒</a:t>
            </a:r>
            <a:r>
              <a:rPr lang="en-US" altLang="ja-JP" sz="2000" dirty="0" smtClean="0"/>
              <a:t> 0.177s </a:t>
            </a:r>
            <a:r>
              <a:rPr lang="ja-JP" altLang="en-US" sz="2000" dirty="0" smtClean="0"/>
              <a:t>毎に </a:t>
            </a:r>
            <a:r>
              <a:rPr lang="en-US" altLang="ja-JP" sz="2000" dirty="0" smtClean="0"/>
              <a:t>f </a:t>
            </a:r>
            <a:r>
              <a:rPr lang="ja-JP" altLang="en-US" sz="2000" dirty="0" smtClean="0"/>
              <a:t>成分を抽出</a:t>
            </a:r>
            <a:endParaRPr lang="en-US" altLang="ja-JP" sz="2000" dirty="0" smtClean="0"/>
          </a:p>
          <a:p>
            <a:r>
              <a:rPr lang="en-US" altLang="ja-JP" sz="2000" dirty="0" smtClean="0"/>
              <a:t>10</a:t>
            </a:r>
            <a:r>
              <a:rPr lang="ja-JP" altLang="en-US" sz="2000" dirty="0" smtClean="0"/>
              <a:t>秒</a:t>
            </a:r>
            <a:r>
              <a:rPr lang="en-US" altLang="ja-JP" sz="2000" dirty="0" smtClean="0"/>
              <a:t>/0.177 = 56</a:t>
            </a:r>
            <a:r>
              <a:rPr lang="ja-JP" altLang="en-US" sz="2000" dirty="0" smtClean="0"/>
              <a:t>点分</a:t>
            </a:r>
            <a:endParaRPr lang="en-US" altLang="ja-JP" sz="2000" dirty="0" smtClean="0"/>
          </a:p>
          <a:p>
            <a:r>
              <a:rPr lang="en-US" altLang="ja-JP" dirty="0" smtClean="0"/>
              <a:t> 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815058" y="3068960"/>
            <a:ext cx="79208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148064" y="2924944"/>
            <a:ext cx="266429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1043608" y="2636912"/>
            <a:ext cx="360040" cy="21602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2014437" y="2636912"/>
            <a:ext cx="360040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116802" y="2636912"/>
            <a:ext cx="360040" cy="216024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5087631" y="2636912"/>
            <a:ext cx="360040" cy="216024"/>
          </a:xfrm>
          <a:prstGeom prst="round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>
            <a:stCxn id="17" idx="2"/>
          </p:cNvCxnSpPr>
          <p:nvPr/>
        </p:nvCxnSpPr>
        <p:spPr>
          <a:xfrm>
            <a:off x="2194457" y="2852936"/>
            <a:ext cx="1009391" cy="864096"/>
          </a:xfrm>
          <a:prstGeom prst="line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6" idx="2"/>
          </p:cNvCxnSpPr>
          <p:nvPr/>
        </p:nvCxnSpPr>
        <p:spPr>
          <a:xfrm>
            <a:off x="1223628" y="2852936"/>
            <a:ext cx="2052228" cy="2592288"/>
          </a:xfrm>
          <a:prstGeom prst="line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18" idx="2"/>
          </p:cNvCxnSpPr>
          <p:nvPr/>
        </p:nvCxnSpPr>
        <p:spPr>
          <a:xfrm flipH="1">
            <a:off x="3923928" y="2852936"/>
            <a:ext cx="372894" cy="2016224"/>
          </a:xfrm>
          <a:prstGeom prst="line">
            <a:avLst/>
          </a:prstGeom>
          <a:ln w="127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19" idx="2"/>
          </p:cNvCxnSpPr>
          <p:nvPr/>
        </p:nvCxnSpPr>
        <p:spPr>
          <a:xfrm flipH="1">
            <a:off x="4427984" y="2852936"/>
            <a:ext cx="839667" cy="2088232"/>
          </a:xfrm>
          <a:prstGeom prst="line">
            <a:avLst/>
          </a:prstGeom>
          <a:ln w="127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8891</TotalTime>
  <Words>408</Words>
  <Application>Microsoft Office PowerPoint</Application>
  <PresentationFormat>画面に合わせる (4:3)</PresentationFormat>
  <Paragraphs>152</Paragraphs>
  <Slides>17</Slides>
  <Notes>17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熱音響自励発振における 進行波圧力増幅率の振幅依存性と 定常発振時圧力振幅の関係</vt:lpstr>
      <vt:lpstr>スライド 2</vt:lpstr>
      <vt:lpstr>スライド 3</vt:lpstr>
      <vt:lpstr>背景（つづき）</vt:lpstr>
      <vt:lpstr>実験装置</vt:lpstr>
      <vt:lpstr>実験・解析方法１</vt:lpstr>
      <vt:lpstr>スライド 7</vt:lpstr>
      <vt:lpstr>実験・解析方法２</vt:lpstr>
      <vt:lpstr>実験結果２：自励発振時の時間応答</vt:lpstr>
      <vt:lpstr>実験結果２：自励発振時の時間応答（つづき）</vt:lpstr>
      <vt:lpstr>実験結果２：自励発振時の時間応答（つづき）</vt:lpstr>
      <vt:lpstr>実験結果２：自励発振時の時間応答（つづき）</vt:lpstr>
      <vt:lpstr>実験結果２：自励発振時の時間応答（つづき）</vt:lpstr>
      <vt:lpstr>振幅依存性を持つ二次振動系モデル</vt:lpstr>
      <vt:lpstr>スライド 15</vt:lpstr>
      <vt:lpstr>スライド 16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kobayasi</cp:lastModifiedBy>
  <cp:revision>702</cp:revision>
  <dcterms:created xsi:type="dcterms:W3CDTF">2012-03-07T00:49:43Z</dcterms:created>
  <dcterms:modified xsi:type="dcterms:W3CDTF">2015-09-25T02:43:11Z</dcterms:modified>
</cp:coreProperties>
</file>