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7" r:id="rId2"/>
    <p:sldId id="320" r:id="rId3"/>
    <p:sldId id="321" r:id="rId4"/>
    <p:sldId id="314" r:id="rId5"/>
    <p:sldId id="325" r:id="rId6"/>
    <p:sldId id="324" r:id="rId7"/>
    <p:sldId id="330" r:id="rId8"/>
    <p:sldId id="331" r:id="rId9"/>
    <p:sldId id="329" r:id="rId10"/>
    <p:sldId id="308" r:id="rId11"/>
    <p:sldId id="332" r:id="rId12"/>
    <p:sldId id="333" r:id="rId13"/>
    <p:sldId id="335" r:id="rId14"/>
    <p:sldId id="336" r:id="rId15"/>
    <p:sldId id="338" r:id="rId16"/>
    <p:sldId id="275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3" autoAdjust="0"/>
    <p:restoredTop sz="89672" autoAdjust="0"/>
  </p:normalViewPr>
  <p:slideViewPr>
    <p:cSldViewPr>
      <p:cViewPr varScale="1">
        <p:scale>
          <a:sx n="98" d="100"/>
          <a:sy n="98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6707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18FE6-EE84-4C59-80C3-C099CB41FA9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36707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51D3C-A8A2-49D3-BB03-208259AB478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2017/3/23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1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11.png"/><Relationship Id="rId10" Type="http://schemas.openxmlformats.org/officeDocument/2006/relationships/image" Target="../media/image52.png"/><Relationship Id="rId4" Type="http://schemas.openxmlformats.org/officeDocument/2006/relationships/package" Target="../embeddings/Microsoft_Office_Excel_______1.xlsx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11.png"/><Relationship Id="rId18" Type="http://schemas.openxmlformats.org/officeDocument/2006/relationships/image" Target="../media/image6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package" Target="../embeddings/Microsoft_Office_Excel_______2.xlsx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image" Target="../media/image16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11" Type="http://schemas.openxmlformats.org/officeDocument/2006/relationships/image" Target="../media/image78.emf"/><Relationship Id="rId5" Type="http://schemas.openxmlformats.org/officeDocument/2006/relationships/image" Target="../media/image72.emf"/><Relationship Id="rId15" Type="http://schemas.openxmlformats.org/officeDocument/2006/relationships/image" Target="../media/image81.png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package" Target="../embeddings/Microsoft_Office_Excel_______3.xlsx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電力フィードバック型熱音響発電機における環送電力の解析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>
            <a:normAutofit/>
          </a:bodyPr>
          <a:lstStyle/>
          <a:p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篠田将太郎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○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上田祐樹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**</a:t>
            </a:r>
          </a:p>
          <a:p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(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長岡技科大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en-US" altLang="ja-JP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**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東京農工大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)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実験結果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8" y="3191974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011" y="3171448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172480" y="2472576"/>
            <a:ext cx="442208" cy="2160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s2</a:t>
            </a:r>
            <a:endParaRPr kumimoji="1" lang="ja-JP" alt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43768" y="2472576"/>
            <a:ext cx="442208" cy="2363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1" lang="en-US" altLang="ja-JP" sz="2400" b="1" i="1" baseline="-25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s1</a:t>
            </a:r>
            <a:endParaRPr kumimoji="1" lang="ja-JP" altLang="en-US" sz="2400" b="1" i="1" baseline="-25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12600" y="2184544"/>
            <a:ext cx="442208" cy="1753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1" lang="ja-JP" altLang="en-US" sz="24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51400" y="2185432"/>
            <a:ext cx="442208" cy="17538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kumimoji="1" lang="en-US" altLang="ja-JP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400" b="1" i="1" baseline="-25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1" lang="ja-JP" altLang="en-US" sz="2400" b="1" i="1" baseline="-25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18" y="3193218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000" y="3193200"/>
            <a:ext cx="4383405" cy="33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62000" y="3171600"/>
            <a:ext cx="4451509" cy="34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オブジェクト 3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17833698"/>
              </p:ext>
            </p:extLst>
          </p:nvPr>
        </p:nvGraphicFramePr>
        <p:xfrm>
          <a:off x="109963" y="2741768"/>
          <a:ext cx="3813965" cy="3999600"/>
        </p:xfrm>
        <a:graphic>
          <a:graphicData uri="http://schemas.openxmlformats.org/presentationml/2006/ole">
            <p:oleObj spid="_x0000_s3074" name="ワークシート" r:id="rId4" imgW="2152785" imgH="2257425" progId="Excel.Sheet.12">
              <p:embed/>
            </p:oleObj>
          </a:graphicData>
        </a:graphic>
      </p:graphicFrame>
      <p:grpSp>
        <p:nvGrpSpPr>
          <p:cNvPr id="2" name="グループ化 2072"/>
          <p:cNvGrpSpPr/>
          <p:nvPr/>
        </p:nvGrpSpPr>
        <p:grpSpPr>
          <a:xfrm>
            <a:off x="179512" y="188640"/>
            <a:ext cx="8820472" cy="2018567"/>
            <a:chOff x="179512" y="404664"/>
            <a:chExt cx="8820472" cy="2018567"/>
          </a:xfrm>
        </p:grpSpPr>
        <p:grpSp>
          <p:nvGrpSpPr>
            <p:cNvPr id="3" name="グループ化 2068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グループ化 71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73" name="正方形/長方形 72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正方形/長方形 8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3107967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s2</a:t>
                </a:r>
                <a:endParaRPr lang="ja-JP" altLang="en-US" sz="2200" b="1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278760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s1</a:t>
                </a:r>
                <a:endParaRPr lang="ja-JP" altLang="en-US" sz="2200" b="1" dirty="0"/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7524328" y="1401455"/>
                <a:ext cx="29367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72" name="正方形/長方形 2071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854077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lang="ja-JP" altLang="en-US" sz="2200" b="1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812886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lang="ja-JP" altLang="en-US" sz="2200" b="1" dirty="0"/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H="1">
              <a:off x="7390131" y="1322228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テキスト ボックス 74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音響パワー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920409" y="3550289"/>
            <a:ext cx="664354" cy="189493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930293" y="5468565"/>
            <a:ext cx="644815" cy="1246127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>
            <a:off x="251520" y="544522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/>
          <p:cNvSpPr/>
          <p:nvPr/>
        </p:nvSpPr>
        <p:spPr>
          <a:xfrm>
            <a:off x="3225721" y="3542147"/>
            <a:ext cx="623437" cy="1903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79" y="3505200"/>
            <a:ext cx="3534589" cy="8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54" y="4475410"/>
            <a:ext cx="1935896" cy="6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73" y="4495931"/>
            <a:ext cx="1983783" cy="64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テキスト ボックス 2064"/>
          <p:cNvSpPr txBox="1"/>
          <p:nvPr/>
        </p:nvSpPr>
        <p:spPr>
          <a:xfrm>
            <a:off x="4860032" y="2852936"/>
            <a:ext cx="3165698" cy="46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【</a:t>
            </a:r>
            <a:r>
              <a:rPr kumimoji="1" lang="ja-JP" altLang="en-US" sz="2400" dirty="0" smtClean="0"/>
              <a:t>音響パワー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kumimoji="1" lang="ja-JP" altLang="en-US" sz="2400" dirty="0" err="1" smtClean="0"/>
              <a:t>の算</a:t>
            </a:r>
            <a:r>
              <a:rPr kumimoji="1" lang="ja-JP" altLang="en-US" sz="2400" dirty="0" smtClean="0"/>
              <a:t>出</a:t>
            </a:r>
            <a:r>
              <a:rPr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283968" y="5589240"/>
            <a:ext cx="4361388" cy="861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：小 </a:t>
            </a:r>
            <a:r>
              <a:rPr kumimoji="1" lang="ja-JP" altLang="en-US" sz="2500" dirty="0" smtClean="0"/>
              <a:t>⇒ </a:t>
            </a:r>
            <a:r>
              <a:rPr lang="ja-JP" altLang="en-US" sz="2500" dirty="0" smtClean="0"/>
              <a:t>コアの</a:t>
            </a:r>
            <a:r>
              <a:rPr kumimoji="1" lang="ja-JP" altLang="en-US" sz="2500" dirty="0" smtClean="0"/>
              <a:t>音波増幅方向　</a:t>
            </a:r>
            <a:endParaRPr kumimoji="1" lang="en-US" altLang="ja-JP" sz="2500" dirty="0" smtClean="0"/>
          </a:p>
          <a:p>
            <a:r>
              <a:rPr lang="en-US" altLang="ja-JP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ja-JP" alt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：大</a:t>
            </a:r>
            <a:r>
              <a:rPr lang="ja-JP" altLang="en-US" sz="2400" dirty="0" smtClean="0">
                <a:latin typeface="+mn-ea"/>
                <a:cs typeface="Arial" panose="020B0604020202020204" pitchFamily="34" charset="0"/>
              </a:rPr>
              <a:t> </a:t>
            </a:r>
            <a:r>
              <a:rPr kumimoji="1" lang="ja-JP" altLang="en-US" sz="2500" dirty="0" smtClean="0"/>
              <a:t>⇒ コアから出る方向</a:t>
            </a:r>
            <a:endParaRPr kumimoji="1" lang="ja-JP" altLang="en-US" sz="2500" dirty="0"/>
          </a:p>
        </p:txBody>
      </p:sp>
      <p:sp>
        <p:nvSpPr>
          <p:cNvPr id="104" name="正方形/長方形 103"/>
          <p:cNvSpPr/>
          <p:nvPr/>
        </p:nvSpPr>
        <p:spPr>
          <a:xfrm>
            <a:off x="3222188" y="5468565"/>
            <a:ext cx="623437" cy="124612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56" y="2773038"/>
            <a:ext cx="517060" cy="4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61" y="2773038"/>
            <a:ext cx="529177" cy="4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05" y="2824982"/>
            <a:ext cx="224210" cy="3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" y="2820794"/>
            <a:ext cx="379450" cy="36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9" y="2782094"/>
            <a:ext cx="445843" cy="41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正方形/長方形 48"/>
          <p:cNvSpPr/>
          <p:nvPr/>
        </p:nvSpPr>
        <p:spPr>
          <a:xfrm>
            <a:off x="3159604" y="2564904"/>
            <a:ext cx="792088" cy="4293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05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 animBg="1"/>
      <p:bldP spid="102" grpId="0" animBg="1"/>
      <p:bldP spid="85" grpId="0" animBg="1"/>
      <p:bldP spid="104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5080830"/>
              </p:ext>
            </p:extLst>
          </p:nvPr>
        </p:nvGraphicFramePr>
        <p:xfrm>
          <a:off x="10870" y="2240806"/>
          <a:ext cx="5818041" cy="3819600"/>
        </p:xfrm>
        <a:graphic>
          <a:graphicData uri="http://schemas.openxmlformats.org/presentationml/2006/ole">
            <p:oleObj spid="_x0000_s4098" name="ワークシート" r:id="rId4" imgW="3438457" imgH="2257425" progId="Excel.Sheet.12">
              <p:embed/>
            </p:oleObj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97" y="2322898"/>
            <a:ext cx="543510" cy="3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12" y="2310229"/>
            <a:ext cx="562901" cy="3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32" y="2276873"/>
            <a:ext cx="265429" cy="3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30" y="2355244"/>
            <a:ext cx="276322" cy="2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0" y="2335120"/>
            <a:ext cx="279201" cy="30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07" y="2322545"/>
            <a:ext cx="323791" cy="32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46" y="2309193"/>
            <a:ext cx="371594" cy="33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0" y="2291158"/>
            <a:ext cx="465785" cy="38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2072"/>
          <p:cNvGrpSpPr/>
          <p:nvPr/>
        </p:nvGrpSpPr>
        <p:grpSpPr>
          <a:xfrm>
            <a:off x="179512" y="188640"/>
            <a:ext cx="8820472" cy="2018567"/>
            <a:chOff x="179512" y="404664"/>
            <a:chExt cx="8820472" cy="2018567"/>
          </a:xfrm>
        </p:grpSpPr>
        <p:grpSp>
          <p:nvGrpSpPr>
            <p:cNvPr id="3" name="グループ化 2068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kumimoji="1" lang="en-US" altLang="ja-JP" sz="2200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 sz="22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直線矢印コネクタ 68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グループ化 71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73" name="正方形/長方形 72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9" name="正方形/長方形 8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91" name="直線矢印コネクタ 9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正方形/長方形 91"/>
              <p:cNvSpPr/>
              <p:nvPr/>
            </p:nvSpPr>
            <p:spPr>
              <a:xfrm>
                <a:off x="3107967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s2</a:t>
                </a:r>
                <a:endParaRPr lang="ja-JP" altLang="en-US" sz="2200" b="1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5278760" y="2482034"/>
                <a:ext cx="55015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v</a:t>
                </a:r>
                <a:r>
                  <a:rPr lang="en-US" altLang="ja-JP" sz="2200" b="1" baseline="-25000" dirty="0" smtClean="0"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s1</a:t>
                </a:r>
                <a:endParaRPr lang="ja-JP" altLang="en-US" sz="2200" b="1" dirty="0"/>
              </a:p>
            </p:txBody>
          </p:sp>
          <p:sp>
            <p:nvSpPr>
              <p:cNvPr id="120" name="正方形/長方形 119"/>
              <p:cNvSpPr/>
              <p:nvPr/>
            </p:nvSpPr>
            <p:spPr>
              <a:xfrm>
                <a:off x="2213855" y="2509932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2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正方形/長方形 124"/>
              <p:cNvSpPr/>
              <p:nvPr/>
            </p:nvSpPr>
            <p:spPr>
              <a:xfrm>
                <a:off x="6233603" y="2519128"/>
                <a:ext cx="476412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anose="020B0604020202020204" pitchFamily="50" charset="-128"/>
                    <a:cs typeface="Arial" panose="020B0604020202020204" pitchFamily="34" charset="0"/>
                  </a:rPr>
                  <a:t>1</a:t>
                </a:r>
                <a:endParaRPr lang="ja-JP" altLang="en-US" sz="2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72" name="正方形/長方形 2071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0" name="直線矢印コネクタ 99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正方形/長方形 104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正方形/長方形 105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3854077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2</a:t>
              </a:r>
              <a:endParaRPr lang="ja-JP" altLang="en-US" sz="2200" b="1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4812886" y="1572667"/>
              <a:ext cx="36740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i</a:t>
              </a:r>
              <a:r>
                <a:rPr lang="en-US" altLang="ja-JP" sz="2200" b="1" baseline="-25000" dirty="0" smtClean="0">
                  <a:latin typeface="Arial" panose="020B0604020202020204" pitchFamily="34" charset="0"/>
                  <a:ea typeface="Arial Unicode MS" panose="020B0604020202020204" pitchFamily="50" charset="-128"/>
                  <a:cs typeface="Arial" panose="020B0604020202020204" pitchFamily="34" charset="0"/>
                </a:rPr>
                <a:t>1</a:t>
              </a:r>
              <a:endParaRPr lang="ja-JP" altLang="en-US" sz="2200" b="1" dirty="0"/>
            </a:p>
          </p:txBody>
        </p:sp>
        <p:cxnSp>
          <p:nvCxnSpPr>
            <p:cNvPr id="115" name="直線矢印コネクタ 114"/>
            <p:cNvCxnSpPr/>
            <p:nvPr/>
          </p:nvCxnSpPr>
          <p:spPr>
            <a:xfrm flipH="1">
              <a:off x="585803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H="1">
              <a:off x="262878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テキスト ボックス 74"/>
          <p:cNvSpPr txBox="1"/>
          <p:nvPr/>
        </p:nvSpPr>
        <p:spPr>
          <a:xfrm>
            <a:off x="228654" y="44624"/>
            <a:ext cx="8712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環送電力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951303" y="2420888"/>
            <a:ext cx="301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【</a:t>
            </a:r>
            <a:r>
              <a:rPr lang="ja-JP" altLang="en-US" sz="2400" dirty="0" smtClean="0"/>
              <a:t>環送電力</a:t>
            </a:r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ja-JP" altLang="en-US" sz="2400" dirty="0" err="1" smtClean="0"/>
              <a:t>の算</a:t>
            </a:r>
            <a:r>
              <a:rPr kumimoji="1" lang="ja-JP" altLang="en-US" sz="2400" dirty="0" smtClean="0"/>
              <a:t>出</a:t>
            </a:r>
            <a:r>
              <a:rPr lang="en-US" altLang="ja-JP" sz="2400" dirty="0"/>
              <a:t>】</a:t>
            </a:r>
            <a:endParaRPr kumimoji="1" lang="ja-JP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4" y="3789040"/>
            <a:ext cx="1908765" cy="7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58" y="4437112"/>
            <a:ext cx="1921304" cy="7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29" y="5178400"/>
            <a:ext cx="1745079" cy="4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56176" y="5639544"/>
            <a:ext cx="265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※</a:t>
            </a:r>
            <a:r>
              <a:rPr lang="ja-JP" altLang="en-US" sz="2400" dirty="0" smtClean="0"/>
              <a:t>図の左方向を正</a:t>
            </a:r>
            <a:endParaRPr kumimoji="1" lang="ja-JP" altLang="en-US" sz="2400" dirty="0"/>
          </a:p>
        </p:txBody>
      </p:sp>
      <p:sp>
        <p:nvSpPr>
          <p:cNvPr id="2076" name="テキスト ボックス 2075"/>
          <p:cNvSpPr txBox="1"/>
          <p:nvPr/>
        </p:nvSpPr>
        <p:spPr>
          <a:xfrm>
            <a:off x="1349640" y="6280745"/>
            <a:ext cx="624669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音波増幅方向、</a:t>
            </a:r>
            <a:r>
              <a:rPr lang="en-US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：小 </a:t>
            </a:r>
            <a:r>
              <a:rPr lang="ja-JP" altLang="en-US" sz="2800" dirty="0" smtClean="0"/>
              <a:t>⇒ 環送電力：大</a:t>
            </a:r>
            <a:endParaRPr kumimoji="1" lang="ja-JP" altLang="en-US" sz="2800" dirty="0"/>
          </a:p>
        </p:txBody>
      </p:sp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14" y="2948576"/>
            <a:ext cx="1446152" cy="4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40" y="3356992"/>
            <a:ext cx="1906658" cy="41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正方形/長方形 59"/>
          <p:cNvSpPr/>
          <p:nvPr/>
        </p:nvSpPr>
        <p:spPr>
          <a:xfrm>
            <a:off x="3563888" y="2204864"/>
            <a:ext cx="2376264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/>
          <p:nvPr/>
        </p:nvCxnSpPr>
        <p:spPr>
          <a:xfrm>
            <a:off x="179512" y="4811900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01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inoda\Desktop\2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hinoda\Desktop\3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Shinoda\Desktop\4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Shinoda\Desktop\6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Shinoda\Desktop\7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Shinoda\Desktop\8.e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Shinoda\Desktop\9.e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C:\Users\Shinoda\Desktop\10.e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:\Users\Shinoda\Desktop\12.e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C:\Users\Shinoda\Desktop\14.e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C:\Users\Shinoda\Desktop\16.e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0818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発振強度と周波数</a:t>
            </a:r>
            <a:r>
              <a:rPr lang="en-US" altLang="ja-JP" sz="3400" dirty="0" smtClean="0"/>
              <a:t>】</a:t>
            </a:r>
            <a:endParaRPr lang="en-US" altLang="ja-JP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763688" y="1340768"/>
            <a:ext cx="6264696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（データ：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　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 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発振実験：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altLang="ja-JP" sz="24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℃）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1692156" y="1969676"/>
            <a:ext cx="590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軌跡</a:t>
            </a:r>
            <a:r>
              <a:rPr lang="en-US" altLang="ja-JP" sz="2800" dirty="0"/>
              <a:t>-</a:t>
            </a:r>
            <a:r>
              <a:rPr lang="ja-JP" altLang="en-US" sz="2800" dirty="0" smtClean="0"/>
              <a:t>原点間距離 </a:t>
            </a:r>
            <a:r>
              <a:rPr lang="en-US" altLang="ja-JP" sz="2800" i="1" dirty="0" err="1" smtClean="0"/>
              <a:t>d</a:t>
            </a:r>
            <a:r>
              <a:rPr lang="en-US" altLang="ja-JP" sz="2800" baseline="-25000" dirty="0" err="1" smtClean="0"/>
              <a:t>min</a:t>
            </a:r>
            <a:r>
              <a:rPr lang="ja-JP" altLang="en-US" sz="2800" baseline="-25000" dirty="0" smtClean="0"/>
              <a:t> 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その周波数 </a:t>
            </a:r>
            <a:r>
              <a:rPr lang="en-US" altLang="ja-JP" sz="2800" dirty="0" err="1" smtClean="0"/>
              <a:t>fr</a:t>
            </a:r>
            <a:r>
              <a:rPr lang="ja-JP" altLang="en-US" sz="2800" dirty="0" smtClean="0"/>
              <a:t> </a:t>
            </a:r>
            <a:endParaRPr lang="ja-JP" altLang="en-US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ja-JP" altLang="en-US" sz="2400" dirty="0"/>
          </a:p>
        </p:txBody>
      </p:sp>
      <p:sp>
        <p:nvSpPr>
          <p:cNvPr id="133" name="正方形/長方形 132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ja-JP" altLang="en-US" sz="2400" dirty="0"/>
          </a:p>
        </p:txBody>
      </p:sp>
      <p:sp>
        <p:nvSpPr>
          <p:cNvPr id="135" name="正方形/長方形 134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4.7</a:t>
            </a:r>
            <a:endParaRPr lang="ja-JP" altLang="en-US" sz="2400" dirty="0"/>
          </a:p>
        </p:txBody>
      </p:sp>
      <p:sp>
        <p:nvSpPr>
          <p:cNvPr id="136" name="正方形/長方形 135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ja-JP" altLang="en-US" sz="2400" dirty="0"/>
          </a:p>
        </p:txBody>
      </p:sp>
      <p:sp>
        <p:nvSpPr>
          <p:cNvPr id="137" name="正方形/長方形 136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ja-JP" altLang="en-US" sz="2400" dirty="0"/>
          </a:p>
        </p:txBody>
      </p:sp>
      <p:sp>
        <p:nvSpPr>
          <p:cNvPr id="138" name="正方形/長方形 137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ja-JP" altLang="en-US" sz="2400" dirty="0"/>
          </a:p>
        </p:txBody>
      </p:sp>
      <p:sp>
        <p:nvSpPr>
          <p:cNvPr id="139" name="正方形/長方形 138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ja-JP" altLang="en-US" sz="2400" dirty="0"/>
          </a:p>
        </p:txBody>
      </p:sp>
      <p:sp>
        <p:nvSpPr>
          <p:cNvPr id="140" name="正方形/長方形 139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ja-JP" altLang="en-US" sz="2400" dirty="0"/>
          </a:p>
        </p:txBody>
      </p:sp>
      <p:sp>
        <p:nvSpPr>
          <p:cNvPr id="142" name="正方形/長方形 141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  <a:endParaRPr lang="ja-JP" altLang="en-US" sz="2400" dirty="0"/>
          </a:p>
        </p:txBody>
      </p:sp>
      <p:sp>
        <p:nvSpPr>
          <p:cNvPr id="144" name="正方形/長方形 143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ja-JP" altLang="en-US" sz="2400" dirty="0"/>
          </a:p>
        </p:txBody>
      </p:sp>
      <p:sp>
        <p:nvSpPr>
          <p:cNvPr id="146" name="正方形/長方形 145"/>
          <p:cNvSpPr/>
          <p:nvPr/>
        </p:nvSpPr>
        <p:spPr>
          <a:xfrm>
            <a:off x="971574" y="2661329"/>
            <a:ext cx="1440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ja-JP" altLang="en-US" sz="2400" dirty="0" smtClean="0">
                <a:latin typeface="+mn-ea"/>
                <a:cs typeface="Arial" panose="020B0604020202020204" pitchFamily="34" charset="0"/>
              </a:rPr>
              <a:t>∞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4514" y="5805264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〇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766890" y="5085184"/>
            <a:ext cx="152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46246" y="4869160"/>
            <a:ext cx="35638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220Ω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kumimoji="1" lang="ja-JP" altLang="en-US" sz="2400" dirty="0" smtClean="0"/>
              <a:t>軌跡の</a:t>
            </a:r>
            <a:r>
              <a:rPr lang="ja-JP" altLang="en-US" sz="2400" dirty="0" smtClean="0"/>
              <a:t>入替え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           </a:t>
            </a:r>
            <a:r>
              <a:rPr kumimoji="1" lang="ja-JP" altLang="en-US" sz="2400" dirty="0" smtClean="0"/>
              <a:t>周波数のジャンプ</a:t>
            </a:r>
            <a:endParaRPr kumimoji="1" lang="ja-JP" altLang="en-US" sz="2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3723824" y="2932643"/>
            <a:ext cx="155523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☆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44.5Hz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ja-JP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◇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39.5Hz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439287" y="3122994"/>
            <a:ext cx="0" cy="314393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928110" y="4568428"/>
            <a:ext cx="44117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692696"/>
            <a:ext cx="5248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直線コネクタ 41"/>
          <p:cNvCxnSpPr/>
          <p:nvPr/>
        </p:nvCxnSpPr>
        <p:spPr>
          <a:xfrm flipH="1" flipV="1">
            <a:off x="1350790" y="4419600"/>
            <a:ext cx="88106" cy="145256"/>
          </a:xfrm>
          <a:prstGeom prst="line">
            <a:avLst/>
          </a:prstGeom>
          <a:ln w="381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5" cstate="print"/>
          <a:srcRect t="4086" r="9946"/>
          <a:stretch>
            <a:fillRect/>
          </a:stretch>
        </p:blipFill>
        <p:spPr bwMode="auto">
          <a:xfrm>
            <a:off x="7081592" y="1993726"/>
            <a:ext cx="442735" cy="45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直線コネクタ 49"/>
          <p:cNvCxnSpPr/>
          <p:nvPr/>
        </p:nvCxnSpPr>
        <p:spPr>
          <a:xfrm>
            <a:off x="1712889" y="2454754"/>
            <a:ext cx="5760640" cy="0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546246" y="3429000"/>
            <a:ext cx="356388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100Ω</a:t>
            </a:r>
            <a:r>
              <a:rPr kumimoji="1"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：原点を二回囲む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    </a:t>
            </a:r>
          </a:p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 うなり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974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2" grpId="0" animBg="1"/>
      <p:bldP spid="144" grpId="0" animBg="1"/>
      <p:bldP spid="146" grpId="0" animBg="1"/>
      <p:bldP spid="14" grpId="0"/>
      <p:bldP spid="148" grpId="0"/>
      <p:bldP spid="25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発振周波数の推定</a:t>
            </a:r>
            <a:r>
              <a:rPr lang="en-US" altLang="ja-JP" sz="3400" dirty="0" smtClean="0"/>
              <a:t>】</a:t>
            </a:r>
            <a:endParaRPr lang="en-US" altLang="ja-JP" sz="3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95913" y="1040666"/>
            <a:ext cx="43413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dirty="0" smtClean="0"/>
              <a:t>発振周波数</a:t>
            </a:r>
            <a:r>
              <a:rPr lang="ja-JP" altLang="en-US" sz="2600" dirty="0"/>
              <a:t>の</a:t>
            </a:r>
            <a:r>
              <a:rPr lang="ja-JP" altLang="en-US" sz="2600" dirty="0" smtClean="0"/>
              <a:t>推定・実測結果</a:t>
            </a:r>
            <a:endParaRPr kumimoji="1" lang="ja-JP" altLang="en-US" sz="2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1244" y="6165195"/>
            <a:ext cx="446868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推定結果は実験結果に整合</a:t>
            </a:r>
            <a:endParaRPr kumimoji="1" lang="ja-JP" altLang="en-US" sz="2800" dirty="0"/>
          </a:p>
        </p:txBody>
      </p:sp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8" y="1487322"/>
            <a:ext cx="6211926" cy="43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35496" y="2492896"/>
            <a:ext cx="6715904" cy="4234657"/>
            <a:chOff x="35496" y="2506711"/>
            <a:chExt cx="6715904" cy="4234657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37531119"/>
                </p:ext>
              </p:extLst>
            </p:nvPr>
          </p:nvGraphicFramePr>
          <p:xfrm>
            <a:off x="35496" y="2506711"/>
            <a:ext cx="6715904" cy="4234657"/>
          </p:xfrm>
          <a:graphic>
            <a:graphicData uri="http://schemas.openxmlformats.org/presentationml/2006/ole">
              <p:oleObj spid="_x0000_s6146" name="ワークシート" r:id="rId4" imgW="3867173" imgH="2438310" progId="Excel.Sheet.12">
                <p:embed/>
              </p:oleObj>
            </a:graphicData>
          </a:graphic>
        </p:graphicFrame>
        <p:pic>
          <p:nvPicPr>
            <p:cNvPr id="9227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316" y="2886525"/>
              <a:ext cx="584463" cy="33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902" y="2881455"/>
              <a:ext cx="385660" cy="34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943" y="2889007"/>
              <a:ext cx="400786" cy="334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285" y="2905136"/>
              <a:ext cx="351231" cy="332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865" y="2896593"/>
              <a:ext cx="263709" cy="31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509" y="2888445"/>
              <a:ext cx="349725" cy="33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850" y="2871349"/>
              <a:ext cx="615269" cy="3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040" y="2908412"/>
              <a:ext cx="373955" cy="32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63" y="2898570"/>
              <a:ext cx="309835" cy="30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24" y="4911238"/>
            <a:ext cx="1590940" cy="9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95" y="5811791"/>
            <a:ext cx="1531797" cy="85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51" y="2563505"/>
            <a:ext cx="2150645" cy="11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20" y="3856046"/>
            <a:ext cx="2061776" cy="10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13"/>
          <p:cNvGrpSpPr/>
          <p:nvPr/>
        </p:nvGrpSpPr>
        <p:grpSpPr>
          <a:xfrm>
            <a:off x="179512" y="309105"/>
            <a:ext cx="8820472" cy="2018567"/>
            <a:chOff x="179512" y="404664"/>
            <a:chExt cx="8820472" cy="2018567"/>
          </a:xfrm>
        </p:grpSpPr>
        <p:grpSp>
          <p:nvGrpSpPr>
            <p:cNvPr id="6" name="グループ化 14"/>
            <p:cNvGrpSpPr/>
            <p:nvPr/>
          </p:nvGrpSpPr>
          <p:grpSpPr>
            <a:xfrm>
              <a:off x="179512" y="404664"/>
              <a:ext cx="8820472" cy="2018567"/>
              <a:chOff x="179512" y="978385"/>
              <a:chExt cx="8820472" cy="2018567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79512" y="1124298"/>
                <a:ext cx="8820472" cy="1872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正方形/長方形 30"/>
              <p:cNvSpPr/>
              <p:nvPr/>
            </p:nvSpPr>
            <p:spPr>
              <a:xfrm>
                <a:off x="7812360" y="2346499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7186194" y="2346498"/>
                <a:ext cx="216024" cy="1796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7704758" y="2189271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1" lang="en-US" altLang="ja-JP" sz="2200" b="1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1" lang="ja-JP" altLang="en-US" sz="22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7116797" y="2201970"/>
                <a:ext cx="48182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="1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1" lang="en-US" altLang="ja-JP" sz="2200" b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1" lang="ja-JP" altLang="en-US" sz="22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7939709" y="1861491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矢印コネクタ 35"/>
              <p:cNvCxnSpPr/>
              <p:nvPr/>
            </p:nvCxnSpPr>
            <p:spPr>
              <a:xfrm>
                <a:off x="7301161" y="1878158"/>
                <a:ext cx="0" cy="46805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flipV="1">
                <a:off x="5269284" y="2591285"/>
                <a:ext cx="0" cy="3273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グループ化 37"/>
              <p:cNvGrpSpPr/>
              <p:nvPr/>
            </p:nvGrpSpPr>
            <p:grpSpPr>
              <a:xfrm>
                <a:off x="1229708" y="978385"/>
                <a:ext cx="6798676" cy="748608"/>
                <a:chOff x="1229708" y="834369"/>
                <a:chExt cx="6798676" cy="748608"/>
              </a:xfrm>
            </p:grpSpPr>
            <p:sp>
              <p:nvSpPr>
                <p:cNvPr id="47" name="正方形/長方形 46"/>
                <p:cNvSpPr/>
                <p:nvPr/>
              </p:nvSpPr>
              <p:spPr>
                <a:xfrm>
                  <a:off x="7291531" y="1124744"/>
                  <a:ext cx="654848" cy="4582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>
                <a:xfrm>
                  <a:off x="1229708" y="834369"/>
                  <a:ext cx="6798676" cy="55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9" name="正方形/長方形 38"/>
              <p:cNvSpPr/>
              <p:nvPr/>
            </p:nvSpPr>
            <p:spPr>
              <a:xfrm>
                <a:off x="5357803" y="2639057"/>
                <a:ext cx="276792" cy="220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347864" y="2647999"/>
                <a:ext cx="249932" cy="2138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 flipV="1">
                <a:off x="3664468" y="2598925"/>
                <a:ext cx="0" cy="30526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正方形/長方形 41"/>
              <p:cNvSpPr/>
              <p:nvPr/>
            </p:nvSpPr>
            <p:spPr>
              <a:xfrm>
                <a:off x="3107967" y="2482034"/>
                <a:ext cx="4780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v</a:t>
                </a:r>
                <a:r>
                  <a:rPr lang="en-US" altLang="ja-JP" sz="2200" b="1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s2</a:t>
                </a:r>
                <a:endParaRPr lang="ja-JP" alt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278760" y="2482034"/>
                <a:ext cx="47801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v</a:t>
                </a:r>
                <a:r>
                  <a:rPr lang="en-US" altLang="ja-JP" sz="2200" b="1" baseline="-25000" dirty="0" smtClean="0"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s1</a:t>
                </a:r>
                <a:endParaRPr lang="ja-JP" alt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2213855" y="2509932"/>
                <a:ext cx="452368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2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6233603" y="2519128"/>
                <a:ext cx="452368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P</a:t>
                </a:r>
                <a:r>
                  <a:rPr lang="en-US" altLang="ja-JP" sz="2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Arial Unicode MS" panose="020B0604020202020204" pitchFamily="50" charset="-128"/>
                    <a:cs typeface="Times New Roman" pitchFamily="18" charset="0"/>
                  </a:rPr>
                  <a:t>1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7464677" y="2032628"/>
                <a:ext cx="293670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endParaRPr lang="ja-JP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>
              <a:xfrm>
                <a:off x="7798452" y="1180601"/>
                <a:ext cx="418704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C</a:t>
                </a:r>
                <a:endParaRPr lang="ja-JP" altLang="en-US" sz="2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976839" y="1137641"/>
                <a:ext cx="439544" cy="43088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Arial Unicode MS" panose="020B0604020202020204" pitchFamily="50" charset="-128"/>
                    <a:cs typeface="Times New Roman" panose="02020603050405020304" pitchFamily="18" charset="0"/>
                  </a:rPr>
                  <a:t>H</a:t>
                </a:r>
                <a:endParaRPr lang="ja-JP" altLang="en-US" sz="2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3821384" y="1783906"/>
              <a:ext cx="351889" cy="365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781394" y="1801406"/>
              <a:ext cx="387078" cy="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3789342" y="203120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4774377" y="2032273"/>
              <a:ext cx="39639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9"/>
            <p:cNvSpPr/>
            <p:nvPr/>
          </p:nvSpPr>
          <p:spPr>
            <a:xfrm>
              <a:off x="3758914" y="161783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401720" y="1545790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323536" y="1538462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5663443" y="1610166"/>
              <a:ext cx="240345" cy="22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854077" y="1572667"/>
              <a:ext cx="26321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i</a:t>
              </a:r>
              <a:endParaRPr lang="ja-JP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812886" y="1572667"/>
              <a:ext cx="26321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200" b="1" i="1" dirty="0" err="1" smtClean="0">
                  <a:latin typeface="Times New Roman" pitchFamily="18" charset="0"/>
                  <a:ea typeface="Arial Unicode MS" panose="020B0604020202020204" pitchFamily="50" charset="-128"/>
                  <a:cs typeface="Times New Roman" pitchFamily="18" charset="0"/>
                </a:rPr>
                <a:t>i</a:t>
              </a:r>
              <a:endParaRPr lang="ja-JP" alt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H="1">
              <a:off x="585803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 flipH="1">
              <a:off x="2628788" y="2181218"/>
              <a:ext cx="39639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 flipH="1">
              <a:off x="7380312" y="1530915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>
              <a:off x="7733988" y="1062260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H="1">
              <a:off x="961599" y="1124744"/>
              <a:ext cx="43603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-172320" y="44624"/>
            <a:ext cx="94886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400" dirty="0" smtClean="0"/>
              <a:t>実験・解析結果 </a:t>
            </a:r>
            <a:r>
              <a:rPr lang="en-US" altLang="ja-JP" sz="3400" dirty="0" smtClean="0"/>
              <a:t>【</a:t>
            </a:r>
            <a:r>
              <a:rPr lang="ja-JP" altLang="en-US" sz="3400" dirty="0" smtClean="0"/>
              <a:t>パワーの収支</a:t>
            </a:r>
            <a:r>
              <a:rPr lang="en-US" altLang="ja-JP" sz="3400" dirty="0" smtClean="0"/>
              <a:t>】</a:t>
            </a:r>
            <a:endParaRPr lang="en-US" altLang="ja-JP" sz="2400" dirty="0"/>
          </a:p>
        </p:txBody>
      </p:sp>
      <p:sp>
        <p:nvSpPr>
          <p:cNvPr id="76" name="正方形/長方形 75"/>
          <p:cNvSpPr/>
          <p:nvPr/>
        </p:nvSpPr>
        <p:spPr>
          <a:xfrm>
            <a:off x="3057143" y="3597154"/>
            <a:ext cx="654860" cy="1848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3055467" y="5477329"/>
            <a:ext cx="661409" cy="12109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46" name="上カーブ矢印 9245"/>
          <p:cNvSpPr/>
          <p:nvPr/>
        </p:nvSpPr>
        <p:spPr>
          <a:xfrm>
            <a:off x="4131609" y="4536562"/>
            <a:ext cx="786185" cy="429547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47" name="テキスト ボックス 9246"/>
          <p:cNvSpPr txBox="1"/>
          <p:nvPr/>
        </p:nvSpPr>
        <p:spPr>
          <a:xfrm>
            <a:off x="5004313" y="4581128"/>
            <a:ext cx="89066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6.04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97" name="上カーブ矢印 96"/>
          <p:cNvSpPr/>
          <p:nvPr/>
        </p:nvSpPr>
        <p:spPr>
          <a:xfrm rot="10800000">
            <a:off x="2690266" y="3692902"/>
            <a:ext cx="2129791" cy="510449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251532" y="3750373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0.74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99" name="上カーブ矢印 98"/>
          <p:cNvSpPr/>
          <p:nvPr/>
        </p:nvSpPr>
        <p:spPr>
          <a:xfrm rot="10800000">
            <a:off x="1835694" y="3653738"/>
            <a:ext cx="820203" cy="554996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875268" y="3752091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0.98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101" name="上カーブ矢印 100"/>
          <p:cNvSpPr/>
          <p:nvPr/>
        </p:nvSpPr>
        <p:spPr>
          <a:xfrm rot="10800000" flipH="1" flipV="1">
            <a:off x="1924016" y="4536562"/>
            <a:ext cx="2238467" cy="548622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485328" y="4571602"/>
            <a:ext cx="888420" cy="3995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0.23</a:t>
            </a:r>
            <a:r>
              <a:rPr kumimoji="1" lang="ja-JP" altLang="en-US" sz="2000" dirty="0" smtClean="0"/>
              <a:t>倍</a:t>
            </a:r>
            <a:endParaRPr kumimoji="1"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8351" y="5517802"/>
            <a:ext cx="589909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一巡ゲインは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ja-JP" altLang="en-US" sz="2400" dirty="0" smtClean="0"/>
              <a:t>を超えコアの音波増幅方向へ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エネルギーがループ</a:t>
            </a:r>
            <a:endParaRPr kumimoji="1" lang="ja-JP" altLang="en-US" sz="2400" dirty="0"/>
          </a:p>
        </p:txBody>
      </p:sp>
      <p:sp>
        <p:nvSpPr>
          <p:cNvPr id="82" name="正方形/長方形 81"/>
          <p:cNvSpPr/>
          <p:nvPr/>
        </p:nvSpPr>
        <p:spPr>
          <a:xfrm>
            <a:off x="3809280" y="3599809"/>
            <a:ext cx="654860" cy="1848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807604" y="5479984"/>
            <a:ext cx="661409" cy="12109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80419" y="4204945"/>
            <a:ext cx="6613266" cy="3145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661157" y="908720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7970867" y="908720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3558244" y="1822247"/>
            <a:ext cx="1800200" cy="49276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3779912" y="2780928"/>
            <a:ext cx="3096344" cy="4077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8460432" y="2683435"/>
            <a:ext cx="393906" cy="96158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8392700" y="3928780"/>
            <a:ext cx="504057" cy="8471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7884368" y="2886802"/>
            <a:ext cx="448981" cy="448981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33569" y="4098281"/>
            <a:ext cx="448981" cy="448981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7046560" y="2708920"/>
            <a:ext cx="393906" cy="961589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7092280" y="3902576"/>
            <a:ext cx="378666" cy="89377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8244408" y="5013176"/>
            <a:ext cx="360040" cy="34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8231832" y="6283032"/>
            <a:ext cx="360040" cy="34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8100392" y="5445225"/>
            <a:ext cx="576064" cy="28803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8130872" y="5887185"/>
            <a:ext cx="576064" cy="28803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2264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9246" grpId="0" animBg="1"/>
      <p:bldP spid="9247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53" grpId="1" animBg="1"/>
      <p:bldP spid="82" grpId="0" animBg="1"/>
      <p:bldP spid="85" grpId="0" animBg="1"/>
      <p:bldP spid="86" grpId="0" animBg="1"/>
      <p:bldP spid="72" grpId="0" animBg="1"/>
      <p:bldP spid="73" grpId="0" animBg="1"/>
      <p:bldP spid="81" grpId="0" animBg="1"/>
      <p:bldP spid="83" grpId="0" animBg="1"/>
      <p:bldP spid="84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4006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電力フィードバックの有効性、実現可能性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抵抗値：小　⇒　音波増幅方向の環送電力：大</a:t>
            </a:r>
          </a:p>
          <a:p>
            <a:pPr lvl="1"/>
            <a:r>
              <a:rPr lang="ja-JP" altLang="en-US" dirty="0" smtClean="0"/>
              <a:t>電力と音響パワーの一巡ゲイン　＞　</a:t>
            </a:r>
            <a:r>
              <a:rPr lang="en-US" altLang="ja-JP" dirty="0" smtClean="0"/>
              <a:t>1</a:t>
            </a:r>
          </a:p>
          <a:p>
            <a:pPr lvl="1"/>
            <a:endParaRPr lang="en-US" altLang="ja-JP" sz="1600" dirty="0" smtClean="0"/>
          </a:p>
          <a:p>
            <a:r>
              <a:rPr lang="ja-JP" altLang="en-US" dirty="0" smtClean="0"/>
              <a:t>ナイキストの安定判別に基づく解析の妥当性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発振周波数のジャンプ、うなり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今後の課題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ja-JP" altLang="en-US" dirty="0" smtClean="0"/>
              <a:t>側の音響パワーの実測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定量的な予測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横線"/>
          <p:cNvSpPr>
            <a:spLocks noChangeArrowheads="1"/>
          </p:cNvSpPr>
          <p:nvPr/>
        </p:nvSpPr>
        <p:spPr bwMode="auto">
          <a:xfrm rot="5400000">
            <a:off x="6987109" y="1772963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4827610" y="836712"/>
            <a:ext cx="413687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987849" y="1856114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背景：電力フィードバック型熱音響発電機</a:t>
            </a:r>
            <a:endParaRPr kumimoji="1" lang="ja-JP" altLang="en-US" sz="3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6373014" y="1232468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6620817" y="1495103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5400000" flipH="1">
            <a:off x="6735441" y="1666277"/>
            <a:ext cx="814373" cy="2036826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6682749" y="1901351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7149643" y="1900380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493839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36" name="AutoShape 12"/>
          <p:cNvCxnSpPr>
            <a:cxnSpLocks noChangeShapeType="1"/>
            <a:endCxn id="1033" idx="1"/>
          </p:cNvCxnSpPr>
          <p:nvPr/>
        </p:nvCxnSpPr>
        <p:spPr bwMode="auto">
          <a:xfrm>
            <a:off x="6907235" y="1369837"/>
            <a:ext cx="973" cy="375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483794" y="2492311"/>
            <a:ext cx="1296144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音響パワー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40" name="Rectangle 16" descr="縦線"/>
          <p:cNvSpPr>
            <a:spLocks noChangeArrowheads="1"/>
          </p:cNvSpPr>
          <p:nvPr/>
        </p:nvSpPr>
        <p:spPr bwMode="auto">
          <a:xfrm rot="5400000">
            <a:off x="5870454" y="1665980"/>
            <a:ext cx="246839" cy="562219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5696228" y="1845050"/>
            <a:ext cx="562219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5669965" y="2090917"/>
            <a:ext cx="165358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827610" y="1691505"/>
            <a:ext cx="885154" cy="585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7" name="AutoShape 23"/>
          <p:cNvCxnSpPr>
            <a:cxnSpLocks noChangeShapeType="1"/>
            <a:stCxn id="1034" idx="1"/>
          </p:cNvCxnSpPr>
          <p:nvPr/>
        </p:nvCxnSpPr>
        <p:spPr bwMode="auto">
          <a:xfrm flipV="1">
            <a:off x="7375102" y="1357204"/>
            <a:ext cx="5836" cy="386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127064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0" name="AutoShape 26"/>
          <p:cNvSpPr>
            <a:spLocks noChangeAspect="1" noChangeArrowheads="1"/>
          </p:cNvSpPr>
          <p:nvPr/>
        </p:nvSpPr>
        <p:spPr bwMode="auto">
          <a:xfrm>
            <a:off x="4850160" y="4005064"/>
            <a:ext cx="429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1" name="Rectangle 27" descr="横線"/>
          <p:cNvSpPr>
            <a:spLocks noChangeArrowheads="1"/>
          </p:cNvSpPr>
          <p:nvPr/>
        </p:nvSpPr>
        <p:spPr bwMode="auto">
          <a:xfrm rot="5400000">
            <a:off x="7014333" y="4784513"/>
            <a:ext cx="246201" cy="37678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 rot="5400000" flipH="1">
            <a:off x="6763262" y="4704648"/>
            <a:ext cx="812271" cy="2028265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42106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01693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5" name="Rectangle 31" descr="縦線"/>
          <p:cNvSpPr>
            <a:spLocks noChangeArrowheads="1"/>
          </p:cNvSpPr>
          <p:nvPr/>
        </p:nvSpPr>
        <p:spPr bwMode="auto">
          <a:xfrm rot="5400000">
            <a:off x="6461258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6" name="Rectangle 32" descr="縦線"/>
          <p:cNvSpPr>
            <a:spLocks noChangeArrowheads="1"/>
          </p:cNvSpPr>
          <p:nvPr/>
        </p:nvSpPr>
        <p:spPr bwMode="auto">
          <a:xfrm rot="5400000">
            <a:off x="7613902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548520" y="4049652"/>
            <a:ext cx="678026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>
            <a:off x="6922403" y="4382121"/>
            <a:ext cx="969" cy="3741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7395084" y="4357888"/>
            <a:ext cx="5812" cy="3857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130654" y="4059345"/>
            <a:ext cx="679963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721901" y="6064820"/>
            <a:ext cx="881433" cy="584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共振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回路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7" name="AutoShape 43"/>
          <p:cNvCxnSpPr>
            <a:cxnSpLocks noChangeShapeType="1"/>
            <a:stCxn id="1065" idx="3"/>
            <a:endCxn id="1054" idx="2"/>
          </p:cNvCxnSpPr>
          <p:nvPr/>
        </p:nvCxnSpPr>
        <p:spPr bwMode="auto">
          <a:xfrm flipV="1">
            <a:off x="7603334" y="5274843"/>
            <a:ext cx="854312" cy="1082705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68" name="AutoShape 44"/>
          <p:cNvCxnSpPr>
            <a:cxnSpLocks noChangeShapeType="1"/>
            <a:stCxn id="1053" idx="2"/>
            <a:endCxn id="1065" idx="1"/>
          </p:cNvCxnSpPr>
          <p:nvPr/>
        </p:nvCxnSpPr>
        <p:spPr bwMode="auto">
          <a:xfrm rot="16200000" flipH="1">
            <a:off x="5750002" y="5386618"/>
            <a:ext cx="1082705" cy="860124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71" name="Rectangle 47"/>
          <p:cNvSpPr>
            <a:spLocks noChangeArrowheads="1"/>
          </p:cNvSpPr>
          <p:nvPr/>
        </p:nvSpPr>
        <p:spPr bwMode="auto">
          <a:xfrm rot="5400000">
            <a:off x="7163426" y="4911406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5400000">
            <a:off x="6698495" y="4912375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814650" y="5538112"/>
            <a:ext cx="792088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電力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995049" y="4857285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0" y="980728"/>
            <a:ext cx="6084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従来システム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周波数固定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ループ管による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音響系の共振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リニアモータによる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機械系の共振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kumimoji="1" lang="en-US" altLang="ja-JP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提案システム</a:t>
            </a:r>
            <a:r>
              <a:rPr kumimoji="1" lang="ja-JP" alt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周波数可変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音響パワー　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dirty="0" smtClean="0"/>
              <a:t>　　→　</a:t>
            </a:r>
            <a:r>
              <a:rPr lang="ja-JP" altLang="en-US" sz="2800" b="1" dirty="0" smtClean="0"/>
              <a:t>電力をフィードバック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リニアモータと回路の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　定数を可変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60" grpId="0"/>
      <p:bldP spid="1064" grpId="0"/>
      <p:bldP spid="1065" grpId="0" animBg="1"/>
      <p:bldP spid="1071" grpId="0" animBg="1"/>
      <p:bldP spid="1072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サブタイトル 2"/>
          <p:cNvSpPr txBox="1">
            <a:spLocks/>
          </p:cNvSpPr>
          <p:nvPr/>
        </p:nvSpPr>
        <p:spPr>
          <a:xfrm>
            <a:off x="107504" y="836712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ナイキストの安定判別に基づく安定性解析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[2015</a:t>
            </a:r>
            <a:r>
              <a:rPr lang="ja-JP" altLang="en-US" sz="2400" dirty="0" smtClean="0">
                <a:solidFill>
                  <a:srgbClr val="00B050"/>
                </a:solidFill>
              </a:rPr>
              <a:t>秋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lang="ja-JP" altLang="en-US" sz="3200" dirty="0" smtClean="0">
                <a:solidFill>
                  <a:srgbClr val="00B050"/>
                </a:solidFill>
              </a:rPr>
              <a:t> 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コアとリニアモータの特性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実験的に取得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管路と電気回路の特性 </a:t>
            </a:r>
            <a:r>
              <a:rPr lang="en-US" altLang="ja-JP" sz="2800" dirty="0" smtClean="0"/>
              <a:t>… </a:t>
            </a:r>
            <a:r>
              <a:rPr lang="ja-JP" altLang="en-US" sz="2800" dirty="0" smtClean="0"/>
              <a:t>物理モデル</a:t>
            </a:r>
            <a:endParaRPr kumimoji="1" lang="en-US" altLang="ja-JP" sz="1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コア</a:t>
            </a:r>
            <a:r>
              <a:rPr kumimoji="1" lang="en-US" altLang="ja-JP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段で発振するシステム</a:t>
            </a:r>
            <a:r>
              <a:rPr lang="ja-JP" altLang="en-US" sz="3200" dirty="0" smtClean="0"/>
              <a:t>の実現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[2016</a:t>
            </a:r>
            <a:r>
              <a:rPr lang="ja-JP" altLang="en-US" sz="2400" dirty="0" smtClean="0">
                <a:solidFill>
                  <a:srgbClr val="00B050"/>
                </a:solidFill>
              </a:rPr>
              <a:t>春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lang="ja-JP" altLang="en-US" sz="2400" dirty="0" smtClean="0">
                <a:solidFill>
                  <a:srgbClr val="00B050"/>
                </a:solidFill>
              </a:rPr>
              <a:t>　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解析：管路長を調整　⇒　回路直結時にのみ発振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実験と解析：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800" i="1" baseline="-25000" dirty="0" smtClean="0">
                <a:latin typeface="Times New Roman" pitchFamily="18" charset="0"/>
                <a:cs typeface="Times New Roman" pitchFamily="18" charset="0"/>
              </a:rPr>
              <a:t>Ｃ　</a:t>
            </a:r>
            <a:r>
              <a:rPr lang="ja-JP" altLang="en-US" sz="2800" dirty="0" smtClean="0"/>
              <a:t>→</a:t>
            </a:r>
            <a:r>
              <a:rPr lang="ja-JP" altLang="en-US" sz="28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800" i="1" baseline="-25000" dirty="0" smtClean="0">
                <a:latin typeface="Times New Roman" pitchFamily="18" charset="0"/>
                <a:cs typeface="Times New Roman" pitchFamily="18" charset="0"/>
              </a:rPr>
              <a:t>Ｈ　</a:t>
            </a:r>
            <a:r>
              <a:rPr lang="ja-JP" altLang="en-US" sz="2800" dirty="0" smtClean="0"/>
              <a:t>方向の音波　＞　反対方向</a:t>
            </a: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背景：これまでの結果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11" name="正方形/長方形 1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4110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29" name="正方形/長方形 28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33" name="正方形/長方形 32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41" name="大波 40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4121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327226" y="4802633"/>
            <a:ext cx="1296144" cy="100811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角丸四角形 48"/>
          <p:cNvSpPr/>
          <p:nvPr/>
        </p:nvSpPr>
        <p:spPr>
          <a:xfrm>
            <a:off x="1115616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7524328" y="4802633"/>
            <a:ext cx="792088" cy="864096"/>
          </a:xfrm>
          <a:prstGeom prst="roundRect">
            <a:avLst/>
          </a:prstGeom>
          <a:solidFill>
            <a:srgbClr val="0066FF">
              <a:alpha val="30000"/>
            </a:srgbClr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726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ja-JP" dirty="0" smtClean="0"/>
              <a:t>電力フィードバック</a:t>
            </a:r>
            <a:r>
              <a:rPr lang="ja-JP" altLang="en-US" dirty="0" smtClean="0"/>
              <a:t>で発振していることを示す</a:t>
            </a:r>
            <a:r>
              <a:rPr lang="ja-JP" altLang="en-US" dirty="0" smtClean="0">
                <a:solidFill>
                  <a:srgbClr val="00B050"/>
                </a:solidFill>
              </a:rPr>
              <a:t> 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ja-JP" dirty="0" smtClean="0"/>
              <a:t>回路</a:t>
            </a:r>
            <a:r>
              <a:rPr lang="ja-JP" altLang="en-US" dirty="0" smtClean="0"/>
              <a:t>を</a:t>
            </a:r>
            <a:r>
              <a:rPr lang="ja-JP" altLang="ja-JP" dirty="0" smtClean="0"/>
              <a:t>循環する電力（環送電力）を実測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en-US" dirty="0" smtClean="0"/>
              <a:t>直列抵抗：０（直結）～∞（開放）の間で変化</a:t>
            </a:r>
            <a:endParaRPr lang="en-US" altLang="ja-JP" dirty="0" smtClean="0"/>
          </a:p>
          <a:p>
            <a:pPr lvl="1">
              <a:buFont typeface="Calibri" pitchFamily="34" charset="0"/>
              <a:buChar char="−"/>
              <a:defRPr/>
            </a:pPr>
            <a:r>
              <a:rPr lang="ja-JP" altLang="en-US" dirty="0" smtClean="0">
                <a:solidFill>
                  <a:prstClr val="black"/>
                </a:solidFill>
              </a:rPr>
              <a:t>ナイキストの安定判別に基づく推定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949747" y="5245793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949747" y="5247381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730797" y="5088631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265659" y="5001318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668047" y="5001318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956097" y="5447406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8434809" y="5471218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>
            <a:off x="1930822" y="5236268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/>
          <p:cNvGrpSpPr>
            <a:grpSpLocks/>
          </p:cNvGrpSpPr>
          <p:nvPr/>
        </p:nvGrpSpPr>
        <p:grpSpPr bwMode="auto">
          <a:xfrm>
            <a:off x="2573759" y="4994968"/>
            <a:ext cx="782638" cy="495300"/>
            <a:chOff x="2645423" y="4077072"/>
            <a:chExt cx="782264" cy="494998"/>
          </a:xfrm>
        </p:grpSpPr>
        <p:sp>
          <p:nvSpPr>
            <p:cNvPr id="51" name="正方形/長方形 5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54" name="テキスト ボックス 24"/>
          <p:cNvSpPr txBox="1">
            <a:spLocks noChangeArrowheads="1"/>
          </p:cNvSpPr>
          <p:nvPr/>
        </p:nvSpPr>
        <p:spPr bwMode="auto">
          <a:xfrm>
            <a:off x="514772" y="5404543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940597" y="6128443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56" name="グループ化 27"/>
          <p:cNvGrpSpPr>
            <a:grpSpLocks/>
          </p:cNvGrpSpPr>
          <p:nvPr/>
        </p:nvGrpSpPr>
        <p:grpSpPr bwMode="auto">
          <a:xfrm>
            <a:off x="3718347" y="4996556"/>
            <a:ext cx="781050" cy="493712"/>
            <a:chOff x="2645423" y="4077072"/>
            <a:chExt cx="782264" cy="494998"/>
          </a:xfrm>
        </p:grpSpPr>
        <p:sp>
          <p:nvSpPr>
            <p:cNvPr id="57" name="正方形/長方形 56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0" name="グループ化 31"/>
          <p:cNvGrpSpPr>
            <a:grpSpLocks/>
          </p:cNvGrpSpPr>
          <p:nvPr/>
        </p:nvGrpSpPr>
        <p:grpSpPr bwMode="auto">
          <a:xfrm>
            <a:off x="5220122" y="5001318"/>
            <a:ext cx="782637" cy="495300"/>
            <a:chOff x="2645423" y="4077072"/>
            <a:chExt cx="782264" cy="494998"/>
          </a:xfrm>
        </p:grpSpPr>
        <p:sp>
          <p:nvSpPr>
            <p:cNvPr id="61" name="正方形/長方形 6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64" name="グループ化 43"/>
          <p:cNvGrpSpPr>
            <a:grpSpLocks/>
          </p:cNvGrpSpPr>
          <p:nvPr/>
        </p:nvGrpSpPr>
        <p:grpSpPr bwMode="auto">
          <a:xfrm>
            <a:off x="4667672" y="4767956"/>
            <a:ext cx="431800" cy="923925"/>
            <a:chOff x="4653707" y="2996952"/>
            <a:chExt cx="432048" cy="923479"/>
          </a:xfrm>
        </p:grpSpPr>
        <p:sp>
          <p:nvSpPr>
            <p:cNvPr id="65" name="大波 64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 flipH="1" flipV="1">
            <a:off x="6228184" y="5234681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46"/>
          <p:cNvSpPr txBox="1">
            <a:spLocks noChangeArrowheads="1"/>
          </p:cNvSpPr>
          <p:nvPr/>
        </p:nvSpPr>
        <p:spPr bwMode="auto">
          <a:xfrm>
            <a:off x="2311822" y="5439468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70" name="テキスト ボックス 53"/>
          <p:cNvSpPr txBox="1">
            <a:spLocks noChangeArrowheads="1"/>
          </p:cNvSpPr>
          <p:nvPr/>
        </p:nvSpPr>
        <p:spPr bwMode="auto">
          <a:xfrm>
            <a:off x="6733009" y="5626793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7490247" y="5328343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70338" y="4540222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en-US" altLang="ja-JP" sz="2400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953957" y="45515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i="1" dirty="0" smtClean="0">
                <a:latin typeface="Times New Roman" pitchFamily="18" charset="0"/>
                <a:cs typeface="Times New Roman" pitchFamily="18" charset="0"/>
              </a:rPr>
              <a:t>Ｔ</a:t>
            </a:r>
            <a:r>
              <a:rPr lang="ja-JP" altLang="en-US" sz="2400" i="1" baseline="-25000" dirty="0" smtClean="0">
                <a:latin typeface="Times New Roman" pitchFamily="18" charset="0"/>
                <a:cs typeface="Times New Roman" pitchFamily="18" charset="0"/>
              </a:rPr>
              <a:t>Ｃ</a:t>
            </a:r>
            <a:endParaRPr kumimoji="1"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62535"/>
          <a:stretch>
            <a:fillRect/>
          </a:stretch>
        </p:blipFill>
        <p:spPr bwMode="auto">
          <a:xfrm>
            <a:off x="107504" y="605962"/>
            <a:ext cx="8629020" cy="21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：コアの周波数応答測定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17372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49448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90082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1705" b="1137"/>
          <a:stretch>
            <a:fillRect/>
          </a:stretch>
        </p:blipFill>
        <p:spPr bwMode="auto">
          <a:xfrm>
            <a:off x="1259632" y="2708920"/>
            <a:ext cx="5852852" cy="41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</a:p>
          <a:p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en-US" altLang="ja-JP" dirty="0" smtClean="0"/>
              <a:t> = 300, 400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en-US" altLang="ja-JP" dirty="0" smtClean="0"/>
              <a:t> = 16</a:t>
            </a:r>
            <a:r>
              <a:rPr lang="ja-JP" altLang="en-US" dirty="0" smtClean="0"/>
              <a:t>℃</a:t>
            </a:r>
          </a:p>
        </p:txBody>
      </p:sp>
      <p:sp>
        <p:nvSpPr>
          <p:cNvPr id="27" name="(b),(c)消す"/>
          <p:cNvSpPr/>
          <p:nvPr/>
        </p:nvSpPr>
        <p:spPr>
          <a:xfrm>
            <a:off x="1043608" y="3068960"/>
            <a:ext cx="7920880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29" y="4293096"/>
            <a:ext cx="63627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1690" y="3134114"/>
            <a:ext cx="2938939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4505" y="3102911"/>
            <a:ext cx="47244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 24"/>
          <p:cNvSpPr/>
          <p:nvPr/>
        </p:nvSpPr>
        <p:spPr>
          <a:xfrm>
            <a:off x="3347864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01194" y="637331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ja-JP" dirty="0" smtClean="0"/>
              <a:t>436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pic>
        <p:nvPicPr>
          <p:cNvPr id="33" name="図 32" descr="co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8867" y="2564904"/>
            <a:ext cx="5377389" cy="4293096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1642883" y="3861048"/>
            <a:ext cx="5112568" cy="230425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52112" b="9874"/>
          <a:stretch>
            <a:fillRect/>
          </a:stretch>
        </p:blipFill>
        <p:spPr bwMode="auto">
          <a:xfrm>
            <a:off x="107504" y="633388"/>
            <a:ext cx="8629020" cy="21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：リニアモータの特性測定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73264" y="756196"/>
            <a:ext cx="1728192" cy="1728192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t="1705" b="1137"/>
          <a:stretch>
            <a:fillRect/>
          </a:stretch>
        </p:blipFill>
        <p:spPr bwMode="auto">
          <a:xfrm>
            <a:off x="1259632" y="2708920"/>
            <a:ext cx="5852852" cy="41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1331640" y="5589240"/>
            <a:ext cx="5688632" cy="720080"/>
          </a:xfrm>
          <a:prstGeom prst="rect">
            <a:avLst/>
          </a:prstGeom>
          <a:noFill/>
          <a:ln w="63500">
            <a:solidFill>
              <a:srgbClr val="0066FF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(b),(c)消す"/>
          <p:cNvSpPr/>
          <p:nvPr/>
        </p:nvSpPr>
        <p:spPr>
          <a:xfrm>
            <a:off x="1475656" y="3068960"/>
            <a:ext cx="7272808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837849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7" y="3145835"/>
            <a:ext cx="2339816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0386" y="3091890"/>
            <a:ext cx="4274820" cy="1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563888" y="1484784"/>
            <a:ext cx="157212" cy="31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1209" y="17008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396mm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69797" y="1732260"/>
            <a:ext cx="762000" cy="0"/>
          </a:xfrm>
          <a:custGeom>
            <a:avLst/>
            <a:gdLst>
              <a:gd name="connsiteX0" fmla="*/ 0 w 762000"/>
              <a:gd name="connsiteY0" fmla="*/ 0 h 0"/>
              <a:gd name="connsiteX1" fmla="*/ 762000 w 76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3672" y="2098948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45Hz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51615" t="57593" r="16650" b="7199"/>
          <a:stretch>
            <a:fillRect/>
          </a:stretch>
        </p:blipFill>
        <p:spPr bwMode="auto">
          <a:xfrm>
            <a:off x="5643095" y="1805894"/>
            <a:ext cx="514670" cy="2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図 24" descr="linearmotor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2708920"/>
            <a:ext cx="6264696" cy="406499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683568" y="2924944"/>
            <a:ext cx="3744416" cy="1728192"/>
          </a:xfrm>
          <a:prstGeom prst="rect">
            <a:avLst/>
          </a:prstGeom>
          <a:noFill/>
          <a:ln w="63500">
            <a:solidFill>
              <a:srgbClr val="0070C0">
                <a:alpha val="6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4283968" y="2780928"/>
            <a:ext cx="216024" cy="201622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  <p:bldP spid="19" grpId="0" animBg="1"/>
      <p:bldP spid="19" grpId="1" animBg="1"/>
      <p:bldP spid="21" grpId="0"/>
      <p:bldP spid="21" grpId="1"/>
      <p:bldP spid="17" grpId="0" animBg="1"/>
      <p:bldP spid="17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：電力フィードバック型発電機</a:t>
            </a:r>
            <a:endParaRPr kumimoji="1" lang="ja-JP" altLang="en-US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5689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変更点 </a:t>
            </a:r>
            <a:r>
              <a:rPr lang="en-US" altLang="ja-JP" sz="2400" noProof="0" dirty="0" smtClean="0"/>
              <a:t>cf. </a:t>
            </a:r>
            <a:r>
              <a:rPr lang="en-US" altLang="ja-JP" sz="2400" dirty="0" smtClean="0"/>
              <a:t>[2016</a:t>
            </a:r>
            <a:r>
              <a:rPr lang="ja-JP" altLang="en-US" sz="2400" dirty="0" smtClean="0"/>
              <a:t>春</a:t>
            </a:r>
            <a:r>
              <a:rPr lang="en-US" altLang="ja-JP" sz="2400" dirty="0" smtClean="0"/>
              <a:t>]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/>
              <a:t>R</a:t>
            </a:r>
            <a:r>
              <a:rPr lang="en-US" altLang="ja-JP" sz="2800" dirty="0" smtClean="0"/>
              <a:t>=0</a:t>
            </a:r>
            <a:r>
              <a:rPr lang="ja-JP" altLang="en-US" sz="2800" dirty="0" smtClean="0"/>
              <a:t>（短絡）でも</a:t>
            </a:r>
            <a:r>
              <a:rPr lang="en-US" altLang="ja-JP" sz="2800" i="1" dirty="0" smtClean="0"/>
              <a:t>R</a:t>
            </a:r>
            <a:r>
              <a:rPr lang="en-US" altLang="ja-JP" sz="2800" dirty="0" smtClean="0"/>
              <a:t>=</a:t>
            </a:r>
            <a:r>
              <a:rPr lang="ja-JP" altLang="en-US" sz="2800" dirty="0" smtClean="0"/>
              <a:t>∞（開放）でも発振する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℃ →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ja-JP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270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℃ →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en-US" altLang="ja-JP" sz="2800" i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直列抵抗 </a:t>
            </a:r>
            <a:r>
              <a:rPr lang="en-US" altLang="ja-JP" sz="3600" i="1" dirty="0" smtClean="0"/>
              <a:t>R </a:t>
            </a:r>
            <a:r>
              <a:rPr lang="en-US" altLang="ja-JP" sz="2800" dirty="0" smtClean="0"/>
              <a:t>= </a:t>
            </a:r>
            <a:r>
              <a:rPr lang="ja-JP" altLang="en-US" sz="2800" dirty="0" smtClean="0"/>
              <a:t>０（直結）～∞（開放）の間で変化</a:t>
            </a:r>
            <a:endParaRPr lang="en-US" altLang="ja-JP" sz="28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>
                <a:latin typeface="+mn-ea"/>
                <a:cs typeface="Times New Roman" pitchFamily="18" charset="0"/>
              </a:rPr>
              <a:t>端子間電圧</a:t>
            </a:r>
            <a:r>
              <a:rPr lang="en-US" altLang="ja-JP" sz="2800" dirty="0" smtClean="0">
                <a:latin typeface="+mn-ea"/>
                <a:cs typeface="Times New Roman" pitchFamily="18" charset="0"/>
              </a:rPr>
              <a:t> 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800" i="1" baseline="-250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と圧力 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800" i="1" dirty="0" smtClean="0"/>
              <a:t> </a:t>
            </a:r>
            <a:r>
              <a:rPr lang="ja-JP" altLang="en-US" sz="2800" dirty="0" smtClean="0"/>
              <a:t>を同時計測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  <p:sp>
        <p:nvSpPr>
          <p:cNvPr id="8" name="左中かっこ 7"/>
          <p:cNvSpPr/>
          <p:nvPr/>
        </p:nvSpPr>
        <p:spPr>
          <a:xfrm rot="5400000">
            <a:off x="3491880" y="-1323528"/>
            <a:ext cx="504056" cy="4968552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79058" y="521828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段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02890" y="1363346"/>
            <a:ext cx="432048" cy="2498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864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06344" y="855016"/>
            <a:ext cx="111372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5876m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66786" y="1169900"/>
            <a:ext cx="1296144" cy="2090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1">
            <a:noAutofit/>
          </a:bodyPr>
          <a:lstStyle/>
          <a:p>
            <a:r>
              <a:rPr kumimoji="1" lang="en-US" altLang="ja-JP" i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2956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7939709" y="1703445"/>
            <a:ext cx="0" cy="46805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7301161" y="1720112"/>
            <a:ext cx="0" cy="468051"/>
          </a:xfrm>
          <a:prstGeom prst="straightConnector1">
            <a:avLst/>
          </a:prstGeom>
          <a:ln w="57150">
            <a:solidFill>
              <a:srgbClr val="F6161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5264522" y="2433239"/>
            <a:ext cx="0" cy="32730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664468" y="2440879"/>
            <a:ext cx="0" cy="30526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56716" y="1469221"/>
            <a:ext cx="564775" cy="58033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990243" y="1462206"/>
            <a:ext cx="564775" cy="580338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221491" y="1334167"/>
            <a:ext cx="1500879" cy="833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733659" y="1340768"/>
            <a:ext cx="1550309" cy="833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628445" y="1340768"/>
            <a:ext cx="1588781" cy="833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en-US" altLang="ja-JP" sz="3200" dirty="0" smtClean="0"/>
              <a:t>[2015</a:t>
            </a:r>
            <a:r>
              <a:rPr lang="ja-JP" altLang="en-US" sz="3200" dirty="0" smtClean="0"/>
              <a:t>秋</a:t>
            </a:r>
            <a:r>
              <a:rPr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段の周波数応答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err="1" smtClean="0"/>
              <a:t>G</a:t>
            </a:r>
            <a:r>
              <a:rPr lang="en-US" altLang="ja-JP" sz="3200" i="1" baseline="-25000" dirty="0" err="1" smtClean="0"/>
              <a:t>i</a:t>
            </a:r>
            <a:r>
              <a:rPr lang="en-US" altLang="ja-JP" sz="3200" i="1" dirty="0" smtClean="0"/>
              <a:t> := G</a:t>
            </a:r>
            <a:r>
              <a:rPr lang="en-US" altLang="ja-JP" sz="3200" i="1" baseline="-25000" dirty="0" smtClean="0"/>
              <a:t>1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core</a:t>
            </a:r>
            <a:r>
              <a:rPr lang="en-US" altLang="ja-JP" sz="3200" i="1" dirty="0" smtClean="0"/>
              <a:t> = G</a:t>
            </a:r>
            <a:r>
              <a:rPr lang="en-US" altLang="ja-JP" sz="3200" i="1" baseline="-25000" dirty="0" smtClean="0"/>
              <a:t>5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4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3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endParaRPr lang="en-US" altLang="ja-JP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リニアモータ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個の周波数応答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:=H</a:t>
            </a:r>
            <a:r>
              <a:rPr lang="en-US" altLang="ja-JP" sz="3200" i="1" baseline="-25000" dirty="0" smtClean="0"/>
              <a:t>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回路モデル、管路モデルを仮定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コア以外の部分の周波数</a:t>
            </a:r>
            <a:r>
              <a:rPr lang="ja-JP" altLang="en-US" sz="3200" dirty="0" err="1" smtClean="0"/>
              <a:t>応答応答</a:t>
            </a: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other</a:t>
            </a:r>
            <a:r>
              <a:rPr lang="ja-JP" altLang="en-US" sz="3200" dirty="0" err="1" smtClean="0"/>
              <a:t>を算</a:t>
            </a:r>
            <a:r>
              <a:rPr lang="ja-JP" altLang="en-US" sz="3200" dirty="0" smtClean="0"/>
              <a:t>出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ナイキストの安定判別</a:t>
            </a:r>
            <a:endParaRPr lang="en-US" altLang="ja-JP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en-US" altLang="ja-JP" sz="3200" noProof="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215025" y="1139869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43267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669060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212676" y="1137270"/>
            <a:ext cx="4975182" cy="110229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205606" y="1534214"/>
            <a:ext cx="1755044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575177" y="2360169"/>
            <a:ext cx="1800200" cy="492767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7683" y="1095245"/>
            <a:ext cx="8916934" cy="1767001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7787" h="1756029">
                <a:moveTo>
                  <a:pt x="1125103" y="1233403"/>
                </a:moveTo>
                <a:lnTo>
                  <a:pt x="6134394" y="1258323"/>
                </a:lnTo>
                <a:lnTo>
                  <a:pt x="6121866" y="150692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125103" y="123340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4086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78280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7"/>
          <p:cNvSpPr txBox="1">
            <a:spLocks noChangeArrowheads="1"/>
          </p:cNvSpPr>
          <p:nvPr/>
        </p:nvSpPr>
        <p:spPr bwMode="auto">
          <a:xfrm>
            <a:off x="388938" y="8366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/>
              <a:t>図の閉ループ系が不安定となるための必要十分条件</a:t>
            </a:r>
          </a:p>
        </p:txBody>
      </p:sp>
      <p:sp>
        <p:nvSpPr>
          <p:cNvPr id="8196" name="テキスト ボックス 22"/>
          <p:cNvSpPr txBox="1">
            <a:spLocks noChangeArrowheads="1"/>
          </p:cNvSpPr>
          <p:nvPr/>
        </p:nvSpPr>
        <p:spPr bwMode="auto">
          <a:xfrm>
            <a:off x="1116013" y="2178050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のナイキスト軌跡が原点に重なるか囲むこと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530350"/>
            <a:ext cx="3911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320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725144"/>
            <a:ext cx="32877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123728" y="3212976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</a:rPr>
              <a:t>G’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797152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</a:rPr>
              <a:t>G’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other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1187624" y="37890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19872" y="53732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1"/>
          </p:cNvCxnSpPr>
          <p:nvPr/>
        </p:nvCxnSpPr>
        <p:spPr>
          <a:xfrm flipH="1">
            <a:off x="1187624" y="537321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37890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87624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55976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72683"/>
          <a:stretch>
            <a:fillRect/>
          </a:stretch>
        </p:blipFill>
        <p:spPr bwMode="auto">
          <a:xfrm>
            <a:off x="107504" y="3933056"/>
            <a:ext cx="947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71645"/>
          <a:stretch>
            <a:fillRect/>
          </a:stretch>
        </p:blipFill>
        <p:spPr bwMode="auto">
          <a:xfrm>
            <a:off x="4463679" y="3933056"/>
            <a:ext cx="98313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7" descr="C:\Users\Shinoda\Desktop\16.e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39" r="5563"/>
          <a:stretch>
            <a:fillRect/>
          </a:stretch>
        </p:blipFill>
        <p:spPr bwMode="auto">
          <a:xfrm>
            <a:off x="4392488" y="2937483"/>
            <a:ext cx="4751512" cy="3443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7005968" y="5589240"/>
            <a:ext cx="1382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12360" y="486916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200Hz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724128" y="3602984"/>
            <a:ext cx="278313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39.5Hz, </a:t>
            </a:r>
            <a:r>
              <a:rPr lang="en-US" altLang="ja-JP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ja-JP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=0.007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線コネクタ 30"/>
          <p:cNvCxnSpPr>
            <a:stCxn id="29" idx="1"/>
          </p:cNvCxnSpPr>
          <p:nvPr/>
        </p:nvCxnSpPr>
        <p:spPr>
          <a:xfrm flipH="1">
            <a:off x="5580112" y="3833817"/>
            <a:ext cx="144016" cy="603295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8100392" y="3140968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一例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>
            <a:alpha val="3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12393</TotalTime>
  <Words>621</Words>
  <Application>Microsoft Office PowerPoint</Application>
  <PresentationFormat>画面に合わせる (4:3)</PresentationFormat>
  <Paragraphs>188</Paragraphs>
  <Slides>16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8" baseType="lpstr">
      <vt:lpstr>Office テーマ</vt:lpstr>
      <vt:lpstr>ワークシート</vt:lpstr>
      <vt:lpstr>電力フィードバック型熱音響発電機における環送電力の解析</vt:lpstr>
      <vt:lpstr>背景：電力フィードバック型熱音響発電機</vt:lpstr>
      <vt:lpstr>背景：これまでの結果</vt:lpstr>
      <vt:lpstr>スライド 4</vt:lpstr>
      <vt:lpstr>実験装置1：コアの周波数応答測定</vt:lpstr>
      <vt:lpstr>実験装置2：リニアモータの特性測定</vt:lpstr>
      <vt:lpstr>実験装置3：電力フィードバック型発電機</vt:lpstr>
      <vt:lpstr>安定性解析手法[2015秋]</vt:lpstr>
      <vt:lpstr>安定性解析手法（つづき）</vt:lpstr>
      <vt:lpstr>実験結果</vt:lpstr>
      <vt:lpstr>スライド 11</vt:lpstr>
      <vt:lpstr>スライド 12</vt:lpstr>
      <vt:lpstr>スライド 13</vt:lpstr>
      <vt:lpstr>スライド 14</vt:lpstr>
      <vt:lpstr>スライド 15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946</cp:revision>
  <dcterms:created xsi:type="dcterms:W3CDTF">2012-03-07T00:49:43Z</dcterms:created>
  <dcterms:modified xsi:type="dcterms:W3CDTF">2017-03-23T04:33:15Z</dcterms:modified>
</cp:coreProperties>
</file>