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257" r:id="rId2"/>
    <p:sldId id="296" r:id="rId3"/>
    <p:sldId id="305" r:id="rId4"/>
    <p:sldId id="292" r:id="rId5"/>
    <p:sldId id="297" r:id="rId6"/>
    <p:sldId id="298" r:id="rId7"/>
    <p:sldId id="263" r:id="rId8"/>
    <p:sldId id="301" r:id="rId9"/>
    <p:sldId id="302" r:id="rId10"/>
    <p:sldId id="306" r:id="rId11"/>
    <p:sldId id="267" r:id="rId12"/>
    <p:sldId id="281" r:id="rId13"/>
    <p:sldId id="282" r:id="rId14"/>
    <p:sldId id="307" r:id="rId15"/>
    <p:sldId id="275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8" autoAdjust="0"/>
    <p:restoredTop sz="70694" autoAdjust="0"/>
  </p:normalViewPr>
  <p:slideViewPr>
    <p:cSldViewPr>
      <p:cViewPr varScale="1">
        <p:scale>
          <a:sx n="98" d="100"/>
          <a:sy n="98" d="100"/>
        </p:scale>
        <p:origin x="-102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19698-BD53-4A22-BACB-1A1F66EFCBA6}" type="datetimeFigureOut">
              <a:rPr kumimoji="1" lang="ja-JP" altLang="en-US" smtClean="0"/>
              <a:pPr/>
              <a:t>2015/3/19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F724C-15B7-4187-BE41-5173AB1B0AC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F724C-15B7-4187-BE41-5173AB1B0AC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F724C-15B7-4187-BE41-5173AB1B0ACB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F724C-15B7-4187-BE41-5173AB1B0ACB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F724C-15B7-4187-BE41-5173AB1B0ACB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F724C-15B7-4187-BE41-5173AB1B0ACB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F724C-15B7-4187-BE41-5173AB1B0ACB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F724C-15B7-4187-BE41-5173AB1B0ACB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F724C-15B7-4187-BE41-5173AB1B0AC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F724C-15B7-4187-BE41-5173AB1B0ACB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F724C-15B7-4187-BE41-5173AB1B0ACB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F724C-15B7-4187-BE41-5173AB1B0ACB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F724C-15B7-4187-BE41-5173AB1B0ACB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F724C-15B7-4187-BE41-5173AB1B0ACB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F724C-15B7-4187-BE41-5173AB1B0ACB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F724C-15B7-4187-BE41-5173AB1B0ACB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D9D-738D-44A7-AB0A-1E74376853A0}" type="datetimeFigureOut">
              <a:rPr kumimoji="1" lang="ja-JP" altLang="en-US" smtClean="0"/>
              <a:pPr/>
              <a:t>2015/3/19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ECAD-9E17-4A8A-9F4A-5EB0C1BFC9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D9D-738D-44A7-AB0A-1E74376853A0}" type="datetimeFigureOut">
              <a:rPr kumimoji="1" lang="ja-JP" altLang="en-US" smtClean="0"/>
              <a:pPr/>
              <a:t>2015/3/19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ECAD-9E17-4A8A-9F4A-5EB0C1BFC9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D9D-738D-44A7-AB0A-1E74376853A0}" type="datetimeFigureOut">
              <a:rPr kumimoji="1" lang="ja-JP" altLang="en-US" smtClean="0"/>
              <a:pPr/>
              <a:t>2015/3/19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ECAD-9E17-4A8A-9F4A-5EB0C1BFC9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D9D-738D-44A7-AB0A-1E74376853A0}" type="datetimeFigureOut">
              <a:rPr kumimoji="1" lang="ja-JP" altLang="en-US" smtClean="0"/>
              <a:pPr/>
              <a:t>2015/3/19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ECAD-9E17-4A8A-9F4A-5EB0C1BFC9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D9D-738D-44A7-AB0A-1E74376853A0}" type="datetimeFigureOut">
              <a:rPr kumimoji="1" lang="ja-JP" altLang="en-US" smtClean="0"/>
              <a:pPr/>
              <a:t>2015/3/19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ECAD-9E17-4A8A-9F4A-5EB0C1BFC9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D9D-738D-44A7-AB0A-1E74376853A0}" type="datetimeFigureOut">
              <a:rPr kumimoji="1" lang="ja-JP" altLang="en-US" smtClean="0"/>
              <a:pPr/>
              <a:t>2015/3/19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ECAD-9E17-4A8A-9F4A-5EB0C1BFC9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D9D-738D-44A7-AB0A-1E74376853A0}" type="datetimeFigureOut">
              <a:rPr kumimoji="1" lang="ja-JP" altLang="en-US" smtClean="0"/>
              <a:pPr/>
              <a:t>2015/3/19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ECAD-9E17-4A8A-9F4A-5EB0C1BFC9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D9D-738D-44A7-AB0A-1E74376853A0}" type="datetimeFigureOut">
              <a:rPr kumimoji="1" lang="ja-JP" altLang="en-US" smtClean="0"/>
              <a:pPr/>
              <a:t>2015/3/19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ECAD-9E17-4A8A-9F4A-5EB0C1BFC9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D9D-738D-44A7-AB0A-1E74376853A0}" type="datetimeFigureOut">
              <a:rPr kumimoji="1" lang="ja-JP" altLang="en-US" smtClean="0"/>
              <a:pPr/>
              <a:t>2015/3/19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ECAD-9E17-4A8A-9F4A-5EB0C1BFC9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D9D-738D-44A7-AB0A-1E74376853A0}" type="datetimeFigureOut">
              <a:rPr kumimoji="1" lang="ja-JP" altLang="en-US" smtClean="0"/>
              <a:pPr/>
              <a:t>2015/3/19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ECAD-9E17-4A8A-9F4A-5EB0C1BFC9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D9D-738D-44A7-AB0A-1E74376853A0}" type="datetimeFigureOut">
              <a:rPr kumimoji="1" lang="ja-JP" altLang="en-US" smtClean="0"/>
              <a:pPr/>
              <a:t>2015/3/19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ECAD-9E17-4A8A-9F4A-5EB0C1BFC9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0BD9D-738D-44A7-AB0A-1E74376853A0}" type="datetimeFigureOut">
              <a:rPr kumimoji="1" lang="ja-JP" altLang="en-US" smtClean="0"/>
              <a:pPr/>
              <a:t>2015/3/19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9ECAD-9E17-4A8A-9F4A-5EB0C1BFC9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908720"/>
            <a:ext cx="8784976" cy="1512168"/>
          </a:xfrm>
        </p:spPr>
        <p:txBody>
          <a:bodyPr>
            <a:noAutofit/>
          </a:bodyPr>
          <a:lstStyle/>
          <a:p>
            <a:r>
              <a:rPr lang="ja-JP" altLang="ja-JP" sz="3200" dirty="0" smtClean="0"/>
              <a:t>リニアモータの電気</a:t>
            </a:r>
            <a:r>
              <a:rPr lang="en-US" altLang="ja-JP" sz="3200" dirty="0" smtClean="0"/>
              <a:t>-</a:t>
            </a:r>
            <a:r>
              <a:rPr lang="ja-JP" altLang="ja-JP" sz="3200" dirty="0" smtClean="0"/>
              <a:t>音響特性に基づく</a:t>
            </a:r>
            <a:br>
              <a:rPr lang="ja-JP" altLang="ja-JP" sz="3200" dirty="0" smtClean="0"/>
            </a:br>
            <a:r>
              <a:rPr lang="ja-JP" altLang="ja-JP" sz="3200" dirty="0" smtClean="0"/>
              <a:t>定在波型／進行波型熱音響発電機の</a:t>
            </a:r>
            <a:br>
              <a:rPr lang="ja-JP" altLang="ja-JP" sz="3200" dirty="0" smtClean="0"/>
            </a:br>
            <a:r>
              <a:rPr lang="ja-JP" altLang="ja-JP" sz="3200" dirty="0" smtClean="0"/>
              <a:t>自励発振条件解析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3528" y="3286124"/>
            <a:ext cx="8534752" cy="1752600"/>
          </a:xfrm>
        </p:spPr>
        <p:txBody>
          <a:bodyPr/>
          <a:lstStyle/>
          <a:p>
            <a:r>
              <a:rPr lang="ja-JP" altLang="en-US" kern="100" dirty="0" smtClean="0">
                <a:solidFill>
                  <a:schemeClr val="tx1"/>
                </a:solidFill>
                <a:cs typeface="Times New Roman"/>
              </a:rPr>
              <a:t>長岡技術科学大学　</a:t>
            </a:r>
            <a:endParaRPr lang="en-US" altLang="ja-JP" kern="100" dirty="0" smtClean="0">
              <a:solidFill>
                <a:schemeClr val="tx1"/>
              </a:solidFill>
              <a:cs typeface="Times New Roman"/>
            </a:endParaRPr>
          </a:p>
          <a:p>
            <a:r>
              <a:rPr lang="ja-JP" altLang="en-US" kern="100" dirty="0" smtClean="0">
                <a:solidFill>
                  <a:schemeClr val="tx1"/>
                </a:solidFill>
                <a:cs typeface="Times New Roman"/>
              </a:rPr>
              <a:t>　○</a:t>
            </a:r>
            <a:r>
              <a:rPr lang="ja-JP" altLang="ja-JP" dirty="0" smtClean="0">
                <a:solidFill>
                  <a:schemeClr val="tx1"/>
                </a:solidFill>
              </a:rPr>
              <a:t>小林泰秀</a:t>
            </a:r>
            <a:r>
              <a:rPr lang="ja-JP" altLang="en-US" dirty="0" smtClean="0">
                <a:solidFill>
                  <a:schemeClr val="tx1"/>
                </a:solidFill>
              </a:rPr>
              <a:t>，</a:t>
            </a:r>
            <a:r>
              <a:rPr lang="ja-JP" altLang="ja-JP" dirty="0" smtClean="0">
                <a:solidFill>
                  <a:schemeClr val="tx1"/>
                </a:solidFill>
              </a:rPr>
              <a:t>梅本康平</a:t>
            </a:r>
            <a:r>
              <a:rPr lang="ja-JP" altLang="en-US" dirty="0" smtClean="0">
                <a:solidFill>
                  <a:schemeClr val="tx1"/>
                </a:solidFill>
              </a:rPr>
              <a:t>，</a:t>
            </a:r>
            <a:r>
              <a:rPr lang="ja-JP" altLang="ja-JP" dirty="0" smtClean="0">
                <a:solidFill>
                  <a:schemeClr val="tx1"/>
                </a:solidFill>
              </a:rPr>
              <a:t>古澤雅也，山田昇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/>
          <p:cNvSpPr/>
          <p:nvPr/>
        </p:nvSpPr>
        <p:spPr>
          <a:xfrm>
            <a:off x="4217431" y="3730887"/>
            <a:ext cx="432048" cy="291048"/>
          </a:xfrm>
          <a:prstGeom prst="rect">
            <a:avLst/>
          </a:prstGeom>
          <a:gradFill>
            <a:gsLst>
              <a:gs pos="0">
                <a:srgbClr val="FF0000">
                  <a:alpha val="50000"/>
                </a:srgbClr>
              </a:gs>
              <a:gs pos="100000">
                <a:srgbClr val="0066FF">
                  <a:alpha val="50000"/>
                </a:srgbClr>
              </a:gs>
            </a:gsLst>
            <a:lin ang="0" scaled="0"/>
          </a:gra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2854564" y="3683935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5087040" y="3692134"/>
            <a:ext cx="504056" cy="34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コネクタ 29"/>
          <p:cNvCxnSpPr/>
          <p:nvPr/>
        </p:nvCxnSpPr>
        <p:spPr>
          <a:xfrm>
            <a:off x="3062464" y="3697674"/>
            <a:ext cx="0" cy="432048"/>
          </a:xfrm>
          <a:prstGeom prst="line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403098" y="3696484"/>
            <a:ext cx="0" cy="432048"/>
          </a:xfrm>
          <a:prstGeom prst="line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管路の周波数応答の導出</a:t>
            </a:r>
            <a:r>
              <a:rPr lang="ja-JP" altLang="en-US" sz="3200" dirty="0" smtClean="0"/>
              <a:t>（つづき）</a:t>
            </a:r>
            <a:endParaRPr kumimoji="1" lang="ja-JP" altLang="en-US" sz="3200" dirty="0"/>
          </a:p>
        </p:txBody>
      </p:sp>
      <p:sp>
        <p:nvSpPr>
          <p:cNvPr id="7" name="正方形/長方形 6"/>
          <p:cNvSpPr/>
          <p:nvPr/>
        </p:nvSpPr>
        <p:spPr>
          <a:xfrm>
            <a:off x="4530435" y="1484785"/>
            <a:ext cx="432048" cy="291048"/>
          </a:xfrm>
          <a:prstGeom prst="rect">
            <a:avLst/>
          </a:prstGeom>
          <a:gradFill>
            <a:gsLst>
              <a:gs pos="0">
                <a:srgbClr val="FF0000">
                  <a:alpha val="50000"/>
                </a:srgbClr>
              </a:gs>
              <a:gs pos="100000">
                <a:srgbClr val="0066FF">
                  <a:alpha val="50000"/>
                </a:srgbClr>
              </a:gs>
            </a:gsLst>
            <a:lin ang="0" scaled="0"/>
          </a:gra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3264654" y="1426631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342194" y="1426146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/>
          <p:nvPr/>
        </p:nvCxnSpPr>
        <p:spPr>
          <a:xfrm>
            <a:off x="3375574" y="1420975"/>
            <a:ext cx="0" cy="432048"/>
          </a:xfrm>
          <a:prstGeom prst="line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5716208" y="1403160"/>
            <a:ext cx="0" cy="432048"/>
          </a:xfrm>
          <a:prstGeom prst="line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2051720" y="883743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768mm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42321" y="871718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76</a:t>
            </a:r>
            <a:r>
              <a:rPr kumimoji="1" lang="en-US" altLang="ja-JP" dirty="0" smtClean="0"/>
              <a:t>8mm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957381" y="89942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34</a:t>
            </a:r>
            <a:r>
              <a:rPr kumimoji="1" lang="en-US" altLang="ja-JP" dirty="0" smtClean="0"/>
              <a:t>mm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57659" y="877374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34</a:t>
            </a:r>
            <a:r>
              <a:rPr kumimoji="1" lang="en-US" altLang="ja-JP" dirty="0" smtClean="0"/>
              <a:t>mm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9296" y="921668"/>
            <a:ext cx="6702420" cy="4504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正方形/長方形 26"/>
          <p:cNvSpPr/>
          <p:nvPr/>
        </p:nvSpPr>
        <p:spPr>
          <a:xfrm>
            <a:off x="3199176" y="1070481"/>
            <a:ext cx="1622205" cy="1132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590352" y="904404"/>
            <a:ext cx="2232248" cy="1402060"/>
          </a:xfrm>
          <a:prstGeom prst="roundRect">
            <a:avLst/>
          </a:prstGeom>
          <a:solidFill>
            <a:srgbClr val="00B050">
              <a:alpha val="30000"/>
            </a:srgbClr>
          </a:solidFill>
          <a:ln w="508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5220072" y="896020"/>
            <a:ext cx="3096344" cy="1402060"/>
          </a:xfrm>
          <a:prstGeom prst="roundRect">
            <a:avLst/>
          </a:prstGeom>
          <a:solidFill>
            <a:srgbClr val="00B050">
              <a:alpha val="30000"/>
            </a:srgbClr>
          </a:solidFill>
          <a:ln w="508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251520" y="764704"/>
            <a:ext cx="864096" cy="1872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8028384" y="692696"/>
            <a:ext cx="864096" cy="201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/>
          <p:cNvSpPr/>
          <p:nvPr/>
        </p:nvSpPr>
        <p:spPr>
          <a:xfrm>
            <a:off x="1115616" y="2755900"/>
            <a:ext cx="6912769" cy="2185268"/>
          </a:xfrm>
          <a:custGeom>
            <a:avLst/>
            <a:gdLst>
              <a:gd name="connsiteX0" fmla="*/ 2247900 w 6908800"/>
              <a:gd name="connsiteY0" fmla="*/ 1308100 h 2171700"/>
              <a:gd name="connsiteX1" fmla="*/ 4572000 w 6908800"/>
              <a:gd name="connsiteY1" fmla="*/ 1295400 h 2171700"/>
              <a:gd name="connsiteX2" fmla="*/ 4572000 w 6908800"/>
              <a:gd name="connsiteY2" fmla="*/ 114300 h 2171700"/>
              <a:gd name="connsiteX3" fmla="*/ 4660900 w 6908800"/>
              <a:gd name="connsiteY3" fmla="*/ 0 h 2171700"/>
              <a:gd name="connsiteX4" fmla="*/ 6908800 w 6908800"/>
              <a:gd name="connsiteY4" fmla="*/ 0 h 2171700"/>
              <a:gd name="connsiteX5" fmla="*/ 6908800 w 6908800"/>
              <a:gd name="connsiteY5" fmla="*/ 2171700 h 2171700"/>
              <a:gd name="connsiteX6" fmla="*/ 0 w 6908800"/>
              <a:gd name="connsiteY6" fmla="*/ 2171700 h 2171700"/>
              <a:gd name="connsiteX7" fmla="*/ 0 w 6908800"/>
              <a:gd name="connsiteY7" fmla="*/ 0 h 2171700"/>
              <a:gd name="connsiteX8" fmla="*/ 2095500 w 6908800"/>
              <a:gd name="connsiteY8" fmla="*/ 0 h 2171700"/>
              <a:gd name="connsiteX9" fmla="*/ 2235200 w 6908800"/>
              <a:gd name="connsiteY9" fmla="*/ 101600 h 2171700"/>
              <a:gd name="connsiteX10" fmla="*/ 2247900 w 6908800"/>
              <a:gd name="connsiteY10" fmla="*/ 1308100 h 2171700"/>
              <a:gd name="connsiteX0" fmla="*/ 2247900 w 6908800"/>
              <a:gd name="connsiteY0" fmla="*/ 1308100 h 2171700"/>
              <a:gd name="connsiteX1" fmla="*/ 4572000 w 6908800"/>
              <a:gd name="connsiteY1" fmla="*/ 1295400 h 2171700"/>
              <a:gd name="connsiteX2" fmla="*/ 4572000 w 6908800"/>
              <a:gd name="connsiteY2" fmla="*/ 114300 h 2171700"/>
              <a:gd name="connsiteX3" fmla="*/ 4660900 w 6908800"/>
              <a:gd name="connsiteY3" fmla="*/ 0 h 2171700"/>
              <a:gd name="connsiteX4" fmla="*/ 6707460 w 6908800"/>
              <a:gd name="connsiteY4" fmla="*/ 25028 h 2171700"/>
              <a:gd name="connsiteX5" fmla="*/ 6908800 w 6908800"/>
              <a:gd name="connsiteY5" fmla="*/ 2171700 h 2171700"/>
              <a:gd name="connsiteX6" fmla="*/ 0 w 6908800"/>
              <a:gd name="connsiteY6" fmla="*/ 2171700 h 2171700"/>
              <a:gd name="connsiteX7" fmla="*/ 0 w 6908800"/>
              <a:gd name="connsiteY7" fmla="*/ 0 h 2171700"/>
              <a:gd name="connsiteX8" fmla="*/ 2095500 w 6908800"/>
              <a:gd name="connsiteY8" fmla="*/ 0 h 2171700"/>
              <a:gd name="connsiteX9" fmla="*/ 2235200 w 6908800"/>
              <a:gd name="connsiteY9" fmla="*/ 101600 h 2171700"/>
              <a:gd name="connsiteX10" fmla="*/ 2247900 w 6908800"/>
              <a:gd name="connsiteY10" fmla="*/ 1308100 h 2171700"/>
              <a:gd name="connsiteX0" fmla="*/ 2247900 w 6908800"/>
              <a:gd name="connsiteY0" fmla="*/ 1308100 h 2171700"/>
              <a:gd name="connsiteX1" fmla="*/ 4572000 w 6908800"/>
              <a:gd name="connsiteY1" fmla="*/ 1295400 h 2171700"/>
              <a:gd name="connsiteX2" fmla="*/ 4572000 w 6908800"/>
              <a:gd name="connsiteY2" fmla="*/ 114300 h 2171700"/>
              <a:gd name="connsiteX3" fmla="*/ 4660900 w 6908800"/>
              <a:gd name="connsiteY3" fmla="*/ 0 h 2171700"/>
              <a:gd name="connsiteX4" fmla="*/ 6707460 w 6908800"/>
              <a:gd name="connsiteY4" fmla="*/ 25028 h 2171700"/>
              <a:gd name="connsiteX5" fmla="*/ 6851476 w 6908800"/>
              <a:gd name="connsiteY5" fmla="*/ 313060 h 2171700"/>
              <a:gd name="connsiteX6" fmla="*/ 6908800 w 6908800"/>
              <a:gd name="connsiteY6" fmla="*/ 2171700 h 2171700"/>
              <a:gd name="connsiteX7" fmla="*/ 0 w 6908800"/>
              <a:gd name="connsiteY7" fmla="*/ 2171700 h 2171700"/>
              <a:gd name="connsiteX8" fmla="*/ 0 w 6908800"/>
              <a:gd name="connsiteY8" fmla="*/ 0 h 2171700"/>
              <a:gd name="connsiteX9" fmla="*/ 2095500 w 6908800"/>
              <a:gd name="connsiteY9" fmla="*/ 0 h 2171700"/>
              <a:gd name="connsiteX10" fmla="*/ 2235200 w 6908800"/>
              <a:gd name="connsiteY10" fmla="*/ 101600 h 2171700"/>
              <a:gd name="connsiteX11" fmla="*/ 2247900 w 6908800"/>
              <a:gd name="connsiteY11" fmla="*/ 1308100 h 2171700"/>
              <a:gd name="connsiteX0" fmla="*/ 2247900 w 6923484"/>
              <a:gd name="connsiteY0" fmla="*/ 1308100 h 2171700"/>
              <a:gd name="connsiteX1" fmla="*/ 4572000 w 6923484"/>
              <a:gd name="connsiteY1" fmla="*/ 1295400 h 2171700"/>
              <a:gd name="connsiteX2" fmla="*/ 4572000 w 6923484"/>
              <a:gd name="connsiteY2" fmla="*/ 114300 h 2171700"/>
              <a:gd name="connsiteX3" fmla="*/ 4660900 w 6923484"/>
              <a:gd name="connsiteY3" fmla="*/ 0 h 2171700"/>
              <a:gd name="connsiteX4" fmla="*/ 6707460 w 6923484"/>
              <a:gd name="connsiteY4" fmla="*/ 25028 h 2171700"/>
              <a:gd name="connsiteX5" fmla="*/ 6923484 w 6923484"/>
              <a:gd name="connsiteY5" fmla="*/ 241052 h 2171700"/>
              <a:gd name="connsiteX6" fmla="*/ 6908800 w 6923484"/>
              <a:gd name="connsiteY6" fmla="*/ 2171700 h 2171700"/>
              <a:gd name="connsiteX7" fmla="*/ 0 w 6923484"/>
              <a:gd name="connsiteY7" fmla="*/ 2171700 h 2171700"/>
              <a:gd name="connsiteX8" fmla="*/ 0 w 6923484"/>
              <a:gd name="connsiteY8" fmla="*/ 0 h 2171700"/>
              <a:gd name="connsiteX9" fmla="*/ 2095500 w 6923484"/>
              <a:gd name="connsiteY9" fmla="*/ 0 h 2171700"/>
              <a:gd name="connsiteX10" fmla="*/ 2235200 w 6923484"/>
              <a:gd name="connsiteY10" fmla="*/ 101600 h 2171700"/>
              <a:gd name="connsiteX11" fmla="*/ 2247900 w 6923484"/>
              <a:gd name="connsiteY11" fmla="*/ 1308100 h 2171700"/>
              <a:gd name="connsiteX0" fmla="*/ 2247900 w 6923484"/>
              <a:gd name="connsiteY0" fmla="*/ 1308100 h 2171700"/>
              <a:gd name="connsiteX1" fmla="*/ 4572000 w 6923484"/>
              <a:gd name="connsiteY1" fmla="*/ 1295400 h 2171700"/>
              <a:gd name="connsiteX2" fmla="*/ 4572000 w 6923484"/>
              <a:gd name="connsiteY2" fmla="*/ 114300 h 2171700"/>
              <a:gd name="connsiteX3" fmla="*/ 4660900 w 6923484"/>
              <a:gd name="connsiteY3" fmla="*/ 0 h 2171700"/>
              <a:gd name="connsiteX4" fmla="*/ 6779468 w 6923484"/>
              <a:gd name="connsiteY4" fmla="*/ 25028 h 2171700"/>
              <a:gd name="connsiteX5" fmla="*/ 6923484 w 6923484"/>
              <a:gd name="connsiteY5" fmla="*/ 241052 h 2171700"/>
              <a:gd name="connsiteX6" fmla="*/ 6908800 w 6923484"/>
              <a:gd name="connsiteY6" fmla="*/ 2171700 h 2171700"/>
              <a:gd name="connsiteX7" fmla="*/ 0 w 6923484"/>
              <a:gd name="connsiteY7" fmla="*/ 2171700 h 2171700"/>
              <a:gd name="connsiteX8" fmla="*/ 0 w 6923484"/>
              <a:gd name="connsiteY8" fmla="*/ 0 h 2171700"/>
              <a:gd name="connsiteX9" fmla="*/ 2095500 w 6923484"/>
              <a:gd name="connsiteY9" fmla="*/ 0 h 2171700"/>
              <a:gd name="connsiteX10" fmla="*/ 2235200 w 6923484"/>
              <a:gd name="connsiteY10" fmla="*/ 101600 h 2171700"/>
              <a:gd name="connsiteX11" fmla="*/ 2247900 w 6923484"/>
              <a:gd name="connsiteY11" fmla="*/ 1308100 h 2171700"/>
              <a:gd name="connsiteX0" fmla="*/ 2247900 w 6923484"/>
              <a:gd name="connsiteY0" fmla="*/ 1308100 h 2171700"/>
              <a:gd name="connsiteX1" fmla="*/ 4572000 w 6923484"/>
              <a:gd name="connsiteY1" fmla="*/ 1295400 h 2171700"/>
              <a:gd name="connsiteX2" fmla="*/ 4572000 w 6923484"/>
              <a:gd name="connsiteY2" fmla="*/ 114300 h 2171700"/>
              <a:gd name="connsiteX3" fmla="*/ 4660900 w 6923484"/>
              <a:gd name="connsiteY3" fmla="*/ 0 h 2171700"/>
              <a:gd name="connsiteX4" fmla="*/ 6779468 w 6923484"/>
              <a:gd name="connsiteY4" fmla="*/ 25028 h 2171700"/>
              <a:gd name="connsiteX5" fmla="*/ 6923484 w 6923484"/>
              <a:gd name="connsiteY5" fmla="*/ 169044 h 2171700"/>
              <a:gd name="connsiteX6" fmla="*/ 6908800 w 6923484"/>
              <a:gd name="connsiteY6" fmla="*/ 2171700 h 2171700"/>
              <a:gd name="connsiteX7" fmla="*/ 0 w 6923484"/>
              <a:gd name="connsiteY7" fmla="*/ 2171700 h 2171700"/>
              <a:gd name="connsiteX8" fmla="*/ 0 w 6923484"/>
              <a:gd name="connsiteY8" fmla="*/ 0 h 2171700"/>
              <a:gd name="connsiteX9" fmla="*/ 2095500 w 6923484"/>
              <a:gd name="connsiteY9" fmla="*/ 0 h 2171700"/>
              <a:gd name="connsiteX10" fmla="*/ 2235200 w 6923484"/>
              <a:gd name="connsiteY10" fmla="*/ 101600 h 2171700"/>
              <a:gd name="connsiteX11" fmla="*/ 2247900 w 6923484"/>
              <a:gd name="connsiteY11" fmla="*/ 1308100 h 2171700"/>
              <a:gd name="connsiteX0" fmla="*/ 2247900 w 6924145"/>
              <a:gd name="connsiteY0" fmla="*/ 1308100 h 2171700"/>
              <a:gd name="connsiteX1" fmla="*/ 4572000 w 6924145"/>
              <a:gd name="connsiteY1" fmla="*/ 1295400 h 2171700"/>
              <a:gd name="connsiteX2" fmla="*/ 4572000 w 6924145"/>
              <a:gd name="connsiteY2" fmla="*/ 114300 h 2171700"/>
              <a:gd name="connsiteX3" fmla="*/ 4660900 w 6924145"/>
              <a:gd name="connsiteY3" fmla="*/ 0 h 2171700"/>
              <a:gd name="connsiteX4" fmla="*/ 6779468 w 6924145"/>
              <a:gd name="connsiteY4" fmla="*/ 25028 h 2171700"/>
              <a:gd name="connsiteX5" fmla="*/ 6923484 w 6924145"/>
              <a:gd name="connsiteY5" fmla="*/ 169044 h 2171700"/>
              <a:gd name="connsiteX6" fmla="*/ 6923484 w 6924145"/>
              <a:gd name="connsiteY6" fmla="*/ 1969244 h 2171700"/>
              <a:gd name="connsiteX7" fmla="*/ 6908800 w 6924145"/>
              <a:gd name="connsiteY7" fmla="*/ 2171700 h 2171700"/>
              <a:gd name="connsiteX8" fmla="*/ 0 w 6924145"/>
              <a:gd name="connsiteY8" fmla="*/ 2171700 h 2171700"/>
              <a:gd name="connsiteX9" fmla="*/ 0 w 6924145"/>
              <a:gd name="connsiteY9" fmla="*/ 0 h 2171700"/>
              <a:gd name="connsiteX10" fmla="*/ 2095500 w 6924145"/>
              <a:gd name="connsiteY10" fmla="*/ 0 h 2171700"/>
              <a:gd name="connsiteX11" fmla="*/ 2235200 w 6924145"/>
              <a:gd name="connsiteY11" fmla="*/ 101600 h 2171700"/>
              <a:gd name="connsiteX12" fmla="*/ 2247900 w 6924145"/>
              <a:gd name="connsiteY12" fmla="*/ 1308100 h 2171700"/>
              <a:gd name="connsiteX0" fmla="*/ 2247900 w 6924145"/>
              <a:gd name="connsiteY0" fmla="*/ 1308100 h 2171700"/>
              <a:gd name="connsiteX1" fmla="*/ 4572000 w 6924145"/>
              <a:gd name="connsiteY1" fmla="*/ 1295400 h 2171700"/>
              <a:gd name="connsiteX2" fmla="*/ 4572000 w 6924145"/>
              <a:gd name="connsiteY2" fmla="*/ 114300 h 2171700"/>
              <a:gd name="connsiteX3" fmla="*/ 4660900 w 6924145"/>
              <a:gd name="connsiteY3" fmla="*/ 0 h 2171700"/>
              <a:gd name="connsiteX4" fmla="*/ 6779468 w 6924145"/>
              <a:gd name="connsiteY4" fmla="*/ 25028 h 2171700"/>
              <a:gd name="connsiteX5" fmla="*/ 6923484 w 6924145"/>
              <a:gd name="connsiteY5" fmla="*/ 169044 h 2171700"/>
              <a:gd name="connsiteX6" fmla="*/ 6923484 w 6924145"/>
              <a:gd name="connsiteY6" fmla="*/ 1969244 h 2171700"/>
              <a:gd name="connsiteX7" fmla="*/ 6780114 w 6924145"/>
              <a:gd name="connsiteY7" fmla="*/ 2171700 h 2171700"/>
              <a:gd name="connsiteX8" fmla="*/ 0 w 6924145"/>
              <a:gd name="connsiteY8" fmla="*/ 2171700 h 2171700"/>
              <a:gd name="connsiteX9" fmla="*/ 0 w 6924145"/>
              <a:gd name="connsiteY9" fmla="*/ 0 h 2171700"/>
              <a:gd name="connsiteX10" fmla="*/ 2095500 w 6924145"/>
              <a:gd name="connsiteY10" fmla="*/ 0 h 2171700"/>
              <a:gd name="connsiteX11" fmla="*/ 2235200 w 6924145"/>
              <a:gd name="connsiteY11" fmla="*/ 101600 h 2171700"/>
              <a:gd name="connsiteX12" fmla="*/ 2247900 w 6924145"/>
              <a:gd name="connsiteY12" fmla="*/ 1308100 h 2171700"/>
              <a:gd name="connsiteX0" fmla="*/ 2247900 w 6924145"/>
              <a:gd name="connsiteY0" fmla="*/ 1308100 h 2171700"/>
              <a:gd name="connsiteX1" fmla="*/ 4572000 w 6924145"/>
              <a:gd name="connsiteY1" fmla="*/ 1295400 h 2171700"/>
              <a:gd name="connsiteX2" fmla="*/ 4572000 w 6924145"/>
              <a:gd name="connsiteY2" fmla="*/ 114300 h 2171700"/>
              <a:gd name="connsiteX3" fmla="*/ 4660900 w 6924145"/>
              <a:gd name="connsiteY3" fmla="*/ 0 h 2171700"/>
              <a:gd name="connsiteX4" fmla="*/ 6779468 w 6924145"/>
              <a:gd name="connsiteY4" fmla="*/ 25028 h 2171700"/>
              <a:gd name="connsiteX5" fmla="*/ 6923484 w 6924145"/>
              <a:gd name="connsiteY5" fmla="*/ 169044 h 2171700"/>
              <a:gd name="connsiteX6" fmla="*/ 6923484 w 6924145"/>
              <a:gd name="connsiteY6" fmla="*/ 1969244 h 2171700"/>
              <a:gd name="connsiteX7" fmla="*/ 6780114 w 6924145"/>
              <a:gd name="connsiteY7" fmla="*/ 2171700 h 2171700"/>
              <a:gd name="connsiteX8" fmla="*/ 10716 w 6924145"/>
              <a:gd name="connsiteY8" fmla="*/ 2100139 h 2171700"/>
              <a:gd name="connsiteX9" fmla="*/ 0 w 6924145"/>
              <a:gd name="connsiteY9" fmla="*/ 0 h 2171700"/>
              <a:gd name="connsiteX10" fmla="*/ 2095500 w 6924145"/>
              <a:gd name="connsiteY10" fmla="*/ 0 h 2171700"/>
              <a:gd name="connsiteX11" fmla="*/ 2235200 w 6924145"/>
              <a:gd name="connsiteY11" fmla="*/ 101600 h 2171700"/>
              <a:gd name="connsiteX12" fmla="*/ 2247900 w 6924145"/>
              <a:gd name="connsiteY12" fmla="*/ 1308100 h 2171700"/>
              <a:gd name="connsiteX0" fmla="*/ 2247900 w 6924145"/>
              <a:gd name="connsiteY0" fmla="*/ 1308100 h 2171700"/>
              <a:gd name="connsiteX1" fmla="*/ 4572000 w 6924145"/>
              <a:gd name="connsiteY1" fmla="*/ 1295400 h 2171700"/>
              <a:gd name="connsiteX2" fmla="*/ 4572000 w 6924145"/>
              <a:gd name="connsiteY2" fmla="*/ 114300 h 2171700"/>
              <a:gd name="connsiteX3" fmla="*/ 4660900 w 6924145"/>
              <a:gd name="connsiteY3" fmla="*/ 0 h 2171700"/>
              <a:gd name="connsiteX4" fmla="*/ 6779468 w 6924145"/>
              <a:gd name="connsiteY4" fmla="*/ 25028 h 2171700"/>
              <a:gd name="connsiteX5" fmla="*/ 6923484 w 6924145"/>
              <a:gd name="connsiteY5" fmla="*/ 169044 h 2171700"/>
              <a:gd name="connsiteX6" fmla="*/ 6923484 w 6924145"/>
              <a:gd name="connsiteY6" fmla="*/ 1969244 h 2171700"/>
              <a:gd name="connsiteX7" fmla="*/ 6780114 w 6924145"/>
              <a:gd name="connsiteY7" fmla="*/ 2171700 h 2171700"/>
              <a:gd name="connsiteX8" fmla="*/ 154746 w 6924145"/>
              <a:gd name="connsiteY8" fmla="*/ 2171700 h 2171700"/>
              <a:gd name="connsiteX9" fmla="*/ 10716 w 6924145"/>
              <a:gd name="connsiteY9" fmla="*/ 2100139 h 2171700"/>
              <a:gd name="connsiteX10" fmla="*/ 0 w 6924145"/>
              <a:gd name="connsiteY10" fmla="*/ 0 h 2171700"/>
              <a:gd name="connsiteX11" fmla="*/ 2095500 w 6924145"/>
              <a:gd name="connsiteY11" fmla="*/ 0 h 2171700"/>
              <a:gd name="connsiteX12" fmla="*/ 2235200 w 6924145"/>
              <a:gd name="connsiteY12" fmla="*/ 101600 h 2171700"/>
              <a:gd name="connsiteX13" fmla="*/ 2247900 w 6924145"/>
              <a:gd name="connsiteY13" fmla="*/ 1308100 h 2171700"/>
              <a:gd name="connsiteX0" fmla="*/ 2247900 w 6924145"/>
              <a:gd name="connsiteY0" fmla="*/ 1308100 h 2171700"/>
              <a:gd name="connsiteX1" fmla="*/ 4572000 w 6924145"/>
              <a:gd name="connsiteY1" fmla="*/ 1295400 h 2171700"/>
              <a:gd name="connsiteX2" fmla="*/ 4572000 w 6924145"/>
              <a:gd name="connsiteY2" fmla="*/ 114300 h 2171700"/>
              <a:gd name="connsiteX3" fmla="*/ 4660900 w 6924145"/>
              <a:gd name="connsiteY3" fmla="*/ 0 h 2171700"/>
              <a:gd name="connsiteX4" fmla="*/ 6779468 w 6924145"/>
              <a:gd name="connsiteY4" fmla="*/ 25028 h 2171700"/>
              <a:gd name="connsiteX5" fmla="*/ 6923484 w 6924145"/>
              <a:gd name="connsiteY5" fmla="*/ 169044 h 2171700"/>
              <a:gd name="connsiteX6" fmla="*/ 6923484 w 6924145"/>
              <a:gd name="connsiteY6" fmla="*/ 1969244 h 2171700"/>
              <a:gd name="connsiteX7" fmla="*/ 6780114 w 6924145"/>
              <a:gd name="connsiteY7" fmla="*/ 2171700 h 2171700"/>
              <a:gd name="connsiteX8" fmla="*/ 154746 w 6924145"/>
              <a:gd name="connsiteY8" fmla="*/ 2171700 h 2171700"/>
              <a:gd name="connsiteX9" fmla="*/ 10716 w 6924145"/>
              <a:gd name="connsiteY9" fmla="*/ 2028578 h 2171700"/>
              <a:gd name="connsiteX10" fmla="*/ 0 w 6924145"/>
              <a:gd name="connsiteY10" fmla="*/ 0 h 2171700"/>
              <a:gd name="connsiteX11" fmla="*/ 2095500 w 6924145"/>
              <a:gd name="connsiteY11" fmla="*/ 0 h 2171700"/>
              <a:gd name="connsiteX12" fmla="*/ 2235200 w 6924145"/>
              <a:gd name="connsiteY12" fmla="*/ 101600 h 2171700"/>
              <a:gd name="connsiteX13" fmla="*/ 2247900 w 6924145"/>
              <a:gd name="connsiteY13" fmla="*/ 1308100 h 2171700"/>
              <a:gd name="connsiteX0" fmla="*/ 2237184 w 6913429"/>
              <a:gd name="connsiteY0" fmla="*/ 1308100 h 2171700"/>
              <a:gd name="connsiteX1" fmla="*/ 4561284 w 6913429"/>
              <a:gd name="connsiteY1" fmla="*/ 1295400 h 2171700"/>
              <a:gd name="connsiteX2" fmla="*/ 4561284 w 6913429"/>
              <a:gd name="connsiteY2" fmla="*/ 114300 h 2171700"/>
              <a:gd name="connsiteX3" fmla="*/ 4650184 w 6913429"/>
              <a:gd name="connsiteY3" fmla="*/ 0 h 2171700"/>
              <a:gd name="connsiteX4" fmla="*/ 6768752 w 6913429"/>
              <a:gd name="connsiteY4" fmla="*/ 25028 h 2171700"/>
              <a:gd name="connsiteX5" fmla="*/ 6912768 w 6913429"/>
              <a:gd name="connsiteY5" fmla="*/ 169044 h 2171700"/>
              <a:gd name="connsiteX6" fmla="*/ 6912768 w 6913429"/>
              <a:gd name="connsiteY6" fmla="*/ 1969244 h 2171700"/>
              <a:gd name="connsiteX7" fmla="*/ 6769398 w 6913429"/>
              <a:gd name="connsiteY7" fmla="*/ 2171700 h 2171700"/>
              <a:gd name="connsiteX8" fmla="*/ 144030 w 6913429"/>
              <a:gd name="connsiteY8" fmla="*/ 2171700 h 2171700"/>
              <a:gd name="connsiteX9" fmla="*/ 0 w 6913429"/>
              <a:gd name="connsiteY9" fmla="*/ 2028578 h 2171700"/>
              <a:gd name="connsiteX10" fmla="*/ 144030 w 6913429"/>
              <a:gd name="connsiteY10" fmla="*/ 24873 h 2171700"/>
              <a:gd name="connsiteX11" fmla="*/ 2084784 w 6913429"/>
              <a:gd name="connsiteY11" fmla="*/ 0 h 2171700"/>
              <a:gd name="connsiteX12" fmla="*/ 2224484 w 6913429"/>
              <a:gd name="connsiteY12" fmla="*/ 101600 h 2171700"/>
              <a:gd name="connsiteX13" fmla="*/ 2237184 w 6913429"/>
              <a:gd name="connsiteY13" fmla="*/ 1308100 h 2171700"/>
              <a:gd name="connsiteX0" fmla="*/ 2237184 w 6913429"/>
              <a:gd name="connsiteY0" fmla="*/ 1308100 h 2171700"/>
              <a:gd name="connsiteX1" fmla="*/ 4561284 w 6913429"/>
              <a:gd name="connsiteY1" fmla="*/ 1295400 h 2171700"/>
              <a:gd name="connsiteX2" fmla="*/ 4561284 w 6913429"/>
              <a:gd name="connsiteY2" fmla="*/ 114300 h 2171700"/>
              <a:gd name="connsiteX3" fmla="*/ 4650184 w 6913429"/>
              <a:gd name="connsiteY3" fmla="*/ 0 h 2171700"/>
              <a:gd name="connsiteX4" fmla="*/ 6768752 w 6913429"/>
              <a:gd name="connsiteY4" fmla="*/ 25028 h 2171700"/>
              <a:gd name="connsiteX5" fmla="*/ 6912768 w 6913429"/>
              <a:gd name="connsiteY5" fmla="*/ 169044 h 2171700"/>
              <a:gd name="connsiteX6" fmla="*/ 6912768 w 6913429"/>
              <a:gd name="connsiteY6" fmla="*/ 1969244 h 2171700"/>
              <a:gd name="connsiteX7" fmla="*/ 6769398 w 6913429"/>
              <a:gd name="connsiteY7" fmla="*/ 2171700 h 2171700"/>
              <a:gd name="connsiteX8" fmla="*/ 144030 w 6913429"/>
              <a:gd name="connsiteY8" fmla="*/ 2171700 h 2171700"/>
              <a:gd name="connsiteX9" fmla="*/ 0 w 6913429"/>
              <a:gd name="connsiteY9" fmla="*/ 2028578 h 2171700"/>
              <a:gd name="connsiteX10" fmla="*/ 0 w 6913429"/>
              <a:gd name="connsiteY10" fmla="*/ 167994 h 2171700"/>
              <a:gd name="connsiteX11" fmla="*/ 144030 w 6913429"/>
              <a:gd name="connsiteY11" fmla="*/ 24873 h 2171700"/>
              <a:gd name="connsiteX12" fmla="*/ 2084784 w 6913429"/>
              <a:gd name="connsiteY12" fmla="*/ 0 h 2171700"/>
              <a:gd name="connsiteX13" fmla="*/ 2224484 w 6913429"/>
              <a:gd name="connsiteY13" fmla="*/ 101600 h 2171700"/>
              <a:gd name="connsiteX14" fmla="*/ 2237184 w 6913429"/>
              <a:gd name="connsiteY14" fmla="*/ 1308100 h 217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913429" h="2171700">
                <a:moveTo>
                  <a:pt x="2237184" y="1308100"/>
                </a:moveTo>
                <a:lnTo>
                  <a:pt x="4561284" y="1295400"/>
                </a:lnTo>
                <a:lnTo>
                  <a:pt x="4561284" y="114300"/>
                </a:lnTo>
                <a:lnTo>
                  <a:pt x="4650184" y="0"/>
                </a:lnTo>
                <a:lnTo>
                  <a:pt x="6768752" y="25028"/>
                </a:lnTo>
                <a:lnTo>
                  <a:pt x="6912768" y="169044"/>
                </a:lnTo>
                <a:cubicBezTo>
                  <a:pt x="6912107" y="785796"/>
                  <a:pt x="6913429" y="1352492"/>
                  <a:pt x="6912768" y="1969244"/>
                </a:cubicBezTo>
                <a:lnTo>
                  <a:pt x="6769398" y="2171700"/>
                </a:lnTo>
                <a:lnTo>
                  <a:pt x="144030" y="2171700"/>
                </a:lnTo>
                <a:lnTo>
                  <a:pt x="0" y="2028578"/>
                </a:lnTo>
                <a:lnTo>
                  <a:pt x="0" y="167994"/>
                </a:lnTo>
                <a:lnTo>
                  <a:pt x="144030" y="24873"/>
                </a:lnTo>
                <a:lnTo>
                  <a:pt x="2084784" y="0"/>
                </a:lnTo>
                <a:lnTo>
                  <a:pt x="2224484" y="101600"/>
                </a:lnTo>
                <a:lnTo>
                  <a:pt x="2237184" y="1308100"/>
                </a:lnTo>
                <a:close/>
              </a:path>
            </a:pathLst>
          </a:custGeom>
          <a:solidFill>
            <a:srgbClr val="00B050">
              <a:alpha val="30000"/>
            </a:srgbClr>
          </a:solidFill>
          <a:ln w="508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2874253" y="1792141"/>
            <a:ext cx="2265784" cy="3137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2867891" y="1063858"/>
            <a:ext cx="2307883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3707904" y="2924944"/>
            <a:ext cx="1622205" cy="1132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3382981" y="3646604"/>
            <a:ext cx="2265784" cy="3137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3376619" y="2918321"/>
            <a:ext cx="2242785" cy="390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755576" y="725946"/>
            <a:ext cx="7416824" cy="1944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670564"/>
            <a:ext cx="3878580" cy="998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0314" y="1645426"/>
            <a:ext cx="5151120" cy="104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正方形/長方形 44"/>
          <p:cNvSpPr/>
          <p:nvPr/>
        </p:nvSpPr>
        <p:spPr>
          <a:xfrm>
            <a:off x="1187624" y="4979926"/>
            <a:ext cx="662473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411760" y="6211718"/>
            <a:ext cx="4104447" cy="520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1640" y="5012884"/>
            <a:ext cx="6480720" cy="124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正方形/長方形 45"/>
          <p:cNvSpPr/>
          <p:nvPr/>
        </p:nvSpPr>
        <p:spPr>
          <a:xfrm>
            <a:off x="3032090" y="1684183"/>
            <a:ext cx="2963344" cy="10081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角丸四角形 35"/>
          <p:cNvSpPr/>
          <p:nvPr/>
        </p:nvSpPr>
        <p:spPr>
          <a:xfrm>
            <a:off x="6948264" y="5301208"/>
            <a:ext cx="792088" cy="50405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角丸四角形 46"/>
          <p:cNvSpPr/>
          <p:nvPr/>
        </p:nvSpPr>
        <p:spPr>
          <a:xfrm>
            <a:off x="5364088" y="4959389"/>
            <a:ext cx="1512168" cy="129614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48"/>
          <p:cNvSpPr/>
          <p:nvPr/>
        </p:nvSpPr>
        <p:spPr>
          <a:xfrm>
            <a:off x="2051720" y="4941168"/>
            <a:ext cx="3240360" cy="129614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3" grpId="0" animBg="1"/>
      <p:bldP spid="34" grpId="0" animBg="1"/>
      <p:bldP spid="44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8" grpId="0" animBg="1"/>
      <p:bldP spid="45" grpId="0" animBg="1"/>
      <p:bldP spid="46" grpId="0" animBg="1"/>
      <p:bldP spid="36" grpId="0" animBg="1"/>
      <p:bldP spid="36" grpId="1" animBg="1"/>
      <p:bldP spid="47" grpId="0" animBg="1"/>
      <p:bldP spid="47" grpId="1" animBg="1"/>
      <p:bldP spid="49" grpId="0" animBg="1"/>
      <p:bldP spid="4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r="1391"/>
          <a:stretch>
            <a:fillRect/>
          </a:stretch>
        </p:blipFill>
        <p:spPr bwMode="auto">
          <a:xfrm>
            <a:off x="1628955" y="1183928"/>
            <a:ext cx="7459645" cy="5504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8579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実験結果：コア部の周波数応答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851920" y="1916832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i="1" dirty="0" smtClean="0">
                <a:solidFill>
                  <a:srgbClr val="FF0000"/>
                </a:solidFill>
              </a:rPr>
              <a:t>T</a:t>
            </a:r>
            <a:r>
              <a:rPr lang="en-US" altLang="ja-JP" sz="2800" i="1" baseline="-25000" dirty="0" smtClean="0">
                <a:solidFill>
                  <a:srgbClr val="FF0000"/>
                </a:solidFill>
              </a:rPr>
              <a:t>H</a:t>
            </a:r>
            <a:r>
              <a:rPr lang="en-US" altLang="ja-JP" sz="2800" dirty="0" smtClean="0">
                <a:solidFill>
                  <a:srgbClr val="FF0000"/>
                </a:solidFill>
              </a:rPr>
              <a:t>:</a:t>
            </a:r>
            <a:r>
              <a:rPr lang="ja-JP" altLang="en-US" sz="2800" dirty="0" smtClean="0">
                <a:solidFill>
                  <a:srgbClr val="FF0000"/>
                </a:solidFill>
              </a:rPr>
              <a:t>大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 l="34686" t="3272" r="35284" b="73627"/>
          <a:stretch>
            <a:fillRect/>
          </a:stretch>
        </p:blipFill>
        <p:spPr bwMode="auto">
          <a:xfrm>
            <a:off x="35496" y="692696"/>
            <a:ext cx="2188837" cy="123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正方形/長方形 8"/>
          <p:cNvSpPr/>
          <p:nvPr/>
        </p:nvSpPr>
        <p:spPr>
          <a:xfrm>
            <a:off x="1125952" y="1178836"/>
            <a:ext cx="396935" cy="272008"/>
          </a:xfrm>
          <a:prstGeom prst="rect">
            <a:avLst/>
          </a:prstGeom>
          <a:gradFill>
            <a:gsLst>
              <a:gs pos="0">
                <a:srgbClr val="FF0000">
                  <a:alpha val="50000"/>
                </a:srgbClr>
              </a:gs>
              <a:gs pos="100000">
                <a:srgbClr val="0066FF">
                  <a:alpha val="50000"/>
                </a:srgbClr>
              </a:gs>
            </a:gsLst>
            <a:lin ang="0" scaled="0"/>
          </a:gra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843808" y="1052736"/>
            <a:ext cx="295232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i="1" dirty="0" smtClean="0">
                <a:solidFill>
                  <a:schemeClr val="tx1"/>
                </a:solidFill>
              </a:rPr>
              <a:t>A</a:t>
            </a:r>
            <a:r>
              <a:rPr lang="en-US" altLang="ja-JP" sz="2800" i="1" baseline="-25000" dirty="0" smtClean="0">
                <a:solidFill>
                  <a:schemeClr val="tx1"/>
                </a:solidFill>
              </a:rPr>
              <a:t>1</a:t>
            </a:r>
            <a:r>
              <a:rPr lang="ja-JP" altLang="en-US" sz="2800" dirty="0" smtClean="0">
                <a:solidFill>
                  <a:schemeClr val="tx1"/>
                </a:solidFill>
              </a:rPr>
              <a:t>から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012160" y="1052736"/>
            <a:ext cx="295232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i="1" dirty="0" smtClean="0">
                <a:solidFill>
                  <a:schemeClr val="tx1"/>
                </a:solidFill>
              </a:rPr>
              <a:t>B</a:t>
            </a:r>
            <a:r>
              <a:rPr lang="en-US" altLang="ja-JP" sz="2800" i="1" baseline="-25000" dirty="0" smtClean="0">
                <a:solidFill>
                  <a:schemeClr val="tx1"/>
                </a:solidFill>
              </a:rPr>
              <a:t>2</a:t>
            </a:r>
            <a:r>
              <a:rPr lang="ja-JP" altLang="en-US" sz="2800" dirty="0" smtClean="0">
                <a:solidFill>
                  <a:schemeClr val="tx1"/>
                </a:solidFill>
              </a:rPr>
              <a:t>から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971600" y="2564904"/>
            <a:ext cx="2376264" cy="432048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i="1" dirty="0" smtClean="0">
                <a:solidFill>
                  <a:schemeClr val="tx1"/>
                </a:solidFill>
              </a:rPr>
              <a:t>A</a:t>
            </a:r>
            <a:r>
              <a:rPr lang="en-US" altLang="ja-JP" sz="2800" i="1" baseline="-25000" dirty="0" smtClean="0">
                <a:solidFill>
                  <a:schemeClr val="tx1"/>
                </a:solidFill>
              </a:rPr>
              <a:t>2</a:t>
            </a:r>
            <a:r>
              <a:rPr lang="ja-JP" altLang="en-US" sz="2800" dirty="0" smtClean="0">
                <a:solidFill>
                  <a:schemeClr val="tx1"/>
                </a:solidFill>
              </a:rPr>
              <a:t>まで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99716" y="4869160"/>
            <a:ext cx="2532980" cy="432048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i="1" dirty="0" smtClean="0">
                <a:solidFill>
                  <a:schemeClr val="tx1"/>
                </a:solidFill>
              </a:rPr>
              <a:t>B</a:t>
            </a:r>
            <a:r>
              <a:rPr lang="en-US" altLang="ja-JP" sz="2800" i="1" baseline="-25000" dirty="0" smtClean="0">
                <a:solidFill>
                  <a:schemeClr val="tx1"/>
                </a:solidFill>
              </a:rPr>
              <a:t>1</a:t>
            </a:r>
            <a:r>
              <a:rPr lang="ja-JP" altLang="en-US" sz="2800" dirty="0" smtClean="0">
                <a:solidFill>
                  <a:schemeClr val="tx1"/>
                </a:solidFill>
              </a:rPr>
              <a:t>まで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56176" y="4221088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i="1" dirty="0" smtClean="0">
                <a:solidFill>
                  <a:srgbClr val="FF0000"/>
                </a:solidFill>
              </a:rPr>
              <a:t>T</a:t>
            </a:r>
            <a:r>
              <a:rPr lang="en-US" altLang="ja-JP" sz="2800" i="1" baseline="-25000" dirty="0" smtClean="0">
                <a:solidFill>
                  <a:srgbClr val="FF0000"/>
                </a:solidFill>
              </a:rPr>
              <a:t>H</a:t>
            </a:r>
            <a:r>
              <a:rPr lang="en-US" altLang="ja-JP" sz="2800" dirty="0" smtClean="0">
                <a:solidFill>
                  <a:srgbClr val="FF0000"/>
                </a:solidFill>
              </a:rPr>
              <a:t>:</a:t>
            </a:r>
            <a:r>
              <a:rPr lang="ja-JP" altLang="en-US" sz="2800" dirty="0" smtClean="0">
                <a:solidFill>
                  <a:srgbClr val="FF0000"/>
                </a:solidFill>
              </a:rPr>
              <a:t>大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3635896" y="1556792"/>
            <a:ext cx="144016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7092280" y="3861048"/>
            <a:ext cx="72008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角丸四角形 9"/>
          <p:cNvSpPr/>
          <p:nvPr/>
        </p:nvSpPr>
        <p:spPr>
          <a:xfrm>
            <a:off x="115823" y="734306"/>
            <a:ext cx="2016224" cy="1152128"/>
          </a:xfrm>
          <a:prstGeom prst="roundRect">
            <a:avLst/>
          </a:prstGeom>
          <a:solidFill>
            <a:srgbClr val="FF0000">
              <a:alpha val="17000"/>
            </a:srgbClr>
          </a:solidFill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>
              <a:lnSpc>
                <a:spcPts val="2500"/>
              </a:lnSpc>
            </a:pPr>
            <a:r>
              <a:rPr lang="en-US" altLang="ja-JP" sz="2800" i="1" dirty="0" smtClean="0">
                <a:solidFill>
                  <a:srgbClr val="FF0000"/>
                </a:solidFill>
              </a:rPr>
              <a:t>G</a:t>
            </a:r>
            <a:endParaRPr kumimoji="1" lang="ja-JP" altLang="en-US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4802" y="1326646"/>
            <a:ext cx="7629354" cy="545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/>
          <a:lstStyle/>
          <a:p>
            <a:r>
              <a:rPr kumimoji="1" lang="ja-JP" altLang="en-US" dirty="0" smtClean="0"/>
              <a:t>実験結果：</a:t>
            </a:r>
            <a:r>
              <a:rPr lang="ja-JP" altLang="en-US" dirty="0" smtClean="0"/>
              <a:t>管路</a:t>
            </a:r>
            <a:r>
              <a:rPr kumimoji="1" lang="ja-JP" altLang="en-US" dirty="0" smtClean="0"/>
              <a:t>の周波数応答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2843808" y="1196752"/>
            <a:ext cx="295232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i="1" dirty="0" smtClean="0">
                <a:solidFill>
                  <a:schemeClr val="tx1"/>
                </a:solidFill>
              </a:rPr>
              <a:t>A</a:t>
            </a:r>
            <a:r>
              <a:rPr lang="en-US" altLang="ja-JP" sz="2800" i="1" baseline="-25000" dirty="0" smtClean="0">
                <a:solidFill>
                  <a:schemeClr val="tx1"/>
                </a:solidFill>
              </a:rPr>
              <a:t>1</a:t>
            </a:r>
            <a:r>
              <a:rPr lang="ja-JP" altLang="en-US" sz="2800" dirty="0" smtClean="0">
                <a:solidFill>
                  <a:schemeClr val="tx1"/>
                </a:solidFill>
              </a:rPr>
              <a:t>から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012160" y="1196752"/>
            <a:ext cx="295232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i="1" dirty="0" smtClean="0">
                <a:solidFill>
                  <a:schemeClr val="tx1"/>
                </a:solidFill>
              </a:rPr>
              <a:t>B</a:t>
            </a:r>
            <a:r>
              <a:rPr lang="en-US" altLang="ja-JP" sz="2800" i="1" baseline="-25000" dirty="0" smtClean="0">
                <a:solidFill>
                  <a:schemeClr val="tx1"/>
                </a:solidFill>
              </a:rPr>
              <a:t>2</a:t>
            </a:r>
            <a:r>
              <a:rPr lang="ja-JP" altLang="en-US" sz="2800" dirty="0" smtClean="0">
                <a:solidFill>
                  <a:schemeClr val="tx1"/>
                </a:solidFill>
              </a:rPr>
              <a:t>から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764704"/>
            <a:ext cx="4176464" cy="720080"/>
          </a:xfrm>
        </p:spPr>
        <p:txBody>
          <a:bodyPr>
            <a:normAutofit/>
          </a:bodyPr>
          <a:lstStyle/>
          <a:p>
            <a:pPr lvl="0"/>
            <a:r>
              <a:rPr lang="ja-JP" altLang="en-US" dirty="0" smtClean="0"/>
              <a:t>定在波型発電機</a:t>
            </a:r>
            <a:endParaRPr lang="ja-JP" altLang="ja-JP" dirty="0" smtClean="0"/>
          </a:p>
          <a:p>
            <a:pPr lvl="0">
              <a:buNone/>
            </a:pPr>
            <a:endParaRPr lang="ja-JP" altLang="ja-JP" dirty="0" smtClean="0"/>
          </a:p>
        </p:txBody>
      </p:sp>
      <p:sp>
        <p:nvSpPr>
          <p:cNvPr id="10" name="正方形/長方形 9"/>
          <p:cNvSpPr/>
          <p:nvPr/>
        </p:nvSpPr>
        <p:spPr>
          <a:xfrm>
            <a:off x="2003080" y="5746896"/>
            <a:ext cx="288032" cy="64807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211280" y="4149080"/>
            <a:ext cx="272488" cy="936104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345232" y="5013176"/>
            <a:ext cx="1440264" cy="432048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i="1" dirty="0" smtClean="0">
                <a:solidFill>
                  <a:schemeClr val="tx1"/>
                </a:solidFill>
              </a:rPr>
              <a:t>B</a:t>
            </a:r>
            <a:r>
              <a:rPr lang="en-US" altLang="ja-JP" sz="2800" i="1" baseline="-25000" dirty="0" smtClean="0">
                <a:solidFill>
                  <a:schemeClr val="tx1"/>
                </a:solidFill>
              </a:rPr>
              <a:t>1</a:t>
            </a:r>
            <a:r>
              <a:rPr lang="ja-JP" altLang="en-US" sz="2800" dirty="0" smtClean="0">
                <a:solidFill>
                  <a:schemeClr val="tx1"/>
                </a:solidFill>
              </a:rPr>
              <a:t>まで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234648" y="1696896"/>
            <a:ext cx="272488" cy="936104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914992" y="3462096"/>
            <a:ext cx="272488" cy="936104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026716" y="2632720"/>
            <a:ext cx="2054448" cy="432048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i="1" dirty="0" smtClean="0">
                <a:solidFill>
                  <a:schemeClr val="tx1"/>
                </a:solidFill>
              </a:rPr>
              <a:t>A</a:t>
            </a:r>
            <a:r>
              <a:rPr lang="en-US" altLang="ja-JP" sz="2800" i="1" baseline="-25000" dirty="0" smtClean="0">
                <a:solidFill>
                  <a:schemeClr val="tx1"/>
                </a:solidFill>
              </a:rPr>
              <a:t>2</a:t>
            </a:r>
            <a:r>
              <a:rPr lang="ja-JP" altLang="en-US" sz="2800" dirty="0" smtClean="0">
                <a:solidFill>
                  <a:schemeClr val="tx1"/>
                </a:solidFill>
              </a:rPr>
              <a:t>まで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0561" y="836712"/>
            <a:ext cx="7029871" cy="5117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解析結果：定在波型</a:t>
            </a:r>
            <a:r>
              <a:rPr lang="ja-JP" altLang="en-US" dirty="0" smtClean="0"/>
              <a:t>発電機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267744" y="6021289"/>
            <a:ext cx="5112568" cy="584775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ja-JP" altLang="en-US" sz="3200" dirty="0" smtClean="0"/>
              <a:t>抵抗値大　⇒　発振</a:t>
            </a:r>
            <a:endParaRPr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91880" y="4293096"/>
            <a:ext cx="705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40Hz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82182" y="3174876"/>
            <a:ext cx="705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49Hz</a:t>
            </a:r>
            <a:endParaRPr kumimoji="1" lang="ja-JP" altLang="en-US" sz="2000" dirty="0"/>
          </a:p>
        </p:txBody>
      </p:sp>
      <p:sp>
        <p:nvSpPr>
          <p:cNvPr id="12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836712"/>
            <a:ext cx="8136904" cy="194421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400" baseline="-25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= 300</a:t>
            </a:r>
            <a:r>
              <a:rPr lang="ja-JP" altLang="en-US" sz="2400" dirty="0" smtClean="0">
                <a:latin typeface="Times New Roman" pitchFamily="18" charset="0"/>
                <a:cs typeface="Times New Roman" pitchFamily="18" charset="0"/>
              </a:rPr>
              <a:t>℃</a:t>
            </a:r>
            <a:endParaRPr lang="ja-JP" altLang="ja-JP" sz="2400" dirty="0" smtClean="0"/>
          </a:p>
          <a:p>
            <a:pPr lvl="0">
              <a:buNone/>
            </a:pPr>
            <a:endParaRPr lang="ja-JP" altLang="ja-JP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76256" y="1268760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2</a:t>
            </a:r>
            <a:r>
              <a:rPr kumimoji="1" lang="en-US" altLang="ja-JP" sz="2000" dirty="0" smtClean="0"/>
              <a:t>00Hz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解析／発振実験の比較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388587" y="1686107"/>
            <a:ext cx="770413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</a:rPr>
              <a:t>原点を囲む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</a:rPr>
              <a:t>囲まない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162100" y="1686107"/>
            <a:ext cx="1076399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軌跡の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回転角度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241948" y="1686107"/>
            <a:ext cx="936352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最短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距離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178301" y="1686107"/>
            <a:ext cx="787400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周波数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(Hz)</a:t>
            </a: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502400" y="1687099"/>
            <a:ext cx="723899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発振の有無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384300" y="1251620"/>
            <a:ext cx="511810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解析</a:t>
            </a:r>
            <a:r>
              <a:rPr lang="ja-JP" altLang="en-US" dirty="0" smtClean="0">
                <a:solidFill>
                  <a:schemeClr val="tx1"/>
                </a:solidFill>
              </a:rPr>
              <a:t>（</a:t>
            </a:r>
            <a:r>
              <a:rPr lang="en-US" altLang="ja-JP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altLang="ja-JP" dirty="0" smtClean="0">
                <a:solidFill>
                  <a:schemeClr val="tx1"/>
                </a:solidFill>
              </a:rPr>
              <a:t>= 300</a:t>
            </a:r>
            <a:r>
              <a:rPr lang="ja-JP" altLang="en-US" dirty="0" smtClean="0">
                <a:solidFill>
                  <a:schemeClr val="tx1"/>
                </a:solidFill>
              </a:rPr>
              <a:t>℃）</a:t>
            </a:r>
            <a:endParaRPr kumimoji="1"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502400" y="1260500"/>
            <a:ext cx="241300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発振実験</a:t>
            </a:r>
            <a:r>
              <a:rPr lang="ja-JP" altLang="en-US" sz="1600" dirty="0" smtClean="0">
                <a:solidFill>
                  <a:schemeClr val="tx1"/>
                </a:solidFill>
              </a:rPr>
              <a:t>（</a:t>
            </a:r>
            <a:r>
              <a:rPr lang="en-US" altLang="ja-JP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160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altLang="ja-JP" sz="1600" dirty="0" smtClean="0">
                <a:solidFill>
                  <a:schemeClr val="tx1"/>
                </a:solidFill>
              </a:rPr>
              <a:t>= 350</a:t>
            </a:r>
            <a:r>
              <a:rPr lang="ja-JP" altLang="en-US" sz="1600" dirty="0" smtClean="0">
                <a:solidFill>
                  <a:schemeClr val="tx1"/>
                </a:solidFill>
              </a:rPr>
              <a:t>℃）</a:t>
            </a:r>
            <a:endParaRPr kumimoji="1"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499992" y="4653136"/>
            <a:ext cx="720080" cy="288032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4499992" y="5229200"/>
            <a:ext cx="720080" cy="288032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4499992" y="5805264"/>
            <a:ext cx="720080" cy="288032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714" y="2653537"/>
            <a:ext cx="8604028" cy="3737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テキスト ボックス 27"/>
          <p:cNvSpPr txBox="1"/>
          <p:nvPr/>
        </p:nvSpPr>
        <p:spPr>
          <a:xfrm>
            <a:off x="3685771" y="635566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</a:rPr>
              <a:t>大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969645" y="1691167"/>
            <a:ext cx="631055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端子電圧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(</a:t>
            </a:r>
            <a:r>
              <a:rPr lang="en-US" altLang="ja-JP" dirty="0" err="1" smtClean="0">
                <a:solidFill>
                  <a:schemeClr val="tx1"/>
                </a:solidFill>
              </a:rPr>
              <a:t>V</a:t>
            </a:r>
            <a:r>
              <a:rPr lang="en-US" altLang="ja-JP" baseline="-25000" dirty="0" err="1" smtClean="0">
                <a:solidFill>
                  <a:schemeClr val="tx1"/>
                </a:solidFill>
              </a:rPr>
              <a:t>pp</a:t>
            </a:r>
            <a:r>
              <a:rPr lang="en-US" altLang="ja-JP" dirty="0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602436" y="1688108"/>
            <a:ext cx="887264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消費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電力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(</a:t>
            </a:r>
            <a:r>
              <a:rPr lang="en-US" altLang="ja-JP" dirty="0" err="1" smtClean="0">
                <a:solidFill>
                  <a:schemeClr val="tx1"/>
                </a:solidFill>
              </a:rPr>
              <a:t>mW</a:t>
            </a:r>
            <a:r>
              <a:rPr lang="en-US" altLang="ja-JP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7226300" y="1687719"/>
            <a:ext cx="802084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端子電圧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(</a:t>
            </a:r>
            <a:r>
              <a:rPr lang="en-US" altLang="ja-JP" dirty="0" err="1" smtClean="0">
                <a:solidFill>
                  <a:schemeClr val="tx1"/>
                </a:solidFill>
              </a:rPr>
              <a:t>V</a:t>
            </a:r>
            <a:r>
              <a:rPr lang="en-US" altLang="ja-JP" baseline="-25000" dirty="0" err="1" smtClean="0">
                <a:solidFill>
                  <a:schemeClr val="tx1"/>
                </a:solidFill>
              </a:rPr>
              <a:t>pp</a:t>
            </a:r>
            <a:r>
              <a:rPr lang="en-US" altLang="ja-JP" dirty="0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8035404" y="1684660"/>
            <a:ext cx="875680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消費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電力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(</a:t>
            </a:r>
            <a:r>
              <a:rPr lang="en-US" altLang="ja-JP" dirty="0" err="1" smtClean="0">
                <a:solidFill>
                  <a:schemeClr val="tx1"/>
                </a:solidFill>
              </a:rPr>
              <a:t>mW</a:t>
            </a:r>
            <a:r>
              <a:rPr lang="en-US" altLang="ja-JP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5" name="フリーフォーム 34"/>
          <p:cNvSpPr/>
          <p:nvPr/>
        </p:nvSpPr>
        <p:spPr>
          <a:xfrm>
            <a:off x="4102100" y="3924300"/>
            <a:ext cx="12700" cy="2628900"/>
          </a:xfrm>
          <a:custGeom>
            <a:avLst/>
            <a:gdLst>
              <a:gd name="connsiteX0" fmla="*/ 0 w 12700"/>
              <a:gd name="connsiteY0" fmla="*/ 0 h 2628900"/>
              <a:gd name="connsiteX1" fmla="*/ 12700 w 12700"/>
              <a:gd name="connsiteY1" fmla="*/ 262890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700" h="2628900">
                <a:moveTo>
                  <a:pt x="0" y="0"/>
                </a:moveTo>
                <a:cubicBezTo>
                  <a:pt x="4233" y="876300"/>
                  <a:pt x="8467" y="1752600"/>
                  <a:pt x="12700" y="2628900"/>
                </a:cubicBezTo>
              </a:path>
            </a:pathLst>
          </a:custGeom>
          <a:ln w="38100">
            <a:solidFill>
              <a:srgbClr val="FF0000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4978648" y="1689100"/>
            <a:ext cx="1485652" cy="4658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443222" y="634125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</a:rPr>
              <a:t>大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294283" y="6325945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</a:rPr>
              <a:t>小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070433" y="6344559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</a:rPr>
              <a:t>大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921494" y="6329246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</a:rPr>
              <a:t>小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51" name="フリーフォーム 50"/>
          <p:cNvSpPr/>
          <p:nvPr/>
        </p:nvSpPr>
        <p:spPr>
          <a:xfrm>
            <a:off x="5508104" y="3916431"/>
            <a:ext cx="12700" cy="2628900"/>
          </a:xfrm>
          <a:custGeom>
            <a:avLst/>
            <a:gdLst>
              <a:gd name="connsiteX0" fmla="*/ 0 w 12700"/>
              <a:gd name="connsiteY0" fmla="*/ 0 h 2628900"/>
              <a:gd name="connsiteX1" fmla="*/ 12700 w 12700"/>
              <a:gd name="connsiteY1" fmla="*/ 262890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700" h="2628900">
                <a:moveTo>
                  <a:pt x="0" y="0"/>
                </a:moveTo>
                <a:cubicBezTo>
                  <a:pt x="4233" y="876300"/>
                  <a:pt x="8467" y="1752600"/>
                  <a:pt x="12700" y="2628900"/>
                </a:cubicBezTo>
              </a:path>
            </a:pathLst>
          </a:custGeom>
          <a:ln w="38100">
            <a:solidFill>
              <a:srgbClr val="FF0000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/>
          <p:cNvSpPr/>
          <p:nvPr/>
        </p:nvSpPr>
        <p:spPr>
          <a:xfrm>
            <a:off x="6372200" y="3916431"/>
            <a:ext cx="12700" cy="2628900"/>
          </a:xfrm>
          <a:custGeom>
            <a:avLst/>
            <a:gdLst>
              <a:gd name="connsiteX0" fmla="*/ 0 w 12700"/>
              <a:gd name="connsiteY0" fmla="*/ 0 h 2628900"/>
              <a:gd name="connsiteX1" fmla="*/ 12700 w 12700"/>
              <a:gd name="connsiteY1" fmla="*/ 262890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700" h="2628900">
                <a:moveTo>
                  <a:pt x="0" y="0"/>
                </a:moveTo>
                <a:cubicBezTo>
                  <a:pt x="4233" y="876300"/>
                  <a:pt x="8467" y="1752600"/>
                  <a:pt x="12700" y="2628900"/>
                </a:cubicBezTo>
              </a:path>
            </a:pathLst>
          </a:custGeom>
          <a:ln w="38100">
            <a:solidFill>
              <a:srgbClr val="FF0000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4987423" y="1052736"/>
            <a:ext cx="4051052" cy="5409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/>
          <p:cNvSpPr/>
          <p:nvPr/>
        </p:nvSpPr>
        <p:spPr>
          <a:xfrm>
            <a:off x="8744989" y="5153891"/>
            <a:ext cx="0" cy="1363287"/>
          </a:xfrm>
          <a:custGeom>
            <a:avLst/>
            <a:gdLst>
              <a:gd name="connsiteX0" fmla="*/ 0 w 0"/>
              <a:gd name="connsiteY0" fmla="*/ 0 h 1363287"/>
              <a:gd name="connsiteX1" fmla="*/ 0 w 0"/>
              <a:gd name="connsiteY1" fmla="*/ 1363287 h 136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63287">
                <a:moveTo>
                  <a:pt x="0" y="0"/>
                </a:moveTo>
                <a:lnTo>
                  <a:pt x="0" y="1363287"/>
                </a:lnTo>
              </a:path>
            </a:pathLst>
          </a:custGeom>
          <a:ln w="38100">
            <a:solidFill>
              <a:srgbClr val="FF0000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/>
          <p:cNvSpPr/>
          <p:nvPr/>
        </p:nvSpPr>
        <p:spPr>
          <a:xfrm>
            <a:off x="7884368" y="5157192"/>
            <a:ext cx="0" cy="1363287"/>
          </a:xfrm>
          <a:custGeom>
            <a:avLst/>
            <a:gdLst>
              <a:gd name="connsiteX0" fmla="*/ 0 w 0"/>
              <a:gd name="connsiteY0" fmla="*/ 0 h 1363287"/>
              <a:gd name="connsiteX1" fmla="*/ 0 w 0"/>
              <a:gd name="connsiteY1" fmla="*/ 1363287 h 136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63287">
                <a:moveTo>
                  <a:pt x="0" y="0"/>
                </a:moveTo>
                <a:lnTo>
                  <a:pt x="0" y="1363287"/>
                </a:lnTo>
              </a:path>
            </a:pathLst>
          </a:custGeom>
          <a:ln w="38100">
            <a:solidFill>
              <a:srgbClr val="FF0000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72009" y="1268760"/>
            <a:ext cx="4283967" cy="2304256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706785"/>
            <a:ext cx="2592288" cy="52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5" cstate="print"/>
          <a:srcRect r="28746"/>
          <a:stretch>
            <a:fillRect/>
          </a:stretch>
        </p:blipFill>
        <p:spPr bwMode="auto">
          <a:xfrm>
            <a:off x="251520" y="2420888"/>
            <a:ext cx="4013340" cy="1039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1340768"/>
            <a:ext cx="374441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5" grpId="0" animBg="1"/>
      <p:bldP spid="36" grpId="0" animBg="1"/>
      <p:bldP spid="39" grpId="0"/>
      <p:bldP spid="40" grpId="0"/>
      <p:bldP spid="47" grpId="0"/>
      <p:bldP spid="48" grpId="0"/>
      <p:bldP spid="51" grpId="0" animBg="1"/>
      <p:bldP spid="52" grpId="0" animBg="1"/>
      <p:bldP spid="20" grpId="0" animBg="1"/>
      <p:bldP spid="42" grpId="0" animBg="1"/>
      <p:bldP spid="43" grpId="0" animBg="1"/>
      <p:bldP spid="46" grpId="0" animBg="1"/>
      <p:bldP spid="4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25658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リニアモータの電気</a:t>
            </a:r>
            <a:r>
              <a:rPr lang="en-US" altLang="ja-JP" sz="3600" dirty="0" smtClean="0"/>
              <a:t>-</a:t>
            </a:r>
            <a:r>
              <a:rPr lang="ja-JP" altLang="en-US" dirty="0" smtClean="0"/>
              <a:t>音響特性に基づく安定解析</a:t>
            </a:r>
          </a:p>
          <a:p>
            <a:pPr lvl="1"/>
            <a:r>
              <a:rPr lang="ja-JP" altLang="en-US" dirty="0" smtClean="0"/>
              <a:t>定在波型／進行波型発電機の管路の周波数応答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コアの周波数応答と合わせてナイキストの安定判別</a:t>
            </a:r>
            <a:endParaRPr lang="en-US" altLang="ja-JP" dirty="0" smtClean="0"/>
          </a:p>
          <a:p>
            <a:pPr lvl="1"/>
            <a:endParaRPr lang="en-US" altLang="ja-JP" sz="1600" dirty="0" smtClean="0"/>
          </a:p>
          <a:p>
            <a:r>
              <a:rPr lang="ja-JP" altLang="en-US" dirty="0" smtClean="0"/>
              <a:t>定在波型発電機の発振予測 </a:t>
            </a:r>
            <a:r>
              <a:rPr lang="en-US" altLang="ja-JP" dirty="0" smtClean="0"/>
              <a:t>… </a:t>
            </a:r>
            <a:r>
              <a:rPr lang="ja-JP" altLang="en-US" dirty="0" smtClean="0"/>
              <a:t>定性的に一致</a:t>
            </a:r>
            <a:endParaRPr lang="en-US" altLang="ja-JP" dirty="0" smtClean="0"/>
          </a:p>
          <a:p>
            <a:pPr lvl="1"/>
            <a:r>
              <a:rPr lang="ja-JP" altLang="en-US" smtClean="0"/>
              <a:t>負荷抵抗が</a:t>
            </a:r>
            <a:r>
              <a:rPr lang="ja-JP" altLang="en-US" dirty="0" smtClean="0"/>
              <a:t>大きいほど発振し易い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負荷で消費される電力が小さくなる</a:t>
            </a:r>
            <a:endParaRPr lang="en-US" altLang="ja-JP" dirty="0" smtClean="0"/>
          </a:p>
          <a:p>
            <a:pPr lvl="1"/>
            <a:endParaRPr kumimoji="1" lang="en-US" altLang="ja-JP" sz="1600" dirty="0" smtClean="0"/>
          </a:p>
          <a:p>
            <a:r>
              <a:rPr kumimoji="1" lang="ja-JP" altLang="en-US" dirty="0" smtClean="0"/>
              <a:t>今後の課題</a:t>
            </a:r>
          </a:p>
          <a:p>
            <a:pPr lvl="1"/>
            <a:r>
              <a:rPr lang="ja-JP" altLang="en-US" dirty="0" smtClean="0"/>
              <a:t>発振が持続する回路定数、負荷変動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467544" y="0"/>
            <a:ext cx="82296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背景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980728"/>
            <a:ext cx="8460432" cy="5616624"/>
          </a:xfrm>
        </p:spPr>
        <p:txBody>
          <a:bodyPr>
            <a:normAutofit lnSpcReduction="10000"/>
          </a:bodyPr>
          <a:lstStyle/>
          <a:p>
            <a:pPr marL="0" lvl="0" indent="0"/>
            <a:r>
              <a:rPr lang="ja-JP" altLang="en-US" dirty="0" smtClean="0">
                <a:solidFill>
                  <a:prstClr val="black"/>
                </a:solidFill>
              </a:rPr>
              <a:t>　</a:t>
            </a:r>
            <a:r>
              <a:rPr lang="ja-JP" altLang="ja-JP" dirty="0" smtClean="0">
                <a:solidFill>
                  <a:prstClr val="black"/>
                </a:solidFill>
              </a:rPr>
              <a:t>熱音響</a:t>
            </a:r>
            <a:r>
              <a:rPr lang="ja-JP" altLang="en-US" dirty="0" smtClean="0">
                <a:solidFill>
                  <a:prstClr val="black"/>
                </a:solidFill>
              </a:rPr>
              <a:t>自励発振の</a:t>
            </a:r>
            <a:r>
              <a:rPr lang="ja-JP" altLang="en-US" dirty="0" smtClean="0">
                <a:solidFill>
                  <a:srgbClr val="FF0000"/>
                </a:solidFill>
              </a:rPr>
              <a:t>抑制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400050" lvl="1" indent="0"/>
            <a:r>
              <a:rPr lang="ja-JP" altLang="en-US" dirty="0" smtClean="0"/>
              <a:t>機械的損傷の防止</a:t>
            </a:r>
            <a:endParaRPr lang="en-US" altLang="ja-JP" dirty="0" smtClean="0"/>
          </a:p>
          <a:p>
            <a:pPr marL="400050" lvl="1" indent="0"/>
            <a:r>
              <a:rPr lang="ja-JP" altLang="en-US" dirty="0" smtClean="0"/>
              <a:t>能動騒音制御</a:t>
            </a:r>
            <a:r>
              <a:rPr lang="en-US" altLang="ja-JP" sz="2400" dirty="0" smtClean="0"/>
              <a:t>[Delgado et al.2003]</a:t>
            </a:r>
            <a:endParaRPr lang="en-US" altLang="ja-JP" dirty="0" smtClean="0"/>
          </a:p>
          <a:p>
            <a:pPr lvl="2">
              <a:lnSpc>
                <a:spcPts val="1000"/>
              </a:lnSpc>
              <a:buNone/>
            </a:pPr>
            <a:endParaRPr lang="en-US" altLang="ja-JP" dirty="0" smtClean="0"/>
          </a:p>
          <a:p>
            <a:pPr lvl="0"/>
            <a:r>
              <a:rPr lang="ja-JP" altLang="en-US" dirty="0" smtClean="0"/>
              <a:t>熱音響自励発振の</a:t>
            </a:r>
            <a:r>
              <a:rPr lang="ja-JP" altLang="en-US" dirty="0" smtClean="0">
                <a:solidFill>
                  <a:srgbClr val="00B0F0"/>
                </a:solidFill>
              </a:rPr>
              <a:t>利用</a:t>
            </a:r>
            <a:endParaRPr lang="en-US" altLang="ja-JP" dirty="0" smtClean="0">
              <a:solidFill>
                <a:srgbClr val="00B0F0"/>
              </a:solidFill>
            </a:endParaRPr>
          </a:p>
          <a:p>
            <a:pPr lvl="1"/>
            <a:r>
              <a:rPr lang="ja-JP" altLang="en-US" dirty="0" smtClean="0"/>
              <a:t>エネルギーの有効利用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制御工学の応用例は少ない</a:t>
            </a:r>
            <a:endParaRPr lang="en-US" altLang="ja-JP" dirty="0" smtClean="0"/>
          </a:p>
          <a:p>
            <a:pPr lvl="1">
              <a:lnSpc>
                <a:spcPts val="1000"/>
              </a:lnSpc>
            </a:pPr>
            <a:endParaRPr lang="en-US" altLang="ja-JP" dirty="0" smtClean="0"/>
          </a:p>
          <a:p>
            <a:r>
              <a:rPr lang="ja-JP" altLang="en-US" dirty="0" smtClean="0"/>
              <a:t>本研究：制御工学の応用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管内音場の整形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安定性解析 </a:t>
            </a:r>
            <a:r>
              <a:rPr lang="en-US" altLang="ja-JP" dirty="0" smtClean="0"/>
              <a:t>… </a:t>
            </a:r>
            <a:r>
              <a:rPr lang="ja-JP" altLang="en-US" dirty="0" smtClean="0"/>
              <a:t>本発表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システム設計</a:t>
            </a:r>
            <a:endParaRPr lang="en-US" altLang="ja-JP" dirty="0" smtClean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156176" y="5805264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熱音響ループ管冷凍機</a:t>
            </a:r>
            <a:endParaRPr kumimoji="1" lang="ja-JP" altLang="en-US" sz="2000" dirty="0"/>
          </a:p>
        </p:txBody>
      </p:sp>
      <p:grpSp>
        <p:nvGrpSpPr>
          <p:cNvPr id="40" name="グループ化 39"/>
          <p:cNvGrpSpPr/>
          <p:nvPr/>
        </p:nvGrpSpPr>
        <p:grpSpPr>
          <a:xfrm>
            <a:off x="5940152" y="2060848"/>
            <a:ext cx="3024336" cy="3577406"/>
            <a:chOff x="5940152" y="2060848"/>
            <a:chExt cx="3024336" cy="3577406"/>
          </a:xfrm>
        </p:grpSpPr>
        <p:sp>
          <p:nvSpPr>
            <p:cNvPr id="15" name="正方形/長方形 14"/>
            <p:cNvSpPr/>
            <p:nvPr/>
          </p:nvSpPr>
          <p:spPr>
            <a:xfrm>
              <a:off x="7020272" y="2420888"/>
              <a:ext cx="720080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026" name="Group 2"/>
            <p:cNvGrpSpPr>
              <a:grpSpLocks noChangeAspect="1"/>
            </p:cNvGrpSpPr>
            <p:nvPr/>
          </p:nvGrpSpPr>
          <p:grpSpPr bwMode="auto">
            <a:xfrm>
              <a:off x="6300192" y="2060848"/>
              <a:ext cx="2304652" cy="3577406"/>
              <a:chOff x="3357" y="11425"/>
              <a:chExt cx="1904" cy="2956"/>
            </a:xfrm>
          </p:grpSpPr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>
                <a:off x="3462" y="11425"/>
                <a:ext cx="1710" cy="2956"/>
              </a:xfrm>
              <a:prstGeom prst="roundRect">
                <a:avLst>
                  <a:gd name="adj" fmla="val 26315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0" name="AutoShape 6"/>
              <p:cNvSpPr>
                <a:spLocks noChangeArrowheads="1"/>
              </p:cNvSpPr>
              <p:nvPr/>
            </p:nvSpPr>
            <p:spPr bwMode="auto">
              <a:xfrm rot="10800000">
                <a:off x="3717" y="11695"/>
                <a:ext cx="1185" cy="240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1" name="Rectangle 7" descr="縦線"/>
              <p:cNvSpPr>
                <a:spLocks noChangeArrowheads="1"/>
              </p:cNvSpPr>
              <p:nvPr/>
            </p:nvSpPr>
            <p:spPr bwMode="auto">
              <a:xfrm>
                <a:off x="3462" y="13331"/>
                <a:ext cx="255" cy="389"/>
              </a:xfrm>
              <a:prstGeom prst="rect">
                <a:avLst/>
              </a:prstGeom>
              <a:pattFill prst="ltVert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2" name="Rectangle 8" descr="縦線"/>
              <p:cNvSpPr>
                <a:spLocks noChangeArrowheads="1"/>
              </p:cNvSpPr>
              <p:nvPr/>
            </p:nvSpPr>
            <p:spPr bwMode="auto">
              <a:xfrm>
                <a:off x="4902" y="12027"/>
                <a:ext cx="254" cy="389"/>
              </a:xfrm>
              <a:prstGeom prst="rect">
                <a:avLst/>
              </a:prstGeom>
              <a:pattFill prst="ltVert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cxnSp>
            <p:nvCxnSpPr>
              <p:cNvPr id="1033" name="AutoShape 9"/>
              <p:cNvCxnSpPr>
                <a:cxnSpLocks noChangeShapeType="1"/>
                <a:stCxn id="1035" idx="3"/>
                <a:endCxn id="1036" idx="1"/>
              </p:cNvCxnSpPr>
              <p:nvPr/>
            </p:nvCxnSpPr>
            <p:spPr bwMode="auto">
              <a:xfrm flipV="1">
                <a:off x="3821" y="11955"/>
                <a:ext cx="975" cy="1836"/>
              </a:xfrm>
              <a:prstGeom prst="bentConnector3">
                <a:avLst>
                  <a:gd name="adj1" fmla="val 49949"/>
                </a:avLst>
              </a:prstGeom>
              <a:noFill/>
              <a:ln w="25400">
                <a:solidFill>
                  <a:srgbClr val="00B050"/>
                </a:solidFill>
                <a:miter lim="800000"/>
                <a:headEnd/>
                <a:tailEnd/>
              </a:ln>
            </p:spPr>
          </p:cxn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3357" y="13189"/>
                <a:ext cx="464" cy="1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3357" y="13720"/>
                <a:ext cx="464" cy="142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796" y="11883"/>
                <a:ext cx="465" cy="144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4796" y="12416"/>
                <a:ext cx="465" cy="142"/>
              </a:xfrm>
              <a:prstGeom prst="rect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34" name="テキスト ボックス 33"/>
            <p:cNvSpPr txBox="1"/>
            <p:nvPr/>
          </p:nvSpPr>
          <p:spPr>
            <a:xfrm>
              <a:off x="5940152" y="4100032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熱</a:t>
              </a:r>
              <a:endParaRPr kumimoji="1" lang="ja-JP" altLang="en-US" dirty="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8548990" y="3173867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冷</a:t>
              </a:r>
              <a:endParaRPr kumimoji="1" lang="ja-JP" altLang="en-US" dirty="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6374635" y="2782669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音</a:t>
              </a:r>
              <a:endParaRPr lang="en-US" altLang="ja-JP" dirty="0" smtClean="0"/>
            </a:p>
            <a:p>
              <a:r>
                <a:rPr lang="ja-JP" altLang="en-US" dirty="0" smtClean="0"/>
                <a:t>波</a:t>
              </a:r>
              <a:endParaRPr kumimoji="1" lang="ja-JP" altLang="en-US" dirty="0"/>
            </a:p>
          </p:txBody>
        </p:sp>
        <p:sp>
          <p:nvSpPr>
            <p:cNvPr id="39" name="フリーフォーム 38"/>
            <p:cNvSpPr/>
            <p:nvPr/>
          </p:nvSpPr>
          <p:spPr>
            <a:xfrm>
              <a:off x="6581935" y="3386809"/>
              <a:ext cx="63488" cy="708112"/>
            </a:xfrm>
            <a:custGeom>
              <a:avLst/>
              <a:gdLst>
                <a:gd name="connsiteX0" fmla="*/ 0 w 0"/>
                <a:gd name="connsiteY0" fmla="*/ 1302026 h 1302026"/>
                <a:gd name="connsiteX1" fmla="*/ 0 w 0"/>
                <a:gd name="connsiteY1" fmla="*/ 0 h 1302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302026">
                  <a:moveTo>
                    <a:pt x="0" y="1302026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467544" y="0"/>
            <a:ext cx="82296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背景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（つづき）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400600"/>
          </a:xfrm>
        </p:spPr>
        <p:txBody>
          <a:bodyPr>
            <a:normAutofit/>
          </a:bodyPr>
          <a:lstStyle/>
          <a:p>
            <a:pPr marL="0" lvl="0" indent="0"/>
            <a:r>
              <a:rPr lang="ja-JP" altLang="en-US" dirty="0" smtClean="0">
                <a:solidFill>
                  <a:prstClr val="black"/>
                </a:solidFill>
              </a:rPr>
              <a:t>　</a:t>
            </a:r>
            <a:r>
              <a:rPr lang="ja-JP" altLang="ja-JP" dirty="0" smtClean="0">
                <a:solidFill>
                  <a:prstClr val="black"/>
                </a:solidFill>
              </a:rPr>
              <a:t>熱音響システム</a:t>
            </a:r>
            <a:r>
              <a:rPr lang="ja-JP" altLang="en-US" dirty="0" smtClean="0">
                <a:solidFill>
                  <a:prstClr val="black"/>
                </a:solidFill>
              </a:rPr>
              <a:t>が</a:t>
            </a:r>
            <a:r>
              <a:rPr lang="ja-JP" altLang="ja-JP" dirty="0" smtClean="0">
                <a:solidFill>
                  <a:prstClr val="black"/>
                </a:solidFill>
              </a:rPr>
              <a:t>発振</a:t>
            </a:r>
            <a:r>
              <a:rPr lang="ja-JP" altLang="en-US" dirty="0" smtClean="0">
                <a:solidFill>
                  <a:prstClr val="black"/>
                </a:solidFill>
              </a:rPr>
              <a:t>開始する</a:t>
            </a:r>
            <a:r>
              <a:rPr lang="ja-JP" altLang="ja-JP" dirty="0" smtClean="0">
                <a:solidFill>
                  <a:prstClr val="black"/>
                </a:solidFill>
              </a:rPr>
              <a:t>条件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ja-JP" altLang="en-US" dirty="0" smtClean="0">
                <a:solidFill>
                  <a:prstClr val="black"/>
                </a:solidFill>
              </a:rPr>
              <a:t>　　スタックや熱交換器形状が複雑な場合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ja-JP" altLang="en-US" dirty="0" smtClean="0">
                <a:solidFill>
                  <a:prstClr val="black"/>
                </a:solidFill>
              </a:rPr>
              <a:t>　　　　　　　　　⇒　</a:t>
            </a:r>
            <a:r>
              <a:rPr lang="ja-JP" altLang="ja-JP" dirty="0" smtClean="0">
                <a:solidFill>
                  <a:prstClr val="black"/>
                </a:solidFill>
              </a:rPr>
              <a:t>実験的</a:t>
            </a:r>
            <a:r>
              <a:rPr lang="ja-JP" altLang="en-US" dirty="0" smtClean="0">
                <a:solidFill>
                  <a:prstClr val="black"/>
                </a:solidFill>
              </a:rPr>
              <a:t>な</a:t>
            </a:r>
            <a:r>
              <a:rPr lang="ja-JP" altLang="ja-JP" dirty="0" smtClean="0">
                <a:solidFill>
                  <a:prstClr val="black"/>
                </a:solidFill>
              </a:rPr>
              <a:t>推定</a:t>
            </a:r>
            <a:endParaRPr lang="en-US" altLang="ja-JP" dirty="0" smtClean="0"/>
          </a:p>
          <a:p>
            <a:pPr lvl="1">
              <a:lnSpc>
                <a:spcPct val="110000"/>
              </a:lnSpc>
              <a:buNone/>
            </a:pPr>
            <a:endParaRPr lang="en-US" altLang="ja-JP" sz="1800" dirty="0" smtClean="0"/>
          </a:p>
          <a:p>
            <a:pPr lvl="0"/>
            <a:r>
              <a:rPr lang="ja-JP" altLang="en-US" dirty="0" smtClean="0"/>
              <a:t>開ループ系の周波数応答に基づく方法　　</a:t>
            </a:r>
            <a:r>
              <a:rPr lang="en-US" altLang="ja-JP" dirty="0" smtClean="0"/>
              <a:t> </a:t>
            </a:r>
            <a:r>
              <a:rPr lang="en-US" altLang="ja-JP" sz="2400" dirty="0" smtClean="0"/>
              <a:t>[</a:t>
            </a:r>
            <a:r>
              <a:rPr lang="en-US" altLang="ja-JP" sz="2400" dirty="0" err="1" smtClean="0"/>
              <a:t>Hatori</a:t>
            </a:r>
            <a:r>
              <a:rPr lang="en-US" altLang="ja-JP" sz="2400" dirty="0" smtClean="0"/>
              <a:t> et al.2012] [</a:t>
            </a:r>
            <a:r>
              <a:rPr lang="en-US" altLang="ja-JP" sz="2400" dirty="0" err="1" smtClean="0"/>
              <a:t>Guedra</a:t>
            </a:r>
            <a:r>
              <a:rPr lang="en-US" altLang="ja-JP" sz="2400" dirty="0" smtClean="0"/>
              <a:t> et al.2011]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臨界状態に対応する</a:t>
            </a:r>
            <a:r>
              <a:rPr lang="ja-JP" altLang="ja-JP" dirty="0" smtClean="0"/>
              <a:t>等式条件</a:t>
            </a:r>
            <a:endParaRPr lang="en-US" altLang="ja-JP" dirty="0" smtClean="0"/>
          </a:p>
          <a:p>
            <a:pPr lvl="1"/>
            <a:r>
              <a:rPr lang="ja-JP" altLang="ja-JP" dirty="0" smtClean="0"/>
              <a:t>発振のし易さ／し難さの把握が困難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           　閉ループ系の安定余裕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7092280" y="4005064"/>
            <a:ext cx="1530847" cy="2376264"/>
            <a:chOff x="3357" y="11425"/>
            <a:chExt cx="1904" cy="2956"/>
          </a:xfrm>
        </p:grpSpPr>
        <p:sp>
          <p:nvSpPr>
            <p:cNvPr id="30" name="AutoShape 5"/>
            <p:cNvSpPr>
              <a:spLocks noChangeArrowheads="1"/>
            </p:cNvSpPr>
            <p:nvPr/>
          </p:nvSpPr>
          <p:spPr bwMode="auto">
            <a:xfrm>
              <a:off x="3462" y="11425"/>
              <a:ext cx="1710" cy="2956"/>
            </a:xfrm>
            <a:prstGeom prst="roundRect">
              <a:avLst>
                <a:gd name="adj" fmla="val 26315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AutoShape 6"/>
            <p:cNvSpPr>
              <a:spLocks noChangeArrowheads="1"/>
            </p:cNvSpPr>
            <p:nvPr/>
          </p:nvSpPr>
          <p:spPr bwMode="auto">
            <a:xfrm rot="10800000">
              <a:off x="3717" y="11695"/>
              <a:ext cx="1185" cy="24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Rectangle 7" descr="縦線"/>
            <p:cNvSpPr>
              <a:spLocks noChangeArrowheads="1"/>
            </p:cNvSpPr>
            <p:nvPr/>
          </p:nvSpPr>
          <p:spPr bwMode="auto">
            <a:xfrm>
              <a:off x="3462" y="13331"/>
              <a:ext cx="255" cy="389"/>
            </a:xfrm>
            <a:prstGeom prst="rect">
              <a:avLst/>
            </a:prstGeom>
            <a:pattFill prst="ltVert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Rectangle 8" descr="縦線"/>
            <p:cNvSpPr>
              <a:spLocks noChangeArrowheads="1"/>
            </p:cNvSpPr>
            <p:nvPr/>
          </p:nvSpPr>
          <p:spPr bwMode="auto">
            <a:xfrm>
              <a:off x="4902" y="12027"/>
              <a:ext cx="254" cy="389"/>
            </a:xfrm>
            <a:prstGeom prst="rect">
              <a:avLst/>
            </a:prstGeom>
            <a:pattFill prst="ltVert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cxnSp>
          <p:nvCxnSpPr>
            <p:cNvPr id="34" name="AutoShape 9"/>
            <p:cNvCxnSpPr>
              <a:cxnSpLocks noChangeShapeType="1"/>
              <a:stCxn id="36" idx="3"/>
              <a:endCxn id="37" idx="1"/>
            </p:cNvCxnSpPr>
            <p:nvPr/>
          </p:nvCxnSpPr>
          <p:spPr bwMode="auto">
            <a:xfrm flipV="1">
              <a:off x="3821" y="11955"/>
              <a:ext cx="975" cy="1836"/>
            </a:xfrm>
            <a:prstGeom prst="bentConnector3">
              <a:avLst>
                <a:gd name="adj1" fmla="val 49949"/>
              </a:avLst>
            </a:prstGeom>
            <a:noFill/>
            <a:ln w="25400">
              <a:solidFill>
                <a:srgbClr val="00B050"/>
              </a:solidFill>
              <a:miter lim="800000"/>
              <a:headEnd/>
              <a:tailEnd/>
            </a:ln>
          </p:spPr>
        </p:cxnSp>
        <p:sp>
          <p:nvSpPr>
            <p:cNvPr id="35" name="Rectangle 10"/>
            <p:cNvSpPr>
              <a:spLocks noChangeArrowheads="1"/>
            </p:cNvSpPr>
            <p:nvPr/>
          </p:nvSpPr>
          <p:spPr bwMode="auto">
            <a:xfrm>
              <a:off x="3357" y="13189"/>
              <a:ext cx="464" cy="1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Rectangle 11"/>
            <p:cNvSpPr>
              <a:spLocks noChangeArrowheads="1"/>
            </p:cNvSpPr>
            <p:nvPr/>
          </p:nvSpPr>
          <p:spPr bwMode="auto">
            <a:xfrm>
              <a:off x="3357" y="13720"/>
              <a:ext cx="464" cy="142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Rectangle 12"/>
            <p:cNvSpPr>
              <a:spLocks noChangeArrowheads="1"/>
            </p:cNvSpPr>
            <p:nvPr/>
          </p:nvSpPr>
          <p:spPr bwMode="auto">
            <a:xfrm>
              <a:off x="4796" y="11883"/>
              <a:ext cx="465" cy="144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Rectangle 13"/>
            <p:cNvSpPr>
              <a:spLocks noChangeArrowheads="1"/>
            </p:cNvSpPr>
            <p:nvPr/>
          </p:nvSpPr>
          <p:spPr bwMode="auto">
            <a:xfrm>
              <a:off x="4796" y="12416"/>
              <a:ext cx="465" cy="142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cxnSp>
        <p:nvCxnSpPr>
          <p:cNvPr id="15" name="直線矢印コネクタ 14"/>
          <p:cNvCxnSpPr/>
          <p:nvPr/>
        </p:nvCxnSpPr>
        <p:spPr>
          <a:xfrm>
            <a:off x="3707904" y="5373216"/>
            <a:ext cx="0" cy="43204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7504" y="980728"/>
            <a:ext cx="8892480" cy="252028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ja-JP" altLang="ja-JP" dirty="0" smtClean="0"/>
              <a:t>ナイキストの安定判別</a:t>
            </a:r>
            <a:r>
              <a:rPr lang="ja-JP" altLang="en-US" dirty="0" smtClean="0"/>
              <a:t>に基づく手法を提案</a:t>
            </a:r>
            <a:r>
              <a:rPr lang="en-US" altLang="ja-JP" dirty="0" smtClean="0"/>
              <a:t>[</a:t>
            </a:r>
            <a:r>
              <a:rPr lang="ja-JP" altLang="en-US" dirty="0" smtClean="0"/>
              <a:t>前報</a:t>
            </a:r>
            <a:r>
              <a:rPr lang="en-US" altLang="ja-JP" dirty="0" smtClean="0"/>
              <a:t>]</a:t>
            </a:r>
            <a:endParaRPr lang="ja-JP" altLang="ja-JP" dirty="0" smtClean="0"/>
          </a:p>
          <a:p>
            <a:pPr lvl="1">
              <a:defRPr/>
            </a:pPr>
            <a:r>
              <a:rPr lang="ja-JP" altLang="en-US" sz="3200" dirty="0" smtClean="0">
                <a:uFill>
                  <a:solidFill>
                    <a:srgbClr val="FF0000"/>
                  </a:solidFill>
                </a:uFill>
              </a:rPr>
              <a:t>熱音響コアと</a:t>
            </a:r>
            <a:r>
              <a:rPr lang="ja-JP" altLang="en-US" sz="3200" u="heavy" dirty="0" smtClean="0">
                <a:uFill>
                  <a:solidFill>
                    <a:srgbClr val="00B050"/>
                  </a:solidFill>
                </a:uFill>
              </a:rPr>
              <a:t>管路の周波数応答</a:t>
            </a:r>
            <a:endParaRPr lang="en-US" altLang="ja-JP" sz="3200" u="heavy" dirty="0" smtClean="0">
              <a:uFill>
                <a:solidFill>
                  <a:srgbClr val="00B050"/>
                </a:solidFill>
              </a:uFill>
            </a:endParaRPr>
          </a:p>
          <a:p>
            <a:pPr lvl="1">
              <a:defRPr/>
            </a:pPr>
            <a:r>
              <a:rPr lang="ja-JP" altLang="en-US" sz="3200" u="heavy" dirty="0" smtClean="0">
                <a:uFill>
                  <a:solidFill>
                    <a:srgbClr val="FF0000"/>
                  </a:solidFill>
                </a:uFill>
              </a:rPr>
              <a:t>軌跡</a:t>
            </a:r>
            <a:r>
              <a:rPr lang="en-US" altLang="ja-JP" sz="3200" u="heavy" dirty="0" smtClean="0">
                <a:uFill>
                  <a:solidFill>
                    <a:srgbClr val="FF0000"/>
                  </a:solidFill>
                </a:uFill>
              </a:rPr>
              <a:t>-</a:t>
            </a:r>
            <a:r>
              <a:rPr lang="ja-JP" altLang="en-US" sz="3200" u="heavy" dirty="0" smtClean="0">
                <a:uFill>
                  <a:solidFill>
                    <a:srgbClr val="FF0000"/>
                  </a:solidFill>
                </a:uFill>
              </a:rPr>
              <a:t>原点間距離</a:t>
            </a:r>
            <a:r>
              <a:rPr lang="ja-JP" altLang="en-US" sz="3200" dirty="0" smtClean="0">
                <a:uFill>
                  <a:solidFill>
                    <a:srgbClr val="FF0000"/>
                  </a:solidFill>
                </a:uFill>
              </a:rPr>
              <a:t>と発振時圧力振幅</a:t>
            </a:r>
            <a:endParaRPr lang="en-US" altLang="ja-JP" sz="3200" dirty="0" smtClean="0"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/>
          </a:bodyPr>
          <a:lstStyle/>
          <a:p>
            <a:pPr lvl="0"/>
            <a:r>
              <a:rPr lang="ja-JP" altLang="en-US" dirty="0" smtClean="0"/>
              <a:t>背景</a:t>
            </a:r>
            <a:r>
              <a:rPr lang="ja-JP" altLang="en-US" sz="3200" dirty="0" smtClean="0"/>
              <a:t>（つづき）</a:t>
            </a:r>
            <a:endParaRPr kumimoji="1" lang="ja-JP" altLang="en-US" dirty="0"/>
          </a:p>
        </p:txBody>
      </p:sp>
      <p:sp>
        <p:nvSpPr>
          <p:cNvPr id="6" name="コンテンツ プレースホルダ 2"/>
          <p:cNvSpPr txBox="1">
            <a:spLocks/>
          </p:cNvSpPr>
          <p:nvPr/>
        </p:nvSpPr>
        <p:spPr>
          <a:xfrm>
            <a:off x="179512" y="3645024"/>
            <a:ext cx="8964488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ja-JP" sz="3200" dirty="0" smtClean="0"/>
              <a:t>【</a:t>
            </a:r>
            <a:r>
              <a:rPr lang="ja-JP" altLang="en-US" sz="3200" dirty="0" smtClean="0"/>
              <a:t>目的</a:t>
            </a:r>
            <a:r>
              <a:rPr lang="en-US" altLang="ja-JP" sz="3200" dirty="0" smtClean="0"/>
              <a:t>】</a:t>
            </a:r>
            <a:r>
              <a:rPr lang="ja-JP" altLang="en-US" sz="3200" dirty="0" smtClean="0"/>
              <a:t>　熱音響発電機の安定解析に応用</a:t>
            </a:r>
            <a:endParaRPr lang="en-US" altLang="ja-JP" sz="3200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ja-JP" altLang="en-US" sz="3200" u="heavy" dirty="0" smtClean="0">
                <a:solidFill>
                  <a:prstClr val="black"/>
                </a:solidFill>
                <a:uFill>
                  <a:solidFill>
                    <a:srgbClr val="00B050"/>
                  </a:solidFill>
                </a:uFill>
              </a:rPr>
              <a:t>リニアモータの電気</a:t>
            </a:r>
            <a:r>
              <a:rPr lang="en-US" altLang="ja-JP" sz="3200" u="heavy" dirty="0" smtClean="0">
                <a:solidFill>
                  <a:prstClr val="black"/>
                </a:solidFill>
                <a:uFill>
                  <a:solidFill>
                    <a:srgbClr val="00B050"/>
                  </a:solidFill>
                </a:uFill>
              </a:rPr>
              <a:t>-</a:t>
            </a:r>
            <a:r>
              <a:rPr lang="ja-JP" altLang="en-US" sz="3200" u="heavy" dirty="0" smtClean="0">
                <a:solidFill>
                  <a:prstClr val="black"/>
                </a:solidFill>
                <a:uFill>
                  <a:solidFill>
                    <a:srgbClr val="00B050"/>
                  </a:solidFill>
                </a:uFill>
              </a:rPr>
              <a:t>音響特性と回路定数</a:t>
            </a:r>
            <a:endParaRPr lang="en-US" altLang="ja-JP" sz="3200" u="heavy" dirty="0" smtClean="0">
              <a:solidFill>
                <a:prstClr val="black"/>
              </a:solidFill>
              <a:uFill>
                <a:solidFill>
                  <a:srgbClr val="00B050"/>
                </a:solidFill>
              </a:uFill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ja-JP" altLang="en-US" sz="3200" dirty="0" smtClean="0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</a:rPr>
              <a:t>発振時の</a:t>
            </a:r>
            <a:r>
              <a:rPr lang="ja-JP" altLang="en-US" sz="3200" u="heavy" dirty="0" smtClean="0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</a:rPr>
              <a:t>端子間電圧と消費電力</a:t>
            </a:r>
            <a:r>
              <a:rPr lang="ja-JP" altLang="en-US" sz="3200" dirty="0" smtClean="0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</a:rPr>
              <a:t>を予測</a:t>
            </a:r>
            <a:endParaRPr lang="en-US" altLang="ja-JP" sz="3200" dirty="0" smtClean="0">
              <a:solidFill>
                <a:prstClr val="black"/>
              </a:solidFill>
              <a:uFill>
                <a:solidFill>
                  <a:srgbClr val="FF0000"/>
                </a:solidFill>
              </a:u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b="62535"/>
          <a:stretch>
            <a:fillRect/>
          </a:stretch>
        </p:blipFill>
        <p:spPr bwMode="auto">
          <a:xfrm>
            <a:off x="107504" y="605962"/>
            <a:ext cx="8629020" cy="212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正方形/長方形 36"/>
          <p:cNvSpPr/>
          <p:nvPr/>
        </p:nvSpPr>
        <p:spPr>
          <a:xfrm>
            <a:off x="4217431" y="3730887"/>
            <a:ext cx="432048" cy="291048"/>
          </a:xfrm>
          <a:prstGeom prst="rect">
            <a:avLst/>
          </a:prstGeom>
          <a:gradFill>
            <a:gsLst>
              <a:gs pos="0">
                <a:srgbClr val="FF0000">
                  <a:alpha val="50000"/>
                </a:srgbClr>
              </a:gs>
              <a:gs pos="100000">
                <a:srgbClr val="0066FF">
                  <a:alpha val="50000"/>
                </a:srgbClr>
              </a:gs>
            </a:gsLst>
            <a:lin ang="0" scaled="0"/>
          </a:gra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2854564" y="3683935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5087040" y="3692134"/>
            <a:ext cx="504056" cy="34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コネクタ 29"/>
          <p:cNvCxnSpPr/>
          <p:nvPr/>
        </p:nvCxnSpPr>
        <p:spPr>
          <a:xfrm>
            <a:off x="3062464" y="3697674"/>
            <a:ext cx="0" cy="432048"/>
          </a:xfrm>
          <a:prstGeom prst="line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403098" y="3696484"/>
            <a:ext cx="0" cy="432048"/>
          </a:xfrm>
          <a:prstGeom prst="line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1547664" y="5210036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管長</a:t>
            </a:r>
            <a:r>
              <a:rPr lang="ja-JP" alt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altLang="ja-JP" sz="2800" dirty="0" smtClean="0">
                <a:solidFill>
                  <a:srgbClr val="FF0000"/>
                </a:solidFill>
              </a:rPr>
              <a:t>= 450mm, 900mm </a:t>
            </a:r>
            <a:r>
              <a:rPr lang="ja-JP" altLang="en-US" sz="2800" dirty="0" smtClean="0">
                <a:solidFill>
                  <a:srgbClr val="FF0000"/>
                </a:solidFill>
              </a:rPr>
              <a:t>の二通り</a:t>
            </a:r>
            <a:endParaRPr lang="en-US" altLang="ja-JP" sz="2800" dirty="0" smtClean="0">
              <a:solidFill>
                <a:srgbClr val="FF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2802202"/>
            <a:ext cx="5976664" cy="3939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/>
          <a:lstStyle/>
          <a:p>
            <a:r>
              <a:rPr kumimoji="1" lang="ja-JP" altLang="en-US" dirty="0" smtClean="0"/>
              <a:t>実験装置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4517372" y="1484785"/>
            <a:ext cx="432048" cy="291048"/>
          </a:xfrm>
          <a:prstGeom prst="rect">
            <a:avLst/>
          </a:prstGeom>
          <a:gradFill>
            <a:gsLst>
              <a:gs pos="0">
                <a:srgbClr val="FF0000">
                  <a:alpha val="50000"/>
                </a:srgbClr>
              </a:gs>
              <a:gs pos="100000">
                <a:srgbClr val="0066FF">
                  <a:alpha val="50000"/>
                </a:srgbClr>
              </a:gs>
            </a:gsLst>
            <a:lin ang="0" scaled="0"/>
          </a:gra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/>
          <p:nvPr/>
        </p:nvCxnSpPr>
        <p:spPr>
          <a:xfrm>
            <a:off x="3349448" y="1420975"/>
            <a:ext cx="0" cy="432048"/>
          </a:xfrm>
          <a:prstGeom prst="line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5690082" y="1403160"/>
            <a:ext cx="0" cy="432048"/>
          </a:xfrm>
          <a:prstGeom prst="line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2051720" y="883743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768mm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42321" y="871718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76</a:t>
            </a:r>
            <a:r>
              <a:rPr kumimoji="1" lang="en-US" altLang="ja-JP" dirty="0" smtClean="0"/>
              <a:t>8mm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957381" y="89942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34</a:t>
            </a:r>
            <a:r>
              <a:rPr kumimoji="1" lang="en-US" altLang="ja-JP" dirty="0" smtClean="0"/>
              <a:t>mm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57659" y="877374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34</a:t>
            </a:r>
            <a:r>
              <a:rPr kumimoji="1" lang="en-US" altLang="ja-JP" dirty="0" smtClean="0"/>
              <a:t>mm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236296" y="3140968"/>
            <a:ext cx="180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φ</a:t>
            </a:r>
            <a:r>
              <a:rPr lang="en-US" altLang="ja-JP" i="1" dirty="0" smtClean="0"/>
              <a:t>47</a:t>
            </a:r>
            <a:r>
              <a:rPr lang="en-US" altLang="ja-JP" dirty="0" smtClean="0"/>
              <a:t>mm </a:t>
            </a:r>
          </a:p>
          <a:p>
            <a:r>
              <a:rPr lang="ja-JP" altLang="en-US" dirty="0" smtClean="0"/>
              <a:t>長さ </a:t>
            </a:r>
            <a:r>
              <a:rPr lang="en-US" altLang="ja-JP" i="1" dirty="0" smtClean="0"/>
              <a:t>55</a:t>
            </a:r>
            <a:r>
              <a:rPr lang="en-US" altLang="ja-JP" dirty="0" smtClean="0"/>
              <a:t>mm</a:t>
            </a:r>
          </a:p>
          <a:p>
            <a:r>
              <a:rPr lang="en-US" altLang="ja-JP" dirty="0" smtClean="0"/>
              <a:t>1mm ×1mm</a:t>
            </a:r>
          </a:p>
          <a:p>
            <a:endParaRPr lang="en-US" altLang="ja-JP" dirty="0" smtClean="0"/>
          </a:p>
          <a:p>
            <a:r>
              <a:rPr lang="en-US" altLang="ja-JP" i="1" dirty="0" smtClean="0"/>
              <a:t>T</a:t>
            </a:r>
            <a:r>
              <a:rPr lang="en-US" altLang="ja-JP" i="1" baseline="-25000" dirty="0" smtClean="0"/>
              <a:t>H</a:t>
            </a:r>
            <a:r>
              <a:rPr lang="en-US" altLang="ja-JP" dirty="0" smtClean="0"/>
              <a:t> = 300, 400</a:t>
            </a:r>
            <a:r>
              <a:rPr lang="ja-JP" altLang="en-US" dirty="0" smtClean="0"/>
              <a:t>℃</a:t>
            </a:r>
            <a:endParaRPr lang="en-US" altLang="ja-JP" dirty="0" smtClean="0"/>
          </a:p>
          <a:p>
            <a:r>
              <a:rPr lang="en-US" altLang="ja-JP" i="1" dirty="0" smtClean="0"/>
              <a:t>T</a:t>
            </a:r>
            <a:r>
              <a:rPr lang="en-US" altLang="ja-JP" i="1" baseline="-25000" dirty="0" smtClean="0"/>
              <a:t>C</a:t>
            </a:r>
            <a:r>
              <a:rPr lang="en-US" altLang="ja-JP" dirty="0" smtClean="0"/>
              <a:t> = 28</a:t>
            </a:r>
            <a:r>
              <a:rPr lang="ja-JP" altLang="en-US" dirty="0" smtClean="0"/>
              <a:t>～</a:t>
            </a:r>
            <a:r>
              <a:rPr lang="en-US" altLang="ja-JP" dirty="0" smtClean="0"/>
              <a:t>29</a:t>
            </a:r>
            <a:r>
              <a:rPr lang="ja-JP" altLang="en-US" dirty="0" smtClean="0"/>
              <a:t>℃</a:t>
            </a:r>
          </a:p>
        </p:txBody>
      </p:sp>
      <p:sp>
        <p:nvSpPr>
          <p:cNvPr id="27" name="(b),(c)消す"/>
          <p:cNvSpPr/>
          <p:nvPr/>
        </p:nvSpPr>
        <p:spPr>
          <a:xfrm>
            <a:off x="1547664" y="3068960"/>
            <a:ext cx="7272808" cy="2736304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329" y="4293096"/>
            <a:ext cx="636270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9672" y="3140968"/>
            <a:ext cx="2493645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88625" y="3118835"/>
            <a:ext cx="416814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角丸四角形 24"/>
          <p:cNvSpPr/>
          <p:nvPr/>
        </p:nvSpPr>
        <p:spPr>
          <a:xfrm>
            <a:off x="3347864" y="1052736"/>
            <a:ext cx="2341736" cy="1224136"/>
          </a:xfrm>
          <a:prstGeom prst="roundRect">
            <a:avLst/>
          </a:prstGeom>
          <a:solidFill>
            <a:srgbClr val="FF0000">
              <a:alpha val="30000"/>
            </a:srgbClr>
          </a:solidFill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>
              <a:lnSpc>
                <a:spcPts val="2500"/>
              </a:lnSpc>
            </a:pPr>
            <a:r>
              <a:rPr lang="en-US" altLang="ja-JP" sz="2800" i="1" dirty="0" smtClean="0">
                <a:solidFill>
                  <a:srgbClr val="FF0000"/>
                </a:solidFill>
              </a:rPr>
              <a:t>G</a:t>
            </a:r>
            <a:endParaRPr kumimoji="1" lang="ja-JP" altLang="en-US" sz="2800" i="1" dirty="0">
              <a:solidFill>
                <a:srgbClr val="FF00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524328" y="5229200"/>
            <a:ext cx="72008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t="52112"/>
          <a:stretch>
            <a:fillRect/>
          </a:stretch>
        </p:blipFill>
        <p:spPr bwMode="auto">
          <a:xfrm>
            <a:off x="107504" y="633388"/>
            <a:ext cx="8629020" cy="2716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正方形/長方形 36"/>
          <p:cNvSpPr/>
          <p:nvPr/>
        </p:nvSpPr>
        <p:spPr>
          <a:xfrm>
            <a:off x="4217431" y="3730887"/>
            <a:ext cx="432048" cy="291048"/>
          </a:xfrm>
          <a:prstGeom prst="rect">
            <a:avLst/>
          </a:prstGeom>
          <a:gradFill>
            <a:gsLst>
              <a:gs pos="0">
                <a:srgbClr val="FF0000">
                  <a:alpha val="50000"/>
                </a:srgbClr>
              </a:gs>
              <a:gs pos="100000">
                <a:srgbClr val="0066FF">
                  <a:alpha val="50000"/>
                </a:srgbClr>
              </a:gs>
            </a:gsLst>
            <a:lin ang="0" scaled="0"/>
          </a:gra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2854564" y="3683935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5087040" y="3692134"/>
            <a:ext cx="504056" cy="34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コネクタ 29"/>
          <p:cNvCxnSpPr/>
          <p:nvPr/>
        </p:nvCxnSpPr>
        <p:spPr>
          <a:xfrm>
            <a:off x="3062464" y="3697674"/>
            <a:ext cx="0" cy="432048"/>
          </a:xfrm>
          <a:prstGeom prst="line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403098" y="3696484"/>
            <a:ext cx="0" cy="432048"/>
          </a:xfrm>
          <a:prstGeom prst="line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1547664" y="5210036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管長</a:t>
            </a:r>
            <a:r>
              <a:rPr lang="ja-JP" alt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altLang="ja-JP" sz="2800" dirty="0" smtClean="0">
                <a:solidFill>
                  <a:srgbClr val="FF0000"/>
                </a:solidFill>
              </a:rPr>
              <a:t>= 450mm, 900mm </a:t>
            </a:r>
            <a:r>
              <a:rPr lang="ja-JP" altLang="en-US" sz="2800" dirty="0" smtClean="0">
                <a:solidFill>
                  <a:srgbClr val="FF0000"/>
                </a:solidFill>
              </a:rPr>
              <a:t>の二通り</a:t>
            </a:r>
            <a:endParaRPr lang="en-US" altLang="ja-JP" sz="2800" dirty="0" smtClean="0">
              <a:solidFill>
                <a:srgbClr val="FF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2802202"/>
            <a:ext cx="5976664" cy="3939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/>
          <a:lstStyle/>
          <a:p>
            <a:r>
              <a:rPr kumimoji="1" lang="ja-JP" altLang="en-US" dirty="0" smtClean="0"/>
              <a:t>実験装置</a:t>
            </a:r>
            <a:r>
              <a:rPr kumimoji="1" lang="ja-JP" altLang="en-US" sz="3200" dirty="0" smtClean="0"/>
              <a:t>（つづき）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236296" y="3140968"/>
            <a:ext cx="180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φ</a:t>
            </a:r>
            <a:r>
              <a:rPr lang="en-US" altLang="ja-JP" i="1" dirty="0" smtClean="0"/>
              <a:t>47</a:t>
            </a:r>
            <a:r>
              <a:rPr lang="en-US" altLang="ja-JP" dirty="0" smtClean="0"/>
              <a:t>mm </a:t>
            </a:r>
          </a:p>
          <a:p>
            <a:r>
              <a:rPr lang="ja-JP" altLang="en-US" dirty="0" smtClean="0"/>
              <a:t>長さ </a:t>
            </a:r>
            <a:r>
              <a:rPr lang="en-US" altLang="ja-JP" i="1" dirty="0" smtClean="0"/>
              <a:t>55</a:t>
            </a:r>
            <a:r>
              <a:rPr lang="en-US" altLang="ja-JP" dirty="0" smtClean="0"/>
              <a:t>mm</a:t>
            </a:r>
          </a:p>
          <a:p>
            <a:r>
              <a:rPr lang="en-US" altLang="ja-JP" dirty="0" smtClean="0"/>
              <a:t>1mm ×1mm</a:t>
            </a:r>
          </a:p>
          <a:p>
            <a:endParaRPr lang="en-US" altLang="ja-JP" dirty="0" smtClean="0"/>
          </a:p>
          <a:p>
            <a:r>
              <a:rPr lang="en-US" altLang="ja-JP" i="1" dirty="0" smtClean="0"/>
              <a:t>T</a:t>
            </a:r>
            <a:r>
              <a:rPr lang="en-US" altLang="ja-JP" i="1" baseline="-25000" dirty="0" smtClean="0"/>
              <a:t>H</a:t>
            </a:r>
            <a:r>
              <a:rPr lang="en-US" altLang="ja-JP" dirty="0" smtClean="0"/>
              <a:t> = 300, 400</a:t>
            </a:r>
            <a:r>
              <a:rPr lang="ja-JP" altLang="en-US" dirty="0" smtClean="0"/>
              <a:t>℃</a:t>
            </a:r>
            <a:endParaRPr lang="en-US" altLang="ja-JP" dirty="0" smtClean="0"/>
          </a:p>
          <a:p>
            <a:r>
              <a:rPr lang="en-US" altLang="ja-JP" i="1" dirty="0" smtClean="0"/>
              <a:t>T</a:t>
            </a:r>
            <a:r>
              <a:rPr lang="en-US" altLang="ja-JP" i="1" baseline="-25000" dirty="0" smtClean="0"/>
              <a:t>C</a:t>
            </a:r>
            <a:r>
              <a:rPr lang="en-US" altLang="ja-JP" dirty="0" smtClean="0"/>
              <a:t> = 28</a:t>
            </a:r>
            <a:r>
              <a:rPr lang="ja-JP" altLang="en-US" dirty="0" smtClean="0"/>
              <a:t>～</a:t>
            </a:r>
            <a:r>
              <a:rPr lang="en-US" altLang="ja-JP" dirty="0" smtClean="0"/>
              <a:t>29</a:t>
            </a:r>
            <a:r>
              <a:rPr lang="ja-JP" altLang="en-US" dirty="0" smtClean="0"/>
              <a:t>℃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373264" y="756196"/>
            <a:ext cx="1728192" cy="1728192"/>
          </a:xfrm>
          <a:prstGeom prst="rect">
            <a:avLst/>
          </a:prstGeom>
          <a:noFill/>
          <a:ln w="63500">
            <a:solidFill>
              <a:srgbClr val="0070C0">
                <a:alpha val="4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1115616" y="5974680"/>
            <a:ext cx="5904656" cy="720080"/>
          </a:xfrm>
          <a:prstGeom prst="rect">
            <a:avLst/>
          </a:prstGeom>
          <a:noFill/>
          <a:ln w="63500">
            <a:solidFill>
              <a:srgbClr val="FF0000">
                <a:alpha val="4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(b),(c)消す"/>
          <p:cNvSpPr/>
          <p:nvPr/>
        </p:nvSpPr>
        <p:spPr>
          <a:xfrm>
            <a:off x="1475656" y="3068960"/>
            <a:ext cx="7272808" cy="223224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4365104"/>
            <a:ext cx="1837849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9672" y="3140968"/>
            <a:ext cx="2347913" cy="1092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94734" y="3102210"/>
            <a:ext cx="4315301" cy="115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正方形/長方形 17"/>
          <p:cNvSpPr/>
          <p:nvPr/>
        </p:nvSpPr>
        <p:spPr>
          <a:xfrm>
            <a:off x="3563888" y="1484784"/>
            <a:ext cx="157212" cy="318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341209" y="1700808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40cm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フリーフォーム 18"/>
          <p:cNvSpPr/>
          <p:nvPr/>
        </p:nvSpPr>
        <p:spPr>
          <a:xfrm>
            <a:off x="3369797" y="1732260"/>
            <a:ext cx="762000" cy="0"/>
          </a:xfrm>
          <a:custGeom>
            <a:avLst/>
            <a:gdLst>
              <a:gd name="connsiteX0" fmla="*/ 0 w 762000"/>
              <a:gd name="connsiteY0" fmla="*/ 0 h 0"/>
              <a:gd name="connsiteX1" fmla="*/ 762000 w 762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2000">
                <a:moveTo>
                  <a:pt x="0" y="0"/>
                </a:moveTo>
                <a:lnTo>
                  <a:pt x="762000" y="0"/>
                </a:lnTo>
              </a:path>
            </a:pathLst>
          </a:custGeom>
          <a:ln w="38100">
            <a:solidFill>
              <a:srgbClr val="FF0000"/>
            </a:solidFill>
            <a:headEnd type="arrow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343672" y="2098948"/>
            <a:ext cx="811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45Hz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0" grpId="0"/>
      <p:bldP spid="20" grpId="1"/>
      <p:bldP spid="19" grpId="0" animBg="1"/>
      <p:bldP spid="19" grpId="1" animBg="1"/>
      <p:bldP spid="21" grpId="0"/>
      <p:bldP spid="2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/>
          <p:cNvSpPr/>
          <p:nvPr/>
        </p:nvSpPr>
        <p:spPr>
          <a:xfrm>
            <a:off x="4217431" y="3730887"/>
            <a:ext cx="432048" cy="291048"/>
          </a:xfrm>
          <a:prstGeom prst="rect">
            <a:avLst/>
          </a:prstGeom>
          <a:gradFill>
            <a:gsLst>
              <a:gs pos="0">
                <a:srgbClr val="FF0000">
                  <a:alpha val="50000"/>
                </a:srgbClr>
              </a:gs>
              <a:gs pos="100000">
                <a:srgbClr val="0066FF">
                  <a:alpha val="50000"/>
                </a:srgbClr>
              </a:gs>
            </a:gsLst>
            <a:lin ang="0" scaled="0"/>
          </a:gra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2854564" y="3683935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5087040" y="3692134"/>
            <a:ext cx="504056" cy="34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コネクタ 29"/>
          <p:cNvCxnSpPr/>
          <p:nvPr/>
        </p:nvCxnSpPr>
        <p:spPr>
          <a:xfrm>
            <a:off x="3062464" y="3697674"/>
            <a:ext cx="0" cy="432048"/>
          </a:xfrm>
          <a:prstGeom prst="line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403098" y="3696484"/>
            <a:ext cx="0" cy="432048"/>
          </a:xfrm>
          <a:prstGeom prst="line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899592" y="5589240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2800" dirty="0" smtClean="0"/>
              <a:t>熱音響コア以外を</a:t>
            </a:r>
            <a:r>
              <a:rPr lang="ja-JP" altLang="en-US" sz="2800" dirty="0" smtClean="0">
                <a:uFill>
                  <a:solidFill>
                    <a:srgbClr val="00B050"/>
                  </a:solidFill>
                </a:uFill>
              </a:rPr>
              <a:t>管路</a:t>
            </a:r>
            <a:r>
              <a:rPr lang="ja-JP" altLang="en-US" sz="2800" dirty="0" smtClean="0"/>
              <a:t>とみなし、</a:t>
            </a:r>
            <a:endParaRPr lang="en-US" altLang="ja-JP" sz="2800" dirty="0" smtClean="0"/>
          </a:p>
          <a:p>
            <a:pPr lvl="0"/>
            <a:r>
              <a:rPr lang="ja-JP" altLang="ja-JP" sz="2800" dirty="0" smtClean="0"/>
              <a:t>ナイキストの安定判別</a:t>
            </a:r>
            <a:r>
              <a:rPr lang="ja-JP" altLang="en-US" sz="2800" dirty="0" smtClean="0"/>
              <a:t>に基づく手法</a:t>
            </a:r>
            <a:r>
              <a:rPr lang="en-US" altLang="ja-JP" sz="2800" dirty="0" smtClean="0"/>
              <a:t>[</a:t>
            </a:r>
            <a:r>
              <a:rPr lang="ja-JP" altLang="en-US" sz="2800" dirty="0" smtClean="0"/>
              <a:t>前報</a:t>
            </a:r>
            <a:r>
              <a:rPr lang="en-US" altLang="ja-JP" sz="2800" dirty="0" smtClean="0"/>
              <a:t>]</a:t>
            </a:r>
            <a:r>
              <a:rPr lang="ja-JP" altLang="en-US" sz="2800" dirty="0" smtClean="0"/>
              <a:t>を適用</a:t>
            </a:r>
            <a:endParaRPr lang="ja-JP" altLang="ja-JP" sz="280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/>
          <a:lstStyle/>
          <a:p>
            <a:r>
              <a:rPr lang="ja-JP" altLang="en-US" dirty="0" smtClean="0"/>
              <a:t>問題設定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4530435" y="1484785"/>
            <a:ext cx="432048" cy="291048"/>
          </a:xfrm>
          <a:prstGeom prst="rect">
            <a:avLst/>
          </a:prstGeom>
          <a:gradFill>
            <a:gsLst>
              <a:gs pos="0">
                <a:srgbClr val="FF0000">
                  <a:alpha val="50000"/>
                </a:srgbClr>
              </a:gs>
              <a:gs pos="100000">
                <a:srgbClr val="0066FF">
                  <a:alpha val="50000"/>
                </a:srgbClr>
              </a:gs>
            </a:gsLst>
            <a:lin ang="0" scaled="0"/>
          </a:gra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3264654" y="1426631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342194" y="1426146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/>
          <p:nvPr/>
        </p:nvCxnSpPr>
        <p:spPr>
          <a:xfrm>
            <a:off x="3375574" y="1420975"/>
            <a:ext cx="0" cy="432048"/>
          </a:xfrm>
          <a:prstGeom prst="line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5716208" y="1403160"/>
            <a:ext cx="0" cy="432048"/>
          </a:xfrm>
          <a:prstGeom prst="line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2051720" y="883743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768mm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42321" y="871718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76</a:t>
            </a:r>
            <a:r>
              <a:rPr kumimoji="1" lang="en-US" altLang="ja-JP" dirty="0" smtClean="0"/>
              <a:t>8mm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957381" y="89942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34</a:t>
            </a:r>
            <a:r>
              <a:rPr kumimoji="1" lang="en-US" altLang="ja-JP" dirty="0" smtClean="0"/>
              <a:t>mm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57659" y="877374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34</a:t>
            </a:r>
            <a:r>
              <a:rPr kumimoji="1" lang="en-US" altLang="ja-JP" dirty="0" smtClean="0"/>
              <a:t>mm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9296" y="921668"/>
            <a:ext cx="6702420" cy="4504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正方形/長方形 26"/>
          <p:cNvSpPr/>
          <p:nvPr/>
        </p:nvSpPr>
        <p:spPr>
          <a:xfrm>
            <a:off x="2843808" y="1112044"/>
            <a:ext cx="2350492" cy="1013048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3355876" y="2962920"/>
            <a:ext cx="2350492" cy="1013048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590352" y="904404"/>
            <a:ext cx="2232248" cy="1402060"/>
          </a:xfrm>
          <a:prstGeom prst="roundRect">
            <a:avLst/>
          </a:prstGeom>
          <a:solidFill>
            <a:srgbClr val="00B050">
              <a:alpha val="30000"/>
            </a:srgbClr>
          </a:solidFill>
          <a:ln w="508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5220072" y="896020"/>
            <a:ext cx="3096344" cy="1402060"/>
          </a:xfrm>
          <a:prstGeom prst="roundRect">
            <a:avLst/>
          </a:prstGeom>
          <a:solidFill>
            <a:srgbClr val="00B050">
              <a:alpha val="30000"/>
            </a:srgbClr>
          </a:solidFill>
          <a:ln w="508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251520" y="620688"/>
            <a:ext cx="864096" cy="201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8028384" y="620688"/>
            <a:ext cx="864096" cy="201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/>
          <p:cNvSpPr/>
          <p:nvPr/>
        </p:nvSpPr>
        <p:spPr>
          <a:xfrm>
            <a:off x="1115616" y="2755900"/>
            <a:ext cx="6912769" cy="2185268"/>
          </a:xfrm>
          <a:custGeom>
            <a:avLst/>
            <a:gdLst>
              <a:gd name="connsiteX0" fmla="*/ 2247900 w 6908800"/>
              <a:gd name="connsiteY0" fmla="*/ 1308100 h 2171700"/>
              <a:gd name="connsiteX1" fmla="*/ 4572000 w 6908800"/>
              <a:gd name="connsiteY1" fmla="*/ 1295400 h 2171700"/>
              <a:gd name="connsiteX2" fmla="*/ 4572000 w 6908800"/>
              <a:gd name="connsiteY2" fmla="*/ 114300 h 2171700"/>
              <a:gd name="connsiteX3" fmla="*/ 4660900 w 6908800"/>
              <a:gd name="connsiteY3" fmla="*/ 0 h 2171700"/>
              <a:gd name="connsiteX4" fmla="*/ 6908800 w 6908800"/>
              <a:gd name="connsiteY4" fmla="*/ 0 h 2171700"/>
              <a:gd name="connsiteX5" fmla="*/ 6908800 w 6908800"/>
              <a:gd name="connsiteY5" fmla="*/ 2171700 h 2171700"/>
              <a:gd name="connsiteX6" fmla="*/ 0 w 6908800"/>
              <a:gd name="connsiteY6" fmla="*/ 2171700 h 2171700"/>
              <a:gd name="connsiteX7" fmla="*/ 0 w 6908800"/>
              <a:gd name="connsiteY7" fmla="*/ 0 h 2171700"/>
              <a:gd name="connsiteX8" fmla="*/ 2095500 w 6908800"/>
              <a:gd name="connsiteY8" fmla="*/ 0 h 2171700"/>
              <a:gd name="connsiteX9" fmla="*/ 2235200 w 6908800"/>
              <a:gd name="connsiteY9" fmla="*/ 101600 h 2171700"/>
              <a:gd name="connsiteX10" fmla="*/ 2247900 w 6908800"/>
              <a:gd name="connsiteY10" fmla="*/ 1308100 h 2171700"/>
              <a:gd name="connsiteX0" fmla="*/ 2247900 w 6908800"/>
              <a:gd name="connsiteY0" fmla="*/ 1308100 h 2171700"/>
              <a:gd name="connsiteX1" fmla="*/ 4572000 w 6908800"/>
              <a:gd name="connsiteY1" fmla="*/ 1295400 h 2171700"/>
              <a:gd name="connsiteX2" fmla="*/ 4572000 w 6908800"/>
              <a:gd name="connsiteY2" fmla="*/ 114300 h 2171700"/>
              <a:gd name="connsiteX3" fmla="*/ 4660900 w 6908800"/>
              <a:gd name="connsiteY3" fmla="*/ 0 h 2171700"/>
              <a:gd name="connsiteX4" fmla="*/ 6707460 w 6908800"/>
              <a:gd name="connsiteY4" fmla="*/ 25028 h 2171700"/>
              <a:gd name="connsiteX5" fmla="*/ 6908800 w 6908800"/>
              <a:gd name="connsiteY5" fmla="*/ 2171700 h 2171700"/>
              <a:gd name="connsiteX6" fmla="*/ 0 w 6908800"/>
              <a:gd name="connsiteY6" fmla="*/ 2171700 h 2171700"/>
              <a:gd name="connsiteX7" fmla="*/ 0 w 6908800"/>
              <a:gd name="connsiteY7" fmla="*/ 0 h 2171700"/>
              <a:gd name="connsiteX8" fmla="*/ 2095500 w 6908800"/>
              <a:gd name="connsiteY8" fmla="*/ 0 h 2171700"/>
              <a:gd name="connsiteX9" fmla="*/ 2235200 w 6908800"/>
              <a:gd name="connsiteY9" fmla="*/ 101600 h 2171700"/>
              <a:gd name="connsiteX10" fmla="*/ 2247900 w 6908800"/>
              <a:gd name="connsiteY10" fmla="*/ 1308100 h 2171700"/>
              <a:gd name="connsiteX0" fmla="*/ 2247900 w 6908800"/>
              <a:gd name="connsiteY0" fmla="*/ 1308100 h 2171700"/>
              <a:gd name="connsiteX1" fmla="*/ 4572000 w 6908800"/>
              <a:gd name="connsiteY1" fmla="*/ 1295400 h 2171700"/>
              <a:gd name="connsiteX2" fmla="*/ 4572000 w 6908800"/>
              <a:gd name="connsiteY2" fmla="*/ 114300 h 2171700"/>
              <a:gd name="connsiteX3" fmla="*/ 4660900 w 6908800"/>
              <a:gd name="connsiteY3" fmla="*/ 0 h 2171700"/>
              <a:gd name="connsiteX4" fmla="*/ 6707460 w 6908800"/>
              <a:gd name="connsiteY4" fmla="*/ 25028 h 2171700"/>
              <a:gd name="connsiteX5" fmla="*/ 6851476 w 6908800"/>
              <a:gd name="connsiteY5" fmla="*/ 313060 h 2171700"/>
              <a:gd name="connsiteX6" fmla="*/ 6908800 w 6908800"/>
              <a:gd name="connsiteY6" fmla="*/ 2171700 h 2171700"/>
              <a:gd name="connsiteX7" fmla="*/ 0 w 6908800"/>
              <a:gd name="connsiteY7" fmla="*/ 2171700 h 2171700"/>
              <a:gd name="connsiteX8" fmla="*/ 0 w 6908800"/>
              <a:gd name="connsiteY8" fmla="*/ 0 h 2171700"/>
              <a:gd name="connsiteX9" fmla="*/ 2095500 w 6908800"/>
              <a:gd name="connsiteY9" fmla="*/ 0 h 2171700"/>
              <a:gd name="connsiteX10" fmla="*/ 2235200 w 6908800"/>
              <a:gd name="connsiteY10" fmla="*/ 101600 h 2171700"/>
              <a:gd name="connsiteX11" fmla="*/ 2247900 w 6908800"/>
              <a:gd name="connsiteY11" fmla="*/ 1308100 h 2171700"/>
              <a:gd name="connsiteX0" fmla="*/ 2247900 w 6923484"/>
              <a:gd name="connsiteY0" fmla="*/ 1308100 h 2171700"/>
              <a:gd name="connsiteX1" fmla="*/ 4572000 w 6923484"/>
              <a:gd name="connsiteY1" fmla="*/ 1295400 h 2171700"/>
              <a:gd name="connsiteX2" fmla="*/ 4572000 w 6923484"/>
              <a:gd name="connsiteY2" fmla="*/ 114300 h 2171700"/>
              <a:gd name="connsiteX3" fmla="*/ 4660900 w 6923484"/>
              <a:gd name="connsiteY3" fmla="*/ 0 h 2171700"/>
              <a:gd name="connsiteX4" fmla="*/ 6707460 w 6923484"/>
              <a:gd name="connsiteY4" fmla="*/ 25028 h 2171700"/>
              <a:gd name="connsiteX5" fmla="*/ 6923484 w 6923484"/>
              <a:gd name="connsiteY5" fmla="*/ 241052 h 2171700"/>
              <a:gd name="connsiteX6" fmla="*/ 6908800 w 6923484"/>
              <a:gd name="connsiteY6" fmla="*/ 2171700 h 2171700"/>
              <a:gd name="connsiteX7" fmla="*/ 0 w 6923484"/>
              <a:gd name="connsiteY7" fmla="*/ 2171700 h 2171700"/>
              <a:gd name="connsiteX8" fmla="*/ 0 w 6923484"/>
              <a:gd name="connsiteY8" fmla="*/ 0 h 2171700"/>
              <a:gd name="connsiteX9" fmla="*/ 2095500 w 6923484"/>
              <a:gd name="connsiteY9" fmla="*/ 0 h 2171700"/>
              <a:gd name="connsiteX10" fmla="*/ 2235200 w 6923484"/>
              <a:gd name="connsiteY10" fmla="*/ 101600 h 2171700"/>
              <a:gd name="connsiteX11" fmla="*/ 2247900 w 6923484"/>
              <a:gd name="connsiteY11" fmla="*/ 1308100 h 2171700"/>
              <a:gd name="connsiteX0" fmla="*/ 2247900 w 6923484"/>
              <a:gd name="connsiteY0" fmla="*/ 1308100 h 2171700"/>
              <a:gd name="connsiteX1" fmla="*/ 4572000 w 6923484"/>
              <a:gd name="connsiteY1" fmla="*/ 1295400 h 2171700"/>
              <a:gd name="connsiteX2" fmla="*/ 4572000 w 6923484"/>
              <a:gd name="connsiteY2" fmla="*/ 114300 h 2171700"/>
              <a:gd name="connsiteX3" fmla="*/ 4660900 w 6923484"/>
              <a:gd name="connsiteY3" fmla="*/ 0 h 2171700"/>
              <a:gd name="connsiteX4" fmla="*/ 6779468 w 6923484"/>
              <a:gd name="connsiteY4" fmla="*/ 25028 h 2171700"/>
              <a:gd name="connsiteX5" fmla="*/ 6923484 w 6923484"/>
              <a:gd name="connsiteY5" fmla="*/ 241052 h 2171700"/>
              <a:gd name="connsiteX6" fmla="*/ 6908800 w 6923484"/>
              <a:gd name="connsiteY6" fmla="*/ 2171700 h 2171700"/>
              <a:gd name="connsiteX7" fmla="*/ 0 w 6923484"/>
              <a:gd name="connsiteY7" fmla="*/ 2171700 h 2171700"/>
              <a:gd name="connsiteX8" fmla="*/ 0 w 6923484"/>
              <a:gd name="connsiteY8" fmla="*/ 0 h 2171700"/>
              <a:gd name="connsiteX9" fmla="*/ 2095500 w 6923484"/>
              <a:gd name="connsiteY9" fmla="*/ 0 h 2171700"/>
              <a:gd name="connsiteX10" fmla="*/ 2235200 w 6923484"/>
              <a:gd name="connsiteY10" fmla="*/ 101600 h 2171700"/>
              <a:gd name="connsiteX11" fmla="*/ 2247900 w 6923484"/>
              <a:gd name="connsiteY11" fmla="*/ 1308100 h 2171700"/>
              <a:gd name="connsiteX0" fmla="*/ 2247900 w 6923484"/>
              <a:gd name="connsiteY0" fmla="*/ 1308100 h 2171700"/>
              <a:gd name="connsiteX1" fmla="*/ 4572000 w 6923484"/>
              <a:gd name="connsiteY1" fmla="*/ 1295400 h 2171700"/>
              <a:gd name="connsiteX2" fmla="*/ 4572000 w 6923484"/>
              <a:gd name="connsiteY2" fmla="*/ 114300 h 2171700"/>
              <a:gd name="connsiteX3" fmla="*/ 4660900 w 6923484"/>
              <a:gd name="connsiteY3" fmla="*/ 0 h 2171700"/>
              <a:gd name="connsiteX4" fmla="*/ 6779468 w 6923484"/>
              <a:gd name="connsiteY4" fmla="*/ 25028 h 2171700"/>
              <a:gd name="connsiteX5" fmla="*/ 6923484 w 6923484"/>
              <a:gd name="connsiteY5" fmla="*/ 169044 h 2171700"/>
              <a:gd name="connsiteX6" fmla="*/ 6908800 w 6923484"/>
              <a:gd name="connsiteY6" fmla="*/ 2171700 h 2171700"/>
              <a:gd name="connsiteX7" fmla="*/ 0 w 6923484"/>
              <a:gd name="connsiteY7" fmla="*/ 2171700 h 2171700"/>
              <a:gd name="connsiteX8" fmla="*/ 0 w 6923484"/>
              <a:gd name="connsiteY8" fmla="*/ 0 h 2171700"/>
              <a:gd name="connsiteX9" fmla="*/ 2095500 w 6923484"/>
              <a:gd name="connsiteY9" fmla="*/ 0 h 2171700"/>
              <a:gd name="connsiteX10" fmla="*/ 2235200 w 6923484"/>
              <a:gd name="connsiteY10" fmla="*/ 101600 h 2171700"/>
              <a:gd name="connsiteX11" fmla="*/ 2247900 w 6923484"/>
              <a:gd name="connsiteY11" fmla="*/ 1308100 h 2171700"/>
              <a:gd name="connsiteX0" fmla="*/ 2247900 w 6924145"/>
              <a:gd name="connsiteY0" fmla="*/ 1308100 h 2171700"/>
              <a:gd name="connsiteX1" fmla="*/ 4572000 w 6924145"/>
              <a:gd name="connsiteY1" fmla="*/ 1295400 h 2171700"/>
              <a:gd name="connsiteX2" fmla="*/ 4572000 w 6924145"/>
              <a:gd name="connsiteY2" fmla="*/ 114300 h 2171700"/>
              <a:gd name="connsiteX3" fmla="*/ 4660900 w 6924145"/>
              <a:gd name="connsiteY3" fmla="*/ 0 h 2171700"/>
              <a:gd name="connsiteX4" fmla="*/ 6779468 w 6924145"/>
              <a:gd name="connsiteY4" fmla="*/ 25028 h 2171700"/>
              <a:gd name="connsiteX5" fmla="*/ 6923484 w 6924145"/>
              <a:gd name="connsiteY5" fmla="*/ 169044 h 2171700"/>
              <a:gd name="connsiteX6" fmla="*/ 6923484 w 6924145"/>
              <a:gd name="connsiteY6" fmla="*/ 1969244 h 2171700"/>
              <a:gd name="connsiteX7" fmla="*/ 6908800 w 6924145"/>
              <a:gd name="connsiteY7" fmla="*/ 2171700 h 2171700"/>
              <a:gd name="connsiteX8" fmla="*/ 0 w 6924145"/>
              <a:gd name="connsiteY8" fmla="*/ 2171700 h 2171700"/>
              <a:gd name="connsiteX9" fmla="*/ 0 w 6924145"/>
              <a:gd name="connsiteY9" fmla="*/ 0 h 2171700"/>
              <a:gd name="connsiteX10" fmla="*/ 2095500 w 6924145"/>
              <a:gd name="connsiteY10" fmla="*/ 0 h 2171700"/>
              <a:gd name="connsiteX11" fmla="*/ 2235200 w 6924145"/>
              <a:gd name="connsiteY11" fmla="*/ 101600 h 2171700"/>
              <a:gd name="connsiteX12" fmla="*/ 2247900 w 6924145"/>
              <a:gd name="connsiteY12" fmla="*/ 1308100 h 2171700"/>
              <a:gd name="connsiteX0" fmla="*/ 2247900 w 6924145"/>
              <a:gd name="connsiteY0" fmla="*/ 1308100 h 2171700"/>
              <a:gd name="connsiteX1" fmla="*/ 4572000 w 6924145"/>
              <a:gd name="connsiteY1" fmla="*/ 1295400 h 2171700"/>
              <a:gd name="connsiteX2" fmla="*/ 4572000 w 6924145"/>
              <a:gd name="connsiteY2" fmla="*/ 114300 h 2171700"/>
              <a:gd name="connsiteX3" fmla="*/ 4660900 w 6924145"/>
              <a:gd name="connsiteY3" fmla="*/ 0 h 2171700"/>
              <a:gd name="connsiteX4" fmla="*/ 6779468 w 6924145"/>
              <a:gd name="connsiteY4" fmla="*/ 25028 h 2171700"/>
              <a:gd name="connsiteX5" fmla="*/ 6923484 w 6924145"/>
              <a:gd name="connsiteY5" fmla="*/ 169044 h 2171700"/>
              <a:gd name="connsiteX6" fmla="*/ 6923484 w 6924145"/>
              <a:gd name="connsiteY6" fmla="*/ 1969244 h 2171700"/>
              <a:gd name="connsiteX7" fmla="*/ 6780114 w 6924145"/>
              <a:gd name="connsiteY7" fmla="*/ 2171700 h 2171700"/>
              <a:gd name="connsiteX8" fmla="*/ 0 w 6924145"/>
              <a:gd name="connsiteY8" fmla="*/ 2171700 h 2171700"/>
              <a:gd name="connsiteX9" fmla="*/ 0 w 6924145"/>
              <a:gd name="connsiteY9" fmla="*/ 0 h 2171700"/>
              <a:gd name="connsiteX10" fmla="*/ 2095500 w 6924145"/>
              <a:gd name="connsiteY10" fmla="*/ 0 h 2171700"/>
              <a:gd name="connsiteX11" fmla="*/ 2235200 w 6924145"/>
              <a:gd name="connsiteY11" fmla="*/ 101600 h 2171700"/>
              <a:gd name="connsiteX12" fmla="*/ 2247900 w 6924145"/>
              <a:gd name="connsiteY12" fmla="*/ 1308100 h 2171700"/>
              <a:gd name="connsiteX0" fmla="*/ 2247900 w 6924145"/>
              <a:gd name="connsiteY0" fmla="*/ 1308100 h 2171700"/>
              <a:gd name="connsiteX1" fmla="*/ 4572000 w 6924145"/>
              <a:gd name="connsiteY1" fmla="*/ 1295400 h 2171700"/>
              <a:gd name="connsiteX2" fmla="*/ 4572000 w 6924145"/>
              <a:gd name="connsiteY2" fmla="*/ 114300 h 2171700"/>
              <a:gd name="connsiteX3" fmla="*/ 4660900 w 6924145"/>
              <a:gd name="connsiteY3" fmla="*/ 0 h 2171700"/>
              <a:gd name="connsiteX4" fmla="*/ 6779468 w 6924145"/>
              <a:gd name="connsiteY4" fmla="*/ 25028 h 2171700"/>
              <a:gd name="connsiteX5" fmla="*/ 6923484 w 6924145"/>
              <a:gd name="connsiteY5" fmla="*/ 169044 h 2171700"/>
              <a:gd name="connsiteX6" fmla="*/ 6923484 w 6924145"/>
              <a:gd name="connsiteY6" fmla="*/ 1969244 h 2171700"/>
              <a:gd name="connsiteX7" fmla="*/ 6780114 w 6924145"/>
              <a:gd name="connsiteY7" fmla="*/ 2171700 h 2171700"/>
              <a:gd name="connsiteX8" fmla="*/ 10716 w 6924145"/>
              <a:gd name="connsiteY8" fmla="*/ 2100139 h 2171700"/>
              <a:gd name="connsiteX9" fmla="*/ 0 w 6924145"/>
              <a:gd name="connsiteY9" fmla="*/ 0 h 2171700"/>
              <a:gd name="connsiteX10" fmla="*/ 2095500 w 6924145"/>
              <a:gd name="connsiteY10" fmla="*/ 0 h 2171700"/>
              <a:gd name="connsiteX11" fmla="*/ 2235200 w 6924145"/>
              <a:gd name="connsiteY11" fmla="*/ 101600 h 2171700"/>
              <a:gd name="connsiteX12" fmla="*/ 2247900 w 6924145"/>
              <a:gd name="connsiteY12" fmla="*/ 1308100 h 2171700"/>
              <a:gd name="connsiteX0" fmla="*/ 2247900 w 6924145"/>
              <a:gd name="connsiteY0" fmla="*/ 1308100 h 2171700"/>
              <a:gd name="connsiteX1" fmla="*/ 4572000 w 6924145"/>
              <a:gd name="connsiteY1" fmla="*/ 1295400 h 2171700"/>
              <a:gd name="connsiteX2" fmla="*/ 4572000 w 6924145"/>
              <a:gd name="connsiteY2" fmla="*/ 114300 h 2171700"/>
              <a:gd name="connsiteX3" fmla="*/ 4660900 w 6924145"/>
              <a:gd name="connsiteY3" fmla="*/ 0 h 2171700"/>
              <a:gd name="connsiteX4" fmla="*/ 6779468 w 6924145"/>
              <a:gd name="connsiteY4" fmla="*/ 25028 h 2171700"/>
              <a:gd name="connsiteX5" fmla="*/ 6923484 w 6924145"/>
              <a:gd name="connsiteY5" fmla="*/ 169044 h 2171700"/>
              <a:gd name="connsiteX6" fmla="*/ 6923484 w 6924145"/>
              <a:gd name="connsiteY6" fmla="*/ 1969244 h 2171700"/>
              <a:gd name="connsiteX7" fmla="*/ 6780114 w 6924145"/>
              <a:gd name="connsiteY7" fmla="*/ 2171700 h 2171700"/>
              <a:gd name="connsiteX8" fmla="*/ 154746 w 6924145"/>
              <a:gd name="connsiteY8" fmla="*/ 2171700 h 2171700"/>
              <a:gd name="connsiteX9" fmla="*/ 10716 w 6924145"/>
              <a:gd name="connsiteY9" fmla="*/ 2100139 h 2171700"/>
              <a:gd name="connsiteX10" fmla="*/ 0 w 6924145"/>
              <a:gd name="connsiteY10" fmla="*/ 0 h 2171700"/>
              <a:gd name="connsiteX11" fmla="*/ 2095500 w 6924145"/>
              <a:gd name="connsiteY11" fmla="*/ 0 h 2171700"/>
              <a:gd name="connsiteX12" fmla="*/ 2235200 w 6924145"/>
              <a:gd name="connsiteY12" fmla="*/ 101600 h 2171700"/>
              <a:gd name="connsiteX13" fmla="*/ 2247900 w 6924145"/>
              <a:gd name="connsiteY13" fmla="*/ 1308100 h 2171700"/>
              <a:gd name="connsiteX0" fmla="*/ 2247900 w 6924145"/>
              <a:gd name="connsiteY0" fmla="*/ 1308100 h 2171700"/>
              <a:gd name="connsiteX1" fmla="*/ 4572000 w 6924145"/>
              <a:gd name="connsiteY1" fmla="*/ 1295400 h 2171700"/>
              <a:gd name="connsiteX2" fmla="*/ 4572000 w 6924145"/>
              <a:gd name="connsiteY2" fmla="*/ 114300 h 2171700"/>
              <a:gd name="connsiteX3" fmla="*/ 4660900 w 6924145"/>
              <a:gd name="connsiteY3" fmla="*/ 0 h 2171700"/>
              <a:gd name="connsiteX4" fmla="*/ 6779468 w 6924145"/>
              <a:gd name="connsiteY4" fmla="*/ 25028 h 2171700"/>
              <a:gd name="connsiteX5" fmla="*/ 6923484 w 6924145"/>
              <a:gd name="connsiteY5" fmla="*/ 169044 h 2171700"/>
              <a:gd name="connsiteX6" fmla="*/ 6923484 w 6924145"/>
              <a:gd name="connsiteY6" fmla="*/ 1969244 h 2171700"/>
              <a:gd name="connsiteX7" fmla="*/ 6780114 w 6924145"/>
              <a:gd name="connsiteY7" fmla="*/ 2171700 h 2171700"/>
              <a:gd name="connsiteX8" fmla="*/ 154746 w 6924145"/>
              <a:gd name="connsiteY8" fmla="*/ 2171700 h 2171700"/>
              <a:gd name="connsiteX9" fmla="*/ 10716 w 6924145"/>
              <a:gd name="connsiteY9" fmla="*/ 2028578 h 2171700"/>
              <a:gd name="connsiteX10" fmla="*/ 0 w 6924145"/>
              <a:gd name="connsiteY10" fmla="*/ 0 h 2171700"/>
              <a:gd name="connsiteX11" fmla="*/ 2095500 w 6924145"/>
              <a:gd name="connsiteY11" fmla="*/ 0 h 2171700"/>
              <a:gd name="connsiteX12" fmla="*/ 2235200 w 6924145"/>
              <a:gd name="connsiteY12" fmla="*/ 101600 h 2171700"/>
              <a:gd name="connsiteX13" fmla="*/ 2247900 w 6924145"/>
              <a:gd name="connsiteY13" fmla="*/ 1308100 h 2171700"/>
              <a:gd name="connsiteX0" fmla="*/ 2237184 w 6913429"/>
              <a:gd name="connsiteY0" fmla="*/ 1308100 h 2171700"/>
              <a:gd name="connsiteX1" fmla="*/ 4561284 w 6913429"/>
              <a:gd name="connsiteY1" fmla="*/ 1295400 h 2171700"/>
              <a:gd name="connsiteX2" fmla="*/ 4561284 w 6913429"/>
              <a:gd name="connsiteY2" fmla="*/ 114300 h 2171700"/>
              <a:gd name="connsiteX3" fmla="*/ 4650184 w 6913429"/>
              <a:gd name="connsiteY3" fmla="*/ 0 h 2171700"/>
              <a:gd name="connsiteX4" fmla="*/ 6768752 w 6913429"/>
              <a:gd name="connsiteY4" fmla="*/ 25028 h 2171700"/>
              <a:gd name="connsiteX5" fmla="*/ 6912768 w 6913429"/>
              <a:gd name="connsiteY5" fmla="*/ 169044 h 2171700"/>
              <a:gd name="connsiteX6" fmla="*/ 6912768 w 6913429"/>
              <a:gd name="connsiteY6" fmla="*/ 1969244 h 2171700"/>
              <a:gd name="connsiteX7" fmla="*/ 6769398 w 6913429"/>
              <a:gd name="connsiteY7" fmla="*/ 2171700 h 2171700"/>
              <a:gd name="connsiteX8" fmla="*/ 144030 w 6913429"/>
              <a:gd name="connsiteY8" fmla="*/ 2171700 h 2171700"/>
              <a:gd name="connsiteX9" fmla="*/ 0 w 6913429"/>
              <a:gd name="connsiteY9" fmla="*/ 2028578 h 2171700"/>
              <a:gd name="connsiteX10" fmla="*/ 144030 w 6913429"/>
              <a:gd name="connsiteY10" fmla="*/ 24873 h 2171700"/>
              <a:gd name="connsiteX11" fmla="*/ 2084784 w 6913429"/>
              <a:gd name="connsiteY11" fmla="*/ 0 h 2171700"/>
              <a:gd name="connsiteX12" fmla="*/ 2224484 w 6913429"/>
              <a:gd name="connsiteY12" fmla="*/ 101600 h 2171700"/>
              <a:gd name="connsiteX13" fmla="*/ 2237184 w 6913429"/>
              <a:gd name="connsiteY13" fmla="*/ 1308100 h 2171700"/>
              <a:gd name="connsiteX0" fmla="*/ 2237184 w 6913429"/>
              <a:gd name="connsiteY0" fmla="*/ 1308100 h 2171700"/>
              <a:gd name="connsiteX1" fmla="*/ 4561284 w 6913429"/>
              <a:gd name="connsiteY1" fmla="*/ 1295400 h 2171700"/>
              <a:gd name="connsiteX2" fmla="*/ 4561284 w 6913429"/>
              <a:gd name="connsiteY2" fmla="*/ 114300 h 2171700"/>
              <a:gd name="connsiteX3" fmla="*/ 4650184 w 6913429"/>
              <a:gd name="connsiteY3" fmla="*/ 0 h 2171700"/>
              <a:gd name="connsiteX4" fmla="*/ 6768752 w 6913429"/>
              <a:gd name="connsiteY4" fmla="*/ 25028 h 2171700"/>
              <a:gd name="connsiteX5" fmla="*/ 6912768 w 6913429"/>
              <a:gd name="connsiteY5" fmla="*/ 169044 h 2171700"/>
              <a:gd name="connsiteX6" fmla="*/ 6912768 w 6913429"/>
              <a:gd name="connsiteY6" fmla="*/ 1969244 h 2171700"/>
              <a:gd name="connsiteX7" fmla="*/ 6769398 w 6913429"/>
              <a:gd name="connsiteY7" fmla="*/ 2171700 h 2171700"/>
              <a:gd name="connsiteX8" fmla="*/ 144030 w 6913429"/>
              <a:gd name="connsiteY8" fmla="*/ 2171700 h 2171700"/>
              <a:gd name="connsiteX9" fmla="*/ 0 w 6913429"/>
              <a:gd name="connsiteY9" fmla="*/ 2028578 h 2171700"/>
              <a:gd name="connsiteX10" fmla="*/ 0 w 6913429"/>
              <a:gd name="connsiteY10" fmla="*/ 167994 h 2171700"/>
              <a:gd name="connsiteX11" fmla="*/ 144030 w 6913429"/>
              <a:gd name="connsiteY11" fmla="*/ 24873 h 2171700"/>
              <a:gd name="connsiteX12" fmla="*/ 2084784 w 6913429"/>
              <a:gd name="connsiteY12" fmla="*/ 0 h 2171700"/>
              <a:gd name="connsiteX13" fmla="*/ 2224484 w 6913429"/>
              <a:gd name="connsiteY13" fmla="*/ 101600 h 2171700"/>
              <a:gd name="connsiteX14" fmla="*/ 2237184 w 6913429"/>
              <a:gd name="connsiteY14" fmla="*/ 1308100 h 217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913429" h="2171700">
                <a:moveTo>
                  <a:pt x="2237184" y="1308100"/>
                </a:moveTo>
                <a:lnTo>
                  <a:pt x="4561284" y="1295400"/>
                </a:lnTo>
                <a:lnTo>
                  <a:pt x="4561284" y="114300"/>
                </a:lnTo>
                <a:lnTo>
                  <a:pt x="4650184" y="0"/>
                </a:lnTo>
                <a:lnTo>
                  <a:pt x="6768752" y="25028"/>
                </a:lnTo>
                <a:lnTo>
                  <a:pt x="6912768" y="169044"/>
                </a:lnTo>
                <a:cubicBezTo>
                  <a:pt x="6912107" y="785796"/>
                  <a:pt x="6913429" y="1352492"/>
                  <a:pt x="6912768" y="1969244"/>
                </a:cubicBezTo>
                <a:lnTo>
                  <a:pt x="6769398" y="2171700"/>
                </a:lnTo>
                <a:lnTo>
                  <a:pt x="144030" y="2171700"/>
                </a:lnTo>
                <a:lnTo>
                  <a:pt x="0" y="2028578"/>
                </a:lnTo>
                <a:lnTo>
                  <a:pt x="0" y="167994"/>
                </a:lnTo>
                <a:lnTo>
                  <a:pt x="144030" y="24873"/>
                </a:lnTo>
                <a:lnTo>
                  <a:pt x="2084784" y="0"/>
                </a:lnTo>
                <a:lnTo>
                  <a:pt x="2224484" y="101600"/>
                </a:lnTo>
                <a:lnTo>
                  <a:pt x="2237184" y="1308100"/>
                </a:lnTo>
                <a:close/>
              </a:path>
            </a:pathLst>
          </a:custGeom>
          <a:solidFill>
            <a:srgbClr val="00B050">
              <a:alpha val="30000"/>
            </a:srgbClr>
          </a:solidFill>
          <a:ln w="508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971600" y="5661248"/>
            <a:ext cx="1656184" cy="364976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3707904" y="5661248"/>
            <a:ext cx="648072" cy="360040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1835696" y="1014636"/>
            <a:ext cx="1008112" cy="1169764"/>
          </a:xfrm>
          <a:prstGeom prst="rect">
            <a:avLst/>
          </a:pr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2354475" y="2881745"/>
            <a:ext cx="1008112" cy="1178931"/>
          </a:xfrm>
          <a:prstGeom prst="rect">
            <a:avLst/>
          </a:pr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5686191" y="2867891"/>
            <a:ext cx="991700" cy="1202448"/>
          </a:xfrm>
          <a:prstGeom prst="rect">
            <a:avLst/>
          </a:pr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1461800" y="1412776"/>
            <a:ext cx="214599" cy="388315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4322619" y="4267199"/>
            <a:ext cx="407252" cy="193965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32" grpId="0" animBg="1"/>
      <p:bldP spid="33" grpId="0" animBg="1"/>
      <p:bldP spid="34" grpId="0" animBg="1"/>
      <p:bldP spid="44" grpId="0" animBg="1"/>
      <p:bldP spid="45" grpId="0" animBg="1"/>
      <p:bldP spid="46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928662" y="2584322"/>
            <a:ext cx="1143008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196752"/>
            <a:ext cx="8460432" cy="513995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ja-JP" altLang="en-US" dirty="0" smtClean="0"/>
              <a:t>　　　       図の閉ループ系が不安定</a:t>
            </a:r>
            <a:endParaRPr lang="en-US" altLang="ja-JP" dirty="0" smtClean="0"/>
          </a:p>
          <a:p>
            <a:pPr lvl="0">
              <a:buNone/>
            </a:pPr>
            <a:r>
              <a:rPr lang="ja-JP" altLang="en-US" dirty="0" smtClean="0"/>
              <a:t>　　　⇔　　　　　　　　　　　　のナイキスト軌跡が</a:t>
            </a:r>
            <a:endParaRPr lang="en-US" altLang="ja-JP" dirty="0" smtClean="0"/>
          </a:p>
          <a:p>
            <a:pPr lvl="0">
              <a:buNone/>
            </a:pPr>
            <a:r>
              <a:rPr lang="ja-JP" altLang="en-US" dirty="0" smtClean="0"/>
              <a:t>　　　　　　　　　 　　　　原点に重なるか囲むこと</a:t>
            </a:r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>
              <a:buNone/>
            </a:pPr>
            <a:endParaRPr lang="ja-JP" altLang="ja-JP" dirty="0" smtClean="0"/>
          </a:p>
          <a:p>
            <a:pPr lvl="0">
              <a:buNone/>
            </a:pPr>
            <a:endParaRPr lang="ja-JP" altLang="ja-JP" dirty="0" smtClean="0"/>
          </a:p>
        </p:txBody>
      </p:sp>
      <p:sp>
        <p:nvSpPr>
          <p:cNvPr id="12" name="角丸四角形 11"/>
          <p:cNvSpPr/>
          <p:nvPr/>
        </p:nvSpPr>
        <p:spPr>
          <a:xfrm>
            <a:off x="3707904" y="3429000"/>
            <a:ext cx="1296144" cy="1152128"/>
          </a:xfrm>
          <a:prstGeom prst="roundRect">
            <a:avLst/>
          </a:prstGeom>
          <a:solidFill>
            <a:srgbClr val="FF0000">
              <a:alpha val="30000"/>
            </a:srgbClr>
          </a:solidFill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>
              <a:lnSpc>
                <a:spcPct val="170000"/>
              </a:lnSpc>
            </a:pPr>
            <a:r>
              <a:rPr lang="en-US" altLang="ja-JP" sz="3600" i="1" dirty="0" smtClean="0">
                <a:solidFill>
                  <a:srgbClr val="FF0000"/>
                </a:solidFill>
              </a:rPr>
              <a:t>G</a:t>
            </a:r>
            <a:endParaRPr kumimoji="1" lang="ja-JP" altLang="en-US" sz="3600" i="1" dirty="0">
              <a:solidFill>
                <a:srgbClr val="FF0000"/>
              </a:solidFill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3707904" y="5013176"/>
            <a:ext cx="1296144" cy="1152128"/>
          </a:xfrm>
          <a:prstGeom prst="roundRect">
            <a:avLst/>
          </a:prstGeom>
          <a:solidFill>
            <a:srgbClr val="00B050">
              <a:alpha val="30000"/>
            </a:srgbClr>
          </a:solidFill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>
              <a:lnSpc>
                <a:spcPct val="170000"/>
              </a:lnSpc>
            </a:pPr>
            <a:r>
              <a:rPr kumimoji="1" lang="ja-JP" altLang="en-US" sz="3200" i="1" dirty="0" smtClean="0">
                <a:solidFill>
                  <a:srgbClr val="00B050"/>
                </a:solidFill>
              </a:rPr>
              <a:t>Ｋ</a:t>
            </a:r>
            <a:endParaRPr kumimoji="1" lang="ja-JP" altLang="en-US" sz="3200" i="1" dirty="0">
              <a:solidFill>
                <a:srgbClr val="00B050"/>
              </a:solidFill>
            </a:endParaRPr>
          </a:p>
        </p:txBody>
      </p:sp>
      <p:cxnSp>
        <p:nvCxnSpPr>
          <p:cNvPr id="25" name="直線コネクタ 24"/>
          <p:cNvCxnSpPr>
            <a:stCxn id="12" idx="1"/>
          </p:cNvCxnSpPr>
          <p:nvPr/>
        </p:nvCxnSpPr>
        <p:spPr>
          <a:xfrm flipH="1">
            <a:off x="2771800" y="4005064"/>
            <a:ext cx="9361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>
            <a:off x="5004048" y="5589240"/>
            <a:ext cx="9361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>
            <a:stCxn id="36" idx="1"/>
          </p:cNvCxnSpPr>
          <p:nvPr/>
        </p:nvCxnSpPr>
        <p:spPr>
          <a:xfrm flipH="1">
            <a:off x="2771800" y="5589240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H="1">
            <a:off x="5004048" y="4005064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2771800" y="4005064"/>
            <a:ext cx="0" cy="15841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5940152" y="4005064"/>
            <a:ext cx="0" cy="15841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806066"/>
            <a:ext cx="3095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タイトル 1"/>
          <p:cNvSpPr txBox="1">
            <a:spLocks/>
          </p:cNvSpPr>
          <p:nvPr/>
        </p:nvSpPr>
        <p:spPr>
          <a:xfrm>
            <a:off x="500034" y="0"/>
            <a:ext cx="822960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ナイキストの安定判別</a:t>
            </a:r>
            <a:r>
              <a:rPr kumimoji="1" lang="en-US" altLang="ja-JP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前報</a:t>
            </a:r>
            <a:r>
              <a:rPr kumimoji="1" lang="en-US" altLang="ja-JP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/>
          <p:cNvSpPr/>
          <p:nvPr/>
        </p:nvSpPr>
        <p:spPr>
          <a:xfrm>
            <a:off x="4217431" y="3730887"/>
            <a:ext cx="432048" cy="291048"/>
          </a:xfrm>
          <a:prstGeom prst="rect">
            <a:avLst/>
          </a:prstGeom>
          <a:gradFill>
            <a:gsLst>
              <a:gs pos="0">
                <a:srgbClr val="FF0000">
                  <a:alpha val="50000"/>
                </a:srgbClr>
              </a:gs>
              <a:gs pos="100000">
                <a:srgbClr val="0066FF">
                  <a:alpha val="50000"/>
                </a:srgbClr>
              </a:gs>
            </a:gsLst>
            <a:lin ang="0" scaled="0"/>
          </a:gra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2854564" y="3683935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5087040" y="3692134"/>
            <a:ext cx="504056" cy="34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コネクタ 29"/>
          <p:cNvCxnSpPr/>
          <p:nvPr/>
        </p:nvCxnSpPr>
        <p:spPr>
          <a:xfrm>
            <a:off x="3062464" y="3697674"/>
            <a:ext cx="0" cy="432048"/>
          </a:xfrm>
          <a:prstGeom prst="line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403098" y="3696484"/>
            <a:ext cx="0" cy="432048"/>
          </a:xfrm>
          <a:prstGeom prst="line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/>
          <a:lstStyle/>
          <a:p>
            <a:r>
              <a:rPr lang="ja-JP" altLang="en-US" dirty="0" smtClean="0"/>
              <a:t>管路の周波数応答の導出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4530435" y="1484785"/>
            <a:ext cx="432048" cy="291048"/>
          </a:xfrm>
          <a:prstGeom prst="rect">
            <a:avLst/>
          </a:prstGeom>
          <a:gradFill>
            <a:gsLst>
              <a:gs pos="0">
                <a:srgbClr val="FF0000">
                  <a:alpha val="50000"/>
                </a:srgbClr>
              </a:gs>
              <a:gs pos="100000">
                <a:srgbClr val="0066FF">
                  <a:alpha val="50000"/>
                </a:srgbClr>
              </a:gs>
            </a:gsLst>
            <a:lin ang="0" scaled="0"/>
          </a:gra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3264654" y="1426631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342194" y="1426146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/>
          <p:nvPr/>
        </p:nvCxnSpPr>
        <p:spPr>
          <a:xfrm>
            <a:off x="3375574" y="1420975"/>
            <a:ext cx="0" cy="432048"/>
          </a:xfrm>
          <a:prstGeom prst="line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5716208" y="1403160"/>
            <a:ext cx="0" cy="432048"/>
          </a:xfrm>
          <a:prstGeom prst="line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2051720" y="883743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768mm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42321" y="871718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76</a:t>
            </a:r>
            <a:r>
              <a:rPr kumimoji="1" lang="en-US" altLang="ja-JP" dirty="0" smtClean="0"/>
              <a:t>8mm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957381" y="89942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34</a:t>
            </a:r>
            <a:r>
              <a:rPr kumimoji="1" lang="en-US" altLang="ja-JP" dirty="0" smtClean="0"/>
              <a:t>mm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57659" y="877374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34</a:t>
            </a:r>
            <a:r>
              <a:rPr kumimoji="1" lang="en-US" altLang="ja-JP" dirty="0" smtClean="0"/>
              <a:t>mm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9296" y="921668"/>
            <a:ext cx="6702420" cy="4504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正方形/長方形 26"/>
          <p:cNvSpPr/>
          <p:nvPr/>
        </p:nvSpPr>
        <p:spPr>
          <a:xfrm>
            <a:off x="3199176" y="1070481"/>
            <a:ext cx="1622205" cy="1132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590352" y="904404"/>
            <a:ext cx="2232248" cy="1402060"/>
          </a:xfrm>
          <a:prstGeom prst="roundRect">
            <a:avLst/>
          </a:prstGeom>
          <a:solidFill>
            <a:srgbClr val="00B050">
              <a:alpha val="30000"/>
            </a:srgbClr>
          </a:solidFill>
          <a:ln w="508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5220072" y="896020"/>
            <a:ext cx="3096344" cy="1402060"/>
          </a:xfrm>
          <a:prstGeom prst="roundRect">
            <a:avLst/>
          </a:prstGeom>
          <a:solidFill>
            <a:srgbClr val="00B050">
              <a:alpha val="30000"/>
            </a:srgbClr>
          </a:solidFill>
          <a:ln w="508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251520" y="620688"/>
            <a:ext cx="864096" cy="201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8028384" y="620688"/>
            <a:ext cx="864096" cy="201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/>
          <p:cNvSpPr/>
          <p:nvPr/>
        </p:nvSpPr>
        <p:spPr>
          <a:xfrm>
            <a:off x="1115616" y="2755900"/>
            <a:ext cx="6912769" cy="2185268"/>
          </a:xfrm>
          <a:custGeom>
            <a:avLst/>
            <a:gdLst>
              <a:gd name="connsiteX0" fmla="*/ 2247900 w 6908800"/>
              <a:gd name="connsiteY0" fmla="*/ 1308100 h 2171700"/>
              <a:gd name="connsiteX1" fmla="*/ 4572000 w 6908800"/>
              <a:gd name="connsiteY1" fmla="*/ 1295400 h 2171700"/>
              <a:gd name="connsiteX2" fmla="*/ 4572000 w 6908800"/>
              <a:gd name="connsiteY2" fmla="*/ 114300 h 2171700"/>
              <a:gd name="connsiteX3" fmla="*/ 4660900 w 6908800"/>
              <a:gd name="connsiteY3" fmla="*/ 0 h 2171700"/>
              <a:gd name="connsiteX4" fmla="*/ 6908800 w 6908800"/>
              <a:gd name="connsiteY4" fmla="*/ 0 h 2171700"/>
              <a:gd name="connsiteX5" fmla="*/ 6908800 w 6908800"/>
              <a:gd name="connsiteY5" fmla="*/ 2171700 h 2171700"/>
              <a:gd name="connsiteX6" fmla="*/ 0 w 6908800"/>
              <a:gd name="connsiteY6" fmla="*/ 2171700 h 2171700"/>
              <a:gd name="connsiteX7" fmla="*/ 0 w 6908800"/>
              <a:gd name="connsiteY7" fmla="*/ 0 h 2171700"/>
              <a:gd name="connsiteX8" fmla="*/ 2095500 w 6908800"/>
              <a:gd name="connsiteY8" fmla="*/ 0 h 2171700"/>
              <a:gd name="connsiteX9" fmla="*/ 2235200 w 6908800"/>
              <a:gd name="connsiteY9" fmla="*/ 101600 h 2171700"/>
              <a:gd name="connsiteX10" fmla="*/ 2247900 w 6908800"/>
              <a:gd name="connsiteY10" fmla="*/ 1308100 h 2171700"/>
              <a:gd name="connsiteX0" fmla="*/ 2247900 w 6908800"/>
              <a:gd name="connsiteY0" fmla="*/ 1308100 h 2171700"/>
              <a:gd name="connsiteX1" fmla="*/ 4572000 w 6908800"/>
              <a:gd name="connsiteY1" fmla="*/ 1295400 h 2171700"/>
              <a:gd name="connsiteX2" fmla="*/ 4572000 w 6908800"/>
              <a:gd name="connsiteY2" fmla="*/ 114300 h 2171700"/>
              <a:gd name="connsiteX3" fmla="*/ 4660900 w 6908800"/>
              <a:gd name="connsiteY3" fmla="*/ 0 h 2171700"/>
              <a:gd name="connsiteX4" fmla="*/ 6707460 w 6908800"/>
              <a:gd name="connsiteY4" fmla="*/ 25028 h 2171700"/>
              <a:gd name="connsiteX5" fmla="*/ 6908800 w 6908800"/>
              <a:gd name="connsiteY5" fmla="*/ 2171700 h 2171700"/>
              <a:gd name="connsiteX6" fmla="*/ 0 w 6908800"/>
              <a:gd name="connsiteY6" fmla="*/ 2171700 h 2171700"/>
              <a:gd name="connsiteX7" fmla="*/ 0 w 6908800"/>
              <a:gd name="connsiteY7" fmla="*/ 0 h 2171700"/>
              <a:gd name="connsiteX8" fmla="*/ 2095500 w 6908800"/>
              <a:gd name="connsiteY8" fmla="*/ 0 h 2171700"/>
              <a:gd name="connsiteX9" fmla="*/ 2235200 w 6908800"/>
              <a:gd name="connsiteY9" fmla="*/ 101600 h 2171700"/>
              <a:gd name="connsiteX10" fmla="*/ 2247900 w 6908800"/>
              <a:gd name="connsiteY10" fmla="*/ 1308100 h 2171700"/>
              <a:gd name="connsiteX0" fmla="*/ 2247900 w 6908800"/>
              <a:gd name="connsiteY0" fmla="*/ 1308100 h 2171700"/>
              <a:gd name="connsiteX1" fmla="*/ 4572000 w 6908800"/>
              <a:gd name="connsiteY1" fmla="*/ 1295400 h 2171700"/>
              <a:gd name="connsiteX2" fmla="*/ 4572000 w 6908800"/>
              <a:gd name="connsiteY2" fmla="*/ 114300 h 2171700"/>
              <a:gd name="connsiteX3" fmla="*/ 4660900 w 6908800"/>
              <a:gd name="connsiteY3" fmla="*/ 0 h 2171700"/>
              <a:gd name="connsiteX4" fmla="*/ 6707460 w 6908800"/>
              <a:gd name="connsiteY4" fmla="*/ 25028 h 2171700"/>
              <a:gd name="connsiteX5" fmla="*/ 6851476 w 6908800"/>
              <a:gd name="connsiteY5" fmla="*/ 313060 h 2171700"/>
              <a:gd name="connsiteX6" fmla="*/ 6908800 w 6908800"/>
              <a:gd name="connsiteY6" fmla="*/ 2171700 h 2171700"/>
              <a:gd name="connsiteX7" fmla="*/ 0 w 6908800"/>
              <a:gd name="connsiteY7" fmla="*/ 2171700 h 2171700"/>
              <a:gd name="connsiteX8" fmla="*/ 0 w 6908800"/>
              <a:gd name="connsiteY8" fmla="*/ 0 h 2171700"/>
              <a:gd name="connsiteX9" fmla="*/ 2095500 w 6908800"/>
              <a:gd name="connsiteY9" fmla="*/ 0 h 2171700"/>
              <a:gd name="connsiteX10" fmla="*/ 2235200 w 6908800"/>
              <a:gd name="connsiteY10" fmla="*/ 101600 h 2171700"/>
              <a:gd name="connsiteX11" fmla="*/ 2247900 w 6908800"/>
              <a:gd name="connsiteY11" fmla="*/ 1308100 h 2171700"/>
              <a:gd name="connsiteX0" fmla="*/ 2247900 w 6923484"/>
              <a:gd name="connsiteY0" fmla="*/ 1308100 h 2171700"/>
              <a:gd name="connsiteX1" fmla="*/ 4572000 w 6923484"/>
              <a:gd name="connsiteY1" fmla="*/ 1295400 h 2171700"/>
              <a:gd name="connsiteX2" fmla="*/ 4572000 w 6923484"/>
              <a:gd name="connsiteY2" fmla="*/ 114300 h 2171700"/>
              <a:gd name="connsiteX3" fmla="*/ 4660900 w 6923484"/>
              <a:gd name="connsiteY3" fmla="*/ 0 h 2171700"/>
              <a:gd name="connsiteX4" fmla="*/ 6707460 w 6923484"/>
              <a:gd name="connsiteY4" fmla="*/ 25028 h 2171700"/>
              <a:gd name="connsiteX5" fmla="*/ 6923484 w 6923484"/>
              <a:gd name="connsiteY5" fmla="*/ 241052 h 2171700"/>
              <a:gd name="connsiteX6" fmla="*/ 6908800 w 6923484"/>
              <a:gd name="connsiteY6" fmla="*/ 2171700 h 2171700"/>
              <a:gd name="connsiteX7" fmla="*/ 0 w 6923484"/>
              <a:gd name="connsiteY7" fmla="*/ 2171700 h 2171700"/>
              <a:gd name="connsiteX8" fmla="*/ 0 w 6923484"/>
              <a:gd name="connsiteY8" fmla="*/ 0 h 2171700"/>
              <a:gd name="connsiteX9" fmla="*/ 2095500 w 6923484"/>
              <a:gd name="connsiteY9" fmla="*/ 0 h 2171700"/>
              <a:gd name="connsiteX10" fmla="*/ 2235200 w 6923484"/>
              <a:gd name="connsiteY10" fmla="*/ 101600 h 2171700"/>
              <a:gd name="connsiteX11" fmla="*/ 2247900 w 6923484"/>
              <a:gd name="connsiteY11" fmla="*/ 1308100 h 2171700"/>
              <a:gd name="connsiteX0" fmla="*/ 2247900 w 6923484"/>
              <a:gd name="connsiteY0" fmla="*/ 1308100 h 2171700"/>
              <a:gd name="connsiteX1" fmla="*/ 4572000 w 6923484"/>
              <a:gd name="connsiteY1" fmla="*/ 1295400 h 2171700"/>
              <a:gd name="connsiteX2" fmla="*/ 4572000 w 6923484"/>
              <a:gd name="connsiteY2" fmla="*/ 114300 h 2171700"/>
              <a:gd name="connsiteX3" fmla="*/ 4660900 w 6923484"/>
              <a:gd name="connsiteY3" fmla="*/ 0 h 2171700"/>
              <a:gd name="connsiteX4" fmla="*/ 6779468 w 6923484"/>
              <a:gd name="connsiteY4" fmla="*/ 25028 h 2171700"/>
              <a:gd name="connsiteX5" fmla="*/ 6923484 w 6923484"/>
              <a:gd name="connsiteY5" fmla="*/ 241052 h 2171700"/>
              <a:gd name="connsiteX6" fmla="*/ 6908800 w 6923484"/>
              <a:gd name="connsiteY6" fmla="*/ 2171700 h 2171700"/>
              <a:gd name="connsiteX7" fmla="*/ 0 w 6923484"/>
              <a:gd name="connsiteY7" fmla="*/ 2171700 h 2171700"/>
              <a:gd name="connsiteX8" fmla="*/ 0 w 6923484"/>
              <a:gd name="connsiteY8" fmla="*/ 0 h 2171700"/>
              <a:gd name="connsiteX9" fmla="*/ 2095500 w 6923484"/>
              <a:gd name="connsiteY9" fmla="*/ 0 h 2171700"/>
              <a:gd name="connsiteX10" fmla="*/ 2235200 w 6923484"/>
              <a:gd name="connsiteY10" fmla="*/ 101600 h 2171700"/>
              <a:gd name="connsiteX11" fmla="*/ 2247900 w 6923484"/>
              <a:gd name="connsiteY11" fmla="*/ 1308100 h 2171700"/>
              <a:gd name="connsiteX0" fmla="*/ 2247900 w 6923484"/>
              <a:gd name="connsiteY0" fmla="*/ 1308100 h 2171700"/>
              <a:gd name="connsiteX1" fmla="*/ 4572000 w 6923484"/>
              <a:gd name="connsiteY1" fmla="*/ 1295400 h 2171700"/>
              <a:gd name="connsiteX2" fmla="*/ 4572000 w 6923484"/>
              <a:gd name="connsiteY2" fmla="*/ 114300 h 2171700"/>
              <a:gd name="connsiteX3" fmla="*/ 4660900 w 6923484"/>
              <a:gd name="connsiteY3" fmla="*/ 0 h 2171700"/>
              <a:gd name="connsiteX4" fmla="*/ 6779468 w 6923484"/>
              <a:gd name="connsiteY4" fmla="*/ 25028 h 2171700"/>
              <a:gd name="connsiteX5" fmla="*/ 6923484 w 6923484"/>
              <a:gd name="connsiteY5" fmla="*/ 169044 h 2171700"/>
              <a:gd name="connsiteX6" fmla="*/ 6908800 w 6923484"/>
              <a:gd name="connsiteY6" fmla="*/ 2171700 h 2171700"/>
              <a:gd name="connsiteX7" fmla="*/ 0 w 6923484"/>
              <a:gd name="connsiteY7" fmla="*/ 2171700 h 2171700"/>
              <a:gd name="connsiteX8" fmla="*/ 0 w 6923484"/>
              <a:gd name="connsiteY8" fmla="*/ 0 h 2171700"/>
              <a:gd name="connsiteX9" fmla="*/ 2095500 w 6923484"/>
              <a:gd name="connsiteY9" fmla="*/ 0 h 2171700"/>
              <a:gd name="connsiteX10" fmla="*/ 2235200 w 6923484"/>
              <a:gd name="connsiteY10" fmla="*/ 101600 h 2171700"/>
              <a:gd name="connsiteX11" fmla="*/ 2247900 w 6923484"/>
              <a:gd name="connsiteY11" fmla="*/ 1308100 h 2171700"/>
              <a:gd name="connsiteX0" fmla="*/ 2247900 w 6924145"/>
              <a:gd name="connsiteY0" fmla="*/ 1308100 h 2171700"/>
              <a:gd name="connsiteX1" fmla="*/ 4572000 w 6924145"/>
              <a:gd name="connsiteY1" fmla="*/ 1295400 h 2171700"/>
              <a:gd name="connsiteX2" fmla="*/ 4572000 w 6924145"/>
              <a:gd name="connsiteY2" fmla="*/ 114300 h 2171700"/>
              <a:gd name="connsiteX3" fmla="*/ 4660900 w 6924145"/>
              <a:gd name="connsiteY3" fmla="*/ 0 h 2171700"/>
              <a:gd name="connsiteX4" fmla="*/ 6779468 w 6924145"/>
              <a:gd name="connsiteY4" fmla="*/ 25028 h 2171700"/>
              <a:gd name="connsiteX5" fmla="*/ 6923484 w 6924145"/>
              <a:gd name="connsiteY5" fmla="*/ 169044 h 2171700"/>
              <a:gd name="connsiteX6" fmla="*/ 6923484 w 6924145"/>
              <a:gd name="connsiteY6" fmla="*/ 1969244 h 2171700"/>
              <a:gd name="connsiteX7" fmla="*/ 6908800 w 6924145"/>
              <a:gd name="connsiteY7" fmla="*/ 2171700 h 2171700"/>
              <a:gd name="connsiteX8" fmla="*/ 0 w 6924145"/>
              <a:gd name="connsiteY8" fmla="*/ 2171700 h 2171700"/>
              <a:gd name="connsiteX9" fmla="*/ 0 w 6924145"/>
              <a:gd name="connsiteY9" fmla="*/ 0 h 2171700"/>
              <a:gd name="connsiteX10" fmla="*/ 2095500 w 6924145"/>
              <a:gd name="connsiteY10" fmla="*/ 0 h 2171700"/>
              <a:gd name="connsiteX11" fmla="*/ 2235200 w 6924145"/>
              <a:gd name="connsiteY11" fmla="*/ 101600 h 2171700"/>
              <a:gd name="connsiteX12" fmla="*/ 2247900 w 6924145"/>
              <a:gd name="connsiteY12" fmla="*/ 1308100 h 2171700"/>
              <a:gd name="connsiteX0" fmla="*/ 2247900 w 6924145"/>
              <a:gd name="connsiteY0" fmla="*/ 1308100 h 2171700"/>
              <a:gd name="connsiteX1" fmla="*/ 4572000 w 6924145"/>
              <a:gd name="connsiteY1" fmla="*/ 1295400 h 2171700"/>
              <a:gd name="connsiteX2" fmla="*/ 4572000 w 6924145"/>
              <a:gd name="connsiteY2" fmla="*/ 114300 h 2171700"/>
              <a:gd name="connsiteX3" fmla="*/ 4660900 w 6924145"/>
              <a:gd name="connsiteY3" fmla="*/ 0 h 2171700"/>
              <a:gd name="connsiteX4" fmla="*/ 6779468 w 6924145"/>
              <a:gd name="connsiteY4" fmla="*/ 25028 h 2171700"/>
              <a:gd name="connsiteX5" fmla="*/ 6923484 w 6924145"/>
              <a:gd name="connsiteY5" fmla="*/ 169044 h 2171700"/>
              <a:gd name="connsiteX6" fmla="*/ 6923484 w 6924145"/>
              <a:gd name="connsiteY6" fmla="*/ 1969244 h 2171700"/>
              <a:gd name="connsiteX7" fmla="*/ 6780114 w 6924145"/>
              <a:gd name="connsiteY7" fmla="*/ 2171700 h 2171700"/>
              <a:gd name="connsiteX8" fmla="*/ 0 w 6924145"/>
              <a:gd name="connsiteY8" fmla="*/ 2171700 h 2171700"/>
              <a:gd name="connsiteX9" fmla="*/ 0 w 6924145"/>
              <a:gd name="connsiteY9" fmla="*/ 0 h 2171700"/>
              <a:gd name="connsiteX10" fmla="*/ 2095500 w 6924145"/>
              <a:gd name="connsiteY10" fmla="*/ 0 h 2171700"/>
              <a:gd name="connsiteX11" fmla="*/ 2235200 w 6924145"/>
              <a:gd name="connsiteY11" fmla="*/ 101600 h 2171700"/>
              <a:gd name="connsiteX12" fmla="*/ 2247900 w 6924145"/>
              <a:gd name="connsiteY12" fmla="*/ 1308100 h 2171700"/>
              <a:gd name="connsiteX0" fmla="*/ 2247900 w 6924145"/>
              <a:gd name="connsiteY0" fmla="*/ 1308100 h 2171700"/>
              <a:gd name="connsiteX1" fmla="*/ 4572000 w 6924145"/>
              <a:gd name="connsiteY1" fmla="*/ 1295400 h 2171700"/>
              <a:gd name="connsiteX2" fmla="*/ 4572000 w 6924145"/>
              <a:gd name="connsiteY2" fmla="*/ 114300 h 2171700"/>
              <a:gd name="connsiteX3" fmla="*/ 4660900 w 6924145"/>
              <a:gd name="connsiteY3" fmla="*/ 0 h 2171700"/>
              <a:gd name="connsiteX4" fmla="*/ 6779468 w 6924145"/>
              <a:gd name="connsiteY4" fmla="*/ 25028 h 2171700"/>
              <a:gd name="connsiteX5" fmla="*/ 6923484 w 6924145"/>
              <a:gd name="connsiteY5" fmla="*/ 169044 h 2171700"/>
              <a:gd name="connsiteX6" fmla="*/ 6923484 w 6924145"/>
              <a:gd name="connsiteY6" fmla="*/ 1969244 h 2171700"/>
              <a:gd name="connsiteX7" fmla="*/ 6780114 w 6924145"/>
              <a:gd name="connsiteY7" fmla="*/ 2171700 h 2171700"/>
              <a:gd name="connsiteX8" fmla="*/ 10716 w 6924145"/>
              <a:gd name="connsiteY8" fmla="*/ 2100139 h 2171700"/>
              <a:gd name="connsiteX9" fmla="*/ 0 w 6924145"/>
              <a:gd name="connsiteY9" fmla="*/ 0 h 2171700"/>
              <a:gd name="connsiteX10" fmla="*/ 2095500 w 6924145"/>
              <a:gd name="connsiteY10" fmla="*/ 0 h 2171700"/>
              <a:gd name="connsiteX11" fmla="*/ 2235200 w 6924145"/>
              <a:gd name="connsiteY11" fmla="*/ 101600 h 2171700"/>
              <a:gd name="connsiteX12" fmla="*/ 2247900 w 6924145"/>
              <a:gd name="connsiteY12" fmla="*/ 1308100 h 2171700"/>
              <a:gd name="connsiteX0" fmla="*/ 2247900 w 6924145"/>
              <a:gd name="connsiteY0" fmla="*/ 1308100 h 2171700"/>
              <a:gd name="connsiteX1" fmla="*/ 4572000 w 6924145"/>
              <a:gd name="connsiteY1" fmla="*/ 1295400 h 2171700"/>
              <a:gd name="connsiteX2" fmla="*/ 4572000 w 6924145"/>
              <a:gd name="connsiteY2" fmla="*/ 114300 h 2171700"/>
              <a:gd name="connsiteX3" fmla="*/ 4660900 w 6924145"/>
              <a:gd name="connsiteY3" fmla="*/ 0 h 2171700"/>
              <a:gd name="connsiteX4" fmla="*/ 6779468 w 6924145"/>
              <a:gd name="connsiteY4" fmla="*/ 25028 h 2171700"/>
              <a:gd name="connsiteX5" fmla="*/ 6923484 w 6924145"/>
              <a:gd name="connsiteY5" fmla="*/ 169044 h 2171700"/>
              <a:gd name="connsiteX6" fmla="*/ 6923484 w 6924145"/>
              <a:gd name="connsiteY6" fmla="*/ 1969244 h 2171700"/>
              <a:gd name="connsiteX7" fmla="*/ 6780114 w 6924145"/>
              <a:gd name="connsiteY7" fmla="*/ 2171700 h 2171700"/>
              <a:gd name="connsiteX8" fmla="*/ 154746 w 6924145"/>
              <a:gd name="connsiteY8" fmla="*/ 2171700 h 2171700"/>
              <a:gd name="connsiteX9" fmla="*/ 10716 w 6924145"/>
              <a:gd name="connsiteY9" fmla="*/ 2100139 h 2171700"/>
              <a:gd name="connsiteX10" fmla="*/ 0 w 6924145"/>
              <a:gd name="connsiteY10" fmla="*/ 0 h 2171700"/>
              <a:gd name="connsiteX11" fmla="*/ 2095500 w 6924145"/>
              <a:gd name="connsiteY11" fmla="*/ 0 h 2171700"/>
              <a:gd name="connsiteX12" fmla="*/ 2235200 w 6924145"/>
              <a:gd name="connsiteY12" fmla="*/ 101600 h 2171700"/>
              <a:gd name="connsiteX13" fmla="*/ 2247900 w 6924145"/>
              <a:gd name="connsiteY13" fmla="*/ 1308100 h 2171700"/>
              <a:gd name="connsiteX0" fmla="*/ 2247900 w 6924145"/>
              <a:gd name="connsiteY0" fmla="*/ 1308100 h 2171700"/>
              <a:gd name="connsiteX1" fmla="*/ 4572000 w 6924145"/>
              <a:gd name="connsiteY1" fmla="*/ 1295400 h 2171700"/>
              <a:gd name="connsiteX2" fmla="*/ 4572000 w 6924145"/>
              <a:gd name="connsiteY2" fmla="*/ 114300 h 2171700"/>
              <a:gd name="connsiteX3" fmla="*/ 4660900 w 6924145"/>
              <a:gd name="connsiteY3" fmla="*/ 0 h 2171700"/>
              <a:gd name="connsiteX4" fmla="*/ 6779468 w 6924145"/>
              <a:gd name="connsiteY4" fmla="*/ 25028 h 2171700"/>
              <a:gd name="connsiteX5" fmla="*/ 6923484 w 6924145"/>
              <a:gd name="connsiteY5" fmla="*/ 169044 h 2171700"/>
              <a:gd name="connsiteX6" fmla="*/ 6923484 w 6924145"/>
              <a:gd name="connsiteY6" fmla="*/ 1969244 h 2171700"/>
              <a:gd name="connsiteX7" fmla="*/ 6780114 w 6924145"/>
              <a:gd name="connsiteY7" fmla="*/ 2171700 h 2171700"/>
              <a:gd name="connsiteX8" fmla="*/ 154746 w 6924145"/>
              <a:gd name="connsiteY8" fmla="*/ 2171700 h 2171700"/>
              <a:gd name="connsiteX9" fmla="*/ 10716 w 6924145"/>
              <a:gd name="connsiteY9" fmla="*/ 2028578 h 2171700"/>
              <a:gd name="connsiteX10" fmla="*/ 0 w 6924145"/>
              <a:gd name="connsiteY10" fmla="*/ 0 h 2171700"/>
              <a:gd name="connsiteX11" fmla="*/ 2095500 w 6924145"/>
              <a:gd name="connsiteY11" fmla="*/ 0 h 2171700"/>
              <a:gd name="connsiteX12" fmla="*/ 2235200 w 6924145"/>
              <a:gd name="connsiteY12" fmla="*/ 101600 h 2171700"/>
              <a:gd name="connsiteX13" fmla="*/ 2247900 w 6924145"/>
              <a:gd name="connsiteY13" fmla="*/ 1308100 h 2171700"/>
              <a:gd name="connsiteX0" fmla="*/ 2237184 w 6913429"/>
              <a:gd name="connsiteY0" fmla="*/ 1308100 h 2171700"/>
              <a:gd name="connsiteX1" fmla="*/ 4561284 w 6913429"/>
              <a:gd name="connsiteY1" fmla="*/ 1295400 h 2171700"/>
              <a:gd name="connsiteX2" fmla="*/ 4561284 w 6913429"/>
              <a:gd name="connsiteY2" fmla="*/ 114300 h 2171700"/>
              <a:gd name="connsiteX3" fmla="*/ 4650184 w 6913429"/>
              <a:gd name="connsiteY3" fmla="*/ 0 h 2171700"/>
              <a:gd name="connsiteX4" fmla="*/ 6768752 w 6913429"/>
              <a:gd name="connsiteY4" fmla="*/ 25028 h 2171700"/>
              <a:gd name="connsiteX5" fmla="*/ 6912768 w 6913429"/>
              <a:gd name="connsiteY5" fmla="*/ 169044 h 2171700"/>
              <a:gd name="connsiteX6" fmla="*/ 6912768 w 6913429"/>
              <a:gd name="connsiteY6" fmla="*/ 1969244 h 2171700"/>
              <a:gd name="connsiteX7" fmla="*/ 6769398 w 6913429"/>
              <a:gd name="connsiteY7" fmla="*/ 2171700 h 2171700"/>
              <a:gd name="connsiteX8" fmla="*/ 144030 w 6913429"/>
              <a:gd name="connsiteY8" fmla="*/ 2171700 h 2171700"/>
              <a:gd name="connsiteX9" fmla="*/ 0 w 6913429"/>
              <a:gd name="connsiteY9" fmla="*/ 2028578 h 2171700"/>
              <a:gd name="connsiteX10" fmla="*/ 144030 w 6913429"/>
              <a:gd name="connsiteY10" fmla="*/ 24873 h 2171700"/>
              <a:gd name="connsiteX11" fmla="*/ 2084784 w 6913429"/>
              <a:gd name="connsiteY11" fmla="*/ 0 h 2171700"/>
              <a:gd name="connsiteX12" fmla="*/ 2224484 w 6913429"/>
              <a:gd name="connsiteY12" fmla="*/ 101600 h 2171700"/>
              <a:gd name="connsiteX13" fmla="*/ 2237184 w 6913429"/>
              <a:gd name="connsiteY13" fmla="*/ 1308100 h 2171700"/>
              <a:gd name="connsiteX0" fmla="*/ 2237184 w 6913429"/>
              <a:gd name="connsiteY0" fmla="*/ 1308100 h 2171700"/>
              <a:gd name="connsiteX1" fmla="*/ 4561284 w 6913429"/>
              <a:gd name="connsiteY1" fmla="*/ 1295400 h 2171700"/>
              <a:gd name="connsiteX2" fmla="*/ 4561284 w 6913429"/>
              <a:gd name="connsiteY2" fmla="*/ 114300 h 2171700"/>
              <a:gd name="connsiteX3" fmla="*/ 4650184 w 6913429"/>
              <a:gd name="connsiteY3" fmla="*/ 0 h 2171700"/>
              <a:gd name="connsiteX4" fmla="*/ 6768752 w 6913429"/>
              <a:gd name="connsiteY4" fmla="*/ 25028 h 2171700"/>
              <a:gd name="connsiteX5" fmla="*/ 6912768 w 6913429"/>
              <a:gd name="connsiteY5" fmla="*/ 169044 h 2171700"/>
              <a:gd name="connsiteX6" fmla="*/ 6912768 w 6913429"/>
              <a:gd name="connsiteY6" fmla="*/ 1969244 h 2171700"/>
              <a:gd name="connsiteX7" fmla="*/ 6769398 w 6913429"/>
              <a:gd name="connsiteY7" fmla="*/ 2171700 h 2171700"/>
              <a:gd name="connsiteX8" fmla="*/ 144030 w 6913429"/>
              <a:gd name="connsiteY8" fmla="*/ 2171700 h 2171700"/>
              <a:gd name="connsiteX9" fmla="*/ 0 w 6913429"/>
              <a:gd name="connsiteY9" fmla="*/ 2028578 h 2171700"/>
              <a:gd name="connsiteX10" fmla="*/ 0 w 6913429"/>
              <a:gd name="connsiteY10" fmla="*/ 167994 h 2171700"/>
              <a:gd name="connsiteX11" fmla="*/ 144030 w 6913429"/>
              <a:gd name="connsiteY11" fmla="*/ 24873 h 2171700"/>
              <a:gd name="connsiteX12" fmla="*/ 2084784 w 6913429"/>
              <a:gd name="connsiteY12" fmla="*/ 0 h 2171700"/>
              <a:gd name="connsiteX13" fmla="*/ 2224484 w 6913429"/>
              <a:gd name="connsiteY13" fmla="*/ 101600 h 2171700"/>
              <a:gd name="connsiteX14" fmla="*/ 2237184 w 6913429"/>
              <a:gd name="connsiteY14" fmla="*/ 1308100 h 217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913429" h="2171700">
                <a:moveTo>
                  <a:pt x="2237184" y="1308100"/>
                </a:moveTo>
                <a:lnTo>
                  <a:pt x="4561284" y="1295400"/>
                </a:lnTo>
                <a:lnTo>
                  <a:pt x="4561284" y="114300"/>
                </a:lnTo>
                <a:lnTo>
                  <a:pt x="4650184" y="0"/>
                </a:lnTo>
                <a:lnTo>
                  <a:pt x="6768752" y="25028"/>
                </a:lnTo>
                <a:lnTo>
                  <a:pt x="6912768" y="169044"/>
                </a:lnTo>
                <a:cubicBezTo>
                  <a:pt x="6912107" y="785796"/>
                  <a:pt x="6913429" y="1352492"/>
                  <a:pt x="6912768" y="1969244"/>
                </a:cubicBezTo>
                <a:lnTo>
                  <a:pt x="6769398" y="2171700"/>
                </a:lnTo>
                <a:lnTo>
                  <a:pt x="144030" y="2171700"/>
                </a:lnTo>
                <a:lnTo>
                  <a:pt x="0" y="2028578"/>
                </a:lnTo>
                <a:lnTo>
                  <a:pt x="0" y="167994"/>
                </a:lnTo>
                <a:lnTo>
                  <a:pt x="144030" y="24873"/>
                </a:lnTo>
                <a:lnTo>
                  <a:pt x="2084784" y="0"/>
                </a:lnTo>
                <a:lnTo>
                  <a:pt x="2224484" y="101600"/>
                </a:lnTo>
                <a:lnTo>
                  <a:pt x="2237184" y="1308100"/>
                </a:lnTo>
                <a:close/>
              </a:path>
            </a:pathLst>
          </a:custGeom>
          <a:solidFill>
            <a:srgbClr val="00B050">
              <a:alpha val="30000"/>
            </a:srgbClr>
          </a:solidFill>
          <a:ln w="508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2874253" y="1792141"/>
            <a:ext cx="2265784" cy="3137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2867891" y="1063858"/>
            <a:ext cx="2307883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3707904" y="2924944"/>
            <a:ext cx="1622205" cy="1132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3382981" y="3646604"/>
            <a:ext cx="2265784" cy="3137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3376619" y="2918321"/>
            <a:ext cx="2307883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179512" y="2708920"/>
            <a:ext cx="8712968" cy="360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" y="2800350"/>
            <a:ext cx="81724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149080"/>
            <a:ext cx="676275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712" y="5517232"/>
            <a:ext cx="44958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正方形/長方形 48"/>
          <p:cNvSpPr/>
          <p:nvPr/>
        </p:nvSpPr>
        <p:spPr>
          <a:xfrm>
            <a:off x="2051720" y="2767073"/>
            <a:ext cx="2160240" cy="12961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2" animBg="1"/>
      <p:bldP spid="33" grpId="0" animBg="1"/>
      <p:bldP spid="34" grpId="0" animBg="1"/>
      <p:bldP spid="44" grpId="0" animBg="1"/>
      <p:bldP spid="39" grpId="2" animBg="1"/>
      <p:bldP spid="40" grpId="2" animBg="1"/>
      <p:bldP spid="41" grpId="1" animBg="1"/>
      <p:bldP spid="42" grpId="0" animBg="1"/>
      <p:bldP spid="43" grpId="2" animBg="1"/>
      <p:bldP spid="48" grpId="0" animBg="1"/>
      <p:bldP spid="4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7771</TotalTime>
  <Words>376</Words>
  <Application>Microsoft Office PowerPoint</Application>
  <PresentationFormat>画面に合わせる (4:3)</PresentationFormat>
  <Paragraphs>165</Paragraphs>
  <Slides>15</Slides>
  <Notes>15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テーマ</vt:lpstr>
      <vt:lpstr>リニアモータの電気-音響特性に基づく 定在波型／進行波型熱音響発電機の 自励発振条件解析</vt:lpstr>
      <vt:lpstr>スライド 2</vt:lpstr>
      <vt:lpstr>スライド 3</vt:lpstr>
      <vt:lpstr>背景（つづき）</vt:lpstr>
      <vt:lpstr>実験装置</vt:lpstr>
      <vt:lpstr>実験装置（つづき）</vt:lpstr>
      <vt:lpstr>問題設定</vt:lpstr>
      <vt:lpstr>スライド 8</vt:lpstr>
      <vt:lpstr>管路の周波数応答の導出</vt:lpstr>
      <vt:lpstr>管路の周波数応答の導出（つづき）</vt:lpstr>
      <vt:lpstr>実験結果：コア部の周波数応答</vt:lpstr>
      <vt:lpstr>実験結果：管路の周波数応答</vt:lpstr>
      <vt:lpstr>解析結果：定在波型発電機</vt:lpstr>
      <vt:lpstr>解析／発振実験の比較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フィードバック制御に基づく 熱音響発電システムの検討</dc:title>
  <dc:creator>kobayasi</dc:creator>
  <cp:lastModifiedBy>kobayasi</cp:lastModifiedBy>
  <cp:revision>601</cp:revision>
  <dcterms:created xsi:type="dcterms:W3CDTF">2012-03-07T00:49:43Z</dcterms:created>
  <dcterms:modified xsi:type="dcterms:W3CDTF">2015-03-19T01:46:43Z</dcterms:modified>
</cp:coreProperties>
</file>