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353" r:id="rId3"/>
    <p:sldId id="342" r:id="rId4"/>
    <p:sldId id="364" r:id="rId5"/>
    <p:sldId id="343" r:id="rId6"/>
    <p:sldId id="344" r:id="rId7"/>
    <p:sldId id="365" r:id="rId8"/>
    <p:sldId id="360" r:id="rId9"/>
    <p:sldId id="361" r:id="rId10"/>
    <p:sldId id="262" r:id="rId11"/>
    <p:sldId id="352" r:id="rId12"/>
    <p:sldId id="362" r:id="rId13"/>
    <p:sldId id="357" r:id="rId14"/>
    <p:sldId id="359" r:id="rId15"/>
    <p:sldId id="349" r:id="rId16"/>
  </p:sldIdLst>
  <p:sldSz cx="9144000" cy="6858000" type="screen4x3"/>
  <p:notesSz cx="9939338" cy="6805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39" autoAdjust="0"/>
    <p:restoredTop sz="81850" autoAdjust="0"/>
  </p:normalViewPr>
  <p:slideViewPr>
    <p:cSldViewPr snapToGrid="0" showGuides="1">
      <p:cViewPr varScale="1">
        <p:scale>
          <a:sx n="93" d="100"/>
          <a:sy n="93" d="100"/>
        </p:scale>
        <p:origin x="1968" y="96"/>
      </p:cViewPr>
      <p:guideLst>
        <p:guide orient="horz" pos="2160"/>
        <p:guide pos="2880"/>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4307047" cy="341464"/>
          </a:xfrm>
          <a:prstGeom prst="rect">
            <a:avLst/>
          </a:prstGeom>
        </p:spPr>
        <p:txBody>
          <a:bodyPr vert="horz" lIns="91408" tIns="45703" rIns="91408" bIns="4570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998" y="1"/>
            <a:ext cx="4307047" cy="341464"/>
          </a:xfrm>
          <a:prstGeom prst="rect">
            <a:avLst/>
          </a:prstGeom>
        </p:spPr>
        <p:txBody>
          <a:bodyPr vert="horz" lIns="91408" tIns="45703" rIns="91408" bIns="45703" rtlCol="0"/>
          <a:lstStyle>
            <a:lvl1pPr algn="r">
              <a:defRPr sz="1200"/>
            </a:lvl1pPr>
          </a:lstStyle>
          <a:p>
            <a:fld id="{5D0D0FEC-C585-4A0A-B8C4-7313DAF46909}" type="datetimeFigureOut">
              <a:rPr kumimoji="1" lang="ja-JP" altLang="en-US" smtClean="0"/>
              <a:t>2020/9/4</a:t>
            </a:fld>
            <a:endParaRPr kumimoji="1" lang="ja-JP" altLang="en-US"/>
          </a:p>
        </p:txBody>
      </p:sp>
      <p:sp>
        <p:nvSpPr>
          <p:cNvPr id="4" name="フッター プレースホルダー 3"/>
          <p:cNvSpPr>
            <a:spLocks noGrp="1"/>
          </p:cNvSpPr>
          <p:nvPr>
            <p:ph type="ftr" sz="quarter" idx="2"/>
          </p:nvPr>
        </p:nvSpPr>
        <p:spPr>
          <a:xfrm>
            <a:off x="5" y="6464152"/>
            <a:ext cx="4307047" cy="341462"/>
          </a:xfrm>
          <a:prstGeom prst="rect">
            <a:avLst/>
          </a:prstGeom>
        </p:spPr>
        <p:txBody>
          <a:bodyPr vert="horz" lIns="91408" tIns="45703" rIns="91408" bIns="4570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998" y="6464152"/>
            <a:ext cx="4307047" cy="341462"/>
          </a:xfrm>
          <a:prstGeom prst="rect">
            <a:avLst/>
          </a:prstGeom>
        </p:spPr>
        <p:txBody>
          <a:bodyPr vert="horz" lIns="91408" tIns="45703" rIns="91408" bIns="45703" rtlCol="0" anchor="b"/>
          <a:lstStyle>
            <a:lvl1pPr algn="r">
              <a:defRPr sz="1200"/>
            </a:lvl1pPr>
          </a:lstStyle>
          <a:p>
            <a:fld id="{A4BC1641-2AFB-4463-991A-B438BFD4C721}" type="slidenum">
              <a:rPr kumimoji="1" lang="ja-JP" altLang="en-US" smtClean="0"/>
              <a:t>‹#›</a:t>
            </a:fld>
            <a:endParaRPr kumimoji="1" lang="ja-JP" altLang="en-US"/>
          </a:p>
        </p:txBody>
      </p:sp>
    </p:spTree>
    <p:extLst>
      <p:ext uri="{BB962C8B-B14F-4D97-AF65-F5344CB8AC3E}">
        <p14:creationId xmlns:p14="http://schemas.microsoft.com/office/powerpoint/2010/main" val="2153367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4307047" cy="341464"/>
          </a:xfrm>
          <a:prstGeom prst="rect">
            <a:avLst/>
          </a:prstGeom>
        </p:spPr>
        <p:txBody>
          <a:bodyPr vert="horz" lIns="91408" tIns="45703" rIns="91408"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8" y="1"/>
            <a:ext cx="4307047" cy="341464"/>
          </a:xfrm>
          <a:prstGeom prst="rect">
            <a:avLst/>
          </a:prstGeom>
        </p:spPr>
        <p:txBody>
          <a:bodyPr vert="horz" lIns="91408" tIns="45703" rIns="91408" bIns="45703" rtlCol="0"/>
          <a:lstStyle>
            <a:lvl1pPr algn="r">
              <a:defRPr sz="1200"/>
            </a:lvl1pPr>
          </a:lstStyle>
          <a:p>
            <a:fld id="{3F3458A5-82C0-438D-8B6F-8BC06985FA2D}" type="datetimeFigureOut">
              <a:rPr kumimoji="1" lang="ja-JP" altLang="en-US" smtClean="0"/>
              <a:t>2020/9/4</a:t>
            </a:fld>
            <a:endParaRPr kumimoji="1" lang="ja-JP" altLang="en-US"/>
          </a:p>
        </p:txBody>
      </p:sp>
      <p:sp>
        <p:nvSpPr>
          <p:cNvPr id="4" name="スライド イメージ プレースホルダー 3"/>
          <p:cNvSpPr>
            <a:spLocks noGrp="1" noRot="1" noChangeAspect="1"/>
          </p:cNvSpPr>
          <p:nvPr>
            <p:ph type="sldImg" idx="2"/>
          </p:nvPr>
        </p:nvSpPr>
        <p:spPr>
          <a:xfrm>
            <a:off x="3436938" y="849313"/>
            <a:ext cx="3065462" cy="2298700"/>
          </a:xfrm>
          <a:prstGeom prst="rect">
            <a:avLst/>
          </a:prstGeom>
          <a:noFill/>
          <a:ln w="12700">
            <a:solidFill>
              <a:prstClr val="black"/>
            </a:solidFill>
          </a:ln>
        </p:spPr>
        <p:txBody>
          <a:bodyPr vert="horz" lIns="91408" tIns="45703" rIns="91408" bIns="45703" rtlCol="0" anchor="ctr"/>
          <a:lstStyle/>
          <a:p>
            <a:endParaRPr lang="ja-JP" altLang="en-US"/>
          </a:p>
        </p:txBody>
      </p:sp>
      <p:sp>
        <p:nvSpPr>
          <p:cNvPr id="5" name="ノート プレースホルダー 4"/>
          <p:cNvSpPr>
            <a:spLocks noGrp="1"/>
          </p:cNvSpPr>
          <p:nvPr>
            <p:ph type="body" sz="quarter" idx="3"/>
          </p:nvPr>
        </p:nvSpPr>
        <p:spPr>
          <a:xfrm>
            <a:off x="993935" y="3275204"/>
            <a:ext cx="7951470" cy="2679710"/>
          </a:xfrm>
          <a:prstGeom prst="rect">
            <a:avLst/>
          </a:prstGeom>
        </p:spPr>
        <p:txBody>
          <a:bodyPr vert="horz" lIns="91408" tIns="45703" rIns="91408" bIns="457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6464152"/>
            <a:ext cx="4307047" cy="341462"/>
          </a:xfrm>
          <a:prstGeom prst="rect">
            <a:avLst/>
          </a:prstGeom>
        </p:spPr>
        <p:txBody>
          <a:bodyPr vert="horz" lIns="91408" tIns="45703" rIns="91408"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8" y="6464152"/>
            <a:ext cx="4307047" cy="341462"/>
          </a:xfrm>
          <a:prstGeom prst="rect">
            <a:avLst/>
          </a:prstGeom>
        </p:spPr>
        <p:txBody>
          <a:bodyPr vert="horz" lIns="91408" tIns="45703" rIns="91408" bIns="45703" rtlCol="0" anchor="b"/>
          <a:lstStyle>
            <a:lvl1pPr algn="r">
              <a:defRPr sz="1200"/>
            </a:lvl1pPr>
          </a:lstStyle>
          <a:p>
            <a:fld id="{7076C713-6ADE-4C22-9667-ECD6B44AACEF}" type="slidenum">
              <a:rPr kumimoji="1" lang="ja-JP" altLang="en-US" smtClean="0"/>
              <a:t>‹#›</a:t>
            </a:fld>
            <a:endParaRPr kumimoji="1" lang="ja-JP" altLang="en-US"/>
          </a:p>
        </p:txBody>
      </p:sp>
    </p:spTree>
    <p:extLst>
      <p:ext uri="{BB962C8B-B14F-4D97-AF65-F5344CB8AC3E}">
        <p14:creationId xmlns:p14="http://schemas.microsoft.com/office/powerpoint/2010/main" val="22983230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～～と題しまして，長岡技科大の小林が発表いたします。</a:t>
            </a:r>
          </a:p>
        </p:txBody>
      </p:sp>
      <p:sp>
        <p:nvSpPr>
          <p:cNvPr id="4" name="スライド番号プレースホルダー 3"/>
          <p:cNvSpPr>
            <a:spLocks noGrp="1"/>
          </p:cNvSpPr>
          <p:nvPr>
            <p:ph type="sldNum" sz="quarter" idx="10"/>
          </p:nvPr>
        </p:nvSpPr>
        <p:spPr/>
        <p:txBody>
          <a:bodyPr/>
          <a:lstStyle/>
          <a:p>
            <a:fld id="{7076C713-6ADE-4C22-9667-ECD6B44AACEF}" type="slidenum">
              <a:rPr kumimoji="1" lang="ja-JP" altLang="en-US" smtClean="0"/>
              <a:t>1</a:t>
            </a:fld>
            <a:endParaRPr kumimoji="1" lang="ja-JP" altLang="en-US"/>
          </a:p>
        </p:txBody>
      </p:sp>
    </p:spTree>
    <p:extLst>
      <p:ext uri="{BB962C8B-B14F-4D97-AF65-F5344CB8AC3E}">
        <p14:creationId xmlns:p14="http://schemas.microsoft.com/office/powerpoint/2010/main" val="3863966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kern="0" spc="-60" dirty="0"/>
              <a:t>自励発振時圧力振幅の推定手法についてです．</a:t>
            </a:r>
            <a:endParaRPr lang="en-US" altLang="ja-JP" sz="1200" kern="0" spc="-60" dirty="0"/>
          </a:p>
          <a:p>
            <a:r>
              <a:rPr kumimoji="1" lang="ja-JP" altLang="en-US" sz="1200" kern="0" spc="-60" dirty="0"/>
              <a:t>ナイキストの安定判別において，閉ループ系が～～を囲まないことです．</a:t>
            </a:r>
            <a:endParaRPr kumimoji="1" lang="en-US" altLang="ja-JP" sz="1200" kern="0" spc="-60" dirty="0"/>
          </a:p>
          <a:p>
            <a:endParaRPr kumimoji="1" lang="en-US" altLang="ja-JP" sz="1200" kern="0" spc="-60" dirty="0"/>
          </a:p>
          <a:p>
            <a:r>
              <a:rPr kumimoji="1" lang="ja-JP" altLang="en-US" sz="1200" kern="0" spc="-60" dirty="0"/>
              <a:t>つまり軌跡が原点を通る場合は安定限界であるため，この点をエンジンの自励発振時圧力振幅として推定していきます．</a:t>
            </a:r>
            <a:endParaRPr kumimoji="1" lang="ja-JP" altLang="en-US" dirty="0"/>
          </a:p>
        </p:txBody>
      </p:sp>
      <p:sp>
        <p:nvSpPr>
          <p:cNvPr id="4" name="スライド番号プレースホルダー 3"/>
          <p:cNvSpPr>
            <a:spLocks noGrp="1"/>
          </p:cNvSpPr>
          <p:nvPr>
            <p:ph type="sldNum" sz="quarter" idx="10"/>
          </p:nvPr>
        </p:nvSpPr>
        <p:spPr/>
        <p:txBody>
          <a:bodyPr/>
          <a:lstStyle/>
          <a:p>
            <a:pPr defTabSz="883036">
              <a:defRPr/>
            </a:pPr>
            <a:fld id="{7076C713-6ADE-4C22-9667-ECD6B44AACEF}" type="slidenum">
              <a:rPr lang="ja-JP" altLang="en-US">
                <a:solidFill>
                  <a:prstClr val="black"/>
                </a:solidFill>
                <a:latin typeface="Calibri" panose="020F0502020204030204"/>
                <a:ea typeface="ＭＳ Ｐゴシック" panose="020B0600070205080204" pitchFamily="50" charset="-128"/>
              </a:rPr>
              <a:pPr defTabSz="883036">
                <a:defRPr/>
              </a:pPr>
              <a:t>10</a:t>
            </a:fld>
            <a:endParaRPr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2771334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実験結果です．提案法によって自動決定されたパラメータについて見ていきます．</a:t>
            </a:r>
            <a:endParaRPr kumimoji="1" lang="en-US" altLang="ja-JP" dirty="0"/>
          </a:p>
          <a:p>
            <a:r>
              <a:rPr kumimoji="1" lang="ja-JP" altLang="en-US" dirty="0"/>
              <a:t>この表は，各管路長</a:t>
            </a:r>
            <a:r>
              <a:rPr kumimoji="1" lang="en-US" altLang="ja-JP" dirty="0"/>
              <a:t>L</a:t>
            </a:r>
            <a:r>
              <a:rPr kumimoji="1" lang="ja-JP" altLang="en-US" dirty="0"/>
              <a:t>における共振周波数</a:t>
            </a:r>
            <a:r>
              <a:rPr kumimoji="1" lang="en-US" altLang="ja-JP" dirty="0" err="1"/>
              <a:t>fr</a:t>
            </a:r>
            <a:r>
              <a:rPr kumimoji="1" lang="ja-JP" altLang="en-US" dirty="0" err="1"/>
              <a:t>，</a:t>
            </a:r>
            <a:r>
              <a:rPr kumimoji="1" lang="ja-JP" altLang="en-US" dirty="0"/>
              <a:t>自動決定された発振周波数</a:t>
            </a:r>
            <a:r>
              <a:rPr kumimoji="1" lang="en-US" altLang="ja-JP" dirty="0" err="1"/>
              <a:t>fo</a:t>
            </a:r>
            <a:r>
              <a:rPr kumimoji="1" lang="ja-JP" altLang="en-US" dirty="0"/>
              <a:t>とゲインの収束値</a:t>
            </a:r>
            <a:r>
              <a:rPr kumimoji="1" lang="en-US" altLang="ja-JP" dirty="0"/>
              <a:t>G(</a:t>
            </a:r>
            <a:r>
              <a:rPr kumimoji="1" lang="ja-JP" altLang="en-US" dirty="0"/>
              <a:t>∞</a:t>
            </a:r>
            <a:r>
              <a:rPr kumimoji="1" lang="en-US" altLang="ja-JP" dirty="0"/>
              <a:t>)</a:t>
            </a:r>
            <a:r>
              <a:rPr kumimoji="1" lang="ja-JP" altLang="en-US" dirty="0"/>
              <a:t>があり，圧力振幅が</a:t>
            </a:r>
            <a:r>
              <a:rPr kumimoji="1" lang="en-US" altLang="ja-JP" dirty="0"/>
              <a:t>500Pa</a:t>
            </a:r>
            <a:r>
              <a:rPr kumimoji="1" lang="ja-JP" altLang="en-US" dirty="0"/>
              <a:t>と</a:t>
            </a:r>
            <a:r>
              <a:rPr kumimoji="1" lang="en-US" altLang="ja-JP" dirty="0"/>
              <a:t>1000Pa</a:t>
            </a:r>
            <a:r>
              <a:rPr kumimoji="1" lang="ja-JP" altLang="en-US" dirty="0"/>
              <a:t>の結果をそれぞれ示しています．</a:t>
            </a:r>
            <a:endParaRPr kumimoji="1" lang="en-US" altLang="ja-JP" dirty="0"/>
          </a:p>
          <a:p>
            <a:endParaRPr kumimoji="1" lang="en-US" altLang="ja-JP" dirty="0"/>
          </a:p>
          <a:p>
            <a:r>
              <a:rPr kumimoji="1" lang="ja-JP" altLang="en-US" dirty="0"/>
              <a:t>まず発振周波数を見ると，ほとんどの領域で共振周波数に近い値で目標値に収束しました．</a:t>
            </a:r>
            <a:endParaRPr kumimoji="1" lang="en-US" altLang="ja-JP" dirty="0"/>
          </a:p>
          <a:p>
            <a:r>
              <a:rPr kumimoji="1" lang="ja-JP" altLang="en-US" dirty="0"/>
              <a:t>時間応答を確認すると，圧力振幅は各目標値に追従しており，定常発振していることが分かります．</a:t>
            </a:r>
            <a:endParaRPr kumimoji="1" lang="en-US" altLang="ja-JP" dirty="0"/>
          </a:p>
          <a:p>
            <a:endParaRPr kumimoji="1" lang="en-US" altLang="ja-JP" dirty="0"/>
          </a:p>
          <a:p>
            <a:r>
              <a:rPr kumimoji="1" lang="ja-JP" altLang="en-US" dirty="0"/>
              <a:t>しかし管路長</a:t>
            </a:r>
            <a:r>
              <a:rPr kumimoji="1" lang="en-US" altLang="ja-JP" dirty="0"/>
              <a:t>L</a:t>
            </a:r>
            <a:r>
              <a:rPr kumimoji="1" lang="ja-JP" altLang="en-US" dirty="0"/>
              <a:t>が</a:t>
            </a:r>
            <a:r>
              <a:rPr kumimoji="1" lang="en-US" altLang="ja-JP" dirty="0"/>
              <a:t>2.97m</a:t>
            </a:r>
            <a:r>
              <a:rPr kumimoji="1" lang="ja-JP" altLang="en-US" dirty="0"/>
              <a:t>かつ圧力振幅が</a:t>
            </a:r>
            <a:r>
              <a:rPr kumimoji="1" lang="en-US" altLang="ja-JP" dirty="0"/>
              <a:t>500Pa</a:t>
            </a:r>
            <a:r>
              <a:rPr kumimoji="1" lang="ja-JP" altLang="en-US" dirty="0"/>
              <a:t>の青色の箇所では制御系が安定動作せずに目標値に収束しませんでした．このことは時間応答よりも確認できます．</a:t>
            </a:r>
            <a:endParaRPr kumimoji="1" lang="en-US" altLang="ja-JP" dirty="0"/>
          </a:p>
          <a:p>
            <a:endParaRPr kumimoji="1" lang="en-US" altLang="ja-JP" dirty="0"/>
          </a:p>
          <a:p>
            <a:r>
              <a:rPr kumimoji="1" lang="ja-JP" altLang="en-US" dirty="0"/>
              <a:t>以上のことより，複数の管路長に対しても発振周波数を自動決定することができたが，制御系が安定しない条件があるため</a:t>
            </a:r>
            <a:r>
              <a:rPr kumimoji="1" lang="en-US" altLang="ja-JP" dirty="0"/>
              <a:t>PI</a:t>
            </a:r>
            <a:r>
              <a:rPr kumimoji="1" lang="ja-JP" altLang="en-US" dirty="0"/>
              <a:t>補償器のゲインの正確な検討が必要と考えます．</a:t>
            </a:r>
            <a:endParaRPr kumimoji="1" lang="en-US" altLang="ja-JP" dirty="0"/>
          </a:p>
        </p:txBody>
      </p:sp>
      <p:sp>
        <p:nvSpPr>
          <p:cNvPr id="4" name="スライド番号プレースホルダー 3"/>
          <p:cNvSpPr>
            <a:spLocks noGrp="1"/>
          </p:cNvSpPr>
          <p:nvPr>
            <p:ph type="sldNum" sz="quarter" idx="10"/>
          </p:nvPr>
        </p:nvSpPr>
        <p:spPr/>
        <p:txBody>
          <a:bodyPr/>
          <a:lstStyle/>
          <a:p>
            <a:fld id="{7076C713-6ADE-4C22-9667-ECD6B44AACEF}" type="slidenum">
              <a:rPr kumimoji="1" lang="ja-JP" altLang="en-US" smtClean="0"/>
              <a:t>11</a:t>
            </a:fld>
            <a:endParaRPr kumimoji="1" lang="ja-JP" altLang="en-US"/>
          </a:p>
        </p:txBody>
      </p:sp>
    </p:spTree>
    <p:extLst>
      <p:ext uri="{BB962C8B-B14F-4D97-AF65-F5344CB8AC3E}">
        <p14:creationId xmlns:p14="http://schemas.microsoft.com/office/powerpoint/2010/main" val="2398622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次にゲインの収束値を見ていくと，</a:t>
            </a:r>
            <a:endParaRPr kumimoji="1" lang="en-US" altLang="ja-JP" dirty="0"/>
          </a:p>
          <a:p>
            <a:endParaRPr kumimoji="1" lang="en-US" altLang="ja-JP" dirty="0"/>
          </a:p>
          <a:p>
            <a:r>
              <a:rPr kumimoji="1" lang="ja-JP" altLang="en-US" dirty="0"/>
              <a:t>管路</a:t>
            </a:r>
            <a:r>
              <a:rPr lang="ja-JP" altLang="en-US" sz="1200" dirty="0"/>
              <a:t>が短くなる</a:t>
            </a:r>
            <a:r>
              <a:rPr kumimoji="1" lang="ja-JP" altLang="en-US" dirty="0"/>
              <a:t>～～が大きくなっています．これは遅れ時間を最長の</a:t>
            </a:r>
            <a:r>
              <a:rPr kumimoji="1" lang="en-US" altLang="ja-JP" dirty="0"/>
              <a:t>L</a:t>
            </a:r>
            <a:r>
              <a:rPr kumimoji="1" lang="ja-JP" altLang="en-US" dirty="0"/>
              <a:t>に対して調整したため，管路長の変化に伴って最適ではなくなるためです．</a:t>
            </a:r>
            <a:endParaRPr kumimoji="1" lang="en-US" altLang="ja-JP" dirty="0"/>
          </a:p>
          <a:p>
            <a:r>
              <a:rPr kumimoji="1" lang="ja-JP" altLang="en-US" dirty="0"/>
              <a:t>したがって，周波数範囲を～～が必要と考えます．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076C713-6ADE-4C22-9667-ECD6B44AACEF}" type="slidenum">
              <a:rPr kumimoji="1" lang="ja-JP" altLang="en-US" smtClean="0"/>
              <a:t>12</a:t>
            </a:fld>
            <a:endParaRPr kumimoji="1" lang="ja-JP" altLang="en-US"/>
          </a:p>
        </p:txBody>
      </p:sp>
    </p:spTree>
    <p:extLst>
      <p:ext uri="{BB962C8B-B14F-4D97-AF65-F5344CB8AC3E}">
        <p14:creationId xmlns:p14="http://schemas.microsoft.com/office/powerpoint/2010/main" val="3726682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コア部の周波数応答結果について見ていきます．</a:t>
            </a:r>
            <a:endParaRPr kumimoji="1" lang="en-US" altLang="ja-JP" dirty="0"/>
          </a:p>
          <a:p>
            <a:r>
              <a:rPr kumimoji="1" lang="ja-JP" altLang="en-US" dirty="0"/>
              <a:t>周波数を</a:t>
            </a:r>
            <a:r>
              <a:rPr kumimoji="1" lang="en-US" altLang="ja-JP" dirty="0"/>
              <a:t>40~60Hz</a:t>
            </a:r>
            <a:r>
              <a:rPr kumimoji="1" lang="ja-JP" altLang="en-US" dirty="0" err="1"/>
              <a:t>で掃引</a:t>
            </a:r>
            <a:r>
              <a:rPr kumimoji="1" lang="ja-JP" altLang="en-US" dirty="0"/>
              <a:t>した従来法を実線，周波数を自動決定した提案法をプロット点として表示しています．</a:t>
            </a:r>
            <a:endParaRPr kumimoji="1" lang="en-US" altLang="ja-JP" dirty="0"/>
          </a:p>
          <a:p>
            <a:r>
              <a:rPr kumimoji="1" lang="ja-JP" altLang="en-US" dirty="0"/>
              <a:t>図より両手法の結果は～～妥当であると言えます．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076C713-6ADE-4C22-9667-ECD6B44AACEF}" type="slidenum">
              <a:rPr kumimoji="1" lang="ja-JP" altLang="en-US" smtClean="0"/>
              <a:t>13</a:t>
            </a:fld>
            <a:endParaRPr kumimoji="1" lang="ja-JP" altLang="en-US"/>
          </a:p>
        </p:txBody>
      </p:sp>
    </p:spTree>
    <p:extLst>
      <p:ext uri="{BB962C8B-B14F-4D97-AF65-F5344CB8AC3E}">
        <p14:creationId xmlns:p14="http://schemas.microsoft.com/office/powerpoint/2010/main" val="3624750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ナイキスト軌跡による解析結果を示します．</a:t>
            </a:r>
            <a:endParaRPr kumimoji="1" lang="en-US" altLang="ja-JP" dirty="0"/>
          </a:p>
          <a:p>
            <a:r>
              <a:rPr kumimoji="1" lang="ja-JP" altLang="en-US" dirty="0"/>
              <a:t>ここでは提案法で取得された熱音響コア部の周波数応答に対してはスプライン補完を行い，管路部の周波数応答と合わせて推定を行った．</a:t>
            </a:r>
            <a:endParaRPr kumimoji="1" lang="en-US" altLang="ja-JP" dirty="0"/>
          </a:p>
          <a:p>
            <a:r>
              <a:rPr kumimoji="1" lang="ja-JP" altLang="en-US" dirty="0"/>
              <a:t>ナイキスト線図と推定結果はこのようになります．</a:t>
            </a:r>
            <a:endParaRPr kumimoji="1" lang="en-US" altLang="ja-JP" dirty="0"/>
          </a:p>
          <a:p>
            <a:endParaRPr kumimoji="1" lang="en-US" altLang="ja-JP" dirty="0"/>
          </a:p>
          <a:p>
            <a:r>
              <a:rPr kumimoji="1" lang="ja-JP" altLang="en-US" dirty="0"/>
              <a:t>ナイキスト線図では従来法を破線，提案法を実線として表示しています．</a:t>
            </a:r>
            <a:endParaRPr kumimoji="1" lang="en-US" altLang="ja-JP" dirty="0"/>
          </a:p>
          <a:p>
            <a:r>
              <a:rPr kumimoji="1" lang="ja-JP" altLang="en-US" dirty="0"/>
              <a:t>圧力振幅が</a:t>
            </a:r>
            <a:r>
              <a:rPr kumimoji="1" lang="en-US" altLang="ja-JP" dirty="0"/>
              <a:t>500</a:t>
            </a:r>
            <a:r>
              <a:rPr kumimoji="1" lang="ja-JP" altLang="en-US" dirty="0"/>
              <a:t>と</a:t>
            </a:r>
            <a:r>
              <a:rPr kumimoji="1" lang="en-US" altLang="ja-JP" dirty="0"/>
              <a:t>1000Pa</a:t>
            </a:r>
            <a:r>
              <a:rPr kumimoji="1" lang="ja-JP" altLang="en-US" dirty="0"/>
              <a:t>を内挿して圧力振幅を算出すると，約</a:t>
            </a:r>
            <a:r>
              <a:rPr kumimoji="1" lang="en-US" altLang="ja-JP" dirty="0"/>
              <a:t>9</a:t>
            </a:r>
            <a:r>
              <a:rPr kumimoji="1" lang="ja-JP" altLang="en-US" dirty="0"/>
              <a:t>％の誤差で推定することができました．</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076C713-6ADE-4C22-9667-ECD6B44AACEF}" type="slidenum">
              <a:rPr kumimoji="1" lang="ja-JP" altLang="en-US" smtClean="0"/>
              <a:t>14</a:t>
            </a:fld>
            <a:endParaRPr kumimoji="1" lang="ja-JP" altLang="en-US"/>
          </a:p>
        </p:txBody>
      </p:sp>
    </p:spTree>
    <p:extLst>
      <p:ext uri="{BB962C8B-B14F-4D97-AF65-F5344CB8AC3E}">
        <p14:creationId xmlns:p14="http://schemas.microsoft.com/office/powerpoint/2010/main" val="460430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76C713-6ADE-4C22-9667-ECD6B44AACEF}" type="slidenum">
              <a:rPr kumimoji="1" lang="ja-JP" altLang="en-US" smtClean="0"/>
              <a:t>15</a:t>
            </a:fld>
            <a:endParaRPr kumimoji="1" lang="ja-JP" altLang="en-US"/>
          </a:p>
        </p:txBody>
      </p:sp>
    </p:spTree>
    <p:extLst>
      <p:ext uri="{BB962C8B-B14F-4D97-AF65-F5344CB8AC3E}">
        <p14:creationId xmlns:p14="http://schemas.microsoft.com/office/powerpoint/2010/main" val="3538566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研究背景です．</a:t>
            </a:r>
            <a:endParaRPr kumimoji="1" lang="en-US" altLang="ja-JP" dirty="0"/>
          </a:p>
          <a:p>
            <a:r>
              <a:rPr lang="ja-JP" altLang="en-US" sz="1200" dirty="0"/>
              <a:t>熱音響現象とは～～．</a:t>
            </a:r>
            <a:endParaRPr lang="en-US" altLang="ja-JP" sz="1200" dirty="0"/>
          </a:p>
          <a:p>
            <a:r>
              <a:rPr lang="ja-JP" altLang="en-US" sz="1200" dirty="0"/>
              <a:t>共鳴管内にある～～．</a:t>
            </a:r>
            <a:endParaRPr lang="en-US" altLang="ja-JP" sz="1200" dirty="0"/>
          </a:p>
          <a:p>
            <a:r>
              <a:rPr lang="ja-JP" altLang="en-US" sz="1200" dirty="0"/>
              <a:t>この現象を利用したもので熱音響システムというものがあり，具体的にはエンジン，発電機，冷凍機などがあります．</a:t>
            </a:r>
            <a:endParaRPr lang="en-US" altLang="ja-JP" sz="1200" dirty="0"/>
          </a:p>
          <a:p>
            <a:r>
              <a:rPr lang="ja-JP" altLang="en-US" sz="1200" dirty="0"/>
              <a:t>熱音響システムを実用化するにあたり，設計段階で自励発振時圧力振幅の推定することは重要となります．</a:t>
            </a:r>
            <a:endParaRPr lang="en-US" altLang="ja-JP" sz="1200" dirty="0"/>
          </a:p>
          <a:p>
            <a:endParaRPr kumimoji="1" lang="en-US" altLang="ja-JP" dirty="0"/>
          </a:p>
        </p:txBody>
      </p:sp>
      <p:sp>
        <p:nvSpPr>
          <p:cNvPr id="4" name="スライド番号プレースホルダー 3"/>
          <p:cNvSpPr>
            <a:spLocks noGrp="1"/>
          </p:cNvSpPr>
          <p:nvPr>
            <p:ph type="sldNum" sz="quarter" idx="5"/>
          </p:nvPr>
        </p:nvSpPr>
        <p:spPr/>
        <p:txBody>
          <a:bodyPr/>
          <a:lstStyle/>
          <a:p>
            <a:fld id="{7076C713-6ADE-4C22-9667-ECD6B44AACEF}" type="slidenum">
              <a:rPr kumimoji="1" lang="ja-JP" altLang="en-US" smtClean="0"/>
              <a:t>2</a:t>
            </a:fld>
            <a:endParaRPr kumimoji="1" lang="ja-JP" altLang="en-US"/>
          </a:p>
        </p:txBody>
      </p:sp>
    </p:spTree>
    <p:extLst>
      <p:ext uri="{BB962C8B-B14F-4D97-AF65-F5344CB8AC3E}">
        <p14:creationId xmlns:p14="http://schemas.microsoft.com/office/powerpoint/2010/main" val="3083090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これに対し先行研究では，～～の推定を可能にしました．</a:t>
            </a:r>
            <a:endParaRPr kumimoji="1" lang="en-US" altLang="ja-JP" dirty="0"/>
          </a:p>
          <a:p>
            <a:r>
              <a:rPr kumimoji="1" lang="ja-JP" altLang="en-US" dirty="0"/>
              <a:t>しかし一方で，～～が必要であったり，～～が制限されるといった問題がありました．</a:t>
            </a:r>
            <a:endParaRPr kumimoji="1" lang="en-US" altLang="ja-JP" dirty="0"/>
          </a:p>
          <a:p>
            <a:endParaRPr kumimoji="1" lang="en-US" altLang="ja-JP" dirty="0"/>
          </a:p>
          <a:p>
            <a:r>
              <a:rPr kumimoji="1" lang="ja-JP" altLang="en-US" dirty="0"/>
              <a:t>本研究では上記の問題に対して，測定管路の共振特性に着目し，共振利用により～～が達成されると考えました．</a:t>
            </a:r>
          </a:p>
        </p:txBody>
      </p:sp>
      <p:sp>
        <p:nvSpPr>
          <p:cNvPr id="4" name="スライド番号プレースホルダー 3"/>
          <p:cNvSpPr>
            <a:spLocks noGrp="1"/>
          </p:cNvSpPr>
          <p:nvPr>
            <p:ph type="sldNum" sz="quarter" idx="10"/>
          </p:nvPr>
        </p:nvSpPr>
        <p:spPr/>
        <p:txBody>
          <a:bodyPr/>
          <a:lstStyle/>
          <a:p>
            <a:fld id="{7076C713-6ADE-4C22-9667-ECD6B44AACEF}" type="slidenum">
              <a:rPr kumimoji="1" lang="ja-JP" altLang="en-US" smtClean="0"/>
              <a:t>3</a:t>
            </a:fld>
            <a:endParaRPr kumimoji="1" lang="ja-JP" altLang="en-US"/>
          </a:p>
        </p:txBody>
      </p:sp>
    </p:spTree>
    <p:extLst>
      <p:ext uri="{BB962C8B-B14F-4D97-AF65-F5344CB8AC3E}">
        <p14:creationId xmlns:p14="http://schemas.microsoft.com/office/powerpoint/2010/main" val="1893773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そこで本研究の最終目的としては，～～と～～　としています．</a:t>
            </a:r>
            <a:endParaRPr kumimoji="1" lang="en-US" altLang="ja-JP" dirty="0"/>
          </a:p>
          <a:p>
            <a:endParaRPr kumimoji="1" lang="en-US" altLang="ja-JP" dirty="0"/>
          </a:p>
          <a:p>
            <a:r>
              <a:rPr kumimoji="1" lang="ja-JP" altLang="en-US" dirty="0"/>
              <a:t>過去に本研究では，～～は困難であるため，文献</a:t>
            </a:r>
            <a:r>
              <a:rPr kumimoji="1" lang="en-US" altLang="ja-JP" dirty="0"/>
              <a:t>3</a:t>
            </a:r>
            <a:r>
              <a:rPr kumimoji="1" lang="ja-JP" altLang="en-US" dirty="0"/>
              <a:t>では～～提案しています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7076C713-6ADE-4C22-9667-ECD6B44AACEF}" type="slidenum">
              <a:rPr kumimoji="1" lang="ja-JP" altLang="en-US" smtClean="0"/>
              <a:t>4</a:t>
            </a:fld>
            <a:endParaRPr kumimoji="1" lang="ja-JP" altLang="en-US"/>
          </a:p>
        </p:txBody>
      </p:sp>
    </p:spTree>
    <p:extLst>
      <p:ext uri="{BB962C8B-B14F-4D97-AF65-F5344CB8AC3E}">
        <p14:creationId xmlns:p14="http://schemas.microsoft.com/office/powerpoint/2010/main" val="3715876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文献３の提案法により，ある一つの固定された管路長に対して～～と整合する結果が得られました．</a:t>
            </a:r>
            <a:endParaRPr kumimoji="1" lang="en-US" altLang="ja-JP" dirty="0"/>
          </a:p>
          <a:p>
            <a:r>
              <a:rPr kumimoji="1" lang="ja-JP" altLang="en-US" dirty="0"/>
              <a:t>しかし管路長毎に制御パラメータの手動調整を行うことは実用的でなく，複数の管路長に対して制御パラメータを共通とした場合の実験的検証が課題であった。</a:t>
            </a:r>
            <a:endParaRPr kumimoji="1" lang="en-US" altLang="ja-JP" dirty="0"/>
          </a:p>
          <a:p>
            <a:endParaRPr kumimoji="1" lang="ja-JP" altLang="en-US" dirty="0"/>
          </a:p>
          <a:p>
            <a:r>
              <a:rPr kumimoji="1" lang="ja-JP" altLang="en-US" dirty="0"/>
              <a:t>そこで本報告では複数の管路長に対して制御パラメータを共通として実験を行い，提案手法の妥当性を示す。</a:t>
            </a:r>
          </a:p>
        </p:txBody>
      </p:sp>
      <p:sp>
        <p:nvSpPr>
          <p:cNvPr id="4" name="スライド番号プレースホルダー 3"/>
          <p:cNvSpPr>
            <a:spLocks noGrp="1"/>
          </p:cNvSpPr>
          <p:nvPr>
            <p:ph type="sldNum" sz="quarter" idx="10"/>
          </p:nvPr>
        </p:nvSpPr>
        <p:spPr/>
        <p:txBody>
          <a:bodyPr/>
          <a:lstStyle/>
          <a:p>
            <a:fld id="{7076C713-6ADE-4C22-9667-ECD6B44AACEF}" type="slidenum">
              <a:rPr kumimoji="1" lang="ja-JP" altLang="en-US" smtClean="0"/>
              <a:t>5</a:t>
            </a:fld>
            <a:endParaRPr kumimoji="1" lang="ja-JP" altLang="en-US"/>
          </a:p>
        </p:txBody>
      </p:sp>
    </p:spTree>
    <p:extLst>
      <p:ext uri="{BB962C8B-B14F-4D97-AF65-F5344CB8AC3E}">
        <p14:creationId xmlns:p14="http://schemas.microsoft.com/office/powerpoint/2010/main" val="3946031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実験装置です．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推定対象は</a:t>
            </a:r>
            <a:r>
              <a:rPr lang="ja-JP" altLang="en-US" sz="1200" dirty="0"/>
              <a:t>両側閉端の定在波型熱音響エンジン</a:t>
            </a:r>
            <a:r>
              <a:rPr kumimoji="1" lang="ja-JP" altLang="en-US" sz="1200" dirty="0"/>
              <a:t>で，全長</a:t>
            </a:r>
            <a:r>
              <a:rPr kumimoji="1" lang="en-US" altLang="ja-JP" sz="1200" dirty="0"/>
              <a:t>4m</a:t>
            </a:r>
            <a:r>
              <a:rPr kumimoji="1" lang="ja-JP" altLang="en-US" sz="1200" dirty="0"/>
              <a:t>のストレート管となっています．</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自励発振時圧力振幅は圧力センサ</a:t>
            </a:r>
            <a:r>
              <a:rPr kumimoji="1" lang="en-US" altLang="ja-JP" sz="1200" dirty="0"/>
              <a:t>Pc</a:t>
            </a:r>
            <a:r>
              <a:rPr kumimoji="1" lang="ja-JP" altLang="en-US" sz="1200" dirty="0"/>
              <a:t>の位置で測定し，以下の温度条件のときに圧力振幅が</a:t>
            </a:r>
            <a:r>
              <a:rPr kumimoji="1" lang="en-US" altLang="ja-JP" sz="1200" dirty="0"/>
              <a:t>780Pa</a:t>
            </a:r>
            <a:r>
              <a:rPr kumimoji="1" lang="ja-JP" altLang="en-US" sz="1200" dirty="0" err="1"/>
              <a:t>，</a:t>
            </a:r>
            <a:r>
              <a:rPr kumimoji="1" lang="ja-JP" altLang="en-US" sz="1200" dirty="0"/>
              <a:t>発振周波数が</a:t>
            </a:r>
            <a:r>
              <a:rPr kumimoji="1" lang="en-US" altLang="ja-JP" sz="1200" dirty="0"/>
              <a:t>48Hz</a:t>
            </a:r>
            <a:r>
              <a:rPr kumimoji="1" lang="ja-JP" altLang="en-US" sz="1200" dirty="0"/>
              <a:t>となりました．</a:t>
            </a:r>
            <a:endParaRPr kumimoji="1" lang="en-US" altLang="ja-JP" sz="1200" dirty="0"/>
          </a:p>
        </p:txBody>
      </p:sp>
      <p:sp>
        <p:nvSpPr>
          <p:cNvPr id="4" name="スライド番号プレースホルダー 3"/>
          <p:cNvSpPr>
            <a:spLocks noGrp="1"/>
          </p:cNvSpPr>
          <p:nvPr>
            <p:ph type="sldNum" sz="quarter" idx="10"/>
          </p:nvPr>
        </p:nvSpPr>
        <p:spPr/>
        <p:txBody>
          <a:bodyPr/>
          <a:lstStyle/>
          <a:p>
            <a:fld id="{7076C713-6ADE-4C22-9667-ECD6B44AACEF}" type="slidenum">
              <a:rPr kumimoji="1" lang="ja-JP" altLang="en-US" smtClean="0"/>
              <a:t>6</a:t>
            </a:fld>
            <a:endParaRPr kumimoji="1" lang="ja-JP" altLang="en-US"/>
          </a:p>
        </p:txBody>
      </p:sp>
    </p:spTree>
    <p:extLst>
      <p:ext uri="{BB962C8B-B14F-4D97-AF65-F5344CB8AC3E}">
        <p14:creationId xmlns:p14="http://schemas.microsoft.com/office/powerpoint/2010/main" val="864938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周波数応答計測系は，先程の熱音響エンジンを圧力センサ</a:t>
            </a:r>
            <a:r>
              <a:rPr kumimoji="1" lang="en-US" altLang="ja-JP" dirty="0"/>
              <a:t>Pc</a:t>
            </a:r>
            <a:r>
              <a:rPr kumimoji="1" lang="ja-JP" altLang="en-US" dirty="0"/>
              <a:t>の位置でコア部</a:t>
            </a:r>
            <a:r>
              <a:rPr kumimoji="1" lang="en-US" altLang="ja-JP" dirty="0"/>
              <a:t>G</a:t>
            </a:r>
            <a:r>
              <a:rPr kumimoji="1" lang="ja-JP" altLang="en-US" dirty="0"/>
              <a:t>と管路部</a:t>
            </a:r>
            <a:r>
              <a:rPr kumimoji="1" lang="en-US" altLang="ja-JP" dirty="0"/>
              <a:t>K</a:t>
            </a:r>
            <a:r>
              <a:rPr kumimoji="1" lang="ja-JP" altLang="en-US" dirty="0"/>
              <a:t>として分割します．</a:t>
            </a:r>
            <a:endParaRPr kumimoji="1" lang="en-US" altLang="ja-JP" dirty="0"/>
          </a:p>
          <a:p>
            <a:r>
              <a:rPr kumimoji="1" lang="ja-JP" altLang="en-US" dirty="0"/>
              <a:t>コア部の周波数応答</a:t>
            </a:r>
            <a:r>
              <a:rPr kumimoji="1" lang="en-US" altLang="ja-JP" dirty="0"/>
              <a:t>G</a:t>
            </a:r>
            <a:r>
              <a:rPr kumimoji="1" lang="ja-JP" altLang="en-US" dirty="0"/>
              <a:t>は，～～取得します．</a:t>
            </a:r>
            <a:endParaRPr kumimoji="1" lang="en-US" altLang="ja-JP" dirty="0"/>
          </a:p>
          <a:p>
            <a:r>
              <a:rPr kumimoji="1" lang="ja-JP" altLang="en-US" dirty="0"/>
              <a:t>管路部の周波数応答</a:t>
            </a:r>
            <a:r>
              <a:rPr kumimoji="1" lang="en-US" altLang="ja-JP" dirty="0"/>
              <a:t>K</a:t>
            </a:r>
            <a:r>
              <a:rPr kumimoji="1" lang="ja-JP" altLang="en-US" dirty="0"/>
              <a:t>では，～～生成します．</a:t>
            </a:r>
            <a:endParaRPr kumimoji="1" lang="en-US" altLang="ja-JP" dirty="0"/>
          </a:p>
          <a:p>
            <a:r>
              <a:rPr kumimoji="1" lang="ja-JP" altLang="en-US" dirty="0"/>
              <a:t>ですが本報告では，管路部の応答は，コア部と同様に実測した結果を用いています．</a:t>
            </a: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76C713-6ADE-4C22-9667-ECD6B44AACEF}"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158389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このときの分割面についてですが，圧力センサ</a:t>
            </a:r>
            <a:r>
              <a:rPr kumimoji="1" lang="en-US" altLang="ja-JP" dirty="0"/>
              <a:t>Pc</a:t>
            </a:r>
            <a:r>
              <a:rPr kumimoji="1" lang="ja-JP" altLang="en-US" dirty="0"/>
              <a:t>の～～を共通とします．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これにより熱音響エンジンは</a:t>
            </a:r>
            <a:r>
              <a:rPr kumimoji="1" lang="en-US" altLang="ja-JP" dirty="0"/>
              <a:t>G</a:t>
            </a:r>
            <a:r>
              <a:rPr kumimoji="1" lang="ja-JP" altLang="en-US" dirty="0"/>
              <a:t>と</a:t>
            </a:r>
            <a:r>
              <a:rPr kumimoji="1" lang="en-US" altLang="ja-JP" dirty="0"/>
              <a:t>K</a:t>
            </a:r>
            <a:r>
              <a:rPr kumimoji="1" lang="ja-JP" altLang="en-US" dirty="0"/>
              <a:t>からなる閉ループ系とみなせ，それぞれの周波数応答を用いて熱音響エンジン発振時の挙動を推定することができる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また今回は，熱音響コア部の測定系で複数の管路長</a:t>
            </a:r>
            <a:r>
              <a:rPr kumimoji="1" lang="en-US" altLang="ja-JP" dirty="0"/>
              <a:t>L</a:t>
            </a:r>
            <a:r>
              <a:rPr kumimoji="1" lang="ja-JP" altLang="en-US" dirty="0"/>
              <a:t>を実現するために，圧力センサ</a:t>
            </a:r>
            <a:r>
              <a:rPr kumimoji="1" lang="en-US" altLang="ja-JP" dirty="0"/>
              <a:t>Ps</a:t>
            </a:r>
            <a:r>
              <a:rPr kumimoji="1" lang="ja-JP" altLang="en-US" dirty="0"/>
              <a:t>と外部音源間の管路長を変更して，</a:t>
            </a:r>
            <a:r>
              <a:rPr kumimoji="1" lang="en-US" altLang="ja-JP" dirty="0"/>
              <a:t>3</a:t>
            </a:r>
            <a:r>
              <a:rPr kumimoji="1" lang="ja-JP" altLang="en-US" dirty="0"/>
              <a:t>通りの</a:t>
            </a:r>
            <a:r>
              <a:rPr kumimoji="1" lang="en-US" altLang="ja-JP" dirty="0"/>
              <a:t>L</a:t>
            </a:r>
            <a:r>
              <a:rPr kumimoji="1" lang="ja-JP" altLang="en-US" dirty="0"/>
              <a:t>で実験を行っています．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76C713-6ADE-4C22-9667-ECD6B44AACEF}"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4152072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本研究では共振周波数かつ一定振幅で発振させるために定常発振制御系を用います．</a:t>
            </a:r>
            <a:endParaRPr kumimoji="1" lang="en-US" altLang="ja-JP" dirty="0"/>
          </a:p>
          <a:p>
            <a:r>
              <a:rPr kumimoji="1" lang="ja-JP" altLang="en-US" dirty="0"/>
              <a:t>制御系では，圧力振幅の～～駆動し，その出力を～～として用いており，圧力センサの～～として発振させます．</a:t>
            </a:r>
            <a:endParaRPr kumimoji="1" lang="en-US" altLang="ja-JP" dirty="0"/>
          </a:p>
          <a:p>
            <a:endParaRPr kumimoji="1" lang="en-US" altLang="ja-JP" dirty="0"/>
          </a:p>
          <a:p>
            <a:r>
              <a:rPr kumimoji="1" lang="ja-JP" altLang="en-US" dirty="0"/>
              <a:t>ブロック線図は以下の通りとなっていて，正弦波の参照信号はないものとなっています．</a:t>
            </a:r>
            <a:endParaRPr kumimoji="1" lang="en-US" altLang="ja-JP" dirty="0"/>
          </a:p>
          <a:p>
            <a:r>
              <a:rPr kumimoji="1" lang="ja-JP" altLang="en-US" dirty="0"/>
              <a:t>また，このときの制御パラメータは管路長</a:t>
            </a:r>
            <a:r>
              <a:rPr kumimoji="1" lang="en-US" altLang="ja-JP" dirty="0"/>
              <a:t>L</a:t>
            </a:r>
            <a:r>
              <a:rPr kumimoji="1" lang="ja-JP" altLang="en-US" dirty="0"/>
              <a:t>が最大となる長さに合わせて調整した値を使用します．</a:t>
            </a:r>
            <a:endParaRPr kumimoji="1" lang="en-US" altLang="ja-JP" dirty="0"/>
          </a:p>
        </p:txBody>
      </p:sp>
      <p:sp>
        <p:nvSpPr>
          <p:cNvPr id="4" name="スライド番号プレースホルダー 3"/>
          <p:cNvSpPr>
            <a:spLocks noGrp="1"/>
          </p:cNvSpPr>
          <p:nvPr>
            <p:ph type="sldNum" sz="quarter" idx="10"/>
          </p:nvPr>
        </p:nvSpPr>
        <p:spPr/>
        <p:txBody>
          <a:bodyPr/>
          <a:lstStyle/>
          <a:p>
            <a:fld id="{7076C713-6ADE-4C22-9667-ECD6B44AACEF}" type="slidenum">
              <a:rPr kumimoji="1" lang="ja-JP" altLang="en-US" smtClean="0"/>
              <a:t>9</a:t>
            </a:fld>
            <a:endParaRPr kumimoji="1" lang="ja-JP" altLang="en-US"/>
          </a:p>
        </p:txBody>
      </p:sp>
    </p:spTree>
    <p:extLst>
      <p:ext uri="{BB962C8B-B14F-4D97-AF65-F5344CB8AC3E}">
        <p14:creationId xmlns:p14="http://schemas.microsoft.com/office/powerpoint/2010/main" val="3940625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E35D438-10F5-47DA-BB56-D66BFCC66BB8}" type="datetime1">
              <a:rPr kumimoji="1" lang="ja-JP" altLang="en-US" smtClean="0"/>
              <a:t>2020/9/4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61AADE-A0EC-439D-811A-359813556A13}" type="slidenum">
              <a:rPr kumimoji="1" lang="ja-JP" altLang="en-US" smtClean="0"/>
              <a:t>‹#›</a:t>
            </a:fld>
            <a:endParaRPr kumimoji="1" lang="ja-JP" altLang="en-US"/>
          </a:p>
        </p:txBody>
      </p:sp>
    </p:spTree>
    <p:extLst>
      <p:ext uri="{BB962C8B-B14F-4D97-AF65-F5344CB8AC3E}">
        <p14:creationId xmlns:p14="http://schemas.microsoft.com/office/powerpoint/2010/main" val="3405023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549C4C-BC57-4C1E-ADF4-09A39920126F}" type="datetime1">
              <a:rPr kumimoji="1" lang="ja-JP" altLang="en-US" smtClean="0"/>
              <a:t>2020/9/4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61AADE-A0EC-439D-811A-359813556A13}" type="slidenum">
              <a:rPr kumimoji="1" lang="ja-JP" altLang="en-US" smtClean="0"/>
              <a:t>‹#›</a:t>
            </a:fld>
            <a:endParaRPr kumimoji="1" lang="ja-JP" altLang="en-US"/>
          </a:p>
        </p:txBody>
      </p:sp>
    </p:spTree>
    <p:extLst>
      <p:ext uri="{BB962C8B-B14F-4D97-AF65-F5344CB8AC3E}">
        <p14:creationId xmlns:p14="http://schemas.microsoft.com/office/powerpoint/2010/main" val="3810861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0BF73A-88AE-45A6-A2F9-93B07C35A147}" type="datetime1">
              <a:rPr kumimoji="1" lang="ja-JP" altLang="en-US" smtClean="0"/>
              <a:t>2020/9/4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61AADE-A0EC-439D-811A-359813556A13}" type="slidenum">
              <a:rPr kumimoji="1" lang="ja-JP" altLang="en-US" smtClean="0"/>
              <a:t>‹#›</a:t>
            </a:fld>
            <a:endParaRPr kumimoji="1" lang="ja-JP" altLang="en-US"/>
          </a:p>
        </p:txBody>
      </p:sp>
    </p:spTree>
    <p:extLst>
      <p:ext uri="{BB962C8B-B14F-4D97-AF65-F5344CB8AC3E}">
        <p14:creationId xmlns:p14="http://schemas.microsoft.com/office/powerpoint/2010/main" val="2026682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532807-AB0C-46A3-B716-E092F92CC9B5}" type="datetime1">
              <a:rPr kumimoji="1" lang="ja-JP" altLang="en-US" smtClean="0"/>
              <a:t>2020/9/4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61AADE-A0EC-439D-811A-359813556A13}" type="slidenum">
              <a:rPr kumimoji="1" lang="ja-JP" altLang="en-US" smtClean="0"/>
              <a:t>‹#›</a:t>
            </a:fld>
            <a:endParaRPr kumimoji="1" lang="ja-JP" altLang="en-US"/>
          </a:p>
        </p:txBody>
      </p:sp>
    </p:spTree>
    <p:extLst>
      <p:ext uri="{BB962C8B-B14F-4D97-AF65-F5344CB8AC3E}">
        <p14:creationId xmlns:p14="http://schemas.microsoft.com/office/powerpoint/2010/main" val="757650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761D485-EC52-47AC-B8D0-00913C13FDBE}" type="datetime1">
              <a:rPr kumimoji="1" lang="ja-JP" altLang="en-US" smtClean="0"/>
              <a:t>2020/9/4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61AADE-A0EC-439D-811A-359813556A13}" type="slidenum">
              <a:rPr kumimoji="1" lang="ja-JP" altLang="en-US" smtClean="0"/>
              <a:t>‹#›</a:t>
            </a:fld>
            <a:endParaRPr kumimoji="1" lang="ja-JP" altLang="en-US"/>
          </a:p>
        </p:txBody>
      </p:sp>
    </p:spTree>
    <p:extLst>
      <p:ext uri="{BB962C8B-B14F-4D97-AF65-F5344CB8AC3E}">
        <p14:creationId xmlns:p14="http://schemas.microsoft.com/office/powerpoint/2010/main" val="290481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A771B11-D71A-4969-BDEE-F31F036BDD4D}" type="datetime1">
              <a:rPr kumimoji="1" lang="ja-JP" altLang="en-US" smtClean="0"/>
              <a:t>2020/9/4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61AADE-A0EC-439D-811A-359813556A13}" type="slidenum">
              <a:rPr kumimoji="1" lang="ja-JP" altLang="en-US" smtClean="0"/>
              <a:t>‹#›</a:t>
            </a:fld>
            <a:endParaRPr kumimoji="1" lang="ja-JP" altLang="en-US"/>
          </a:p>
        </p:txBody>
      </p:sp>
    </p:spTree>
    <p:extLst>
      <p:ext uri="{BB962C8B-B14F-4D97-AF65-F5344CB8AC3E}">
        <p14:creationId xmlns:p14="http://schemas.microsoft.com/office/powerpoint/2010/main" val="204042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38ED089-9F58-4071-90E4-9962051B0973}" type="datetime1">
              <a:rPr kumimoji="1" lang="ja-JP" altLang="en-US" smtClean="0"/>
              <a:t>2020/9/4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C61AADE-A0EC-439D-811A-359813556A13}" type="slidenum">
              <a:rPr kumimoji="1" lang="ja-JP" altLang="en-US" smtClean="0"/>
              <a:t>‹#›</a:t>
            </a:fld>
            <a:endParaRPr kumimoji="1" lang="ja-JP" altLang="en-US"/>
          </a:p>
        </p:txBody>
      </p:sp>
    </p:spTree>
    <p:extLst>
      <p:ext uri="{BB962C8B-B14F-4D97-AF65-F5344CB8AC3E}">
        <p14:creationId xmlns:p14="http://schemas.microsoft.com/office/powerpoint/2010/main" val="808700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21FC684-CFE7-470B-B334-F05BD0F58BA8}" type="datetime1">
              <a:rPr kumimoji="1" lang="ja-JP" altLang="en-US" smtClean="0"/>
              <a:t>2020/9/4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C61AADE-A0EC-439D-811A-359813556A13}" type="slidenum">
              <a:rPr kumimoji="1" lang="ja-JP" altLang="en-US" smtClean="0"/>
              <a:t>‹#›</a:t>
            </a:fld>
            <a:endParaRPr kumimoji="1" lang="ja-JP" altLang="en-US"/>
          </a:p>
        </p:txBody>
      </p:sp>
    </p:spTree>
    <p:extLst>
      <p:ext uri="{BB962C8B-B14F-4D97-AF65-F5344CB8AC3E}">
        <p14:creationId xmlns:p14="http://schemas.microsoft.com/office/powerpoint/2010/main" val="1223115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90434B-6B73-4492-986B-345BCD06AD31}" type="datetime1">
              <a:rPr kumimoji="1" lang="ja-JP" altLang="en-US" smtClean="0"/>
              <a:t>2020/9/4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C61AADE-A0EC-439D-811A-359813556A13}" type="slidenum">
              <a:rPr kumimoji="1" lang="ja-JP" altLang="en-US" smtClean="0"/>
              <a:t>‹#›</a:t>
            </a:fld>
            <a:endParaRPr kumimoji="1" lang="ja-JP" altLang="en-US"/>
          </a:p>
        </p:txBody>
      </p:sp>
    </p:spTree>
    <p:extLst>
      <p:ext uri="{BB962C8B-B14F-4D97-AF65-F5344CB8AC3E}">
        <p14:creationId xmlns:p14="http://schemas.microsoft.com/office/powerpoint/2010/main" val="3180219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414FF0C-3B1F-42B1-8F16-06627589EEA2}" type="datetime1">
              <a:rPr kumimoji="1" lang="ja-JP" altLang="en-US" smtClean="0"/>
              <a:t>2020/9/4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61AADE-A0EC-439D-811A-359813556A13}" type="slidenum">
              <a:rPr kumimoji="1" lang="ja-JP" altLang="en-US" smtClean="0"/>
              <a:t>‹#›</a:t>
            </a:fld>
            <a:endParaRPr kumimoji="1" lang="ja-JP" altLang="en-US"/>
          </a:p>
        </p:txBody>
      </p:sp>
    </p:spTree>
    <p:extLst>
      <p:ext uri="{BB962C8B-B14F-4D97-AF65-F5344CB8AC3E}">
        <p14:creationId xmlns:p14="http://schemas.microsoft.com/office/powerpoint/2010/main" val="2322589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02AAE85-5DC5-450B-9B68-B0B9C8377FE2}" type="datetime1">
              <a:rPr kumimoji="1" lang="ja-JP" altLang="en-US" smtClean="0"/>
              <a:t>2020/9/4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61AADE-A0EC-439D-811A-359813556A13}" type="slidenum">
              <a:rPr kumimoji="1" lang="ja-JP" altLang="en-US" smtClean="0"/>
              <a:t>‹#›</a:t>
            </a:fld>
            <a:endParaRPr kumimoji="1" lang="ja-JP" altLang="en-US"/>
          </a:p>
        </p:txBody>
      </p:sp>
    </p:spTree>
    <p:extLst>
      <p:ext uri="{BB962C8B-B14F-4D97-AF65-F5344CB8AC3E}">
        <p14:creationId xmlns:p14="http://schemas.microsoft.com/office/powerpoint/2010/main" val="1880023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6E0054-4499-4555-94EC-21E5490F6384}" type="datetime1">
              <a:rPr kumimoji="1" lang="ja-JP" altLang="en-US" smtClean="0"/>
              <a:t>2020/9/4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61AADE-A0EC-439D-811A-359813556A13}" type="slidenum">
              <a:rPr kumimoji="1" lang="ja-JP" altLang="en-US" smtClean="0"/>
              <a:t>‹#›</a:t>
            </a:fld>
            <a:endParaRPr kumimoji="1" lang="ja-JP" altLang="en-US"/>
          </a:p>
        </p:txBody>
      </p:sp>
    </p:spTree>
    <p:extLst>
      <p:ext uri="{BB962C8B-B14F-4D97-AF65-F5344CB8AC3E}">
        <p14:creationId xmlns:p14="http://schemas.microsoft.com/office/powerpoint/2010/main" val="2513878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40.png"/><Relationship Id="rId3" Type="http://schemas.openxmlformats.org/officeDocument/2006/relationships/image" Target="../media/image14.JPG"/><Relationship Id="rId7" Type="http://schemas.openxmlformats.org/officeDocument/2006/relationships/image" Target="../media/image230.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20.png"/><Relationship Id="rId9" Type="http://schemas.openxmlformats.org/officeDocument/2006/relationships/image" Target="../media/image250.png"/></Relationships>
</file>

<file path=ppt/slides/_rels/slide11.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5.PNG"/><Relationship Id="rId7"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23.png"/><Relationship Id="rId4" Type="http://schemas.openxmlformats.org/officeDocument/2006/relationships/image" Target="../media/image22.png"/><Relationship Id="rId9" Type="http://schemas.openxmlformats.org/officeDocument/2006/relationships/image" Target="../media/image24.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5.PNG"/><Relationship Id="rId7" Type="http://schemas.openxmlformats.org/officeDocument/2006/relationships/image" Target="../media/image30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90.png"/><Relationship Id="rId4" Type="http://schemas.openxmlformats.org/officeDocument/2006/relationships/image" Target="../media/image2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6" Type="http://schemas.openxmlformats.org/officeDocument/2006/relationships/image" Target="../media/image5.png"/><Relationship Id="rId12" Type="http://schemas.openxmlformats.org/officeDocument/2006/relationships/image" Target="../media/image111.png"/><Relationship Id="rId25" Type="http://schemas.openxmlformats.org/officeDocument/2006/relationships/image" Target="../media/image64.png"/><Relationship Id="rId2" Type="http://schemas.openxmlformats.org/officeDocument/2006/relationships/notesSlide" Target="../notesSlides/notesSlide6.xml"/><Relationship Id="rId1" Type="http://schemas.openxmlformats.org/officeDocument/2006/relationships/slideLayout" Target="../slideLayouts/slideLayout2.xml"/><Relationship Id="rId11" Type="http://schemas.openxmlformats.org/officeDocument/2006/relationships/image" Target="../media/image100.pn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0.png"/><Relationship Id="rId4" Type="http://schemas.openxmlformats.org/officeDocument/2006/relationships/image" Target="../media/image6.pn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image" Target="../media/image62.png"/><Relationship Id="rId3" Type="http://schemas.openxmlformats.org/officeDocument/2006/relationships/image" Target="../media/image6.png"/><Relationship Id="rId7" Type="http://schemas.openxmlformats.org/officeDocument/2006/relationships/image" Target="../media/image8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1.png"/><Relationship Id="rId5" Type="http://schemas.openxmlformats.org/officeDocument/2006/relationships/image" Target="../media/image70.png"/><Relationship Id="rId15" Type="http://schemas.openxmlformats.org/officeDocument/2006/relationships/image" Target="../media/image11.png"/><Relationship Id="rId10" Type="http://schemas.openxmlformats.org/officeDocument/2006/relationships/image" Target="../media/image10.png"/><Relationship Id="rId4" Type="http://schemas.openxmlformats.org/officeDocument/2006/relationships/image" Target="../media/image62.png"/><Relationship Id="rId9" Type="http://schemas.openxmlformats.org/officeDocument/2006/relationships/image" Target="../media/image90.png"/><Relationship Id="rId14" Type="http://schemas.openxmlformats.org/officeDocument/2006/relationships/image" Target="../media/image70.png"/></Relationships>
</file>

<file path=ppt/slides/_rels/slide9.xml.rels><?xml version="1.0" encoding="UTF-8" standalone="yes"?>
<Relationships xmlns="http://schemas.openxmlformats.org/package/2006/relationships"><Relationship Id="rId8" Type="http://schemas.openxmlformats.org/officeDocument/2006/relationships/image" Target="../media/image140.png"/><Relationship Id="rId13" Type="http://schemas.openxmlformats.org/officeDocument/2006/relationships/image" Target="../media/image18.png"/><Relationship Id="rId3" Type="http://schemas.openxmlformats.org/officeDocument/2006/relationships/image" Target="../media/image12.png"/><Relationship Id="rId7" Type="http://schemas.openxmlformats.org/officeDocument/2006/relationships/image" Target="../media/image130.png"/><Relationship Id="rId12" Type="http://schemas.openxmlformats.org/officeDocument/2006/relationships/image" Target="../media/image100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20.PNG"/><Relationship Id="rId11" Type="http://schemas.openxmlformats.org/officeDocument/2006/relationships/image" Target="../media/image17.png"/><Relationship Id="rId5" Type="http://schemas.openxmlformats.org/officeDocument/2006/relationships/image" Target="../media/image110.png"/><Relationship Id="rId10" Type="http://schemas.openxmlformats.org/officeDocument/2006/relationships/image" Target="../media/image16.png"/><Relationship Id="rId4" Type="http://schemas.openxmlformats.org/officeDocument/2006/relationships/image" Target="../media/image102.PNG"/><Relationship Id="rId9" Type="http://schemas.openxmlformats.org/officeDocument/2006/relationships/image" Target="../media/image80.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ctrTitle"/>
          </p:nvPr>
        </p:nvSpPr>
        <p:spPr>
          <a:xfrm>
            <a:off x="0" y="1548562"/>
            <a:ext cx="9144000" cy="1390475"/>
          </a:xfrm>
        </p:spPr>
        <p:txBody>
          <a:bodyPr>
            <a:noAutofit/>
          </a:bodyPr>
          <a:lstStyle/>
          <a:p>
            <a:pPr>
              <a:lnSpc>
                <a:spcPct val="100000"/>
              </a:lnSpc>
            </a:pPr>
            <a:r>
              <a:rPr lang="ja-JP" altLang="en-US" sz="2300" dirty="0"/>
              <a:t>管路長による共振を利用して発振周波数を自動決定する</a:t>
            </a:r>
            <a:br>
              <a:rPr lang="en-US" altLang="ja-JP" sz="2300" dirty="0"/>
            </a:br>
            <a:r>
              <a:rPr lang="ja-JP" altLang="en-US" sz="2300" dirty="0"/>
              <a:t>大振幅音響計測制御機構に基づく熱音響自励発振時圧力振幅の推定</a:t>
            </a:r>
            <a:endParaRPr lang="ja-JP" altLang="en-US" sz="2300" dirty="0">
              <a:latin typeface="Arial" panose="020B0604020202020204" pitchFamily="34" charset="0"/>
              <a:cs typeface="Arial" panose="020B0604020202020204" pitchFamily="34" charset="0"/>
            </a:endParaRPr>
          </a:p>
        </p:txBody>
      </p:sp>
      <p:sp>
        <p:nvSpPr>
          <p:cNvPr id="6" name="タイトル 1">
            <a:extLst>
              <a:ext uri="{FF2B5EF4-FFF2-40B4-BE49-F238E27FC236}">
                <a16:creationId xmlns:a16="http://schemas.microsoft.com/office/drawing/2014/main" id="{A6AA7FE3-8552-49F9-801B-44FE1C915523}"/>
              </a:ext>
            </a:extLst>
          </p:cNvPr>
          <p:cNvSpPr txBox="1">
            <a:spLocks/>
          </p:cNvSpPr>
          <p:nvPr/>
        </p:nvSpPr>
        <p:spPr>
          <a:xfrm>
            <a:off x="94684" y="3103101"/>
            <a:ext cx="8954632" cy="6596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en-US" altLang="ja-JP" sz="1600" dirty="0">
                <a:latin typeface="Century" panose="02040604050505020304" pitchFamily="18" charset="0"/>
                <a:cs typeface="Arial" panose="020B0604020202020204" pitchFamily="34" charset="0"/>
              </a:rPr>
              <a:t>Pressure amplitude estimation of </a:t>
            </a:r>
            <a:r>
              <a:rPr lang="en-US" altLang="ja-JP" sz="1600" dirty="0" err="1">
                <a:latin typeface="Century" panose="02040604050505020304" pitchFamily="18" charset="0"/>
                <a:cs typeface="Arial" panose="020B0604020202020204" pitchFamily="34" charset="0"/>
              </a:rPr>
              <a:t>thermoacoustic</a:t>
            </a:r>
            <a:r>
              <a:rPr lang="en-US" altLang="ja-JP" sz="1600" dirty="0">
                <a:latin typeface="Century" panose="02040604050505020304" pitchFamily="18" charset="0"/>
                <a:cs typeface="Arial" panose="020B0604020202020204" pitchFamily="34" charset="0"/>
              </a:rPr>
              <a:t> self-excited oscillation based on large-amplitude acoustic measurement control system that automatically determines the oscillation frequency using the resonance phenomena due to tube length</a:t>
            </a:r>
            <a:endParaRPr lang="ja-JP" altLang="en-US" sz="1600" dirty="0">
              <a:latin typeface="Century" panose="02040604050505020304" pitchFamily="18" charset="0"/>
              <a:cs typeface="Arial" panose="020B0604020202020204" pitchFamily="34" charset="0"/>
            </a:endParaRPr>
          </a:p>
        </p:txBody>
      </p:sp>
      <p:sp>
        <p:nvSpPr>
          <p:cNvPr id="7" name="テキスト ボックス 6">
            <a:extLst>
              <a:ext uri="{FF2B5EF4-FFF2-40B4-BE49-F238E27FC236}">
                <a16:creationId xmlns:a16="http://schemas.microsoft.com/office/drawing/2014/main" id="{96A8DE6D-6440-49C3-80E4-87D891C140CC}"/>
              </a:ext>
            </a:extLst>
          </p:cNvPr>
          <p:cNvSpPr txBox="1"/>
          <p:nvPr/>
        </p:nvSpPr>
        <p:spPr>
          <a:xfrm>
            <a:off x="4350330" y="4564395"/>
            <a:ext cx="4698986" cy="707886"/>
          </a:xfrm>
          <a:prstGeom prst="rect">
            <a:avLst/>
          </a:prstGeom>
          <a:noFill/>
        </p:spPr>
        <p:txBody>
          <a:bodyPr wrap="square" rtlCol="0">
            <a:spAutoFit/>
          </a:bodyPr>
          <a:lstStyle/>
          <a:p>
            <a:r>
              <a:rPr kumimoji="1" lang="ja-JP" altLang="en-US" sz="2000" dirty="0"/>
              <a:t>長岡技術科学大学　</a:t>
            </a:r>
            <a:endParaRPr lang="en-US" altLang="ja-JP" sz="2000" dirty="0"/>
          </a:p>
          <a:p>
            <a:r>
              <a:rPr kumimoji="1" lang="ja-JP" altLang="en-US" sz="2000" dirty="0"/>
              <a:t>　</a:t>
            </a:r>
            <a:r>
              <a:rPr lang="ja-JP" altLang="en-US" sz="2000" dirty="0"/>
              <a:t>☆小林諒也，△廣川楽，小林泰秀</a:t>
            </a:r>
            <a:endParaRPr kumimoji="1" lang="ja-JP" altLang="en-US" sz="2000" dirty="0"/>
          </a:p>
        </p:txBody>
      </p:sp>
    </p:spTree>
    <p:extLst>
      <p:ext uri="{BB962C8B-B14F-4D97-AF65-F5344CB8AC3E}">
        <p14:creationId xmlns:p14="http://schemas.microsoft.com/office/powerpoint/2010/main" val="1823573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A9D9CE01-951D-4824-843E-41CD9BE38491}"/>
              </a:ext>
            </a:extLst>
          </p:cNvPr>
          <p:cNvGrpSpPr/>
          <p:nvPr/>
        </p:nvGrpSpPr>
        <p:grpSpPr>
          <a:xfrm>
            <a:off x="5712720" y="963446"/>
            <a:ext cx="2961347" cy="2190112"/>
            <a:chOff x="5712720" y="963446"/>
            <a:chExt cx="2961347" cy="2190112"/>
          </a:xfrm>
        </p:grpSpPr>
        <p:pic>
          <p:nvPicPr>
            <p:cNvPr id="166" name="図 16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2720" y="963446"/>
              <a:ext cx="2961347" cy="2190112"/>
            </a:xfrm>
            <a:prstGeom prst="rect">
              <a:avLst/>
            </a:prstGeom>
          </p:spPr>
        </p:pic>
        <p:sp>
          <p:nvSpPr>
            <p:cNvPr id="2" name="正方形/長方形 1">
              <a:extLst>
                <a:ext uri="{FF2B5EF4-FFF2-40B4-BE49-F238E27FC236}">
                  <a16:creationId xmlns:a16="http://schemas.microsoft.com/office/drawing/2014/main" id="{69E46BB7-F3B5-4826-8198-312FB09F393C}"/>
                </a:ext>
              </a:extLst>
            </p:cNvPr>
            <p:cNvSpPr/>
            <p:nvPr/>
          </p:nvSpPr>
          <p:spPr>
            <a:xfrm>
              <a:off x="5712720" y="1251539"/>
              <a:ext cx="482340" cy="4553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12D09DFA-B5BF-41ED-AF5B-D06A8AFD774B}"/>
                </a:ext>
              </a:extLst>
            </p:cNvPr>
            <p:cNvSpPr/>
            <p:nvPr/>
          </p:nvSpPr>
          <p:spPr>
            <a:xfrm>
              <a:off x="8168230" y="1211302"/>
              <a:ext cx="482340" cy="4553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mc:AlternateContent xmlns:mc="http://schemas.openxmlformats.org/markup-compatibility/2006" xmlns:a14="http://schemas.microsoft.com/office/drawing/2010/main">
        <mc:Choice Requires="a14">
          <p:sp>
            <p:nvSpPr>
              <p:cNvPr id="167" name="テキスト ボックス 166"/>
              <p:cNvSpPr txBox="1"/>
              <p:nvPr/>
            </p:nvSpPr>
            <p:spPr>
              <a:xfrm>
                <a:off x="2251365" y="2162334"/>
                <a:ext cx="1699055" cy="369332"/>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ja-JP" altLang="en-US"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t>𝜙</m:t>
                      </m:r>
                      <m: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t>≔1−</m:t>
                      </m:r>
                      <m: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t>𝐺𝐾</m:t>
                      </m:r>
                    </m:oMath>
                  </m:oMathPara>
                </a14:m>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mc:Choice>
        <mc:Fallback xmlns="">
          <p:sp>
            <p:nvSpPr>
              <p:cNvPr id="167" name="テキスト ボックス 166"/>
              <p:cNvSpPr txBox="1">
                <a:spLocks noRot="1" noChangeAspect="1" noMove="1" noResize="1" noEditPoints="1" noAdjustHandles="1" noChangeArrowheads="1" noChangeShapeType="1" noTextEdit="1"/>
              </p:cNvSpPr>
              <p:nvPr/>
            </p:nvSpPr>
            <p:spPr>
              <a:xfrm>
                <a:off x="2251365" y="2162334"/>
                <a:ext cx="1699055" cy="369332"/>
              </a:xfrm>
              <a:prstGeom prst="rect">
                <a:avLst/>
              </a:prstGeom>
              <a:blipFill>
                <a:blip r:embed="rId6"/>
                <a:stretch>
                  <a:fillRect l="-5735" r="-3584" b="-35000"/>
                </a:stretch>
              </a:blipFill>
            </p:spPr>
            <p:txBody>
              <a:bodyPr/>
              <a:lstStyle/>
              <a:p>
                <a:r>
                  <a:rPr lang="ja-JP" altLang="en-US">
                    <a:noFill/>
                  </a:rPr>
                  <a:t> </a:t>
                </a:r>
              </a:p>
            </p:txBody>
          </p:sp>
        </mc:Fallback>
      </mc:AlternateContent>
      <p:sp>
        <p:nvSpPr>
          <p:cNvPr id="168" name="正方形/長方形 167"/>
          <p:cNvSpPr/>
          <p:nvPr/>
        </p:nvSpPr>
        <p:spPr>
          <a:xfrm>
            <a:off x="618005" y="1329992"/>
            <a:ext cx="5205212"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閉ループ系が安定となるための</a:t>
            </a:r>
            <a:endParaRPr kumimoji="1" lang="en-US" altLang="ja-JP"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必要十分条件は</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69" name="正方形/長方形 168"/>
          <p:cNvSpPr/>
          <p:nvPr/>
        </p:nvSpPr>
        <p:spPr>
          <a:xfrm>
            <a:off x="553752" y="2570289"/>
            <a:ext cx="5373049"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のナイキスト軌跡が原点を囲まないこと</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70" name="正方形/長方形 169"/>
          <p:cNvSpPr/>
          <p:nvPr/>
        </p:nvSpPr>
        <p:spPr>
          <a:xfrm>
            <a:off x="469933" y="1071763"/>
            <a:ext cx="8223266" cy="2003342"/>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71" name="正方形/長方形 170"/>
          <p:cNvSpPr/>
          <p:nvPr/>
        </p:nvSpPr>
        <p:spPr>
          <a:xfrm>
            <a:off x="669874" y="780301"/>
            <a:ext cx="3515706" cy="523220"/>
          </a:xfrm>
          <a:prstGeom prst="rect">
            <a:avLst/>
          </a:prstGeom>
          <a:solidFill>
            <a:schemeClr val="bg1"/>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ナイキストの安定判別</a:t>
            </a:r>
            <a:endParaRPr kumimoji="1" lang="ja-JP" altLang="en-US"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73" name="下矢印 172"/>
          <p:cNvSpPr/>
          <p:nvPr/>
        </p:nvSpPr>
        <p:spPr>
          <a:xfrm>
            <a:off x="5702420" y="5458886"/>
            <a:ext cx="978089" cy="44264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74" name="正方形/長方形 173"/>
          <p:cNvSpPr/>
          <p:nvPr/>
        </p:nvSpPr>
        <p:spPr>
          <a:xfrm>
            <a:off x="3185160" y="6027094"/>
            <a:ext cx="6012611" cy="523220"/>
          </a:xfrm>
          <a:prstGeom prst="rect">
            <a:avLst/>
          </a:prstGeom>
          <a:ln w="28575">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heavy" strike="noStrike" kern="1200" cap="none" spc="0" normalizeH="0" noProof="0" dirty="0">
                <a:ln>
                  <a:noFill/>
                </a:ln>
                <a:solidFill>
                  <a:prstClr val="black"/>
                </a:solidFill>
                <a:effectLst/>
                <a:uLnTx/>
                <a:uFill>
                  <a:solidFill>
                    <a:srgbClr val="FFC000"/>
                  </a:solidFill>
                </a:uFill>
                <a:latin typeface="Calibri" panose="020F0502020204030204"/>
                <a:ea typeface="ＭＳ Ｐゴシック" panose="020B0600070205080204" pitchFamily="50" charset="-128"/>
                <a:cs typeface="+mn-cs"/>
              </a:rPr>
              <a:t>エンジンの自励発振時圧力振幅と推定</a:t>
            </a:r>
          </a:p>
        </p:txBody>
      </p:sp>
      <p:cxnSp>
        <p:nvCxnSpPr>
          <p:cNvPr id="3" name="直線矢印コネクタ 2"/>
          <p:cNvCxnSpPr/>
          <p:nvPr/>
        </p:nvCxnSpPr>
        <p:spPr>
          <a:xfrm>
            <a:off x="152051" y="5030883"/>
            <a:ext cx="2727361" cy="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rot="16200000" flipV="1">
            <a:off x="152052" y="5018183"/>
            <a:ext cx="2727361" cy="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テキスト ボックス 9"/>
              <p:cNvSpPr txBox="1"/>
              <p:nvPr/>
            </p:nvSpPr>
            <p:spPr>
              <a:xfrm>
                <a:off x="1413139" y="3325719"/>
                <a:ext cx="20518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ℑ</m:t>
                      </m:r>
                    </m:oMath>
                  </m:oMathPara>
                </a14:m>
                <a:endParaRPr kumimoji="1" lang="ja-JP" altLang="en-US"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1413139" y="3325719"/>
                <a:ext cx="205184" cy="276999"/>
              </a:xfrm>
              <a:prstGeom prst="rect">
                <a:avLst/>
              </a:prstGeom>
              <a:blipFill>
                <a:blip r:embed="rId7"/>
                <a:stretch>
                  <a:fillRect l="-33333" r="-33333" b="-1555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2" name="テキスト ボックス 71"/>
              <p:cNvSpPr txBox="1"/>
              <p:nvPr/>
            </p:nvSpPr>
            <p:spPr>
              <a:xfrm>
                <a:off x="2888137" y="4875524"/>
                <a:ext cx="22762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ℜ</m:t>
                      </m:r>
                    </m:oMath>
                  </m:oMathPara>
                </a14:m>
                <a:endParaRPr kumimoji="1" lang="ja-JP" altLang="en-US" dirty="0"/>
              </a:p>
            </p:txBody>
          </p:sp>
        </mc:Choice>
        <mc:Fallback xmlns="">
          <p:sp>
            <p:nvSpPr>
              <p:cNvPr id="72" name="テキスト ボックス 71"/>
              <p:cNvSpPr txBox="1">
                <a:spLocks noRot="1" noChangeAspect="1" noMove="1" noResize="1" noEditPoints="1" noAdjustHandles="1" noChangeArrowheads="1" noChangeShapeType="1" noTextEdit="1"/>
              </p:cNvSpPr>
              <p:nvPr/>
            </p:nvSpPr>
            <p:spPr>
              <a:xfrm>
                <a:off x="2888137" y="4875524"/>
                <a:ext cx="227626" cy="276999"/>
              </a:xfrm>
              <a:prstGeom prst="rect">
                <a:avLst/>
              </a:prstGeom>
              <a:blipFill>
                <a:blip r:embed="rId8"/>
                <a:stretch>
                  <a:fillRect l="-29730" t="-2222" r="-29730" b="-1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3" name="テキスト ボックス 72"/>
              <p:cNvSpPr txBox="1"/>
              <p:nvPr/>
            </p:nvSpPr>
            <p:spPr>
              <a:xfrm>
                <a:off x="1329989" y="4997013"/>
                <a:ext cx="18113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0</m:t>
                      </m:r>
                    </m:oMath>
                  </m:oMathPara>
                </a14:m>
                <a:endParaRPr kumimoji="1" lang="ja-JP" altLang="en-US" dirty="0"/>
              </a:p>
            </p:txBody>
          </p:sp>
        </mc:Choice>
        <mc:Fallback xmlns="">
          <p:sp>
            <p:nvSpPr>
              <p:cNvPr id="73" name="テキスト ボックス 72"/>
              <p:cNvSpPr txBox="1">
                <a:spLocks noRot="1" noChangeAspect="1" noMove="1" noResize="1" noEditPoints="1" noAdjustHandles="1" noChangeArrowheads="1" noChangeShapeType="1" noTextEdit="1"/>
              </p:cNvSpPr>
              <p:nvPr/>
            </p:nvSpPr>
            <p:spPr>
              <a:xfrm>
                <a:off x="1329989" y="4997013"/>
                <a:ext cx="181139" cy="276999"/>
              </a:xfrm>
              <a:prstGeom prst="rect">
                <a:avLst/>
              </a:prstGeom>
              <a:blipFill>
                <a:blip r:embed="rId9"/>
                <a:stretch>
                  <a:fillRect l="-30000" r="-30000" b="-6667"/>
                </a:stretch>
              </a:blipFill>
            </p:spPr>
            <p:txBody>
              <a:bodyPr/>
              <a:lstStyle/>
              <a:p>
                <a:r>
                  <a:rPr lang="ja-JP" altLang="en-US">
                    <a:noFill/>
                  </a:rPr>
                  <a:t> </a:t>
                </a:r>
              </a:p>
            </p:txBody>
          </p:sp>
        </mc:Fallback>
      </mc:AlternateContent>
      <p:sp>
        <p:nvSpPr>
          <p:cNvPr id="11" name="円弧 10"/>
          <p:cNvSpPr/>
          <p:nvPr/>
        </p:nvSpPr>
        <p:spPr>
          <a:xfrm>
            <a:off x="986395" y="3830817"/>
            <a:ext cx="2198765" cy="2398914"/>
          </a:xfrm>
          <a:prstGeom prst="arc">
            <a:avLst>
              <a:gd name="adj1" fmla="val 5812431"/>
              <a:gd name="adj2" fmla="val 15857413"/>
            </a:avLst>
          </a:prstGeom>
          <a:ln w="190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5" name="円弧 74"/>
          <p:cNvSpPr/>
          <p:nvPr/>
        </p:nvSpPr>
        <p:spPr>
          <a:xfrm>
            <a:off x="1514991" y="3830817"/>
            <a:ext cx="2198765" cy="2398914"/>
          </a:xfrm>
          <a:prstGeom prst="arc">
            <a:avLst>
              <a:gd name="adj1" fmla="val 5812431"/>
              <a:gd name="adj2" fmla="val 15857413"/>
            </a:avLst>
          </a:prstGeom>
          <a:ln w="19050">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6" name="円弧 75"/>
          <p:cNvSpPr/>
          <p:nvPr/>
        </p:nvSpPr>
        <p:spPr>
          <a:xfrm>
            <a:off x="2039724" y="3830817"/>
            <a:ext cx="2198765" cy="2398914"/>
          </a:xfrm>
          <a:prstGeom prst="arc">
            <a:avLst>
              <a:gd name="adj1" fmla="val 5812431"/>
              <a:gd name="adj2" fmla="val 15857413"/>
            </a:avLst>
          </a:prstGeom>
          <a:ln w="19050">
            <a:solidFill>
              <a:srgbClr val="00B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7" name="正方形/長方形 76"/>
          <p:cNvSpPr/>
          <p:nvPr/>
        </p:nvSpPr>
        <p:spPr>
          <a:xfrm>
            <a:off x="3184869" y="3325192"/>
            <a:ext cx="2640347"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prstClr val="black"/>
                </a:solidFill>
                <a:latin typeface="Calibri" panose="020F0502020204030204"/>
                <a:ea typeface="ＭＳ Ｐゴシック" panose="020B0600070205080204" pitchFamily="50" charset="-128"/>
              </a:rPr>
              <a:t>軌跡が原点を</a:t>
            </a:r>
            <a:r>
              <a:rPr kumimoji="1" lang="en-US" altLang="ja-JP" sz="2400" dirty="0">
                <a:solidFill>
                  <a:prstClr val="black"/>
                </a:solidFill>
                <a:latin typeface="Calibri" panose="020F0502020204030204"/>
                <a:ea typeface="ＭＳ Ｐゴシック" panose="020B0600070205080204" pitchFamily="50" charset="-128"/>
              </a:rPr>
              <a:t>…</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8" name="正方形/長方形 77"/>
          <p:cNvSpPr/>
          <p:nvPr/>
        </p:nvSpPr>
        <p:spPr>
          <a:xfrm>
            <a:off x="3462272" y="3767162"/>
            <a:ext cx="4745352" cy="461665"/>
          </a:xfrm>
          <a:prstGeom prst="rect">
            <a:avLst/>
          </a:prstGeom>
        </p:spPr>
        <p:txBody>
          <a:bodyPr wrap="square">
            <a:spAutoFit/>
          </a:bodyPr>
          <a:lstStyle/>
          <a:p>
            <a:pPr marL="342900" lvl="0" indent="-342900" defTabSz="914400">
              <a:buFont typeface="Arial" panose="020B0604020202020204" pitchFamily="34" charset="0"/>
              <a:buChar char="•"/>
            </a:pPr>
            <a:r>
              <a:rPr lang="ja-JP" altLang="en-US" sz="2400" dirty="0" err="1">
                <a:solidFill>
                  <a:srgbClr val="FF0000"/>
                </a:solidFill>
                <a:latin typeface="Calibri" panose="020F0502020204030204"/>
                <a:ea typeface="ＭＳ Ｐゴシック" panose="020B0600070205080204" pitchFamily="50" charset="-128"/>
              </a:rPr>
              <a:t>囲む</a:t>
            </a:r>
            <a:r>
              <a:rPr kumimoji="1" lang="ja-JP" altLang="en-US" sz="2400" dirty="0" err="1">
                <a:solidFill>
                  <a:schemeClr val="bg1"/>
                </a:solidFill>
                <a:latin typeface="Calibri" panose="020F0502020204030204"/>
                <a:ea typeface="ＭＳ Ｐゴシック" panose="020B0600070205080204" pitchFamily="50" charset="-128"/>
              </a:rPr>
              <a:t>ない</a:t>
            </a:r>
            <a:r>
              <a:rPr kumimoji="1" lang="ja-JP" altLang="en-US" sz="2400" dirty="0">
                <a:solidFill>
                  <a:prstClr val="black"/>
                </a:solidFill>
              </a:rPr>
              <a:t>⇒不安定</a:t>
            </a:r>
            <a:endParaRPr kumimoji="1" lang="ja-JP" altLang="en-US" sz="1600" b="0" i="0" u="none" strike="noStrike" kern="1200" cap="none" spc="0" normalizeH="0" baseline="0" noProof="0" dirty="0">
              <a:ln>
                <a:noFill/>
              </a:ln>
              <a:solidFill>
                <a:schemeClr val="accent1"/>
              </a:solidFill>
              <a:effectLst/>
              <a:uLnTx/>
              <a:uFillTx/>
              <a:latin typeface="Calibri" panose="020F0502020204030204"/>
              <a:ea typeface="ＭＳ Ｐゴシック" panose="020B0600070205080204" pitchFamily="50" charset="-128"/>
            </a:endParaRPr>
          </a:p>
        </p:txBody>
      </p:sp>
      <p:sp>
        <p:nvSpPr>
          <p:cNvPr id="79" name="正方形/長方形 78"/>
          <p:cNvSpPr/>
          <p:nvPr/>
        </p:nvSpPr>
        <p:spPr>
          <a:xfrm>
            <a:off x="3462271" y="4287800"/>
            <a:ext cx="4745353" cy="461665"/>
          </a:xfrm>
          <a:prstGeom prst="rect">
            <a:avLst/>
          </a:prstGeom>
        </p:spPr>
        <p:txBody>
          <a:bodyPr wrap="square">
            <a:spAutoFit/>
          </a:bodyPr>
          <a:lstStyle/>
          <a:p>
            <a:pPr marL="342900" lvl="0" indent="-342900" defTabSz="914400">
              <a:buFont typeface="Arial" panose="020B0604020202020204" pitchFamily="34" charset="0"/>
              <a:buChar char="•"/>
            </a:pPr>
            <a:r>
              <a:rPr kumimoji="1" lang="ja-JP" altLang="en-US" sz="2400" dirty="0">
                <a:solidFill>
                  <a:srgbClr val="00B050"/>
                </a:solidFill>
                <a:latin typeface="Calibri" panose="020F0502020204030204"/>
                <a:ea typeface="ＭＳ Ｐゴシック" panose="020B0600070205080204" pitchFamily="50" charset="-128"/>
              </a:rPr>
              <a:t>囲まない</a:t>
            </a:r>
            <a:r>
              <a:rPr kumimoji="1" lang="ja-JP" altLang="en-US" sz="2400" dirty="0">
                <a:solidFill>
                  <a:prstClr val="black"/>
                </a:solidFill>
              </a:rPr>
              <a:t>⇒安定</a:t>
            </a:r>
            <a:endParaRPr kumimoji="1" lang="ja-JP" altLang="en-US" sz="1600" b="0" i="0" u="none" strike="noStrike" kern="1200" cap="none" spc="0" normalizeH="0" baseline="0" noProof="0" dirty="0">
              <a:ln>
                <a:noFill/>
              </a:ln>
              <a:solidFill>
                <a:schemeClr val="accent1"/>
              </a:solidFill>
              <a:effectLst/>
              <a:uLnTx/>
              <a:uFillTx/>
              <a:latin typeface="Calibri" panose="020F0502020204030204"/>
              <a:ea typeface="ＭＳ Ｐゴシック" panose="020B0600070205080204" pitchFamily="50" charset="-128"/>
            </a:endParaRPr>
          </a:p>
        </p:txBody>
      </p:sp>
      <p:sp>
        <p:nvSpPr>
          <p:cNvPr id="80" name="正方形/長方形 79"/>
          <p:cNvSpPr/>
          <p:nvPr/>
        </p:nvSpPr>
        <p:spPr>
          <a:xfrm>
            <a:off x="3462271" y="4805892"/>
            <a:ext cx="5681729" cy="461665"/>
          </a:xfrm>
          <a:prstGeom prst="rect">
            <a:avLst/>
          </a:prstGeom>
        </p:spPr>
        <p:txBody>
          <a:bodyPr wrap="square">
            <a:spAutoFit/>
          </a:bodyPr>
          <a:lstStyle/>
          <a:p>
            <a:pPr marL="342900" lvl="0" indent="-342900" defTabSz="914400">
              <a:buFont typeface="Arial" panose="020B0604020202020204" pitchFamily="34" charset="0"/>
              <a:buChar char="•"/>
            </a:pPr>
            <a:r>
              <a:rPr kumimoji="1" lang="ja-JP" altLang="en-US" sz="2400" dirty="0" err="1">
                <a:solidFill>
                  <a:srgbClr val="0070C0"/>
                </a:solidFill>
                <a:latin typeface="Calibri" panose="020F0502020204030204"/>
                <a:ea typeface="ＭＳ Ｐゴシック" panose="020B0600070205080204" pitchFamily="50" charset="-128"/>
              </a:rPr>
              <a:t>通る</a:t>
            </a:r>
            <a:r>
              <a:rPr kumimoji="1" lang="ja-JP" altLang="en-US" sz="2400" dirty="0" err="1">
                <a:solidFill>
                  <a:schemeClr val="bg1"/>
                </a:solidFill>
                <a:latin typeface="Calibri" panose="020F0502020204030204"/>
                <a:ea typeface="ＭＳ Ｐゴシック" panose="020B0600070205080204" pitchFamily="50" charset="-128"/>
              </a:rPr>
              <a:t>ない</a:t>
            </a:r>
            <a:r>
              <a:rPr kumimoji="1" lang="ja-JP" altLang="en-US" sz="2400" dirty="0">
                <a:solidFill>
                  <a:prstClr val="black"/>
                </a:solidFill>
              </a:rPr>
              <a:t>⇒安定限界（＝定常発振状態）</a:t>
            </a:r>
            <a:endParaRPr kumimoji="1" lang="ja-JP" altLang="en-US" sz="1600" b="0" i="0" u="none" strike="noStrike" kern="1200" cap="none" spc="0" normalizeH="0" baseline="0" noProof="0" dirty="0">
              <a:ln>
                <a:noFill/>
              </a:ln>
              <a:solidFill>
                <a:schemeClr val="accent1"/>
              </a:solidFill>
              <a:effectLst/>
              <a:uLnTx/>
              <a:uFillTx/>
              <a:latin typeface="Calibri" panose="020F0502020204030204"/>
              <a:ea typeface="ＭＳ Ｐゴシック" panose="020B0600070205080204" pitchFamily="50" charset="-128"/>
            </a:endParaRPr>
          </a:p>
        </p:txBody>
      </p:sp>
      <p:sp>
        <p:nvSpPr>
          <p:cNvPr id="12" name="角丸四角形 11"/>
          <p:cNvSpPr/>
          <p:nvPr/>
        </p:nvSpPr>
        <p:spPr>
          <a:xfrm>
            <a:off x="3462270" y="4769160"/>
            <a:ext cx="5549845" cy="518092"/>
          </a:xfrm>
          <a:prstGeom prst="round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347605" y="3602191"/>
            <a:ext cx="540801" cy="369332"/>
          </a:xfrm>
          <a:prstGeom prst="rect">
            <a:avLst/>
          </a:prstGeom>
          <a:noFill/>
        </p:spPr>
        <p:txBody>
          <a:bodyPr wrap="square" rtlCol="0">
            <a:spAutoFit/>
          </a:bodyPr>
          <a:lstStyle/>
          <a:p>
            <a:r>
              <a:rPr kumimoji="1" lang="en-US" altLang="ja-JP" dirty="0"/>
              <a:t>Ex.)</a:t>
            </a:r>
            <a:endParaRPr kumimoji="1" lang="ja-JP" altLang="en-US" dirty="0"/>
          </a:p>
        </p:txBody>
      </p:sp>
      <p:sp>
        <p:nvSpPr>
          <p:cNvPr id="36" name="タイトル 1">
            <a:extLst>
              <a:ext uri="{FF2B5EF4-FFF2-40B4-BE49-F238E27FC236}">
                <a16:creationId xmlns:a16="http://schemas.microsoft.com/office/drawing/2014/main" id="{DF63CDF1-66FA-4C79-96A9-7FBFCFA3A758}"/>
              </a:ext>
            </a:extLst>
          </p:cNvPr>
          <p:cNvSpPr txBox="1">
            <a:spLocks/>
          </p:cNvSpPr>
          <p:nvPr/>
        </p:nvSpPr>
        <p:spPr>
          <a:xfrm>
            <a:off x="148577" y="113754"/>
            <a:ext cx="9691709" cy="7193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dirty="0"/>
              <a:t>- </a:t>
            </a:r>
            <a:r>
              <a:rPr lang="ja-JP" altLang="en-US" sz="4000" kern="0" spc="-60" dirty="0"/>
              <a:t>自励発振時圧力振幅の推定手法</a:t>
            </a:r>
            <a:r>
              <a:rPr lang="ja-JP" altLang="en-US" sz="4000" dirty="0"/>
              <a:t> </a:t>
            </a:r>
            <a:r>
              <a:rPr lang="en-US" altLang="ja-JP" sz="4000" dirty="0"/>
              <a:t>-</a:t>
            </a:r>
            <a:endParaRPr lang="ja-JP" altLang="en-US" sz="4000" dirty="0"/>
          </a:p>
        </p:txBody>
      </p:sp>
      <p:sp>
        <p:nvSpPr>
          <p:cNvPr id="28" name="スライド番号プレースホルダー 1"/>
          <p:cNvSpPr>
            <a:spLocks noGrp="1"/>
          </p:cNvSpPr>
          <p:nvPr>
            <p:ph type="sldNum" sz="quarter" idx="12"/>
          </p:nvPr>
        </p:nvSpPr>
        <p:spPr>
          <a:xfrm>
            <a:off x="7022812" y="6473198"/>
            <a:ext cx="2057400" cy="365125"/>
          </a:xfrm>
        </p:spPr>
        <p:txBody>
          <a:bodyPr/>
          <a:lstStyle/>
          <a:p>
            <a:r>
              <a:rPr lang="en-US" altLang="ja-JP" dirty="0"/>
              <a:t>9</a:t>
            </a:r>
            <a:endParaRPr kumimoji="1" lang="ja-JP" altLang="en-US" dirty="0"/>
          </a:p>
        </p:txBody>
      </p:sp>
    </p:spTree>
    <p:extLst>
      <p:ext uri="{BB962C8B-B14F-4D97-AF65-F5344CB8AC3E}">
        <p14:creationId xmlns:p14="http://schemas.microsoft.com/office/powerpoint/2010/main" val="92414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3"/>
                                        </p:tgtEl>
                                        <p:attrNameLst>
                                          <p:attrName>style.visibility</p:attrName>
                                        </p:attrNameLst>
                                      </p:cBhvr>
                                      <p:to>
                                        <p:strVal val="visible"/>
                                      </p:to>
                                    </p:set>
                                    <p:animEffect transition="in" filter="fade">
                                      <p:cBhvr>
                                        <p:cTn id="10" dur="500"/>
                                        <p:tgtEl>
                                          <p:spTgt spid="17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
                                        </p:tgtEl>
                                        <p:attrNameLst>
                                          <p:attrName>style.visibility</p:attrName>
                                        </p:attrNameLst>
                                      </p:cBhvr>
                                      <p:to>
                                        <p:strVal val="visible"/>
                                      </p:to>
                                    </p:set>
                                    <p:animEffect transition="in" filter="fade">
                                      <p:cBhvr>
                                        <p:cTn id="13" dur="500"/>
                                        <p:tgtEl>
                                          <p:spTgt spid="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 grpId="0" animBg="1"/>
      <p:bldP spid="174" grpId="0"/>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C5DE9B98-5FE2-426C-A7AD-AC8C43306711}"/>
              </a:ext>
            </a:extLst>
          </p:cNvPr>
          <p:cNvSpPr>
            <a:spLocks noGrp="1"/>
          </p:cNvSpPr>
          <p:nvPr>
            <p:ph type="title"/>
          </p:nvPr>
        </p:nvSpPr>
        <p:spPr>
          <a:xfrm>
            <a:off x="148577" y="113754"/>
            <a:ext cx="7552517" cy="719395"/>
          </a:xfrm>
        </p:spPr>
        <p:txBody>
          <a:bodyPr>
            <a:normAutofit/>
          </a:bodyPr>
          <a:lstStyle/>
          <a:p>
            <a:r>
              <a:rPr kumimoji="1" lang="en-US" altLang="ja-JP" sz="3200" dirty="0"/>
              <a:t>- </a:t>
            </a:r>
            <a:r>
              <a:rPr lang="ja-JP" altLang="en-US" sz="3200" dirty="0"/>
              <a:t>実験結果：自動決定された各パラメータ</a:t>
            </a:r>
            <a:r>
              <a:rPr kumimoji="1" lang="en-US" altLang="ja-JP" sz="3200" dirty="0"/>
              <a:t>-</a:t>
            </a:r>
            <a:endParaRPr kumimoji="1" lang="ja-JP" altLang="en-US" sz="3200" dirty="0"/>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132" y="1356566"/>
            <a:ext cx="8455248" cy="3052840"/>
          </a:xfrm>
          <a:prstGeom prst="rect">
            <a:avLst/>
          </a:prstGeom>
        </p:spPr>
      </p:pic>
      <mc:AlternateContent xmlns:mc="http://schemas.openxmlformats.org/markup-compatibility/2006" xmlns:a14="http://schemas.microsoft.com/office/drawing/2010/main">
        <mc:Choice Requires="a14">
          <p:sp>
            <p:nvSpPr>
              <p:cNvPr id="20" name="正方形/長方形 19">
                <a:extLst>
                  <a:ext uri="{FF2B5EF4-FFF2-40B4-BE49-F238E27FC236}">
                    <a16:creationId xmlns:a16="http://schemas.microsoft.com/office/drawing/2014/main" id="{FE613296-5AA9-48C2-AD43-0EC8B8E62DF5}"/>
                  </a:ext>
                </a:extLst>
              </p:cNvPr>
              <p:cNvSpPr/>
              <p:nvPr/>
            </p:nvSpPr>
            <p:spPr>
              <a:xfrm>
                <a:off x="897924" y="4705044"/>
                <a:ext cx="3311611" cy="830997"/>
              </a:xfrm>
              <a:prstGeom prst="rect">
                <a:avLst/>
              </a:prstGeom>
              <a:solidFill>
                <a:schemeClr val="bg1"/>
              </a:solidFill>
            </p:spPr>
            <p:txBody>
              <a:bodyPr wrap="square">
                <a:spAutoFit/>
              </a:bodyPr>
              <a:lstStyle/>
              <a:p>
                <a14:m>
                  <m:oMath xmlns:m="http://schemas.openxmlformats.org/officeDocument/2006/math">
                    <m:r>
                      <a:rPr lang="en-US" altLang="ja-JP" sz="2400" b="0" i="1" smtClean="0">
                        <a:latin typeface="Cambria Math" panose="02040503050406030204" pitchFamily="18" charset="0"/>
                      </a:rPr>
                      <m:t>𝐿</m:t>
                    </m:r>
                  </m:oMath>
                </a14:m>
                <a:r>
                  <a:rPr lang="en-US" altLang="ja-JP" sz="2400" dirty="0"/>
                  <a:t> : </a:t>
                </a:r>
                <a:r>
                  <a:rPr lang="ja-JP" altLang="en-US" sz="2400" dirty="0"/>
                  <a:t>管路長</a:t>
                </a:r>
                <a:endParaRPr lang="en-US" altLang="ja-JP" sz="2400" dirty="0"/>
              </a:p>
              <a:p>
                <a14:m>
                  <m:oMath xmlns:m="http://schemas.openxmlformats.org/officeDocument/2006/math">
                    <m:r>
                      <a:rPr lang="en-US" altLang="ja-JP" sz="2400" i="1">
                        <a:latin typeface="Cambria Math" panose="02040503050406030204" pitchFamily="18" charset="0"/>
                      </a:rPr>
                      <m:t>𝐺</m:t>
                    </m:r>
                    <m:r>
                      <a:rPr lang="en-US" altLang="ja-JP" sz="2400" i="1">
                        <a:latin typeface="Cambria Math" panose="02040503050406030204" pitchFamily="18" charset="0"/>
                      </a:rPr>
                      <m:t>(∞)</m:t>
                    </m:r>
                  </m:oMath>
                </a14:m>
                <a:r>
                  <a:rPr lang="en-US" altLang="ja-JP" sz="2400" dirty="0"/>
                  <a:t> : </a:t>
                </a:r>
                <a:r>
                  <a:rPr lang="ja-JP" altLang="en-US" sz="2400" dirty="0"/>
                  <a:t>ゲインの収束値</a:t>
                </a:r>
              </a:p>
            </p:txBody>
          </p:sp>
        </mc:Choice>
        <mc:Fallback xmlns="">
          <p:sp>
            <p:nvSpPr>
              <p:cNvPr id="20" name="正方形/長方形 19">
                <a:extLst>
                  <a:ext uri="{FF2B5EF4-FFF2-40B4-BE49-F238E27FC236}">
                    <a16:creationId xmlns:a16="http://schemas.microsoft.com/office/drawing/2014/main" xmlns:a14="http://schemas.microsoft.com/office/drawing/2010/main" xmlns="" id="{FE613296-5AA9-48C2-AD43-0EC8B8E62DF5}"/>
                  </a:ext>
                </a:extLst>
              </p:cNvPr>
              <p:cNvSpPr>
                <a:spLocks noRot="1" noChangeAspect="1" noMove="1" noResize="1" noEditPoints="1" noAdjustHandles="1" noChangeArrowheads="1" noChangeShapeType="1" noTextEdit="1"/>
              </p:cNvSpPr>
              <p:nvPr/>
            </p:nvSpPr>
            <p:spPr>
              <a:xfrm>
                <a:off x="897924" y="4705044"/>
                <a:ext cx="3311611" cy="830997"/>
              </a:xfrm>
              <a:prstGeom prst="rect">
                <a:avLst/>
              </a:prstGeom>
              <a:blipFill rotWithShape="0">
                <a:blip r:embed="rId4"/>
                <a:stretch>
                  <a:fillRect l="-368" t="-8824" b="-1691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正方形/長方形 3"/>
              <p:cNvSpPr/>
              <p:nvPr/>
            </p:nvSpPr>
            <p:spPr>
              <a:xfrm>
                <a:off x="4926227" y="4705043"/>
                <a:ext cx="4217773" cy="830997"/>
              </a:xfrm>
              <a:prstGeom prst="rect">
                <a:avLst/>
              </a:prstGeom>
            </p:spPr>
            <p:txBody>
              <a:bodyPr wrap="square">
                <a:spAutoFit/>
              </a:bodyPr>
              <a:lstStyle/>
              <a:p>
                <a14:m>
                  <m:oMath xmlns:m="http://schemas.openxmlformats.org/officeDocument/2006/math">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𝑓</m:t>
                        </m:r>
                      </m:e>
                      <m:sub>
                        <m:r>
                          <a:rPr lang="en-US" altLang="ja-JP" sz="2400" i="1">
                            <a:latin typeface="Cambria Math" panose="02040503050406030204" pitchFamily="18" charset="0"/>
                          </a:rPr>
                          <m:t>𝑟</m:t>
                        </m:r>
                      </m:sub>
                    </m:sSub>
                  </m:oMath>
                </a14:m>
                <a:r>
                  <a:rPr lang="en-US" altLang="ja-JP" sz="2400" dirty="0"/>
                  <a:t> : </a:t>
                </a:r>
                <a:r>
                  <a:rPr lang="ja-JP" altLang="en-US" sz="2400" dirty="0"/>
                  <a:t>共振周波数</a:t>
                </a:r>
                <a:endParaRPr lang="en-US" altLang="ja-JP" sz="2400" dirty="0"/>
              </a:p>
              <a:p>
                <a14:m>
                  <m:oMath xmlns:m="http://schemas.openxmlformats.org/officeDocument/2006/math">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𝑓</m:t>
                        </m:r>
                      </m:e>
                      <m:sub>
                        <m:r>
                          <a:rPr lang="en-US" altLang="ja-JP" sz="2400" i="1">
                            <a:latin typeface="Cambria Math" panose="02040503050406030204" pitchFamily="18" charset="0"/>
                          </a:rPr>
                          <m:t>𝑜</m:t>
                        </m:r>
                      </m:sub>
                    </m:sSub>
                  </m:oMath>
                </a14:m>
                <a:r>
                  <a:rPr lang="en-US" altLang="ja-JP" sz="2400" dirty="0"/>
                  <a:t> : </a:t>
                </a:r>
                <a:r>
                  <a:rPr lang="ja-JP" altLang="en-US" sz="2400" dirty="0"/>
                  <a:t>発振周波数</a:t>
                </a:r>
                <a:endParaRPr lang="en-US" altLang="ja-JP" sz="2400" dirty="0"/>
              </a:p>
            </p:txBody>
          </p:sp>
        </mc:Choice>
        <mc:Fallback xmlns="">
          <p:sp>
            <p:nvSpPr>
              <p:cNvPr id="4" name="正方形/長方形 3"/>
              <p:cNvSpPr>
                <a:spLocks noRot="1" noChangeAspect="1" noMove="1" noResize="1" noEditPoints="1" noAdjustHandles="1" noChangeArrowheads="1" noChangeShapeType="1" noTextEdit="1"/>
              </p:cNvSpPr>
              <p:nvPr/>
            </p:nvSpPr>
            <p:spPr>
              <a:xfrm>
                <a:off x="4926227" y="4705043"/>
                <a:ext cx="4217773" cy="830997"/>
              </a:xfrm>
              <a:prstGeom prst="rect">
                <a:avLst/>
              </a:prstGeom>
              <a:blipFill rotWithShape="0">
                <a:blip r:embed="rId5"/>
                <a:stretch>
                  <a:fillRect l="-1156" t="-8824" b="-16912"/>
                </a:stretch>
              </a:blipFill>
            </p:spPr>
            <p:txBody>
              <a:bodyPr/>
              <a:lstStyle/>
              <a:p>
                <a:r>
                  <a:rPr lang="ja-JP" altLang="en-US">
                    <a:noFill/>
                  </a:rPr>
                  <a:t> </a:t>
                </a:r>
              </a:p>
            </p:txBody>
          </p:sp>
        </mc:Fallback>
      </mc:AlternateContent>
      <p:sp>
        <p:nvSpPr>
          <p:cNvPr id="5" name="正方形/長方形 4"/>
          <p:cNvSpPr/>
          <p:nvPr/>
        </p:nvSpPr>
        <p:spPr>
          <a:xfrm>
            <a:off x="1606378" y="1384300"/>
            <a:ext cx="1417810" cy="2837656"/>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3024188" y="1957389"/>
            <a:ext cx="1395412" cy="1716688"/>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5803106" y="1957390"/>
            <a:ext cx="1426369" cy="2264566"/>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024188" y="3702844"/>
            <a:ext cx="1395412" cy="519112"/>
          </a:xfrm>
          <a:prstGeom prst="rect">
            <a:avLst/>
          </a:prstGeom>
          <a:noFill/>
          <a:ln w="28575">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45652" y="4520105"/>
            <a:ext cx="8455248" cy="1108540"/>
          </a:xfrm>
          <a:prstGeom prst="rect">
            <a:avLst/>
          </a:prstGeom>
          <a:solidFill>
            <a:schemeClr val="bg1"/>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9" name="テキスト ボックス 28">
                <a:extLst>
                  <a:ext uri="{FF2B5EF4-FFF2-40B4-BE49-F238E27FC236}">
                    <a16:creationId xmlns:a16="http://schemas.microsoft.com/office/drawing/2014/main" id="{4312AD6C-2CBB-4611-9667-DCE1E3D5C82D}"/>
                  </a:ext>
                </a:extLst>
              </p:cNvPr>
              <p:cNvSpPr txBox="1"/>
              <p:nvPr/>
            </p:nvSpPr>
            <p:spPr>
              <a:xfrm>
                <a:off x="9652269" y="3390959"/>
                <a:ext cx="6962465" cy="830997"/>
              </a:xfrm>
              <a:prstGeom prst="rect">
                <a:avLst/>
              </a:prstGeom>
              <a:noFill/>
            </p:spPr>
            <p:txBody>
              <a:bodyPr wrap="square" rtlCol="0">
                <a:spAutoFit/>
              </a:bodyPr>
              <a:lstStyle/>
              <a:p>
                <a14:m>
                  <m:oMath xmlns:m="http://schemas.openxmlformats.org/officeDocument/2006/math">
                    <m:sSub>
                      <m:sSubPr>
                        <m:ctrlPr>
                          <a:rPr lang="en-US" altLang="ja-JP" sz="2400" i="1" smtClean="0">
                            <a:latin typeface="Cambria Math" panose="02040503050406030204" pitchFamily="18" charset="0"/>
                          </a:rPr>
                        </m:ctrlPr>
                      </m:sSubPr>
                      <m:e>
                        <m:r>
                          <a:rPr lang="en-US" altLang="ja-JP" sz="2400" b="0" i="1" smtClean="0">
                            <a:latin typeface="Cambria Math" panose="02040503050406030204" pitchFamily="18" charset="0"/>
                          </a:rPr>
                          <m:t>𝑓</m:t>
                        </m:r>
                      </m:e>
                      <m:sub>
                        <m:r>
                          <a:rPr lang="en-US" altLang="ja-JP" sz="2400" b="0" i="1" smtClean="0">
                            <a:latin typeface="Cambria Math" panose="02040503050406030204" pitchFamily="18" charset="0"/>
                          </a:rPr>
                          <m:t>𝑜</m:t>
                        </m:r>
                      </m:sub>
                    </m:sSub>
                  </m:oMath>
                </a14:m>
                <a:r>
                  <a:rPr lang="ja-JP" altLang="en-US" sz="2400" dirty="0"/>
                  <a:t>は管路長に応じた</a:t>
                </a:r>
                <a14:m>
                  <m:oMath xmlns:m="http://schemas.openxmlformats.org/officeDocument/2006/math">
                    <m:sSub>
                      <m:sSubPr>
                        <m:ctrlPr>
                          <a:rPr lang="en-US" altLang="ja-JP" sz="2400" i="1" smtClean="0">
                            <a:latin typeface="Cambria Math" panose="02040503050406030204" pitchFamily="18" charset="0"/>
                          </a:rPr>
                        </m:ctrlPr>
                      </m:sSubPr>
                      <m:e>
                        <m:r>
                          <a:rPr lang="en-US" altLang="ja-JP" sz="2400" b="0" i="1" smtClean="0">
                            <a:latin typeface="Cambria Math" panose="02040503050406030204" pitchFamily="18" charset="0"/>
                          </a:rPr>
                          <m:t>𝑓</m:t>
                        </m:r>
                      </m:e>
                      <m:sub>
                        <m:r>
                          <a:rPr lang="en-US" altLang="ja-JP" sz="2400" b="0" i="1" smtClean="0">
                            <a:latin typeface="Cambria Math" panose="02040503050406030204" pitchFamily="18" charset="0"/>
                          </a:rPr>
                          <m:t>𝑟</m:t>
                        </m:r>
                      </m:sub>
                    </m:sSub>
                    <m:r>
                      <a:rPr lang="ja-JP" altLang="en-US" sz="2400" i="1">
                        <a:latin typeface="Cambria Math" panose="02040503050406030204" pitchFamily="18" charset="0"/>
                      </a:rPr>
                      <m:t>に</m:t>
                    </m:r>
                  </m:oMath>
                </a14:m>
                <a:r>
                  <a:rPr lang="ja-JP" altLang="en-US" sz="2400" dirty="0"/>
                  <a:t>近い値で</a:t>
                </a:r>
                <a:r>
                  <a:rPr lang="ja-JP" altLang="en-US" sz="2400" dirty="0">
                    <a:solidFill>
                      <a:srgbClr val="FF0000"/>
                    </a:solidFill>
                  </a:rPr>
                  <a:t>目標値に収束</a:t>
                </a:r>
                <a:endParaRPr lang="en-US" altLang="ja-JP" sz="2400" dirty="0">
                  <a:solidFill>
                    <a:srgbClr val="FF0000"/>
                  </a:solidFill>
                </a:endParaRPr>
              </a:p>
              <a:p>
                <a:r>
                  <a:rPr lang="ja-JP" altLang="en-US" sz="2400" dirty="0"/>
                  <a:t>複数の管路長に対しても発振周波数が自動決定</a:t>
                </a:r>
                <a:endParaRPr lang="en-US" altLang="ja-JP" sz="2400" dirty="0"/>
              </a:p>
            </p:txBody>
          </p:sp>
        </mc:Choice>
        <mc:Fallback xmlns="">
          <p:sp>
            <p:nvSpPr>
              <p:cNvPr id="29" name="テキスト ボックス 28">
                <a:extLst>
                  <a:ext uri="{FF2B5EF4-FFF2-40B4-BE49-F238E27FC236}">
                    <a16:creationId xmlns="" xmlns:a16="http://schemas.microsoft.com/office/drawing/2014/main" xmlns:a14="http://schemas.microsoft.com/office/drawing/2010/main" id="{4312AD6C-2CBB-4611-9667-DCE1E3D5C82D}"/>
                  </a:ext>
                </a:extLst>
              </p:cNvPr>
              <p:cNvSpPr txBox="1">
                <a:spLocks noRot="1" noChangeAspect="1" noMove="1" noResize="1" noEditPoints="1" noAdjustHandles="1" noChangeArrowheads="1" noChangeShapeType="1" noTextEdit="1"/>
              </p:cNvSpPr>
              <p:nvPr/>
            </p:nvSpPr>
            <p:spPr>
              <a:xfrm>
                <a:off x="9652269" y="3390959"/>
                <a:ext cx="6962465" cy="830997"/>
              </a:xfrm>
              <a:prstGeom prst="rect">
                <a:avLst/>
              </a:prstGeom>
              <a:blipFill rotWithShape="0">
                <a:blip r:embed="rId6"/>
                <a:stretch>
                  <a:fillRect l="-1312" t="-8759" b="-12409"/>
                </a:stretch>
              </a:blipFill>
            </p:spPr>
            <p:txBody>
              <a:bodyPr/>
              <a:lstStyle/>
              <a:p>
                <a:r>
                  <a:rPr lang="ja-JP" altLang="en-US">
                    <a:noFill/>
                  </a:rPr>
                  <a:t> </a:t>
                </a:r>
              </a:p>
            </p:txBody>
          </p:sp>
        </mc:Fallback>
      </mc:AlternateContent>
      <p:sp>
        <p:nvSpPr>
          <p:cNvPr id="14" name="スライド番号プレースホルダー 1"/>
          <p:cNvSpPr>
            <a:spLocks noGrp="1"/>
          </p:cNvSpPr>
          <p:nvPr>
            <p:ph type="sldNum" sz="quarter" idx="12"/>
          </p:nvPr>
        </p:nvSpPr>
        <p:spPr>
          <a:xfrm>
            <a:off x="6991990" y="6442376"/>
            <a:ext cx="2057400" cy="365125"/>
          </a:xfrm>
        </p:spPr>
        <p:txBody>
          <a:bodyPr/>
          <a:lstStyle/>
          <a:p>
            <a:r>
              <a:rPr lang="en-US" altLang="ja-JP" dirty="0"/>
              <a:t>10</a:t>
            </a:r>
            <a:endParaRPr kumimoji="1" lang="ja-JP" altLang="en-US" dirty="0"/>
          </a:p>
        </p:txBody>
      </p:sp>
      <mc:AlternateContent xmlns:mc="http://schemas.openxmlformats.org/markup-compatibility/2006" xmlns:a14="http://schemas.microsoft.com/office/drawing/2010/main">
        <mc:Choice Requires="a14">
          <p:sp>
            <p:nvSpPr>
              <p:cNvPr id="2" name="正方形/長方形 1"/>
              <p:cNvSpPr/>
              <p:nvPr/>
            </p:nvSpPr>
            <p:spPr>
              <a:xfrm>
                <a:off x="9372765" y="5853542"/>
                <a:ext cx="6460295" cy="830997"/>
              </a:xfrm>
              <a:prstGeom prst="rect">
                <a:avLst/>
              </a:prstGeom>
            </p:spPr>
            <p:txBody>
              <a:bodyPr wrap="none">
                <a:spAutoFit/>
              </a:bodyPr>
              <a:lstStyle/>
              <a:p>
                <a:r>
                  <a:rPr lang="ja-JP" altLang="en-US" sz="2400" dirty="0"/>
                  <a:t>ただし、</a:t>
                </a:r>
                <a:r>
                  <a:rPr lang="ja-JP" altLang="en-US" sz="2400" dirty="0">
                    <a:solidFill>
                      <a:srgbClr val="0070C0"/>
                    </a:solidFill>
                  </a:rPr>
                  <a:t>制御系が安定動作しない</a:t>
                </a:r>
                <a:r>
                  <a:rPr lang="ja-JP" altLang="en-US" sz="2400" dirty="0"/>
                  <a:t>条件あり</a:t>
                </a:r>
                <a:endParaRPr lang="en-US" altLang="ja-JP" sz="2400" dirty="0"/>
              </a:p>
              <a:p>
                <a:r>
                  <a:rPr lang="ja-JP" altLang="en-US" sz="2400" dirty="0"/>
                  <a:t>　　　　　　　　　　　⇒　</a:t>
                </a:r>
                <a14:m>
                  <m:oMath xmlns:m="http://schemas.openxmlformats.org/officeDocument/2006/math">
                    <m:sSub>
                      <m:sSubPr>
                        <m:ctrlPr>
                          <a:rPr lang="en-US" altLang="ja-JP" sz="2400" i="1" smtClean="0">
                            <a:latin typeface="Cambria Math" panose="02040503050406030204" pitchFamily="18" charset="0"/>
                          </a:rPr>
                        </m:ctrlPr>
                      </m:sSubPr>
                      <m:e>
                        <m:r>
                          <a:rPr lang="en-US" altLang="ja-JP" sz="2400" b="0" i="1" smtClean="0">
                            <a:latin typeface="Cambria Math" panose="02040503050406030204" pitchFamily="18" charset="0"/>
                          </a:rPr>
                          <m:t>𝐾</m:t>
                        </m:r>
                      </m:e>
                      <m:sub>
                        <m:r>
                          <a:rPr lang="en-US" altLang="ja-JP" sz="2400" b="0" i="1" smtClean="0">
                            <a:latin typeface="Cambria Math" panose="02040503050406030204" pitchFamily="18" charset="0"/>
                          </a:rPr>
                          <m:t>𝑃</m:t>
                        </m:r>
                      </m:sub>
                    </m:sSub>
                    <m:r>
                      <a:rPr lang="en-US" altLang="ja-JP" sz="2400" b="0" i="1" smtClean="0">
                        <a:latin typeface="Cambria Math" panose="02040503050406030204" pitchFamily="18" charset="0"/>
                      </a:rPr>
                      <m:t>,</m:t>
                    </m:r>
                    <m:sSub>
                      <m:sSubPr>
                        <m:ctrlPr>
                          <a:rPr lang="en-US" altLang="ja-JP" sz="2400" i="1" smtClean="0">
                            <a:latin typeface="Cambria Math" panose="02040503050406030204" pitchFamily="18" charset="0"/>
                          </a:rPr>
                        </m:ctrlPr>
                      </m:sSubPr>
                      <m:e>
                        <m:r>
                          <a:rPr lang="en-US" altLang="ja-JP" sz="2400" b="0" i="1" smtClean="0">
                            <a:latin typeface="Cambria Math" panose="02040503050406030204" pitchFamily="18" charset="0"/>
                          </a:rPr>
                          <m:t>𝐾</m:t>
                        </m:r>
                      </m:e>
                      <m:sub>
                        <m:r>
                          <a:rPr lang="en-US" altLang="ja-JP" sz="2400" b="0" i="1" smtClean="0">
                            <a:latin typeface="Cambria Math" panose="02040503050406030204" pitchFamily="18" charset="0"/>
                          </a:rPr>
                          <m:t>𝐼</m:t>
                        </m:r>
                      </m:sub>
                    </m:sSub>
                    <m:r>
                      <a:rPr lang="ja-JP" altLang="en-US" sz="2400" i="1">
                        <a:latin typeface="Cambria Math" panose="02040503050406030204" pitchFamily="18" charset="0"/>
                      </a:rPr>
                      <m:t>の</m:t>
                    </m:r>
                    <m:r>
                      <a:rPr lang="ja-JP" altLang="en-US" sz="2400" i="1" smtClean="0">
                        <a:latin typeface="Cambria Math" panose="02040503050406030204" pitchFamily="18" charset="0"/>
                      </a:rPr>
                      <m:t>正確</m:t>
                    </m:r>
                    <m:r>
                      <a:rPr lang="ja-JP" altLang="en-US" sz="2400" i="1" dirty="0" smtClean="0">
                        <a:latin typeface="Cambria Math" panose="02040503050406030204" pitchFamily="18" charset="0"/>
                      </a:rPr>
                      <m:t>な</m:t>
                    </m:r>
                  </m:oMath>
                </a14:m>
                <a:r>
                  <a:rPr lang="ja-JP" altLang="en-US" sz="2400" dirty="0"/>
                  <a:t>検討が必要</a:t>
                </a:r>
                <a:endParaRPr lang="en-US" altLang="ja-JP" sz="2400" dirty="0"/>
              </a:p>
            </p:txBody>
          </p:sp>
        </mc:Choice>
        <mc:Fallback xmlns="">
          <p:sp>
            <p:nvSpPr>
              <p:cNvPr id="2" name="正方形/長方形 1"/>
              <p:cNvSpPr>
                <a:spLocks noRot="1" noChangeAspect="1" noMove="1" noResize="1" noEditPoints="1" noAdjustHandles="1" noChangeArrowheads="1" noChangeShapeType="1" noTextEdit="1"/>
              </p:cNvSpPr>
              <p:nvPr/>
            </p:nvSpPr>
            <p:spPr>
              <a:xfrm>
                <a:off x="9372765" y="5853542"/>
                <a:ext cx="6460295" cy="830997"/>
              </a:xfrm>
              <a:prstGeom prst="rect">
                <a:avLst/>
              </a:prstGeom>
              <a:blipFill rotWithShape="0">
                <a:blip r:embed="rId7"/>
                <a:stretch>
                  <a:fillRect l="-1511" t="-8759" r="-567" b="-12409"/>
                </a:stretch>
              </a:blipFill>
            </p:spPr>
            <p:txBody>
              <a:bodyPr/>
              <a:lstStyle/>
              <a:p>
                <a:r>
                  <a:rPr lang="ja-JP" altLang="en-US">
                    <a:noFill/>
                  </a:rPr>
                  <a:t> </a:t>
                </a:r>
              </a:p>
            </p:txBody>
          </p:sp>
        </mc:Fallback>
      </mc:AlternateContent>
      <p:pic>
        <p:nvPicPr>
          <p:cNvPr id="15" name="図 1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2296" y="4392243"/>
            <a:ext cx="3762772" cy="2287594"/>
          </a:xfrm>
          <a:prstGeom prst="rect">
            <a:avLst/>
          </a:prstGeom>
        </p:spPr>
      </p:pic>
      <p:sp>
        <p:nvSpPr>
          <p:cNvPr id="16" name="正方形/長方形 15">
            <a:extLst>
              <a:ext uri="{FF2B5EF4-FFF2-40B4-BE49-F238E27FC236}">
                <a16:creationId xmlns:a16="http://schemas.microsoft.com/office/drawing/2014/main" id="{ABDDFEB6-65A7-4F5D-B4F3-F1D7D7311D47}"/>
              </a:ext>
            </a:extLst>
          </p:cNvPr>
          <p:cNvSpPr/>
          <p:nvPr/>
        </p:nvSpPr>
        <p:spPr>
          <a:xfrm>
            <a:off x="9460302" y="2888863"/>
            <a:ext cx="2160674" cy="430887"/>
          </a:xfrm>
          <a:prstGeom prst="rect">
            <a:avLst/>
          </a:prstGeom>
        </p:spPr>
        <p:txBody>
          <a:bodyPr wrap="square">
            <a:spAutoFit/>
          </a:bodyPr>
          <a:lstStyle/>
          <a:p>
            <a:r>
              <a:rPr lang="en-US" altLang="ja-JP" sz="2200" dirty="0">
                <a:latin typeface="ＭＳ Ｐゴシック" panose="020B0600070205080204" pitchFamily="50" charset="-128"/>
              </a:rPr>
              <a:t>【</a:t>
            </a:r>
            <a:r>
              <a:rPr lang="ja-JP" altLang="en-US" sz="2200" dirty="0">
                <a:latin typeface="ＭＳ Ｐゴシック" panose="020B0600070205080204" pitchFamily="50" charset="-128"/>
              </a:rPr>
              <a:t>時間応答</a:t>
            </a:r>
            <a:r>
              <a:rPr lang="en-US" altLang="ja-JP" sz="2200" dirty="0">
                <a:latin typeface="ＭＳ Ｐゴシック" panose="020B0600070205080204" pitchFamily="50" charset="-128"/>
              </a:rPr>
              <a:t>】</a:t>
            </a:r>
            <a:endParaRPr lang="ja-JP" altLang="en-US" sz="2200" dirty="0"/>
          </a:p>
        </p:txBody>
      </p:sp>
      <p:sp>
        <p:nvSpPr>
          <p:cNvPr id="18" name="正方形/長方形 17"/>
          <p:cNvSpPr/>
          <p:nvPr/>
        </p:nvSpPr>
        <p:spPr>
          <a:xfrm>
            <a:off x="1522789" y="5850844"/>
            <a:ext cx="2263761" cy="369332"/>
          </a:xfrm>
          <a:prstGeom prst="rect">
            <a:avLst/>
          </a:prstGeom>
        </p:spPr>
        <p:txBody>
          <a:bodyPr wrap="none">
            <a:spAutoFit/>
          </a:bodyPr>
          <a:lstStyle/>
          <a:p>
            <a:pPr>
              <a:spcBef>
                <a:spcPct val="0"/>
              </a:spcBef>
            </a:pPr>
            <a:r>
              <a:rPr lang="ja-JP" altLang="en-US" b="1" dirty="0">
                <a:solidFill>
                  <a:srgbClr val="FF0000"/>
                </a:solidFill>
              </a:rPr>
              <a:t>目標値に収束（安定）</a:t>
            </a:r>
            <a:endParaRPr lang="en-US" altLang="ja-JP" b="1" dirty="0">
              <a:solidFill>
                <a:srgbClr val="FF0000"/>
              </a:solidFill>
            </a:endParaRPr>
          </a:p>
        </p:txBody>
      </p:sp>
      <p:pic>
        <p:nvPicPr>
          <p:cNvPr id="6" name="図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810694" y="4336989"/>
            <a:ext cx="3652625" cy="2398102"/>
          </a:xfrm>
          <a:prstGeom prst="rect">
            <a:avLst/>
          </a:prstGeom>
        </p:spPr>
      </p:pic>
      <p:sp>
        <p:nvSpPr>
          <p:cNvPr id="21" name="正方形/長方形 20"/>
          <p:cNvSpPr/>
          <p:nvPr/>
        </p:nvSpPr>
        <p:spPr>
          <a:xfrm>
            <a:off x="10138886" y="1607340"/>
            <a:ext cx="1568741" cy="700097"/>
          </a:xfrm>
          <a:prstGeom prst="rect">
            <a:avLst/>
          </a:prstGeom>
          <a:solidFill>
            <a:schemeClr val="bg1"/>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5774241" y="5899708"/>
            <a:ext cx="2246449" cy="369332"/>
          </a:xfrm>
          <a:prstGeom prst="rect">
            <a:avLst/>
          </a:prstGeom>
        </p:spPr>
        <p:txBody>
          <a:bodyPr wrap="none">
            <a:spAutoFit/>
          </a:bodyPr>
          <a:lstStyle/>
          <a:p>
            <a:pPr>
              <a:spcBef>
                <a:spcPct val="0"/>
              </a:spcBef>
            </a:pPr>
            <a:r>
              <a:rPr lang="ja-JP" altLang="en-US" b="1" dirty="0">
                <a:solidFill>
                  <a:srgbClr val="0070C0"/>
                </a:solidFill>
              </a:rPr>
              <a:t>不安定動作（</a:t>
            </a:r>
            <a:r>
              <a:rPr lang="en-US" altLang="ja-JP" b="1" dirty="0">
                <a:solidFill>
                  <a:srgbClr val="0070C0"/>
                </a:solidFill>
              </a:rPr>
              <a:t>500Pa</a:t>
            </a:r>
            <a:r>
              <a:rPr lang="ja-JP" altLang="en-US" b="1" dirty="0">
                <a:solidFill>
                  <a:srgbClr val="0070C0"/>
                </a:solidFill>
              </a:rPr>
              <a:t>）</a:t>
            </a:r>
            <a:endParaRPr lang="en-US" altLang="ja-JP" b="1" dirty="0">
              <a:solidFill>
                <a:srgbClr val="0070C0"/>
              </a:solidFill>
            </a:endParaRPr>
          </a:p>
        </p:txBody>
      </p:sp>
      <p:sp>
        <p:nvSpPr>
          <p:cNvPr id="25" name="正方形/長方形 24">
            <a:extLst>
              <a:ext uri="{FF2B5EF4-FFF2-40B4-BE49-F238E27FC236}">
                <a16:creationId xmlns:a16="http://schemas.microsoft.com/office/drawing/2014/main" id="{AE92973D-DB53-40E8-93BB-38F0EC993821}"/>
              </a:ext>
            </a:extLst>
          </p:cNvPr>
          <p:cNvSpPr/>
          <p:nvPr/>
        </p:nvSpPr>
        <p:spPr>
          <a:xfrm rot="16200000">
            <a:off x="4211962" y="5188242"/>
            <a:ext cx="1274176" cy="307777"/>
          </a:xfrm>
          <a:prstGeom prst="rect">
            <a:avLst/>
          </a:prstGeom>
          <a:solidFill>
            <a:schemeClr val="bg1"/>
          </a:solidFill>
        </p:spPr>
        <p:txBody>
          <a:bodyPr wrap="square">
            <a:spAutoFit/>
          </a:bodyPr>
          <a:lstStyle/>
          <a:p>
            <a:r>
              <a:rPr lang="en-US" altLang="ja-JP" sz="1400" dirty="0"/>
              <a:t>Pressure(Pa)</a:t>
            </a:r>
            <a:endParaRPr lang="ja-JP" altLang="en-US" sz="1400" dirty="0"/>
          </a:p>
        </p:txBody>
      </p:sp>
      <p:sp>
        <p:nvSpPr>
          <p:cNvPr id="26" name="正方形/長方形 25">
            <a:extLst>
              <a:ext uri="{FF2B5EF4-FFF2-40B4-BE49-F238E27FC236}">
                <a16:creationId xmlns:a16="http://schemas.microsoft.com/office/drawing/2014/main" id="{56C2E239-778C-4BBA-8290-278643CCAD02}"/>
              </a:ext>
            </a:extLst>
          </p:cNvPr>
          <p:cNvSpPr/>
          <p:nvPr/>
        </p:nvSpPr>
        <p:spPr>
          <a:xfrm rot="16200000">
            <a:off x="-60866" y="5188241"/>
            <a:ext cx="1274176" cy="307777"/>
          </a:xfrm>
          <a:prstGeom prst="rect">
            <a:avLst/>
          </a:prstGeom>
          <a:solidFill>
            <a:schemeClr val="bg1"/>
          </a:solidFill>
        </p:spPr>
        <p:txBody>
          <a:bodyPr wrap="square">
            <a:spAutoFit/>
          </a:bodyPr>
          <a:lstStyle/>
          <a:p>
            <a:r>
              <a:rPr lang="en-US" altLang="ja-JP" sz="1400" dirty="0"/>
              <a:t>Pressure(Pa)</a:t>
            </a:r>
            <a:endParaRPr lang="ja-JP" altLang="en-US" sz="1400" dirty="0"/>
          </a:p>
        </p:txBody>
      </p:sp>
    </p:spTree>
    <p:extLst>
      <p:ext uri="{BB962C8B-B14F-4D97-AF65-F5344CB8AC3E}">
        <p14:creationId xmlns:p14="http://schemas.microsoft.com/office/powerpoint/2010/main" val="414468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par>
                                <p:cTn id="22" presetID="10" presetClass="entr" presetSubtype="0"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500"/>
                                        <p:tgtEl>
                                          <p:spTgt spid="2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3" grpId="0" animBg="1"/>
      <p:bldP spid="24" grpId="0" animBg="1"/>
      <p:bldP spid="27" grpId="0" animBg="1"/>
      <p:bldP spid="28" grpId="0" animBg="1"/>
      <p:bldP spid="18" grpId="0"/>
      <p:bldP spid="22" grpId="0"/>
      <p:bldP spid="25"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C5DE9B98-5FE2-426C-A7AD-AC8C43306711}"/>
              </a:ext>
            </a:extLst>
          </p:cNvPr>
          <p:cNvSpPr>
            <a:spLocks noGrp="1"/>
          </p:cNvSpPr>
          <p:nvPr>
            <p:ph type="title"/>
          </p:nvPr>
        </p:nvSpPr>
        <p:spPr>
          <a:xfrm>
            <a:off x="148577" y="113754"/>
            <a:ext cx="7552517" cy="719395"/>
          </a:xfrm>
        </p:spPr>
        <p:txBody>
          <a:bodyPr>
            <a:normAutofit/>
          </a:bodyPr>
          <a:lstStyle/>
          <a:p>
            <a:r>
              <a:rPr kumimoji="1" lang="en-US" altLang="ja-JP" sz="3200" dirty="0"/>
              <a:t>- </a:t>
            </a:r>
            <a:r>
              <a:rPr lang="ja-JP" altLang="en-US" sz="3200" dirty="0"/>
              <a:t>実験結果：自動調整された各パラメータ</a:t>
            </a:r>
            <a:r>
              <a:rPr kumimoji="1" lang="en-US" altLang="ja-JP" sz="3200" dirty="0"/>
              <a:t>-</a:t>
            </a:r>
            <a:endParaRPr kumimoji="1" lang="ja-JP" altLang="en-US" sz="3200" dirty="0"/>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132" y="1356566"/>
            <a:ext cx="8455248" cy="3052840"/>
          </a:xfrm>
          <a:prstGeom prst="rect">
            <a:avLst/>
          </a:prstGeom>
        </p:spPr>
      </p:pic>
      <p:sp>
        <p:nvSpPr>
          <p:cNvPr id="16" name="テキスト ボックス 15">
            <a:extLst>
              <a:ext uri="{FF2B5EF4-FFF2-40B4-BE49-F238E27FC236}">
                <a16:creationId xmlns:a16="http://schemas.microsoft.com/office/drawing/2014/main" id="{4312AD6C-2CBB-4611-9667-DCE1E3D5C82D}"/>
              </a:ext>
            </a:extLst>
          </p:cNvPr>
          <p:cNvSpPr txBox="1"/>
          <p:nvPr/>
        </p:nvSpPr>
        <p:spPr>
          <a:xfrm>
            <a:off x="1010345" y="4701990"/>
            <a:ext cx="7540531" cy="492443"/>
          </a:xfrm>
          <a:prstGeom prst="rect">
            <a:avLst/>
          </a:prstGeom>
          <a:noFill/>
        </p:spPr>
        <p:txBody>
          <a:bodyPr wrap="square" rtlCol="0">
            <a:spAutoFit/>
          </a:bodyPr>
          <a:lstStyle/>
          <a:p>
            <a:r>
              <a:rPr lang="ja-JP" altLang="en-US" sz="2600" dirty="0"/>
              <a:t>管路が短くなるにつれてゲインの収束値が大きくなる</a:t>
            </a:r>
            <a:endParaRPr lang="en-US" altLang="ja-JP" sz="2600" dirty="0"/>
          </a:p>
        </p:txBody>
      </p:sp>
      <p:sp>
        <p:nvSpPr>
          <p:cNvPr id="19" name="正方形/長方形 18"/>
          <p:cNvSpPr/>
          <p:nvPr/>
        </p:nvSpPr>
        <p:spPr>
          <a:xfrm>
            <a:off x="7220847" y="1957390"/>
            <a:ext cx="1426369" cy="2264566"/>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427311" y="1957390"/>
            <a:ext cx="1377872" cy="1716988"/>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4312AD6C-2CBB-4611-9667-DCE1E3D5C82D}"/>
              </a:ext>
            </a:extLst>
          </p:cNvPr>
          <p:cNvSpPr txBox="1"/>
          <p:nvPr/>
        </p:nvSpPr>
        <p:spPr>
          <a:xfrm>
            <a:off x="1010345" y="5194433"/>
            <a:ext cx="7202779" cy="492443"/>
          </a:xfrm>
          <a:prstGeom prst="rect">
            <a:avLst/>
          </a:prstGeom>
          <a:noFill/>
        </p:spPr>
        <p:txBody>
          <a:bodyPr wrap="square" rtlCol="0">
            <a:spAutoFit/>
          </a:bodyPr>
          <a:lstStyle/>
          <a:p>
            <a:r>
              <a:rPr lang="ja-JP" altLang="en-US" sz="2600" dirty="0"/>
              <a:t>周波数範囲を拡大　⇒　遅れ時間の調整が必要</a:t>
            </a:r>
            <a:endParaRPr lang="en-US" altLang="ja-JP" sz="2600" dirty="0"/>
          </a:p>
        </p:txBody>
      </p:sp>
      <p:sp>
        <p:nvSpPr>
          <p:cNvPr id="8" name="スライド番号プレースホルダー 1"/>
          <p:cNvSpPr>
            <a:spLocks noGrp="1"/>
          </p:cNvSpPr>
          <p:nvPr>
            <p:ph type="sldNum" sz="quarter" idx="12"/>
          </p:nvPr>
        </p:nvSpPr>
        <p:spPr>
          <a:xfrm>
            <a:off x="6991990" y="6442376"/>
            <a:ext cx="2057400" cy="365125"/>
          </a:xfrm>
        </p:spPr>
        <p:txBody>
          <a:bodyPr/>
          <a:lstStyle/>
          <a:p>
            <a:r>
              <a:rPr lang="en-US" altLang="ja-JP" dirty="0"/>
              <a:t>11</a:t>
            </a:r>
            <a:endParaRPr kumimoji="1" lang="ja-JP" altLang="en-US" dirty="0"/>
          </a:p>
        </p:txBody>
      </p:sp>
    </p:spTree>
    <p:extLst>
      <p:ext uri="{BB962C8B-B14F-4D97-AF65-F5344CB8AC3E}">
        <p14:creationId xmlns:p14="http://schemas.microsoft.com/office/powerpoint/2010/main" val="251873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animBg="1"/>
      <p:bldP spid="21" grpId="0" animBg="1"/>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C5DE9B98-5FE2-426C-A7AD-AC8C43306711}"/>
              </a:ext>
            </a:extLst>
          </p:cNvPr>
          <p:cNvSpPr>
            <a:spLocks noGrp="1"/>
          </p:cNvSpPr>
          <p:nvPr>
            <p:ph type="title"/>
          </p:nvPr>
        </p:nvSpPr>
        <p:spPr>
          <a:xfrm>
            <a:off x="148577" y="113754"/>
            <a:ext cx="7552517" cy="719395"/>
          </a:xfrm>
        </p:spPr>
        <p:txBody>
          <a:bodyPr>
            <a:normAutofit/>
          </a:bodyPr>
          <a:lstStyle/>
          <a:p>
            <a:r>
              <a:rPr kumimoji="1" lang="en-US" altLang="ja-JP" sz="4000" dirty="0"/>
              <a:t>- </a:t>
            </a:r>
            <a:r>
              <a:rPr lang="ja-JP" altLang="en-US" sz="4000" dirty="0"/>
              <a:t>実験</a:t>
            </a:r>
            <a:r>
              <a:rPr kumimoji="1" lang="ja-JP" altLang="en-US" sz="4000" dirty="0"/>
              <a:t>結果：</a:t>
            </a:r>
            <a:r>
              <a:rPr lang="ja-JP" altLang="en-US" sz="4000" dirty="0"/>
              <a:t>コア部の周波数</a:t>
            </a:r>
            <a:r>
              <a:rPr kumimoji="1" lang="ja-JP" altLang="en-US" sz="4000" dirty="0"/>
              <a:t>応答 </a:t>
            </a:r>
            <a:r>
              <a:rPr kumimoji="1" lang="en-US" altLang="ja-JP" sz="4000" dirty="0"/>
              <a:t>-</a:t>
            </a:r>
            <a:endParaRPr kumimoji="1" lang="ja-JP" altLang="en-US" sz="4000" dirty="0"/>
          </a:p>
        </p:txBody>
      </p:sp>
      <p:sp>
        <p:nvSpPr>
          <p:cNvPr id="7" name="テキスト ボックス 6">
            <a:extLst>
              <a:ext uri="{FF2B5EF4-FFF2-40B4-BE49-F238E27FC236}">
                <a16:creationId xmlns:a16="http://schemas.microsoft.com/office/drawing/2014/main" id="{4312AD6C-2CBB-4611-9667-DCE1E3D5C82D}"/>
              </a:ext>
            </a:extLst>
          </p:cNvPr>
          <p:cNvSpPr txBox="1"/>
          <p:nvPr/>
        </p:nvSpPr>
        <p:spPr>
          <a:xfrm>
            <a:off x="359712" y="898495"/>
            <a:ext cx="8440339" cy="830997"/>
          </a:xfrm>
          <a:prstGeom prst="rect">
            <a:avLst/>
          </a:prstGeom>
          <a:noFill/>
        </p:spPr>
        <p:txBody>
          <a:bodyPr wrap="square" rtlCol="0">
            <a:spAutoFit/>
          </a:bodyPr>
          <a:lstStyle/>
          <a:p>
            <a:pPr marL="342900" indent="-342900">
              <a:buFont typeface="Wingdings" panose="05000000000000000000" pitchFamily="2" charset="2"/>
              <a:buChar char="l"/>
            </a:pPr>
            <a:r>
              <a:rPr lang="ja-JP" altLang="en-US" sz="2400" dirty="0"/>
              <a:t>従来法（実線）：管路長を変化させず、周波数掃引（</a:t>
            </a:r>
            <a:r>
              <a:rPr lang="en-US" altLang="ja-JP" sz="2400" dirty="0"/>
              <a:t>40</a:t>
            </a:r>
            <a:r>
              <a:rPr lang="ja-JP" altLang="en-US" sz="2400" dirty="0"/>
              <a:t>～</a:t>
            </a:r>
            <a:r>
              <a:rPr lang="en-US" altLang="ja-JP" sz="2400" dirty="0"/>
              <a:t>60Hz</a:t>
            </a:r>
            <a:r>
              <a:rPr lang="ja-JP" altLang="en-US" sz="2400" dirty="0"/>
              <a:t>）</a:t>
            </a:r>
            <a:endParaRPr lang="en-US" altLang="ja-JP" sz="2400" dirty="0"/>
          </a:p>
          <a:p>
            <a:pPr marL="342900" indent="-342900">
              <a:buFont typeface="Wingdings" panose="05000000000000000000" pitchFamily="2" charset="2"/>
              <a:buChar char="l"/>
            </a:pPr>
            <a:r>
              <a:rPr lang="ja-JP" altLang="en-US" sz="2400" dirty="0"/>
              <a:t>提案法（点）　 ：管路長を変化させ、周波数を自動決定</a:t>
            </a:r>
            <a:endParaRPr lang="en-US" altLang="ja-JP" sz="2400" dirty="0"/>
          </a:p>
        </p:txBody>
      </p:sp>
      <p:sp>
        <p:nvSpPr>
          <p:cNvPr id="60" name="正方形/長方形 59">
            <a:extLst>
              <a:ext uri="{FF2B5EF4-FFF2-40B4-BE49-F238E27FC236}">
                <a16:creationId xmlns:a16="http://schemas.microsoft.com/office/drawing/2014/main" id="{36385780-A96B-4A62-A4A4-828140DE33C6}"/>
              </a:ext>
            </a:extLst>
          </p:cNvPr>
          <p:cNvSpPr/>
          <p:nvPr/>
        </p:nvSpPr>
        <p:spPr>
          <a:xfrm>
            <a:off x="654060" y="5886292"/>
            <a:ext cx="7965549" cy="492443"/>
          </a:xfrm>
          <a:prstGeom prst="rect">
            <a:avLst/>
          </a:prstGeom>
        </p:spPr>
        <p:txBody>
          <a:bodyPr wrap="square">
            <a:spAutoFit/>
          </a:bodyPr>
          <a:lstStyle/>
          <a:p>
            <a:r>
              <a:rPr lang="ja-JP" altLang="en-US" sz="2600" dirty="0">
                <a:latin typeface="ＭＳ Ｐゴシック" panose="020B0600070205080204" pitchFamily="50" charset="-128"/>
              </a:rPr>
              <a:t>両手法の結果は定量的にほぼ一致　＝　</a:t>
            </a:r>
            <a:r>
              <a:rPr lang="ja-JP" altLang="en-US" sz="2600" dirty="0">
                <a:solidFill>
                  <a:srgbClr val="FF0000"/>
                </a:solidFill>
                <a:latin typeface="ＭＳ Ｐゴシック" panose="020B0600070205080204" pitchFamily="50" charset="-128"/>
              </a:rPr>
              <a:t>提案法が妥当</a:t>
            </a:r>
            <a:endParaRPr lang="ja-JP" altLang="en-US" sz="2600" dirty="0">
              <a:solidFill>
                <a:srgbClr val="FF0000"/>
              </a:solidFill>
            </a:endParaRPr>
          </a:p>
        </p:txBody>
      </p:sp>
      <p:grpSp>
        <p:nvGrpSpPr>
          <p:cNvPr id="3" name="グループ化 2"/>
          <p:cNvGrpSpPr/>
          <p:nvPr/>
        </p:nvGrpSpPr>
        <p:grpSpPr>
          <a:xfrm>
            <a:off x="1588833" y="1910869"/>
            <a:ext cx="5407772" cy="3682623"/>
            <a:chOff x="493202" y="2494820"/>
            <a:chExt cx="4506097" cy="3068594"/>
          </a:xfrm>
        </p:grpSpPr>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02" y="2494820"/>
              <a:ext cx="4506097" cy="3068594"/>
            </a:xfrm>
            <a:prstGeom prst="rect">
              <a:avLst/>
            </a:prstGeom>
          </p:spPr>
        </p:pic>
        <p:sp>
          <p:nvSpPr>
            <p:cNvPr id="25" name="正方形/長方形 24">
              <a:extLst>
                <a:ext uri="{FF2B5EF4-FFF2-40B4-BE49-F238E27FC236}">
                  <a16:creationId xmlns:a16="http://schemas.microsoft.com/office/drawing/2014/main" id="{740B00AD-020D-4001-96EC-1032593F9E12}"/>
                </a:ext>
              </a:extLst>
            </p:cNvPr>
            <p:cNvSpPr/>
            <p:nvPr/>
          </p:nvSpPr>
          <p:spPr>
            <a:xfrm>
              <a:off x="976376" y="4752191"/>
              <a:ext cx="2369227" cy="49159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従来法（スイープ）</a:t>
              </a:r>
              <a:endParaRPr lang="en-US" altLang="ja-JP" sz="1600" dirty="0">
                <a:solidFill>
                  <a:schemeClr val="tx1"/>
                </a:solidFill>
              </a:endParaRPr>
            </a:p>
            <a:p>
              <a:pPr algn="ctr"/>
              <a:r>
                <a:rPr lang="ja-JP" altLang="en-US" sz="1600" dirty="0">
                  <a:solidFill>
                    <a:schemeClr val="tx1"/>
                  </a:solidFill>
                </a:rPr>
                <a:t>提案法（自動決定）</a:t>
              </a:r>
              <a:endParaRPr lang="en-US" altLang="ja-JP" sz="1600" dirty="0">
                <a:solidFill>
                  <a:schemeClr val="tx1"/>
                </a:solidFill>
              </a:endParaRPr>
            </a:p>
          </p:txBody>
        </p:sp>
        <p:sp>
          <p:nvSpPr>
            <p:cNvPr id="26" name="テキスト ボックス 25"/>
            <p:cNvSpPr txBox="1"/>
            <p:nvPr/>
          </p:nvSpPr>
          <p:spPr>
            <a:xfrm>
              <a:off x="3352800" y="3475119"/>
              <a:ext cx="950523" cy="369332"/>
            </a:xfrm>
            <a:prstGeom prst="rect">
              <a:avLst/>
            </a:prstGeom>
            <a:noFill/>
          </p:spPr>
          <p:txBody>
            <a:bodyPr wrap="square" rtlCol="0">
              <a:spAutoFit/>
            </a:bodyPr>
            <a:lstStyle/>
            <a:p>
              <a:pPr algn="ctr"/>
              <a:r>
                <a:rPr lang="en-US" altLang="ja-JP" dirty="0"/>
                <a:t>1000</a:t>
              </a:r>
              <a:r>
                <a:rPr kumimoji="1" lang="en-US" altLang="ja-JP" dirty="0"/>
                <a:t>Pa</a:t>
              </a:r>
              <a:endParaRPr kumimoji="1" lang="ja-JP" altLang="en-US" dirty="0"/>
            </a:p>
          </p:txBody>
        </p:sp>
        <p:sp>
          <p:nvSpPr>
            <p:cNvPr id="28" name="テキスト ボックス 27"/>
            <p:cNvSpPr txBox="1"/>
            <p:nvPr/>
          </p:nvSpPr>
          <p:spPr>
            <a:xfrm>
              <a:off x="3694670" y="2714006"/>
              <a:ext cx="950523" cy="369332"/>
            </a:xfrm>
            <a:prstGeom prst="rect">
              <a:avLst/>
            </a:prstGeom>
            <a:noFill/>
          </p:spPr>
          <p:txBody>
            <a:bodyPr wrap="square" rtlCol="0">
              <a:spAutoFit/>
            </a:bodyPr>
            <a:lstStyle/>
            <a:p>
              <a:pPr algn="ctr"/>
              <a:r>
                <a:rPr lang="en-US" altLang="ja-JP" dirty="0"/>
                <a:t>500</a:t>
              </a:r>
              <a:r>
                <a:rPr kumimoji="1" lang="en-US" altLang="ja-JP" dirty="0"/>
                <a:t>Pa</a:t>
              </a:r>
              <a:endParaRPr kumimoji="1" lang="ja-JP" altLang="en-US" dirty="0"/>
            </a:p>
          </p:txBody>
        </p:sp>
      </p:grpSp>
      <p:sp>
        <p:nvSpPr>
          <p:cNvPr id="10" name="スライド番号プレースホルダー 1"/>
          <p:cNvSpPr>
            <a:spLocks noGrp="1"/>
          </p:cNvSpPr>
          <p:nvPr>
            <p:ph type="sldNum" sz="quarter" idx="12"/>
          </p:nvPr>
        </p:nvSpPr>
        <p:spPr>
          <a:xfrm>
            <a:off x="6991990" y="6442376"/>
            <a:ext cx="2057400" cy="365125"/>
          </a:xfrm>
        </p:spPr>
        <p:txBody>
          <a:bodyPr/>
          <a:lstStyle/>
          <a:p>
            <a:r>
              <a:rPr kumimoji="1" lang="en-US" altLang="ja-JP" dirty="0"/>
              <a:t>12</a:t>
            </a:r>
            <a:endParaRPr kumimoji="1" lang="ja-JP" altLang="en-US" dirty="0"/>
          </a:p>
        </p:txBody>
      </p:sp>
    </p:spTree>
    <p:extLst>
      <p:ext uri="{BB962C8B-B14F-4D97-AF65-F5344CB8AC3E}">
        <p14:creationId xmlns:p14="http://schemas.microsoft.com/office/powerpoint/2010/main" val="1307290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図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014" y="1623431"/>
            <a:ext cx="3948680" cy="2689000"/>
          </a:xfrm>
          <a:prstGeom prst="rect">
            <a:avLst/>
          </a:prstGeom>
        </p:spPr>
      </p:pic>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1998" y="1634542"/>
            <a:ext cx="4040949" cy="2738824"/>
          </a:xfrm>
          <a:prstGeom prst="rect">
            <a:avLst/>
          </a:prstGeom>
        </p:spPr>
      </p:pic>
      <p:sp>
        <p:nvSpPr>
          <p:cNvPr id="36" name="正方形/長方形 35">
            <a:extLst>
              <a:ext uri="{FF2B5EF4-FFF2-40B4-BE49-F238E27FC236}">
                <a16:creationId xmlns:a16="http://schemas.microsoft.com/office/drawing/2014/main" id="{78271F0B-FBCB-40CB-9450-FFB48FFD3803}"/>
              </a:ext>
            </a:extLst>
          </p:cNvPr>
          <p:cNvSpPr/>
          <p:nvPr/>
        </p:nvSpPr>
        <p:spPr>
          <a:xfrm>
            <a:off x="1359018" y="4440237"/>
            <a:ext cx="6593886" cy="369332"/>
          </a:xfrm>
          <a:prstGeom prst="rect">
            <a:avLst/>
          </a:prstGeom>
        </p:spPr>
        <p:txBody>
          <a:bodyPr wrap="square">
            <a:spAutoFit/>
          </a:bodyPr>
          <a:lstStyle/>
          <a:p>
            <a:r>
              <a:rPr lang="ja-JP" altLang="en-US" dirty="0">
                <a:solidFill>
                  <a:srgbClr val="FF0000"/>
                </a:solidFill>
              </a:rPr>
              <a:t>コア部の周波数応答　　　　　　　　　　　　　　</a:t>
            </a:r>
            <a:r>
              <a:rPr lang="ja-JP" altLang="en-US" dirty="0">
                <a:solidFill>
                  <a:srgbClr val="00B050"/>
                </a:solidFill>
              </a:rPr>
              <a:t>管路部の周波数応答</a:t>
            </a:r>
            <a:endParaRPr lang="ja-JP" altLang="en-US" dirty="0"/>
          </a:p>
        </p:txBody>
      </p:sp>
      <p:sp>
        <p:nvSpPr>
          <p:cNvPr id="4" name="正方形/長方形 3">
            <a:extLst>
              <a:ext uri="{FF2B5EF4-FFF2-40B4-BE49-F238E27FC236}">
                <a16:creationId xmlns:a16="http://schemas.microsoft.com/office/drawing/2014/main" id="{ABE07E73-D339-4735-B977-12D093CD98A0}"/>
              </a:ext>
            </a:extLst>
          </p:cNvPr>
          <p:cNvSpPr/>
          <p:nvPr/>
        </p:nvSpPr>
        <p:spPr>
          <a:xfrm>
            <a:off x="148577" y="1328645"/>
            <a:ext cx="8808657" cy="37489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タイトル 1">
            <a:extLst>
              <a:ext uri="{FF2B5EF4-FFF2-40B4-BE49-F238E27FC236}">
                <a16:creationId xmlns:a16="http://schemas.microsoft.com/office/drawing/2014/main" id="{C5DE9B98-5FE2-426C-A7AD-AC8C43306711}"/>
              </a:ext>
            </a:extLst>
          </p:cNvPr>
          <p:cNvSpPr>
            <a:spLocks noGrp="1"/>
          </p:cNvSpPr>
          <p:nvPr>
            <p:ph type="title"/>
          </p:nvPr>
        </p:nvSpPr>
        <p:spPr>
          <a:xfrm>
            <a:off x="148577" y="113754"/>
            <a:ext cx="8517251" cy="719395"/>
          </a:xfrm>
        </p:spPr>
        <p:txBody>
          <a:bodyPr>
            <a:normAutofit/>
          </a:bodyPr>
          <a:lstStyle/>
          <a:p>
            <a:r>
              <a:rPr kumimoji="1" lang="en-US" altLang="ja-JP" sz="4000" dirty="0"/>
              <a:t>- </a:t>
            </a:r>
            <a:r>
              <a:rPr kumimoji="1" lang="ja-JP" altLang="en-US" sz="4000" dirty="0"/>
              <a:t>解析結果（ナイキスト軌跡）</a:t>
            </a:r>
            <a:r>
              <a:rPr lang="ja-JP" altLang="en-US" sz="4000" dirty="0"/>
              <a:t> </a:t>
            </a:r>
            <a:r>
              <a:rPr kumimoji="1" lang="en-US" altLang="ja-JP" sz="4000" dirty="0"/>
              <a:t>-</a:t>
            </a:r>
            <a:endParaRPr kumimoji="1" lang="ja-JP" altLang="en-US" sz="4000" dirty="0"/>
          </a:p>
        </p:txBody>
      </p:sp>
      <p:sp>
        <p:nvSpPr>
          <p:cNvPr id="11" name="正方形/長方形 10">
            <a:extLst>
              <a:ext uri="{FF2B5EF4-FFF2-40B4-BE49-F238E27FC236}">
                <a16:creationId xmlns:a16="http://schemas.microsoft.com/office/drawing/2014/main" id="{0F1647EE-3684-44F8-9CC0-1386907C67CA}"/>
              </a:ext>
            </a:extLst>
          </p:cNvPr>
          <p:cNvSpPr/>
          <p:nvPr/>
        </p:nvSpPr>
        <p:spPr>
          <a:xfrm>
            <a:off x="374048" y="5307006"/>
            <a:ext cx="1337594" cy="430887"/>
          </a:xfrm>
          <a:prstGeom prst="rect">
            <a:avLst/>
          </a:prstGeom>
          <a:solidFill>
            <a:schemeClr val="bg1"/>
          </a:solidFill>
          <a:ln>
            <a:solidFill>
              <a:schemeClr val="tx1"/>
            </a:solidFill>
          </a:ln>
        </p:spPr>
        <p:txBody>
          <a:bodyPr wrap="square">
            <a:spAutoFit/>
          </a:bodyPr>
          <a:lstStyle/>
          <a:p>
            <a:pPr algn="ctr"/>
            <a:r>
              <a:rPr lang="ja-JP" altLang="en-US" sz="2200" dirty="0"/>
              <a:t>実測値 </a:t>
            </a:r>
            <a:r>
              <a:rPr lang="en-US" altLang="ja-JP" sz="2200" dirty="0"/>
              <a:t> </a:t>
            </a:r>
            <a:endParaRPr lang="ja-JP" altLang="en-US" sz="2200" dirty="0"/>
          </a:p>
        </p:txBody>
      </p:sp>
      <p:sp>
        <p:nvSpPr>
          <p:cNvPr id="15" name="正方形/長方形 14">
            <a:extLst>
              <a:ext uri="{FF2B5EF4-FFF2-40B4-BE49-F238E27FC236}">
                <a16:creationId xmlns:a16="http://schemas.microsoft.com/office/drawing/2014/main" id="{5624EDF1-C9EF-4C56-A119-A970C4957F4D}"/>
              </a:ext>
            </a:extLst>
          </p:cNvPr>
          <p:cNvSpPr/>
          <p:nvPr/>
        </p:nvSpPr>
        <p:spPr>
          <a:xfrm>
            <a:off x="186765" y="818280"/>
            <a:ext cx="8071409" cy="461665"/>
          </a:xfrm>
          <a:prstGeom prst="rect">
            <a:avLst/>
          </a:prstGeom>
        </p:spPr>
        <p:txBody>
          <a:bodyPr wrap="square">
            <a:spAutoFit/>
          </a:bodyPr>
          <a:lstStyle/>
          <a:p>
            <a:pPr algn="ctr"/>
            <a:r>
              <a:rPr lang="ja-JP" altLang="en-US" sz="2400" dirty="0">
                <a:solidFill>
                  <a:srgbClr val="FF0000"/>
                </a:solidFill>
              </a:rPr>
              <a:t>コア部</a:t>
            </a:r>
            <a:r>
              <a:rPr lang="ja-JP" altLang="en-US" sz="2400" dirty="0"/>
              <a:t>と</a:t>
            </a:r>
            <a:r>
              <a:rPr lang="ja-JP" altLang="en-US" sz="2400" dirty="0">
                <a:solidFill>
                  <a:srgbClr val="00B050"/>
                </a:solidFill>
              </a:rPr>
              <a:t>管路部</a:t>
            </a:r>
            <a:r>
              <a:rPr lang="ja-JP" altLang="en-US" sz="2400" dirty="0"/>
              <a:t>の周波数応答（実測）を用いたナイキスト線図</a:t>
            </a:r>
          </a:p>
        </p:txBody>
      </p:sp>
      <p:sp>
        <p:nvSpPr>
          <p:cNvPr id="19" name="正方形/長方形 18">
            <a:extLst>
              <a:ext uri="{FF2B5EF4-FFF2-40B4-BE49-F238E27FC236}">
                <a16:creationId xmlns:a16="http://schemas.microsoft.com/office/drawing/2014/main" id="{7FDFD446-2724-4CF8-8007-44B79542E8EC}"/>
              </a:ext>
            </a:extLst>
          </p:cNvPr>
          <p:cNvSpPr/>
          <p:nvPr/>
        </p:nvSpPr>
        <p:spPr>
          <a:xfrm>
            <a:off x="2015579" y="5710750"/>
            <a:ext cx="2847437" cy="9786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uFill>
                  <a:solidFill>
                    <a:srgbClr val="FF0000"/>
                  </a:solidFill>
                </a:uFill>
              </a:rPr>
              <a:t>片振幅　　　：</a:t>
            </a:r>
            <a:r>
              <a:rPr lang="en-US" altLang="ja-JP" sz="2000" dirty="0">
                <a:solidFill>
                  <a:srgbClr val="FF0000"/>
                </a:solidFill>
                <a:uFill>
                  <a:solidFill>
                    <a:srgbClr val="FF0000"/>
                  </a:solidFill>
                </a:uFill>
              </a:rPr>
              <a:t>780Pa</a:t>
            </a:r>
          </a:p>
          <a:p>
            <a:r>
              <a:rPr lang="ja-JP" altLang="en-US" sz="2000" dirty="0">
                <a:solidFill>
                  <a:schemeClr val="tx1"/>
                </a:solidFill>
                <a:uFill>
                  <a:solidFill>
                    <a:srgbClr val="FF0000"/>
                  </a:solidFill>
                </a:uFill>
              </a:rPr>
              <a:t>発振周波数：</a:t>
            </a:r>
            <a:r>
              <a:rPr lang="en-US" altLang="ja-JP" sz="2000" dirty="0">
                <a:solidFill>
                  <a:schemeClr val="tx1"/>
                </a:solidFill>
                <a:uFill>
                  <a:solidFill>
                    <a:srgbClr val="FF0000"/>
                  </a:solidFill>
                </a:uFill>
              </a:rPr>
              <a:t>48.0Hz</a:t>
            </a:r>
          </a:p>
        </p:txBody>
      </p:sp>
      <mc:AlternateContent xmlns:mc="http://schemas.openxmlformats.org/markup-compatibility/2006" xmlns:a14="http://schemas.microsoft.com/office/drawing/2010/main">
        <mc:Choice Requires="a14">
          <p:sp>
            <p:nvSpPr>
              <p:cNvPr id="21" name="正方形/長方形 20">
                <a:extLst>
                  <a:ext uri="{FF2B5EF4-FFF2-40B4-BE49-F238E27FC236}">
                    <a16:creationId xmlns:a16="http://schemas.microsoft.com/office/drawing/2014/main" id="{AC0D7221-75B6-4935-B5EB-CD2975A3E242}"/>
                  </a:ext>
                </a:extLst>
              </p:cNvPr>
              <p:cNvSpPr/>
              <p:nvPr/>
            </p:nvSpPr>
            <p:spPr>
              <a:xfrm>
                <a:off x="383665" y="5822996"/>
                <a:ext cx="1878677" cy="769441"/>
              </a:xfrm>
              <a:prstGeom prst="rect">
                <a:avLst/>
              </a:prstGeom>
              <a:noFill/>
            </p:spPr>
            <p:txBody>
              <a:bodyPr wrap="square">
                <a:spAutoFit/>
              </a:bodyPr>
              <a:lstStyle/>
              <a:p>
                <a14:m>
                  <m:oMath xmlns:m="http://schemas.openxmlformats.org/officeDocument/2006/math">
                    <m:sSub>
                      <m:sSubPr>
                        <m:ctrlPr>
                          <a:rPr lang="en-US" altLang="ja-JP" sz="2200" i="1" dirty="0" smtClean="0">
                            <a:latin typeface="Cambria Math" panose="02040503050406030204" pitchFamily="18" charset="0"/>
                          </a:rPr>
                        </m:ctrlPr>
                      </m:sSubPr>
                      <m:e>
                        <m:r>
                          <a:rPr lang="en-US" altLang="ja-JP" sz="2200" i="1" dirty="0" smtClean="0">
                            <a:latin typeface="Cambria Math" panose="02040503050406030204" pitchFamily="18" charset="0"/>
                          </a:rPr>
                          <m:t>𝑇</m:t>
                        </m:r>
                      </m:e>
                      <m:sub>
                        <m:r>
                          <m:rPr>
                            <m:sty m:val="p"/>
                          </m:rPr>
                          <a:rPr lang="en-US" altLang="ja-JP" sz="2200" i="0" dirty="0" smtClean="0">
                            <a:latin typeface="Cambria Math" panose="02040503050406030204" pitchFamily="18" charset="0"/>
                          </a:rPr>
                          <m:t>H</m:t>
                        </m:r>
                      </m:sub>
                    </m:sSub>
                    <m:r>
                      <a:rPr lang="en-US" altLang="ja-JP" sz="2200" b="0" i="1" dirty="0" smtClean="0">
                        <a:latin typeface="Cambria Math" panose="02040503050406030204" pitchFamily="18" charset="0"/>
                      </a:rPr>
                      <m:t>=</m:t>
                    </m:r>
                  </m:oMath>
                </a14:m>
                <a:r>
                  <a:rPr lang="en-US" altLang="ja-JP" sz="2200" i="0" dirty="0"/>
                  <a:t>390</a:t>
                </a:r>
                <a:r>
                  <a:rPr lang="ja-JP" altLang="en-US" sz="2200" i="0" dirty="0"/>
                  <a:t>℃</a:t>
                </a:r>
                <a:endParaRPr lang="en-US" altLang="ja-JP" sz="2200" dirty="0"/>
              </a:p>
              <a:p>
                <a:r>
                  <a:rPr lang="en-US" altLang="ja-JP" sz="2200" i="0" dirty="0"/>
                  <a:t> </a:t>
                </a:r>
                <a14:m>
                  <m:oMath xmlns:m="http://schemas.openxmlformats.org/officeDocument/2006/math">
                    <m:sSub>
                      <m:sSubPr>
                        <m:ctrlPr>
                          <a:rPr lang="en-US" altLang="ja-JP" sz="2200" i="1">
                            <a:latin typeface="Cambria Math" panose="02040503050406030204" pitchFamily="18" charset="0"/>
                          </a:rPr>
                        </m:ctrlPr>
                      </m:sSubPr>
                      <m:e>
                        <m:r>
                          <a:rPr lang="en-US" altLang="ja-JP" sz="2200" i="1">
                            <a:latin typeface="Cambria Math" panose="02040503050406030204" pitchFamily="18" charset="0"/>
                          </a:rPr>
                          <m:t>𝑇</m:t>
                        </m:r>
                      </m:e>
                      <m:sub>
                        <m:r>
                          <m:rPr>
                            <m:sty m:val="p"/>
                          </m:rPr>
                          <a:rPr lang="en-US" altLang="ja-JP" sz="2200">
                            <a:latin typeface="Cambria Math" panose="02040503050406030204" pitchFamily="18" charset="0"/>
                          </a:rPr>
                          <m:t>C</m:t>
                        </m:r>
                      </m:sub>
                    </m:sSub>
                    <m:r>
                      <a:rPr lang="en-US" altLang="ja-JP" sz="2200" i="1">
                        <a:latin typeface="Cambria Math" panose="02040503050406030204" pitchFamily="18" charset="0"/>
                      </a:rPr>
                      <m:t>=</m:t>
                    </m:r>
                  </m:oMath>
                </a14:m>
                <a:r>
                  <a:rPr lang="en-US" altLang="ja-JP" sz="2200" i="0" dirty="0"/>
                  <a:t>10</a:t>
                </a:r>
                <a:r>
                  <a:rPr lang="ja-JP" altLang="en-US" sz="2200" dirty="0"/>
                  <a:t>℃</a:t>
                </a:r>
                <a:endParaRPr lang="en-US" altLang="ja-JP" sz="2200" dirty="0"/>
              </a:p>
            </p:txBody>
          </p:sp>
        </mc:Choice>
        <mc:Fallback xmlns="">
          <p:sp>
            <p:nvSpPr>
              <p:cNvPr id="21" name="正方形/長方形 20">
                <a:extLst>
                  <a:ext uri="{FF2B5EF4-FFF2-40B4-BE49-F238E27FC236}">
                    <a16:creationId xmlns:a16="http://schemas.microsoft.com/office/drawing/2014/main" id="{AC0D7221-75B6-4935-B5EB-CD2975A3E242}"/>
                  </a:ext>
                </a:extLst>
              </p:cNvPr>
              <p:cNvSpPr>
                <a:spLocks noRot="1" noChangeAspect="1" noMove="1" noResize="1" noEditPoints="1" noAdjustHandles="1" noChangeArrowheads="1" noChangeShapeType="1" noTextEdit="1"/>
              </p:cNvSpPr>
              <p:nvPr/>
            </p:nvSpPr>
            <p:spPr>
              <a:xfrm>
                <a:off x="383665" y="5822996"/>
                <a:ext cx="1878677" cy="769441"/>
              </a:xfrm>
              <a:prstGeom prst="rect">
                <a:avLst/>
              </a:prstGeom>
              <a:blipFill>
                <a:blip r:embed="rId6"/>
                <a:stretch>
                  <a:fillRect l="-325" t="-8730" b="-16667"/>
                </a:stretch>
              </a:blipFill>
            </p:spPr>
            <p:txBody>
              <a:bodyPr/>
              <a:lstStyle/>
              <a:p>
                <a:r>
                  <a:rPr lang="ja-JP" altLang="en-US">
                    <a:noFill/>
                  </a:rPr>
                  <a:t> </a:t>
                </a:r>
              </a:p>
            </p:txBody>
          </p:sp>
        </mc:Fallback>
      </mc:AlternateContent>
      <p:sp>
        <p:nvSpPr>
          <p:cNvPr id="23" name="左中かっこ 22">
            <a:extLst>
              <a:ext uri="{FF2B5EF4-FFF2-40B4-BE49-F238E27FC236}">
                <a16:creationId xmlns:a16="http://schemas.microsoft.com/office/drawing/2014/main" id="{C8E568C7-171F-4099-B425-3D8FF2A73A87}"/>
              </a:ext>
            </a:extLst>
          </p:cNvPr>
          <p:cNvSpPr/>
          <p:nvPr/>
        </p:nvSpPr>
        <p:spPr>
          <a:xfrm>
            <a:off x="1930434" y="5880795"/>
            <a:ext cx="160843" cy="649001"/>
          </a:xfrm>
          <a:prstGeom prst="leftBrace">
            <a:avLst>
              <a:gd name="adj1" fmla="val 46825"/>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mc:AlternateContent xmlns:mc="http://schemas.openxmlformats.org/markup-compatibility/2006" xmlns:a14="http://schemas.microsoft.com/office/drawing/2010/main">
        <mc:Choice Requires="a14">
          <p:sp>
            <p:nvSpPr>
              <p:cNvPr id="24" name="正方形/長方形 23">
                <a:extLst>
                  <a:ext uri="{FF2B5EF4-FFF2-40B4-BE49-F238E27FC236}">
                    <a16:creationId xmlns:a16="http://schemas.microsoft.com/office/drawing/2014/main" id="{F8F2A2CB-4F9E-491D-8D92-BBC7C4F9D1CD}"/>
                  </a:ext>
                </a:extLst>
              </p:cNvPr>
              <p:cNvSpPr/>
              <p:nvPr/>
            </p:nvSpPr>
            <p:spPr>
              <a:xfrm>
                <a:off x="4536383" y="5309571"/>
                <a:ext cx="4263667" cy="430887"/>
              </a:xfrm>
              <a:prstGeom prst="rect">
                <a:avLst/>
              </a:prstGeom>
              <a:solidFill>
                <a:schemeClr val="bg1"/>
              </a:solidFill>
              <a:ln>
                <a:solidFill>
                  <a:schemeClr val="tx1"/>
                </a:solidFill>
              </a:ln>
            </p:spPr>
            <p:txBody>
              <a:bodyPr wrap="square">
                <a:spAutoFit/>
              </a:bodyPr>
              <a:lstStyle/>
              <a:p>
                <a:pPr algn="ctr"/>
                <a:r>
                  <a:rPr lang="ja-JP" altLang="en-US" sz="2200" dirty="0"/>
                  <a:t>推定値 （</a:t>
                </a:r>
                <a14:m>
                  <m:oMath xmlns:m="http://schemas.openxmlformats.org/officeDocument/2006/math">
                    <m:sSup>
                      <m:sSupPr>
                        <m:ctrlPr>
                          <a:rPr lang="en-US" altLang="ja-JP" sz="2000" i="1">
                            <a:latin typeface="Cambria Math" panose="02040503050406030204" pitchFamily="18" charset="0"/>
                          </a:rPr>
                        </m:ctrlPr>
                      </m:sSupPr>
                      <m:e>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𝑃</m:t>
                            </m:r>
                          </m:e>
                          <m:sub>
                            <m:r>
                              <m:rPr>
                                <m:sty m:val="p"/>
                              </m:rPr>
                              <a:rPr lang="en-US" altLang="ja-JP" sz="2000" i="1">
                                <a:latin typeface="Cambria Math" panose="02040503050406030204" pitchFamily="18" charset="0"/>
                              </a:rPr>
                              <m:t>C</m:t>
                            </m:r>
                          </m:sub>
                        </m:sSub>
                      </m:e>
                      <m:sup>
                        <m:r>
                          <a:rPr lang="ja-JP" altLang="en-US" sz="2000" i="1">
                            <a:latin typeface="Cambria Math" panose="02040503050406030204" pitchFamily="18" charset="0"/>
                          </a:rPr>
                          <m:t>∗</m:t>
                        </m:r>
                      </m:sup>
                    </m:sSup>
                    <m:r>
                      <a:rPr lang="en-US" altLang="ja-JP" sz="2000" i="1">
                        <a:latin typeface="Cambria Math" panose="02040503050406030204" pitchFamily="18" charset="0"/>
                      </a:rPr>
                      <m:t>=</m:t>
                    </m:r>
                    <m:r>
                      <a:rPr lang="en-US" altLang="ja-JP" sz="2000" b="0" i="1" smtClean="0">
                        <a:latin typeface="Cambria Math" panose="02040503050406030204" pitchFamily="18" charset="0"/>
                      </a:rPr>
                      <m:t>50</m:t>
                    </m:r>
                    <m:r>
                      <a:rPr lang="en-US" altLang="ja-JP" sz="2000" i="1">
                        <a:latin typeface="Cambria Math" panose="02040503050406030204" pitchFamily="18" charset="0"/>
                      </a:rPr>
                      <m:t>0</m:t>
                    </m:r>
                    <m:r>
                      <a:rPr lang="en-US" altLang="ja-JP" sz="2000" b="0" i="1" smtClean="0">
                        <a:latin typeface="Cambria Math" panose="02040503050406030204" pitchFamily="18" charset="0"/>
                      </a:rPr>
                      <m:t>,1000</m:t>
                    </m:r>
                    <m:r>
                      <a:rPr lang="en-US" altLang="ja-JP" sz="2000">
                        <a:latin typeface="Cambria Math" panose="02040503050406030204" pitchFamily="18" charset="0"/>
                      </a:rPr>
                      <m:t> </m:t>
                    </m:r>
                  </m:oMath>
                </a14:m>
                <a:r>
                  <a:rPr lang="ja-JP" altLang="en-US" sz="2200" dirty="0"/>
                  <a:t>を内挿） </a:t>
                </a:r>
                <a:r>
                  <a:rPr lang="en-US" altLang="ja-JP" sz="2200" dirty="0"/>
                  <a:t> </a:t>
                </a:r>
                <a:endParaRPr lang="ja-JP" altLang="en-US" sz="2200" dirty="0"/>
              </a:p>
            </p:txBody>
          </p:sp>
        </mc:Choice>
        <mc:Fallback xmlns="">
          <p:sp>
            <p:nvSpPr>
              <p:cNvPr id="24" name="正方形/長方形 23">
                <a:extLst>
                  <a:ext uri="{FF2B5EF4-FFF2-40B4-BE49-F238E27FC236}">
                    <a16:creationId xmlns:a16="http://schemas.microsoft.com/office/drawing/2014/main" id="{F8F2A2CB-4F9E-491D-8D92-BBC7C4F9D1CD}"/>
                  </a:ext>
                </a:extLst>
              </p:cNvPr>
              <p:cNvSpPr>
                <a:spLocks noRot="1" noChangeAspect="1" noMove="1" noResize="1" noEditPoints="1" noAdjustHandles="1" noChangeArrowheads="1" noChangeShapeType="1" noTextEdit="1"/>
              </p:cNvSpPr>
              <p:nvPr/>
            </p:nvSpPr>
            <p:spPr>
              <a:xfrm>
                <a:off x="4536383" y="5309571"/>
                <a:ext cx="4263667" cy="430887"/>
              </a:xfrm>
              <a:prstGeom prst="rect">
                <a:avLst/>
              </a:prstGeom>
              <a:blipFill>
                <a:blip r:embed="rId7"/>
                <a:stretch>
                  <a:fillRect t="-13699" b="-19178"/>
                </a:stretch>
              </a:blipFill>
              <a:ln>
                <a:solidFill>
                  <a:schemeClr val="tx1"/>
                </a:solidFill>
              </a:ln>
            </p:spPr>
            <p:txBody>
              <a:bodyPr/>
              <a:lstStyle/>
              <a:p>
                <a:r>
                  <a:rPr lang="ja-JP" altLang="en-US">
                    <a:noFill/>
                  </a:rPr>
                  <a:t> </a:t>
                </a:r>
              </a:p>
            </p:txBody>
          </p:sp>
        </mc:Fallback>
      </mc:AlternateContent>
      <p:sp>
        <p:nvSpPr>
          <p:cNvPr id="26" name="正方形/長方形 25">
            <a:extLst>
              <a:ext uri="{FF2B5EF4-FFF2-40B4-BE49-F238E27FC236}">
                <a16:creationId xmlns:a16="http://schemas.microsoft.com/office/drawing/2014/main" id="{2264C23A-EBBF-46AB-9C69-E1A04A88026B}"/>
              </a:ext>
            </a:extLst>
          </p:cNvPr>
          <p:cNvSpPr/>
          <p:nvPr/>
        </p:nvSpPr>
        <p:spPr>
          <a:xfrm>
            <a:off x="4771275" y="5710750"/>
            <a:ext cx="2847437" cy="9786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uFill>
                  <a:solidFill>
                    <a:srgbClr val="FF0000"/>
                  </a:solidFill>
                </a:uFill>
              </a:rPr>
              <a:t>片振幅　　　：</a:t>
            </a:r>
            <a:r>
              <a:rPr lang="en-US" altLang="ja-JP" sz="2000" dirty="0">
                <a:solidFill>
                  <a:srgbClr val="FF0000"/>
                </a:solidFill>
                <a:uFill>
                  <a:solidFill>
                    <a:srgbClr val="FF0000"/>
                  </a:solidFill>
                </a:uFill>
              </a:rPr>
              <a:t>710Pa</a:t>
            </a:r>
          </a:p>
          <a:p>
            <a:r>
              <a:rPr lang="ja-JP" altLang="en-US" sz="2000" dirty="0">
                <a:solidFill>
                  <a:schemeClr val="tx1"/>
                </a:solidFill>
                <a:uFill>
                  <a:solidFill>
                    <a:srgbClr val="FF0000"/>
                  </a:solidFill>
                </a:uFill>
              </a:rPr>
              <a:t>発振周波数：</a:t>
            </a:r>
            <a:r>
              <a:rPr lang="en-US" altLang="ja-JP" sz="2000" dirty="0">
                <a:solidFill>
                  <a:schemeClr val="tx1"/>
                </a:solidFill>
                <a:uFill>
                  <a:solidFill>
                    <a:srgbClr val="FF0000"/>
                  </a:solidFill>
                </a:uFill>
              </a:rPr>
              <a:t>48.5Hz</a:t>
            </a:r>
          </a:p>
        </p:txBody>
      </p:sp>
      <p:sp>
        <p:nvSpPr>
          <p:cNvPr id="27" name="左中かっこ 26">
            <a:extLst>
              <a:ext uri="{FF2B5EF4-FFF2-40B4-BE49-F238E27FC236}">
                <a16:creationId xmlns:a16="http://schemas.microsoft.com/office/drawing/2014/main" id="{7B0B1114-2927-466F-8D60-6EE82934CFE7}"/>
              </a:ext>
            </a:extLst>
          </p:cNvPr>
          <p:cNvSpPr/>
          <p:nvPr/>
        </p:nvSpPr>
        <p:spPr>
          <a:xfrm>
            <a:off x="4690853" y="5844875"/>
            <a:ext cx="160843" cy="649001"/>
          </a:xfrm>
          <a:prstGeom prst="leftBrace">
            <a:avLst>
              <a:gd name="adj1" fmla="val 46825"/>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9" name="四角形吹き出し 27">
            <a:extLst>
              <a:ext uri="{FF2B5EF4-FFF2-40B4-BE49-F238E27FC236}">
                <a16:creationId xmlns:a16="http://schemas.microsoft.com/office/drawing/2014/main" id="{325714F4-3A72-4AF6-A897-76B76E2A710C}"/>
              </a:ext>
            </a:extLst>
          </p:cNvPr>
          <p:cNvSpPr/>
          <p:nvPr/>
        </p:nvSpPr>
        <p:spPr>
          <a:xfrm>
            <a:off x="7280207" y="5961665"/>
            <a:ext cx="1701016" cy="769442"/>
          </a:xfrm>
          <a:prstGeom prst="wedgeRectCallout">
            <a:avLst>
              <a:gd name="adj1" fmla="val -64074"/>
              <a:gd name="adj2" fmla="val -35966"/>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rPr>
              <a:t>約</a:t>
            </a:r>
            <a:r>
              <a:rPr lang="en-US" altLang="ja-JP" sz="2000" dirty="0">
                <a:solidFill>
                  <a:schemeClr val="tx1"/>
                </a:solidFill>
              </a:rPr>
              <a:t>9%</a:t>
            </a:r>
            <a:r>
              <a:rPr lang="ja-JP" altLang="en-US" sz="2000" dirty="0">
                <a:solidFill>
                  <a:schemeClr val="tx1"/>
                </a:solidFill>
              </a:rPr>
              <a:t>の誤差</a:t>
            </a:r>
            <a:endParaRPr lang="en-US" altLang="ja-JP" sz="2000" dirty="0">
              <a:solidFill>
                <a:schemeClr val="tx1"/>
              </a:solidFill>
            </a:endParaRPr>
          </a:p>
          <a:p>
            <a:r>
              <a:rPr lang="ja-JP" altLang="en-US" sz="2000" dirty="0">
                <a:solidFill>
                  <a:schemeClr val="tx1"/>
                </a:solidFill>
              </a:rPr>
              <a:t>で推定できた</a:t>
            </a:r>
          </a:p>
        </p:txBody>
      </p:sp>
      <p:grpSp>
        <p:nvGrpSpPr>
          <p:cNvPr id="8" name="グループ化 7"/>
          <p:cNvGrpSpPr/>
          <p:nvPr/>
        </p:nvGrpSpPr>
        <p:grpSpPr>
          <a:xfrm>
            <a:off x="1359018" y="1380532"/>
            <a:ext cx="5449598" cy="3697084"/>
            <a:chOff x="1359018" y="1380532"/>
            <a:chExt cx="5449598" cy="3697084"/>
          </a:xfrm>
        </p:grpSpPr>
        <p:pic>
          <p:nvPicPr>
            <p:cNvPr id="6" name="図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359018" y="1380532"/>
              <a:ext cx="5449598" cy="3697084"/>
            </a:xfrm>
            <a:prstGeom prst="rect">
              <a:avLst/>
            </a:prstGeom>
          </p:spPr>
        </p:pic>
        <p:sp>
          <p:nvSpPr>
            <p:cNvPr id="48" name="テキスト ボックス 47"/>
            <p:cNvSpPr txBox="1"/>
            <p:nvPr/>
          </p:nvSpPr>
          <p:spPr>
            <a:xfrm>
              <a:off x="4393411" y="2339622"/>
              <a:ext cx="1140724" cy="443236"/>
            </a:xfrm>
            <a:prstGeom prst="rect">
              <a:avLst/>
            </a:prstGeom>
            <a:noFill/>
          </p:spPr>
          <p:txBody>
            <a:bodyPr wrap="square" rtlCol="0">
              <a:spAutoFit/>
            </a:bodyPr>
            <a:lstStyle/>
            <a:p>
              <a:pPr algn="ctr"/>
              <a:r>
                <a:rPr lang="en-US" altLang="ja-JP" dirty="0"/>
                <a:t>1000</a:t>
              </a:r>
              <a:r>
                <a:rPr kumimoji="1" lang="en-US" altLang="ja-JP" dirty="0"/>
                <a:t>Pa</a:t>
              </a:r>
              <a:endParaRPr kumimoji="1" lang="ja-JP" altLang="en-US" dirty="0"/>
            </a:p>
          </p:txBody>
        </p:sp>
        <p:sp>
          <p:nvSpPr>
            <p:cNvPr id="49" name="テキスト ボックス 48"/>
            <p:cNvSpPr txBox="1"/>
            <p:nvPr/>
          </p:nvSpPr>
          <p:spPr>
            <a:xfrm>
              <a:off x="2231677" y="2059377"/>
              <a:ext cx="1140724" cy="443236"/>
            </a:xfrm>
            <a:prstGeom prst="rect">
              <a:avLst/>
            </a:prstGeom>
            <a:noFill/>
          </p:spPr>
          <p:txBody>
            <a:bodyPr wrap="square" rtlCol="0">
              <a:spAutoFit/>
            </a:bodyPr>
            <a:lstStyle/>
            <a:p>
              <a:pPr algn="ctr"/>
              <a:r>
                <a:rPr lang="en-US" altLang="ja-JP" dirty="0"/>
                <a:t>500</a:t>
              </a:r>
              <a:r>
                <a:rPr kumimoji="1" lang="en-US" altLang="ja-JP" dirty="0"/>
                <a:t>Pa</a:t>
              </a:r>
              <a:endParaRPr kumimoji="1" lang="ja-JP" altLang="en-US" dirty="0"/>
            </a:p>
          </p:txBody>
        </p:sp>
        <p:sp>
          <p:nvSpPr>
            <p:cNvPr id="51" name="正方形/長方形 50">
              <a:extLst>
                <a:ext uri="{FF2B5EF4-FFF2-40B4-BE49-F238E27FC236}">
                  <a16:creationId xmlns:a16="http://schemas.microsoft.com/office/drawing/2014/main" id="{740B00AD-020D-4001-96EC-1032593F9E12}"/>
                </a:ext>
              </a:extLst>
            </p:cNvPr>
            <p:cNvSpPr/>
            <p:nvPr/>
          </p:nvSpPr>
          <p:spPr>
            <a:xfrm>
              <a:off x="2044700" y="3876367"/>
              <a:ext cx="1769175" cy="68531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従来法（破線）</a:t>
              </a:r>
              <a:endParaRPr lang="en-US" altLang="ja-JP" sz="1600" dirty="0">
                <a:solidFill>
                  <a:schemeClr val="tx1"/>
                </a:solidFill>
              </a:endParaRPr>
            </a:p>
            <a:p>
              <a:pPr algn="ctr"/>
              <a:r>
                <a:rPr lang="ja-JP" altLang="en-US" sz="1600" dirty="0">
                  <a:solidFill>
                    <a:schemeClr val="tx1"/>
                  </a:solidFill>
                </a:rPr>
                <a:t>提案法（実線）</a:t>
              </a:r>
              <a:endParaRPr lang="en-US" altLang="ja-JP" sz="1600" dirty="0">
                <a:solidFill>
                  <a:schemeClr val="tx1"/>
                </a:solidFill>
              </a:endParaRPr>
            </a:p>
          </p:txBody>
        </p:sp>
      </p:grpSp>
      <p:sp>
        <p:nvSpPr>
          <p:cNvPr id="25" name="スライド番号プレースホルダー 1"/>
          <p:cNvSpPr>
            <a:spLocks noGrp="1"/>
          </p:cNvSpPr>
          <p:nvPr>
            <p:ph type="sldNum" sz="quarter" idx="12"/>
          </p:nvPr>
        </p:nvSpPr>
        <p:spPr>
          <a:xfrm>
            <a:off x="7180681" y="6570744"/>
            <a:ext cx="2057400" cy="365125"/>
          </a:xfrm>
        </p:spPr>
        <p:txBody>
          <a:bodyPr/>
          <a:lstStyle/>
          <a:p>
            <a:r>
              <a:rPr kumimoji="1" lang="en-US" altLang="ja-JP" dirty="0"/>
              <a:t>13</a:t>
            </a:r>
            <a:endParaRPr kumimoji="1" lang="ja-JP" altLang="en-US" dirty="0"/>
          </a:p>
        </p:txBody>
      </p:sp>
    </p:spTree>
    <p:extLst>
      <p:ext uri="{BB962C8B-B14F-4D97-AF65-F5344CB8AC3E}">
        <p14:creationId xmlns:p14="http://schemas.microsoft.com/office/powerpoint/2010/main" val="2400235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500"/>
                                        <p:tgtEl>
                                          <p:spTgt spid="2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fade">
                                      <p:cBhvr>
                                        <p:cTn id="29" dur="500"/>
                                        <p:tgtEl>
                                          <p:spTgt spid="2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9" grpId="0"/>
      <p:bldP spid="21" grpId="0"/>
      <p:bldP spid="23" grpId="0" animBg="1"/>
      <p:bldP spid="24" grpId="0" animBg="1"/>
      <p:bldP spid="26" grpId="0"/>
      <p:bldP spid="27" grpId="0" animBg="1"/>
      <p:bldP spid="2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C5DE9B98-5FE2-426C-A7AD-AC8C43306711}"/>
              </a:ext>
            </a:extLst>
          </p:cNvPr>
          <p:cNvSpPr>
            <a:spLocks noGrp="1"/>
          </p:cNvSpPr>
          <p:nvPr>
            <p:ph type="title"/>
          </p:nvPr>
        </p:nvSpPr>
        <p:spPr>
          <a:xfrm>
            <a:off x="148577" y="113754"/>
            <a:ext cx="3735525" cy="719395"/>
          </a:xfrm>
        </p:spPr>
        <p:txBody>
          <a:bodyPr>
            <a:normAutofit/>
          </a:bodyPr>
          <a:lstStyle/>
          <a:p>
            <a:r>
              <a:rPr kumimoji="1" lang="en-US" altLang="ja-JP" sz="4000" dirty="0"/>
              <a:t>- </a:t>
            </a:r>
            <a:r>
              <a:rPr kumimoji="1" lang="ja-JP" altLang="en-US" sz="4000" dirty="0"/>
              <a:t>まとめ</a:t>
            </a:r>
            <a:r>
              <a:rPr lang="ja-JP" altLang="en-US" sz="4000" dirty="0"/>
              <a:t> </a:t>
            </a:r>
            <a:r>
              <a:rPr kumimoji="1" lang="en-US" altLang="ja-JP" sz="4000" dirty="0"/>
              <a:t>-</a:t>
            </a:r>
            <a:endParaRPr kumimoji="1" lang="ja-JP" altLang="en-US" sz="4000" dirty="0"/>
          </a:p>
        </p:txBody>
      </p:sp>
      <p:sp>
        <p:nvSpPr>
          <p:cNvPr id="7" name="テキスト ボックス 6">
            <a:extLst>
              <a:ext uri="{FF2B5EF4-FFF2-40B4-BE49-F238E27FC236}">
                <a16:creationId xmlns:a16="http://schemas.microsoft.com/office/drawing/2014/main" id="{F0DBE93D-CB99-4F4A-832D-21485D17344E}"/>
              </a:ext>
            </a:extLst>
          </p:cNvPr>
          <p:cNvSpPr txBox="1"/>
          <p:nvPr/>
        </p:nvSpPr>
        <p:spPr>
          <a:xfrm>
            <a:off x="378298" y="1065192"/>
            <a:ext cx="8774090" cy="1600438"/>
          </a:xfrm>
          <a:prstGeom prst="rect">
            <a:avLst/>
          </a:prstGeom>
          <a:noFill/>
        </p:spPr>
        <p:txBody>
          <a:bodyPr wrap="square" rtlCol="0">
            <a:spAutoFit/>
          </a:bodyPr>
          <a:lstStyle/>
          <a:p>
            <a:pPr marL="342900" indent="-342900">
              <a:buFont typeface="Wingdings" panose="05000000000000000000" pitchFamily="2" charset="2"/>
              <a:buChar char="l"/>
            </a:pPr>
            <a:r>
              <a:rPr lang="ja-JP" altLang="en-US" sz="2400" dirty="0"/>
              <a:t>大振幅音響計測制御機構について複数の管路長に対して制御パラメータを共通とした場合の実験的検証を行った</a:t>
            </a:r>
            <a:endParaRPr lang="en-US" altLang="ja-JP" sz="2400" dirty="0"/>
          </a:p>
          <a:p>
            <a:endParaRPr lang="en-US" altLang="ja-JP" sz="200" dirty="0"/>
          </a:p>
          <a:p>
            <a:pPr marL="800100" lvl="1" indent="-342900">
              <a:buFont typeface="Arial" panose="020B0604020202020204" pitchFamily="34" charset="0"/>
              <a:buChar char="•"/>
            </a:pPr>
            <a:r>
              <a:rPr lang="ja-JP" altLang="en-US" sz="2400" dirty="0"/>
              <a:t>複数の管路長に対しても発振周波数が自動的に決定された　</a:t>
            </a:r>
            <a:endParaRPr lang="en-US" altLang="ja-JP" sz="2400" dirty="0"/>
          </a:p>
          <a:p>
            <a:pPr marL="800100" lvl="1" indent="-342900">
              <a:buFont typeface="Arial" panose="020B0604020202020204" pitchFamily="34" charset="0"/>
              <a:buChar char="•"/>
            </a:pPr>
            <a:r>
              <a:rPr lang="ja-JP" altLang="en-US" sz="2400" dirty="0"/>
              <a:t>熱音響エンジンの自励発振時圧力振幅が推定できた</a:t>
            </a:r>
            <a:endParaRPr lang="en-US" altLang="ja-JP" sz="2400" dirty="0"/>
          </a:p>
        </p:txBody>
      </p:sp>
      <p:sp>
        <p:nvSpPr>
          <p:cNvPr id="8" name="テキスト ボックス 7">
            <a:extLst>
              <a:ext uri="{FF2B5EF4-FFF2-40B4-BE49-F238E27FC236}">
                <a16:creationId xmlns:a16="http://schemas.microsoft.com/office/drawing/2014/main" id="{87B4E6EC-4987-40C3-8A4F-63642F6EEC7A}"/>
              </a:ext>
            </a:extLst>
          </p:cNvPr>
          <p:cNvSpPr txBox="1"/>
          <p:nvPr/>
        </p:nvSpPr>
        <p:spPr>
          <a:xfrm>
            <a:off x="378298" y="3082658"/>
            <a:ext cx="8581143" cy="1754326"/>
          </a:xfrm>
          <a:prstGeom prst="rect">
            <a:avLst/>
          </a:prstGeom>
          <a:noFill/>
        </p:spPr>
        <p:txBody>
          <a:bodyPr wrap="square" rtlCol="0">
            <a:spAutoFit/>
          </a:bodyPr>
          <a:lstStyle/>
          <a:p>
            <a:r>
              <a:rPr lang="ja-JP" altLang="en-US" sz="3200" dirty="0"/>
              <a:t>今後の課題</a:t>
            </a:r>
            <a:endParaRPr lang="en-US" altLang="ja-JP" sz="3200" dirty="0"/>
          </a:p>
          <a:p>
            <a:endParaRPr lang="en-US" altLang="ja-JP" sz="400" dirty="0"/>
          </a:p>
          <a:p>
            <a:pPr marL="457200" indent="-457200">
              <a:buFont typeface="Wingdings" panose="05000000000000000000" pitchFamily="2" charset="2"/>
              <a:buChar char="l"/>
            </a:pPr>
            <a:r>
              <a:rPr lang="en-US" altLang="ja-JP" sz="2400" dirty="0"/>
              <a:t>PI</a:t>
            </a:r>
            <a:r>
              <a:rPr lang="ja-JP" altLang="en-US" sz="2400" dirty="0"/>
              <a:t>補償器のゲインに関する安定性領域の解析</a:t>
            </a:r>
            <a:endParaRPr lang="en-US" altLang="ja-JP" sz="2400" dirty="0"/>
          </a:p>
          <a:p>
            <a:pPr marL="457200" indent="-457200">
              <a:buFont typeface="Wingdings" panose="05000000000000000000" pitchFamily="2" charset="2"/>
              <a:buChar char="l"/>
            </a:pPr>
            <a:r>
              <a:rPr lang="ja-JP" altLang="en-US" sz="2400" dirty="0"/>
              <a:t>遅れ時間を調整する手法の検討</a:t>
            </a:r>
            <a:endParaRPr lang="en-US" altLang="ja-JP" sz="2400" dirty="0"/>
          </a:p>
          <a:p>
            <a:pPr marL="457200" indent="-457200">
              <a:buFont typeface="Wingdings" panose="05000000000000000000" pitchFamily="2" charset="2"/>
              <a:buChar char="l"/>
            </a:pPr>
            <a:r>
              <a:rPr lang="ja-JP" altLang="en-US" sz="2400" dirty="0"/>
              <a:t>管路長を連続的に変化させる機構の導入</a:t>
            </a:r>
            <a:endParaRPr lang="en-US" altLang="ja-JP" sz="2400" dirty="0"/>
          </a:p>
        </p:txBody>
      </p:sp>
      <p:sp>
        <p:nvSpPr>
          <p:cNvPr id="5" name="スライド番号プレースホルダー 1"/>
          <p:cNvSpPr>
            <a:spLocks noGrp="1"/>
          </p:cNvSpPr>
          <p:nvPr>
            <p:ph type="sldNum" sz="quarter" idx="12"/>
          </p:nvPr>
        </p:nvSpPr>
        <p:spPr>
          <a:xfrm>
            <a:off x="6991990" y="6442376"/>
            <a:ext cx="2057400" cy="365125"/>
          </a:xfrm>
        </p:spPr>
        <p:txBody>
          <a:bodyPr/>
          <a:lstStyle/>
          <a:p>
            <a:r>
              <a:rPr kumimoji="1" lang="en-US" altLang="ja-JP" dirty="0"/>
              <a:t>14</a:t>
            </a:r>
            <a:endParaRPr kumimoji="1" lang="ja-JP" altLang="en-US" dirty="0"/>
          </a:p>
        </p:txBody>
      </p:sp>
    </p:spTree>
    <p:extLst>
      <p:ext uri="{BB962C8B-B14F-4D97-AF65-F5344CB8AC3E}">
        <p14:creationId xmlns:p14="http://schemas.microsoft.com/office/powerpoint/2010/main" val="3577776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C5DE9B98-5FE2-426C-A7AD-AC8C43306711}"/>
              </a:ext>
            </a:extLst>
          </p:cNvPr>
          <p:cNvSpPr>
            <a:spLocks noGrp="1"/>
          </p:cNvSpPr>
          <p:nvPr>
            <p:ph type="title"/>
          </p:nvPr>
        </p:nvSpPr>
        <p:spPr>
          <a:xfrm>
            <a:off x="148578" y="113754"/>
            <a:ext cx="2792536" cy="719395"/>
          </a:xfrm>
        </p:spPr>
        <p:txBody>
          <a:bodyPr>
            <a:normAutofit/>
          </a:bodyPr>
          <a:lstStyle/>
          <a:p>
            <a:r>
              <a:rPr kumimoji="1" lang="en-US" altLang="ja-JP" sz="4000" dirty="0"/>
              <a:t>- </a:t>
            </a:r>
            <a:r>
              <a:rPr kumimoji="1" lang="ja-JP" altLang="en-US" sz="4000" dirty="0"/>
              <a:t>研究背景 </a:t>
            </a:r>
            <a:r>
              <a:rPr kumimoji="1" lang="en-US" altLang="ja-JP" sz="4000" dirty="0"/>
              <a:t>-</a:t>
            </a:r>
            <a:endParaRPr kumimoji="1" lang="ja-JP" altLang="en-US" sz="4000" dirty="0"/>
          </a:p>
        </p:txBody>
      </p:sp>
      <p:sp>
        <p:nvSpPr>
          <p:cNvPr id="60" name="テキスト ボックス 59">
            <a:extLst>
              <a:ext uri="{FF2B5EF4-FFF2-40B4-BE49-F238E27FC236}">
                <a16:creationId xmlns:a16="http://schemas.microsoft.com/office/drawing/2014/main" id="{0D983D14-EC9A-4127-9A7D-E6618BC0B4C5}"/>
              </a:ext>
            </a:extLst>
          </p:cNvPr>
          <p:cNvSpPr txBox="1"/>
          <p:nvPr/>
        </p:nvSpPr>
        <p:spPr>
          <a:xfrm>
            <a:off x="0" y="1102817"/>
            <a:ext cx="9149351" cy="615553"/>
          </a:xfrm>
          <a:prstGeom prst="rect">
            <a:avLst/>
          </a:prstGeom>
          <a:noFill/>
        </p:spPr>
        <p:txBody>
          <a:bodyPr wrap="square" rtlCol="0">
            <a:spAutoFit/>
          </a:bodyPr>
          <a:lstStyle/>
          <a:p>
            <a:pPr algn="ctr"/>
            <a:r>
              <a:rPr lang="ja-JP" altLang="en-US" sz="3400" dirty="0"/>
              <a:t>熱音響現象 </a:t>
            </a:r>
            <a:r>
              <a:rPr lang="en-US" altLang="ja-JP" sz="3400" dirty="0"/>
              <a:t>:</a:t>
            </a:r>
            <a:r>
              <a:rPr lang="ja-JP" altLang="en-US" sz="3400" dirty="0"/>
              <a:t> </a:t>
            </a:r>
            <a:r>
              <a:rPr lang="ja-JP" altLang="en-US" sz="3400" dirty="0">
                <a:solidFill>
                  <a:srgbClr val="FF0000"/>
                </a:solidFill>
              </a:rPr>
              <a:t>熱</a:t>
            </a:r>
            <a:r>
              <a:rPr lang="ja-JP" altLang="en-US" sz="3400" dirty="0"/>
              <a:t>と</a:t>
            </a:r>
            <a:r>
              <a:rPr lang="ja-JP" altLang="en-US" sz="3400" dirty="0">
                <a:solidFill>
                  <a:srgbClr val="FF0000"/>
                </a:solidFill>
              </a:rPr>
              <a:t>音波</a:t>
            </a:r>
            <a:r>
              <a:rPr lang="ja-JP" altLang="en-US" sz="3400" dirty="0"/>
              <a:t>の相互エネルギー変換</a:t>
            </a:r>
            <a:endParaRPr lang="en-US" altLang="ja-JP" sz="3400" dirty="0"/>
          </a:p>
        </p:txBody>
      </p:sp>
      <mc:AlternateContent xmlns:mc="http://schemas.openxmlformats.org/markup-compatibility/2006" xmlns:a14="http://schemas.microsoft.com/office/drawing/2010/main">
        <mc:Choice Requires="a14">
          <p:sp>
            <p:nvSpPr>
              <p:cNvPr id="67" name="テキスト ボックス 66">
                <a:extLst>
                  <a:ext uri="{FF2B5EF4-FFF2-40B4-BE49-F238E27FC236}">
                    <a16:creationId xmlns:a16="http://schemas.microsoft.com/office/drawing/2014/main" id="{BB9BA524-DA10-4B16-BB0C-050B41AFEB77}"/>
                  </a:ext>
                </a:extLst>
              </p:cNvPr>
              <p:cNvSpPr txBox="1"/>
              <p:nvPr/>
            </p:nvSpPr>
            <p:spPr>
              <a:xfrm>
                <a:off x="6358200" y="2253784"/>
                <a:ext cx="941987"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𝑇</m:t>
                          </m:r>
                        </m:e>
                        <m:sub>
                          <m:r>
                            <m:rPr>
                              <m:sty m:val="p"/>
                            </m:rPr>
                            <a:rPr lang="en-US" altLang="ja-JP" sz="1400" i="1">
                              <a:latin typeface="Cambria Math" panose="02040503050406030204" pitchFamily="18" charset="0"/>
                            </a:rPr>
                            <m:t>H</m:t>
                          </m:r>
                        </m:sub>
                      </m:sSub>
                      <m:r>
                        <a:rPr lang="ja-JP" altLang="en-US" sz="1400" i="1">
                          <a:latin typeface="Cambria Math" panose="02040503050406030204" pitchFamily="18" charset="0"/>
                        </a:rPr>
                        <m:t>（</m:t>
                      </m:r>
                      <m:r>
                        <m:rPr>
                          <m:sty m:val="p"/>
                        </m:rPr>
                        <a:rPr lang="en-US" altLang="ja-JP" sz="1400" b="0" i="0" smtClean="0">
                          <a:latin typeface="Cambria Math" panose="02040503050406030204" pitchFamily="18" charset="0"/>
                        </a:rPr>
                        <m:t>Hot</m:t>
                      </m:r>
                      <m:r>
                        <a:rPr lang="ja-JP" altLang="en-US" sz="1400" i="1">
                          <a:latin typeface="Cambria Math" panose="02040503050406030204" pitchFamily="18" charset="0"/>
                        </a:rPr>
                        <m:t>）</m:t>
                      </m:r>
                    </m:oMath>
                  </m:oMathPara>
                </a14:m>
                <a:endParaRPr kumimoji="1" lang="ja-JP" altLang="en-US" sz="1400" dirty="0"/>
              </a:p>
            </p:txBody>
          </p:sp>
        </mc:Choice>
        <mc:Fallback xmlns="">
          <p:sp>
            <p:nvSpPr>
              <p:cNvPr id="67" name="テキスト ボックス 66">
                <a:extLst>
                  <a:ext uri="{FF2B5EF4-FFF2-40B4-BE49-F238E27FC236}">
                    <a16:creationId xmlns:a16="http://schemas.microsoft.com/office/drawing/2014/main" id="{BB9BA524-DA10-4B16-BB0C-050B41AFEB77}"/>
                  </a:ext>
                </a:extLst>
              </p:cNvPr>
              <p:cNvSpPr txBox="1">
                <a:spLocks noRot="1" noChangeAspect="1" noMove="1" noResize="1" noEditPoints="1" noAdjustHandles="1" noChangeArrowheads="1" noChangeShapeType="1" noTextEdit="1"/>
              </p:cNvSpPr>
              <p:nvPr/>
            </p:nvSpPr>
            <p:spPr>
              <a:xfrm>
                <a:off x="6358200" y="2253784"/>
                <a:ext cx="941987" cy="307777"/>
              </a:xfrm>
              <a:prstGeom prst="rect">
                <a:avLst/>
              </a:prstGeom>
              <a:blipFill>
                <a:blip r:embed="rId3"/>
                <a:stretch>
                  <a:fillRect b="-2000"/>
                </a:stretch>
              </a:blipFill>
            </p:spPr>
            <p:txBody>
              <a:bodyPr/>
              <a:lstStyle/>
              <a:p>
                <a:r>
                  <a:rPr lang="ja-JP" altLang="en-US">
                    <a:noFill/>
                  </a:rPr>
                  <a:t> </a:t>
                </a:r>
              </a:p>
            </p:txBody>
          </p:sp>
        </mc:Fallback>
      </mc:AlternateContent>
      <p:sp>
        <p:nvSpPr>
          <p:cNvPr id="68" name="テキスト ボックス 67">
            <a:extLst>
              <a:ext uri="{FF2B5EF4-FFF2-40B4-BE49-F238E27FC236}">
                <a16:creationId xmlns:a16="http://schemas.microsoft.com/office/drawing/2014/main" id="{FF37E6AE-6CFB-4543-8159-1B5A778BCF01}"/>
              </a:ext>
            </a:extLst>
          </p:cNvPr>
          <p:cNvSpPr txBox="1"/>
          <p:nvPr/>
        </p:nvSpPr>
        <p:spPr>
          <a:xfrm>
            <a:off x="7694389" y="2339892"/>
            <a:ext cx="858095" cy="338554"/>
          </a:xfrm>
          <a:prstGeom prst="rect">
            <a:avLst/>
          </a:prstGeom>
          <a:noFill/>
        </p:spPr>
        <p:txBody>
          <a:bodyPr wrap="square" rtlCol="0">
            <a:spAutoFit/>
          </a:bodyPr>
          <a:lstStyle/>
          <a:p>
            <a:r>
              <a:rPr kumimoji="1" lang="ja-JP" altLang="en-US" sz="1600" dirty="0"/>
              <a:t>音波</a:t>
            </a:r>
          </a:p>
        </p:txBody>
      </p:sp>
      <p:grpSp>
        <p:nvGrpSpPr>
          <p:cNvPr id="69" name="グループ化 68">
            <a:extLst>
              <a:ext uri="{FF2B5EF4-FFF2-40B4-BE49-F238E27FC236}">
                <a16:creationId xmlns:a16="http://schemas.microsoft.com/office/drawing/2014/main" id="{E6DD6FEB-34B1-49E0-BD68-64E4FD83CEA0}"/>
              </a:ext>
            </a:extLst>
          </p:cNvPr>
          <p:cNvGrpSpPr/>
          <p:nvPr/>
        </p:nvGrpSpPr>
        <p:grpSpPr>
          <a:xfrm>
            <a:off x="4975121" y="2394516"/>
            <a:ext cx="2996986" cy="995160"/>
            <a:chOff x="1397746" y="4152490"/>
            <a:chExt cx="3735736" cy="1240464"/>
          </a:xfrm>
        </p:grpSpPr>
        <p:grpSp>
          <p:nvGrpSpPr>
            <p:cNvPr id="73" name="グループ化 72">
              <a:extLst>
                <a:ext uri="{FF2B5EF4-FFF2-40B4-BE49-F238E27FC236}">
                  <a16:creationId xmlns:a16="http://schemas.microsoft.com/office/drawing/2014/main" id="{BCB1A796-0254-4EC1-AFD5-0A69D27DB31D}"/>
                </a:ext>
              </a:extLst>
            </p:cNvPr>
            <p:cNvGrpSpPr/>
            <p:nvPr/>
          </p:nvGrpSpPr>
          <p:grpSpPr>
            <a:xfrm>
              <a:off x="1397746" y="4152490"/>
              <a:ext cx="3735736" cy="1058911"/>
              <a:chOff x="883709" y="3558209"/>
              <a:chExt cx="3735736" cy="1058911"/>
            </a:xfrm>
          </p:grpSpPr>
          <p:sp>
            <p:nvSpPr>
              <p:cNvPr id="79" name="円柱 78">
                <a:extLst>
                  <a:ext uri="{FF2B5EF4-FFF2-40B4-BE49-F238E27FC236}">
                    <a16:creationId xmlns:a16="http://schemas.microsoft.com/office/drawing/2014/main" id="{F5BBDB80-D336-401B-A9EC-30B1DC466345}"/>
                  </a:ext>
                </a:extLst>
              </p:cNvPr>
              <p:cNvSpPr>
                <a:spLocks noChangeArrowheads="1"/>
              </p:cNvSpPr>
              <p:nvPr/>
            </p:nvSpPr>
            <p:spPr bwMode="auto">
              <a:xfrm rot="6621938">
                <a:off x="2321410" y="2319085"/>
                <a:ext cx="860334" cy="3735736"/>
              </a:xfrm>
              <a:prstGeom prst="can">
                <a:avLst>
                  <a:gd name="adj" fmla="val 71705"/>
                </a:avLst>
              </a:prstGeom>
              <a:gradFill flip="none" rotWithShape="1">
                <a:gsLst>
                  <a:gs pos="100000">
                    <a:schemeClr val="bg1">
                      <a:lumMod val="65000"/>
                    </a:schemeClr>
                  </a:gs>
                  <a:gs pos="46900">
                    <a:schemeClr val="accent3">
                      <a:lumMod val="20000"/>
                      <a:lumOff val="80000"/>
                    </a:schemeClr>
                  </a:gs>
                  <a:gs pos="0">
                    <a:schemeClr val="bg1">
                      <a:lumMod val="65000"/>
                    </a:schemeClr>
                  </a:gs>
                </a:gsLst>
                <a:lin ang="21594000" scaled="0"/>
                <a:tileRect/>
              </a:gradFill>
              <a:ln w="12700" algn="ctr">
                <a:solidFill>
                  <a:srgbClr val="000000"/>
                </a:solidFill>
                <a:round/>
                <a:headEnd/>
                <a:tailEnd/>
              </a:ln>
            </p:spPr>
            <p:txBody>
              <a:bodyPr rot="10800000" vert="eaVert"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dirty="0">
                  <a:ln>
                    <a:noFill/>
                  </a:ln>
                  <a:solidFill>
                    <a:schemeClr val="bg1"/>
                  </a:solidFill>
                  <a:effectLst/>
                  <a:highlight>
                    <a:srgbClr val="FFFF00"/>
                  </a:highlight>
                  <a:uLnTx/>
                  <a:uFillTx/>
                  <a:latin typeface="Arial"/>
                  <a:ea typeface="ＭＳ Ｐゴシック"/>
                </a:endParaRPr>
              </a:p>
            </p:txBody>
          </p:sp>
          <p:grpSp>
            <p:nvGrpSpPr>
              <p:cNvPr id="81" name="グループ化 80">
                <a:extLst>
                  <a:ext uri="{FF2B5EF4-FFF2-40B4-BE49-F238E27FC236}">
                    <a16:creationId xmlns:a16="http://schemas.microsoft.com/office/drawing/2014/main" id="{3C911FBC-5B0A-48BC-811F-6E88C1623236}"/>
                  </a:ext>
                </a:extLst>
              </p:cNvPr>
              <p:cNvGrpSpPr/>
              <p:nvPr/>
            </p:nvGrpSpPr>
            <p:grpSpPr>
              <a:xfrm>
                <a:off x="1480167" y="3558209"/>
                <a:ext cx="1427013" cy="989044"/>
                <a:chOff x="1906887" y="3718764"/>
                <a:chExt cx="1427013" cy="989044"/>
              </a:xfrm>
            </p:grpSpPr>
            <p:sp>
              <p:nvSpPr>
                <p:cNvPr id="82" name="円柱 81">
                  <a:extLst>
                    <a:ext uri="{FF2B5EF4-FFF2-40B4-BE49-F238E27FC236}">
                      <a16:creationId xmlns:a16="http://schemas.microsoft.com/office/drawing/2014/main" id="{C4D8C41D-810D-4250-8874-7F596CDC5075}"/>
                    </a:ext>
                  </a:extLst>
                </p:cNvPr>
                <p:cNvSpPr>
                  <a:spLocks noChangeArrowheads="1"/>
                </p:cNvSpPr>
                <p:nvPr/>
              </p:nvSpPr>
              <p:spPr bwMode="auto">
                <a:xfrm rot="6621938">
                  <a:off x="2196790" y="3428861"/>
                  <a:ext cx="847207" cy="1427013"/>
                </a:xfrm>
                <a:prstGeom prst="can">
                  <a:avLst>
                    <a:gd name="adj" fmla="val 71705"/>
                  </a:avLst>
                </a:prstGeom>
                <a:gradFill flip="none" rotWithShape="1">
                  <a:gsLst>
                    <a:gs pos="67000">
                      <a:srgbClr val="FF5050"/>
                    </a:gs>
                    <a:gs pos="16000">
                      <a:srgbClr val="FF0000"/>
                    </a:gs>
                    <a:gs pos="95000">
                      <a:srgbClr val="0070C0"/>
                    </a:gs>
                    <a:gs pos="82000">
                      <a:schemeClr val="accent1">
                        <a:lumMod val="80000"/>
                        <a:lumOff val="20000"/>
                      </a:schemeClr>
                    </a:gs>
                    <a:gs pos="77000">
                      <a:schemeClr val="accent1">
                        <a:lumMod val="40000"/>
                        <a:lumOff val="60000"/>
                      </a:schemeClr>
                    </a:gs>
                    <a:gs pos="74000">
                      <a:srgbClr val="FFB7B7">
                        <a:lumMod val="96000"/>
                      </a:srgbClr>
                    </a:gs>
                  </a:gsLst>
                  <a:path path="circle">
                    <a:fillToRect l="50000" t="-80000" r="50000" b="180000"/>
                  </a:path>
                  <a:tileRect/>
                </a:gradFill>
                <a:ln w="3175" algn="ctr">
                  <a:solidFill>
                    <a:schemeClr val="bg1">
                      <a:lumMod val="50000"/>
                    </a:schemeClr>
                  </a:solidFill>
                  <a:prstDash val="solid"/>
                  <a:round/>
                  <a:headEnd/>
                  <a:tailEnd/>
                </a:ln>
              </p:spPr>
              <p:txBody>
                <a:bodyPr rot="10800000" vert="eaVert"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dirty="0">
                    <a:ln>
                      <a:noFill/>
                    </a:ln>
                    <a:solidFill>
                      <a:schemeClr val="bg1"/>
                    </a:solidFill>
                    <a:effectLst/>
                    <a:highlight>
                      <a:srgbClr val="FFFF00"/>
                    </a:highlight>
                    <a:uLnTx/>
                    <a:uFillTx/>
                    <a:latin typeface="Arial"/>
                    <a:ea typeface="ＭＳ Ｐゴシック"/>
                  </a:endParaRPr>
                </a:p>
              </p:txBody>
            </p:sp>
            <p:sp>
              <p:nvSpPr>
                <p:cNvPr id="83" name="楕円 82">
                  <a:extLst>
                    <a:ext uri="{FF2B5EF4-FFF2-40B4-BE49-F238E27FC236}">
                      <a16:creationId xmlns:a16="http://schemas.microsoft.com/office/drawing/2014/main" id="{4ACE7B0C-2090-475C-B5F2-DC5B6A1D611E}"/>
                    </a:ext>
                  </a:extLst>
                </p:cNvPr>
                <p:cNvSpPr/>
                <p:nvPr/>
              </p:nvSpPr>
              <p:spPr>
                <a:xfrm rot="1285678">
                  <a:off x="2702019" y="3859979"/>
                  <a:ext cx="602689" cy="847829"/>
                </a:xfrm>
                <a:prstGeom prst="ellipse">
                  <a:avLst/>
                </a:prstGeom>
                <a:pattFill prst="lgGrid">
                  <a:fgClr>
                    <a:schemeClr val="tx1"/>
                  </a:fgClr>
                  <a:bgClr>
                    <a:srgbClr val="FF5050"/>
                  </a:bgClr>
                </a:patt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75" name="グループ化 74">
              <a:extLst>
                <a:ext uri="{FF2B5EF4-FFF2-40B4-BE49-F238E27FC236}">
                  <a16:creationId xmlns:a16="http://schemas.microsoft.com/office/drawing/2014/main" id="{1705FF28-BD14-4A0E-8959-5F04EDDABCF6}"/>
                </a:ext>
              </a:extLst>
            </p:cNvPr>
            <p:cNvGrpSpPr/>
            <p:nvPr/>
          </p:nvGrpSpPr>
          <p:grpSpPr>
            <a:xfrm rot="1262551">
              <a:off x="3800839" y="4725649"/>
              <a:ext cx="436048" cy="667305"/>
              <a:chOff x="5544891" y="5235603"/>
              <a:chExt cx="436048" cy="667305"/>
            </a:xfrm>
          </p:grpSpPr>
          <p:sp>
            <p:nvSpPr>
              <p:cNvPr id="76" name="月 75">
                <a:extLst>
                  <a:ext uri="{FF2B5EF4-FFF2-40B4-BE49-F238E27FC236}">
                    <a16:creationId xmlns:a16="http://schemas.microsoft.com/office/drawing/2014/main" id="{A21EE2CC-461A-4D9D-BA8E-CDB7B681E751}"/>
                  </a:ext>
                </a:extLst>
              </p:cNvPr>
              <p:cNvSpPr/>
              <p:nvPr/>
            </p:nvSpPr>
            <p:spPr>
              <a:xfrm rot="10800000">
                <a:off x="5668862" y="5369114"/>
                <a:ext cx="109981" cy="400283"/>
              </a:xfrm>
              <a:prstGeom prst="moon">
                <a:avLst>
                  <a:gd name="adj" fmla="val 3127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月 76">
                <a:extLst>
                  <a:ext uri="{FF2B5EF4-FFF2-40B4-BE49-F238E27FC236}">
                    <a16:creationId xmlns:a16="http://schemas.microsoft.com/office/drawing/2014/main" id="{A86D5C73-5815-475A-97BD-7B9C26FEBDD3}"/>
                  </a:ext>
                </a:extLst>
              </p:cNvPr>
              <p:cNvSpPr/>
              <p:nvPr/>
            </p:nvSpPr>
            <p:spPr>
              <a:xfrm rot="10800000">
                <a:off x="5833716" y="5235603"/>
                <a:ext cx="147223" cy="667305"/>
              </a:xfrm>
              <a:prstGeom prst="moon">
                <a:avLst>
                  <a:gd name="adj" fmla="val 2692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8" name="月 77">
                <a:extLst>
                  <a:ext uri="{FF2B5EF4-FFF2-40B4-BE49-F238E27FC236}">
                    <a16:creationId xmlns:a16="http://schemas.microsoft.com/office/drawing/2014/main" id="{4CF80A22-6B0D-4AC2-B10D-A6EBB6689CFD}"/>
                  </a:ext>
                </a:extLst>
              </p:cNvPr>
              <p:cNvSpPr/>
              <p:nvPr/>
            </p:nvSpPr>
            <p:spPr>
              <a:xfrm rot="10800000">
                <a:off x="5544891" y="5463371"/>
                <a:ext cx="62540" cy="211772"/>
              </a:xfrm>
              <a:prstGeom prst="moon">
                <a:avLst>
                  <a:gd name="adj" fmla="val 4391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70" name="テキスト ボックス 69">
            <a:extLst>
              <a:ext uri="{FF2B5EF4-FFF2-40B4-BE49-F238E27FC236}">
                <a16:creationId xmlns:a16="http://schemas.microsoft.com/office/drawing/2014/main" id="{E6CC6369-9917-43DD-B5DB-A18E7E53DE41}"/>
              </a:ext>
            </a:extLst>
          </p:cNvPr>
          <p:cNvSpPr txBox="1"/>
          <p:nvPr/>
        </p:nvSpPr>
        <p:spPr>
          <a:xfrm>
            <a:off x="4654221" y="3092729"/>
            <a:ext cx="1479534" cy="584775"/>
          </a:xfrm>
          <a:prstGeom prst="rect">
            <a:avLst/>
          </a:prstGeom>
          <a:noFill/>
        </p:spPr>
        <p:txBody>
          <a:bodyPr wrap="square" rtlCol="0">
            <a:spAutoFit/>
          </a:bodyPr>
          <a:lstStyle/>
          <a:p>
            <a:r>
              <a:rPr lang="ja-JP" altLang="en-US" sz="1600" dirty="0"/>
              <a:t>熱・音波変換デバイス</a:t>
            </a:r>
            <a:endParaRPr kumimoji="1" lang="ja-JP" altLang="en-US" sz="1600" dirty="0"/>
          </a:p>
        </p:txBody>
      </p:sp>
      <p:cxnSp>
        <p:nvCxnSpPr>
          <p:cNvPr id="71" name="直線コネクタ 70">
            <a:extLst>
              <a:ext uri="{FF2B5EF4-FFF2-40B4-BE49-F238E27FC236}">
                <a16:creationId xmlns:a16="http://schemas.microsoft.com/office/drawing/2014/main" id="{1B110923-530C-4B66-8EE7-30A0675CA53A}"/>
              </a:ext>
            </a:extLst>
          </p:cNvPr>
          <p:cNvCxnSpPr>
            <a:cxnSpLocks/>
            <a:endCxn id="70" idx="0"/>
          </p:cNvCxnSpPr>
          <p:nvPr/>
        </p:nvCxnSpPr>
        <p:spPr>
          <a:xfrm flipH="1">
            <a:off x="5393988" y="2844638"/>
            <a:ext cx="209086" cy="2480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789FB149-48EA-4709-9A3A-9CEC2D45D817}"/>
              </a:ext>
            </a:extLst>
          </p:cNvPr>
          <p:cNvCxnSpPr>
            <a:cxnSpLocks/>
            <a:endCxn id="68" idx="1"/>
          </p:cNvCxnSpPr>
          <p:nvPr/>
        </p:nvCxnSpPr>
        <p:spPr>
          <a:xfrm flipV="1">
            <a:off x="7169052" y="2509169"/>
            <a:ext cx="525337" cy="6015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A9E5E73B-3172-425F-A436-28374A09F6F4}"/>
              </a:ext>
            </a:extLst>
          </p:cNvPr>
          <p:cNvSpPr txBox="1"/>
          <p:nvPr/>
        </p:nvSpPr>
        <p:spPr>
          <a:xfrm>
            <a:off x="6913712" y="3696240"/>
            <a:ext cx="1084824" cy="338554"/>
          </a:xfrm>
          <a:prstGeom prst="rect">
            <a:avLst/>
          </a:prstGeom>
          <a:noFill/>
        </p:spPr>
        <p:txBody>
          <a:bodyPr wrap="square" rtlCol="0">
            <a:spAutoFit/>
          </a:bodyPr>
          <a:lstStyle/>
          <a:p>
            <a:r>
              <a:rPr lang="ja-JP" altLang="en-US" sz="1600" dirty="0"/>
              <a:t>共鳴管</a:t>
            </a:r>
            <a:endParaRPr kumimoji="1" lang="ja-JP" altLang="en-US" sz="1600" dirty="0"/>
          </a:p>
        </p:txBody>
      </p:sp>
      <p:sp>
        <p:nvSpPr>
          <p:cNvPr id="29" name="テキスト ボックス 28">
            <a:extLst>
              <a:ext uri="{FF2B5EF4-FFF2-40B4-BE49-F238E27FC236}">
                <a16:creationId xmlns:a16="http://schemas.microsoft.com/office/drawing/2014/main" id="{A04E5116-C710-4D1A-BF0D-9EE0E41731A6}"/>
              </a:ext>
            </a:extLst>
          </p:cNvPr>
          <p:cNvSpPr txBox="1"/>
          <p:nvPr/>
        </p:nvSpPr>
        <p:spPr>
          <a:xfrm>
            <a:off x="1075935" y="5111991"/>
            <a:ext cx="7520573" cy="892552"/>
          </a:xfrm>
          <a:prstGeom prst="rect">
            <a:avLst/>
          </a:prstGeom>
          <a:noFill/>
        </p:spPr>
        <p:txBody>
          <a:bodyPr wrap="square" rtlCol="0">
            <a:spAutoFit/>
          </a:bodyPr>
          <a:lstStyle/>
          <a:p>
            <a:r>
              <a:rPr lang="ja-JP" altLang="en-US" sz="2600" dirty="0">
                <a:latin typeface="ＭＳ Ｐゴシック" panose="020B0600070205080204" pitchFamily="50" charset="-128"/>
              </a:rPr>
              <a:t>設計段階で自励発振時圧力振幅の推定</a:t>
            </a:r>
            <a:endParaRPr lang="en-US" altLang="ja-JP" sz="2600" dirty="0">
              <a:solidFill>
                <a:srgbClr val="FF0000"/>
              </a:solidFill>
              <a:latin typeface="ＭＳ Ｐゴシック" panose="020B0600070205080204" pitchFamily="50" charset="-128"/>
              <a:ea typeface="ＭＳ Ｐゴシック" panose="020B0600070205080204" pitchFamily="50" charset="-128"/>
            </a:endParaRPr>
          </a:p>
          <a:p>
            <a:r>
              <a:rPr lang="en-US" altLang="ja-JP" sz="2600" dirty="0">
                <a:solidFill>
                  <a:srgbClr val="FF0000"/>
                </a:solidFill>
                <a:latin typeface="ＭＳ Ｐゴシック" panose="020B0600070205080204" pitchFamily="50" charset="-128"/>
                <a:ea typeface="ＭＳ Ｐゴシック" panose="020B0600070205080204" pitchFamily="50" charset="-128"/>
              </a:rPr>
              <a:t>	</a:t>
            </a:r>
            <a:r>
              <a:rPr lang="ja-JP" altLang="en-US" sz="2600" dirty="0">
                <a:solidFill>
                  <a:srgbClr val="FF0000"/>
                </a:solidFill>
                <a:latin typeface="ＭＳ Ｐゴシック" panose="020B0600070205080204" pitchFamily="50" charset="-128"/>
                <a:ea typeface="ＭＳ Ｐゴシック" panose="020B0600070205080204" pitchFamily="50" charset="-128"/>
              </a:rPr>
              <a:t>⇒ </a:t>
            </a:r>
            <a:r>
              <a:rPr kumimoji="1" lang="ja-JP" altLang="en-US" sz="2600" dirty="0">
                <a:solidFill>
                  <a:srgbClr val="FF0000"/>
                </a:solidFill>
                <a:latin typeface="ＭＳ Ｐゴシック" panose="020B0600070205080204" pitchFamily="50" charset="-128"/>
                <a:ea typeface="ＭＳ Ｐゴシック" panose="020B0600070205080204" pitchFamily="50" charset="-128"/>
              </a:rPr>
              <a:t>熱音響システムを実用化するにあたり重要</a:t>
            </a:r>
          </a:p>
        </p:txBody>
      </p:sp>
      <p:sp>
        <p:nvSpPr>
          <p:cNvPr id="30" name="コンテンツ プレースホルダ 2">
            <a:extLst>
              <a:ext uri="{FF2B5EF4-FFF2-40B4-BE49-F238E27FC236}">
                <a16:creationId xmlns:a16="http://schemas.microsoft.com/office/drawing/2014/main" id="{1442D1B4-D505-497D-A612-9E62BA447E2E}"/>
              </a:ext>
            </a:extLst>
          </p:cNvPr>
          <p:cNvSpPr txBox="1">
            <a:spLocks/>
          </p:cNvSpPr>
          <p:nvPr/>
        </p:nvSpPr>
        <p:spPr>
          <a:xfrm>
            <a:off x="475169" y="4599366"/>
            <a:ext cx="8193661" cy="512625"/>
          </a:xfrm>
          <a:prstGeom prst="rect">
            <a:avLst/>
          </a:prstGeom>
          <a:noFill/>
        </p:spPr>
        <p:txBody>
          <a:bodyPr>
            <a:noAutofit/>
          </a:bodyPr>
          <a:lstStyle/>
          <a:p>
            <a:pPr>
              <a:spcBef>
                <a:spcPct val="20000"/>
              </a:spcBef>
              <a:defRPr/>
            </a:pPr>
            <a:r>
              <a:rPr lang="ja-JP" altLang="en-US" sz="2800" u="sng" dirty="0">
                <a:uFill>
                  <a:solidFill>
                    <a:schemeClr val="tx1"/>
                  </a:solidFill>
                </a:uFill>
                <a:latin typeface="ＭＳ Ｐゴシック" panose="020B0600070205080204" pitchFamily="50" charset="-128"/>
                <a:ea typeface="ＭＳ Ｐゴシック" panose="020B0600070205080204" pitchFamily="50" charset="-128"/>
              </a:rPr>
              <a:t>熱音響システムの利用・・・</a:t>
            </a:r>
            <a:r>
              <a:rPr lang="ja-JP" altLang="en-US" sz="2800" u="sng" dirty="0"/>
              <a:t>エンジン、発電機、冷凍機</a:t>
            </a:r>
            <a:endParaRPr lang="en-US" altLang="ja-JP" sz="2800" u="sng" dirty="0"/>
          </a:p>
          <a:p>
            <a:pPr>
              <a:spcBef>
                <a:spcPct val="20000"/>
              </a:spcBef>
              <a:defRPr/>
            </a:pPr>
            <a:endParaRPr lang="en-US" altLang="ja-JP" sz="2800" u="sng" dirty="0">
              <a:uFill>
                <a:solidFill>
                  <a:schemeClr val="tx1"/>
                </a:solidFill>
              </a:uFill>
              <a:latin typeface="ＭＳ Ｐゴシック" panose="020B0600070205080204" pitchFamily="50" charset="-128"/>
              <a:ea typeface="ＭＳ Ｐゴシック" panose="020B0600070205080204" pitchFamily="50" charset="-128"/>
            </a:endParaRPr>
          </a:p>
        </p:txBody>
      </p:sp>
      <p:sp>
        <p:nvSpPr>
          <p:cNvPr id="31" name="テキスト ボックス 30">
            <a:extLst>
              <a:ext uri="{FF2B5EF4-FFF2-40B4-BE49-F238E27FC236}">
                <a16:creationId xmlns:a16="http://schemas.microsoft.com/office/drawing/2014/main" id="{5B827512-14FE-46AA-8D84-496CF6BCEE70}"/>
              </a:ext>
            </a:extLst>
          </p:cNvPr>
          <p:cNvSpPr txBox="1"/>
          <p:nvPr/>
        </p:nvSpPr>
        <p:spPr>
          <a:xfrm>
            <a:off x="695325" y="2379755"/>
            <a:ext cx="3472404" cy="1200329"/>
          </a:xfrm>
          <a:prstGeom prst="rect">
            <a:avLst/>
          </a:prstGeom>
          <a:noFill/>
        </p:spPr>
        <p:txBody>
          <a:bodyPr wrap="square" rtlCol="0">
            <a:spAutoFit/>
          </a:bodyPr>
          <a:lstStyle/>
          <a:p>
            <a:r>
              <a:rPr lang="ja-JP" altLang="en-US" sz="2400" dirty="0"/>
              <a:t>共鳴管内にあるスタックに温度勾配を与えることで音波が発生</a:t>
            </a:r>
            <a:endParaRPr lang="en-US" altLang="ja-JP" sz="2400" dirty="0"/>
          </a:p>
        </p:txBody>
      </p:sp>
      <mc:AlternateContent xmlns:mc="http://schemas.openxmlformats.org/markup-compatibility/2006" xmlns:a14="http://schemas.microsoft.com/office/drawing/2010/main">
        <mc:Choice Requires="a14">
          <p:sp>
            <p:nvSpPr>
              <p:cNvPr id="33" name="テキスト ボックス 32">
                <a:extLst>
                  <a:ext uri="{FF2B5EF4-FFF2-40B4-BE49-F238E27FC236}">
                    <a16:creationId xmlns:a16="http://schemas.microsoft.com/office/drawing/2014/main" id="{6448FFDE-E048-422D-B7CE-9C14C3E4B744}"/>
                  </a:ext>
                </a:extLst>
              </p:cNvPr>
              <p:cNvSpPr txBox="1"/>
              <p:nvPr/>
            </p:nvSpPr>
            <p:spPr>
              <a:xfrm>
                <a:off x="5592864" y="1986405"/>
                <a:ext cx="1073729"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𝑇</m:t>
                          </m:r>
                        </m:e>
                        <m:sub>
                          <m:r>
                            <m:rPr>
                              <m:sty m:val="p"/>
                            </m:rPr>
                            <a:rPr lang="en-US" altLang="ja-JP" sz="1400" i="1">
                              <a:latin typeface="Cambria Math" panose="02040503050406030204" pitchFamily="18" charset="0"/>
                            </a:rPr>
                            <m:t>C</m:t>
                          </m:r>
                        </m:sub>
                      </m:sSub>
                      <m:r>
                        <a:rPr lang="ja-JP" altLang="en-US" sz="1400" i="1">
                          <a:latin typeface="Cambria Math" panose="02040503050406030204" pitchFamily="18" charset="0"/>
                        </a:rPr>
                        <m:t>（</m:t>
                      </m:r>
                      <m:r>
                        <m:rPr>
                          <m:sty m:val="p"/>
                        </m:rPr>
                        <a:rPr lang="en-US" altLang="ja-JP" sz="1400" b="0" i="0" smtClean="0">
                          <a:latin typeface="Cambria Math" panose="02040503050406030204" pitchFamily="18" charset="0"/>
                        </a:rPr>
                        <m:t>Cold</m:t>
                      </m:r>
                      <m:r>
                        <a:rPr lang="ja-JP" altLang="en-US" sz="1400" i="1">
                          <a:latin typeface="Cambria Math" panose="02040503050406030204" pitchFamily="18" charset="0"/>
                        </a:rPr>
                        <m:t>）</m:t>
                      </m:r>
                    </m:oMath>
                  </m:oMathPara>
                </a14:m>
                <a:endParaRPr kumimoji="1" lang="ja-JP" altLang="en-US" sz="1400" dirty="0"/>
              </a:p>
            </p:txBody>
          </p:sp>
        </mc:Choice>
        <mc:Fallback xmlns="">
          <p:sp>
            <p:nvSpPr>
              <p:cNvPr id="33" name="テキスト ボックス 32">
                <a:extLst>
                  <a:ext uri="{FF2B5EF4-FFF2-40B4-BE49-F238E27FC236}">
                    <a16:creationId xmlns:a16="http://schemas.microsoft.com/office/drawing/2014/main" id="{6448FFDE-E048-422D-B7CE-9C14C3E4B744}"/>
                  </a:ext>
                </a:extLst>
              </p:cNvPr>
              <p:cNvSpPr txBox="1">
                <a:spLocks noRot="1" noChangeAspect="1" noMove="1" noResize="1" noEditPoints="1" noAdjustHandles="1" noChangeArrowheads="1" noChangeShapeType="1" noTextEdit="1"/>
              </p:cNvSpPr>
              <p:nvPr/>
            </p:nvSpPr>
            <p:spPr>
              <a:xfrm>
                <a:off x="5592864" y="1986405"/>
                <a:ext cx="1073729" cy="307777"/>
              </a:xfrm>
              <a:prstGeom prst="rect">
                <a:avLst/>
              </a:prstGeom>
              <a:blipFill>
                <a:blip r:embed="rId4"/>
                <a:stretch>
                  <a:fillRect b="-2000"/>
                </a:stretch>
              </a:blipFill>
            </p:spPr>
            <p:txBody>
              <a:bodyPr/>
              <a:lstStyle/>
              <a:p>
                <a:r>
                  <a:rPr lang="ja-JP" altLang="en-US">
                    <a:noFill/>
                  </a:rPr>
                  <a:t> </a:t>
                </a:r>
              </a:p>
            </p:txBody>
          </p:sp>
        </mc:Fallback>
      </mc:AlternateContent>
      <p:sp>
        <p:nvSpPr>
          <p:cNvPr id="2" name="スライド番号プレースホルダー 1"/>
          <p:cNvSpPr>
            <a:spLocks noGrp="1"/>
          </p:cNvSpPr>
          <p:nvPr>
            <p:ph type="sldNum" sz="quarter" idx="12"/>
          </p:nvPr>
        </p:nvSpPr>
        <p:spPr>
          <a:xfrm>
            <a:off x="6991990" y="6442376"/>
            <a:ext cx="2057400" cy="365125"/>
          </a:xfrm>
        </p:spPr>
        <p:txBody>
          <a:bodyPr/>
          <a:lstStyle/>
          <a:p>
            <a:r>
              <a:rPr kumimoji="1" lang="en-US" altLang="ja-JP" dirty="0"/>
              <a:t>1</a:t>
            </a:r>
            <a:endParaRPr kumimoji="1" lang="ja-JP" altLang="en-US" dirty="0"/>
          </a:p>
        </p:txBody>
      </p:sp>
    </p:spTree>
    <p:extLst>
      <p:ext uri="{BB962C8B-B14F-4D97-AF65-F5344CB8AC3E}">
        <p14:creationId xmlns:p14="http://schemas.microsoft.com/office/powerpoint/2010/main" val="4267734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C5DE9B98-5FE2-426C-A7AD-AC8C43306711}"/>
              </a:ext>
            </a:extLst>
          </p:cNvPr>
          <p:cNvSpPr>
            <a:spLocks noGrp="1"/>
          </p:cNvSpPr>
          <p:nvPr>
            <p:ph type="title"/>
          </p:nvPr>
        </p:nvSpPr>
        <p:spPr>
          <a:xfrm>
            <a:off x="148578" y="113754"/>
            <a:ext cx="2792536" cy="719395"/>
          </a:xfrm>
        </p:spPr>
        <p:txBody>
          <a:bodyPr>
            <a:normAutofit/>
          </a:bodyPr>
          <a:lstStyle/>
          <a:p>
            <a:r>
              <a:rPr kumimoji="1" lang="en-US" altLang="ja-JP" sz="4000" dirty="0"/>
              <a:t>- </a:t>
            </a:r>
            <a:r>
              <a:rPr kumimoji="1" lang="ja-JP" altLang="en-US" sz="4000" dirty="0"/>
              <a:t>研究背景 </a:t>
            </a:r>
            <a:r>
              <a:rPr kumimoji="1" lang="en-US" altLang="ja-JP" sz="4000" dirty="0"/>
              <a:t>-</a:t>
            </a:r>
            <a:endParaRPr kumimoji="1" lang="ja-JP" altLang="en-US" sz="4000" dirty="0"/>
          </a:p>
        </p:txBody>
      </p:sp>
      <p:sp>
        <p:nvSpPr>
          <p:cNvPr id="3" name="正方形/長方形 2">
            <a:extLst>
              <a:ext uri="{FF2B5EF4-FFF2-40B4-BE49-F238E27FC236}">
                <a16:creationId xmlns:a16="http://schemas.microsoft.com/office/drawing/2014/main" id="{36D9D484-82D7-4BDB-9BAD-A90892969B17}"/>
              </a:ext>
            </a:extLst>
          </p:cNvPr>
          <p:cNvSpPr/>
          <p:nvPr/>
        </p:nvSpPr>
        <p:spPr>
          <a:xfrm>
            <a:off x="1001164" y="2511910"/>
            <a:ext cx="7411585" cy="830997"/>
          </a:xfrm>
          <a:prstGeom prst="rect">
            <a:avLst/>
          </a:prstGeom>
        </p:spPr>
        <p:txBody>
          <a:bodyPr wrap="square">
            <a:spAutoFit/>
          </a:bodyPr>
          <a:lstStyle/>
          <a:p>
            <a:pPr marL="800100" lvl="1" indent="-342900">
              <a:buFont typeface="Wingdings" panose="05000000000000000000" pitchFamily="2" charset="2"/>
              <a:buChar char="l"/>
            </a:pPr>
            <a:r>
              <a:rPr lang="ja-JP" altLang="en-US" sz="2400" dirty="0">
                <a:uFill>
                  <a:solidFill>
                    <a:srgbClr val="FF0000"/>
                  </a:solidFill>
                </a:uFill>
              </a:rPr>
              <a:t>大振幅加振を可能とする大規模な音源が必要</a:t>
            </a:r>
            <a:endParaRPr lang="en-US" altLang="ja-JP" sz="2400" dirty="0">
              <a:uFill>
                <a:solidFill>
                  <a:srgbClr val="FF0000"/>
                </a:solidFill>
              </a:uFill>
            </a:endParaRPr>
          </a:p>
          <a:p>
            <a:pPr marL="800100" lvl="1" indent="-342900">
              <a:buFont typeface="Wingdings" panose="05000000000000000000" pitchFamily="2" charset="2"/>
              <a:buChar char="l"/>
            </a:pPr>
            <a:r>
              <a:rPr lang="ja-JP" altLang="en-US" sz="2400" dirty="0">
                <a:uFill>
                  <a:solidFill>
                    <a:srgbClr val="FF0000"/>
                  </a:solidFill>
                </a:uFill>
              </a:rPr>
              <a:t>測定周波数帯域が制限 （音源の出力に依存）</a:t>
            </a:r>
            <a:endParaRPr lang="en-US" altLang="ja-JP" sz="2400" dirty="0">
              <a:uFill>
                <a:solidFill>
                  <a:srgbClr val="FF0000"/>
                </a:solidFill>
              </a:uFill>
            </a:endParaRPr>
          </a:p>
        </p:txBody>
      </p:sp>
      <p:grpSp>
        <p:nvGrpSpPr>
          <p:cNvPr id="5" name="グループ化 4">
            <a:extLst>
              <a:ext uri="{FF2B5EF4-FFF2-40B4-BE49-F238E27FC236}">
                <a16:creationId xmlns:a16="http://schemas.microsoft.com/office/drawing/2014/main" id="{F571AD41-2A24-4A3A-9AFE-539D3A4C7F4B}"/>
              </a:ext>
            </a:extLst>
          </p:cNvPr>
          <p:cNvGrpSpPr/>
          <p:nvPr/>
        </p:nvGrpSpPr>
        <p:grpSpPr>
          <a:xfrm>
            <a:off x="798465" y="1491669"/>
            <a:ext cx="8006870" cy="892552"/>
            <a:chOff x="945332" y="3332656"/>
            <a:chExt cx="8006870" cy="892552"/>
          </a:xfrm>
        </p:grpSpPr>
        <p:sp>
          <p:nvSpPr>
            <p:cNvPr id="42" name="テキスト ボックス 41">
              <a:extLst>
                <a:ext uri="{FF2B5EF4-FFF2-40B4-BE49-F238E27FC236}">
                  <a16:creationId xmlns:a16="http://schemas.microsoft.com/office/drawing/2014/main" id="{26CA59CF-A1DC-43E3-9A21-9FB9B5E1031B}"/>
                </a:ext>
              </a:extLst>
            </p:cNvPr>
            <p:cNvSpPr txBox="1"/>
            <p:nvPr/>
          </p:nvSpPr>
          <p:spPr>
            <a:xfrm>
              <a:off x="945332" y="3332656"/>
              <a:ext cx="8006870" cy="892552"/>
            </a:xfrm>
            <a:prstGeom prst="rect">
              <a:avLst/>
            </a:prstGeom>
            <a:noFill/>
          </p:spPr>
          <p:txBody>
            <a:bodyPr wrap="square" rtlCol="0">
              <a:spAutoFit/>
            </a:bodyPr>
            <a:lstStyle/>
            <a:p>
              <a:r>
                <a:rPr lang="ja-JP" altLang="en-US" sz="2600" dirty="0">
                  <a:latin typeface="ＭＳ Ｐゴシック" panose="020B0600070205080204" pitchFamily="50" charset="-128"/>
                  <a:ea typeface="ＭＳ Ｐゴシック" panose="020B0600070205080204" pitchFamily="50" charset="-128"/>
                </a:rPr>
                <a:t>周波数応答計測により大振幅（</a:t>
              </a:r>
              <a:r>
                <a:rPr lang="en-US" altLang="ja-JP" sz="2600" dirty="0">
                  <a:latin typeface="ＭＳ Ｐゴシック" panose="020B0600070205080204" pitchFamily="50" charset="-128"/>
                  <a:ea typeface="ＭＳ Ｐゴシック" panose="020B0600070205080204" pitchFamily="50" charset="-128"/>
                </a:rPr>
                <a:t>1kPa</a:t>
              </a:r>
              <a:r>
                <a:rPr lang="ja-JP" altLang="en-US" sz="2600" dirty="0">
                  <a:latin typeface="ＭＳ Ｐゴシック" panose="020B0600070205080204" pitchFamily="50" charset="-128"/>
                  <a:ea typeface="ＭＳ Ｐゴシック" panose="020B0600070205080204" pitchFamily="50" charset="-128"/>
                </a:rPr>
                <a:t>以上）で発振する</a:t>
              </a:r>
              <a:endParaRPr lang="en-US" altLang="ja-JP" sz="2600" dirty="0">
                <a:latin typeface="ＭＳ Ｐゴシック" panose="020B0600070205080204" pitchFamily="50" charset="-128"/>
                <a:ea typeface="ＭＳ Ｐゴシック" panose="020B0600070205080204" pitchFamily="50" charset="-128"/>
              </a:endParaRPr>
            </a:p>
            <a:p>
              <a:r>
                <a:rPr lang="ja-JP" altLang="en-US" sz="2600" dirty="0">
                  <a:latin typeface="ＭＳ Ｐゴシック" panose="020B0600070205080204" pitchFamily="50" charset="-128"/>
                  <a:ea typeface="ＭＳ Ｐゴシック" panose="020B0600070205080204" pitchFamily="50" charset="-128"/>
                </a:rPr>
                <a:t>一般的な熱音響エンジンの圧力振幅の推定が可能</a:t>
              </a:r>
              <a:endParaRPr lang="en-US" altLang="ja-JP" sz="2600" dirty="0">
                <a:latin typeface="ＭＳ Ｐゴシック" panose="020B0600070205080204" pitchFamily="50" charset="-128"/>
                <a:ea typeface="ＭＳ Ｐゴシック" panose="020B0600070205080204" pitchFamily="50" charset="-128"/>
              </a:endParaRPr>
            </a:p>
          </p:txBody>
        </p:sp>
        <p:sp>
          <p:nvSpPr>
            <p:cNvPr id="45" name="テキスト ボックス 44">
              <a:extLst>
                <a:ext uri="{FF2B5EF4-FFF2-40B4-BE49-F238E27FC236}">
                  <a16:creationId xmlns:a16="http://schemas.microsoft.com/office/drawing/2014/main" id="{B00DBDC4-DDF0-47DF-A68F-76DE027EECF7}"/>
                </a:ext>
              </a:extLst>
            </p:cNvPr>
            <p:cNvSpPr txBox="1"/>
            <p:nvPr/>
          </p:nvSpPr>
          <p:spPr>
            <a:xfrm>
              <a:off x="8075318" y="3755627"/>
              <a:ext cx="579496" cy="338554"/>
            </a:xfrm>
            <a:prstGeom prst="rect">
              <a:avLst/>
            </a:prstGeom>
            <a:noFill/>
          </p:spPr>
          <p:txBody>
            <a:bodyPr wrap="square" rtlCol="0">
              <a:spAutoFit/>
            </a:bodyPr>
            <a:lstStyle/>
            <a:p>
              <a:r>
                <a:rPr lang="en-US" altLang="ja-JP" sz="1600" dirty="0">
                  <a:latin typeface="ＭＳ Ｐゴシック" panose="020B0600070205080204" pitchFamily="50" charset="-128"/>
                  <a:ea typeface="ＭＳ Ｐゴシック" panose="020B0600070205080204" pitchFamily="50" charset="-128"/>
                </a:rPr>
                <a:t>[1]</a:t>
              </a:r>
            </a:p>
          </p:txBody>
        </p:sp>
      </p:grpSp>
      <p:sp>
        <p:nvSpPr>
          <p:cNvPr id="49" name="テキスト ボックス 48">
            <a:extLst>
              <a:ext uri="{FF2B5EF4-FFF2-40B4-BE49-F238E27FC236}">
                <a16:creationId xmlns:a16="http://schemas.microsoft.com/office/drawing/2014/main" id="{28F40153-06F9-481F-B9A1-8B78040838B3}"/>
              </a:ext>
            </a:extLst>
          </p:cNvPr>
          <p:cNvSpPr txBox="1"/>
          <p:nvPr/>
        </p:nvSpPr>
        <p:spPr>
          <a:xfrm>
            <a:off x="310393" y="6301224"/>
            <a:ext cx="8825218" cy="523220"/>
          </a:xfrm>
          <a:prstGeom prst="rect">
            <a:avLst/>
          </a:prstGeom>
          <a:noFill/>
        </p:spPr>
        <p:txBody>
          <a:bodyPr wrap="square" rtlCol="0">
            <a:spAutoFit/>
          </a:bodyPr>
          <a:lstStyle/>
          <a:p>
            <a:r>
              <a:rPr lang="en-US" altLang="ja-JP" sz="1400" dirty="0">
                <a:latin typeface="ＭＳ Ｐゴシック" panose="020B0600070205080204" pitchFamily="50" charset="-128"/>
                <a:ea typeface="ＭＳ Ｐゴシック" panose="020B0600070205080204" pitchFamily="50" charset="-128"/>
              </a:rPr>
              <a:t>[1]</a:t>
            </a:r>
            <a:r>
              <a:rPr lang="ja-JP" altLang="en-US" sz="1400" dirty="0">
                <a:latin typeface="ＭＳ Ｐゴシック" panose="020B0600070205080204" pitchFamily="50" charset="-128"/>
                <a:ea typeface="ＭＳ Ｐゴシック" panose="020B0600070205080204" pitchFamily="50" charset="-128"/>
              </a:rPr>
              <a:t>　</a:t>
            </a:r>
            <a:r>
              <a:rPr lang="ja-JP" altLang="en-US" sz="1400" dirty="0">
                <a:latin typeface="ＭＳ Ｐゴシック" panose="020B0600070205080204" pitchFamily="50" charset="-128"/>
              </a:rPr>
              <a:t>廣本 他　”定常発振制御を用いた周波数応答計測に基づく熱音響コアの振幅依存性と自励発振時圧力の推定”</a:t>
            </a:r>
            <a:endParaRPr lang="en-US" altLang="ja-JP" sz="1400" dirty="0">
              <a:latin typeface="ＭＳ Ｐゴシック" panose="020B0600070205080204" pitchFamily="50" charset="-128"/>
            </a:endParaRPr>
          </a:p>
          <a:p>
            <a:r>
              <a:rPr lang="ja-JP" altLang="en-US" sz="1400" dirty="0">
                <a:latin typeface="ＭＳ Ｐゴシック" panose="020B0600070205080204" pitchFamily="50" charset="-128"/>
              </a:rPr>
              <a:t>　　日本音響学会 </a:t>
            </a:r>
            <a:r>
              <a:rPr lang="en-US" altLang="ja-JP" sz="1400" dirty="0">
                <a:latin typeface="ＭＳ Ｐゴシック" panose="020B0600070205080204" pitchFamily="50" charset="-128"/>
              </a:rPr>
              <a:t>2019</a:t>
            </a:r>
            <a:r>
              <a:rPr lang="ja-JP" altLang="en-US" sz="1400" dirty="0">
                <a:latin typeface="ＭＳ Ｐゴシック" panose="020B0600070205080204" pitchFamily="50" charset="-128"/>
              </a:rPr>
              <a:t>年度春季研究発表会講演論文集</a:t>
            </a:r>
            <a:r>
              <a:rPr lang="en-US" altLang="ja-JP" sz="1400" dirty="0">
                <a:latin typeface="ＭＳ Ｐゴシック" panose="020B0600070205080204" pitchFamily="50" charset="-128"/>
              </a:rPr>
              <a:t>, pp.101-102(2019), </a:t>
            </a:r>
            <a:r>
              <a:rPr lang="ja-JP" altLang="en-US" sz="1400" dirty="0">
                <a:latin typeface="ＭＳ Ｐゴシック" panose="020B0600070205080204" pitchFamily="50" charset="-128"/>
              </a:rPr>
              <a:t>講演番号</a:t>
            </a:r>
            <a:r>
              <a:rPr lang="en-US" altLang="ja-JP" sz="1400" dirty="0">
                <a:latin typeface="ＭＳ Ｐゴシック" panose="020B0600070205080204" pitchFamily="50" charset="-128"/>
              </a:rPr>
              <a:t>2-4-17</a:t>
            </a:r>
            <a:endParaRPr lang="en-US" altLang="ja-JP" sz="1400" dirty="0">
              <a:latin typeface="ＭＳ Ｐゴシック" panose="020B0600070205080204" pitchFamily="50" charset="-128"/>
              <a:ea typeface="ＭＳ Ｐゴシック" panose="020B0600070205080204" pitchFamily="50" charset="-128"/>
            </a:endParaRPr>
          </a:p>
        </p:txBody>
      </p:sp>
      <p:cxnSp>
        <p:nvCxnSpPr>
          <p:cNvPr id="10" name="直線コネクタ 9">
            <a:extLst>
              <a:ext uri="{FF2B5EF4-FFF2-40B4-BE49-F238E27FC236}">
                <a16:creationId xmlns:a16="http://schemas.microsoft.com/office/drawing/2014/main" id="{86EEE298-E79B-4A8F-90BD-C5112F70E192}"/>
              </a:ext>
            </a:extLst>
          </p:cNvPr>
          <p:cNvCxnSpPr>
            <a:cxnSpLocks/>
          </p:cNvCxnSpPr>
          <p:nvPr/>
        </p:nvCxnSpPr>
        <p:spPr>
          <a:xfrm>
            <a:off x="159391" y="6242501"/>
            <a:ext cx="22034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D05285F5-BF84-4ECF-BCD2-630CF0CE5DF2}"/>
              </a:ext>
            </a:extLst>
          </p:cNvPr>
          <p:cNvSpPr txBox="1"/>
          <p:nvPr/>
        </p:nvSpPr>
        <p:spPr>
          <a:xfrm>
            <a:off x="526199" y="4469813"/>
            <a:ext cx="8361516" cy="892552"/>
          </a:xfrm>
          <a:prstGeom prst="rect">
            <a:avLst/>
          </a:prstGeom>
          <a:noFill/>
        </p:spPr>
        <p:txBody>
          <a:bodyPr wrap="square" rtlCol="0">
            <a:spAutoFit/>
          </a:bodyPr>
          <a:lstStyle/>
          <a:p>
            <a:r>
              <a:rPr lang="ja-JP" altLang="en-US" sz="2600" dirty="0">
                <a:latin typeface="ＭＳ Ｐゴシック" panose="020B0600070205080204" pitchFamily="50" charset="-128"/>
              </a:rPr>
              <a:t>測定管路の共振特性に着目</a:t>
            </a:r>
            <a:endParaRPr lang="en-US" altLang="ja-JP" sz="2600" dirty="0">
              <a:latin typeface="ＭＳ Ｐゴシック" panose="020B0600070205080204" pitchFamily="50" charset="-128"/>
            </a:endParaRPr>
          </a:p>
          <a:p>
            <a:r>
              <a:rPr lang="ja-JP" altLang="en-US" sz="2600" dirty="0">
                <a:solidFill>
                  <a:srgbClr val="FF0000"/>
                </a:solidFill>
                <a:latin typeface="ＭＳ Ｐゴシック" panose="020B0600070205080204" pitchFamily="50" charset="-128"/>
              </a:rPr>
              <a:t>共振利用</a:t>
            </a:r>
            <a:r>
              <a:rPr lang="ja-JP" altLang="en-US" sz="2600" dirty="0">
                <a:latin typeface="ＭＳ Ｐゴシック" panose="020B0600070205080204" pitchFamily="50" charset="-128"/>
              </a:rPr>
              <a:t>により音源の出力に依存せず大振幅加振が達成</a:t>
            </a:r>
            <a:endParaRPr lang="en-US" altLang="ja-JP" sz="2600" dirty="0">
              <a:latin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A0117D6F-3673-4628-8DC5-2BA82124BE3B}"/>
              </a:ext>
            </a:extLst>
          </p:cNvPr>
          <p:cNvSpPr txBox="1"/>
          <p:nvPr/>
        </p:nvSpPr>
        <p:spPr>
          <a:xfrm>
            <a:off x="341526" y="931391"/>
            <a:ext cx="2066116" cy="523220"/>
          </a:xfrm>
          <a:prstGeom prst="rect">
            <a:avLst/>
          </a:prstGeom>
          <a:solidFill>
            <a:schemeClr val="bg1"/>
          </a:solidFill>
        </p:spPr>
        <p:txBody>
          <a:bodyPr wrap="square" rtlCol="0">
            <a:spAutoFit/>
          </a:bodyPr>
          <a:lstStyle/>
          <a:p>
            <a:pPr algn="ctr"/>
            <a:r>
              <a:rPr lang="en-US" altLang="ja-JP" sz="2800" dirty="0">
                <a:latin typeface="ＭＳ Ｐゴシック" panose="020B0600070205080204" pitchFamily="50" charset="-128"/>
                <a:ea typeface="ＭＳ Ｐゴシック" panose="020B0600070205080204" pitchFamily="50" charset="-128"/>
              </a:rPr>
              <a:t>【</a:t>
            </a:r>
            <a:r>
              <a:rPr lang="ja-JP" altLang="en-US" sz="2800" dirty="0">
                <a:latin typeface="ＭＳ Ｐゴシック" panose="020B0600070205080204" pitchFamily="50" charset="-128"/>
                <a:ea typeface="ＭＳ Ｐゴシック" panose="020B0600070205080204" pitchFamily="50" charset="-128"/>
              </a:rPr>
              <a:t>先行研究</a:t>
            </a:r>
            <a:r>
              <a:rPr lang="en-US" altLang="ja-JP" sz="2800" dirty="0">
                <a:latin typeface="ＭＳ Ｐゴシック" panose="020B0600070205080204" pitchFamily="50" charset="-128"/>
                <a:ea typeface="ＭＳ Ｐゴシック" panose="020B0600070205080204" pitchFamily="50" charset="-128"/>
              </a:rPr>
              <a:t>】</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15" name="テキスト ボックス 14">
            <a:extLst>
              <a:ext uri="{FF2B5EF4-FFF2-40B4-BE49-F238E27FC236}">
                <a16:creationId xmlns:a16="http://schemas.microsoft.com/office/drawing/2014/main" id="{C699E72B-D6C1-4732-8B5F-F9FBD6933689}"/>
              </a:ext>
            </a:extLst>
          </p:cNvPr>
          <p:cNvSpPr txBox="1"/>
          <p:nvPr/>
        </p:nvSpPr>
        <p:spPr>
          <a:xfrm>
            <a:off x="310393" y="3875769"/>
            <a:ext cx="3777469" cy="523220"/>
          </a:xfrm>
          <a:prstGeom prst="rect">
            <a:avLst/>
          </a:prstGeom>
          <a:solidFill>
            <a:schemeClr val="bg1"/>
          </a:solidFill>
        </p:spPr>
        <p:txBody>
          <a:bodyPr wrap="square" rtlCol="0">
            <a:spAutoFit/>
          </a:bodyPr>
          <a:lstStyle/>
          <a:p>
            <a:pPr algn="ctr"/>
            <a:r>
              <a:rPr lang="en-US" altLang="ja-JP" sz="2800" dirty="0">
                <a:latin typeface="ＭＳ Ｐゴシック" panose="020B0600070205080204" pitchFamily="50" charset="-128"/>
                <a:ea typeface="ＭＳ Ｐゴシック" panose="020B0600070205080204" pitchFamily="50" charset="-128"/>
              </a:rPr>
              <a:t>【</a:t>
            </a:r>
            <a:r>
              <a:rPr lang="ja-JP" altLang="en-US" sz="2800" dirty="0">
                <a:latin typeface="ＭＳ Ｐゴシック" panose="020B0600070205080204" pitchFamily="50" charset="-128"/>
                <a:ea typeface="ＭＳ Ｐゴシック" panose="020B0600070205080204" pitchFamily="50" charset="-128"/>
              </a:rPr>
              <a:t>本研究のアプローチ</a:t>
            </a:r>
            <a:r>
              <a:rPr lang="en-US" altLang="ja-JP" sz="2800" dirty="0">
                <a:latin typeface="ＭＳ Ｐゴシック" panose="020B0600070205080204" pitchFamily="50" charset="-128"/>
                <a:ea typeface="ＭＳ Ｐゴシック" panose="020B0600070205080204" pitchFamily="50" charset="-128"/>
              </a:rPr>
              <a:t>】</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12" name="スライド番号プレースホルダー 1"/>
          <p:cNvSpPr>
            <a:spLocks noGrp="1"/>
          </p:cNvSpPr>
          <p:nvPr>
            <p:ph type="sldNum" sz="quarter" idx="12"/>
          </p:nvPr>
        </p:nvSpPr>
        <p:spPr>
          <a:xfrm>
            <a:off x="7002264" y="6541511"/>
            <a:ext cx="2057400" cy="365125"/>
          </a:xfrm>
        </p:spPr>
        <p:txBody>
          <a:bodyPr/>
          <a:lstStyle/>
          <a:p>
            <a:r>
              <a:rPr lang="en-US" altLang="ja-JP" dirty="0"/>
              <a:t>2</a:t>
            </a:r>
            <a:endParaRPr kumimoji="1" lang="ja-JP" altLang="en-US" dirty="0"/>
          </a:p>
        </p:txBody>
      </p:sp>
    </p:spTree>
    <p:extLst>
      <p:ext uri="{BB962C8B-B14F-4D97-AF65-F5344CB8AC3E}">
        <p14:creationId xmlns:p14="http://schemas.microsoft.com/office/powerpoint/2010/main" val="915233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四角形: 角を丸くする 9">
            <a:extLst>
              <a:ext uri="{FF2B5EF4-FFF2-40B4-BE49-F238E27FC236}">
                <a16:creationId xmlns:a16="http://schemas.microsoft.com/office/drawing/2014/main" id="{429F6F74-EC34-4C10-8A00-1F787CE3C025}"/>
              </a:ext>
            </a:extLst>
          </p:cNvPr>
          <p:cNvSpPr/>
          <p:nvPr/>
        </p:nvSpPr>
        <p:spPr>
          <a:xfrm>
            <a:off x="158178" y="1008706"/>
            <a:ext cx="8827642" cy="1565294"/>
          </a:xfrm>
          <a:prstGeom prst="roundRect">
            <a:avLst>
              <a:gd name="adj" fmla="val 531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タイトル 1">
            <a:extLst>
              <a:ext uri="{FF2B5EF4-FFF2-40B4-BE49-F238E27FC236}">
                <a16:creationId xmlns:a16="http://schemas.microsoft.com/office/drawing/2014/main" id="{C5DE9B98-5FE2-426C-A7AD-AC8C43306711}"/>
              </a:ext>
            </a:extLst>
          </p:cNvPr>
          <p:cNvSpPr>
            <a:spLocks noGrp="1"/>
          </p:cNvSpPr>
          <p:nvPr>
            <p:ph type="title"/>
          </p:nvPr>
        </p:nvSpPr>
        <p:spPr>
          <a:xfrm>
            <a:off x="148578" y="113754"/>
            <a:ext cx="2792536" cy="719395"/>
          </a:xfrm>
        </p:spPr>
        <p:txBody>
          <a:bodyPr>
            <a:normAutofit/>
          </a:bodyPr>
          <a:lstStyle/>
          <a:p>
            <a:r>
              <a:rPr kumimoji="1" lang="en-US" altLang="ja-JP" sz="4000" dirty="0"/>
              <a:t>- </a:t>
            </a:r>
            <a:r>
              <a:rPr lang="ja-JP" altLang="en-US" sz="4000" dirty="0"/>
              <a:t>研究目的 </a:t>
            </a:r>
            <a:r>
              <a:rPr kumimoji="1" lang="en-US" altLang="ja-JP" sz="4000" dirty="0"/>
              <a:t>-</a:t>
            </a:r>
            <a:endParaRPr kumimoji="1" lang="ja-JP" altLang="en-US" sz="4000" dirty="0"/>
          </a:p>
        </p:txBody>
      </p:sp>
      <p:sp>
        <p:nvSpPr>
          <p:cNvPr id="2" name="正方形/長方形 1">
            <a:extLst>
              <a:ext uri="{FF2B5EF4-FFF2-40B4-BE49-F238E27FC236}">
                <a16:creationId xmlns:a16="http://schemas.microsoft.com/office/drawing/2014/main" id="{366A17F8-1B28-4B37-B9B8-70A2B31B9475}"/>
              </a:ext>
            </a:extLst>
          </p:cNvPr>
          <p:cNvSpPr/>
          <p:nvPr/>
        </p:nvSpPr>
        <p:spPr>
          <a:xfrm>
            <a:off x="405654" y="1270315"/>
            <a:ext cx="8332691" cy="1200329"/>
          </a:xfrm>
          <a:prstGeom prst="rect">
            <a:avLst/>
          </a:prstGeom>
        </p:spPr>
        <p:txBody>
          <a:bodyPr wrap="square">
            <a:spAutoFit/>
          </a:bodyPr>
          <a:lstStyle/>
          <a:p>
            <a:pPr marL="342900" indent="-342900">
              <a:buFont typeface="Wingdings" panose="05000000000000000000" pitchFamily="2" charset="2"/>
              <a:buChar char="l"/>
            </a:pPr>
            <a:r>
              <a:rPr lang="ja-JP" altLang="en-US" sz="2400" dirty="0">
                <a:latin typeface="ＭＳ Ｐゴシック" panose="020B0600070205080204" pitchFamily="50" charset="-128"/>
              </a:rPr>
              <a:t>小規模な音源による大振幅加振を可能とし、常に管路長に　応じた</a:t>
            </a:r>
            <a:r>
              <a:rPr lang="ja-JP" altLang="en-US" sz="2400" dirty="0">
                <a:solidFill>
                  <a:srgbClr val="FF0000"/>
                </a:solidFill>
                <a:latin typeface="ＭＳ Ｐゴシック" panose="020B0600070205080204" pitchFamily="50" charset="-128"/>
              </a:rPr>
              <a:t>共振周波数で発振する機構・制御系</a:t>
            </a:r>
            <a:r>
              <a:rPr lang="ja-JP" altLang="en-US" sz="2400" dirty="0">
                <a:latin typeface="ＭＳ Ｐゴシック" panose="020B0600070205080204" pitchFamily="50" charset="-128"/>
              </a:rPr>
              <a:t>の提案</a:t>
            </a:r>
            <a:endParaRPr lang="en-US" altLang="ja-JP" sz="2400" dirty="0">
              <a:latin typeface="ＭＳ Ｐゴシック" panose="020B0600070205080204" pitchFamily="50" charset="-128"/>
            </a:endParaRPr>
          </a:p>
          <a:p>
            <a:pPr marL="342900" indent="-342900">
              <a:buFont typeface="Wingdings" panose="05000000000000000000" pitchFamily="2" charset="2"/>
              <a:buChar char="l"/>
            </a:pPr>
            <a:r>
              <a:rPr lang="ja-JP" altLang="en-US" sz="2400" dirty="0">
                <a:latin typeface="ＭＳ Ｐゴシック" panose="020B0600070205080204" pitchFamily="50" charset="-128"/>
              </a:rPr>
              <a:t>提案法による熱音響システムの自励発振時圧力振幅の推定</a:t>
            </a:r>
          </a:p>
        </p:txBody>
      </p:sp>
      <p:sp>
        <p:nvSpPr>
          <p:cNvPr id="16" name="テキスト ボックス 15">
            <a:extLst>
              <a:ext uri="{FF2B5EF4-FFF2-40B4-BE49-F238E27FC236}">
                <a16:creationId xmlns:a16="http://schemas.microsoft.com/office/drawing/2014/main" id="{8EFBB846-746F-4979-9A81-FD5531DC3B91}"/>
              </a:ext>
            </a:extLst>
          </p:cNvPr>
          <p:cNvSpPr txBox="1"/>
          <p:nvPr/>
        </p:nvSpPr>
        <p:spPr>
          <a:xfrm>
            <a:off x="334348" y="747095"/>
            <a:ext cx="1346172" cy="523220"/>
          </a:xfrm>
          <a:prstGeom prst="rect">
            <a:avLst/>
          </a:prstGeom>
          <a:solidFill>
            <a:schemeClr val="bg1"/>
          </a:solidFill>
        </p:spPr>
        <p:txBody>
          <a:bodyPr wrap="square" rtlCol="0">
            <a:spAutoFit/>
          </a:bodyPr>
          <a:lstStyle/>
          <a:p>
            <a:pPr algn="ct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目的</a:t>
            </a:r>
            <a:r>
              <a:rPr lang="en-US" altLang="ja-JP" sz="2800" dirty="0">
                <a:latin typeface="ＭＳ Ｐゴシック" panose="020B0600070205080204" pitchFamily="50" charset="-128"/>
              </a:rPr>
              <a:t>】</a:t>
            </a:r>
          </a:p>
        </p:txBody>
      </p:sp>
      <p:sp>
        <p:nvSpPr>
          <p:cNvPr id="44" name="正方形/長方形 43">
            <a:extLst>
              <a:ext uri="{FF2B5EF4-FFF2-40B4-BE49-F238E27FC236}">
                <a16:creationId xmlns:a16="http://schemas.microsoft.com/office/drawing/2014/main" id="{8FA9A878-6D56-4215-A898-67942FB0FDAB}"/>
              </a:ext>
            </a:extLst>
          </p:cNvPr>
          <p:cNvSpPr/>
          <p:nvPr/>
        </p:nvSpPr>
        <p:spPr>
          <a:xfrm>
            <a:off x="631008" y="2986406"/>
            <a:ext cx="8001264" cy="830997"/>
          </a:xfrm>
          <a:prstGeom prst="rect">
            <a:avLst/>
          </a:prstGeom>
        </p:spPr>
        <p:txBody>
          <a:bodyPr wrap="square">
            <a:spAutoFit/>
          </a:bodyPr>
          <a:lstStyle/>
          <a:p>
            <a:r>
              <a:rPr lang="ja-JP" altLang="en-US" sz="2400" dirty="0"/>
              <a:t>・ 小規模な音源を用いて大振幅加振を達成</a:t>
            </a:r>
            <a:endParaRPr lang="en-US" altLang="ja-JP" sz="2400" dirty="0"/>
          </a:p>
          <a:p>
            <a:r>
              <a:rPr lang="ja-JP" altLang="en-US" sz="2400" dirty="0">
                <a:latin typeface="ＭＳ Ｐゴシック" panose="020B0600070205080204" pitchFamily="50" charset="-128"/>
              </a:rPr>
              <a:t>　外部</a:t>
            </a:r>
            <a:r>
              <a:rPr lang="ja-JP" altLang="en-US" sz="2400" dirty="0">
                <a:uFill>
                  <a:solidFill>
                    <a:srgbClr val="FF0000"/>
                  </a:solidFill>
                </a:uFill>
                <a:latin typeface="ＭＳ Ｐゴシック" panose="020B0600070205080204" pitchFamily="50" charset="-128"/>
              </a:rPr>
              <a:t>音源から正弦波信号を与えていた＝周波数は既知</a:t>
            </a:r>
            <a:r>
              <a:rPr lang="ja-JP" altLang="en-US" sz="2400" dirty="0">
                <a:latin typeface="ＭＳ Ｐゴシック" panose="020B0600070205080204" pitchFamily="50" charset="-128"/>
              </a:rPr>
              <a:t>　</a:t>
            </a:r>
            <a:endParaRPr lang="ja-JP" altLang="en-US" sz="2400" dirty="0"/>
          </a:p>
        </p:txBody>
      </p:sp>
      <p:sp>
        <p:nvSpPr>
          <p:cNvPr id="46" name="正方形/長方形 45">
            <a:extLst>
              <a:ext uri="{FF2B5EF4-FFF2-40B4-BE49-F238E27FC236}">
                <a16:creationId xmlns:a16="http://schemas.microsoft.com/office/drawing/2014/main" id="{0901762A-4B8E-454D-A90B-668A82CDDDD4}"/>
              </a:ext>
            </a:extLst>
          </p:cNvPr>
          <p:cNvSpPr/>
          <p:nvPr/>
        </p:nvSpPr>
        <p:spPr>
          <a:xfrm>
            <a:off x="2991448" y="3820822"/>
            <a:ext cx="5900460" cy="769441"/>
          </a:xfrm>
          <a:prstGeom prst="rect">
            <a:avLst/>
          </a:prstGeom>
        </p:spPr>
        <p:txBody>
          <a:bodyPr wrap="square">
            <a:spAutoFit/>
          </a:bodyPr>
          <a:lstStyle/>
          <a:p>
            <a:r>
              <a:rPr lang="ja-JP" altLang="en-US" sz="2200" dirty="0"/>
              <a:t>常に共振周波数を利用（管路長を動的に可変）</a:t>
            </a:r>
            <a:endParaRPr lang="en-US" altLang="ja-JP" sz="2200" dirty="0"/>
          </a:p>
          <a:p>
            <a:r>
              <a:rPr lang="ja-JP" altLang="en-US" sz="2200" dirty="0"/>
              <a:t>するには、正弦波の参照信号を使うのは困難</a:t>
            </a:r>
            <a:endParaRPr lang="en-US" altLang="ja-JP" sz="2200" dirty="0"/>
          </a:p>
        </p:txBody>
      </p:sp>
      <p:sp>
        <p:nvSpPr>
          <p:cNvPr id="47" name="正方形/長方形 46">
            <a:extLst>
              <a:ext uri="{FF2B5EF4-FFF2-40B4-BE49-F238E27FC236}">
                <a16:creationId xmlns:a16="http://schemas.microsoft.com/office/drawing/2014/main" id="{9E895DD6-0CFB-4CD1-9F7D-5F72A7BDD868}"/>
              </a:ext>
            </a:extLst>
          </p:cNvPr>
          <p:cNvSpPr/>
          <p:nvPr/>
        </p:nvSpPr>
        <p:spPr>
          <a:xfrm>
            <a:off x="2499005" y="3920759"/>
            <a:ext cx="492443" cy="461665"/>
          </a:xfrm>
          <a:prstGeom prst="rect">
            <a:avLst/>
          </a:prstGeom>
        </p:spPr>
        <p:txBody>
          <a:bodyPr wrap="none">
            <a:spAutoFit/>
          </a:bodyPr>
          <a:lstStyle/>
          <a:p>
            <a:r>
              <a:rPr lang="ja-JP" altLang="en-US" sz="2400" dirty="0"/>
              <a:t>⇒</a:t>
            </a:r>
          </a:p>
        </p:txBody>
      </p:sp>
      <p:sp>
        <p:nvSpPr>
          <p:cNvPr id="48" name="正方形/長方形 47">
            <a:extLst>
              <a:ext uri="{FF2B5EF4-FFF2-40B4-BE49-F238E27FC236}">
                <a16:creationId xmlns:a16="http://schemas.microsoft.com/office/drawing/2014/main" id="{41650A86-27DA-49F9-9872-1B1C183637E1}"/>
              </a:ext>
            </a:extLst>
          </p:cNvPr>
          <p:cNvSpPr/>
          <p:nvPr/>
        </p:nvSpPr>
        <p:spPr>
          <a:xfrm>
            <a:off x="631008" y="4770455"/>
            <a:ext cx="8277521" cy="830997"/>
          </a:xfrm>
          <a:prstGeom prst="rect">
            <a:avLst/>
          </a:prstGeom>
        </p:spPr>
        <p:txBody>
          <a:bodyPr wrap="square">
            <a:spAutoFit/>
          </a:bodyPr>
          <a:lstStyle/>
          <a:p>
            <a:r>
              <a:rPr lang="ja-JP" altLang="en-US" sz="2400" dirty="0">
                <a:latin typeface="ＭＳ Ｐゴシック" panose="020B0600070205080204" pitchFamily="50" charset="-128"/>
              </a:rPr>
              <a:t>・ 外部音源から正弦波信号を与えることなく</a:t>
            </a:r>
            <a:r>
              <a:rPr lang="ja-JP" altLang="en-US" sz="2400" dirty="0">
                <a:solidFill>
                  <a:srgbClr val="FF0000"/>
                </a:solidFill>
                <a:latin typeface="ＭＳ Ｐゴシック" panose="020B0600070205080204" pitchFamily="50" charset="-128"/>
              </a:rPr>
              <a:t>共振周波数</a:t>
            </a:r>
            <a:r>
              <a:rPr lang="ja-JP" altLang="en-US" sz="2400" dirty="0">
                <a:latin typeface="ＭＳ Ｐゴシック" panose="020B0600070205080204" pitchFamily="50" charset="-128"/>
              </a:rPr>
              <a:t>かつ</a:t>
            </a:r>
            <a:endParaRPr lang="en-US" altLang="ja-JP" sz="2400" dirty="0">
              <a:latin typeface="ＭＳ Ｐゴシック" panose="020B0600070205080204" pitchFamily="50" charset="-128"/>
            </a:endParaRPr>
          </a:p>
          <a:p>
            <a:r>
              <a:rPr lang="ja-JP" altLang="en-US" sz="2400" dirty="0">
                <a:solidFill>
                  <a:srgbClr val="FF0000"/>
                </a:solidFill>
                <a:latin typeface="ＭＳ Ｐゴシック" panose="020B0600070205080204" pitchFamily="50" charset="-128"/>
              </a:rPr>
              <a:t>　 一定振幅</a:t>
            </a:r>
            <a:r>
              <a:rPr lang="ja-JP" altLang="en-US" sz="2400" dirty="0">
                <a:latin typeface="ＭＳ Ｐゴシック" panose="020B0600070205080204" pitchFamily="50" charset="-128"/>
              </a:rPr>
              <a:t>で発振させる手法を提案</a:t>
            </a:r>
            <a:endParaRPr lang="ja-JP" altLang="en-US" sz="2400" dirty="0"/>
          </a:p>
        </p:txBody>
      </p:sp>
      <p:sp>
        <p:nvSpPr>
          <p:cNvPr id="12" name="テキスト ボックス 11">
            <a:extLst>
              <a:ext uri="{FF2B5EF4-FFF2-40B4-BE49-F238E27FC236}">
                <a16:creationId xmlns:a16="http://schemas.microsoft.com/office/drawing/2014/main" id="{2BA2C54F-EA18-47BE-816D-A1BBD33229A5}"/>
              </a:ext>
            </a:extLst>
          </p:cNvPr>
          <p:cNvSpPr txBox="1"/>
          <p:nvPr/>
        </p:nvSpPr>
        <p:spPr>
          <a:xfrm>
            <a:off x="226654" y="6066260"/>
            <a:ext cx="8900719" cy="430887"/>
          </a:xfrm>
          <a:prstGeom prst="rect">
            <a:avLst/>
          </a:prstGeom>
          <a:noFill/>
        </p:spPr>
        <p:txBody>
          <a:bodyPr wrap="square" rtlCol="0">
            <a:spAutoFit/>
          </a:bodyPr>
          <a:lstStyle/>
          <a:p>
            <a:r>
              <a:rPr lang="en-US" altLang="ja-JP" sz="1100" dirty="0">
                <a:latin typeface="ＭＳ Ｐゴシック" panose="020B0600070205080204" pitchFamily="50" charset="-128"/>
                <a:ea typeface="ＭＳ Ｐゴシック" panose="020B0600070205080204" pitchFamily="50" charset="-128"/>
              </a:rPr>
              <a:t>[2]</a:t>
            </a:r>
            <a:r>
              <a:rPr lang="ja-JP" altLang="en-US" sz="1100" dirty="0">
                <a:latin typeface="ＭＳ Ｐゴシック" panose="020B0600070205080204" pitchFamily="50" charset="-128"/>
                <a:ea typeface="ＭＳ Ｐゴシック" panose="020B0600070205080204" pitchFamily="50" charset="-128"/>
              </a:rPr>
              <a:t>　小林</a:t>
            </a:r>
            <a:r>
              <a:rPr lang="ja-JP" altLang="en-US" sz="1100" dirty="0">
                <a:latin typeface="ＭＳ Ｐゴシック" panose="020B0600070205080204" pitchFamily="50" charset="-128"/>
              </a:rPr>
              <a:t> 他　”測定管路長による共振を利用した定常発振制御に基づく振幅依存の周波数応答計測と熱音響自励発振時圧力振幅の推定”</a:t>
            </a:r>
            <a:endParaRPr lang="en-US" altLang="ja-JP" sz="1100" dirty="0">
              <a:latin typeface="ＭＳ Ｐゴシック" panose="020B0600070205080204" pitchFamily="50" charset="-128"/>
            </a:endParaRPr>
          </a:p>
          <a:p>
            <a:r>
              <a:rPr lang="en-US" altLang="ja-JP" sz="1100" dirty="0">
                <a:latin typeface="ＭＳ Ｐゴシック" panose="020B0600070205080204" pitchFamily="50" charset="-128"/>
              </a:rPr>
              <a:t>      </a:t>
            </a:r>
            <a:r>
              <a:rPr lang="ja-JP" altLang="en-US" sz="1100" dirty="0">
                <a:latin typeface="ＭＳ Ｐゴシック" panose="020B0600070205080204" pitchFamily="50" charset="-128"/>
              </a:rPr>
              <a:t>日本音響学会 </a:t>
            </a:r>
            <a:r>
              <a:rPr lang="en-US" altLang="ja-JP" sz="1100" dirty="0">
                <a:latin typeface="ＭＳ Ｐゴシック" panose="020B0600070205080204" pitchFamily="50" charset="-128"/>
              </a:rPr>
              <a:t>2019</a:t>
            </a:r>
            <a:r>
              <a:rPr lang="ja-JP" altLang="en-US" sz="1100" dirty="0">
                <a:latin typeface="ＭＳ Ｐゴシック" panose="020B0600070205080204" pitchFamily="50" charset="-128"/>
              </a:rPr>
              <a:t>年度秋季研究発表会講演論文集</a:t>
            </a:r>
            <a:r>
              <a:rPr lang="en-US" altLang="ja-JP" sz="1100" dirty="0">
                <a:latin typeface="ＭＳ Ｐゴシック" panose="020B0600070205080204" pitchFamily="50" charset="-128"/>
              </a:rPr>
              <a:t>, pp.105-106(2019), </a:t>
            </a:r>
            <a:r>
              <a:rPr lang="ja-JP" altLang="en-US" sz="1100" dirty="0">
                <a:latin typeface="ＭＳ Ｐゴシック" panose="020B0600070205080204" pitchFamily="50" charset="-128"/>
              </a:rPr>
              <a:t>講演番号</a:t>
            </a:r>
            <a:r>
              <a:rPr lang="en-US" altLang="ja-JP" sz="1100" dirty="0">
                <a:latin typeface="ＭＳ Ｐゴシック" panose="020B0600070205080204" pitchFamily="50" charset="-128"/>
              </a:rPr>
              <a:t>3-11-20</a:t>
            </a:r>
            <a:endParaRPr lang="en-US" altLang="ja-JP" sz="1100" dirty="0">
              <a:latin typeface="ＭＳ Ｐゴシック" panose="020B0600070205080204" pitchFamily="50" charset="-128"/>
              <a:ea typeface="ＭＳ Ｐゴシック" panose="020B0600070205080204" pitchFamily="50" charset="-128"/>
            </a:endParaRPr>
          </a:p>
        </p:txBody>
      </p:sp>
      <p:cxnSp>
        <p:nvCxnSpPr>
          <p:cNvPr id="14" name="直線コネクタ 13">
            <a:extLst>
              <a:ext uri="{FF2B5EF4-FFF2-40B4-BE49-F238E27FC236}">
                <a16:creationId xmlns:a16="http://schemas.microsoft.com/office/drawing/2014/main" id="{A8F4CBE4-665E-45F7-8AE1-8ACF548C4780}"/>
              </a:ext>
            </a:extLst>
          </p:cNvPr>
          <p:cNvCxnSpPr>
            <a:cxnSpLocks/>
          </p:cNvCxnSpPr>
          <p:nvPr/>
        </p:nvCxnSpPr>
        <p:spPr>
          <a:xfrm>
            <a:off x="109208" y="6057871"/>
            <a:ext cx="22034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2BA2C54F-EA18-47BE-816D-A1BBD33229A5}"/>
              </a:ext>
            </a:extLst>
          </p:cNvPr>
          <p:cNvSpPr txBox="1"/>
          <p:nvPr/>
        </p:nvSpPr>
        <p:spPr>
          <a:xfrm>
            <a:off x="226653" y="6427113"/>
            <a:ext cx="8900719" cy="430887"/>
          </a:xfrm>
          <a:prstGeom prst="rect">
            <a:avLst/>
          </a:prstGeom>
          <a:noFill/>
        </p:spPr>
        <p:txBody>
          <a:bodyPr wrap="square" rtlCol="0">
            <a:spAutoFit/>
          </a:bodyPr>
          <a:lstStyle/>
          <a:p>
            <a:r>
              <a:rPr lang="en-US" altLang="ja-JP" sz="1100" dirty="0">
                <a:latin typeface="ＭＳ Ｐゴシック" panose="020B0600070205080204" pitchFamily="50" charset="-128"/>
                <a:ea typeface="ＭＳ Ｐゴシック" panose="020B0600070205080204" pitchFamily="50" charset="-128"/>
              </a:rPr>
              <a:t>[3]</a:t>
            </a:r>
            <a:r>
              <a:rPr lang="ja-JP" altLang="en-US" sz="1100" dirty="0">
                <a:latin typeface="ＭＳ Ｐゴシック" panose="020B0600070205080204" pitchFamily="50" charset="-128"/>
                <a:ea typeface="ＭＳ Ｐゴシック" panose="020B0600070205080204" pitchFamily="50" charset="-128"/>
              </a:rPr>
              <a:t>　小林</a:t>
            </a:r>
            <a:r>
              <a:rPr lang="ja-JP" altLang="en-US" sz="1100" dirty="0">
                <a:latin typeface="ＭＳ Ｐゴシック" panose="020B0600070205080204" pitchFamily="50" charset="-128"/>
              </a:rPr>
              <a:t> 他　”熱音響システムの周波数応答計測における定常発振制御を用いた発振周波数の決定”</a:t>
            </a:r>
            <a:endParaRPr lang="en-US" altLang="ja-JP" sz="1100" dirty="0">
              <a:latin typeface="ＭＳ Ｐゴシック" panose="020B0600070205080204" pitchFamily="50" charset="-128"/>
            </a:endParaRPr>
          </a:p>
          <a:p>
            <a:r>
              <a:rPr lang="en-US" altLang="ja-JP" sz="1100" dirty="0">
                <a:latin typeface="ＭＳ Ｐゴシック" panose="020B0600070205080204" pitchFamily="50" charset="-128"/>
              </a:rPr>
              <a:t>      </a:t>
            </a:r>
            <a:r>
              <a:rPr lang="ja-JP" altLang="en-US" sz="1100" dirty="0">
                <a:latin typeface="ＭＳ Ｐゴシック" panose="020B0600070205080204" pitchFamily="50" charset="-128"/>
              </a:rPr>
              <a:t>日本機械学会北陸信越支部第</a:t>
            </a:r>
            <a:r>
              <a:rPr lang="en-US" altLang="ja-JP" sz="1100" dirty="0">
                <a:latin typeface="ＭＳ Ｐゴシック" panose="020B0600070205080204" pitchFamily="50" charset="-128"/>
              </a:rPr>
              <a:t>57</a:t>
            </a:r>
            <a:r>
              <a:rPr lang="ja-JP" altLang="en-US" sz="1100" dirty="0">
                <a:latin typeface="ＭＳ Ｐゴシック" panose="020B0600070205080204" pitchFamily="50" charset="-128"/>
              </a:rPr>
              <a:t>期総会・講演会論文集</a:t>
            </a:r>
            <a:r>
              <a:rPr lang="en-US" altLang="ja-JP" sz="1100" dirty="0">
                <a:latin typeface="ＭＳ Ｐゴシック" panose="020B0600070205080204" pitchFamily="50" charset="-128"/>
              </a:rPr>
              <a:t>,2020</a:t>
            </a:r>
            <a:endParaRPr lang="en-US" altLang="ja-JP" sz="1100" dirty="0">
              <a:latin typeface="ＭＳ Ｐゴシック" panose="020B0600070205080204" pitchFamily="50" charset="-128"/>
              <a:ea typeface="ＭＳ Ｐゴシック" panose="020B0600070205080204" pitchFamily="50" charset="-128"/>
            </a:endParaRPr>
          </a:p>
        </p:txBody>
      </p:sp>
      <p:sp>
        <p:nvSpPr>
          <p:cNvPr id="17" name="テキスト ボックス 16">
            <a:extLst>
              <a:ext uri="{FF2B5EF4-FFF2-40B4-BE49-F238E27FC236}">
                <a16:creationId xmlns:a16="http://schemas.microsoft.com/office/drawing/2014/main" id="{917F4D8A-0D25-4A50-B6A1-DE21081AE3FA}"/>
              </a:ext>
            </a:extLst>
          </p:cNvPr>
          <p:cNvSpPr txBox="1"/>
          <p:nvPr/>
        </p:nvSpPr>
        <p:spPr>
          <a:xfrm>
            <a:off x="6221575" y="2962031"/>
            <a:ext cx="579496" cy="338554"/>
          </a:xfrm>
          <a:prstGeom prst="rect">
            <a:avLst/>
          </a:prstGeom>
          <a:noFill/>
        </p:spPr>
        <p:txBody>
          <a:bodyPr wrap="square" rtlCol="0">
            <a:spAutoFit/>
          </a:bodyPr>
          <a:lstStyle/>
          <a:p>
            <a:r>
              <a:rPr lang="en-US" altLang="ja-JP" sz="1600" dirty="0">
                <a:latin typeface="ＭＳ Ｐゴシック" panose="020B0600070205080204" pitchFamily="50" charset="-128"/>
                <a:ea typeface="ＭＳ Ｐゴシック" panose="020B0600070205080204" pitchFamily="50" charset="-128"/>
              </a:rPr>
              <a:t>[2]</a:t>
            </a:r>
          </a:p>
        </p:txBody>
      </p:sp>
      <p:sp>
        <p:nvSpPr>
          <p:cNvPr id="18" name="テキスト ボックス 17">
            <a:extLst>
              <a:ext uri="{FF2B5EF4-FFF2-40B4-BE49-F238E27FC236}">
                <a16:creationId xmlns:a16="http://schemas.microsoft.com/office/drawing/2014/main" id="{917F4D8A-0D25-4A50-B6A1-DE21081AE3FA}"/>
              </a:ext>
            </a:extLst>
          </p:cNvPr>
          <p:cNvSpPr txBox="1"/>
          <p:nvPr/>
        </p:nvSpPr>
        <p:spPr>
          <a:xfrm>
            <a:off x="5350859" y="5116430"/>
            <a:ext cx="579496" cy="338554"/>
          </a:xfrm>
          <a:prstGeom prst="rect">
            <a:avLst/>
          </a:prstGeom>
          <a:noFill/>
        </p:spPr>
        <p:txBody>
          <a:bodyPr wrap="square" rtlCol="0">
            <a:spAutoFit/>
          </a:bodyPr>
          <a:lstStyle/>
          <a:p>
            <a:r>
              <a:rPr lang="en-US" altLang="ja-JP" sz="1600" dirty="0">
                <a:latin typeface="ＭＳ Ｐゴシック" panose="020B0600070205080204" pitchFamily="50" charset="-128"/>
                <a:ea typeface="ＭＳ Ｐゴシック" panose="020B0600070205080204" pitchFamily="50" charset="-128"/>
              </a:rPr>
              <a:t>[3]</a:t>
            </a:r>
          </a:p>
        </p:txBody>
      </p:sp>
      <p:sp>
        <p:nvSpPr>
          <p:cNvPr id="19" name="スライド番号プレースホルダー 1"/>
          <p:cNvSpPr>
            <a:spLocks noGrp="1"/>
          </p:cNvSpPr>
          <p:nvPr>
            <p:ph type="sldNum" sz="quarter" idx="12"/>
          </p:nvPr>
        </p:nvSpPr>
        <p:spPr>
          <a:xfrm>
            <a:off x="7002264" y="6541511"/>
            <a:ext cx="2057400" cy="365125"/>
          </a:xfrm>
        </p:spPr>
        <p:txBody>
          <a:bodyPr/>
          <a:lstStyle/>
          <a:p>
            <a:r>
              <a:rPr lang="en-US" altLang="ja-JP" dirty="0"/>
              <a:t>3</a:t>
            </a:r>
            <a:endParaRPr kumimoji="1" lang="ja-JP" altLang="en-US" dirty="0"/>
          </a:p>
        </p:txBody>
      </p:sp>
    </p:spTree>
    <p:extLst>
      <p:ext uri="{BB962C8B-B14F-4D97-AF65-F5344CB8AC3E}">
        <p14:creationId xmlns:p14="http://schemas.microsoft.com/office/powerpoint/2010/main" val="346322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fade">
                                      <p:cBhvr>
                                        <p:cTn id="22" dur="500"/>
                                        <p:tgtEl>
                                          <p:spTgt spid="4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fade">
                                      <p:cBhvr>
                                        <p:cTn id="25" dur="500"/>
                                        <p:tgtEl>
                                          <p:spTgt spid="4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7" grpId="0"/>
      <p:bldP spid="48" grpId="0"/>
      <p:bldP spid="12" grpId="0"/>
      <p:bldP spid="15"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C5DE9B98-5FE2-426C-A7AD-AC8C43306711}"/>
              </a:ext>
            </a:extLst>
          </p:cNvPr>
          <p:cNvSpPr>
            <a:spLocks noGrp="1"/>
          </p:cNvSpPr>
          <p:nvPr>
            <p:ph type="title"/>
          </p:nvPr>
        </p:nvSpPr>
        <p:spPr>
          <a:xfrm>
            <a:off x="148578" y="113754"/>
            <a:ext cx="2792536" cy="719395"/>
          </a:xfrm>
        </p:spPr>
        <p:txBody>
          <a:bodyPr>
            <a:normAutofit/>
          </a:bodyPr>
          <a:lstStyle/>
          <a:p>
            <a:r>
              <a:rPr kumimoji="1" lang="en-US" altLang="ja-JP" sz="4000" dirty="0"/>
              <a:t>- </a:t>
            </a:r>
            <a:r>
              <a:rPr lang="ja-JP" altLang="en-US" sz="4000" dirty="0"/>
              <a:t>研究目的 </a:t>
            </a:r>
            <a:r>
              <a:rPr kumimoji="1" lang="en-US" altLang="ja-JP" sz="4000" dirty="0"/>
              <a:t>-</a:t>
            </a:r>
            <a:endParaRPr kumimoji="1" lang="ja-JP" altLang="en-US" sz="4000" dirty="0"/>
          </a:p>
        </p:txBody>
      </p:sp>
      <p:grpSp>
        <p:nvGrpSpPr>
          <p:cNvPr id="4" name="グループ化 3"/>
          <p:cNvGrpSpPr/>
          <p:nvPr/>
        </p:nvGrpSpPr>
        <p:grpSpPr>
          <a:xfrm>
            <a:off x="190602" y="2035707"/>
            <a:ext cx="4421511" cy="3453485"/>
            <a:chOff x="239587" y="2699143"/>
            <a:chExt cx="4421511" cy="3453485"/>
          </a:xfrm>
        </p:grpSpPr>
        <p:pic>
          <p:nvPicPr>
            <p:cNvPr id="36" name="図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2317" y="2699143"/>
              <a:ext cx="4011966" cy="2831607"/>
            </a:xfrm>
            <a:prstGeom prst="rect">
              <a:avLst/>
            </a:prstGeom>
          </p:spPr>
        </p:pic>
        <p:grpSp>
          <p:nvGrpSpPr>
            <p:cNvPr id="8" name="グループ化 7"/>
            <p:cNvGrpSpPr/>
            <p:nvPr/>
          </p:nvGrpSpPr>
          <p:grpSpPr>
            <a:xfrm>
              <a:off x="239587" y="2871874"/>
              <a:ext cx="4421511" cy="3280754"/>
              <a:chOff x="78988" y="2953419"/>
              <a:chExt cx="4421511" cy="3280754"/>
            </a:xfrm>
          </p:grpSpPr>
          <p:sp>
            <p:nvSpPr>
              <p:cNvPr id="23" name="正方形/長方形 22"/>
              <p:cNvSpPr/>
              <p:nvPr/>
            </p:nvSpPr>
            <p:spPr>
              <a:xfrm>
                <a:off x="78988" y="5649398"/>
                <a:ext cx="4421511" cy="584775"/>
              </a:xfrm>
              <a:prstGeom prst="rect">
                <a:avLst/>
              </a:prstGeom>
            </p:spPr>
            <p:txBody>
              <a:bodyPr wrap="square">
                <a:spAutoFit/>
              </a:bodyPr>
              <a:lstStyle/>
              <a:p>
                <a:pPr algn="ctr"/>
                <a:r>
                  <a:rPr lang="ja-JP" altLang="en-US" sz="1600" dirty="0">
                    <a:latin typeface="ＭＳ Ｐゴシック" panose="020B0600070205080204" pitchFamily="50" charset="-128"/>
                  </a:rPr>
                  <a:t>固定管路長に対して制御パラメータを手動調整</a:t>
                </a:r>
                <a:endParaRPr lang="en-US" altLang="ja-JP" sz="1600" dirty="0">
                  <a:latin typeface="ＭＳ Ｐゴシック" panose="020B0600070205080204" pitchFamily="50" charset="-128"/>
                </a:endParaRPr>
              </a:p>
              <a:p>
                <a:pPr algn="ctr"/>
                <a:r>
                  <a:rPr lang="ja-JP" altLang="en-US" sz="1600" dirty="0">
                    <a:latin typeface="ＭＳ Ｐゴシック" panose="020B0600070205080204" pitchFamily="50" charset="-128"/>
                  </a:rPr>
                  <a:t>した場合の熱音響コア部の周波数応答</a:t>
                </a:r>
                <a:endParaRPr lang="en-US" altLang="ja-JP" sz="1600" dirty="0">
                  <a:latin typeface="ＭＳ Ｐゴシック" panose="020B0600070205080204" pitchFamily="50" charset="-128"/>
                </a:endParaRPr>
              </a:p>
            </p:txBody>
          </p:sp>
          <p:sp>
            <p:nvSpPr>
              <p:cNvPr id="25" name="フローチャート: 代替処理 24">
                <a:extLst>
                  <a:ext uri="{FF2B5EF4-FFF2-40B4-BE49-F238E27FC236}">
                    <a16:creationId xmlns:a16="http://schemas.microsoft.com/office/drawing/2014/main" id="{17E7C0CB-6D6D-42A5-AB45-373D6D044DC8}"/>
                  </a:ext>
                </a:extLst>
              </p:cNvPr>
              <p:cNvSpPr/>
              <p:nvPr/>
            </p:nvSpPr>
            <p:spPr>
              <a:xfrm>
                <a:off x="1878476" y="2953419"/>
                <a:ext cx="536345" cy="752170"/>
              </a:xfrm>
              <a:prstGeom prst="flowChartAlternateProcess">
                <a:avLst/>
              </a:prstGeom>
              <a:noFill/>
              <a:ln w="28575">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9" name="正方形/長方形 8"/>
          <p:cNvSpPr/>
          <p:nvPr/>
        </p:nvSpPr>
        <p:spPr>
          <a:xfrm>
            <a:off x="1376441" y="5855497"/>
            <a:ext cx="6650108" cy="769441"/>
          </a:xfrm>
          <a:prstGeom prst="rect">
            <a:avLst/>
          </a:prstGeom>
        </p:spPr>
        <p:txBody>
          <a:bodyPr wrap="square">
            <a:spAutoFit/>
          </a:bodyPr>
          <a:lstStyle/>
          <a:p>
            <a:r>
              <a:rPr lang="ja-JP" altLang="ja-JP" sz="2200" kern="100" dirty="0">
                <a:latin typeface="Arial" panose="020B0604020202020204" pitchFamily="34" charset="0"/>
                <a:ea typeface="ＭＳ ゴシック" panose="020B0609070205080204" pitchFamily="49" charset="-128"/>
                <a:cs typeface="Arial" panose="020B0604020202020204" pitchFamily="34" charset="0"/>
              </a:rPr>
              <a:t>複数の管路長に対して制御パラメータを共通と</a:t>
            </a:r>
            <a:r>
              <a:rPr lang="ja-JP" altLang="en-US" sz="2200" kern="100" dirty="0">
                <a:latin typeface="Arial" panose="020B0604020202020204" pitchFamily="34" charset="0"/>
                <a:ea typeface="ＭＳ ゴシック" panose="020B0609070205080204" pitchFamily="49" charset="-128"/>
                <a:cs typeface="Arial" panose="020B0604020202020204" pitchFamily="34" charset="0"/>
              </a:rPr>
              <a:t>し、提案法の妥当性を検討</a:t>
            </a:r>
            <a:endParaRPr lang="ja-JP" altLang="en-US" sz="2200" dirty="0"/>
          </a:p>
        </p:txBody>
      </p:sp>
      <p:sp>
        <p:nvSpPr>
          <p:cNvPr id="12" name="正方形/長方形 11"/>
          <p:cNvSpPr/>
          <p:nvPr/>
        </p:nvSpPr>
        <p:spPr>
          <a:xfrm>
            <a:off x="4480494" y="2769085"/>
            <a:ext cx="4179344" cy="1554272"/>
          </a:xfrm>
          <a:prstGeom prst="rect">
            <a:avLst/>
          </a:prstGeom>
        </p:spPr>
        <p:txBody>
          <a:bodyPr wrap="square">
            <a:spAutoFit/>
          </a:bodyPr>
          <a:lstStyle/>
          <a:p>
            <a:r>
              <a:rPr lang="ja-JP" altLang="en-US" sz="2000" dirty="0"/>
              <a:t>・ ある一つの管路長に対し、従来法と　</a:t>
            </a:r>
            <a:endParaRPr lang="en-US" altLang="ja-JP" sz="2000" dirty="0"/>
          </a:p>
          <a:p>
            <a:r>
              <a:rPr lang="en-US" altLang="ja-JP" sz="2000" dirty="0"/>
              <a:t>   </a:t>
            </a:r>
            <a:r>
              <a:rPr lang="ja-JP" altLang="en-US" sz="2000" dirty="0"/>
              <a:t>提案法の周波数応答結果が整合</a:t>
            </a:r>
            <a:endParaRPr lang="en-US" altLang="ja-JP" sz="400" dirty="0"/>
          </a:p>
          <a:p>
            <a:endParaRPr lang="en-US" altLang="ja-JP" sz="1500" dirty="0"/>
          </a:p>
          <a:p>
            <a:r>
              <a:rPr lang="ja-JP" altLang="en-US" sz="2000" dirty="0"/>
              <a:t>・ </a:t>
            </a:r>
            <a:r>
              <a:rPr lang="ja-JP" altLang="ja-JP" sz="2000" dirty="0"/>
              <a:t>管路長毎に制御パラメータ</a:t>
            </a:r>
            <a:r>
              <a:rPr lang="ja-JP" altLang="en-US" sz="2000" dirty="0"/>
              <a:t>の</a:t>
            </a:r>
            <a:endParaRPr lang="en-US" altLang="ja-JP" sz="2000" dirty="0"/>
          </a:p>
          <a:p>
            <a:r>
              <a:rPr lang="ja-JP" altLang="en-US" sz="2000" dirty="0"/>
              <a:t>　</a:t>
            </a:r>
            <a:r>
              <a:rPr lang="ja-JP" altLang="ja-JP" sz="2000" dirty="0"/>
              <a:t>手動調整</a:t>
            </a:r>
            <a:r>
              <a:rPr lang="ja-JP" altLang="en-US" sz="2000" dirty="0"/>
              <a:t>が必要</a:t>
            </a:r>
          </a:p>
        </p:txBody>
      </p:sp>
      <p:sp>
        <p:nvSpPr>
          <p:cNvPr id="16" name="スライド番号プレースホルダー 1"/>
          <p:cNvSpPr>
            <a:spLocks noGrp="1"/>
          </p:cNvSpPr>
          <p:nvPr>
            <p:ph type="sldNum" sz="quarter" idx="12"/>
          </p:nvPr>
        </p:nvSpPr>
        <p:spPr>
          <a:xfrm>
            <a:off x="6991990" y="6442376"/>
            <a:ext cx="2057400" cy="365125"/>
          </a:xfrm>
        </p:spPr>
        <p:txBody>
          <a:bodyPr/>
          <a:lstStyle/>
          <a:p>
            <a:r>
              <a:rPr lang="en-US" altLang="ja-JP" dirty="0"/>
              <a:t>4</a:t>
            </a:r>
            <a:endParaRPr kumimoji="1" lang="ja-JP" altLang="en-US" dirty="0"/>
          </a:p>
        </p:txBody>
      </p:sp>
      <p:sp>
        <p:nvSpPr>
          <p:cNvPr id="22" name="下矢印 21"/>
          <p:cNvSpPr/>
          <p:nvPr/>
        </p:nvSpPr>
        <p:spPr>
          <a:xfrm rot="16200000">
            <a:off x="698625" y="6012175"/>
            <a:ext cx="434629" cy="456083"/>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D38EFE70-1F23-4BA4-ACE9-AD7D3BDE1602}"/>
              </a:ext>
            </a:extLst>
          </p:cNvPr>
          <p:cNvSpPr/>
          <p:nvPr/>
        </p:nvSpPr>
        <p:spPr>
          <a:xfrm>
            <a:off x="631008" y="953460"/>
            <a:ext cx="8277521" cy="830997"/>
          </a:xfrm>
          <a:prstGeom prst="rect">
            <a:avLst/>
          </a:prstGeom>
        </p:spPr>
        <p:txBody>
          <a:bodyPr wrap="square">
            <a:spAutoFit/>
          </a:bodyPr>
          <a:lstStyle/>
          <a:p>
            <a:r>
              <a:rPr lang="ja-JP" altLang="en-US" sz="2400" dirty="0">
                <a:latin typeface="ＭＳ Ｐゴシック" panose="020B0600070205080204" pitchFamily="50" charset="-128"/>
              </a:rPr>
              <a:t>・ 外部音源から正弦波信号を与えることなく</a:t>
            </a:r>
            <a:r>
              <a:rPr lang="ja-JP" altLang="en-US" sz="2400" dirty="0">
                <a:solidFill>
                  <a:srgbClr val="FF0000"/>
                </a:solidFill>
                <a:latin typeface="ＭＳ Ｐゴシック" panose="020B0600070205080204" pitchFamily="50" charset="-128"/>
              </a:rPr>
              <a:t>共振周波数</a:t>
            </a:r>
            <a:r>
              <a:rPr lang="ja-JP" altLang="en-US" sz="2400" dirty="0">
                <a:latin typeface="ＭＳ Ｐゴシック" panose="020B0600070205080204" pitchFamily="50" charset="-128"/>
              </a:rPr>
              <a:t>かつ</a:t>
            </a:r>
            <a:endParaRPr lang="en-US" altLang="ja-JP" sz="2400" dirty="0">
              <a:latin typeface="ＭＳ Ｐゴシック" panose="020B0600070205080204" pitchFamily="50" charset="-128"/>
            </a:endParaRPr>
          </a:p>
          <a:p>
            <a:r>
              <a:rPr lang="ja-JP" altLang="en-US" sz="2400" dirty="0">
                <a:solidFill>
                  <a:srgbClr val="FF0000"/>
                </a:solidFill>
                <a:latin typeface="ＭＳ Ｐゴシック" panose="020B0600070205080204" pitchFamily="50" charset="-128"/>
              </a:rPr>
              <a:t>　 一定振幅</a:t>
            </a:r>
            <a:r>
              <a:rPr lang="ja-JP" altLang="en-US" sz="2400" dirty="0">
                <a:latin typeface="ＭＳ Ｐゴシック" panose="020B0600070205080204" pitchFamily="50" charset="-128"/>
              </a:rPr>
              <a:t>で発振させる手法を提案</a:t>
            </a:r>
            <a:endParaRPr lang="ja-JP" altLang="en-US" sz="2400" dirty="0"/>
          </a:p>
        </p:txBody>
      </p:sp>
      <p:sp>
        <p:nvSpPr>
          <p:cNvPr id="15" name="テキスト ボックス 14">
            <a:extLst>
              <a:ext uri="{FF2B5EF4-FFF2-40B4-BE49-F238E27FC236}">
                <a16:creationId xmlns:a16="http://schemas.microsoft.com/office/drawing/2014/main" id="{FFF1B51D-9020-42CE-8834-C8483BD2A4D3}"/>
              </a:ext>
            </a:extLst>
          </p:cNvPr>
          <p:cNvSpPr txBox="1"/>
          <p:nvPr/>
        </p:nvSpPr>
        <p:spPr>
          <a:xfrm>
            <a:off x="5350859" y="1299435"/>
            <a:ext cx="579496" cy="338554"/>
          </a:xfrm>
          <a:prstGeom prst="rect">
            <a:avLst/>
          </a:prstGeom>
          <a:noFill/>
        </p:spPr>
        <p:txBody>
          <a:bodyPr wrap="square" rtlCol="0">
            <a:spAutoFit/>
          </a:bodyPr>
          <a:lstStyle/>
          <a:p>
            <a:r>
              <a:rPr lang="en-US" altLang="ja-JP" sz="1600" dirty="0">
                <a:latin typeface="ＭＳ Ｐゴシック" panose="020B0600070205080204" pitchFamily="50" charset="-128"/>
                <a:ea typeface="ＭＳ Ｐゴシック" panose="020B0600070205080204" pitchFamily="50" charset="-128"/>
              </a:rPr>
              <a:t>[3]</a:t>
            </a:r>
          </a:p>
        </p:txBody>
      </p:sp>
    </p:spTree>
    <p:extLst>
      <p:ext uri="{BB962C8B-B14F-4D97-AF65-F5344CB8AC3E}">
        <p14:creationId xmlns:p14="http://schemas.microsoft.com/office/powerpoint/2010/main" val="3227626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C5DE9B98-5FE2-426C-A7AD-AC8C43306711}"/>
              </a:ext>
            </a:extLst>
          </p:cNvPr>
          <p:cNvSpPr>
            <a:spLocks noGrp="1"/>
          </p:cNvSpPr>
          <p:nvPr>
            <p:ph type="title"/>
          </p:nvPr>
        </p:nvSpPr>
        <p:spPr>
          <a:xfrm>
            <a:off x="148578" y="113754"/>
            <a:ext cx="2792536" cy="719395"/>
          </a:xfrm>
        </p:spPr>
        <p:txBody>
          <a:bodyPr>
            <a:normAutofit/>
          </a:bodyPr>
          <a:lstStyle/>
          <a:p>
            <a:r>
              <a:rPr kumimoji="1" lang="en-US" altLang="ja-JP" sz="4000" dirty="0"/>
              <a:t>- </a:t>
            </a:r>
            <a:r>
              <a:rPr kumimoji="1" lang="ja-JP" altLang="en-US" sz="4000" dirty="0"/>
              <a:t>実験装置 </a:t>
            </a:r>
            <a:r>
              <a:rPr kumimoji="1" lang="en-US" altLang="ja-JP" sz="4000" dirty="0"/>
              <a:t>-</a:t>
            </a:r>
            <a:endParaRPr kumimoji="1" lang="ja-JP" altLang="en-US" sz="4000" dirty="0"/>
          </a:p>
        </p:txBody>
      </p:sp>
      <p:cxnSp>
        <p:nvCxnSpPr>
          <p:cNvPr id="9" name="直線コネクタ 8">
            <a:extLst>
              <a:ext uri="{FF2B5EF4-FFF2-40B4-BE49-F238E27FC236}">
                <a16:creationId xmlns:a16="http://schemas.microsoft.com/office/drawing/2014/main" id="{94CF2387-C82A-4FD3-A88A-AF05927B29EF}"/>
              </a:ext>
            </a:extLst>
          </p:cNvPr>
          <p:cNvCxnSpPr>
            <a:cxnSpLocks/>
          </p:cNvCxnSpPr>
          <p:nvPr/>
        </p:nvCxnSpPr>
        <p:spPr>
          <a:xfrm>
            <a:off x="2897293" y="2341861"/>
            <a:ext cx="59334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900FF3B8-E483-427C-87C3-2868F2DC33E3}"/>
              </a:ext>
            </a:extLst>
          </p:cNvPr>
          <p:cNvCxnSpPr>
            <a:cxnSpLocks/>
          </p:cNvCxnSpPr>
          <p:nvPr/>
        </p:nvCxnSpPr>
        <p:spPr>
          <a:xfrm>
            <a:off x="2903436" y="2679071"/>
            <a:ext cx="592727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グループ化 10">
            <a:extLst>
              <a:ext uri="{FF2B5EF4-FFF2-40B4-BE49-F238E27FC236}">
                <a16:creationId xmlns:a16="http://schemas.microsoft.com/office/drawing/2014/main" id="{5330AC73-3B75-4624-A394-F109C69EA6B3}"/>
              </a:ext>
            </a:extLst>
          </p:cNvPr>
          <p:cNvGrpSpPr/>
          <p:nvPr/>
        </p:nvGrpSpPr>
        <p:grpSpPr>
          <a:xfrm>
            <a:off x="1376368" y="2155664"/>
            <a:ext cx="1527068" cy="709164"/>
            <a:chOff x="2666179" y="2911629"/>
            <a:chExt cx="1715076" cy="796474"/>
          </a:xfrm>
        </p:grpSpPr>
        <p:grpSp>
          <p:nvGrpSpPr>
            <p:cNvPr id="40" name="グループ化 39">
              <a:extLst>
                <a:ext uri="{FF2B5EF4-FFF2-40B4-BE49-F238E27FC236}">
                  <a16:creationId xmlns:a16="http://schemas.microsoft.com/office/drawing/2014/main" id="{615FD89C-ECBC-4AF0-87CB-0CA2C48DD31B}"/>
                </a:ext>
              </a:extLst>
            </p:cNvPr>
            <p:cNvGrpSpPr/>
            <p:nvPr/>
          </p:nvGrpSpPr>
          <p:grpSpPr>
            <a:xfrm>
              <a:off x="3877397" y="2911629"/>
              <a:ext cx="503858" cy="796474"/>
              <a:chOff x="3877397" y="2911629"/>
              <a:chExt cx="503858" cy="796474"/>
            </a:xfrm>
          </p:grpSpPr>
          <p:cxnSp>
            <p:nvCxnSpPr>
              <p:cNvPr id="56" name="直線コネクタ 55">
                <a:extLst>
                  <a:ext uri="{FF2B5EF4-FFF2-40B4-BE49-F238E27FC236}">
                    <a16:creationId xmlns:a16="http://schemas.microsoft.com/office/drawing/2014/main" id="{CEB4AE48-1ACA-48DE-A982-02EB1FC3A6F3}"/>
                  </a:ext>
                </a:extLst>
              </p:cNvPr>
              <p:cNvCxnSpPr>
                <a:cxnSpLocks/>
              </p:cNvCxnSpPr>
              <p:nvPr/>
            </p:nvCxnSpPr>
            <p:spPr>
              <a:xfrm flipH="1">
                <a:off x="4133850" y="2933854"/>
                <a:ext cx="13796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3078CC38-428F-4C41-ACFE-D60296B942E8}"/>
                  </a:ext>
                </a:extLst>
              </p:cNvPr>
              <p:cNvCxnSpPr>
                <a:cxnSpLocks/>
              </p:cNvCxnSpPr>
              <p:nvPr/>
            </p:nvCxnSpPr>
            <p:spPr>
              <a:xfrm flipH="1">
                <a:off x="4136236" y="3686329"/>
                <a:ext cx="1500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A6EAB3DC-725C-4538-9C31-E540C89F0176}"/>
                  </a:ext>
                </a:extLst>
              </p:cNvPr>
              <p:cNvCxnSpPr>
                <a:cxnSpLocks/>
              </p:cNvCxnSpPr>
              <p:nvPr/>
            </p:nvCxnSpPr>
            <p:spPr>
              <a:xfrm flipH="1">
                <a:off x="3997924" y="2911629"/>
                <a:ext cx="0" cy="788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正方形/長方形 58">
                <a:extLst>
                  <a:ext uri="{FF2B5EF4-FFF2-40B4-BE49-F238E27FC236}">
                    <a16:creationId xmlns:a16="http://schemas.microsoft.com/office/drawing/2014/main" id="{B94A82D6-23B7-4661-BEE2-D6B5CEC678DE}"/>
                  </a:ext>
                </a:extLst>
              </p:cNvPr>
              <p:cNvSpPr/>
              <p:nvPr/>
            </p:nvSpPr>
            <p:spPr>
              <a:xfrm>
                <a:off x="3877397" y="2914082"/>
                <a:ext cx="263402" cy="78876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a:extLst>
                  <a:ext uri="{FF2B5EF4-FFF2-40B4-BE49-F238E27FC236}">
                    <a16:creationId xmlns:a16="http://schemas.microsoft.com/office/drawing/2014/main" id="{F40811E3-2429-41A5-92DA-D8F37DC9119E}"/>
                  </a:ext>
                </a:extLst>
              </p:cNvPr>
              <p:cNvCxnSpPr>
                <a:cxnSpLocks/>
              </p:cNvCxnSpPr>
              <p:nvPr/>
            </p:nvCxnSpPr>
            <p:spPr>
              <a:xfrm flipH="1">
                <a:off x="3940774" y="2919341"/>
                <a:ext cx="0" cy="788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AD1ECBC5-14A3-4041-B3F1-2EF5E07D7B02}"/>
                  </a:ext>
                </a:extLst>
              </p:cNvPr>
              <p:cNvCxnSpPr>
                <a:cxnSpLocks/>
              </p:cNvCxnSpPr>
              <p:nvPr/>
            </p:nvCxnSpPr>
            <p:spPr>
              <a:xfrm>
                <a:off x="4270248" y="2933460"/>
                <a:ext cx="0" cy="13765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84990F02-E6B9-47BD-9E81-EBF10EF7653E}"/>
                  </a:ext>
                </a:extLst>
              </p:cNvPr>
              <p:cNvCxnSpPr>
                <a:cxnSpLocks/>
              </p:cNvCxnSpPr>
              <p:nvPr/>
            </p:nvCxnSpPr>
            <p:spPr>
              <a:xfrm>
                <a:off x="4276598" y="3539326"/>
                <a:ext cx="0" cy="147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18D8B21F-9CD7-497A-B7E7-F3969BE6366C}"/>
                  </a:ext>
                </a:extLst>
              </p:cNvPr>
              <p:cNvCxnSpPr>
                <a:cxnSpLocks/>
              </p:cNvCxnSpPr>
              <p:nvPr/>
            </p:nvCxnSpPr>
            <p:spPr>
              <a:xfrm>
                <a:off x="4269256" y="3065642"/>
                <a:ext cx="105100" cy="593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C1DC6E6A-1828-4ED8-92D5-333B5EA36AC2}"/>
                  </a:ext>
                </a:extLst>
              </p:cNvPr>
              <p:cNvCxnSpPr>
                <a:cxnSpLocks/>
              </p:cNvCxnSpPr>
              <p:nvPr/>
            </p:nvCxnSpPr>
            <p:spPr>
              <a:xfrm flipV="1">
                <a:off x="4274019" y="3497048"/>
                <a:ext cx="107236" cy="48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1" name="直線コネクタ 40">
              <a:extLst>
                <a:ext uri="{FF2B5EF4-FFF2-40B4-BE49-F238E27FC236}">
                  <a16:creationId xmlns:a16="http://schemas.microsoft.com/office/drawing/2014/main" id="{230BC7A7-FB2E-40C3-8449-80B05689DF90}"/>
                </a:ext>
              </a:extLst>
            </p:cNvPr>
            <p:cNvCxnSpPr>
              <a:cxnSpLocks/>
            </p:cNvCxnSpPr>
            <p:nvPr/>
          </p:nvCxnSpPr>
          <p:spPr>
            <a:xfrm>
              <a:off x="3160416" y="3493333"/>
              <a:ext cx="716981"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B1B8C0D4-336F-4583-A01A-37BB9B1D2012}"/>
                </a:ext>
              </a:extLst>
            </p:cNvPr>
            <p:cNvCxnSpPr>
              <a:cxnSpLocks/>
            </p:cNvCxnSpPr>
            <p:nvPr/>
          </p:nvCxnSpPr>
          <p:spPr>
            <a:xfrm>
              <a:off x="3160416" y="3127813"/>
              <a:ext cx="706752"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正方形/長方形 42">
              <a:extLst>
                <a:ext uri="{FF2B5EF4-FFF2-40B4-BE49-F238E27FC236}">
                  <a16:creationId xmlns:a16="http://schemas.microsoft.com/office/drawing/2014/main" id="{50EEE476-39AB-411A-B3EA-9DD9114C0E7B}"/>
                </a:ext>
              </a:extLst>
            </p:cNvPr>
            <p:cNvSpPr/>
            <p:nvPr/>
          </p:nvSpPr>
          <p:spPr>
            <a:xfrm>
              <a:off x="3370061" y="3053566"/>
              <a:ext cx="302707" cy="52031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4" name="グループ化 43">
              <a:extLst>
                <a:ext uri="{FF2B5EF4-FFF2-40B4-BE49-F238E27FC236}">
                  <a16:creationId xmlns:a16="http://schemas.microsoft.com/office/drawing/2014/main" id="{DB057CB1-FAD3-4182-B454-F90674FC1D6F}"/>
                </a:ext>
              </a:extLst>
            </p:cNvPr>
            <p:cNvGrpSpPr/>
            <p:nvPr/>
          </p:nvGrpSpPr>
          <p:grpSpPr>
            <a:xfrm flipH="1">
              <a:off x="2666179" y="2911629"/>
              <a:ext cx="503858" cy="796474"/>
              <a:chOff x="3877397" y="2911629"/>
              <a:chExt cx="503858" cy="796474"/>
            </a:xfrm>
          </p:grpSpPr>
          <p:cxnSp>
            <p:nvCxnSpPr>
              <p:cNvPr id="47" name="直線コネクタ 46">
                <a:extLst>
                  <a:ext uri="{FF2B5EF4-FFF2-40B4-BE49-F238E27FC236}">
                    <a16:creationId xmlns:a16="http://schemas.microsoft.com/office/drawing/2014/main" id="{AF28ED80-8A35-40FF-BD1C-C7D8EB667DBD}"/>
                  </a:ext>
                </a:extLst>
              </p:cNvPr>
              <p:cNvCxnSpPr>
                <a:cxnSpLocks/>
              </p:cNvCxnSpPr>
              <p:nvPr/>
            </p:nvCxnSpPr>
            <p:spPr>
              <a:xfrm flipH="1">
                <a:off x="4133850" y="2933854"/>
                <a:ext cx="13796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8CECE147-6E0E-492E-8B67-6D5EAB18BEBF}"/>
                  </a:ext>
                </a:extLst>
              </p:cNvPr>
              <p:cNvCxnSpPr>
                <a:cxnSpLocks/>
              </p:cNvCxnSpPr>
              <p:nvPr/>
            </p:nvCxnSpPr>
            <p:spPr>
              <a:xfrm flipH="1">
                <a:off x="4136236" y="3686329"/>
                <a:ext cx="1500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45349479-2825-433D-A163-8ABD83ADC30E}"/>
                  </a:ext>
                </a:extLst>
              </p:cNvPr>
              <p:cNvCxnSpPr>
                <a:cxnSpLocks/>
              </p:cNvCxnSpPr>
              <p:nvPr/>
            </p:nvCxnSpPr>
            <p:spPr>
              <a:xfrm flipH="1">
                <a:off x="3997924" y="2911629"/>
                <a:ext cx="0" cy="788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6D480A64-5D44-46FB-802A-09DF7EB8F08D}"/>
                  </a:ext>
                </a:extLst>
              </p:cNvPr>
              <p:cNvSpPr/>
              <p:nvPr/>
            </p:nvSpPr>
            <p:spPr>
              <a:xfrm>
                <a:off x="3877397" y="2914082"/>
                <a:ext cx="263402" cy="78876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 name="直線コネクタ 50">
                <a:extLst>
                  <a:ext uri="{FF2B5EF4-FFF2-40B4-BE49-F238E27FC236}">
                    <a16:creationId xmlns:a16="http://schemas.microsoft.com/office/drawing/2014/main" id="{76FA4C6E-0D9E-4AA5-A1AF-4C9725FAB09E}"/>
                  </a:ext>
                </a:extLst>
              </p:cNvPr>
              <p:cNvCxnSpPr>
                <a:cxnSpLocks/>
              </p:cNvCxnSpPr>
              <p:nvPr/>
            </p:nvCxnSpPr>
            <p:spPr>
              <a:xfrm flipH="1">
                <a:off x="3940774" y="2919341"/>
                <a:ext cx="0" cy="788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11B81424-D191-4752-9C45-5354B355A98C}"/>
                  </a:ext>
                </a:extLst>
              </p:cNvPr>
              <p:cNvCxnSpPr>
                <a:cxnSpLocks/>
              </p:cNvCxnSpPr>
              <p:nvPr/>
            </p:nvCxnSpPr>
            <p:spPr>
              <a:xfrm>
                <a:off x="4270248" y="2933460"/>
                <a:ext cx="0" cy="13765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77AE79E3-C019-443F-B63B-FC0EBB0B5FDC}"/>
                  </a:ext>
                </a:extLst>
              </p:cNvPr>
              <p:cNvCxnSpPr>
                <a:cxnSpLocks/>
              </p:cNvCxnSpPr>
              <p:nvPr/>
            </p:nvCxnSpPr>
            <p:spPr>
              <a:xfrm>
                <a:off x="4276598" y="3539326"/>
                <a:ext cx="0" cy="147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42701A7A-DB3D-46EF-B2C4-EB48D14023A8}"/>
                  </a:ext>
                </a:extLst>
              </p:cNvPr>
              <p:cNvCxnSpPr>
                <a:cxnSpLocks/>
              </p:cNvCxnSpPr>
              <p:nvPr/>
            </p:nvCxnSpPr>
            <p:spPr>
              <a:xfrm>
                <a:off x="4269256" y="3065642"/>
                <a:ext cx="105100" cy="593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CAC579E7-99A8-4F5B-A912-1878F40D42CA}"/>
                  </a:ext>
                </a:extLst>
              </p:cNvPr>
              <p:cNvCxnSpPr>
                <a:cxnSpLocks/>
              </p:cNvCxnSpPr>
              <p:nvPr/>
            </p:nvCxnSpPr>
            <p:spPr>
              <a:xfrm flipV="1">
                <a:off x="4274019" y="3497048"/>
                <a:ext cx="107236" cy="48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5" name="正方形/長方形 44">
              <a:extLst>
                <a:ext uri="{FF2B5EF4-FFF2-40B4-BE49-F238E27FC236}">
                  <a16:creationId xmlns:a16="http://schemas.microsoft.com/office/drawing/2014/main" id="{FA2C1598-C3A1-416F-B74A-0AAC837AD649}"/>
                </a:ext>
              </a:extLst>
            </p:cNvPr>
            <p:cNvSpPr/>
            <p:nvPr/>
          </p:nvSpPr>
          <p:spPr bwMode="auto">
            <a:xfrm>
              <a:off x="3473658" y="3165355"/>
              <a:ext cx="502719" cy="291084"/>
            </a:xfrm>
            <a:prstGeom prst="rect">
              <a:avLst/>
            </a:prstGeom>
            <a:pattFill prst="dkHorz">
              <a:fgClr>
                <a:schemeClr val="tx1"/>
              </a:fgClr>
              <a:bgClr>
                <a:schemeClr val="bg1"/>
              </a:bgClr>
            </a:patt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46" name="正方形/長方形 45">
              <a:extLst>
                <a:ext uri="{FF2B5EF4-FFF2-40B4-BE49-F238E27FC236}">
                  <a16:creationId xmlns:a16="http://schemas.microsoft.com/office/drawing/2014/main" id="{7B898C71-6997-4440-9741-5FB9B05FC0A2}"/>
                </a:ext>
              </a:extLst>
            </p:cNvPr>
            <p:cNvSpPr/>
            <p:nvPr/>
          </p:nvSpPr>
          <p:spPr bwMode="auto">
            <a:xfrm>
              <a:off x="3471374" y="3167325"/>
              <a:ext cx="511534" cy="291085"/>
            </a:xfrm>
            <a:prstGeom prst="rect">
              <a:avLst/>
            </a:prstGeom>
            <a:gradFill>
              <a:gsLst>
                <a:gs pos="0">
                  <a:srgbClr val="FF0000">
                    <a:alpha val="50000"/>
                  </a:srgbClr>
                </a:gs>
                <a:gs pos="100000">
                  <a:srgbClr val="0066FF">
                    <a:alpha val="50000"/>
                  </a:srgbClr>
                </a:gs>
              </a:gsLst>
              <a:lin ang="0" scaled="0"/>
            </a:gra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grpSp>
      <p:grpSp>
        <p:nvGrpSpPr>
          <p:cNvPr id="14" name="グループ化 13">
            <a:extLst>
              <a:ext uri="{FF2B5EF4-FFF2-40B4-BE49-F238E27FC236}">
                <a16:creationId xmlns:a16="http://schemas.microsoft.com/office/drawing/2014/main" id="{D2569EF3-BE86-4B99-A274-F0A7607D00BE}"/>
              </a:ext>
            </a:extLst>
          </p:cNvPr>
          <p:cNvGrpSpPr/>
          <p:nvPr/>
        </p:nvGrpSpPr>
        <p:grpSpPr>
          <a:xfrm>
            <a:off x="1810681" y="1823953"/>
            <a:ext cx="692328" cy="422357"/>
            <a:chOff x="2730802" y="2645338"/>
            <a:chExt cx="777566" cy="474356"/>
          </a:xfrm>
        </p:grpSpPr>
        <mc:AlternateContent xmlns:mc="http://schemas.openxmlformats.org/markup-compatibility/2006" xmlns:a14="http://schemas.microsoft.com/office/drawing/2010/main">
          <mc:Choice Requires="a14">
            <p:sp>
              <p:nvSpPr>
                <p:cNvPr id="38" name="テキスト ボックス 37">
                  <a:extLst>
                    <a:ext uri="{FF2B5EF4-FFF2-40B4-BE49-F238E27FC236}">
                      <a16:creationId xmlns:a16="http://schemas.microsoft.com/office/drawing/2014/main" id="{870C1DD5-269C-49D7-A375-3A6B8B06ECD0}"/>
                    </a:ext>
                  </a:extLst>
                </p:cNvPr>
                <p:cNvSpPr txBox="1"/>
                <p:nvPr/>
              </p:nvSpPr>
              <p:spPr>
                <a:xfrm>
                  <a:off x="2730802" y="2645338"/>
                  <a:ext cx="643467" cy="461665"/>
                </a:xfrm>
                <a:prstGeom prst="rect">
                  <a:avLst/>
                </a:prstGeom>
                <a:noFill/>
                <a:ln w="1905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𝑇</m:t>
                        </m:r>
                      </m:oMath>
                    </m:oMathPara>
                  </a14:m>
                  <a:endParaRPr kumimoji="1" lang="ja-JP" altLang="en-US" sz="2400" i="1" dirty="0"/>
                </a:p>
              </p:txBody>
            </p:sp>
          </mc:Choice>
          <mc:Fallback xmlns="">
            <p:sp>
              <p:nvSpPr>
                <p:cNvPr id="162" name="テキスト ボックス 161">
                  <a:extLst>
                    <a:ext uri="{FF2B5EF4-FFF2-40B4-BE49-F238E27FC236}">
                      <a16:creationId xmlns:a16="http://schemas.microsoft.com/office/drawing/2014/main" id="{3118D831-9FF6-4333-95A9-B27417F7BA39}"/>
                    </a:ext>
                  </a:extLst>
                </p:cNvPr>
                <p:cNvSpPr txBox="1">
                  <a:spLocks noRot="1" noChangeAspect="1" noMove="1" noResize="1" noEditPoints="1" noAdjustHandles="1" noChangeArrowheads="1" noChangeShapeType="1" noTextEdit="1"/>
                </p:cNvSpPr>
                <p:nvPr/>
              </p:nvSpPr>
              <p:spPr>
                <a:xfrm>
                  <a:off x="2730802" y="2645338"/>
                  <a:ext cx="643467" cy="461665"/>
                </a:xfrm>
                <a:prstGeom prst="rect">
                  <a:avLst/>
                </a:prstGeom>
                <a:blipFill>
                  <a:blip r:embed="rId11"/>
                  <a:stretch>
                    <a:fillRect/>
                  </a:stretch>
                </a:blipFill>
                <a:ln w="19050">
                  <a:noFill/>
                </a:ln>
              </p:spPr>
              <p:txBody>
                <a:bodyPr/>
                <a:lstStyle/>
                <a:p>
                  <a:r>
                    <a:rPr lang="ja-JP" altLang="en-US">
                      <a:noFill/>
                    </a:rPr>
                    <a:t> </a:t>
                  </a:r>
                </a:p>
              </p:txBody>
            </p:sp>
          </mc:Fallback>
        </mc:AlternateContent>
        <p:sp>
          <p:nvSpPr>
            <p:cNvPr id="39" name="テキスト ボックス 38">
              <a:extLst>
                <a:ext uri="{FF2B5EF4-FFF2-40B4-BE49-F238E27FC236}">
                  <a16:creationId xmlns:a16="http://schemas.microsoft.com/office/drawing/2014/main" id="{6ACD95CB-5CAE-46F8-9A2C-43A3A0442CF0}"/>
                </a:ext>
              </a:extLst>
            </p:cNvPr>
            <p:cNvSpPr txBox="1"/>
            <p:nvPr/>
          </p:nvSpPr>
          <p:spPr>
            <a:xfrm>
              <a:off x="3006471" y="2781140"/>
              <a:ext cx="501897" cy="338554"/>
            </a:xfrm>
            <a:prstGeom prst="rect">
              <a:avLst/>
            </a:prstGeom>
            <a:noFill/>
            <a:ln w="19050">
              <a:noFill/>
            </a:ln>
          </p:spPr>
          <p:txBody>
            <a:bodyPr wrap="square" rtlCol="0">
              <a:spAutoFit/>
            </a:bodyPr>
            <a:lstStyle/>
            <a:p>
              <a:r>
                <a:rPr kumimoji="1" lang="en-US" altLang="ja-JP" sz="1600" dirty="0">
                  <a:latin typeface="Cambria" panose="02040503050406030204" pitchFamily="18" charset="0"/>
                  <a:cs typeface="Calibri" panose="020F0502020204030204" pitchFamily="34" charset="0"/>
                </a:rPr>
                <a:t>H</a:t>
              </a:r>
              <a:endParaRPr kumimoji="1" lang="ja-JP" altLang="en-US" sz="1600" dirty="0">
                <a:latin typeface="Cambria" panose="02040503050406030204" pitchFamily="18" charset="0"/>
                <a:cs typeface="Calibri" panose="020F0502020204030204" pitchFamily="34" charset="0"/>
              </a:endParaRPr>
            </a:p>
          </p:txBody>
        </p:sp>
      </p:grpSp>
      <p:grpSp>
        <p:nvGrpSpPr>
          <p:cNvPr id="17" name="グループ化 16">
            <a:extLst>
              <a:ext uri="{FF2B5EF4-FFF2-40B4-BE49-F238E27FC236}">
                <a16:creationId xmlns:a16="http://schemas.microsoft.com/office/drawing/2014/main" id="{EE865EF7-E4D2-4A32-9F56-6A9D4C726CBF}"/>
              </a:ext>
            </a:extLst>
          </p:cNvPr>
          <p:cNvGrpSpPr/>
          <p:nvPr/>
        </p:nvGrpSpPr>
        <p:grpSpPr>
          <a:xfrm>
            <a:off x="2324819" y="1673889"/>
            <a:ext cx="692328" cy="422356"/>
            <a:chOff x="3159444" y="2512131"/>
            <a:chExt cx="777566" cy="474355"/>
          </a:xfrm>
        </p:grpSpPr>
        <mc:AlternateContent xmlns:mc="http://schemas.openxmlformats.org/markup-compatibility/2006" xmlns:a14="http://schemas.microsoft.com/office/drawing/2010/main">
          <mc:Choice Requires="a14">
            <p:sp>
              <p:nvSpPr>
                <p:cNvPr id="36" name="テキスト ボックス 35">
                  <a:extLst>
                    <a:ext uri="{FF2B5EF4-FFF2-40B4-BE49-F238E27FC236}">
                      <a16:creationId xmlns:a16="http://schemas.microsoft.com/office/drawing/2014/main" id="{F537B392-89F6-4B20-9946-7C0C9308B93B}"/>
                    </a:ext>
                  </a:extLst>
                </p:cNvPr>
                <p:cNvSpPr txBox="1"/>
                <p:nvPr/>
              </p:nvSpPr>
              <p:spPr>
                <a:xfrm>
                  <a:off x="3159444" y="2512131"/>
                  <a:ext cx="643467" cy="461665"/>
                </a:xfrm>
                <a:prstGeom prst="rect">
                  <a:avLst/>
                </a:prstGeom>
                <a:noFill/>
                <a:ln w="1905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𝑇</m:t>
                        </m:r>
                      </m:oMath>
                    </m:oMathPara>
                  </a14:m>
                  <a:endParaRPr kumimoji="1" lang="ja-JP" altLang="en-US" sz="2400" i="1" dirty="0"/>
                </a:p>
              </p:txBody>
            </p:sp>
          </mc:Choice>
          <mc:Fallback xmlns="">
            <p:sp>
              <p:nvSpPr>
                <p:cNvPr id="164" name="テキスト ボックス 163">
                  <a:extLst>
                    <a:ext uri="{FF2B5EF4-FFF2-40B4-BE49-F238E27FC236}">
                      <a16:creationId xmlns:a16="http://schemas.microsoft.com/office/drawing/2014/main" id="{4DD9FC2D-917D-48E3-9DC5-12C97BAFB17D}"/>
                    </a:ext>
                  </a:extLst>
                </p:cNvPr>
                <p:cNvSpPr txBox="1">
                  <a:spLocks noRot="1" noChangeAspect="1" noMove="1" noResize="1" noEditPoints="1" noAdjustHandles="1" noChangeArrowheads="1" noChangeShapeType="1" noTextEdit="1"/>
                </p:cNvSpPr>
                <p:nvPr/>
              </p:nvSpPr>
              <p:spPr>
                <a:xfrm>
                  <a:off x="3159444" y="2512131"/>
                  <a:ext cx="643467" cy="461665"/>
                </a:xfrm>
                <a:prstGeom prst="rect">
                  <a:avLst/>
                </a:prstGeom>
                <a:blipFill>
                  <a:blip r:embed="rId12"/>
                  <a:stretch>
                    <a:fillRect/>
                  </a:stretch>
                </a:blipFill>
                <a:ln w="19050">
                  <a:noFill/>
                </a:ln>
              </p:spPr>
              <p:txBody>
                <a:bodyPr/>
                <a:lstStyle/>
                <a:p>
                  <a:r>
                    <a:rPr lang="ja-JP" altLang="en-US">
                      <a:noFill/>
                    </a:rPr>
                    <a:t> </a:t>
                  </a:r>
                </a:p>
              </p:txBody>
            </p:sp>
          </mc:Fallback>
        </mc:AlternateContent>
        <p:sp>
          <p:nvSpPr>
            <p:cNvPr id="37" name="テキスト ボックス 36">
              <a:extLst>
                <a:ext uri="{FF2B5EF4-FFF2-40B4-BE49-F238E27FC236}">
                  <a16:creationId xmlns:a16="http://schemas.microsoft.com/office/drawing/2014/main" id="{EA87083E-1D6C-41CF-BD4D-B895B1CB616E}"/>
                </a:ext>
              </a:extLst>
            </p:cNvPr>
            <p:cNvSpPr txBox="1"/>
            <p:nvPr/>
          </p:nvSpPr>
          <p:spPr>
            <a:xfrm>
              <a:off x="3435113" y="2647932"/>
              <a:ext cx="501897" cy="338554"/>
            </a:xfrm>
            <a:prstGeom prst="rect">
              <a:avLst/>
            </a:prstGeom>
            <a:noFill/>
            <a:ln w="19050">
              <a:noFill/>
            </a:ln>
          </p:spPr>
          <p:txBody>
            <a:bodyPr wrap="square" rtlCol="0">
              <a:spAutoFit/>
            </a:bodyPr>
            <a:lstStyle/>
            <a:p>
              <a:r>
                <a:rPr lang="en-US" altLang="ja-JP" sz="1600" dirty="0">
                  <a:latin typeface="Cambria" panose="02040503050406030204" pitchFamily="18" charset="0"/>
                  <a:cs typeface="Calibri" panose="020F0502020204030204" pitchFamily="34" charset="0"/>
                </a:rPr>
                <a:t>C</a:t>
              </a:r>
              <a:endParaRPr kumimoji="1" lang="ja-JP" altLang="en-US" sz="1600" dirty="0">
                <a:latin typeface="Cambria" panose="02040503050406030204" pitchFamily="18" charset="0"/>
                <a:cs typeface="Calibri" panose="020F0502020204030204" pitchFamily="34" charset="0"/>
              </a:endParaRPr>
            </a:p>
          </p:txBody>
        </p:sp>
      </p:grpSp>
      <p:cxnSp>
        <p:nvCxnSpPr>
          <p:cNvPr id="18" name="直線コネクタ 17">
            <a:extLst>
              <a:ext uri="{FF2B5EF4-FFF2-40B4-BE49-F238E27FC236}">
                <a16:creationId xmlns:a16="http://schemas.microsoft.com/office/drawing/2014/main" id="{32944098-D168-4CB6-A9CC-2E5C36F86248}"/>
              </a:ext>
            </a:extLst>
          </p:cNvPr>
          <p:cNvCxnSpPr>
            <a:cxnSpLocks/>
          </p:cNvCxnSpPr>
          <p:nvPr/>
        </p:nvCxnSpPr>
        <p:spPr>
          <a:xfrm>
            <a:off x="553387" y="2342786"/>
            <a:ext cx="83006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3088465F-6D13-473D-AAB5-1627D5D0745E}"/>
              </a:ext>
            </a:extLst>
          </p:cNvPr>
          <p:cNvCxnSpPr>
            <a:cxnSpLocks/>
          </p:cNvCxnSpPr>
          <p:nvPr/>
        </p:nvCxnSpPr>
        <p:spPr>
          <a:xfrm>
            <a:off x="553387" y="2679995"/>
            <a:ext cx="83006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C5932FEC-8BB0-4E97-B628-69CDCE5D2A30}"/>
              </a:ext>
            </a:extLst>
          </p:cNvPr>
          <p:cNvSpPr/>
          <p:nvPr/>
        </p:nvSpPr>
        <p:spPr>
          <a:xfrm flipH="1">
            <a:off x="501334" y="2304071"/>
            <a:ext cx="66592" cy="411046"/>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3D9B93E6-3B4F-48EA-B2BB-EBE3C939521D}"/>
              </a:ext>
            </a:extLst>
          </p:cNvPr>
          <p:cNvSpPr/>
          <p:nvPr/>
        </p:nvSpPr>
        <p:spPr>
          <a:xfrm flipH="1">
            <a:off x="3021191" y="2288255"/>
            <a:ext cx="587639" cy="44310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BD204A79-5916-4D96-8A1E-6E2D13082422}"/>
              </a:ext>
            </a:extLst>
          </p:cNvPr>
          <p:cNvSpPr txBox="1"/>
          <p:nvPr/>
        </p:nvSpPr>
        <p:spPr>
          <a:xfrm>
            <a:off x="3320569" y="1597321"/>
            <a:ext cx="572929" cy="411057"/>
          </a:xfrm>
          <a:prstGeom prst="rect">
            <a:avLst/>
          </a:prstGeom>
          <a:noFill/>
          <a:ln w="19050">
            <a:noFill/>
          </a:ln>
        </p:spPr>
        <p:txBody>
          <a:bodyPr wrap="square" rtlCol="0">
            <a:spAutoFit/>
          </a:bodyPr>
          <a:lstStyle/>
          <a:p>
            <a:r>
              <a:rPr kumimoji="1" lang="en-US" altLang="ja-JP" sz="2400" i="1" dirty="0">
                <a:latin typeface="Century" panose="02040604050505020304" pitchFamily="18" charset="0"/>
              </a:rPr>
              <a:t>p</a:t>
            </a:r>
            <a:endParaRPr kumimoji="1" lang="ja-JP" altLang="en-US" sz="2400" i="1" dirty="0">
              <a:latin typeface="Century" panose="02040604050505020304" pitchFamily="18" charset="0"/>
            </a:endParaRPr>
          </a:p>
        </p:txBody>
      </p:sp>
      <p:sp>
        <p:nvSpPr>
          <p:cNvPr id="24" name="テキスト ボックス 23">
            <a:extLst>
              <a:ext uri="{FF2B5EF4-FFF2-40B4-BE49-F238E27FC236}">
                <a16:creationId xmlns:a16="http://schemas.microsoft.com/office/drawing/2014/main" id="{3DE74C21-CCA6-48B3-97E5-4BD8AE0C5EF9}"/>
              </a:ext>
            </a:extLst>
          </p:cNvPr>
          <p:cNvSpPr txBox="1"/>
          <p:nvPr/>
        </p:nvSpPr>
        <p:spPr>
          <a:xfrm>
            <a:off x="3453567" y="1846362"/>
            <a:ext cx="446879" cy="338554"/>
          </a:xfrm>
          <a:prstGeom prst="rect">
            <a:avLst/>
          </a:prstGeom>
          <a:noFill/>
          <a:ln w="19050">
            <a:noFill/>
          </a:ln>
        </p:spPr>
        <p:txBody>
          <a:bodyPr wrap="square" rtlCol="0">
            <a:spAutoFit/>
          </a:bodyPr>
          <a:lstStyle/>
          <a:p>
            <a:r>
              <a:rPr kumimoji="1" lang="en-US" altLang="ja-JP" sz="1600" dirty="0">
                <a:latin typeface="Cambria" panose="02040503050406030204" pitchFamily="18" charset="0"/>
                <a:ea typeface="Cambria" panose="02040503050406030204" pitchFamily="18" charset="0"/>
                <a:cs typeface="Calibri" panose="020F0502020204030204" pitchFamily="34" charset="0"/>
              </a:rPr>
              <a:t>C</a:t>
            </a:r>
            <a:endParaRPr kumimoji="1" lang="ja-JP" altLang="en-US" sz="1600" dirty="0">
              <a:latin typeface="Cambria" panose="02040503050406030204" pitchFamily="18" charset="0"/>
              <a:cs typeface="Calibri" panose="020F0502020204030204" pitchFamily="34" charset="0"/>
            </a:endParaRPr>
          </a:p>
        </p:txBody>
      </p:sp>
      <p:sp>
        <p:nvSpPr>
          <p:cNvPr id="25" name="正方形/長方形 24">
            <a:extLst>
              <a:ext uri="{FF2B5EF4-FFF2-40B4-BE49-F238E27FC236}">
                <a16:creationId xmlns:a16="http://schemas.microsoft.com/office/drawing/2014/main" id="{17B846DF-DFD6-4E44-A8D7-0DC75BFF4571}"/>
              </a:ext>
            </a:extLst>
          </p:cNvPr>
          <p:cNvSpPr/>
          <p:nvPr/>
        </p:nvSpPr>
        <p:spPr>
          <a:xfrm flipH="1">
            <a:off x="4316316" y="2288255"/>
            <a:ext cx="598799" cy="44310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矢印コネクタ 25">
            <a:extLst>
              <a:ext uri="{FF2B5EF4-FFF2-40B4-BE49-F238E27FC236}">
                <a16:creationId xmlns:a16="http://schemas.microsoft.com/office/drawing/2014/main" id="{0E5D5AAE-CA93-4065-9751-949CCB3951DE}"/>
              </a:ext>
            </a:extLst>
          </p:cNvPr>
          <p:cNvCxnSpPr>
            <a:cxnSpLocks/>
          </p:cNvCxnSpPr>
          <p:nvPr/>
        </p:nvCxnSpPr>
        <p:spPr>
          <a:xfrm flipV="1">
            <a:off x="4605918" y="1842870"/>
            <a:ext cx="0" cy="382767"/>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sp>
        <p:nvSpPr>
          <p:cNvPr id="27" name="楕円 26">
            <a:extLst>
              <a:ext uri="{FF2B5EF4-FFF2-40B4-BE49-F238E27FC236}">
                <a16:creationId xmlns:a16="http://schemas.microsoft.com/office/drawing/2014/main" id="{C07762DE-714D-4F1C-827D-4F618A73C3D3}"/>
              </a:ext>
            </a:extLst>
          </p:cNvPr>
          <p:cNvSpPr/>
          <p:nvPr/>
        </p:nvSpPr>
        <p:spPr>
          <a:xfrm>
            <a:off x="4554329" y="2229922"/>
            <a:ext cx="105326" cy="105327"/>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0770A2F8-78FE-4F41-900C-79664F8E10F7}"/>
              </a:ext>
            </a:extLst>
          </p:cNvPr>
          <p:cNvSpPr txBox="1"/>
          <p:nvPr/>
        </p:nvSpPr>
        <p:spPr>
          <a:xfrm>
            <a:off x="4621273" y="1597321"/>
            <a:ext cx="572929" cy="411057"/>
          </a:xfrm>
          <a:prstGeom prst="rect">
            <a:avLst/>
          </a:prstGeom>
          <a:noFill/>
          <a:ln w="19050">
            <a:noFill/>
          </a:ln>
        </p:spPr>
        <p:txBody>
          <a:bodyPr wrap="square" rtlCol="0">
            <a:spAutoFit/>
          </a:bodyPr>
          <a:lstStyle/>
          <a:p>
            <a:r>
              <a:rPr kumimoji="1" lang="en-US" altLang="ja-JP" sz="2400" i="1" dirty="0">
                <a:latin typeface="Century" panose="02040604050505020304" pitchFamily="18" charset="0"/>
              </a:rPr>
              <a:t>p</a:t>
            </a:r>
            <a:endParaRPr kumimoji="1" lang="ja-JP" altLang="en-US" sz="2400" i="1" dirty="0">
              <a:latin typeface="Century" panose="02040604050505020304" pitchFamily="18" charset="0"/>
            </a:endParaRPr>
          </a:p>
        </p:txBody>
      </p:sp>
      <p:sp>
        <p:nvSpPr>
          <p:cNvPr id="29" name="テキスト ボックス 28">
            <a:extLst>
              <a:ext uri="{FF2B5EF4-FFF2-40B4-BE49-F238E27FC236}">
                <a16:creationId xmlns:a16="http://schemas.microsoft.com/office/drawing/2014/main" id="{DCB33129-0EFF-452D-8758-6D702778662B}"/>
              </a:ext>
            </a:extLst>
          </p:cNvPr>
          <p:cNvSpPr txBox="1"/>
          <p:nvPr/>
        </p:nvSpPr>
        <p:spPr>
          <a:xfrm>
            <a:off x="4754272" y="1846362"/>
            <a:ext cx="446879" cy="338554"/>
          </a:xfrm>
          <a:prstGeom prst="rect">
            <a:avLst/>
          </a:prstGeom>
          <a:noFill/>
          <a:ln w="19050">
            <a:noFill/>
          </a:ln>
        </p:spPr>
        <p:txBody>
          <a:bodyPr wrap="square" rtlCol="0">
            <a:spAutoFit/>
          </a:bodyPr>
          <a:lstStyle/>
          <a:p>
            <a:r>
              <a:rPr lang="en-US" altLang="ja-JP" sz="1600" dirty="0">
                <a:latin typeface="Cambria" panose="02040503050406030204" pitchFamily="18" charset="0"/>
                <a:ea typeface="Cambria" panose="02040503050406030204" pitchFamily="18" charset="0"/>
                <a:cs typeface="Calibri" panose="020F0502020204030204" pitchFamily="34" charset="0"/>
              </a:rPr>
              <a:t>S</a:t>
            </a:r>
            <a:endParaRPr kumimoji="1" lang="ja-JP" altLang="en-US" sz="1600" dirty="0">
              <a:latin typeface="Cambria" panose="02040503050406030204" pitchFamily="18" charset="0"/>
              <a:cs typeface="Calibri" panose="020F0502020204030204" pitchFamily="34" charset="0"/>
            </a:endParaRPr>
          </a:p>
        </p:txBody>
      </p:sp>
      <p:sp>
        <p:nvSpPr>
          <p:cNvPr id="34" name="正方形/長方形 33">
            <a:extLst>
              <a:ext uri="{FF2B5EF4-FFF2-40B4-BE49-F238E27FC236}">
                <a16:creationId xmlns:a16="http://schemas.microsoft.com/office/drawing/2014/main" id="{106AE928-067C-45F3-A0F4-8AF4192DBEE0}"/>
              </a:ext>
            </a:extLst>
          </p:cNvPr>
          <p:cNvSpPr/>
          <p:nvPr/>
        </p:nvSpPr>
        <p:spPr>
          <a:xfrm flipH="1">
            <a:off x="8812024" y="2304071"/>
            <a:ext cx="66592" cy="411046"/>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1B36C367-49A8-4B73-A9A0-638C36D5ACBA}"/>
              </a:ext>
            </a:extLst>
          </p:cNvPr>
          <p:cNvSpPr/>
          <p:nvPr/>
        </p:nvSpPr>
        <p:spPr>
          <a:xfrm>
            <a:off x="198637" y="852230"/>
            <a:ext cx="7763664" cy="523220"/>
          </a:xfrm>
          <a:prstGeom prst="rect">
            <a:avLst/>
          </a:prstGeom>
        </p:spPr>
        <p:txBody>
          <a:bodyPr wrap="none">
            <a:spAutoFit/>
          </a:bodyPr>
          <a:lstStyle/>
          <a:p>
            <a:pPr marL="457200" indent="-457200">
              <a:buFont typeface="Wingdings" panose="05000000000000000000" pitchFamily="2" charset="2"/>
              <a:buChar char="l"/>
            </a:pPr>
            <a:r>
              <a:rPr lang="ja-JP" altLang="en-US" sz="2800" dirty="0"/>
              <a:t>両側閉端の定在波型熱音響エンジン（全長</a:t>
            </a:r>
            <a:r>
              <a:rPr lang="en-US" altLang="ja-JP" sz="2800" dirty="0"/>
              <a:t>4m</a:t>
            </a:r>
            <a:r>
              <a:rPr lang="ja-JP" altLang="en-US" sz="2800" dirty="0"/>
              <a:t>）</a:t>
            </a:r>
          </a:p>
        </p:txBody>
      </p:sp>
      <p:sp>
        <p:nvSpPr>
          <p:cNvPr id="22" name="楕円 21">
            <a:extLst>
              <a:ext uri="{FF2B5EF4-FFF2-40B4-BE49-F238E27FC236}">
                <a16:creationId xmlns:a16="http://schemas.microsoft.com/office/drawing/2014/main" id="{3CDD4A26-9E63-44F9-B39E-3BCC4DC948A6}"/>
              </a:ext>
            </a:extLst>
          </p:cNvPr>
          <p:cNvSpPr/>
          <p:nvPr/>
        </p:nvSpPr>
        <p:spPr>
          <a:xfrm>
            <a:off x="3253625" y="2229922"/>
            <a:ext cx="105326" cy="105327"/>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矢印コネクタ 29">
            <a:extLst>
              <a:ext uri="{FF2B5EF4-FFF2-40B4-BE49-F238E27FC236}">
                <a16:creationId xmlns:a16="http://schemas.microsoft.com/office/drawing/2014/main" id="{7E09830E-1B67-4511-B6E5-36D17C7382AA}"/>
              </a:ext>
            </a:extLst>
          </p:cNvPr>
          <p:cNvCxnSpPr>
            <a:cxnSpLocks/>
          </p:cNvCxnSpPr>
          <p:nvPr/>
        </p:nvCxnSpPr>
        <p:spPr>
          <a:xfrm flipH="1">
            <a:off x="3229838" y="2555334"/>
            <a:ext cx="179476"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cxnSp>
        <p:nvCxnSpPr>
          <p:cNvPr id="31" name="直線矢印コネクタ 30">
            <a:extLst>
              <a:ext uri="{FF2B5EF4-FFF2-40B4-BE49-F238E27FC236}">
                <a16:creationId xmlns:a16="http://schemas.microsoft.com/office/drawing/2014/main" id="{DEDFF702-A40D-43B2-AB2D-4AFDC1389D36}"/>
              </a:ext>
            </a:extLst>
          </p:cNvPr>
          <p:cNvCxnSpPr>
            <a:cxnSpLocks/>
          </p:cNvCxnSpPr>
          <p:nvPr/>
        </p:nvCxnSpPr>
        <p:spPr>
          <a:xfrm>
            <a:off x="3229838" y="2455825"/>
            <a:ext cx="179478"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sp>
        <p:nvSpPr>
          <p:cNvPr id="32" name="テキスト ボックス 31">
            <a:extLst>
              <a:ext uri="{FF2B5EF4-FFF2-40B4-BE49-F238E27FC236}">
                <a16:creationId xmlns:a16="http://schemas.microsoft.com/office/drawing/2014/main" id="{28A1DCDD-4054-4ABE-A16C-0D69E9A25F10}"/>
              </a:ext>
            </a:extLst>
          </p:cNvPr>
          <p:cNvSpPr txBox="1"/>
          <p:nvPr/>
        </p:nvSpPr>
        <p:spPr>
          <a:xfrm>
            <a:off x="3439959" y="2319892"/>
            <a:ext cx="104196" cy="215444"/>
          </a:xfrm>
          <a:prstGeom prst="rect">
            <a:avLst/>
          </a:prstGeom>
          <a:noFill/>
        </p:spPr>
        <p:txBody>
          <a:bodyPr wrap="none" lIns="0" tIns="0" rIns="0" bIns="0" rtlCol="0">
            <a:spAutoFit/>
          </a:bodyPr>
          <a:lstStyle/>
          <a:p>
            <a:r>
              <a:rPr kumimoji="1" lang="en-US" altLang="ja-JP" sz="1400" i="1" dirty="0"/>
              <a:t>A</a:t>
            </a:r>
            <a:endParaRPr kumimoji="1" lang="ja-JP" altLang="en-US" sz="1400" i="1" dirty="0"/>
          </a:p>
        </p:txBody>
      </p:sp>
      <p:sp>
        <p:nvSpPr>
          <p:cNvPr id="33" name="テキスト ボックス 32">
            <a:extLst>
              <a:ext uri="{FF2B5EF4-FFF2-40B4-BE49-F238E27FC236}">
                <a16:creationId xmlns:a16="http://schemas.microsoft.com/office/drawing/2014/main" id="{CC409328-C6D4-42D8-BFEE-049C92985564}"/>
              </a:ext>
            </a:extLst>
          </p:cNvPr>
          <p:cNvSpPr txBox="1"/>
          <p:nvPr/>
        </p:nvSpPr>
        <p:spPr>
          <a:xfrm>
            <a:off x="3443270" y="2493986"/>
            <a:ext cx="97784" cy="215444"/>
          </a:xfrm>
          <a:prstGeom prst="rect">
            <a:avLst/>
          </a:prstGeom>
          <a:noFill/>
        </p:spPr>
        <p:txBody>
          <a:bodyPr wrap="none" lIns="0" tIns="0" rIns="0" bIns="0" rtlCol="0">
            <a:spAutoFit/>
          </a:bodyPr>
          <a:lstStyle/>
          <a:p>
            <a:r>
              <a:rPr kumimoji="1" lang="en-US" altLang="ja-JP" sz="1400" i="1" dirty="0"/>
              <a:t>B</a:t>
            </a:r>
            <a:endParaRPr kumimoji="1" lang="ja-JP" altLang="en-US" sz="1400" i="1" dirty="0"/>
          </a:p>
        </p:txBody>
      </p:sp>
      <p:cxnSp>
        <p:nvCxnSpPr>
          <p:cNvPr id="35" name="直線矢印コネクタ 34">
            <a:extLst>
              <a:ext uri="{FF2B5EF4-FFF2-40B4-BE49-F238E27FC236}">
                <a16:creationId xmlns:a16="http://schemas.microsoft.com/office/drawing/2014/main" id="{8B86E9E2-E4DB-4DCB-91AA-A343BB419B53}"/>
              </a:ext>
            </a:extLst>
          </p:cNvPr>
          <p:cNvCxnSpPr>
            <a:cxnSpLocks/>
          </p:cNvCxnSpPr>
          <p:nvPr/>
        </p:nvCxnSpPr>
        <p:spPr>
          <a:xfrm flipV="1">
            <a:off x="3298863" y="1842870"/>
            <a:ext cx="0" cy="382767"/>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sp>
        <p:nvSpPr>
          <p:cNvPr id="70" name="テキスト ボックス 69">
            <a:extLst>
              <a:ext uri="{FF2B5EF4-FFF2-40B4-BE49-F238E27FC236}">
                <a16:creationId xmlns:a16="http://schemas.microsoft.com/office/drawing/2014/main" id="{B57C6396-48DF-4FDB-A5CB-BE7781D26552}"/>
              </a:ext>
            </a:extLst>
          </p:cNvPr>
          <p:cNvSpPr txBox="1"/>
          <p:nvPr/>
        </p:nvSpPr>
        <p:spPr>
          <a:xfrm>
            <a:off x="565695" y="3498465"/>
            <a:ext cx="1060504" cy="400110"/>
          </a:xfrm>
          <a:prstGeom prst="rect">
            <a:avLst/>
          </a:prstGeom>
          <a:noFill/>
        </p:spPr>
        <p:txBody>
          <a:bodyPr wrap="square" rtlCol="0">
            <a:spAutoFit/>
          </a:bodyPr>
          <a:lstStyle/>
          <a:p>
            <a:r>
              <a:rPr kumimoji="1" lang="ja-JP" altLang="en-US" sz="2000" dirty="0"/>
              <a:t>スタック</a:t>
            </a:r>
          </a:p>
        </p:txBody>
      </p:sp>
      <p:cxnSp>
        <p:nvCxnSpPr>
          <p:cNvPr id="71" name="直線コネクタ 70">
            <a:extLst>
              <a:ext uri="{FF2B5EF4-FFF2-40B4-BE49-F238E27FC236}">
                <a16:creationId xmlns:a16="http://schemas.microsoft.com/office/drawing/2014/main" id="{C0AC325D-D151-4B13-B3BC-8D3DA4D17405}"/>
              </a:ext>
            </a:extLst>
          </p:cNvPr>
          <p:cNvCxnSpPr>
            <a:cxnSpLocks/>
            <a:endCxn id="70" idx="0"/>
          </p:cNvCxnSpPr>
          <p:nvPr/>
        </p:nvCxnSpPr>
        <p:spPr>
          <a:xfrm flipH="1">
            <a:off x="1095947" y="2500904"/>
            <a:ext cx="1204356" cy="99756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テキスト ボックス 87">
            <a:extLst>
              <a:ext uri="{FF2B5EF4-FFF2-40B4-BE49-F238E27FC236}">
                <a16:creationId xmlns:a16="http://schemas.microsoft.com/office/drawing/2014/main" id="{ACD9F895-BFB5-4EC8-98DA-70BEF388C5AA}"/>
              </a:ext>
            </a:extLst>
          </p:cNvPr>
          <p:cNvSpPr txBox="1"/>
          <p:nvPr/>
        </p:nvSpPr>
        <p:spPr>
          <a:xfrm>
            <a:off x="2930028" y="3657529"/>
            <a:ext cx="2532138" cy="400110"/>
          </a:xfrm>
          <a:prstGeom prst="rect">
            <a:avLst/>
          </a:prstGeom>
          <a:noFill/>
        </p:spPr>
        <p:txBody>
          <a:bodyPr wrap="square" rtlCol="0">
            <a:spAutoFit/>
          </a:bodyPr>
          <a:lstStyle/>
          <a:p>
            <a:r>
              <a:rPr lang="ja-JP" altLang="en-US" sz="2000" dirty="0"/>
              <a:t>熱交換器（低温）</a:t>
            </a:r>
            <a:endParaRPr kumimoji="1" lang="ja-JP" altLang="en-US" sz="2000" dirty="0"/>
          </a:p>
        </p:txBody>
      </p:sp>
      <p:cxnSp>
        <p:nvCxnSpPr>
          <p:cNvPr id="97" name="コネクタ: カギ線 96">
            <a:extLst>
              <a:ext uri="{FF2B5EF4-FFF2-40B4-BE49-F238E27FC236}">
                <a16:creationId xmlns:a16="http://schemas.microsoft.com/office/drawing/2014/main" id="{65A13205-DBEF-4E80-9136-1546AFB70421}"/>
              </a:ext>
            </a:extLst>
          </p:cNvPr>
          <p:cNvCxnSpPr>
            <a:cxnSpLocks/>
            <a:stCxn id="43" idx="2"/>
            <a:endCxn id="110" idx="1"/>
          </p:cNvCxnSpPr>
          <p:nvPr/>
        </p:nvCxnSpPr>
        <p:spPr>
          <a:xfrm rot="16200000" flipH="1">
            <a:off x="1829011" y="3054158"/>
            <a:ext cx="1416481" cy="798798"/>
          </a:xfrm>
          <a:prstGeom prst="bentConnector2">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コネクタ: カギ線 105">
            <a:extLst>
              <a:ext uri="{FF2B5EF4-FFF2-40B4-BE49-F238E27FC236}">
                <a16:creationId xmlns:a16="http://schemas.microsoft.com/office/drawing/2014/main" id="{E61DE1D1-AF55-4F7D-A07B-039571C1BB34}"/>
              </a:ext>
            </a:extLst>
          </p:cNvPr>
          <p:cNvCxnSpPr>
            <a:cxnSpLocks/>
            <a:stCxn id="59" idx="2"/>
            <a:endCxn id="88" idx="1"/>
          </p:cNvCxnSpPr>
          <p:nvPr/>
        </p:nvCxnSpPr>
        <p:spPr>
          <a:xfrm rot="16200000" flipH="1">
            <a:off x="2252332" y="3179887"/>
            <a:ext cx="997439" cy="357953"/>
          </a:xfrm>
          <a:prstGeom prst="bentConnector2">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テキスト ボックス 109">
            <a:extLst>
              <a:ext uri="{FF2B5EF4-FFF2-40B4-BE49-F238E27FC236}">
                <a16:creationId xmlns:a16="http://schemas.microsoft.com/office/drawing/2014/main" id="{179AED39-DA80-4F3B-8F12-4F6E5BC1CFDE}"/>
              </a:ext>
            </a:extLst>
          </p:cNvPr>
          <p:cNvSpPr txBox="1"/>
          <p:nvPr/>
        </p:nvSpPr>
        <p:spPr>
          <a:xfrm>
            <a:off x="2936650" y="3961743"/>
            <a:ext cx="2532138" cy="400110"/>
          </a:xfrm>
          <a:prstGeom prst="rect">
            <a:avLst/>
          </a:prstGeom>
          <a:noFill/>
        </p:spPr>
        <p:txBody>
          <a:bodyPr wrap="square" rtlCol="0">
            <a:spAutoFit/>
          </a:bodyPr>
          <a:lstStyle/>
          <a:p>
            <a:r>
              <a:rPr lang="ja-JP" altLang="en-US" sz="2000" dirty="0"/>
              <a:t>熱交換器（高温）</a:t>
            </a:r>
            <a:endParaRPr kumimoji="1" lang="ja-JP" altLang="en-US" sz="2000" dirty="0"/>
          </a:p>
        </p:txBody>
      </p:sp>
      <p:sp>
        <p:nvSpPr>
          <p:cNvPr id="116" name="テキスト ボックス 115">
            <a:extLst>
              <a:ext uri="{FF2B5EF4-FFF2-40B4-BE49-F238E27FC236}">
                <a16:creationId xmlns:a16="http://schemas.microsoft.com/office/drawing/2014/main" id="{3DFB9999-D91E-4EE8-9582-6C0248A5D687}"/>
              </a:ext>
            </a:extLst>
          </p:cNvPr>
          <p:cNvSpPr txBox="1"/>
          <p:nvPr/>
        </p:nvSpPr>
        <p:spPr>
          <a:xfrm>
            <a:off x="5417058" y="3304153"/>
            <a:ext cx="1940577" cy="400110"/>
          </a:xfrm>
          <a:prstGeom prst="rect">
            <a:avLst/>
          </a:prstGeom>
          <a:noFill/>
        </p:spPr>
        <p:txBody>
          <a:bodyPr wrap="square" rtlCol="0">
            <a:spAutoFit/>
          </a:bodyPr>
          <a:lstStyle/>
          <a:p>
            <a:r>
              <a:rPr kumimoji="1" lang="ja-JP" altLang="en-US" sz="2000" dirty="0"/>
              <a:t>圧力センサ</a:t>
            </a:r>
          </a:p>
        </p:txBody>
      </p:sp>
      <p:cxnSp>
        <p:nvCxnSpPr>
          <p:cNvPr id="117" name="コネクタ: カギ線 116">
            <a:extLst>
              <a:ext uri="{FF2B5EF4-FFF2-40B4-BE49-F238E27FC236}">
                <a16:creationId xmlns:a16="http://schemas.microsoft.com/office/drawing/2014/main" id="{C4945A16-0A7C-493A-977F-60E53557E434}"/>
              </a:ext>
            </a:extLst>
          </p:cNvPr>
          <p:cNvCxnSpPr>
            <a:cxnSpLocks/>
            <a:stCxn id="25" idx="2"/>
            <a:endCxn id="116" idx="1"/>
          </p:cNvCxnSpPr>
          <p:nvPr/>
        </p:nvCxnSpPr>
        <p:spPr>
          <a:xfrm rot="16200000" flipH="1">
            <a:off x="4629963" y="2717112"/>
            <a:ext cx="772847" cy="801343"/>
          </a:xfrm>
          <a:prstGeom prst="bentConnector2">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コネクタ: カギ線 120">
            <a:extLst>
              <a:ext uri="{FF2B5EF4-FFF2-40B4-BE49-F238E27FC236}">
                <a16:creationId xmlns:a16="http://schemas.microsoft.com/office/drawing/2014/main" id="{BB320553-0A0E-4234-AF56-BA73C4C333CF}"/>
              </a:ext>
            </a:extLst>
          </p:cNvPr>
          <p:cNvCxnSpPr>
            <a:cxnSpLocks/>
            <a:endCxn id="116" idx="1"/>
          </p:cNvCxnSpPr>
          <p:nvPr/>
        </p:nvCxnSpPr>
        <p:spPr>
          <a:xfrm>
            <a:off x="3508186" y="2731359"/>
            <a:ext cx="1908872" cy="772849"/>
          </a:xfrm>
          <a:prstGeom prst="bentConnector3">
            <a:avLst>
              <a:gd name="adj1" fmla="val -2144"/>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0" name="グループ化 139">
            <a:extLst>
              <a:ext uri="{FF2B5EF4-FFF2-40B4-BE49-F238E27FC236}">
                <a16:creationId xmlns:a16="http://schemas.microsoft.com/office/drawing/2014/main" id="{EFEFA8B6-268A-4E0F-965D-809E0B217308}"/>
              </a:ext>
            </a:extLst>
          </p:cNvPr>
          <p:cNvGrpSpPr/>
          <p:nvPr/>
        </p:nvGrpSpPr>
        <p:grpSpPr>
          <a:xfrm>
            <a:off x="310328" y="5112146"/>
            <a:ext cx="8136303" cy="1512325"/>
            <a:chOff x="496397" y="4724144"/>
            <a:chExt cx="8136303" cy="1512325"/>
          </a:xfrm>
        </p:grpSpPr>
        <mc:AlternateContent xmlns:mc="http://schemas.openxmlformats.org/markup-compatibility/2006" xmlns:a14="http://schemas.microsoft.com/office/drawing/2010/main">
          <mc:Choice Requires="a14">
            <p:sp>
              <p:nvSpPr>
                <p:cNvPr id="141" name="正方形/長方形 140">
                  <a:extLst>
                    <a:ext uri="{FF2B5EF4-FFF2-40B4-BE49-F238E27FC236}">
                      <a16:creationId xmlns:a16="http://schemas.microsoft.com/office/drawing/2014/main" id="{57F8CBF3-9045-464F-9BD5-2CDB738839FC}"/>
                    </a:ext>
                  </a:extLst>
                </p:cNvPr>
                <p:cNvSpPr/>
                <p:nvPr/>
              </p:nvSpPr>
              <p:spPr>
                <a:xfrm>
                  <a:off x="1427313" y="5428798"/>
                  <a:ext cx="3908714" cy="523220"/>
                </a:xfrm>
                <a:prstGeom prst="rect">
                  <a:avLst/>
                </a:prstGeom>
                <a:noFill/>
              </p:spPr>
              <p:txBody>
                <a:bodyPr wrap="square">
                  <a:spAutoFit/>
                </a:bodyPr>
                <a:lstStyle/>
                <a:p>
                  <a14:m>
                    <m:oMath xmlns:m="http://schemas.openxmlformats.org/officeDocument/2006/math">
                      <m:sSub>
                        <m:sSubPr>
                          <m:ctrlPr>
                            <a:rPr lang="en-US" altLang="ja-JP" sz="2800" i="1" dirty="0" smtClean="0">
                              <a:latin typeface="Cambria Math" panose="02040503050406030204" pitchFamily="18" charset="0"/>
                            </a:rPr>
                          </m:ctrlPr>
                        </m:sSubPr>
                        <m:e>
                          <m:r>
                            <a:rPr lang="en-US" altLang="ja-JP" sz="2800" i="1" dirty="0" smtClean="0">
                              <a:latin typeface="Cambria Math" panose="02040503050406030204" pitchFamily="18" charset="0"/>
                            </a:rPr>
                            <m:t>𝑇</m:t>
                          </m:r>
                        </m:e>
                        <m:sub>
                          <m:r>
                            <m:rPr>
                              <m:sty m:val="p"/>
                            </m:rPr>
                            <a:rPr lang="en-US" altLang="ja-JP" sz="2800" i="0" dirty="0" smtClean="0">
                              <a:latin typeface="Cambria Math" panose="02040503050406030204" pitchFamily="18" charset="0"/>
                            </a:rPr>
                            <m:t>H</m:t>
                          </m:r>
                        </m:sub>
                      </m:sSub>
                      <m:r>
                        <a:rPr lang="en-US" altLang="ja-JP" sz="2800" b="0" i="1" dirty="0" smtClean="0">
                          <a:latin typeface="Cambria Math" panose="02040503050406030204" pitchFamily="18" charset="0"/>
                        </a:rPr>
                        <m:t>=</m:t>
                      </m:r>
                    </m:oMath>
                  </a14:m>
                  <a:r>
                    <a:rPr lang="en-US" altLang="ja-JP" sz="2800" i="0" dirty="0"/>
                    <a:t>390</a:t>
                  </a:r>
                  <a:r>
                    <a:rPr lang="ja-JP" altLang="en-US" sz="2800" i="0" dirty="0"/>
                    <a:t>℃</a:t>
                  </a:r>
                  <a:r>
                    <a:rPr lang="en-US" altLang="ja-JP" sz="2800" i="0" dirty="0"/>
                    <a:t>, </a:t>
                  </a:r>
                  <a14:m>
                    <m:oMath xmlns:m="http://schemas.openxmlformats.org/officeDocument/2006/math">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𝑇</m:t>
                          </m:r>
                        </m:e>
                        <m:sub>
                          <m:r>
                            <m:rPr>
                              <m:sty m:val="p"/>
                            </m:rPr>
                            <a:rPr lang="en-US" altLang="ja-JP" sz="2800">
                              <a:latin typeface="Cambria Math" panose="02040503050406030204" pitchFamily="18" charset="0"/>
                            </a:rPr>
                            <m:t>C</m:t>
                          </m:r>
                        </m:sub>
                      </m:sSub>
                      <m:r>
                        <a:rPr lang="en-US" altLang="ja-JP" sz="2800" i="1">
                          <a:latin typeface="Cambria Math" panose="02040503050406030204" pitchFamily="18" charset="0"/>
                        </a:rPr>
                        <m:t>=</m:t>
                      </m:r>
                    </m:oMath>
                  </a14:m>
                  <a:r>
                    <a:rPr lang="en-US" altLang="ja-JP" sz="2800" i="0" dirty="0"/>
                    <a:t>10</a:t>
                  </a:r>
                  <a:r>
                    <a:rPr lang="ja-JP" altLang="en-US" sz="2800" dirty="0"/>
                    <a:t>℃</a:t>
                  </a:r>
                  <a:endParaRPr lang="en-US" altLang="ja-JP" sz="2800" dirty="0"/>
                </a:p>
              </p:txBody>
            </p:sp>
          </mc:Choice>
          <mc:Fallback xmlns="">
            <p:sp>
              <p:nvSpPr>
                <p:cNvPr id="141" name="正方形/長方形 140">
                  <a:extLst>
                    <a:ext uri="{FF2B5EF4-FFF2-40B4-BE49-F238E27FC236}">
                      <a16:creationId xmlns:a16="http://schemas.microsoft.com/office/drawing/2014/main" id="{57F8CBF3-9045-464F-9BD5-2CDB738839FC}"/>
                    </a:ext>
                  </a:extLst>
                </p:cNvPr>
                <p:cNvSpPr>
                  <a:spLocks noRot="1" noChangeAspect="1" noMove="1" noResize="1" noEditPoints="1" noAdjustHandles="1" noChangeArrowheads="1" noChangeShapeType="1" noTextEdit="1"/>
                </p:cNvSpPr>
                <p:nvPr/>
              </p:nvSpPr>
              <p:spPr>
                <a:xfrm>
                  <a:off x="1427313" y="5428798"/>
                  <a:ext cx="3908714" cy="523220"/>
                </a:xfrm>
                <a:prstGeom prst="rect">
                  <a:avLst/>
                </a:prstGeom>
                <a:blipFill>
                  <a:blip r:embed="rId25"/>
                  <a:stretch>
                    <a:fillRect t="-17442" b="-33721"/>
                  </a:stretch>
                </a:blipFill>
              </p:spPr>
              <p:txBody>
                <a:bodyPr/>
                <a:lstStyle/>
                <a:p>
                  <a:r>
                    <a:rPr lang="ja-JP" altLang="en-US">
                      <a:noFill/>
                    </a:rPr>
                    <a:t> </a:t>
                  </a:r>
                </a:p>
              </p:txBody>
            </p:sp>
          </mc:Fallback>
        </mc:AlternateContent>
        <p:sp>
          <p:nvSpPr>
            <p:cNvPr id="142" name="正方形/長方形 141">
              <a:extLst>
                <a:ext uri="{FF2B5EF4-FFF2-40B4-BE49-F238E27FC236}">
                  <a16:creationId xmlns:a16="http://schemas.microsoft.com/office/drawing/2014/main" id="{AD8A7537-FB0E-4286-BEFC-E697DB5B44E8}"/>
                </a:ext>
              </a:extLst>
            </p:cNvPr>
            <p:cNvSpPr/>
            <p:nvPr/>
          </p:nvSpPr>
          <p:spPr>
            <a:xfrm>
              <a:off x="5101184" y="5257816"/>
              <a:ext cx="3531516" cy="9786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u="sng" dirty="0">
                  <a:solidFill>
                    <a:schemeClr val="tx1"/>
                  </a:solidFill>
                  <a:uFill>
                    <a:solidFill>
                      <a:srgbClr val="FF0000"/>
                    </a:solidFill>
                  </a:uFill>
                </a:rPr>
                <a:t>片振幅</a:t>
              </a:r>
              <a:r>
                <a:rPr lang="ja-JP" altLang="en-US" sz="2800" u="sng" dirty="0">
                  <a:solidFill>
                    <a:schemeClr val="bg1"/>
                  </a:solidFill>
                  <a:uFill>
                    <a:solidFill>
                      <a:srgbClr val="FF0000"/>
                    </a:solidFill>
                  </a:uFill>
                </a:rPr>
                <a:t>は数</a:t>
              </a:r>
              <a:r>
                <a:rPr lang="ja-JP" altLang="en-US" sz="2800" u="sng" dirty="0">
                  <a:solidFill>
                    <a:schemeClr val="tx1"/>
                  </a:solidFill>
                  <a:uFill>
                    <a:solidFill>
                      <a:srgbClr val="FF0000"/>
                    </a:solidFill>
                  </a:uFill>
                </a:rPr>
                <a:t>：</a:t>
              </a:r>
              <a:r>
                <a:rPr lang="en-US" altLang="ja-JP" sz="2800" u="sng" dirty="0">
                  <a:solidFill>
                    <a:schemeClr val="tx1"/>
                  </a:solidFill>
                  <a:uFill>
                    <a:solidFill>
                      <a:srgbClr val="FF0000"/>
                    </a:solidFill>
                  </a:uFill>
                </a:rPr>
                <a:t>780 Pa</a:t>
              </a:r>
            </a:p>
            <a:p>
              <a:r>
                <a:rPr lang="ja-JP" altLang="en-US" sz="2800" u="sng" dirty="0">
                  <a:solidFill>
                    <a:schemeClr val="tx1"/>
                  </a:solidFill>
                  <a:uFill>
                    <a:solidFill>
                      <a:srgbClr val="FF0000"/>
                    </a:solidFill>
                  </a:uFill>
                </a:rPr>
                <a:t>発振周波数：</a:t>
              </a:r>
              <a:r>
                <a:rPr lang="en-US" altLang="ja-JP" sz="2800" u="sng" dirty="0">
                  <a:solidFill>
                    <a:schemeClr val="tx1"/>
                  </a:solidFill>
                  <a:uFill>
                    <a:solidFill>
                      <a:srgbClr val="FF0000"/>
                    </a:solidFill>
                  </a:uFill>
                </a:rPr>
                <a:t>48.0 Hz</a:t>
              </a:r>
            </a:p>
          </p:txBody>
        </p:sp>
        <mc:AlternateContent xmlns:mc="http://schemas.openxmlformats.org/markup-compatibility/2006" xmlns:a14="http://schemas.microsoft.com/office/drawing/2010/main">
          <mc:Choice Requires="a14">
            <p:sp>
              <p:nvSpPr>
                <p:cNvPr id="143" name="テキスト ボックス 142">
                  <a:extLst>
                    <a:ext uri="{FF2B5EF4-FFF2-40B4-BE49-F238E27FC236}">
                      <a16:creationId xmlns:a16="http://schemas.microsoft.com/office/drawing/2014/main" id="{067F7045-010F-474E-A5D7-2DC62C4FD453}"/>
                    </a:ext>
                  </a:extLst>
                </p:cNvPr>
                <p:cNvSpPr txBox="1"/>
                <p:nvPr/>
              </p:nvSpPr>
              <p:spPr>
                <a:xfrm>
                  <a:off x="496397" y="4724144"/>
                  <a:ext cx="5770547" cy="523220"/>
                </a:xfrm>
                <a:prstGeom prst="rect">
                  <a:avLst/>
                </a:prstGeom>
                <a:noFill/>
              </p:spPr>
              <p:txBody>
                <a:bodyPr wrap="square" rtlCol="0">
                  <a:spAutoFit/>
                </a:bodyPr>
                <a:lstStyle/>
                <a:p>
                  <a:pPr marL="457200" indent="-457200">
                    <a:buFont typeface="Wingdings" panose="05000000000000000000" pitchFamily="2" charset="2"/>
                    <a:buChar char="l"/>
                  </a:pPr>
                  <a:r>
                    <a:rPr lang="ja-JP" altLang="en-US" sz="2800" dirty="0"/>
                    <a:t>自励</a:t>
                  </a:r>
                  <a:r>
                    <a:rPr kumimoji="1" lang="ja-JP" altLang="en-US" sz="2800" dirty="0"/>
                    <a:t>発振時</a:t>
                  </a:r>
                  <a:r>
                    <a:rPr lang="ja-JP" altLang="en-US" sz="2800" dirty="0"/>
                    <a:t>圧力振幅（</a:t>
                  </a:r>
                  <a14:m>
                    <m:oMath xmlns:m="http://schemas.openxmlformats.org/officeDocument/2006/math">
                      <m:sSub>
                        <m:sSubPr>
                          <m:ctrlPr>
                            <a:rPr lang="en-US" altLang="ja-JP" sz="2800" i="1" smtClean="0">
                              <a:solidFill>
                                <a:srgbClr val="0070C0"/>
                              </a:solidFill>
                              <a:latin typeface="Cambria Math" panose="02040503050406030204" pitchFamily="18" charset="0"/>
                            </a:rPr>
                          </m:ctrlPr>
                        </m:sSubPr>
                        <m:e>
                          <m:r>
                            <a:rPr lang="en-US" altLang="ja-JP" sz="2800" b="0" i="1" smtClean="0">
                              <a:solidFill>
                                <a:srgbClr val="0070C0"/>
                              </a:solidFill>
                              <a:latin typeface="Cambria Math" panose="02040503050406030204" pitchFamily="18" charset="0"/>
                            </a:rPr>
                            <m:t>𝑃</m:t>
                          </m:r>
                        </m:e>
                        <m:sub>
                          <m:r>
                            <m:rPr>
                              <m:sty m:val="p"/>
                            </m:rPr>
                            <a:rPr lang="en-US" altLang="ja-JP" sz="2800" b="0" i="0" smtClean="0">
                              <a:solidFill>
                                <a:srgbClr val="0070C0"/>
                              </a:solidFill>
                              <a:latin typeface="Cambria Math" panose="02040503050406030204" pitchFamily="18" charset="0"/>
                            </a:rPr>
                            <m:t>C</m:t>
                          </m:r>
                        </m:sub>
                      </m:sSub>
                    </m:oMath>
                  </a14:m>
                  <a:r>
                    <a:rPr lang="ja-JP" altLang="en-US" sz="2800" dirty="0"/>
                    <a:t>）</a:t>
                  </a:r>
                  <a:endParaRPr kumimoji="1" lang="ja-JP" altLang="en-US" sz="2800" dirty="0"/>
                </a:p>
              </p:txBody>
            </p:sp>
          </mc:Choice>
          <mc:Fallback xmlns="">
            <p:sp>
              <p:nvSpPr>
                <p:cNvPr id="143" name="テキスト ボックス 142">
                  <a:extLst>
                    <a:ext uri="{FF2B5EF4-FFF2-40B4-BE49-F238E27FC236}">
                      <a16:creationId xmlns:a16="http://schemas.microsoft.com/office/drawing/2014/main" id="{067F7045-010F-474E-A5D7-2DC62C4FD453}"/>
                    </a:ext>
                  </a:extLst>
                </p:cNvPr>
                <p:cNvSpPr txBox="1">
                  <a:spLocks noRot="1" noChangeAspect="1" noMove="1" noResize="1" noEditPoints="1" noAdjustHandles="1" noChangeArrowheads="1" noChangeShapeType="1" noTextEdit="1"/>
                </p:cNvSpPr>
                <p:nvPr/>
              </p:nvSpPr>
              <p:spPr>
                <a:xfrm>
                  <a:off x="496397" y="4724144"/>
                  <a:ext cx="5770547" cy="523220"/>
                </a:xfrm>
                <a:prstGeom prst="rect">
                  <a:avLst/>
                </a:prstGeom>
                <a:blipFill>
                  <a:blip r:embed="rId26"/>
                  <a:stretch>
                    <a:fillRect l="-1901" t="-17647" b="-28235"/>
                  </a:stretch>
                </a:blipFill>
              </p:spPr>
              <p:txBody>
                <a:bodyPr/>
                <a:lstStyle/>
                <a:p>
                  <a:r>
                    <a:rPr lang="ja-JP" altLang="en-US">
                      <a:noFill/>
                    </a:rPr>
                    <a:t> </a:t>
                  </a:r>
                </a:p>
              </p:txBody>
            </p:sp>
          </mc:Fallback>
        </mc:AlternateContent>
      </p:grpSp>
      <p:sp>
        <p:nvSpPr>
          <p:cNvPr id="144" name="正方形/長方形 143">
            <a:extLst>
              <a:ext uri="{FF2B5EF4-FFF2-40B4-BE49-F238E27FC236}">
                <a16:creationId xmlns:a16="http://schemas.microsoft.com/office/drawing/2014/main" id="{4269583D-FFEA-4740-8F4C-AFA4B50CA3FB}"/>
              </a:ext>
            </a:extLst>
          </p:cNvPr>
          <p:cNvSpPr/>
          <p:nvPr/>
        </p:nvSpPr>
        <p:spPr>
          <a:xfrm flipH="1">
            <a:off x="2946392" y="1696626"/>
            <a:ext cx="805096" cy="1298763"/>
          </a:xfrm>
          <a:prstGeom prst="rect">
            <a:avLst/>
          </a:prstGeom>
          <a:noFill/>
          <a:ln w="38100">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スライド番号プレースホルダー 1"/>
          <p:cNvSpPr>
            <a:spLocks noGrp="1"/>
          </p:cNvSpPr>
          <p:nvPr>
            <p:ph type="sldNum" sz="quarter" idx="12"/>
          </p:nvPr>
        </p:nvSpPr>
        <p:spPr>
          <a:xfrm>
            <a:off x="6991990" y="6442376"/>
            <a:ext cx="2057400" cy="365125"/>
          </a:xfrm>
        </p:spPr>
        <p:txBody>
          <a:bodyPr/>
          <a:lstStyle/>
          <a:p>
            <a:r>
              <a:rPr lang="en-US" altLang="ja-JP" dirty="0"/>
              <a:t>5</a:t>
            </a:r>
            <a:endParaRPr kumimoji="1" lang="ja-JP" altLang="en-US" dirty="0"/>
          </a:p>
        </p:txBody>
      </p:sp>
    </p:spTree>
    <p:extLst>
      <p:ext uri="{BB962C8B-B14F-4D97-AF65-F5344CB8AC3E}">
        <p14:creationId xmlns:p14="http://schemas.microsoft.com/office/powerpoint/2010/main" val="297731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fade">
                                      <p:cBhvr>
                                        <p:cTn id="7" dur="500"/>
                                        <p:tgtEl>
                                          <p:spTgt spid="1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4"/>
                                        </p:tgtEl>
                                        <p:attrNameLst>
                                          <p:attrName>style.visibility</p:attrName>
                                        </p:attrNameLst>
                                      </p:cBhvr>
                                      <p:to>
                                        <p:strVal val="visible"/>
                                      </p:to>
                                    </p:set>
                                    <p:animEffect transition="in" filter="fade">
                                      <p:cBhvr>
                                        <p:cTn id="10" dur="5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1" name="テキスト ボックス 130"/>
              <p:cNvSpPr txBox="1"/>
              <p:nvPr/>
            </p:nvSpPr>
            <p:spPr>
              <a:xfrm>
                <a:off x="227836" y="3599101"/>
                <a:ext cx="4029302" cy="461665"/>
              </a:xfrm>
              <a:prstGeom prst="rect">
                <a:avLst/>
              </a:prstGeom>
              <a:noFill/>
              <a:ln>
                <a:noFill/>
              </a:ln>
            </p:spPr>
            <p:txBody>
              <a:bodyPr wrap="square" rtlCol="0">
                <a:spAutoFit/>
              </a:bodyPr>
              <a:lstStyle/>
              <a:p>
                <a:pPr marL="457200" indent="-457200">
                  <a:buFont typeface="Wingdings" panose="05000000000000000000" pitchFamily="2" charset="2"/>
                  <a:buChar char="l"/>
                </a:pPr>
                <a:r>
                  <a:rPr kumimoji="1" lang="ja-JP" altLang="en-US" sz="2400" dirty="0"/>
                  <a:t>コア部の周波数応答</a:t>
                </a:r>
                <a14:m>
                  <m:oMath xmlns:m="http://schemas.openxmlformats.org/officeDocument/2006/math">
                    <m:r>
                      <a:rPr kumimoji="1" lang="en-US" altLang="ja-JP" sz="2400" i="1" dirty="0" smtClean="0">
                        <a:latin typeface="Cambria Math" panose="02040503050406030204" pitchFamily="18" charset="0"/>
                      </a:rPr>
                      <m:t>𝐺</m:t>
                    </m:r>
                  </m:oMath>
                </a14:m>
                <a:endParaRPr kumimoji="1" lang="en-US" altLang="ja-JP" sz="2400" dirty="0"/>
              </a:p>
            </p:txBody>
          </p:sp>
        </mc:Choice>
        <mc:Fallback xmlns="">
          <p:sp>
            <p:nvSpPr>
              <p:cNvPr id="131" name="テキスト ボックス 130"/>
              <p:cNvSpPr txBox="1">
                <a:spLocks noRot="1" noChangeAspect="1" noMove="1" noResize="1" noEditPoints="1" noAdjustHandles="1" noChangeArrowheads="1" noChangeShapeType="1" noTextEdit="1"/>
              </p:cNvSpPr>
              <p:nvPr/>
            </p:nvSpPr>
            <p:spPr>
              <a:xfrm>
                <a:off x="227836" y="3599101"/>
                <a:ext cx="4029302" cy="461665"/>
              </a:xfrm>
              <a:prstGeom prst="rect">
                <a:avLst/>
              </a:prstGeom>
              <a:blipFill>
                <a:blip r:embed="rId3"/>
                <a:stretch>
                  <a:fillRect l="-1967" t="-15789" b="-25000"/>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81" name="テキスト ボックス 180"/>
              <p:cNvSpPr txBox="1"/>
              <p:nvPr/>
            </p:nvSpPr>
            <p:spPr>
              <a:xfrm>
                <a:off x="4712598" y="3599100"/>
                <a:ext cx="4583965" cy="461665"/>
              </a:xfrm>
              <a:prstGeom prst="rect">
                <a:avLst/>
              </a:prstGeom>
              <a:noFill/>
              <a:ln>
                <a:noFill/>
              </a:ln>
            </p:spPr>
            <p:txBody>
              <a:bodyPr wrap="square" rtlCol="0">
                <a:spAutoFit/>
              </a:bodyPr>
              <a:lstStyle/>
              <a:p>
                <a:pPr marL="342900" indent="-342900">
                  <a:buFont typeface="Wingdings" panose="05000000000000000000" pitchFamily="2" charset="2"/>
                  <a:buChar char="l"/>
                </a:pPr>
                <a:r>
                  <a:rPr kumimoji="1" lang="ja-JP" altLang="en-US" sz="2400" dirty="0"/>
                  <a:t>管路部の周波数応答</a:t>
                </a:r>
                <a14:m>
                  <m:oMath xmlns:m="http://schemas.openxmlformats.org/officeDocument/2006/math">
                    <m:r>
                      <a:rPr kumimoji="1" lang="en-US" altLang="ja-JP" sz="2400" i="1" dirty="0" smtClean="0">
                        <a:latin typeface="Cambria Math" panose="02040503050406030204" pitchFamily="18" charset="0"/>
                      </a:rPr>
                      <m:t>𝐾</m:t>
                    </m:r>
                  </m:oMath>
                </a14:m>
                <a:endParaRPr kumimoji="1" lang="en-US" altLang="ja-JP" sz="2400" dirty="0"/>
              </a:p>
            </p:txBody>
          </p:sp>
        </mc:Choice>
        <mc:Fallback xmlns="">
          <p:sp>
            <p:nvSpPr>
              <p:cNvPr id="181" name="テキスト ボックス 180"/>
              <p:cNvSpPr txBox="1">
                <a:spLocks noRot="1" noChangeAspect="1" noMove="1" noResize="1" noEditPoints="1" noAdjustHandles="1" noChangeArrowheads="1" noChangeShapeType="1" noTextEdit="1"/>
              </p:cNvSpPr>
              <p:nvPr/>
            </p:nvSpPr>
            <p:spPr>
              <a:xfrm>
                <a:off x="4712598" y="3599100"/>
                <a:ext cx="4583965" cy="461665"/>
              </a:xfrm>
              <a:prstGeom prst="rect">
                <a:avLst/>
              </a:prstGeom>
              <a:blipFill>
                <a:blip r:embed="rId4"/>
                <a:stretch>
                  <a:fillRect l="-1729" t="-15789" b="-25000"/>
                </a:stretch>
              </a:blipFill>
              <a:ln>
                <a:noFill/>
              </a:ln>
            </p:spPr>
            <p:txBody>
              <a:bodyPr/>
              <a:lstStyle/>
              <a:p>
                <a:r>
                  <a:rPr lang="ja-JP" altLang="en-US">
                    <a:noFill/>
                  </a:rPr>
                  <a:t> </a:t>
                </a:r>
              </a:p>
            </p:txBody>
          </p:sp>
        </mc:Fallback>
      </mc:AlternateContent>
      <p:sp>
        <p:nvSpPr>
          <p:cNvPr id="182" name="テキスト ボックス 181"/>
          <p:cNvSpPr txBox="1"/>
          <p:nvPr/>
        </p:nvSpPr>
        <p:spPr>
          <a:xfrm>
            <a:off x="4980540" y="5963633"/>
            <a:ext cx="3325180" cy="461665"/>
          </a:xfrm>
          <a:prstGeom prst="rect">
            <a:avLst/>
          </a:prstGeom>
          <a:noFill/>
        </p:spPr>
        <p:txBody>
          <a:bodyPr wrap="square" rtlCol="0">
            <a:spAutoFit/>
          </a:bodyPr>
          <a:lstStyle/>
          <a:p>
            <a:pPr algn="ctr"/>
            <a:r>
              <a:rPr kumimoji="1" lang="ja-JP" altLang="en-US" sz="2400" dirty="0"/>
              <a:t>モデルにより生成</a:t>
            </a:r>
            <a:endParaRPr kumimoji="1" lang="en-US" altLang="ja-JP" sz="2400" dirty="0"/>
          </a:p>
        </p:txBody>
      </p:sp>
      <p:sp>
        <p:nvSpPr>
          <p:cNvPr id="183" name="テキスト ボックス 182"/>
          <p:cNvSpPr txBox="1"/>
          <p:nvPr/>
        </p:nvSpPr>
        <p:spPr>
          <a:xfrm>
            <a:off x="507131" y="5963633"/>
            <a:ext cx="3325180" cy="461665"/>
          </a:xfrm>
          <a:prstGeom prst="rect">
            <a:avLst/>
          </a:prstGeom>
          <a:noFill/>
        </p:spPr>
        <p:txBody>
          <a:bodyPr wrap="square" rtlCol="0">
            <a:spAutoFit/>
          </a:bodyPr>
          <a:lstStyle/>
          <a:p>
            <a:pPr algn="ctr"/>
            <a:r>
              <a:rPr kumimoji="1" lang="ja-JP" altLang="en-US" sz="2400" dirty="0"/>
              <a:t>実験により取得</a:t>
            </a:r>
          </a:p>
        </p:txBody>
      </p:sp>
      <p:sp>
        <p:nvSpPr>
          <p:cNvPr id="188" name="テキスト ボックス 187"/>
          <p:cNvSpPr txBox="1"/>
          <p:nvPr/>
        </p:nvSpPr>
        <p:spPr>
          <a:xfrm>
            <a:off x="4960562" y="4385879"/>
            <a:ext cx="3801073" cy="461665"/>
          </a:xfrm>
          <a:prstGeom prst="rect">
            <a:avLst/>
          </a:prstGeom>
          <a:noFill/>
        </p:spPr>
        <p:txBody>
          <a:bodyPr wrap="square" rtlCol="0">
            <a:spAutoFit/>
          </a:bodyPr>
          <a:lstStyle/>
          <a:p>
            <a:pPr marR="0" lvl="0" defTabSz="914400" rtl="0" eaLnBrk="1" fontAlgn="auto" latinLnBrk="0" hangingPunct="1">
              <a:lnSpc>
                <a:spcPct val="100000"/>
              </a:lnSpc>
              <a:spcBef>
                <a:spcPts val="0"/>
              </a:spcBef>
              <a:spcAft>
                <a:spcPts val="0"/>
              </a:spcAft>
              <a:buClrTx/>
              <a:buSzTx/>
              <a:tabLst/>
              <a:defRPr/>
            </a:pP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任意の管路で推定したい</a:t>
            </a:r>
            <a:endParaRPr kumimoji="1" lang="en-US" altLang="ja-JP"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89" name="テキスト ボックス 188"/>
          <p:cNvSpPr txBox="1"/>
          <p:nvPr/>
        </p:nvSpPr>
        <p:spPr>
          <a:xfrm>
            <a:off x="141827" y="4201214"/>
            <a:ext cx="4107244" cy="830997"/>
          </a:xfrm>
          <a:prstGeom prst="rect">
            <a:avLst/>
          </a:prstGeom>
          <a:noFill/>
        </p:spPr>
        <p:txBody>
          <a:bodyPr wrap="square" rtlCol="0">
            <a:spAutoFit/>
          </a:bodyPr>
          <a:lstStyle/>
          <a:p>
            <a:pPr marR="0" lvl="0" algn="ctr" defTabSz="914400" rtl="0" eaLnBrk="1" fontAlgn="auto" latinLnBrk="0" hangingPunct="1">
              <a:lnSpc>
                <a:spcPct val="100000"/>
              </a:lnSpc>
              <a:spcBef>
                <a:spcPts val="0"/>
              </a:spcBef>
              <a:spcAft>
                <a:spcPts val="0"/>
              </a:spcAft>
              <a:buClrTx/>
              <a:buSzTx/>
              <a:tabLst/>
              <a:defRPr/>
            </a:pPr>
            <a:r>
              <a:rPr kumimoji="1" lang="ja-JP" altLang="en-US" sz="2400" dirty="0">
                <a:solidFill>
                  <a:prstClr val="black"/>
                </a:solidFill>
                <a:latin typeface="Calibri" panose="020F0502020204030204"/>
                <a:ea typeface="ＭＳ Ｐゴシック" panose="020B0600070205080204" pitchFamily="50" charset="-128"/>
              </a:rPr>
              <a:t>モデルで表すのが困難</a:t>
            </a:r>
            <a:endParaRPr kumimoji="1" lang="en-US" altLang="ja-JP" sz="2400" dirty="0">
              <a:solidFill>
                <a:prstClr val="black"/>
              </a:solidFill>
              <a:latin typeface="Calibri" panose="020F0502020204030204"/>
              <a:ea typeface="ＭＳ Ｐゴシック" panose="020B0600070205080204" pitchFamily="50" charset="-128"/>
            </a:endParaRPr>
          </a:p>
          <a:p>
            <a:pPr marR="0" lvl="0" algn="ctr" defTabSz="914400" rtl="0" eaLnBrk="1" fontAlgn="auto" latinLnBrk="0" hangingPunct="1">
              <a:lnSpc>
                <a:spcPct val="100000"/>
              </a:lnSpc>
              <a:spcBef>
                <a:spcPts val="0"/>
              </a:spcBef>
              <a:spcAft>
                <a:spcPts val="0"/>
              </a:spcAft>
              <a:buClrTx/>
              <a:buSzTx/>
              <a:tabLst/>
              <a:defRPr/>
            </a:pPr>
            <a:r>
              <a:rPr kumimoji="1" lang="ja-JP" altLang="en-US" sz="2400" dirty="0">
                <a:solidFill>
                  <a:prstClr val="black"/>
                </a:solidFill>
                <a:latin typeface="Calibri" panose="020F0502020204030204"/>
                <a:ea typeface="ＭＳ Ｐゴシック" panose="020B0600070205080204" pitchFamily="50" charset="-128"/>
              </a:rPr>
              <a:t>（ブラックボックス）</a:t>
            </a:r>
            <a:endParaRPr kumimoji="1" lang="en-US" altLang="ja-JP"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cxnSp>
        <p:nvCxnSpPr>
          <p:cNvPr id="23" name="直線コネクタ 22"/>
          <p:cNvCxnSpPr>
            <a:cxnSpLocks/>
          </p:cNvCxnSpPr>
          <p:nvPr/>
        </p:nvCxnSpPr>
        <p:spPr>
          <a:xfrm>
            <a:off x="4274238" y="3429000"/>
            <a:ext cx="0" cy="323185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下矢印 24"/>
          <p:cNvSpPr/>
          <p:nvPr/>
        </p:nvSpPr>
        <p:spPr>
          <a:xfrm>
            <a:off x="1845099" y="5131375"/>
            <a:ext cx="665127" cy="6301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下矢印 189"/>
          <p:cNvSpPr/>
          <p:nvPr/>
        </p:nvSpPr>
        <p:spPr>
          <a:xfrm>
            <a:off x="6338945" y="5131375"/>
            <a:ext cx="665127" cy="6301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a:extLst>
              <a:ext uri="{FF2B5EF4-FFF2-40B4-BE49-F238E27FC236}">
                <a16:creationId xmlns:a16="http://schemas.microsoft.com/office/drawing/2014/main" id="{69707E72-438B-4D62-A6BF-49E4A62EF969}"/>
              </a:ext>
            </a:extLst>
          </p:cNvPr>
          <p:cNvSpPr/>
          <p:nvPr/>
        </p:nvSpPr>
        <p:spPr>
          <a:xfrm>
            <a:off x="-8900" y="879251"/>
            <a:ext cx="9152900" cy="461665"/>
          </a:xfrm>
          <a:prstGeom prst="rect">
            <a:avLst/>
          </a:prstGeom>
        </p:spPr>
        <p:txBody>
          <a:bodyPr wrap="square">
            <a:spAutoFit/>
          </a:bodyPr>
          <a:lstStyle/>
          <a:p>
            <a:pPr algn="ctr"/>
            <a:r>
              <a:rPr lang="ja-JP" altLang="en-US" sz="2400" dirty="0">
                <a:solidFill>
                  <a:srgbClr val="FF0000"/>
                </a:solidFill>
              </a:rPr>
              <a:t>コア部</a:t>
            </a:r>
            <a:r>
              <a:rPr lang="en-US" altLang="ja-JP" sz="2400" i="1" dirty="0">
                <a:solidFill>
                  <a:srgbClr val="FF0000"/>
                </a:solidFill>
              </a:rPr>
              <a:t>G</a:t>
            </a:r>
            <a:r>
              <a:rPr lang="ja-JP" altLang="en-US" sz="2400" dirty="0"/>
              <a:t>（エネルギー投入部）と</a:t>
            </a:r>
            <a:r>
              <a:rPr lang="ja-JP" altLang="en-US" sz="2400" dirty="0">
                <a:solidFill>
                  <a:srgbClr val="00B050"/>
                </a:solidFill>
              </a:rPr>
              <a:t>管路部</a:t>
            </a:r>
            <a:r>
              <a:rPr lang="en-US" altLang="ja-JP" sz="2400" i="1" dirty="0">
                <a:solidFill>
                  <a:srgbClr val="00B050"/>
                </a:solidFill>
              </a:rPr>
              <a:t>K</a:t>
            </a:r>
            <a:r>
              <a:rPr lang="ja-JP" altLang="en-US" sz="2400" dirty="0"/>
              <a:t> （エネルギー散逸部）とする</a:t>
            </a:r>
            <a:endParaRPr lang="en-US" altLang="ja-JP" sz="2400" dirty="0"/>
          </a:p>
        </p:txBody>
      </p:sp>
      <p:sp>
        <p:nvSpPr>
          <p:cNvPr id="95" name="タイトル 1">
            <a:extLst>
              <a:ext uri="{FF2B5EF4-FFF2-40B4-BE49-F238E27FC236}">
                <a16:creationId xmlns:a16="http://schemas.microsoft.com/office/drawing/2014/main" id="{C5DE9B98-5FE2-426C-A7AD-AC8C43306711}"/>
              </a:ext>
            </a:extLst>
          </p:cNvPr>
          <p:cNvSpPr txBox="1">
            <a:spLocks/>
          </p:cNvSpPr>
          <p:nvPr/>
        </p:nvSpPr>
        <p:spPr>
          <a:xfrm>
            <a:off x="148577" y="113754"/>
            <a:ext cx="4280809" cy="7193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a:t>- </a:t>
            </a:r>
            <a:r>
              <a:rPr lang="ja-JP" altLang="en-US" sz="4000"/>
              <a:t>周波数応答計測 </a:t>
            </a:r>
            <a:r>
              <a:rPr lang="en-US" altLang="ja-JP" sz="4000"/>
              <a:t>-</a:t>
            </a:r>
            <a:endParaRPr lang="ja-JP" altLang="en-US" sz="4000" dirty="0"/>
          </a:p>
        </p:txBody>
      </p:sp>
      <p:sp>
        <p:nvSpPr>
          <p:cNvPr id="96" name="スライド番号プレースホルダー 1"/>
          <p:cNvSpPr>
            <a:spLocks noGrp="1"/>
          </p:cNvSpPr>
          <p:nvPr>
            <p:ph type="sldNum" sz="quarter" idx="12"/>
          </p:nvPr>
        </p:nvSpPr>
        <p:spPr>
          <a:xfrm>
            <a:off x="7002264" y="6541511"/>
            <a:ext cx="2057400" cy="365125"/>
          </a:xfrm>
        </p:spPr>
        <p:txBody>
          <a:bodyPr/>
          <a:lstStyle/>
          <a:p>
            <a:r>
              <a:rPr lang="en-US" altLang="ja-JP" dirty="0"/>
              <a:t>6</a:t>
            </a:r>
            <a:endParaRPr kumimoji="1" lang="ja-JP" altLang="en-US" dirty="0"/>
          </a:p>
        </p:txBody>
      </p:sp>
      <p:cxnSp>
        <p:nvCxnSpPr>
          <p:cNvPr id="216" name="直線コネクタ 215">
            <a:extLst>
              <a:ext uri="{FF2B5EF4-FFF2-40B4-BE49-F238E27FC236}">
                <a16:creationId xmlns:a16="http://schemas.microsoft.com/office/drawing/2014/main" id="{D2083D5A-6B38-4C5B-8449-346C499D70AF}"/>
              </a:ext>
            </a:extLst>
          </p:cNvPr>
          <p:cNvCxnSpPr>
            <a:cxnSpLocks/>
          </p:cNvCxnSpPr>
          <p:nvPr/>
        </p:nvCxnSpPr>
        <p:spPr>
          <a:xfrm>
            <a:off x="6777352" y="2037836"/>
            <a:ext cx="43381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直線コネクタ 216">
            <a:extLst>
              <a:ext uri="{FF2B5EF4-FFF2-40B4-BE49-F238E27FC236}">
                <a16:creationId xmlns:a16="http://schemas.microsoft.com/office/drawing/2014/main" id="{88086A29-2588-4D5E-8588-F3ED55671109}"/>
              </a:ext>
            </a:extLst>
          </p:cNvPr>
          <p:cNvCxnSpPr>
            <a:cxnSpLocks/>
          </p:cNvCxnSpPr>
          <p:nvPr/>
        </p:nvCxnSpPr>
        <p:spPr>
          <a:xfrm>
            <a:off x="6777352" y="2589194"/>
            <a:ext cx="43381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直線コネクタ 217">
            <a:extLst>
              <a:ext uri="{FF2B5EF4-FFF2-40B4-BE49-F238E27FC236}">
                <a16:creationId xmlns:a16="http://schemas.microsoft.com/office/drawing/2014/main" id="{12530101-93B2-471B-BFC4-DA49967D3419}"/>
              </a:ext>
            </a:extLst>
          </p:cNvPr>
          <p:cNvCxnSpPr>
            <a:cxnSpLocks/>
          </p:cNvCxnSpPr>
          <p:nvPr/>
        </p:nvCxnSpPr>
        <p:spPr>
          <a:xfrm>
            <a:off x="7210048" y="2035594"/>
            <a:ext cx="0" cy="5568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直線コネクタ 218">
            <a:extLst>
              <a:ext uri="{FF2B5EF4-FFF2-40B4-BE49-F238E27FC236}">
                <a16:creationId xmlns:a16="http://schemas.microsoft.com/office/drawing/2014/main" id="{BFACC1C8-D314-48B5-B8E1-A0A768231327}"/>
              </a:ext>
            </a:extLst>
          </p:cNvPr>
          <p:cNvCxnSpPr>
            <a:cxnSpLocks/>
          </p:cNvCxnSpPr>
          <p:nvPr/>
        </p:nvCxnSpPr>
        <p:spPr>
          <a:xfrm flipV="1">
            <a:off x="6653009" y="2037836"/>
            <a:ext cx="129384" cy="143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直線コネクタ 219">
            <a:extLst>
              <a:ext uri="{FF2B5EF4-FFF2-40B4-BE49-F238E27FC236}">
                <a16:creationId xmlns:a16="http://schemas.microsoft.com/office/drawing/2014/main" id="{FBD3AC97-89D1-448F-9498-F30390047959}"/>
              </a:ext>
            </a:extLst>
          </p:cNvPr>
          <p:cNvCxnSpPr>
            <a:cxnSpLocks/>
          </p:cNvCxnSpPr>
          <p:nvPr/>
        </p:nvCxnSpPr>
        <p:spPr>
          <a:xfrm>
            <a:off x="6651329" y="2446314"/>
            <a:ext cx="129384" cy="143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直線コネクタ 220">
            <a:extLst>
              <a:ext uri="{FF2B5EF4-FFF2-40B4-BE49-F238E27FC236}">
                <a16:creationId xmlns:a16="http://schemas.microsoft.com/office/drawing/2014/main" id="{A1BC8364-FC07-4E09-B622-74593F50C24C}"/>
              </a:ext>
            </a:extLst>
          </p:cNvPr>
          <p:cNvCxnSpPr>
            <a:cxnSpLocks/>
          </p:cNvCxnSpPr>
          <p:nvPr/>
        </p:nvCxnSpPr>
        <p:spPr>
          <a:xfrm>
            <a:off x="6787004" y="2032392"/>
            <a:ext cx="0" cy="556803"/>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22" name="正方形/長方形 221">
            <a:extLst>
              <a:ext uri="{FF2B5EF4-FFF2-40B4-BE49-F238E27FC236}">
                <a16:creationId xmlns:a16="http://schemas.microsoft.com/office/drawing/2014/main" id="{B5470DA8-CE18-4FEC-AF46-330662798716}"/>
              </a:ext>
            </a:extLst>
          </p:cNvPr>
          <p:cNvSpPr/>
          <p:nvPr/>
        </p:nvSpPr>
        <p:spPr>
          <a:xfrm>
            <a:off x="6954243" y="2178558"/>
            <a:ext cx="80218" cy="264470"/>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3" name="直線コネクタ 222">
            <a:extLst>
              <a:ext uri="{FF2B5EF4-FFF2-40B4-BE49-F238E27FC236}">
                <a16:creationId xmlns:a16="http://schemas.microsoft.com/office/drawing/2014/main" id="{FF01AF6F-9E38-44AF-8E9F-DB5F6796EEB1}"/>
              </a:ext>
            </a:extLst>
          </p:cNvPr>
          <p:cNvCxnSpPr>
            <a:cxnSpLocks/>
          </p:cNvCxnSpPr>
          <p:nvPr/>
        </p:nvCxnSpPr>
        <p:spPr>
          <a:xfrm>
            <a:off x="6787004" y="2037836"/>
            <a:ext cx="151442" cy="14072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4" name="直線コネクタ 223">
            <a:extLst>
              <a:ext uri="{FF2B5EF4-FFF2-40B4-BE49-F238E27FC236}">
                <a16:creationId xmlns:a16="http://schemas.microsoft.com/office/drawing/2014/main" id="{DE6C2A0C-1018-4F8C-998D-5D0058405AF2}"/>
              </a:ext>
            </a:extLst>
          </p:cNvPr>
          <p:cNvCxnSpPr>
            <a:cxnSpLocks/>
          </p:cNvCxnSpPr>
          <p:nvPr/>
        </p:nvCxnSpPr>
        <p:spPr>
          <a:xfrm flipH="1">
            <a:off x="6787004" y="2443028"/>
            <a:ext cx="151442" cy="15161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25" name="テキスト ボックス 224">
            <a:extLst>
              <a:ext uri="{FF2B5EF4-FFF2-40B4-BE49-F238E27FC236}">
                <a16:creationId xmlns:a16="http://schemas.microsoft.com/office/drawing/2014/main" id="{3E07B713-84C6-432B-AE80-910C5D52E82D}"/>
              </a:ext>
            </a:extLst>
          </p:cNvPr>
          <p:cNvSpPr txBox="1"/>
          <p:nvPr/>
        </p:nvSpPr>
        <p:spPr>
          <a:xfrm>
            <a:off x="6667397" y="2534261"/>
            <a:ext cx="734127" cy="369332"/>
          </a:xfrm>
          <a:prstGeom prst="rect">
            <a:avLst/>
          </a:prstGeom>
          <a:noFill/>
          <a:ln w="19050">
            <a:noFill/>
          </a:ln>
        </p:spPr>
        <p:txBody>
          <a:bodyPr wrap="square" rtlCol="0">
            <a:spAutoFit/>
          </a:bodyPr>
          <a:lstStyle/>
          <a:p>
            <a:r>
              <a:rPr lang="en-US" altLang="ja-JP" dirty="0">
                <a:latin typeface="Georgia" panose="02040502050405020303" pitchFamily="18" charset="0"/>
              </a:rPr>
              <a:t>SPK</a:t>
            </a:r>
            <a:endParaRPr kumimoji="1" lang="ja-JP" altLang="en-US" dirty="0">
              <a:latin typeface="Georgia" panose="02040502050405020303" pitchFamily="18" charset="0"/>
            </a:endParaRPr>
          </a:p>
        </p:txBody>
      </p:sp>
      <p:grpSp>
        <p:nvGrpSpPr>
          <p:cNvPr id="226" name="グループ化 225">
            <a:extLst>
              <a:ext uri="{FF2B5EF4-FFF2-40B4-BE49-F238E27FC236}">
                <a16:creationId xmlns:a16="http://schemas.microsoft.com/office/drawing/2014/main" id="{7E2A61DB-5C35-42E1-AF04-7E6FC0A921A4}"/>
              </a:ext>
            </a:extLst>
          </p:cNvPr>
          <p:cNvGrpSpPr/>
          <p:nvPr/>
        </p:nvGrpSpPr>
        <p:grpSpPr>
          <a:xfrm>
            <a:off x="1934494" y="2032392"/>
            <a:ext cx="1210706" cy="562247"/>
            <a:chOff x="2666179" y="2911629"/>
            <a:chExt cx="1715076" cy="796474"/>
          </a:xfrm>
        </p:grpSpPr>
        <p:grpSp>
          <p:nvGrpSpPr>
            <p:cNvPr id="227" name="グループ化 226">
              <a:extLst>
                <a:ext uri="{FF2B5EF4-FFF2-40B4-BE49-F238E27FC236}">
                  <a16:creationId xmlns:a16="http://schemas.microsoft.com/office/drawing/2014/main" id="{2131B1C9-EEFB-4E15-90F9-F20BEE10174B}"/>
                </a:ext>
              </a:extLst>
            </p:cNvPr>
            <p:cNvGrpSpPr/>
            <p:nvPr/>
          </p:nvGrpSpPr>
          <p:grpSpPr>
            <a:xfrm>
              <a:off x="3877397" y="2911629"/>
              <a:ext cx="503858" cy="796474"/>
              <a:chOff x="3877397" y="2911629"/>
              <a:chExt cx="503858" cy="796474"/>
            </a:xfrm>
          </p:grpSpPr>
          <p:cxnSp>
            <p:nvCxnSpPr>
              <p:cNvPr id="243" name="直線コネクタ 242">
                <a:extLst>
                  <a:ext uri="{FF2B5EF4-FFF2-40B4-BE49-F238E27FC236}">
                    <a16:creationId xmlns:a16="http://schemas.microsoft.com/office/drawing/2014/main" id="{E87E8D98-EA9A-4506-B5A0-6DC2E21AAD1B}"/>
                  </a:ext>
                </a:extLst>
              </p:cNvPr>
              <p:cNvCxnSpPr>
                <a:cxnSpLocks/>
              </p:cNvCxnSpPr>
              <p:nvPr/>
            </p:nvCxnSpPr>
            <p:spPr>
              <a:xfrm flipH="1">
                <a:off x="4133850" y="2933854"/>
                <a:ext cx="13796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直線コネクタ 243">
                <a:extLst>
                  <a:ext uri="{FF2B5EF4-FFF2-40B4-BE49-F238E27FC236}">
                    <a16:creationId xmlns:a16="http://schemas.microsoft.com/office/drawing/2014/main" id="{A4F75547-40E0-4D3C-BAC1-DEFE4B80FF72}"/>
                  </a:ext>
                </a:extLst>
              </p:cNvPr>
              <p:cNvCxnSpPr>
                <a:cxnSpLocks/>
              </p:cNvCxnSpPr>
              <p:nvPr/>
            </p:nvCxnSpPr>
            <p:spPr>
              <a:xfrm flipH="1">
                <a:off x="4136236" y="3686329"/>
                <a:ext cx="1500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直線コネクタ 244">
                <a:extLst>
                  <a:ext uri="{FF2B5EF4-FFF2-40B4-BE49-F238E27FC236}">
                    <a16:creationId xmlns:a16="http://schemas.microsoft.com/office/drawing/2014/main" id="{9B8651E1-9B3E-43D5-A9E3-02F864D41455}"/>
                  </a:ext>
                </a:extLst>
              </p:cNvPr>
              <p:cNvCxnSpPr>
                <a:cxnSpLocks/>
              </p:cNvCxnSpPr>
              <p:nvPr/>
            </p:nvCxnSpPr>
            <p:spPr>
              <a:xfrm flipH="1">
                <a:off x="3997924" y="2911629"/>
                <a:ext cx="0" cy="788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6" name="正方形/長方形 245">
                <a:extLst>
                  <a:ext uri="{FF2B5EF4-FFF2-40B4-BE49-F238E27FC236}">
                    <a16:creationId xmlns:a16="http://schemas.microsoft.com/office/drawing/2014/main" id="{7982278C-2F83-49F7-AAB1-B11327B8EC65}"/>
                  </a:ext>
                </a:extLst>
              </p:cNvPr>
              <p:cNvSpPr/>
              <p:nvPr/>
            </p:nvSpPr>
            <p:spPr>
              <a:xfrm>
                <a:off x="3877397" y="2914082"/>
                <a:ext cx="263402" cy="78876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7" name="直線コネクタ 246">
                <a:extLst>
                  <a:ext uri="{FF2B5EF4-FFF2-40B4-BE49-F238E27FC236}">
                    <a16:creationId xmlns:a16="http://schemas.microsoft.com/office/drawing/2014/main" id="{8B3D851B-5665-406F-AA84-663689B21418}"/>
                  </a:ext>
                </a:extLst>
              </p:cNvPr>
              <p:cNvCxnSpPr>
                <a:cxnSpLocks/>
              </p:cNvCxnSpPr>
              <p:nvPr/>
            </p:nvCxnSpPr>
            <p:spPr>
              <a:xfrm flipH="1">
                <a:off x="3940774" y="2919341"/>
                <a:ext cx="0" cy="788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直線コネクタ 247">
                <a:extLst>
                  <a:ext uri="{FF2B5EF4-FFF2-40B4-BE49-F238E27FC236}">
                    <a16:creationId xmlns:a16="http://schemas.microsoft.com/office/drawing/2014/main" id="{052EA21C-DD80-4B7D-90B9-75499A3DB701}"/>
                  </a:ext>
                </a:extLst>
              </p:cNvPr>
              <p:cNvCxnSpPr>
                <a:cxnSpLocks/>
              </p:cNvCxnSpPr>
              <p:nvPr/>
            </p:nvCxnSpPr>
            <p:spPr>
              <a:xfrm>
                <a:off x="4270248" y="2933460"/>
                <a:ext cx="0" cy="13765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直線コネクタ 248">
                <a:extLst>
                  <a:ext uri="{FF2B5EF4-FFF2-40B4-BE49-F238E27FC236}">
                    <a16:creationId xmlns:a16="http://schemas.microsoft.com/office/drawing/2014/main" id="{F0FF6B26-EFDD-4FB2-B098-719436F4FF06}"/>
                  </a:ext>
                </a:extLst>
              </p:cNvPr>
              <p:cNvCxnSpPr>
                <a:cxnSpLocks/>
              </p:cNvCxnSpPr>
              <p:nvPr/>
            </p:nvCxnSpPr>
            <p:spPr>
              <a:xfrm>
                <a:off x="4276598" y="3539326"/>
                <a:ext cx="0" cy="147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直線コネクタ 249">
                <a:extLst>
                  <a:ext uri="{FF2B5EF4-FFF2-40B4-BE49-F238E27FC236}">
                    <a16:creationId xmlns:a16="http://schemas.microsoft.com/office/drawing/2014/main" id="{D9E0EDC7-A97C-46A1-8203-7D70248B8993}"/>
                  </a:ext>
                </a:extLst>
              </p:cNvPr>
              <p:cNvCxnSpPr>
                <a:cxnSpLocks/>
              </p:cNvCxnSpPr>
              <p:nvPr/>
            </p:nvCxnSpPr>
            <p:spPr>
              <a:xfrm>
                <a:off x="4269256" y="3065642"/>
                <a:ext cx="105100" cy="593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6" name="直線コネクタ 265">
                <a:extLst>
                  <a:ext uri="{FF2B5EF4-FFF2-40B4-BE49-F238E27FC236}">
                    <a16:creationId xmlns:a16="http://schemas.microsoft.com/office/drawing/2014/main" id="{71C2506E-1974-4C56-98B0-2E9D2B3DEC33}"/>
                  </a:ext>
                </a:extLst>
              </p:cNvPr>
              <p:cNvCxnSpPr>
                <a:cxnSpLocks/>
              </p:cNvCxnSpPr>
              <p:nvPr/>
            </p:nvCxnSpPr>
            <p:spPr>
              <a:xfrm flipV="1">
                <a:off x="4274019" y="3497048"/>
                <a:ext cx="107236" cy="48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28" name="直線コネクタ 227">
              <a:extLst>
                <a:ext uri="{FF2B5EF4-FFF2-40B4-BE49-F238E27FC236}">
                  <a16:creationId xmlns:a16="http://schemas.microsoft.com/office/drawing/2014/main" id="{59D50F6A-98A6-49D8-AABC-290CAA159395}"/>
                </a:ext>
              </a:extLst>
            </p:cNvPr>
            <p:cNvCxnSpPr>
              <a:cxnSpLocks/>
            </p:cNvCxnSpPr>
            <p:nvPr/>
          </p:nvCxnSpPr>
          <p:spPr>
            <a:xfrm>
              <a:off x="3160416" y="3493333"/>
              <a:ext cx="716981"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直線コネクタ 228">
              <a:extLst>
                <a:ext uri="{FF2B5EF4-FFF2-40B4-BE49-F238E27FC236}">
                  <a16:creationId xmlns:a16="http://schemas.microsoft.com/office/drawing/2014/main" id="{998291C4-8A22-4A07-B893-5D8CCD1901E1}"/>
                </a:ext>
              </a:extLst>
            </p:cNvPr>
            <p:cNvCxnSpPr>
              <a:cxnSpLocks/>
            </p:cNvCxnSpPr>
            <p:nvPr/>
          </p:nvCxnSpPr>
          <p:spPr>
            <a:xfrm>
              <a:off x="3160416" y="3127813"/>
              <a:ext cx="706752"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0" name="正方形/長方形 229">
              <a:extLst>
                <a:ext uri="{FF2B5EF4-FFF2-40B4-BE49-F238E27FC236}">
                  <a16:creationId xmlns:a16="http://schemas.microsoft.com/office/drawing/2014/main" id="{B5DC3D58-2855-49E6-A159-F5C10F46161B}"/>
                </a:ext>
              </a:extLst>
            </p:cNvPr>
            <p:cNvSpPr/>
            <p:nvPr/>
          </p:nvSpPr>
          <p:spPr>
            <a:xfrm>
              <a:off x="3370061" y="3053566"/>
              <a:ext cx="302707" cy="52031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1" name="グループ化 230">
              <a:extLst>
                <a:ext uri="{FF2B5EF4-FFF2-40B4-BE49-F238E27FC236}">
                  <a16:creationId xmlns:a16="http://schemas.microsoft.com/office/drawing/2014/main" id="{5CE1E585-F028-4025-A44E-E92DCC7C0CE4}"/>
                </a:ext>
              </a:extLst>
            </p:cNvPr>
            <p:cNvGrpSpPr/>
            <p:nvPr/>
          </p:nvGrpSpPr>
          <p:grpSpPr>
            <a:xfrm flipH="1">
              <a:off x="2666179" y="2911629"/>
              <a:ext cx="503858" cy="796474"/>
              <a:chOff x="3877397" y="2911629"/>
              <a:chExt cx="503858" cy="796474"/>
            </a:xfrm>
          </p:grpSpPr>
          <p:cxnSp>
            <p:nvCxnSpPr>
              <p:cNvPr id="234" name="直線コネクタ 233">
                <a:extLst>
                  <a:ext uri="{FF2B5EF4-FFF2-40B4-BE49-F238E27FC236}">
                    <a16:creationId xmlns:a16="http://schemas.microsoft.com/office/drawing/2014/main" id="{8A5FD71A-321A-4C37-AC97-05B5154A5FFB}"/>
                  </a:ext>
                </a:extLst>
              </p:cNvPr>
              <p:cNvCxnSpPr>
                <a:cxnSpLocks/>
              </p:cNvCxnSpPr>
              <p:nvPr/>
            </p:nvCxnSpPr>
            <p:spPr>
              <a:xfrm flipH="1">
                <a:off x="4133850" y="2933854"/>
                <a:ext cx="13796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直線コネクタ 234">
                <a:extLst>
                  <a:ext uri="{FF2B5EF4-FFF2-40B4-BE49-F238E27FC236}">
                    <a16:creationId xmlns:a16="http://schemas.microsoft.com/office/drawing/2014/main" id="{775C97D0-241F-4E22-BEFC-5D0B4B2E9CF0}"/>
                  </a:ext>
                </a:extLst>
              </p:cNvPr>
              <p:cNvCxnSpPr>
                <a:cxnSpLocks/>
              </p:cNvCxnSpPr>
              <p:nvPr/>
            </p:nvCxnSpPr>
            <p:spPr>
              <a:xfrm flipH="1">
                <a:off x="4136236" y="3686329"/>
                <a:ext cx="1500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直線コネクタ 235">
                <a:extLst>
                  <a:ext uri="{FF2B5EF4-FFF2-40B4-BE49-F238E27FC236}">
                    <a16:creationId xmlns:a16="http://schemas.microsoft.com/office/drawing/2014/main" id="{2430429F-7BA5-4F5C-9871-600C1A051DBB}"/>
                  </a:ext>
                </a:extLst>
              </p:cNvPr>
              <p:cNvCxnSpPr>
                <a:cxnSpLocks/>
              </p:cNvCxnSpPr>
              <p:nvPr/>
            </p:nvCxnSpPr>
            <p:spPr>
              <a:xfrm flipH="1">
                <a:off x="3997924" y="2911629"/>
                <a:ext cx="0" cy="788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7" name="正方形/長方形 236">
                <a:extLst>
                  <a:ext uri="{FF2B5EF4-FFF2-40B4-BE49-F238E27FC236}">
                    <a16:creationId xmlns:a16="http://schemas.microsoft.com/office/drawing/2014/main" id="{60DC172F-DF47-48FC-BC3F-0489A6D66C02}"/>
                  </a:ext>
                </a:extLst>
              </p:cNvPr>
              <p:cNvSpPr/>
              <p:nvPr/>
            </p:nvSpPr>
            <p:spPr>
              <a:xfrm>
                <a:off x="3877397" y="2914082"/>
                <a:ext cx="263402" cy="78876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8" name="直線コネクタ 237">
                <a:extLst>
                  <a:ext uri="{FF2B5EF4-FFF2-40B4-BE49-F238E27FC236}">
                    <a16:creationId xmlns:a16="http://schemas.microsoft.com/office/drawing/2014/main" id="{D9FC59CD-60AC-4C94-9588-D33730F9B1FA}"/>
                  </a:ext>
                </a:extLst>
              </p:cNvPr>
              <p:cNvCxnSpPr>
                <a:cxnSpLocks/>
              </p:cNvCxnSpPr>
              <p:nvPr/>
            </p:nvCxnSpPr>
            <p:spPr>
              <a:xfrm flipH="1">
                <a:off x="3940774" y="2919341"/>
                <a:ext cx="0" cy="788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直線コネクタ 238">
                <a:extLst>
                  <a:ext uri="{FF2B5EF4-FFF2-40B4-BE49-F238E27FC236}">
                    <a16:creationId xmlns:a16="http://schemas.microsoft.com/office/drawing/2014/main" id="{59863785-A0D9-43D3-8CDF-C3CD9CDCB7BF}"/>
                  </a:ext>
                </a:extLst>
              </p:cNvPr>
              <p:cNvCxnSpPr>
                <a:cxnSpLocks/>
              </p:cNvCxnSpPr>
              <p:nvPr/>
            </p:nvCxnSpPr>
            <p:spPr>
              <a:xfrm>
                <a:off x="4270248" y="2933460"/>
                <a:ext cx="0" cy="13765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直線コネクタ 239">
                <a:extLst>
                  <a:ext uri="{FF2B5EF4-FFF2-40B4-BE49-F238E27FC236}">
                    <a16:creationId xmlns:a16="http://schemas.microsoft.com/office/drawing/2014/main" id="{87D96560-BAA5-4DD0-BD02-6DCA2EE1ABC4}"/>
                  </a:ext>
                </a:extLst>
              </p:cNvPr>
              <p:cNvCxnSpPr>
                <a:cxnSpLocks/>
              </p:cNvCxnSpPr>
              <p:nvPr/>
            </p:nvCxnSpPr>
            <p:spPr>
              <a:xfrm>
                <a:off x="4276598" y="3539326"/>
                <a:ext cx="0" cy="147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直線コネクタ 240">
                <a:extLst>
                  <a:ext uri="{FF2B5EF4-FFF2-40B4-BE49-F238E27FC236}">
                    <a16:creationId xmlns:a16="http://schemas.microsoft.com/office/drawing/2014/main" id="{57349CB0-45BC-4832-85DC-F4B407EF8B26}"/>
                  </a:ext>
                </a:extLst>
              </p:cNvPr>
              <p:cNvCxnSpPr>
                <a:cxnSpLocks/>
              </p:cNvCxnSpPr>
              <p:nvPr/>
            </p:nvCxnSpPr>
            <p:spPr>
              <a:xfrm>
                <a:off x="4269256" y="3065642"/>
                <a:ext cx="105100" cy="593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直線コネクタ 241">
                <a:extLst>
                  <a:ext uri="{FF2B5EF4-FFF2-40B4-BE49-F238E27FC236}">
                    <a16:creationId xmlns:a16="http://schemas.microsoft.com/office/drawing/2014/main" id="{AC342810-1D4A-4260-9DE4-001FCFDA3BA6}"/>
                  </a:ext>
                </a:extLst>
              </p:cNvPr>
              <p:cNvCxnSpPr>
                <a:cxnSpLocks/>
              </p:cNvCxnSpPr>
              <p:nvPr/>
            </p:nvCxnSpPr>
            <p:spPr>
              <a:xfrm flipV="1">
                <a:off x="4274019" y="3497048"/>
                <a:ext cx="107236" cy="48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32" name="正方形/長方形 231">
              <a:extLst>
                <a:ext uri="{FF2B5EF4-FFF2-40B4-BE49-F238E27FC236}">
                  <a16:creationId xmlns:a16="http://schemas.microsoft.com/office/drawing/2014/main" id="{4DCFEDE6-8E86-4842-B7E8-E84423EDDDE6}"/>
                </a:ext>
              </a:extLst>
            </p:cNvPr>
            <p:cNvSpPr/>
            <p:nvPr/>
          </p:nvSpPr>
          <p:spPr bwMode="auto">
            <a:xfrm>
              <a:off x="3473658" y="3165355"/>
              <a:ext cx="502719" cy="291084"/>
            </a:xfrm>
            <a:prstGeom prst="rect">
              <a:avLst/>
            </a:prstGeom>
            <a:pattFill prst="dkHorz">
              <a:fgClr>
                <a:schemeClr val="tx1"/>
              </a:fgClr>
              <a:bgClr>
                <a:schemeClr val="bg1"/>
              </a:bgClr>
            </a:patt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33" name="正方形/長方形 232">
              <a:extLst>
                <a:ext uri="{FF2B5EF4-FFF2-40B4-BE49-F238E27FC236}">
                  <a16:creationId xmlns:a16="http://schemas.microsoft.com/office/drawing/2014/main" id="{B8A2D0F2-CB40-423A-99BF-4CCCBD544E78}"/>
                </a:ext>
              </a:extLst>
            </p:cNvPr>
            <p:cNvSpPr/>
            <p:nvPr/>
          </p:nvSpPr>
          <p:spPr bwMode="auto">
            <a:xfrm>
              <a:off x="3471374" y="3167325"/>
              <a:ext cx="511534" cy="291085"/>
            </a:xfrm>
            <a:prstGeom prst="rect">
              <a:avLst/>
            </a:prstGeom>
            <a:gradFill>
              <a:gsLst>
                <a:gs pos="0">
                  <a:srgbClr val="FF0000">
                    <a:alpha val="50000"/>
                  </a:srgbClr>
                </a:gs>
                <a:gs pos="100000">
                  <a:srgbClr val="0066FF">
                    <a:alpha val="50000"/>
                  </a:srgbClr>
                </a:gs>
              </a:gsLst>
              <a:lin ang="0" scaled="0"/>
            </a:gra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grpSp>
      <p:grpSp>
        <p:nvGrpSpPr>
          <p:cNvPr id="268" name="グループ化 267">
            <a:extLst>
              <a:ext uri="{FF2B5EF4-FFF2-40B4-BE49-F238E27FC236}">
                <a16:creationId xmlns:a16="http://schemas.microsoft.com/office/drawing/2014/main" id="{65C9ACC1-98BB-4582-B373-85ECFE594901}"/>
              </a:ext>
            </a:extLst>
          </p:cNvPr>
          <p:cNvGrpSpPr/>
          <p:nvPr/>
        </p:nvGrpSpPr>
        <p:grpSpPr>
          <a:xfrm>
            <a:off x="2317588" y="2453424"/>
            <a:ext cx="548899" cy="403642"/>
            <a:chOff x="2730802" y="2645338"/>
            <a:chExt cx="777566" cy="571797"/>
          </a:xfrm>
        </p:grpSpPr>
        <mc:AlternateContent xmlns:mc="http://schemas.openxmlformats.org/markup-compatibility/2006" xmlns:a14="http://schemas.microsoft.com/office/drawing/2010/main">
          <mc:Choice Requires="a14">
            <p:sp>
              <p:nvSpPr>
                <p:cNvPr id="269" name="テキスト ボックス 268">
                  <a:extLst>
                    <a:ext uri="{FF2B5EF4-FFF2-40B4-BE49-F238E27FC236}">
                      <a16:creationId xmlns:a16="http://schemas.microsoft.com/office/drawing/2014/main" id="{9010C8B1-E66E-4CBB-A827-C8F0BCD3F346}"/>
                    </a:ext>
                  </a:extLst>
                </p:cNvPr>
                <p:cNvSpPr txBox="1"/>
                <p:nvPr/>
              </p:nvSpPr>
              <p:spPr>
                <a:xfrm>
                  <a:off x="2730802" y="2645338"/>
                  <a:ext cx="643467" cy="566793"/>
                </a:xfrm>
                <a:prstGeom prst="rect">
                  <a:avLst/>
                </a:prstGeom>
                <a:noFill/>
                <a:ln w="1905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000" b="0" i="1" smtClean="0">
                            <a:latin typeface="Cambria Math" panose="02040503050406030204" pitchFamily="18" charset="0"/>
                          </a:rPr>
                          <m:t>𝑇</m:t>
                        </m:r>
                      </m:oMath>
                    </m:oMathPara>
                  </a14:m>
                  <a:endParaRPr kumimoji="1" lang="ja-JP" altLang="en-US" sz="2000" i="1" dirty="0"/>
                </a:p>
              </p:txBody>
            </p:sp>
          </mc:Choice>
          <mc:Fallback xmlns="">
            <p:sp>
              <p:nvSpPr>
                <p:cNvPr id="231" name="テキスト ボックス 230">
                  <a:extLst>
                    <a:ext uri="{FF2B5EF4-FFF2-40B4-BE49-F238E27FC236}">
                      <a16:creationId xmlns:a16="http://schemas.microsoft.com/office/drawing/2014/main" id="{1811074D-CCCF-4189-95C9-84E4CEF1DA33}"/>
                    </a:ext>
                  </a:extLst>
                </p:cNvPr>
                <p:cNvSpPr txBox="1">
                  <a:spLocks noRot="1" noChangeAspect="1" noMove="1" noResize="1" noEditPoints="1" noAdjustHandles="1" noChangeArrowheads="1" noChangeShapeType="1" noTextEdit="1"/>
                </p:cNvSpPr>
                <p:nvPr/>
              </p:nvSpPr>
              <p:spPr>
                <a:xfrm>
                  <a:off x="2730802" y="2645338"/>
                  <a:ext cx="643467" cy="566793"/>
                </a:xfrm>
                <a:prstGeom prst="rect">
                  <a:avLst/>
                </a:prstGeom>
                <a:blipFill>
                  <a:blip r:embed="rId5"/>
                  <a:stretch>
                    <a:fillRect/>
                  </a:stretch>
                </a:blipFill>
                <a:ln w="19050">
                  <a:noFill/>
                </a:ln>
              </p:spPr>
              <p:txBody>
                <a:bodyPr/>
                <a:lstStyle/>
                <a:p>
                  <a:r>
                    <a:rPr lang="ja-JP" altLang="en-US">
                      <a:noFill/>
                    </a:rPr>
                    <a:t> </a:t>
                  </a:r>
                </a:p>
              </p:txBody>
            </p:sp>
          </mc:Fallback>
        </mc:AlternateContent>
        <p:sp>
          <p:nvSpPr>
            <p:cNvPr id="270" name="テキスト ボックス 269">
              <a:extLst>
                <a:ext uri="{FF2B5EF4-FFF2-40B4-BE49-F238E27FC236}">
                  <a16:creationId xmlns:a16="http://schemas.microsoft.com/office/drawing/2014/main" id="{3FF96662-5FCD-40CC-8CDD-ACFEE9D9EA9E}"/>
                </a:ext>
              </a:extLst>
            </p:cNvPr>
            <p:cNvSpPr txBox="1"/>
            <p:nvPr/>
          </p:nvSpPr>
          <p:spPr>
            <a:xfrm>
              <a:off x="3006471" y="2781140"/>
              <a:ext cx="501897" cy="435995"/>
            </a:xfrm>
            <a:prstGeom prst="rect">
              <a:avLst/>
            </a:prstGeom>
            <a:noFill/>
            <a:ln w="19050">
              <a:noFill/>
            </a:ln>
          </p:spPr>
          <p:txBody>
            <a:bodyPr wrap="square" rtlCol="0">
              <a:spAutoFit/>
            </a:bodyPr>
            <a:lstStyle/>
            <a:p>
              <a:r>
                <a:rPr kumimoji="1" lang="en-US" altLang="ja-JP" sz="1400" dirty="0">
                  <a:latin typeface="Cambria" panose="02040503050406030204" pitchFamily="18" charset="0"/>
                  <a:cs typeface="Calibri" panose="020F0502020204030204" pitchFamily="34" charset="0"/>
                </a:rPr>
                <a:t>H</a:t>
              </a:r>
              <a:endParaRPr kumimoji="1" lang="ja-JP" altLang="en-US" sz="1400" dirty="0">
                <a:latin typeface="Cambria" panose="02040503050406030204" pitchFamily="18" charset="0"/>
                <a:cs typeface="Calibri" panose="020F0502020204030204" pitchFamily="34" charset="0"/>
              </a:endParaRPr>
            </a:p>
          </p:txBody>
        </p:sp>
      </p:grpSp>
      <p:grpSp>
        <p:nvGrpSpPr>
          <p:cNvPr id="271" name="グループ化 270">
            <a:extLst>
              <a:ext uri="{FF2B5EF4-FFF2-40B4-BE49-F238E27FC236}">
                <a16:creationId xmlns:a16="http://schemas.microsoft.com/office/drawing/2014/main" id="{BF48CA7E-7D29-4B0F-A23D-A445A4DED6D0}"/>
              </a:ext>
            </a:extLst>
          </p:cNvPr>
          <p:cNvGrpSpPr/>
          <p:nvPr/>
        </p:nvGrpSpPr>
        <p:grpSpPr>
          <a:xfrm>
            <a:off x="2651465" y="2541090"/>
            <a:ext cx="548899" cy="403642"/>
            <a:chOff x="3159444" y="2512131"/>
            <a:chExt cx="777566" cy="571797"/>
          </a:xfrm>
        </p:grpSpPr>
        <mc:AlternateContent xmlns:mc="http://schemas.openxmlformats.org/markup-compatibility/2006" xmlns:a14="http://schemas.microsoft.com/office/drawing/2010/main">
          <mc:Choice Requires="a14">
            <p:sp>
              <p:nvSpPr>
                <p:cNvPr id="274" name="テキスト ボックス 273">
                  <a:extLst>
                    <a:ext uri="{FF2B5EF4-FFF2-40B4-BE49-F238E27FC236}">
                      <a16:creationId xmlns:a16="http://schemas.microsoft.com/office/drawing/2014/main" id="{B3A54EBB-87DC-4355-A6CF-EEB5CC1292E9}"/>
                    </a:ext>
                  </a:extLst>
                </p:cNvPr>
                <p:cNvSpPr txBox="1"/>
                <p:nvPr/>
              </p:nvSpPr>
              <p:spPr>
                <a:xfrm>
                  <a:off x="3159444" y="2512131"/>
                  <a:ext cx="643467" cy="566793"/>
                </a:xfrm>
                <a:prstGeom prst="rect">
                  <a:avLst/>
                </a:prstGeom>
                <a:noFill/>
                <a:ln w="1905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000" b="0" i="1" smtClean="0">
                            <a:latin typeface="Cambria Math" panose="02040503050406030204" pitchFamily="18" charset="0"/>
                          </a:rPr>
                          <m:t>𝑇</m:t>
                        </m:r>
                      </m:oMath>
                    </m:oMathPara>
                  </a14:m>
                  <a:endParaRPr kumimoji="1" lang="ja-JP" altLang="en-US" sz="2000" i="1" dirty="0"/>
                </a:p>
              </p:txBody>
            </p:sp>
          </mc:Choice>
          <mc:Fallback xmlns="">
            <p:sp>
              <p:nvSpPr>
                <p:cNvPr id="234" name="テキスト ボックス 233">
                  <a:extLst>
                    <a:ext uri="{FF2B5EF4-FFF2-40B4-BE49-F238E27FC236}">
                      <a16:creationId xmlns:a16="http://schemas.microsoft.com/office/drawing/2014/main" id="{19B326B0-F6BD-4D90-9870-FAF9392A42E2}"/>
                    </a:ext>
                  </a:extLst>
                </p:cNvPr>
                <p:cNvSpPr txBox="1">
                  <a:spLocks noRot="1" noChangeAspect="1" noMove="1" noResize="1" noEditPoints="1" noAdjustHandles="1" noChangeArrowheads="1" noChangeShapeType="1" noTextEdit="1"/>
                </p:cNvSpPr>
                <p:nvPr/>
              </p:nvSpPr>
              <p:spPr>
                <a:xfrm>
                  <a:off x="3159444" y="2512131"/>
                  <a:ext cx="643467" cy="566793"/>
                </a:xfrm>
                <a:prstGeom prst="rect">
                  <a:avLst/>
                </a:prstGeom>
                <a:blipFill>
                  <a:blip r:embed="rId6"/>
                  <a:stretch>
                    <a:fillRect/>
                  </a:stretch>
                </a:blipFill>
                <a:ln w="19050">
                  <a:noFill/>
                </a:ln>
              </p:spPr>
              <p:txBody>
                <a:bodyPr/>
                <a:lstStyle/>
                <a:p>
                  <a:r>
                    <a:rPr lang="ja-JP" altLang="en-US">
                      <a:noFill/>
                    </a:rPr>
                    <a:t> </a:t>
                  </a:r>
                </a:p>
              </p:txBody>
            </p:sp>
          </mc:Fallback>
        </mc:AlternateContent>
        <p:sp>
          <p:nvSpPr>
            <p:cNvPr id="283" name="テキスト ボックス 282">
              <a:extLst>
                <a:ext uri="{FF2B5EF4-FFF2-40B4-BE49-F238E27FC236}">
                  <a16:creationId xmlns:a16="http://schemas.microsoft.com/office/drawing/2014/main" id="{964880AD-E8F8-4D56-A7C0-916DF887F8C2}"/>
                </a:ext>
              </a:extLst>
            </p:cNvPr>
            <p:cNvSpPr txBox="1"/>
            <p:nvPr/>
          </p:nvSpPr>
          <p:spPr>
            <a:xfrm>
              <a:off x="3435113" y="2647933"/>
              <a:ext cx="501897" cy="435995"/>
            </a:xfrm>
            <a:prstGeom prst="rect">
              <a:avLst/>
            </a:prstGeom>
            <a:noFill/>
            <a:ln w="19050">
              <a:noFill/>
            </a:ln>
          </p:spPr>
          <p:txBody>
            <a:bodyPr wrap="square" rtlCol="0">
              <a:spAutoFit/>
            </a:bodyPr>
            <a:lstStyle/>
            <a:p>
              <a:r>
                <a:rPr lang="en-US" altLang="ja-JP" sz="1400" dirty="0">
                  <a:latin typeface="Cambria" panose="02040503050406030204" pitchFamily="18" charset="0"/>
                  <a:cs typeface="Calibri" panose="020F0502020204030204" pitchFamily="34" charset="0"/>
                </a:rPr>
                <a:t>C</a:t>
              </a:r>
              <a:endParaRPr kumimoji="1" lang="ja-JP" altLang="en-US" sz="1400" dirty="0">
                <a:latin typeface="Cambria" panose="02040503050406030204" pitchFamily="18" charset="0"/>
                <a:cs typeface="Calibri" panose="020F0502020204030204" pitchFamily="34" charset="0"/>
              </a:endParaRPr>
            </a:p>
          </p:txBody>
        </p:sp>
      </p:grpSp>
      <p:cxnSp>
        <p:nvCxnSpPr>
          <p:cNvPr id="284" name="直線コネクタ 283">
            <a:extLst>
              <a:ext uri="{FF2B5EF4-FFF2-40B4-BE49-F238E27FC236}">
                <a16:creationId xmlns:a16="http://schemas.microsoft.com/office/drawing/2014/main" id="{9F7949C6-F409-4AB9-A725-BEB1E0A62C20}"/>
              </a:ext>
            </a:extLst>
          </p:cNvPr>
          <p:cNvCxnSpPr>
            <a:cxnSpLocks/>
          </p:cNvCxnSpPr>
          <p:nvPr/>
        </p:nvCxnSpPr>
        <p:spPr>
          <a:xfrm>
            <a:off x="1282009" y="2180747"/>
            <a:ext cx="65810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5" name="直線コネクタ 284">
            <a:extLst>
              <a:ext uri="{FF2B5EF4-FFF2-40B4-BE49-F238E27FC236}">
                <a16:creationId xmlns:a16="http://schemas.microsoft.com/office/drawing/2014/main" id="{ED5062CE-C88F-4B88-A339-5EE268E90E12}"/>
              </a:ext>
            </a:extLst>
          </p:cNvPr>
          <p:cNvCxnSpPr>
            <a:cxnSpLocks/>
          </p:cNvCxnSpPr>
          <p:nvPr/>
        </p:nvCxnSpPr>
        <p:spPr>
          <a:xfrm>
            <a:off x="1282009" y="2448097"/>
            <a:ext cx="65810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6" name="正方形/長方形 285">
            <a:extLst>
              <a:ext uri="{FF2B5EF4-FFF2-40B4-BE49-F238E27FC236}">
                <a16:creationId xmlns:a16="http://schemas.microsoft.com/office/drawing/2014/main" id="{7CC743B4-E895-47D0-8216-944F6B2853AE}"/>
              </a:ext>
            </a:extLst>
          </p:cNvPr>
          <p:cNvSpPr/>
          <p:nvPr/>
        </p:nvSpPr>
        <p:spPr>
          <a:xfrm flipH="1">
            <a:off x="1240740" y="2150053"/>
            <a:ext cx="52796" cy="325890"/>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87" name="テキスト ボックス 286">
                <a:extLst>
                  <a:ext uri="{FF2B5EF4-FFF2-40B4-BE49-F238E27FC236}">
                    <a16:creationId xmlns:a16="http://schemas.microsoft.com/office/drawing/2014/main" id="{0C2EC4CD-044B-459A-91E2-E72278C50FC8}"/>
                  </a:ext>
                </a:extLst>
              </p:cNvPr>
              <p:cNvSpPr txBox="1"/>
              <p:nvPr/>
            </p:nvSpPr>
            <p:spPr>
              <a:xfrm>
                <a:off x="1128382" y="1589484"/>
                <a:ext cx="277511" cy="34762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solidFill>
                            <a:srgbClr val="FF0000"/>
                          </a:solidFill>
                          <a:latin typeface="Cambria Math" panose="02040503050406030204" pitchFamily="18" charset="0"/>
                        </a:rPr>
                        <m:t>𝐺</m:t>
                      </m:r>
                    </m:oMath>
                  </m:oMathPara>
                </a14:m>
                <a:endParaRPr kumimoji="1" lang="ja-JP" altLang="en-US" sz="3200" dirty="0">
                  <a:solidFill>
                    <a:srgbClr val="FF0000"/>
                  </a:solidFill>
                </a:endParaRPr>
              </a:p>
            </p:txBody>
          </p:sp>
        </mc:Choice>
        <mc:Fallback xmlns="">
          <p:sp>
            <p:nvSpPr>
              <p:cNvPr id="287" name="テキスト ボックス 286">
                <a:extLst>
                  <a:ext uri="{FF2B5EF4-FFF2-40B4-BE49-F238E27FC236}">
                    <a16:creationId xmlns:a16="http://schemas.microsoft.com/office/drawing/2014/main" id="{0C2EC4CD-044B-459A-91E2-E72278C50FC8}"/>
                  </a:ext>
                </a:extLst>
              </p:cNvPr>
              <p:cNvSpPr txBox="1">
                <a:spLocks noRot="1" noChangeAspect="1" noMove="1" noResize="1" noEditPoints="1" noAdjustHandles="1" noChangeArrowheads="1" noChangeShapeType="1" noTextEdit="1"/>
              </p:cNvSpPr>
              <p:nvPr/>
            </p:nvSpPr>
            <p:spPr>
              <a:xfrm>
                <a:off x="1128382" y="1589484"/>
                <a:ext cx="277511" cy="347625"/>
              </a:xfrm>
              <a:prstGeom prst="rect">
                <a:avLst/>
              </a:prstGeom>
              <a:blipFill>
                <a:blip r:embed="rId7"/>
                <a:stretch>
                  <a:fillRect b="-12281"/>
                </a:stretch>
              </a:blipFill>
            </p:spPr>
            <p:txBody>
              <a:bodyPr/>
              <a:lstStyle/>
              <a:p>
                <a:r>
                  <a:rPr lang="ja-JP" altLang="en-US">
                    <a:noFill/>
                  </a:rPr>
                  <a:t> </a:t>
                </a:r>
              </a:p>
            </p:txBody>
          </p:sp>
        </mc:Fallback>
      </mc:AlternateContent>
      <p:cxnSp>
        <p:nvCxnSpPr>
          <p:cNvPr id="288" name="直線矢印コネクタ 287">
            <a:extLst>
              <a:ext uri="{FF2B5EF4-FFF2-40B4-BE49-F238E27FC236}">
                <a16:creationId xmlns:a16="http://schemas.microsoft.com/office/drawing/2014/main" id="{E9804A79-61FB-41CC-BDE6-C0A3E537E855}"/>
              </a:ext>
            </a:extLst>
          </p:cNvPr>
          <p:cNvCxnSpPr>
            <a:cxnSpLocks/>
          </p:cNvCxnSpPr>
          <p:nvPr/>
        </p:nvCxnSpPr>
        <p:spPr>
          <a:xfrm flipH="1">
            <a:off x="7223485" y="2327866"/>
            <a:ext cx="295603"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289" name="テキスト ボックス 288">
                <a:extLst>
                  <a:ext uri="{FF2B5EF4-FFF2-40B4-BE49-F238E27FC236}">
                    <a16:creationId xmlns:a16="http://schemas.microsoft.com/office/drawing/2014/main" id="{894C8059-C51B-45CF-8553-71FB2549C004}"/>
                  </a:ext>
                </a:extLst>
              </p:cNvPr>
              <p:cNvSpPr txBox="1"/>
              <p:nvPr/>
            </p:nvSpPr>
            <p:spPr>
              <a:xfrm>
                <a:off x="7226965" y="1915619"/>
                <a:ext cx="499879" cy="461665"/>
              </a:xfrm>
              <a:prstGeom prst="rect">
                <a:avLst/>
              </a:prstGeom>
              <a:noFill/>
              <a:ln w="1905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𝑢</m:t>
                      </m:r>
                    </m:oMath>
                  </m:oMathPara>
                </a14:m>
                <a:endParaRPr kumimoji="1" lang="ja-JP" altLang="en-US" sz="2400" dirty="0"/>
              </a:p>
            </p:txBody>
          </p:sp>
        </mc:Choice>
        <mc:Fallback xmlns="">
          <p:sp>
            <p:nvSpPr>
              <p:cNvPr id="289" name="テキスト ボックス 288">
                <a:extLst>
                  <a:ext uri="{FF2B5EF4-FFF2-40B4-BE49-F238E27FC236}">
                    <a16:creationId xmlns:a16="http://schemas.microsoft.com/office/drawing/2014/main" id="{894C8059-C51B-45CF-8553-71FB2549C004}"/>
                  </a:ext>
                </a:extLst>
              </p:cNvPr>
              <p:cNvSpPr txBox="1">
                <a:spLocks noRot="1" noChangeAspect="1" noMove="1" noResize="1" noEditPoints="1" noAdjustHandles="1" noChangeArrowheads="1" noChangeShapeType="1" noTextEdit="1"/>
              </p:cNvSpPr>
              <p:nvPr/>
            </p:nvSpPr>
            <p:spPr>
              <a:xfrm>
                <a:off x="7226965" y="1915619"/>
                <a:ext cx="499879" cy="461665"/>
              </a:xfrm>
              <a:prstGeom prst="rect">
                <a:avLst/>
              </a:prstGeom>
              <a:blipFill>
                <a:blip r:embed="rId8"/>
                <a:stretch>
                  <a:fillRect/>
                </a:stretch>
              </a:blipFill>
              <a:ln w="19050">
                <a:noFill/>
              </a:ln>
            </p:spPr>
            <p:txBody>
              <a:bodyPr/>
              <a:lstStyle/>
              <a:p>
                <a:r>
                  <a:rPr lang="ja-JP" altLang="en-US">
                    <a:noFill/>
                  </a:rPr>
                  <a:t> </a:t>
                </a:r>
              </a:p>
            </p:txBody>
          </p:sp>
        </mc:Fallback>
      </mc:AlternateContent>
      <p:sp>
        <p:nvSpPr>
          <p:cNvPr id="290" name="テキスト ボックス 289">
            <a:extLst>
              <a:ext uri="{FF2B5EF4-FFF2-40B4-BE49-F238E27FC236}">
                <a16:creationId xmlns:a16="http://schemas.microsoft.com/office/drawing/2014/main" id="{A92E212B-D14B-443D-BD4B-A8AD7B06B58A}"/>
              </a:ext>
            </a:extLst>
          </p:cNvPr>
          <p:cNvSpPr txBox="1"/>
          <p:nvPr/>
        </p:nvSpPr>
        <p:spPr>
          <a:xfrm>
            <a:off x="3475915" y="1589720"/>
            <a:ext cx="454236" cy="325899"/>
          </a:xfrm>
          <a:prstGeom prst="rect">
            <a:avLst/>
          </a:prstGeom>
          <a:noFill/>
          <a:ln w="19050">
            <a:noFill/>
          </a:ln>
        </p:spPr>
        <p:txBody>
          <a:bodyPr wrap="square" rtlCol="0">
            <a:spAutoFit/>
          </a:bodyPr>
          <a:lstStyle/>
          <a:p>
            <a:r>
              <a:rPr kumimoji="1" lang="en-US" altLang="ja-JP" sz="2400" i="1" dirty="0">
                <a:latin typeface="Century" panose="02040604050505020304" pitchFamily="18" charset="0"/>
              </a:rPr>
              <a:t>p</a:t>
            </a:r>
            <a:endParaRPr kumimoji="1" lang="ja-JP" altLang="en-US" sz="2400" i="1" dirty="0">
              <a:latin typeface="Century" panose="02040604050505020304" pitchFamily="18" charset="0"/>
            </a:endParaRPr>
          </a:p>
        </p:txBody>
      </p:sp>
      <p:sp>
        <p:nvSpPr>
          <p:cNvPr id="291" name="テキスト ボックス 290">
            <a:extLst>
              <a:ext uri="{FF2B5EF4-FFF2-40B4-BE49-F238E27FC236}">
                <a16:creationId xmlns:a16="http://schemas.microsoft.com/office/drawing/2014/main" id="{8859C5BA-801E-44CE-A4BE-291C1A494082}"/>
              </a:ext>
            </a:extLst>
          </p:cNvPr>
          <p:cNvSpPr txBox="1"/>
          <p:nvPr/>
        </p:nvSpPr>
        <p:spPr>
          <a:xfrm>
            <a:off x="4507154" y="1589720"/>
            <a:ext cx="454236" cy="325899"/>
          </a:xfrm>
          <a:prstGeom prst="rect">
            <a:avLst/>
          </a:prstGeom>
          <a:noFill/>
          <a:ln w="19050">
            <a:noFill/>
          </a:ln>
        </p:spPr>
        <p:txBody>
          <a:bodyPr wrap="square" rtlCol="0">
            <a:spAutoFit/>
          </a:bodyPr>
          <a:lstStyle/>
          <a:p>
            <a:r>
              <a:rPr kumimoji="1" lang="en-US" altLang="ja-JP" sz="2400" i="1" dirty="0">
                <a:latin typeface="Century" panose="02040604050505020304" pitchFamily="18" charset="0"/>
              </a:rPr>
              <a:t>p</a:t>
            </a:r>
            <a:endParaRPr kumimoji="1" lang="ja-JP" altLang="en-US" sz="2400" i="1" dirty="0">
              <a:latin typeface="Century" panose="02040604050505020304" pitchFamily="18" charset="0"/>
            </a:endParaRPr>
          </a:p>
        </p:txBody>
      </p:sp>
      <p:sp>
        <p:nvSpPr>
          <p:cNvPr id="292" name="テキスト ボックス 291">
            <a:extLst>
              <a:ext uri="{FF2B5EF4-FFF2-40B4-BE49-F238E27FC236}">
                <a16:creationId xmlns:a16="http://schemas.microsoft.com/office/drawing/2014/main" id="{9D981F7E-4E34-458F-B258-E41DBD9739C8}"/>
              </a:ext>
            </a:extLst>
          </p:cNvPr>
          <p:cNvSpPr txBox="1"/>
          <p:nvPr/>
        </p:nvSpPr>
        <p:spPr>
          <a:xfrm>
            <a:off x="3544446" y="2162596"/>
            <a:ext cx="65" cy="215444"/>
          </a:xfrm>
          <a:prstGeom prst="rect">
            <a:avLst/>
          </a:prstGeom>
          <a:noFill/>
        </p:spPr>
        <p:txBody>
          <a:bodyPr wrap="none" lIns="0" tIns="0" rIns="0" bIns="0" rtlCol="0">
            <a:spAutoFit/>
          </a:bodyPr>
          <a:lstStyle/>
          <a:p>
            <a:endParaRPr kumimoji="1" lang="ja-JP" altLang="en-US" sz="1400" dirty="0"/>
          </a:p>
        </p:txBody>
      </p:sp>
      <p:sp>
        <p:nvSpPr>
          <p:cNvPr id="293" name="テキスト ボックス 292">
            <a:extLst>
              <a:ext uri="{FF2B5EF4-FFF2-40B4-BE49-F238E27FC236}">
                <a16:creationId xmlns:a16="http://schemas.microsoft.com/office/drawing/2014/main" id="{B6B550BA-2540-47A4-B254-5C21090DEBA1}"/>
              </a:ext>
            </a:extLst>
          </p:cNvPr>
          <p:cNvSpPr txBox="1"/>
          <p:nvPr/>
        </p:nvSpPr>
        <p:spPr>
          <a:xfrm>
            <a:off x="3659181" y="1787167"/>
            <a:ext cx="637309" cy="338554"/>
          </a:xfrm>
          <a:prstGeom prst="rect">
            <a:avLst/>
          </a:prstGeom>
          <a:noFill/>
          <a:ln w="19050">
            <a:noFill/>
          </a:ln>
        </p:spPr>
        <p:txBody>
          <a:bodyPr wrap="square" rtlCol="0">
            <a:spAutoFit/>
          </a:bodyPr>
          <a:lstStyle/>
          <a:p>
            <a:r>
              <a:rPr kumimoji="1" lang="en-US" altLang="ja-JP" sz="1600" dirty="0">
                <a:latin typeface="Cambria" panose="02040503050406030204" pitchFamily="18" charset="0"/>
                <a:ea typeface="Cambria" panose="02040503050406030204" pitchFamily="18" charset="0"/>
                <a:cs typeface="Calibri" panose="020F0502020204030204" pitchFamily="34" charset="0"/>
              </a:rPr>
              <a:t>C</a:t>
            </a:r>
            <a:endParaRPr kumimoji="1" lang="ja-JP" altLang="en-US" sz="1600" dirty="0">
              <a:latin typeface="Cambria" panose="02040503050406030204" pitchFamily="18" charset="0"/>
              <a:cs typeface="Calibri" panose="020F0502020204030204" pitchFamily="34" charset="0"/>
            </a:endParaRPr>
          </a:p>
        </p:txBody>
      </p:sp>
      <p:cxnSp>
        <p:nvCxnSpPr>
          <p:cNvPr id="294" name="直線コネクタ 293">
            <a:extLst>
              <a:ext uri="{FF2B5EF4-FFF2-40B4-BE49-F238E27FC236}">
                <a16:creationId xmlns:a16="http://schemas.microsoft.com/office/drawing/2014/main" id="{FA582C6B-37AB-4810-AE7C-C9AE6EE6B35E}"/>
              </a:ext>
            </a:extLst>
          </p:cNvPr>
          <p:cNvCxnSpPr>
            <a:cxnSpLocks/>
          </p:cNvCxnSpPr>
          <p:nvPr/>
        </p:nvCxnSpPr>
        <p:spPr>
          <a:xfrm>
            <a:off x="3140329" y="2180014"/>
            <a:ext cx="35192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5" name="直線コネクタ 294">
            <a:extLst>
              <a:ext uri="{FF2B5EF4-FFF2-40B4-BE49-F238E27FC236}">
                <a16:creationId xmlns:a16="http://schemas.microsoft.com/office/drawing/2014/main" id="{F798AB50-31BD-4673-9FB1-2B6C465F273F}"/>
              </a:ext>
            </a:extLst>
          </p:cNvPr>
          <p:cNvCxnSpPr>
            <a:cxnSpLocks/>
          </p:cNvCxnSpPr>
          <p:nvPr/>
        </p:nvCxnSpPr>
        <p:spPr>
          <a:xfrm>
            <a:off x="3145200" y="2447364"/>
            <a:ext cx="351436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6" name="正方形/長方形 295">
            <a:extLst>
              <a:ext uri="{FF2B5EF4-FFF2-40B4-BE49-F238E27FC236}">
                <a16:creationId xmlns:a16="http://schemas.microsoft.com/office/drawing/2014/main" id="{BBAA2FB4-D168-440B-95BB-E7232B1D31BF}"/>
              </a:ext>
            </a:extLst>
          </p:cNvPr>
          <p:cNvSpPr/>
          <p:nvPr/>
        </p:nvSpPr>
        <p:spPr>
          <a:xfrm flipH="1">
            <a:off x="4265374" y="2137514"/>
            <a:ext cx="474747" cy="3513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7" name="直線矢印コネクタ 296">
            <a:extLst>
              <a:ext uri="{FF2B5EF4-FFF2-40B4-BE49-F238E27FC236}">
                <a16:creationId xmlns:a16="http://schemas.microsoft.com/office/drawing/2014/main" id="{0535D854-3939-4EC9-A61B-589B10FA40B7}"/>
              </a:ext>
            </a:extLst>
          </p:cNvPr>
          <p:cNvCxnSpPr>
            <a:cxnSpLocks/>
          </p:cNvCxnSpPr>
          <p:nvPr/>
        </p:nvCxnSpPr>
        <p:spPr>
          <a:xfrm flipV="1">
            <a:off x="4494980" y="1784398"/>
            <a:ext cx="0" cy="303469"/>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sp>
        <p:nvSpPr>
          <p:cNvPr id="298" name="楕円 297">
            <a:extLst>
              <a:ext uri="{FF2B5EF4-FFF2-40B4-BE49-F238E27FC236}">
                <a16:creationId xmlns:a16="http://schemas.microsoft.com/office/drawing/2014/main" id="{76BEDD9E-BBFC-4773-B671-949F54DD5494}"/>
              </a:ext>
            </a:extLst>
          </p:cNvPr>
          <p:cNvSpPr/>
          <p:nvPr/>
        </p:nvSpPr>
        <p:spPr>
          <a:xfrm>
            <a:off x="4454079" y="2091265"/>
            <a:ext cx="83506" cy="83506"/>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9" name="テキスト ボックス 298">
            <a:extLst>
              <a:ext uri="{FF2B5EF4-FFF2-40B4-BE49-F238E27FC236}">
                <a16:creationId xmlns:a16="http://schemas.microsoft.com/office/drawing/2014/main" id="{95DF49B6-D564-4B96-8090-476E8E0FBB3A}"/>
              </a:ext>
            </a:extLst>
          </p:cNvPr>
          <p:cNvSpPr txBox="1"/>
          <p:nvPr/>
        </p:nvSpPr>
        <p:spPr>
          <a:xfrm>
            <a:off x="4689785" y="1787167"/>
            <a:ext cx="788749" cy="338554"/>
          </a:xfrm>
          <a:prstGeom prst="rect">
            <a:avLst/>
          </a:prstGeom>
          <a:noFill/>
          <a:ln w="19050">
            <a:noFill/>
          </a:ln>
        </p:spPr>
        <p:txBody>
          <a:bodyPr wrap="square" rtlCol="0">
            <a:spAutoFit/>
          </a:bodyPr>
          <a:lstStyle/>
          <a:p>
            <a:r>
              <a:rPr lang="en-US" altLang="ja-JP" sz="1600" dirty="0">
                <a:latin typeface="Cambria" panose="02040503050406030204" pitchFamily="18" charset="0"/>
                <a:ea typeface="Cambria" panose="02040503050406030204" pitchFamily="18" charset="0"/>
                <a:cs typeface="Calibri" panose="020F0502020204030204" pitchFamily="34" charset="0"/>
              </a:rPr>
              <a:t>S</a:t>
            </a:r>
            <a:endParaRPr kumimoji="1" lang="ja-JP" altLang="en-US" sz="1600" dirty="0">
              <a:latin typeface="Cambria" panose="02040503050406030204" pitchFamily="18" charset="0"/>
              <a:cs typeface="Calibri" panose="020F0502020204030204" pitchFamily="34" charset="0"/>
            </a:endParaRPr>
          </a:p>
        </p:txBody>
      </p:sp>
      <p:sp>
        <p:nvSpPr>
          <p:cNvPr id="300" name="正方形/長方形 299">
            <a:extLst>
              <a:ext uri="{FF2B5EF4-FFF2-40B4-BE49-F238E27FC236}">
                <a16:creationId xmlns:a16="http://schemas.microsoft.com/office/drawing/2014/main" id="{C1B48BBE-A544-436A-92B4-F17850A16548}"/>
              </a:ext>
            </a:extLst>
          </p:cNvPr>
          <p:cNvSpPr/>
          <p:nvPr/>
        </p:nvSpPr>
        <p:spPr>
          <a:xfrm flipH="1">
            <a:off x="3238560" y="2137514"/>
            <a:ext cx="465899" cy="3513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1" name="直線矢印コネクタ 300">
            <a:extLst>
              <a:ext uri="{FF2B5EF4-FFF2-40B4-BE49-F238E27FC236}">
                <a16:creationId xmlns:a16="http://schemas.microsoft.com/office/drawing/2014/main" id="{BFDB4395-4C26-40C4-A8F6-1635707F21F9}"/>
              </a:ext>
            </a:extLst>
          </p:cNvPr>
          <p:cNvCxnSpPr>
            <a:cxnSpLocks/>
          </p:cNvCxnSpPr>
          <p:nvPr/>
        </p:nvCxnSpPr>
        <p:spPr>
          <a:xfrm flipH="1">
            <a:off x="3403981" y="2370596"/>
            <a:ext cx="142294"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cxnSp>
        <p:nvCxnSpPr>
          <p:cNvPr id="302" name="直線矢印コネクタ 301">
            <a:extLst>
              <a:ext uri="{FF2B5EF4-FFF2-40B4-BE49-F238E27FC236}">
                <a16:creationId xmlns:a16="http://schemas.microsoft.com/office/drawing/2014/main" id="{7DF5D9DA-A0C2-430C-81B8-01B89D552DA1}"/>
              </a:ext>
            </a:extLst>
          </p:cNvPr>
          <p:cNvCxnSpPr>
            <a:cxnSpLocks/>
          </p:cNvCxnSpPr>
          <p:nvPr/>
        </p:nvCxnSpPr>
        <p:spPr>
          <a:xfrm>
            <a:off x="3403981" y="2270368"/>
            <a:ext cx="142296"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sp>
        <p:nvSpPr>
          <p:cNvPr id="303" name="テキスト ボックス 302">
            <a:extLst>
              <a:ext uri="{FF2B5EF4-FFF2-40B4-BE49-F238E27FC236}">
                <a16:creationId xmlns:a16="http://schemas.microsoft.com/office/drawing/2014/main" id="{8C6F9C81-C720-4BF5-83C5-181048C761DB}"/>
              </a:ext>
            </a:extLst>
          </p:cNvPr>
          <p:cNvSpPr txBox="1"/>
          <p:nvPr/>
        </p:nvSpPr>
        <p:spPr>
          <a:xfrm>
            <a:off x="3568388" y="2155641"/>
            <a:ext cx="104196" cy="215444"/>
          </a:xfrm>
          <a:prstGeom prst="rect">
            <a:avLst/>
          </a:prstGeom>
          <a:noFill/>
        </p:spPr>
        <p:txBody>
          <a:bodyPr wrap="none" lIns="0" tIns="0" rIns="0" bIns="0" rtlCol="0">
            <a:spAutoFit/>
          </a:bodyPr>
          <a:lstStyle/>
          <a:p>
            <a:r>
              <a:rPr lang="en-US" altLang="ja-JP" sz="1400" i="1" dirty="0"/>
              <a:t>A</a:t>
            </a:r>
            <a:endParaRPr kumimoji="1" lang="ja-JP" altLang="en-US" sz="1400" i="1" dirty="0"/>
          </a:p>
        </p:txBody>
      </p:sp>
      <p:sp>
        <p:nvSpPr>
          <p:cNvPr id="304" name="テキスト ボックス 303">
            <a:extLst>
              <a:ext uri="{FF2B5EF4-FFF2-40B4-BE49-F238E27FC236}">
                <a16:creationId xmlns:a16="http://schemas.microsoft.com/office/drawing/2014/main" id="{D7D9357B-409E-4D37-8AEC-CE17F2DC0838}"/>
              </a:ext>
            </a:extLst>
          </p:cNvPr>
          <p:cNvSpPr txBox="1"/>
          <p:nvPr/>
        </p:nvSpPr>
        <p:spPr>
          <a:xfrm>
            <a:off x="3559692" y="2284443"/>
            <a:ext cx="100990" cy="215444"/>
          </a:xfrm>
          <a:prstGeom prst="rect">
            <a:avLst/>
          </a:prstGeom>
          <a:noFill/>
        </p:spPr>
        <p:txBody>
          <a:bodyPr wrap="none" lIns="0" tIns="0" rIns="0" bIns="0" rtlCol="0">
            <a:spAutoFit/>
          </a:bodyPr>
          <a:lstStyle/>
          <a:p>
            <a:r>
              <a:rPr kumimoji="1" lang="en-US" altLang="ja-JP" sz="1400" i="1" dirty="0"/>
              <a:t>B</a:t>
            </a:r>
            <a:endParaRPr kumimoji="1" lang="ja-JP" altLang="en-US" sz="1400" i="1" dirty="0"/>
          </a:p>
        </p:txBody>
      </p:sp>
      <p:sp>
        <p:nvSpPr>
          <p:cNvPr id="305" name="楕円 304">
            <a:extLst>
              <a:ext uri="{FF2B5EF4-FFF2-40B4-BE49-F238E27FC236}">
                <a16:creationId xmlns:a16="http://schemas.microsoft.com/office/drawing/2014/main" id="{57E87052-3D0D-4928-85B1-73A90E558F16}"/>
              </a:ext>
            </a:extLst>
          </p:cNvPr>
          <p:cNvSpPr/>
          <p:nvPr/>
        </p:nvSpPr>
        <p:spPr>
          <a:xfrm>
            <a:off x="3422840" y="2091265"/>
            <a:ext cx="83506" cy="83506"/>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6" name="正方形/長方形 305">
            <a:extLst>
              <a:ext uri="{FF2B5EF4-FFF2-40B4-BE49-F238E27FC236}">
                <a16:creationId xmlns:a16="http://schemas.microsoft.com/office/drawing/2014/main" id="{33E44337-53C4-4740-B3F1-5A796835B0B5}"/>
              </a:ext>
            </a:extLst>
          </p:cNvPr>
          <p:cNvSpPr/>
          <p:nvPr/>
        </p:nvSpPr>
        <p:spPr>
          <a:xfrm flipH="1">
            <a:off x="3771640" y="1575555"/>
            <a:ext cx="5134609" cy="1586993"/>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311" name="直線コネクタ 310">
            <a:extLst>
              <a:ext uri="{FF2B5EF4-FFF2-40B4-BE49-F238E27FC236}">
                <a16:creationId xmlns:a16="http://schemas.microsoft.com/office/drawing/2014/main" id="{BF7E929E-FA74-47F9-94FB-938C6CF9C28C}"/>
              </a:ext>
            </a:extLst>
          </p:cNvPr>
          <p:cNvCxnSpPr>
            <a:cxnSpLocks/>
          </p:cNvCxnSpPr>
          <p:nvPr/>
        </p:nvCxnSpPr>
        <p:spPr>
          <a:xfrm>
            <a:off x="4778075" y="2175958"/>
            <a:ext cx="346286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2" name="直線コネクタ 311">
            <a:extLst>
              <a:ext uri="{FF2B5EF4-FFF2-40B4-BE49-F238E27FC236}">
                <a16:creationId xmlns:a16="http://schemas.microsoft.com/office/drawing/2014/main" id="{9E3A3E07-EAF1-4F9E-AE83-0D446960F332}"/>
              </a:ext>
            </a:extLst>
          </p:cNvPr>
          <p:cNvCxnSpPr>
            <a:cxnSpLocks/>
          </p:cNvCxnSpPr>
          <p:nvPr/>
        </p:nvCxnSpPr>
        <p:spPr>
          <a:xfrm>
            <a:off x="4778075" y="2450244"/>
            <a:ext cx="341729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13" name="正方形/長方形 312">
            <a:extLst>
              <a:ext uri="{FF2B5EF4-FFF2-40B4-BE49-F238E27FC236}">
                <a16:creationId xmlns:a16="http://schemas.microsoft.com/office/drawing/2014/main" id="{D9A12CED-BB19-4F8B-8329-1C4E1D646C7B}"/>
              </a:ext>
            </a:extLst>
          </p:cNvPr>
          <p:cNvSpPr/>
          <p:nvPr/>
        </p:nvSpPr>
        <p:spPr>
          <a:xfrm flipH="1">
            <a:off x="8213858" y="2144068"/>
            <a:ext cx="54166" cy="334345"/>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314" name="テキスト ボックス 313">
                <a:extLst>
                  <a:ext uri="{FF2B5EF4-FFF2-40B4-BE49-F238E27FC236}">
                    <a16:creationId xmlns:a16="http://schemas.microsoft.com/office/drawing/2014/main" id="{F5F7C62F-9A49-45A5-A8F0-9F0CF7A03EAB}"/>
                  </a:ext>
                </a:extLst>
              </p:cNvPr>
              <p:cNvSpPr txBox="1"/>
              <p:nvPr/>
            </p:nvSpPr>
            <p:spPr>
              <a:xfrm>
                <a:off x="8056427" y="1566191"/>
                <a:ext cx="301568" cy="3566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solidFill>
                            <a:srgbClr val="00B050"/>
                          </a:solidFill>
                          <a:latin typeface="Cambria Math" panose="02040503050406030204" pitchFamily="18" charset="0"/>
                        </a:rPr>
                        <m:t>𝐾</m:t>
                      </m:r>
                    </m:oMath>
                  </m:oMathPara>
                </a14:m>
                <a:endParaRPr kumimoji="1" lang="ja-JP" altLang="en-US" sz="3200" dirty="0">
                  <a:solidFill>
                    <a:srgbClr val="00B050"/>
                  </a:solidFill>
                </a:endParaRPr>
              </a:p>
            </p:txBody>
          </p:sp>
        </mc:Choice>
        <mc:Fallback xmlns="">
          <p:sp>
            <p:nvSpPr>
              <p:cNvPr id="314" name="テキスト ボックス 313">
                <a:extLst>
                  <a:ext uri="{FF2B5EF4-FFF2-40B4-BE49-F238E27FC236}">
                    <a16:creationId xmlns:a16="http://schemas.microsoft.com/office/drawing/2014/main" id="{F5F7C62F-9A49-45A5-A8F0-9F0CF7A03EAB}"/>
                  </a:ext>
                </a:extLst>
              </p:cNvPr>
              <p:cNvSpPr txBox="1">
                <a:spLocks noRot="1" noChangeAspect="1" noMove="1" noResize="1" noEditPoints="1" noAdjustHandles="1" noChangeArrowheads="1" noChangeShapeType="1" noTextEdit="1"/>
              </p:cNvSpPr>
              <p:nvPr/>
            </p:nvSpPr>
            <p:spPr>
              <a:xfrm>
                <a:off x="8056427" y="1566191"/>
                <a:ext cx="301568" cy="356644"/>
              </a:xfrm>
              <a:prstGeom prst="rect">
                <a:avLst/>
              </a:prstGeom>
              <a:blipFill>
                <a:blip r:embed="rId9"/>
                <a:stretch>
                  <a:fillRect b="-8621"/>
                </a:stretch>
              </a:blipFill>
            </p:spPr>
            <p:txBody>
              <a:bodyPr/>
              <a:lstStyle/>
              <a:p>
                <a:r>
                  <a:rPr lang="ja-JP" altLang="en-US">
                    <a:noFill/>
                  </a:rPr>
                  <a:t> </a:t>
                </a:r>
              </a:p>
            </p:txBody>
          </p:sp>
        </mc:Fallback>
      </mc:AlternateContent>
      <p:sp>
        <p:nvSpPr>
          <p:cNvPr id="315" name="テキスト ボックス 314">
            <a:extLst>
              <a:ext uri="{FF2B5EF4-FFF2-40B4-BE49-F238E27FC236}">
                <a16:creationId xmlns:a16="http://schemas.microsoft.com/office/drawing/2014/main" id="{F654999C-BCDE-4280-8E93-512B535EE9D1}"/>
              </a:ext>
            </a:extLst>
          </p:cNvPr>
          <p:cNvSpPr txBox="1"/>
          <p:nvPr/>
        </p:nvSpPr>
        <p:spPr>
          <a:xfrm>
            <a:off x="3551379" y="2158088"/>
            <a:ext cx="65" cy="215444"/>
          </a:xfrm>
          <a:prstGeom prst="rect">
            <a:avLst/>
          </a:prstGeom>
          <a:noFill/>
        </p:spPr>
        <p:txBody>
          <a:bodyPr wrap="none" lIns="0" tIns="0" rIns="0" bIns="0" rtlCol="0">
            <a:spAutoFit/>
          </a:bodyPr>
          <a:lstStyle/>
          <a:p>
            <a:endParaRPr kumimoji="1" lang="ja-JP" altLang="en-US" sz="1400" dirty="0"/>
          </a:p>
        </p:txBody>
      </p:sp>
      <p:sp>
        <p:nvSpPr>
          <p:cNvPr id="316" name="正方形/長方形 315">
            <a:extLst>
              <a:ext uri="{FF2B5EF4-FFF2-40B4-BE49-F238E27FC236}">
                <a16:creationId xmlns:a16="http://schemas.microsoft.com/office/drawing/2014/main" id="{28F9E756-BB38-41E4-A32C-F47FACE38602}"/>
              </a:ext>
            </a:extLst>
          </p:cNvPr>
          <p:cNvSpPr/>
          <p:nvPr/>
        </p:nvSpPr>
        <p:spPr>
          <a:xfrm flipH="1">
            <a:off x="4291011" y="2132354"/>
            <a:ext cx="487064" cy="36042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317" name="直線矢印コネクタ 316">
            <a:extLst>
              <a:ext uri="{FF2B5EF4-FFF2-40B4-BE49-F238E27FC236}">
                <a16:creationId xmlns:a16="http://schemas.microsoft.com/office/drawing/2014/main" id="{B97BA465-FCF7-4365-86A7-CBF97EA172A4}"/>
              </a:ext>
            </a:extLst>
          </p:cNvPr>
          <p:cNvCxnSpPr>
            <a:cxnSpLocks/>
          </p:cNvCxnSpPr>
          <p:nvPr/>
        </p:nvCxnSpPr>
        <p:spPr>
          <a:xfrm flipV="1">
            <a:off x="4526574" y="1770078"/>
            <a:ext cx="0" cy="311343"/>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sp>
        <p:nvSpPr>
          <p:cNvPr id="318" name="楕円 317">
            <a:extLst>
              <a:ext uri="{FF2B5EF4-FFF2-40B4-BE49-F238E27FC236}">
                <a16:creationId xmlns:a16="http://schemas.microsoft.com/office/drawing/2014/main" id="{C8950382-7AA7-49DD-A126-C442EC6EC191}"/>
              </a:ext>
            </a:extLst>
          </p:cNvPr>
          <p:cNvSpPr/>
          <p:nvPr/>
        </p:nvSpPr>
        <p:spPr>
          <a:xfrm>
            <a:off x="4484612" y="2084906"/>
            <a:ext cx="85673" cy="85673"/>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9" name="テキスト ボックス 318">
            <a:extLst>
              <a:ext uri="{FF2B5EF4-FFF2-40B4-BE49-F238E27FC236}">
                <a16:creationId xmlns:a16="http://schemas.microsoft.com/office/drawing/2014/main" id="{802028AB-F3D1-4916-9E67-B408D032C225}"/>
              </a:ext>
            </a:extLst>
          </p:cNvPr>
          <p:cNvSpPr txBox="1"/>
          <p:nvPr/>
        </p:nvSpPr>
        <p:spPr>
          <a:xfrm>
            <a:off x="4539064" y="1595748"/>
            <a:ext cx="466021" cy="334354"/>
          </a:xfrm>
          <a:prstGeom prst="rect">
            <a:avLst/>
          </a:prstGeom>
          <a:noFill/>
          <a:ln w="19050">
            <a:noFill/>
          </a:ln>
        </p:spPr>
        <p:txBody>
          <a:bodyPr wrap="square" rtlCol="0">
            <a:spAutoFit/>
          </a:bodyPr>
          <a:lstStyle/>
          <a:p>
            <a:r>
              <a:rPr kumimoji="1" lang="en-US" altLang="ja-JP" sz="2400" i="1" dirty="0">
                <a:latin typeface="Century" panose="02040604050505020304" pitchFamily="18" charset="0"/>
              </a:rPr>
              <a:t>p</a:t>
            </a:r>
            <a:endParaRPr kumimoji="1" lang="ja-JP" altLang="en-US" sz="2400" i="1" dirty="0">
              <a:latin typeface="Century" panose="02040604050505020304" pitchFamily="18" charset="0"/>
            </a:endParaRPr>
          </a:p>
        </p:txBody>
      </p:sp>
      <p:sp>
        <p:nvSpPr>
          <p:cNvPr id="320" name="テキスト ボックス 319">
            <a:extLst>
              <a:ext uri="{FF2B5EF4-FFF2-40B4-BE49-F238E27FC236}">
                <a16:creationId xmlns:a16="http://schemas.microsoft.com/office/drawing/2014/main" id="{5770CA09-FACF-47EA-A21A-205287946038}"/>
              </a:ext>
            </a:extLst>
          </p:cNvPr>
          <p:cNvSpPr txBox="1"/>
          <p:nvPr/>
        </p:nvSpPr>
        <p:spPr>
          <a:xfrm>
            <a:off x="4715504" y="1793057"/>
            <a:ext cx="546769" cy="338554"/>
          </a:xfrm>
          <a:prstGeom prst="rect">
            <a:avLst/>
          </a:prstGeom>
          <a:noFill/>
          <a:ln w="19050">
            <a:noFill/>
          </a:ln>
        </p:spPr>
        <p:txBody>
          <a:bodyPr wrap="square" rtlCol="0">
            <a:spAutoFit/>
          </a:bodyPr>
          <a:lstStyle/>
          <a:p>
            <a:r>
              <a:rPr lang="en-US" altLang="ja-JP" sz="1600" dirty="0">
                <a:latin typeface="Cambria" panose="02040503050406030204" pitchFamily="18" charset="0"/>
                <a:ea typeface="Cambria" panose="02040503050406030204" pitchFamily="18" charset="0"/>
                <a:cs typeface="Calibri" panose="020F0502020204030204" pitchFamily="34" charset="0"/>
              </a:rPr>
              <a:t>S</a:t>
            </a:r>
            <a:endParaRPr kumimoji="1" lang="ja-JP" altLang="en-US" sz="1600" dirty="0">
              <a:latin typeface="Cambria" panose="02040503050406030204" pitchFamily="18" charset="0"/>
              <a:cs typeface="Calibri" panose="020F0502020204030204" pitchFamily="34" charset="0"/>
            </a:endParaRPr>
          </a:p>
        </p:txBody>
      </p:sp>
      <p:sp>
        <p:nvSpPr>
          <p:cNvPr id="321" name="正方形/長方形 320">
            <a:extLst>
              <a:ext uri="{FF2B5EF4-FFF2-40B4-BE49-F238E27FC236}">
                <a16:creationId xmlns:a16="http://schemas.microsoft.com/office/drawing/2014/main" id="{9AA413EA-7A45-4FF7-8FD7-AC5F963EC966}"/>
              </a:ext>
            </a:extLst>
          </p:cNvPr>
          <p:cNvSpPr/>
          <p:nvPr/>
        </p:nvSpPr>
        <p:spPr>
          <a:xfrm flipH="1">
            <a:off x="3237557" y="2132354"/>
            <a:ext cx="477986" cy="36042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2" name="楕円 321">
            <a:extLst>
              <a:ext uri="{FF2B5EF4-FFF2-40B4-BE49-F238E27FC236}">
                <a16:creationId xmlns:a16="http://schemas.microsoft.com/office/drawing/2014/main" id="{1B042940-7F18-4258-92FD-8BE8A0915DE9}"/>
              </a:ext>
            </a:extLst>
          </p:cNvPr>
          <p:cNvSpPr/>
          <p:nvPr/>
        </p:nvSpPr>
        <p:spPr>
          <a:xfrm>
            <a:off x="3426618" y="2084906"/>
            <a:ext cx="85673" cy="85673"/>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3" name="テキスト ボックス 322">
            <a:extLst>
              <a:ext uri="{FF2B5EF4-FFF2-40B4-BE49-F238E27FC236}">
                <a16:creationId xmlns:a16="http://schemas.microsoft.com/office/drawing/2014/main" id="{73FB90B8-C2F8-4765-AB93-57EBC2A14D65}"/>
              </a:ext>
            </a:extLst>
          </p:cNvPr>
          <p:cNvSpPr txBox="1"/>
          <p:nvPr/>
        </p:nvSpPr>
        <p:spPr>
          <a:xfrm>
            <a:off x="3476307" y="1594163"/>
            <a:ext cx="466021" cy="334354"/>
          </a:xfrm>
          <a:prstGeom prst="rect">
            <a:avLst/>
          </a:prstGeom>
          <a:noFill/>
          <a:ln w="19050">
            <a:noFill/>
          </a:ln>
        </p:spPr>
        <p:txBody>
          <a:bodyPr wrap="square" rtlCol="0">
            <a:spAutoFit/>
          </a:bodyPr>
          <a:lstStyle/>
          <a:p>
            <a:r>
              <a:rPr kumimoji="1" lang="en-US" altLang="ja-JP" sz="2400" i="1" dirty="0">
                <a:latin typeface="Century" panose="02040604050505020304" pitchFamily="18" charset="0"/>
              </a:rPr>
              <a:t>p</a:t>
            </a:r>
            <a:endParaRPr kumimoji="1" lang="ja-JP" altLang="en-US" sz="2400" i="1" dirty="0">
              <a:latin typeface="Century" panose="02040604050505020304" pitchFamily="18" charset="0"/>
            </a:endParaRPr>
          </a:p>
        </p:txBody>
      </p:sp>
      <p:cxnSp>
        <p:nvCxnSpPr>
          <p:cNvPr id="324" name="直線矢印コネクタ 323">
            <a:extLst>
              <a:ext uri="{FF2B5EF4-FFF2-40B4-BE49-F238E27FC236}">
                <a16:creationId xmlns:a16="http://schemas.microsoft.com/office/drawing/2014/main" id="{35AFB5F4-E624-49B3-A942-513EAC2A5E17}"/>
              </a:ext>
            </a:extLst>
          </p:cNvPr>
          <p:cNvCxnSpPr>
            <a:cxnSpLocks/>
          </p:cNvCxnSpPr>
          <p:nvPr/>
        </p:nvCxnSpPr>
        <p:spPr>
          <a:xfrm flipH="1">
            <a:off x="3407270" y="2349596"/>
            <a:ext cx="145986"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cxnSp>
        <p:nvCxnSpPr>
          <p:cNvPr id="325" name="直線矢印コネクタ 324">
            <a:extLst>
              <a:ext uri="{FF2B5EF4-FFF2-40B4-BE49-F238E27FC236}">
                <a16:creationId xmlns:a16="http://schemas.microsoft.com/office/drawing/2014/main" id="{26CDCDF0-DA7C-4661-9D35-E54E16AA2B05}"/>
              </a:ext>
            </a:extLst>
          </p:cNvPr>
          <p:cNvCxnSpPr>
            <a:cxnSpLocks/>
          </p:cNvCxnSpPr>
          <p:nvPr/>
        </p:nvCxnSpPr>
        <p:spPr>
          <a:xfrm>
            <a:off x="3407270" y="2268656"/>
            <a:ext cx="145988"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sp>
        <p:nvSpPr>
          <p:cNvPr id="326" name="テキスト ボックス 325">
            <a:extLst>
              <a:ext uri="{FF2B5EF4-FFF2-40B4-BE49-F238E27FC236}">
                <a16:creationId xmlns:a16="http://schemas.microsoft.com/office/drawing/2014/main" id="{2DCB26AF-850E-4CEB-9F1D-AA9BC60F437C}"/>
              </a:ext>
            </a:extLst>
          </p:cNvPr>
          <p:cNvSpPr txBox="1"/>
          <p:nvPr/>
        </p:nvSpPr>
        <p:spPr>
          <a:xfrm>
            <a:off x="3563857" y="2262529"/>
            <a:ext cx="100990" cy="215444"/>
          </a:xfrm>
          <a:prstGeom prst="rect">
            <a:avLst/>
          </a:prstGeom>
          <a:noFill/>
        </p:spPr>
        <p:txBody>
          <a:bodyPr wrap="none" lIns="0" tIns="0" rIns="0" bIns="0" rtlCol="0">
            <a:spAutoFit/>
          </a:bodyPr>
          <a:lstStyle/>
          <a:p>
            <a:r>
              <a:rPr kumimoji="1" lang="en-US" altLang="ja-JP" sz="1400" i="1" dirty="0"/>
              <a:t>B</a:t>
            </a:r>
            <a:endParaRPr kumimoji="1" lang="ja-JP" altLang="en-US" sz="1400" i="1" dirty="0"/>
          </a:p>
        </p:txBody>
      </p:sp>
      <p:sp>
        <p:nvSpPr>
          <p:cNvPr id="327" name="テキスト ボックス 326">
            <a:extLst>
              <a:ext uri="{FF2B5EF4-FFF2-40B4-BE49-F238E27FC236}">
                <a16:creationId xmlns:a16="http://schemas.microsoft.com/office/drawing/2014/main" id="{74EB7EF2-5B20-4354-9AD3-818ECC2E3961}"/>
              </a:ext>
            </a:extLst>
          </p:cNvPr>
          <p:cNvSpPr txBox="1"/>
          <p:nvPr/>
        </p:nvSpPr>
        <p:spPr>
          <a:xfrm>
            <a:off x="3572553" y="2133727"/>
            <a:ext cx="104196" cy="215444"/>
          </a:xfrm>
          <a:prstGeom prst="rect">
            <a:avLst/>
          </a:prstGeom>
          <a:noFill/>
        </p:spPr>
        <p:txBody>
          <a:bodyPr wrap="none" lIns="0" tIns="0" rIns="0" bIns="0" rtlCol="0">
            <a:spAutoFit/>
          </a:bodyPr>
          <a:lstStyle/>
          <a:p>
            <a:r>
              <a:rPr lang="en-US" altLang="ja-JP" sz="1400" i="1" dirty="0"/>
              <a:t>A</a:t>
            </a:r>
            <a:endParaRPr kumimoji="1" lang="ja-JP" altLang="en-US" sz="1400" i="1" dirty="0"/>
          </a:p>
        </p:txBody>
      </p:sp>
      <p:sp>
        <p:nvSpPr>
          <p:cNvPr id="328" name="テキスト ボックス 327">
            <a:extLst>
              <a:ext uri="{FF2B5EF4-FFF2-40B4-BE49-F238E27FC236}">
                <a16:creationId xmlns:a16="http://schemas.microsoft.com/office/drawing/2014/main" id="{D98FB050-91D3-4E69-80A2-4D7634842C1D}"/>
              </a:ext>
            </a:extLst>
          </p:cNvPr>
          <p:cNvSpPr txBox="1"/>
          <p:nvPr/>
        </p:nvSpPr>
        <p:spPr>
          <a:xfrm>
            <a:off x="3658213" y="1794299"/>
            <a:ext cx="546770" cy="338554"/>
          </a:xfrm>
          <a:prstGeom prst="rect">
            <a:avLst/>
          </a:prstGeom>
          <a:noFill/>
          <a:ln w="19050">
            <a:noFill/>
          </a:ln>
        </p:spPr>
        <p:txBody>
          <a:bodyPr wrap="square" rtlCol="0">
            <a:spAutoFit/>
          </a:bodyPr>
          <a:lstStyle/>
          <a:p>
            <a:r>
              <a:rPr kumimoji="1" lang="en-US" altLang="ja-JP" sz="1600" dirty="0">
                <a:latin typeface="Cambria" panose="02040503050406030204" pitchFamily="18" charset="0"/>
                <a:ea typeface="Cambria" panose="02040503050406030204" pitchFamily="18" charset="0"/>
                <a:cs typeface="Calibri" panose="020F0502020204030204" pitchFamily="34" charset="0"/>
              </a:rPr>
              <a:t>C</a:t>
            </a:r>
            <a:endParaRPr kumimoji="1" lang="ja-JP" altLang="en-US" sz="1600" dirty="0">
              <a:latin typeface="Cambria" panose="02040503050406030204" pitchFamily="18" charset="0"/>
              <a:cs typeface="Calibri" panose="020F0502020204030204" pitchFamily="34" charset="0"/>
            </a:endParaRPr>
          </a:p>
        </p:txBody>
      </p:sp>
      <p:sp>
        <p:nvSpPr>
          <p:cNvPr id="329" name="正方形/長方形 328">
            <a:extLst>
              <a:ext uri="{FF2B5EF4-FFF2-40B4-BE49-F238E27FC236}">
                <a16:creationId xmlns:a16="http://schemas.microsoft.com/office/drawing/2014/main" id="{B3BC84A2-24FE-4DBD-9225-67E29A81157D}"/>
              </a:ext>
            </a:extLst>
          </p:cNvPr>
          <p:cNvSpPr/>
          <p:nvPr/>
        </p:nvSpPr>
        <p:spPr>
          <a:xfrm flipH="1">
            <a:off x="3471851" y="1596612"/>
            <a:ext cx="4924589" cy="1358579"/>
          </a:xfrm>
          <a:prstGeom prst="rect">
            <a:avLst/>
          </a:prstGeom>
          <a:noFill/>
          <a:ln w="285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309" name="直線コネクタ 308">
            <a:extLst>
              <a:ext uri="{FF2B5EF4-FFF2-40B4-BE49-F238E27FC236}">
                <a16:creationId xmlns:a16="http://schemas.microsoft.com/office/drawing/2014/main" id="{724872D1-0D9C-4560-A253-2F02BF0CD10A}"/>
              </a:ext>
            </a:extLst>
          </p:cNvPr>
          <p:cNvCxnSpPr>
            <a:cxnSpLocks/>
          </p:cNvCxnSpPr>
          <p:nvPr/>
        </p:nvCxnSpPr>
        <p:spPr>
          <a:xfrm>
            <a:off x="3715543" y="2182186"/>
            <a:ext cx="5754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0" name="直線コネクタ 309">
            <a:extLst>
              <a:ext uri="{FF2B5EF4-FFF2-40B4-BE49-F238E27FC236}">
                <a16:creationId xmlns:a16="http://schemas.microsoft.com/office/drawing/2014/main" id="{8F12D1D8-B9AD-400C-B181-F723679E3A59}"/>
              </a:ext>
            </a:extLst>
          </p:cNvPr>
          <p:cNvCxnSpPr>
            <a:cxnSpLocks/>
          </p:cNvCxnSpPr>
          <p:nvPr/>
        </p:nvCxnSpPr>
        <p:spPr>
          <a:xfrm>
            <a:off x="3715543" y="2449152"/>
            <a:ext cx="5754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0" name="直線矢印コネクタ 329">
            <a:extLst>
              <a:ext uri="{FF2B5EF4-FFF2-40B4-BE49-F238E27FC236}">
                <a16:creationId xmlns:a16="http://schemas.microsoft.com/office/drawing/2014/main" id="{95E04D4F-5A25-41D3-887C-DAB9830CE240}"/>
              </a:ext>
            </a:extLst>
          </p:cNvPr>
          <p:cNvCxnSpPr>
            <a:cxnSpLocks/>
          </p:cNvCxnSpPr>
          <p:nvPr/>
        </p:nvCxnSpPr>
        <p:spPr>
          <a:xfrm flipV="1">
            <a:off x="3470091" y="1784398"/>
            <a:ext cx="0" cy="303469"/>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sp>
        <p:nvSpPr>
          <p:cNvPr id="331" name="正方形/長方形 330">
            <a:extLst>
              <a:ext uri="{FF2B5EF4-FFF2-40B4-BE49-F238E27FC236}">
                <a16:creationId xmlns:a16="http://schemas.microsoft.com/office/drawing/2014/main" id="{76230E96-B380-4BDE-BB94-171A7A9BE5A3}"/>
              </a:ext>
            </a:extLst>
          </p:cNvPr>
          <p:cNvSpPr/>
          <p:nvPr/>
        </p:nvSpPr>
        <p:spPr>
          <a:xfrm flipH="1">
            <a:off x="1065106" y="1603514"/>
            <a:ext cx="2405880" cy="1346710"/>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0815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9"/>
                                        </p:tgtEl>
                                        <p:attrNameLst>
                                          <p:attrName>style.visibility</p:attrName>
                                        </p:attrNameLst>
                                      </p:cBhvr>
                                      <p:to>
                                        <p:strVal val="visible"/>
                                      </p:to>
                                    </p:set>
                                    <p:animEffect transition="in" filter="fade">
                                      <p:cBhvr>
                                        <p:cTn id="7" dur="500"/>
                                        <p:tgtEl>
                                          <p:spTgt spid="3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4"/>
                                        </p:tgtEl>
                                        <p:attrNameLst>
                                          <p:attrName>style.visibility</p:attrName>
                                        </p:attrNameLst>
                                      </p:cBhvr>
                                      <p:to>
                                        <p:strVal val="visible"/>
                                      </p:to>
                                    </p:set>
                                    <p:animEffect transition="in" filter="fade">
                                      <p:cBhvr>
                                        <p:cTn id="10" dur="500"/>
                                        <p:tgtEl>
                                          <p:spTgt spid="3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31"/>
                                        </p:tgtEl>
                                        <p:attrNameLst>
                                          <p:attrName>style.visibility</p:attrName>
                                        </p:attrNameLst>
                                      </p:cBhvr>
                                      <p:to>
                                        <p:strVal val="visible"/>
                                      </p:to>
                                    </p:set>
                                    <p:animEffect transition="in" filter="fade">
                                      <p:cBhvr>
                                        <p:cTn id="13" dur="500"/>
                                        <p:tgtEl>
                                          <p:spTgt spid="33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87"/>
                                        </p:tgtEl>
                                        <p:attrNameLst>
                                          <p:attrName>style.visibility</p:attrName>
                                        </p:attrNameLst>
                                      </p:cBhvr>
                                      <p:to>
                                        <p:strVal val="visible"/>
                                      </p:to>
                                    </p:set>
                                    <p:animEffect transition="in" filter="fade">
                                      <p:cBhvr>
                                        <p:cTn id="16" dur="500"/>
                                        <p:tgtEl>
                                          <p:spTgt spid="28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31"/>
                                        </p:tgtEl>
                                        <p:attrNameLst>
                                          <p:attrName>style.visibility</p:attrName>
                                        </p:attrNameLst>
                                      </p:cBhvr>
                                      <p:to>
                                        <p:strVal val="visible"/>
                                      </p:to>
                                    </p:set>
                                    <p:animEffect transition="in" filter="fade">
                                      <p:cBhvr>
                                        <p:cTn id="21" dur="500"/>
                                        <p:tgtEl>
                                          <p:spTgt spid="13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82"/>
                                        </p:tgtEl>
                                        <p:attrNameLst>
                                          <p:attrName>style.visibility</p:attrName>
                                        </p:attrNameLst>
                                      </p:cBhvr>
                                      <p:to>
                                        <p:strVal val="visible"/>
                                      </p:to>
                                    </p:set>
                                    <p:animEffect transition="in" filter="fade">
                                      <p:cBhvr>
                                        <p:cTn id="24" dur="500"/>
                                        <p:tgtEl>
                                          <p:spTgt spid="18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83"/>
                                        </p:tgtEl>
                                        <p:attrNameLst>
                                          <p:attrName>style.visibility</p:attrName>
                                        </p:attrNameLst>
                                      </p:cBhvr>
                                      <p:to>
                                        <p:strVal val="visible"/>
                                      </p:to>
                                    </p:set>
                                    <p:animEffect transition="in" filter="fade">
                                      <p:cBhvr>
                                        <p:cTn id="27" dur="500"/>
                                        <p:tgtEl>
                                          <p:spTgt spid="18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88"/>
                                        </p:tgtEl>
                                        <p:attrNameLst>
                                          <p:attrName>style.visibility</p:attrName>
                                        </p:attrNameLst>
                                      </p:cBhvr>
                                      <p:to>
                                        <p:strVal val="visible"/>
                                      </p:to>
                                    </p:set>
                                    <p:animEffect transition="in" filter="fade">
                                      <p:cBhvr>
                                        <p:cTn id="30" dur="500"/>
                                        <p:tgtEl>
                                          <p:spTgt spid="18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9"/>
                                        </p:tgtEl>
                                        <p:attrNameLst>
                                          <p:attrName>style.visibility</p:attrName>
                                        </p:attrNameLst>
                                      </p:cBhvr>
                                      <p:to>
                                        <p:strVal val="visible"/>
                                      </p:to>
                                    </p:set>
                                    <p:animEffect transition="in" filter="fade">
                                      <p:cBhvr>
                                        <p:cTn id="33" dur="500"/>
                                        <p:tgtEl>
                                          <p:spTgt spid="189"/>
                                        </p:tgtEl>
                                      </p:cBhvr>
                                    </p:animEffect>
                                  </p:childTnLst>
                                </p:cTn>
                              </p:par>
                              <p:par>
                                <p:cTn id="34" presetID="10" presetClass="entr" presetSubtype="0" fill="hold"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500"/>
                                        <p:tgtEl>
                                          <p:spTgt spid="2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500"/>
                                        <p:tgtEl>
                                          <p:spTgt spid="2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90"/>
                                        </p:tgtEl>
                                        <p:attrNameLst>
                                          <p:attrName>style.visibility</p:attrName>
                                        </p:attrNameLst>
                                      </p:cBhvr>
                                      <p:to>
                                        <p:strVal val="visible"/>
                                      </p:to>
                                    </p:set>
                                    <p:animEffect transition="in" filter="fade">
                                      <p:cBhvr>
                                        <p:cTn id="42" dur="500"/>
                                        <p:tgtEl>
                                          <p:spTgt spid="19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81"/>
                                        </p:tgtEl>
                                        <p:attrNameLst>
                                          <p:attrName>style.visibility</p:attrName>
                                        </p:attrNameLst>
                                      </p:cBhvr>
                                      <p:to>
                                        <p:strVal val="visible"/>
                                      </p:to>
                                    </p:set>
                                    <p:animEffect transition="in" filter="fade">
                                      <p:cBhvr>
                                        <p:cTn id="45" dur="500"/>
                                        <p:tgtEl>
                                          <p:spTgt spid="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p:bldP spid="181" grpId="0"/>
      <p:bldP spid="182" grpId="0"/>
      <p:bldP spid="183" grpId="0"/>
      <p:bldP spid="188" grpId="0"/>
      <p:bldP spid="189" grpId="0"/>
      <p:bldP spid="25" grpId="0" animBg="1"/>
      <p:bldP spid="190" grpId="0" animBg="1"/>
      <p:bldP spid="287" grpId="0"/>
      <p:bldP spid="314" grpId="0"/>
      <p:bldP spid="329" grpId="0" animBg="1"/>
      <p:bldP spid="3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正方形/長方形 93">
            <a:extLst>
              <a:ext uri="{FF2B5EF4-FFF2-40B4-BE49-F238E27FC236}">
                <a16:creationId xmlns:a16="http://schemas.microsoft.com/office/drawing/2014/main" id="{69707E72-438B-4D62-A6BF-49E4A62EF969}"/>
              </a:ext>
            </a:extLst>
          </p:cNvPr>
          <p:cNvSpPr/>
          <p:nvPr/>
        </p:nvSpPr>
        <p:spPr>
          <a:xfrm>
            <a:off x="-17807" y="934985"/>
            <a:ext cx="9152900" cy="461665"/>
          </a:xfrm>
          <a:prstGeom prst="rect">
            <a:avLst/>
          </a:prstGeom>
        </p:spPr>
        <p:txBody>
          <a:bodyPr wrap="square">
            <a:spAutoFit/>
          </a:bodyPr>
          <a:lstStyle/>
          <a:p>
            <a:pPr algn="ctr"/>
            <a:r>
              <a:rPr lang="ja-JP" altLang="en-US" sz="2400" dirty="0">
                <a:solidFill>
                  <a:srgbClr val="FF0000"/>
                </a:solidFill>
              </a:rPr>
              <a:t>コア部</a:t>
            </a:r>
            <a:r>
              <a:rPr lang="en-US" altLang="ja-JP" sz="2400" i="1" dirty="0">
                <a:solidFill>
                  <a:srgbClr val="FF0000"/>
                </a:solidFill>
              </a:rPr>
              <a:t>G</a:t>
            </a:r>
            <a:r>
              <a:rPr lang="ja-JP" altLang="en-US" sz="2400" dirty="0"/>
              <a:t>（エネルギー投入部）と</a:t>
            </a:r>
            <a:r>
              <a:rPr lang="ja-JP" altLang="en-US" sz="2400" dirty="0">
                <a:solidFill>
                  <a:srgbClr val="00B050"/>
                </a:solidFill>
              </a:rPr>
              <a:t>管路部</a:t>
            </a:r>
            <a:r>
              <a:rPr lang="en-US" altLang="ja-JP" sz="2400" i="1" dirty="0">
                <a:solidFill>
                  <a:srgbClr val="00B050"/>
                </a:solidFill>
              </a:rPr>
              <a:t>K</a:t>
            </a:r>
            <a:r>
              <a:rPr lang="ja-JP" altLang="en-US" sz="2400" dirty="0"/>
              <a:t> （エネルギー散逸部）とする</a:t>
            </a:r>
            <a:endParaRPr lang="en-US" altLang="ja-JP" sz="2400" dirty="0"/>
          </a:p>
        </p:txBody>
      </p:sp>
      <p:sp>
        <p:nvSpPr>
          <p:cNvPr id="95" name="タイトル 1">
            <a:extLst>
              <a:ext uri="{FF2B5EF4-FFF2-40B4-BE49-F238E27FC236}">
                <a16:creationId xmlns:a16="http://schemas.microsoft.com/office/drawing/2014/main" id="{C5DE9B98-5FE2-426C-A7AD-AC8C43306711}"/>
              </a:ext>
            </a:extLst>
          </p:cNvPr>
          <p:cNvSpPr txBox="1">
            <a:spLocks/>
          </p:cNvSpPr>
          <p:nvPr/>
        </p:nvSpPr>
        <p:spPr>
          <a:xfrm>
            <a:off x="148577" y="113754"/>
            <a:ext cx="4280809" cy="7193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a:t>- </a:t>
            </a:r>
            <a:r>
              <a:rPr lang="ja-JP" altLang="en-US" sz="4000"/>
              <a:t>周波数応答計測 </a:t>
            </a:r>
            <a:r>
              <a:rPr lang="en-US" altLang="ja-JP" sz="4000"/>
              <a:t>-</a:t>
            </a:r>
            <a:endParaRPr lang="ja-JP" altLang="en-US" sz="4000" dirty="0"/>
          </a:p>
        </p:txBody>
      </p:sp>
      <mc:AlternateContent xmlns:mc="http://schemas.openxmlformats.org/markup-compatibility/2006" xmlns:a14="http://schemas.microsoft.com/office/drawing/2010/main">
        <mc:Choice Requires="a14">
          <p:sp>
            <p:nvSpPr>
              <p:cNvPr id="101" name="正方形/長方形 100">
                <a:extLst>
                  <a:ext uri="{FF2B5EF4-FFF2-40B4-BE49-F238E27FC236}">
                    <a16:creationId xmlns:a16="http://schemas.microsoft.com/office/drawing/2014/main" id="{FE613296-5AA9-48C2-AD43-0EC8B8E62DF5}"/>
                  </a:ext>
                </a:extLst>
              </p:cNvPr>
              <p:cNvSpPr/>
              <p:nvPr/>
            </p:nvSpPr>
            <p:spPr>
              <a:xfrm>
                <a:off x="581527" y="1525236"/>
                <a:ext cx="8360259" cy="769441"/>
              </a:xfrm>
              <a:prstGeom prst="rect">
                <a:avLst/>
              </a:prstGeom>
              <a:solidFill>
                <a:schemeClr val="bg1"/>
              </a:solidFill>
            </p:spPr>
            <p:txBody>
              <a:bodyPr wrap="square">
                <a:spAutoFit/>
              </a:bodyPr>
              <a:lstStyle/>
              <a:p>
                <a14:m>
                  <m:oMath xmlns:m="http://schemas.openxmlformats.org/officeDocument/2006/math">
                    <m:sSub>
                      <m:sSubPr>
                        <m:ctrlPr>
                          <a:rPr lang="en-US" altLang="ja-JP" sz="2200" i="1" dirty="0" smtClean="0">
                            <a:solidFill>
                              <a:schemeClr val="tx1"/>
                            </a:solidFill>
                            <a:latin typeface="Cambria Math" panose="02040503050406030204" pitchFamily="18" charset="0"/>
                            <a:cs typeface="游ゴシック"/>
                          </a:rPr>
                        </m:ctrlPr>
                      </m:sSubPr>
                      <m:e>
                        <m:r>
                          <a:rPr lang="ja-JP" altLang="en-US" sz="2200" i="1" dirty="0">
                            <a:solidFill>
                              <a:schemeClr val="tx1"/>
                            </a:solidFill>
                            <a:latin typeface="Cambria Math" panose="02040503050406030204" pitchFamily="18" charset="0"/>
                            <a:cs typeface="游ゴシック"/>
                          </a:rPr>
                          <m:t>圧力センサ</m:t>
                        </m:r>
                        <m:r>
                          <a:rPr lang="en-US" altLang="ja-JP" sz="2200" i="1" dirty="0">
                            <a:solidFill>
                              <a:schemeClr val="tx1"/>
                            </a:solidFill>
                            <a:latin typeface="Cambria Math" panose="02040503050406030204" pitchFamily="18" charset="0"/>
                            <a:cs typeface="游ゴシック"/>
                          </a:rPr>
                          <m:t> </m:t>
                        </m:r>
                        <m:r>
                          <a:rPr lang="en-US" altLang="ja-JP" sz="2200" i="1" dirty="0">
                            <a:solidFill>
                              <a:schemeClr val="tx1"/>
                            </a:solidFill>
                            <a:latin typeface="Cambria Math" panose="02040503050406030204" pitchFamily="18" charset="0"/>
                            <a:cs typeface="游ゴシック"/>
                          </a:rPr>
                          <m:t>𝑃</m:t>
                        </m:r>
                      </m:e>
                      <m:sub>
                        <m:r>
                          <m:rPr>
                            <m:sty m:val="p"/>
                          </m:rPr>
                          <a:rPr lang="en-US" altLang="ja-JP" sz="2200" dirty="0">
                            <a:solidFill>
                              <a:schemeClr val="tx1"/>
                            </a:solidFill>
                            <a:latin typeface="Cambria Math" panose="02040503050406030204" pitchFamily="18" charset="0"/>
                            <a:cs typeface="游ゴシック"/>
                          </a:rPr>
                          <m:t>C</m:t>
                        </m:r>
                      </m:sub>
                    </m:sSub>
                  </m:oMath>
                </a14:m>
                <a:r>
                  <a:rPr lang="ja-JP" altLang="en-US" sz="2200" dirty="0">
                    <a:cs typeface="游ゴシック"/>
                  </a:rPr>
                  <a:t>の</a:t>
                </a:r>
                <a:r>
                  <a:rPr lang="ja-JP" altLang="en-US" sz="2200" dirty="0"/>
                  <a:t>位置で定常発振制御（圧力振幅を一定に制御）</a:t>
                </a:r>
                <a:endParaRPr lang="en-US" altLang="ja-JP" sz="2200" dirty="0"/>
              </a:p>
              <a:p>
                <a:r>
                  <a:rPr lang="ja-JP" altLang="en-US" sz="2200" dirty="0">
                    <a:cs typeface="游ゴシック"/>
                  </a:rPr>
                  <a:t>することで分割面の圧力振幅を共通</a:t>
                </a:r>
                <a:endParaRPr lang="ja-JP" altLang="en-US" sz="2200" dirty="0"/>
              </a:p>
            </p:txBody>
          </p:sp>
        </mc:Choice>
        <mc:Fallback xmlns="">
          <p:sp>
            <p:nvSpPr>
              <p:cNvPr id="101" name="正方形/長方形 100">
                <a:extLst>
                  <a:ext uri="{FF2B5EF4-FFF2-40B4-BE49-F238E27FC236}">
                    <a16:creationId xmlns:a16="http://schemas.microsoft.com/office/drawing/2014/main" xmlns:a14="http://schemas.microsoft.com/office/drawing/2010/main" xmlns="" id="{FE613296-5AA9-48C2-AD43-0EC8B8E62DF5}"/>
                  </a:ext>
                </a:extLst>
              </p:cNvPr>
              <p:cNvSpPr>
                <a:spLocks noRot="1" noChangeAspect="1" noMove="1" noResize="1" noEditPoints="1" noAdjustHandles="1" noChangeArrowheads="1" noChangeShapeType="1" noTextEdit="1"/>
              </p:cNvSpPr>
              <p:nvPr/>
            </p:nvSpPr>
            <p:spPr>
              <a:xfrm>
                <a:off x="581527" y="1525236"/>
                <a:ext cx="8360259" cy="769441"/>
              </a:xfrm>
              <a:prstGeom prst="rect">
                <a:avLst/>
              </a:prstGeom>
              <a:blipFill rotWithShape="0">
                <a:blip r:embed="rId3"/>
                <a:stretch>
                  <a:fillRect l="-948" t="-8730" b="-12698"/>
                </a:stretch>
              </a:blipFill>
            </p:spPr>
            <p:txBody>
              <a:bodyPr/>
              <a:lstStyle/>
              <a:p>
                <a:r>
                  <a:rPr lang="ja-JP" altLang="en-US">
                    <a:noFill/>
                  </a:rPr>
                  <a:t> </a:t>
                </a:r>
              </a:p>
            </p:txBody>
          </p:sp>
        </mc:Fallback>
      </mc:AlternateContent>
      <p:sp>
        <p:nvSpPr>
          <p:cNvPr id="102" name="コンテンツ プレースホルダ 2">
            <a:extLst>
              <a:ext uri="{FF2B5EF4-FFF2-40B4-BE49-F238E27FC236}">
                <a16:creationId xmlns:a16="http://schemas.microsoft.com/office/drawing/2014/main" id="{4D2F66E4-A5BC-4F22-9D47-FF49991C7A4A}"/>
              </a:ext>
            </a:extLst>
          </p:cNvPr>
          <p:cNvSpPr txBox="1">
            <a:spLocks/>
          </p:cNvSpPr>
          <p:nvPr/>
        </p:nvSpPr>
        <p:spPr bwMode="auto">
          <a:xfrm>
            <a:off x="375637" y="4711293"/>
            <a:ext cx="4800455" cy="418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ＭＳ Ｐゴシック" panose="020B0600070205080204" pitchFamily="50" charset="-128"/>
                <a:ea typeface="ＭＳ Ｐゴシック" panose="020B0600070205080204" pitchFamily="50" charset="-128"/>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ＭＳ Ｐゴシック" panose="020B0600070205080204" pitchFamily="50" charset="-128"/>
                <a:ea typeface="ＭＳ Ｐゴシック" panose="020B0600070205080204" pitchFamily="50"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ＭＳ Ｐゴシック" panose="020B0600070205080204" pitchFamily="50" charset="-128"/>
                <a:ea typeface="ＭＳ Ｐゴシック" panose="020B0600070205080204" pitchFamily="50"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ＭＳ Ｐゴシック" panose="020B0600070205080204" pitchFamily="50" charset="-128"/>
                <a:ea typeface="ＭＳ Ｐゴシック" panose="020B0600070205080204" pitchFamily="50"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ＭＳ Ｐゴシック" panose="020B0600070205080204" pitchFamily="50" charset="-128"/>
                <a:ea typeface="ＭＳ Ｐゴシック" panose="020B060007020508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eaLnBrk="1" hangingPunct="1">
              <a:buNone/>
            </a:pPr>
            <a:r>
              <a:rPr lang="en-US" altLang="ja-JP" sz="2400" dirty="0">
                <a:latin typeface="+mn-lt"/>
                <a:cs typeface="游ゴシック"/>
              </a:rPr>
              <a:t>【</a:t>
            </a:r>
            <a:r>
              <a:rPr lang="ja-JP" altLang="en-US" sz="2400" dirty="0">
                <a:latin typeface="+mn-lt"/>
                <a:cs typeface="游ゴシック"/>
              </a:rPr>
              <a:t>コア部の周波数応答計測系</a:t>
            </a:r>
            <a:r>
              <a:rPr lang="en-US" altLang="ja-JP" sz="2400" dirty="0">
                <a:cs typeface="游ゴシック"/>
              </a:rPr>
              <a:t>】</a:t>
            </a:r>
            <a:endParaRPr lang="ja-JP" altLang="en-US" sz="2400" dirty="0">
              <a:latin typeface="+mn-lt"/>
              <a:cs typeface="游ゴシック"/>
            </a:endParaRPr>
          </a:p>
        </p:txBody>
      </p:sp>
      <p:cxnSp>
        <p:nvCxnSpPr>
          <p:cNvPr id="103" name="直線コネクタ 102">
            <a:extLst>
              <a:ext uri="{FF2B5EF4-FFF2-40B4-BE49-F238E27FC236}">
                <a16:creationId xmlns:a16="http://schemas.microsoft.com/office/drawing/2014/main" id="{0B42DA29-66A9-427D-8FEA-D5FD5CF90EEE}"/>
              </a:ext>
            </a:extLst>
          </p:cNvPr>
          <p:cNvCxnSpPr>
            <a:cxnSpLocks/>
          </p:cNvCxnSpPr>
          <p:nvPr/>
        </p:nvCxnSpPr>
        <p:spPr>
          <a:xfrm>
            <a:off x="7115235" y="5639129"/>
            <a:ext cx="43381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a:extLst>
              <a:ext uri="{FF2B5EF4-FFF2-40B4-BE49-F238E27FC236}">
                <a16:creationId xmlns:a16="http://schemas.microsoft.com/office/drawing/2014/main" id="{E1FB33F1-ADCE-4E5A-947C-D45B0D581174}"/>
              </a:ext>
            </a:extLst>
          </p:cNvPr>
          <p:cNvCxnSpPr>
            <a:cxnSpLocks/>
          </p:cNvCxnSpPr>
          <p:nvPr/>
        </p:nvCxnSpPr>
        <p:spPr>
          <a:xfrm>
            <a:off x="7115235" y="6190487"/>
            <a:ext cx="43381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0A401467-8DDF-4552-8BF6-AEB41AB40527}"/>
              </a:ext>
            </a:extLst>
          </p:cNvPr>
          <p:cNvCxnSpPr>
            <a:cxnSpLocks/>
          </p:cNvCxnSpPr>
          <p:nvPr/>
        </p:nvCxnSpPr>
        <p:spPr>
          <a:xfrm>
            <a:off x="7547931" y="5636887"/>
            <a:ext cx="0" cy="5568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9144BAFB-41EB-42FA-85C1-75D058632423}"/>
              </a:ext>
            </a:extLst>
          </p:cNvPr>
          <p:cNvCxnSpPr>
            <a:cxnSpLocks/>
          </p:cNvCxnSpPr>
          <p:nvPr/>
        </p:nvCxnSpPr>
        <p:spPr>
          <a:xfrm flipV="1">
            <a:off x="6990892" y="5639129"/>
            <a:ext cx="129384" cy="143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a:extLst>
              <a:ext uri="{FF2B5EF4-FFF2-40B4-BE49-F238E27FC236}">
                <a16:creationId xmlns:a16="http://schemas.microsoft.com/office/drawing/2014/main" id="{8CBAE370-6D9A-4998-B562-467953D0203A}"/>
              </a:ext>
            </a:extLst>
          </p:cNvPr>
          <p:cNvCxnSpPr>
            <a:cxnSpLocks/>
          </p:cNvCxnSpPr>
          <p:nvPr/>
        </p:nvCxnSpPr>
        <p:spPr>
          <a:xfrm>
            <a:off x="6989212" y="6047607"/>
            <a:ext cx="129384" cy="1431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a:extLst>
              <a:ext uri="{FF2B5EF4-FFF2-40B4-BE49-F238E27FC236}">
                <a16:creationId xmlns:a16="http://schemas.microsoft.com/office/drawing/2014/main" id="{E97C22F4-C340-44FF-84D3-35BBE4A5EC40}"/>
              </a:ext>
            </a:extLst>
          </p:cNvPr>
          <p:cNvCxnSpPr>
            <a:cxnSpLocks/>
          </p:cNvCxnSpPr>
          <p:nvPr/>
        </p:nvCxnSpPr>
        <p:spPr>
          <a:xfrm>
            <a:off x="7124887" y="5633685"/>
            <a:ext cx="0" cy="556803"/>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09" name="正方形/長方形 108">
            <a:extLst>
              <a:ext uri="{FF2B5EF4-FFF2-40B4-BE49-F238E27FC236}">
                <a16:creationId xmlns:a16="http://schemas.microsoft.com/office/drawing/2014/main" id="{86638292-EA0C-4780-8EA3-2542EB6A8CD9}"/>
              </a:ext>
            </a:extLst>
          </p:cNvPr>
          <p:cNvSpPr/>
          <p:nvPr/>
        </p:nvSpPr>
        <p:spPr>
          <a:xfrm>
            <a:off x="7292126" y="5779851"/>
            <a:ext cx="80218" cy="264470"/>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0" name="直線コネクタ 109">
            <a:extLst>
              <a:ext uri="{FF2B5EF4-FFF2-40B4-BE49-F238E27FC236}">
                <a16:creationId xmlns:a16="http://schemas.microsoft.com/office/drawing/2014/main" id="{4AD51EE8-03D5-4F62-9FB9-CBDC00E56CA1}"/>
              </a:ext>
            </a:extLst>
          </p:cNvPr>
          <p:cNvCxnSpPr>
            <a:cxnSpLocks/>
          </p:cNvCxnSpPr>
          <p:nvPr/>
        </p:nvCxnSpPr>
        <p:spPr>
          <a:xfrm>
            <a:off x="7124887" y="5639129"/>
            <a:ext cx="151442" cy="14072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1" name="直線コネクタ 110">
            <a:extLst>
              <a:ext uri="{FF2B5EF4-FFF2-40B4-BE49-F238E27FC236}">
                <a16:creationId xmlns:a16="http://schemas.microsoft.com/office/drawing/2014/main" id="{90ACCCF8-1BCD-4F0E-9260-63BBD4A6B04A}"/>
              </a:ext>
            </a:extLst>
          </p:cNvPr>
          <p:cNvCxnSpPr>
            <a:cxnSpLocks/>
          </p:cNvCxnSpPr>
          <p:nvPr/>
        </p:nvCxnSpPr>
        <p:spPr>
          <a:xfrm flipH="1">
            <a:off x="7124887" y="6044321"/>
            <a:ext cx="151442" cy="15161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14" name="テキスト ボックス 113">
            <a:extLst>
              <a:ext uri="{FF2B5EF4-FFF2-40B4-BE49-F238E27FC236}">
                <a16:creationId xmlns:a16="http://schemas.microsoft.com/office/drawing/2014/main" id="{D533403B-023C-4C5A-821D-83B9EEA13836}"/>
              </a:ext>
            </a:extLst>
          </p:cNvPr>
          <p:cNvSpPr txBox="1"/>
          <p:nvPr/>
        </p:nvSpPr>
        <p:spPr>
          <a:xfrm>
            <a:off x="6989212" y="5296882"/>
            <a:ext cx="1116815" cy="338554"/>
          </a:xfrm>
          <a:prstGeom prst="rect">
            <a:avLst/>
          </a:prstGeom>
          <a:noFill/>
          <a:ln w="19050">
            <a:noFill/>
          </a:ln>
        </p:spPr>
        <p:txBody>
          <a:bodyPr wrap="square" rtlCol="0">
            <a:spAutoFit/>
          </a:bodyPr>
          <a:lstStyle/>
          <a:p>
            <a:r>
              <a:rPr lang="ja-JP" altLang="en-US" sz="1600" dirty="0">
                <a:latin typeface="Georgia" panose="02040502050405020303" pitchFamily="18" charset="0"/>
              </a:rPr>
              <a:t>外部音源</a:t>
            </a:r>
            <a:endParaRPr kumimoji="1" lang="ja-JP" altLang="en-US" sz="1600" dirty="0">
              <a:latin typeface="Georgia" panose="02040502050405020303" pitchFamily="18" charset="0"/>
            </a:endParaRPr>
          </a:p>
        </p:txBody>
      </p:sp>
      <p:grpSp>
        <p:nvGrpSpPr>
          <p:cNvPr id="117" name="グループ化 116">
            <a:extLst>
              <a:ext uri="{FF2B5EF4-FFF2-40B4-BE49-F238E27FC236}">
                <a16:creationId xmlns:a16="http://schemas.microsoft.com/office/drawing/2014/main" id="{B5B66E5E-C632-48FD-958E-512CF5F570ED}"/>
              </a:ext>
            </a:extLst>
          </p:cNvPr>
          <p:cNvGrpSpPr/>
          <p:nvPr/>
        </p:nvGrpSpPr>
        <p:grpSpPr>
          <a:xfrm>
            <a:off x="2272377" y="5633685"/>
            <a:ext cx="1210706" cy="562247"/>
            <a:chOff x="2666179" y="2911629"/>
            <a:chExt cx="1715076" cy="796474"/>
          </a:xfrm>
        </p:grpSpPr>
        <p:grpSp>
          <p:nvGrpSpPr>
            <p:cNvPr id="120" name="グループ化 119">
              <a:extLst>
                <a:ext uri="{FF2B5EF4-FFF2-40B4-BE49-F238E27FC236}">
                  <a16:creationId xmlns:a16="http://schemas.microsoft.com/office/drawing/2014/main" id="{A93F7F8A-E247-4325-BB98-DA42724FED13}"/>
                </a:ext>
              </a:extLst>
            </p:cNvPr>
            <p:cNvGrpSpPr/>
            <p:nvPr/>
          </p:nvGrpSpPr>
          <p:grpSpPr>
            <a:xfrm>
              <a:off x="3877397" y="2911629"/>
              <a:ext cx="503858" cy="796474"/>
              <a:chOff x="3877397" y="2911629"/>
              <a:chExt cx="503858" cy="796474"/>
            </a:xfrm>
          </p:grpSpPr>
          <p:cxnSp>
            <p:nvCxnSpPr>
              <p:cNvPr id="143" name="直線コネクタ 142">
                <a:extLst>
                  <a:ext uri="{FF2B5EF4-FFF2-40B4-BE49-F238E27FC236}">
                    <a16:creationId xmlns:a16="http://schemas.microsoft.com/office/drawing/2014/main" id="{1126C70C-05B8-4511-97DE-D3AE433AA7CC}"/>
                  </a:ext>
                </a:extLst>
              </p:cNvPr>
              <p:cNvCxnSpPr>
                <a:cxnSpLocks/>
              </p:cNvCxnSpPr>
              <p:nvPr/>
            </p:nvCxnSpPr>
            <p:spPr>
              <a:xfrm flipH="1">
                <a:off x="4133850" y="2933854"/>
                <a:ext cx="13796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a:extLst>
                  <a:ext uri="{FF2B5EF4-FFF2-40B4-BE49-F238E27FC236}">
                    <a16:creationId xmlns:a16="http://schemas.microsoft.com/office/drawing/2014/main" id="{5FAB7DFB-5988-4C0A-ABDD-0572869C0B61}"/>
                  </a:ext>
                </a:extLst>
              </p:cNvPr>
              <p:cNvCxnSpPr>
                <a:cxnSpLocks/>
              </p:cNvCxnSpPr>
              <p:nvPr/>
            </p:nvCxnSpPr>
            <p:spPr>
              <a:xfrm flipH="1">
                <a:off x="4136236" y="3686329"/>
                <a:ext cx="1500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直線コネクタ 154">
                <a:extLst>
                  <a:ext uri="{FF2B5EF4-FFF2-40B4-BE49-F238E27FC236}">
                    <a16:creationId xmlns:a16="http://schemas.microsoft.com/office/drawing/2014/main" id="{6E098FED-1E8C-4784-AF90-39313D36DAF4}"/>
                  </a:ext>
                </a:extLst>
              </p:cNvPr>
              <p:cNvCxnSpPr>
                <a:cxnSpLocks/>
              </p:cNvCxnSpPr>
              <p:nvPr/>
            </p:nvCxnSpPr>
            <p:spPr>
              <a:xfrm flipH="1">
                <a:off x="3997924" y="2911629"/>
                <a:ext cx="0" cy="788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6" name="正方形/長方形 155">
                <a:extLst>
                  <a:ext uri="{FF2B5EF4-FFF2-40B4-BE49-F238E27FC236}">
                    <a16:creationId xmlns:a16="http://schemas.microsoft.com/office/drawing/2014/main" id="{D28FB64D-190C-46AB-A1A6-5B5CC6A6F1D9}"/>
                  </a:ext>
                </a:extLst>
              </p:cNvPr>
              <p:cNvSpPr/>
              <p:nvPr/>
            </p:nvSpPr>
            <p:spPr>
              <a:xfrm>
                <a:off x="3877397" y="2914082"/>
                <a:ext cx="263402" cy="78876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7" name="直線コネクタ 156">
                <a:extLst>
                  <a:ext uri="{FF2B5EF4-FFF2-40B4-BE49-F238E27FC236}">
                    <a16:creationId xmlns:a16="http://schemas.microsoft.com/office/drawing/2014/main" id="{2D7CEAA8-1550-4794-B763-B6241F1A6AD5}"/>
                  </a:ext>
                </a:extLst>
              </p:cNvPr>
              <p:cNvCxnSpPr>
                <a:cxnSpLocks/>
              </p:cNvCxnSpPr>
              <p:nvPr/>
            </p:nvCxnSpPr>
            <p:spPr>
              <a:xfrm flipH="1">
                <a:off x="3940774" y="2919341"/>
                <a:ext cx="0" cy="788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a:extLst>
                  <a:ext uri="{FF2B5EF4-FFF2-40B4-BE49-F238E27FC236}">
                    <a16:creationId xmlns:a16="http://schemas.microsoft.com/office/drawing/2014/main" id="{91225D39-D17D-4493-A2D0-E02895123787}"/>
                  </a:ext>
                </a:extLst>
              </p:cNvPr>
              <p:cNvCxnSpPr>
                <a:cxnSpLocks/>
              </p:cNvCxnSpPr>
              <p:nvPr/>
            </p:nvCxnSpPr>
            <p:spPr>
              <a:xfrm>
                <a:off x="4270248" y="2933460"/>
                <a:ext cx="0" cy="13765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直線コネクタ 158">
                <a:extLst>
                  <a:ext uri="{FF2B5EF4-FFF2-40B4-BE49-F238E27FC236}">
                    <a16:creationId xmlns:a16="http://schemas.microsoft.com/office/drawing/2014/main" id="{2396D230-59ED-4D74-8EDB-41D9B094EEE3}"/>
                  </a:ext>
                </a:extLst>
              </p:cNvPr>
              <p:cNvCxnSpPr>
                <a:cxnSpLocks/>
              </p:cNvCxnSpPr>
              <p:nvPr/>
            </p:nvCxnSpPr>
            <p:spPr>
              <a:xfrm>
                <a:off x="4276598" y="3539326"/>
                <a:ext cx="0" cy="147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直線コネクタ 159">
                <a:extLst>
                  <a:ext uri="{FF2B5EF4-FFF2-40B4-BE49-F238E27FC236}">
                    <a16:creationId xmlns:a16="http://schemas.microsoft.com/office/drawing/2014/main" id="{2636065F-4C4A-4F11-9A43-B0EEE9019D23}"/>
                  </a:ext>
                </a:extLst>
              </p:cNvPr>
              <p:cNvCxnSpPr>
                <a:cxnSpLocks/>
              </p:cNvCxnSpPr>
              <p:nvPr/>
            </p:nvCxnSpPr>
            <p:spPr>
              <a:xfrm>
                <a:off x="4269256" y="3065642"/>
                <a:ext cx="105100" cy="593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直線コネクタ 160">
                <a:extLst>
                  <a:ext uri="{FF2B5EF4-FFF2-40B4-BE49-F238E27FC236}">
                    <a16:creationId xmlns:a16="http://schemas.microsoft.com/office/drawing/2014/main" id="{66F25E92-BE4D-4B7F-8B99-0C704C420531}"/>
                  </a:ext>
                </a:extLst>
              </p:cNvPr>
              <p:cNvCxnSpPr>
                <a:cxnSpLocks/>
              </p:cNvCxnSpPr>
              <p:nvPr/>
            </p:nvCxnSpPr>
            <p:spPr>
              <a:xfrm flipV="1">
                <a:off x="4274019" y="3497048"/>
                <a:ext cx="107236" cy="48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1" name="直線コネクタ 120">
              <a:extLst>
                <a:ext uri="{FF2B5EF4-FFF2-40B4-BE49-F238E27FC236}">
                  <a16:creationId xmlns:a16="http://schemas.microsoft.com/office/drawing/2014/main" id="{9D12F1F1-FC68-4009-810D-C19E82049F99}"/>
                </a:ext>
              </a:extLst>
            </p:cNvPr>
            <p:cNvCxnSpPr>
              <a:cxnSpLocks/>
            </p:cNvCxnSpPr>
            <p:nvPr/>
          </p:nvCxnSpPr>
          <p:spPr>
            <a:xfrm>
              <a:off x="3160416" y="3493333"/>
              <a:ext cx="716981"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a:extLst>
                <a:ext uri="{FF2B5EF4-FFF2-40B4-BE49-F238E27FC236}">
                  <a16:creationId xmlns:a16="http://schemas.microsoft.com/office/drawing/2014/main" id="{877AF937-9D71-4B76-8C00-5C7BD49BBC27}"/>
                </a:ext>
              </a:extLst>
            </p:cNvPr>
            <p:cNvCxnSpPr>
              <a:cxnSpLocks/>
            </p:cNvCxnSpPr>
            <p:nvPr/>
          </p:nvCxnSpPr>
          <p:spPr>
            <a:xfrm>
              <a:off x="3160416" y="3127813"/>
              <a:ext cx="706752"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正方形/長方形 122">
              <a:extLst>
                <a:ext uri="{FF2B5EF4-FFF2-40B4-BE49-F238E27FC236}">
                  <a16:creationId xmlns:a16="http://schemas.microsoft.com/office/drawing/2014/main" id="{262B28F7-4602-4AD5-8993-2FA0C9A0C66E}"/>
                </a:ext>
              </a:extLst>
            </p:cNvPr>
            <p:cNvSpPr/>
            <p:nvPr/>
          </p:nvSpPr>
          <p:spPr>
            <a:xfrm>
              <a:off x="3370061" y="3053566"/>
              <a:ext cx="302707" cy="52031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4" name="グループ化 123">
              <a:extLst>
                <a:ext uri="{FF2B5EF4-FFF2-40B4-BE49-F238E27FC236}">
                  <a16:creationId xmlns:a16="http://schemas.microsoft.com/office/drawing/2014/main" id="{490FAC48-BB50-400B-8988-3D5D7A7A4A89}"/>
                </a:ext>
              </a:extLst>
            </p:cNvPr>
            <p:cNvGrpSpPr/>
            <p:nvPr/>
          </p:nvGrpSpPr>
          <p:grpSpPr>
            <a:xfrm flipH="1">
              <a:off x="2666179" y="2911629"/>
              <a:ext cx="503858" cy="796474"/>
              <a:chOff x="3877397" y="2911629"/>
              <a:chExt cx="503858" cy="796474"/>
            </a:xfrm>
          </p:grpSpPr>
          <p:cxnSp>
            <p:nvCxnSpPr>
              <p:cNvPr id="128" name="直線コネクタ 127">
                <a:extLst>
                  <a:ext uri="{FF2B5EF4-FFF2-40B4-BE49-F238E27FC236}">
                    <a16:creationId xmlns:a16="http://schemas.microsoft.com/office/drawing/2014/main" id="{3AF86AE3-C6F6-414C-AFAF-190509E59108}"/>
                  </a:ext>
                </a:extLst>
              </p:cNvPr>
              <p:cNvCxnSpPr>
                <a:cxnSpLocks/>
              </p:cNvCxnSpPr>
              <p:nvPr/>
            </p:nvCxnSpPr>
            <p:spPr>
              <a:xfrm flipH="1">
                <a:off x="4133850" y="2933854"/>
                <a:ext cx="13796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a:extLst>
                  <a:ext uri="{FF2B5EF4-FFF2-40B4-BE49-F238E27FC236}">
                    <a16:creationId xmlns:a16="http://schemas.microsoft.com/office/drawing/2014/main" id="{508CD5DA-B843-4DB0-9D72-00806A9FCEE9}"/>
                  </a:ext>
                </a:extLst>
              </p:cNvPr>
              <p:cNvCxnSpPr>
                <a:cxnSpLocks/>
              </p:cNvCxnSpPr>
              <p:nvPr/>
            </p:nvCxnSpPr>
            <p:spPr>
              <a:xfrm flipH="1">
                <a:off x="4136236" y="3686329"/>
                <a:ext cx="1500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id="{E6D9FF1E-80E1-4E4C-A7E9-86A0028E6A41}"/>
                  </a:ext>
                </a:extLst>
              </p:cNvPr>
              <p:cNvCxnSpPr>
                <a:cxnSpLocks/>
              </p:cNvCxnSpPr>
              <p:nvPr/>
            </p:nvCxnSpPr>
            <p:spPr>
              <a:xfrm flipH="1">
                <a:off x="3997924" y="2911629"/>
                <a:ext cx="0" cy="788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正方形/長方形 132">
                <a:extLst>
                  <a:ext uri="{FF2B5EF4-FFF2-40B4-BE49-F238E27FC236}">
                    <a16:creationId xmlns:a16="http://schemas.microsoft.com/office/drawing/2014/main" id="{F7CBBE5D-8936-4C77-8D4D-F11D3E8EB68B}"/>
                  </a:ext>
                </a:extLst>
              </p:cNvPr>
              <p:cNvSpPr/>
              <p:nvPr/>
            </p:nvSpPr>
            <p:spPr>
              <a:xfrm>
                <a:off x="3877397" y="2914082"/>
                <a:ext cx="263402" cy="78876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4" name="直線コネクタ 133">
                <a:extLst>
                  <a:ext uri="{FF2B5EF4-FFF2-40B4-BE49-F238E27FC236}">
                    <a16:creationId xmlns:a16="http://schemas.microsoft.com/office/drawing/2014/main" id="{F708926C-C9DF-4B84-8F5B-AD13701687FD}"/>
                  </a:ext>
                </a:extLst>
              </p:cNvPr>
              <p:cNvCxnSpPr>
                <a:cxnSpLocks/>
              </p:cNvCxnSpPr>
              <p:nvPr/>
            </p:nvCxnSpPr>
            <p:spPr>
              <a:xfrm flipH="1">
                <a:off x="3940774" y="2919341"/>
                <a:ext cx="0" cy="788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a:extLst>
                  <a:ext uri="{FF2B5EF4-FFF2-40B4-BE49-F238E27FC236}">
                    <a16:creationId xmlns:a16="http://schemas.microsoft.com/office/drawing/2014/main" id="{465FF596-EC87-4686-B41A-AEC517C175C7}"/>
                  </a:ext>
                </a:extLst>
              </p:cNvPr>
              <p:cNvCxnSpPr>
                <a:cxnSpLocks/>
              </p:cNvCxnSpPr>
              <p:nvPr/>
            </p:nvCxnSpPr>
            <p:spPr>
              <a:xfrm>
                <a:off x="4270248" y="2933460"/>
                <a:ext cx="0" cy="13765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a:extLst>
                  <a:ext uri="{FF2B5EF4-FFF2-40B4-BE49-F238E27FC236}">
                    <a16:creationId xmlns:a16="http://schemas.microsoft.com/office/drawing/2014/main" id="{136AAB3A-3683-4409-9B23-7B43D1757C23}"/>
                  </a:ext>
                </a:extLst>
              </p:cNvPr>
              <p:cNvCxnSpPr>
                <a:cxnSpLocks/>
              </p:cNvCxnSpPr>
              <p:nvPr/>
            </p:nvCxnSpPr>
            <p:spPr>
              <a:xfrm>
                <a:off x="4276598" y="3539326"/>
                <a:ext cx="0" cy="147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a:extLst>
                  <a:ext uri="{FF2B5EF4-FFF2-40B4-BE49-F238E27FC236}">
                    <a16:creationId xmlns:a16="http://schemas.microsoft.com/office/drawing/2014/main" id="{33DFE68A-DDFB-4CB7-B17A-B61B83C5B9EC}"/>
                  </a:ext>
                </a:extLst>
              </p:cNvPr>
              <p:cNvCxnSpPr>
                <a:cxnSpLocks/>
              </p:cNvCxnSpPr>
              <p:nvPr/>
            </p:nvCxnSpPr>
            <p:spPr>
              <a:xfrm>
                <a:off x="4269256" y="3065642"/>
                <a:ext cx="105100" cy="593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a:extLst>
                  <a:ext uri="{FF2B5EF4-FFF2-40B4-BE49-F238E27FC236}">
                    <a16:creationId xmlns:a16="http://schemas.microsoft.com/office/drawing/2014/main" id="{EDDA9258-B5F3-4F31-82A5-5933C06C6E7C}"/>
                  </a:ext>
                </a:extLst>
              </p:cNvPr>
              <p:cNvCxnSpPr>
                <a:cxnSpLocks/>
              </p:cNvCxnSpPr>
              <p:nvPr/>
            </p:nvCxnSpPr>
            <p:spPr>
              <a:xfrm flipV="1">
                <a:off x="4274019" y="3497048"/>
                <a:ext cx="107236" cy="48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6" name="正方形/長方形 125">
              <a:extLst>
                <a:ext uri="{FF2B5EF4-FFF2-40B4-BE49-F238E27FC236}">
                  <a16:creationId xmlns:a16="http://schemas.microsoft.com/office/drawing/2014/main" id="{2742984F-EA8E-4419-8CB6-4E77F2CA6849}"/>
                </a:ext>
              </a:extLst>
            </p:cNvPr>
            <p:cNvSpPr/>
            <p:nvPr/>
          </p:nvSpPr>
          <p:spPr bwMode="auto">
            <a:xfrm>
              <a:off x="3473658" y="3165355"/>
              <a:ext cx="502719" cy="291084"/>
            </a:xfrm>
            <a:prstGeom prst="rect">
              <a:avLst/>
            </a:prstGeom>
            <a:pattFill prst="dkHorz">
              <a:fgClr>
                <a:schemeClr val="tx1"/>
              </a:fgClr>
              <a:bgClr>
                <a:schemeClr val="bg1"/>
              </a:bgClr>
            </a:patt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127" name="正方形/長方形 126">
              <a:extLst>
                <a:ext uri="{FF2B5EF4-FFF2-40B4-BE49-F238E27FC236}">
                  <a16:creationId xmlns:a16="http://schemas.microsoft.com/office/drawing/2014/main" id="{86CFEBF7-F050-458B-A0E2-EBCDEF1FF7E2}"/>
                </a:ext>
              </a:extLst>
            </p:cNvPr>
            <p:cNvSpPr/>
            <p:nvPr/>
          </p:nvSpPr>
          <p:spPr bwMode="auto">
            <a:xfrm>
              <a:off x="3471374" y="3167325"/>
              <a:ext cx="511534" cy="291085"/>
            </a:xfrm>
            <a:prstGeom prst="rect">
              <a:avLst/>
            </a:prstGeom>
            <a:gradFill>
              <a:gsLst>
                <a:gs pos="0">
                  <a:srgbClr val="FF0000">
                    <a:alpha val="50000"/>
                  </a:srgbClr>
                </a:gs>
                <a:gs pos="100000">
                  <a:srgbClr val="0066FF">
                    <a:alpha val="50000"/>
                  </a:srgbClr>
                </a:gs>
              </a:gsLst>
              <a:lin ang="0" scaled="0"/>
            </a:gra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grpSp>
      <p:grpSp>
        <p:nvGrpSpPr>
          <p:cNvPr id="162" name="グループ化 161">
            <a:extLst>
              <a:ext uri="{FF2B5EF4-FFF2-40B4-BE49-F238E27FC236}">
                <a16:creationId xmlns:a16="http://schemas.microsoft.com/office/drawing/2014/main" id="{6F5D2ED8-3D03-4323-A8D4-1C2FED9D2B2A}"/>
              </a:ext>
            </a:extLst>
          </p:cNvPr>
          <p:cNvGrpSpPr/>
          <p:nvPr/>
        </p:nvGrpSpPr>
        <p:grpSpPr>
          <a:xfrm>
            <a:off x="2655471" y="6054717"/>
            <a:ext cx="548899" cy="403642"/>
            <a:chOff x="2730802" y="2645338"/>
            <a:chExt cx="777566" cy="571797"/>
          </a:xfrm>
        </p:grpSpPr>
        <mc:AlternateContent xmlns:mc="http://schemas.openxmlformats.org/markup-compatibility/2006" xmlns:a14="http://schemas.microsoft.com/office/drawing/2010/main">
          <mc:Choice Requires="a14">
            <p:sp>
              <p:nvSpPr>
                <p:cNvPr id="163" name="テキスト ボックス 162">
                  <a:extLst>
                    <a:ext uri="{FF2B5EF4-FFF2-40B4-BE49-F238E27FC236}">
                      <a16:creationId xmlns:a16="http://schemas.microsoft.com/office/drawing/2014/main" id="{1811074D-CCCF-4189-95C9-84E4CEF1DA33}"/>
                    </a:ext>
                  </a:extLst>
                </p:cNvPr>
                <p:cNvSpPr txBox="1"/>
                <p:nvPr/>
              </p:nvSpPr>
              <p:spPr>
                <a:xfrm>
                  <a:off x="2730802" y="2645338"/>
                  <a:ext cx="643467" cy="566793"/>
                </a:xfrm>
                <a:prstGeom prst="rect">
                  <a:avLst/>
                </a:prstGeom>
                <a:noFill/>
                <a:ln w="1905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000" b="0" i="1" smtClean="0">
                            <a:latin typeface="Cambria Math" panose="02040503050406030204" pitchFamily="18" charset="0"/>
                          </a:rPr>
                          <m:t>𝑇</m:t>
                        </m:r>
                      </m:oMath>
                    </m:oMathPara>
                  </a14:m>
                  <a:endParaRPr kumimoji="1" lang="ja-JP" altLang="en-US" sz="2000" i="1" dirty="0"/>
                </a:p>
              </p:txBody>
            </p:sp>
          </mc:Choice>
          <mc:Fallback xmlns="">
            <p:sp>
              <p:nvSpPr>
                <p:cNvPr id="231" name="テキスト ボックス 230">
                  <a:extLst>
                    <a:ext uri="{FF2B5EF4-FFF2-40B4-BE49-F238E27FC236}">
                      <a16:creationId xmlns:a16="http://schemas.microsoft.com/office/drawing/2014/main" id="{1811074D-CCCF-4189-95C9-84E4CEF1DA33}"/>
                    </a:ext>
                  </a:extLst>
                </p:cNvPr>
                <p:cNvSpPr txBox="1">
                  <a:spLocks noRot="1" noChangeAspect="1" noMove="1" noResize="1" noEditPoints="1" noAdjustHandles="1" noChangeArrowheads="1" noChangeShapeType="1" noTextEdit="1"/>
                </p:cNvSpPr>
                <p:nvPr/>
              </p:nvSpPr>
              <p:spPr>
                <a:xfrm>
                  <a:off x="2730802" y="2645338"/>
                  <a:ext cx="643467" cy="566793"/>
                </a:xfrm>
                <a:prstGeom prst="rect">
                  <a:avLst/>
                </a:prstGeom>
                <a:blipFill>
                  <a:blip r:embed="rId4"/>
                  <a:stretch>
                    <a:fillRect/>
                  </a:stretch>
                </a:blipFill>
                <a:ln w="19050">
                  <a:noFill/>
                </a:ln>
              </p:spPr>
              <p:txBody>
                <a:bodyPr/>
                <a:lstStyle/>
                <a:p>
                  <a:r>
                    <a:rPr lang="ja-JP" altLang="en-US">
                      <a:noFill/>
                    </a:rPr>
                    <a:t> </a:t>
                  </a:r>
                </a:p>
              </p:txBody>
            </p:sp>
          </mc:Fallback>
        </mc:AlternateContent>
        <p:sp>
          <p:nvSpPr>
            <p:cNvPr id="164" name="テキスト ボックス 163">
              <a:extLst>
                <a:ext uri="{FF2B5EF4-FFF2-40B4-BE49-F238E27FC236}">
                  <a16:creationId xmlns:a16="http://schemas.microsoft.com/office/drawing/2014/main" id="{C644E377-3355-4AA6-B270-83B654FE05A9}"/>
                </a:ext>
              </a:extLst>
            </p:cNvPr>
            <p:cNvSpPr txBox="1"/>
            <p:nvPr/>
          </p:nvSpPr>
          <p:spPr>
            <a:xfrm>
              <a:off x="3006471" y="2781140"/>
              <a:ext cx="501897" cy="435995"/>
            </a:xfrm>
            <a:prstGeom prst="rect">
              <a:avLst/>
            </a:prstGeom>
            <a:noFill/>
            <a:ln w="19050">
              <a:noFill/>
            </a:ln>
          </p:spPr>
          <p:txBody>
            <a:bodyPr wrap="square" rtlCol="0">
              <a:spAutoFit/>
            </a:bodyPr>
            <a:lstStyle/>
            <a:p>
              <a:r>
                <a:rPr kumimoji="1" lang="en-US" altLang="ja-JP" sz="1400" dirty="0">
                  <a:latin typeface="Cambria" panose="02040503050406030204" pitchFamily="18" charset="0"/>
                  <a:cs typeface="Calibri" panose="020F0502020204030204" pitchFamily="34" charset="0"/>
                </a:rPr>
                <a:t>H</a:t>
              </a:r>
              <a:endParaRPr kumimoji="1" lang="ja-JP" altLang="en-US" sz="1400" dirty="0">
                <a:latin typeface="Cambria" panose="02040503050406030204" pitchFamily="18" charset="0"/>
                <a:cs typeface="Calibri" panose="020F0502020204030204" pitchFamily="34" charset="0"/>
              </a:endParaRPr>
            </a:p>
          </p:txBody>
        </p:sp>
      </p:grpSp>
      <p:grpSp>
        <p:nvGrpSpPr>
          <p:cNvPr id="165" name="グループ化 164">
            <a:extLst>
              <a:ext uri="{FF2B5EF4-FFF2-40B4-BE49-F238E27FC236}">
                <a16:creationId xmlns:a16="http://schemas.microsoft.com/office/drawing/2014/main" id="{388AB6FF-ACD1-406C-9A22-3779EA3C8D20}"/>
              </a:ext>
            </a:extLst>
          </p:cNvPr>
          <p:cNvGrpSpPr/>
          <p:nvPr/>
        </p:nvGrpSpPr>
        <p:grpSpPr>
          <a:xfrm>
            <a:off x="2989348" y="6142383"/>
            <a:ext cx="548899" cy="403642"/>
            <a:chOff x="3159444" y="2512131"/>
            <a:chExt cx="777566" cy="571797"/>
          </a:xfrm>
        </p:grpSpPr>
        <mc:AlternateContent xmlns:mc="http://schemas.openxmlformats.org/markup-compatibility/2006" xmlns:a14="http://schemas.microsoft.com/office/drawing/2010/main">
          <mc:Choice Requires="a14">
            <p:sp>
              <p:nvSpPr>
                <p:cNvPr id="166" name="テキスト ボックス 165">
                  <a:extLst>
                    <a:ext uri="{FF2B5EF4-FFF2-40B4-BE49-F238E27FC236}">
                      <a16:creationId xmlns:a16="http://schemas.microsoft.com/office/drawing/2014/main" id="{19B326B0-F6BD-4D90-9870-FAF9392A42E2}"/>
                    </a:ext>
                  </a:extLst>
                </p:cNvPr>
                <p:cNvSpPr txBox="1"/>
                <p:nvPr/>
              </p:nvSpPr>
              <p:spPr>
                <a:xfrm>
                  <a:off x="3159444" y="2512131"/>
                  <a:ext cx="643467" cy="566793"/>
                </a:xfrm>
                <a:prstGeom prst="rect">
                  <a:avLst/>
                </a:prstGeom>
                <a:noFill/>
                <a:ln w="1905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000" b="0" i="1" smtClean="0">
                            <a:latin typeface="Cambria Math" panose="02040503050406030204" pitchFamily="18" charset="0"/>
                          </a:rPr>
                          <m:t>𝑇</m:t>
                        </m:r>
                      </m:oMath>
                    </m:oMathPara>
                  </a14:m>
                  <a:endParaRPr kumimoji="1" lang="ja-JP" altLang="en-US" sz="2000" i="1" dirty="0"/>
                </a:p>
              </p:txBody>
            </p:sp>
          </mc:Choice>
          <mc:Fallback xmlns="">
            <p:sp>
              <p:nvSpPr>
                <p:cNvPr id="234" name="テキスト ボックス 233">
                  <a:extLst>
                    <a:ext uri="{FF2B5EF4-FFF2-40B4-BE49-F238E27FC236}">
                      <a16:creationId xmlns:a16="http://schemas.microsoft.com/office/drawing/2014/main" id="{19B326B0-F6BD-4D90-9870-FAF9392A42E2}"/>
                    </a:ext>
                  </a:extLst>
                </p:cNvPr>
                <p:cNvSpPr txBox="1">
                  <a:spLocks noRot="1" noChangeAspect="1" noMove="1" noResize="1" noEditPoints="1" noAdjustHandles="1" noChangeArrowheads="1" noChangeShapeType="1" noTextEdit="1"/>
                </p:cNvSpPr>
                <p:nvPr/>
              </p:nvSpPr>
              <p:spPr>
                <a:xfrm>
                  <a:off x="3159444" y="2512131"/>
                  <a:ext cx="643467" cy="566793"/>
                </a:xfrm>
                <a:prstGeom prst="rect">
                  <a:avLst/>
                </a:prstGeom>
                <a:blipFill>
                  <a:blip r:embed="rId5"/>
                  <a:stretch>
                    <a:fillRect/>
                  </a:stretch>
                </a:blipFill>
                <a:ln w="19050">
                  <a:noFill/>
                </a:ln>
              </p:spPr>
              <p:txBody>
                <a:bodyPr/>
                <a:lstStyle/>
                <a:p>
                  <a:r>
                    <a:rPr lang="ja-JP" altLang="en-US">
                      <a:noFill/>
                    </a:rPr>
                    <a:t> </a:t>
                  </a:r>
                </a:p>
              </p:txBody>
            </p:sp>
          </mc:Fallback>
        </mc:AlternateContent>
        <p:sp>
          <p:nvSpPr>
            <p:cNvPr id="167" name="テキスト ボックス 166">
              <a:extLst>
                <a:ext uri="{FF2B5EF4-FFF2-40B4-BE49-F238E27FC236}">
                  <a16:creationId xmlns:a16="http://schemas.microsoft.com/office/drawing/2014/main" id="{D0F92294-4240-4876-B9C9-3935047C80B0}"/>
                </a:ext>
              </a:extLst>
            </p:cNvPr>
            <p:cNvSpPr txBox="1"/>
            <p:nvPr/>
          </p:nvSpPr>
          <p:spPr>
            <a:xfrm>
              <a:off x="3435113" y="2647933"/>
              <a:ext cx="501897" cy="435995"/>
            </a:xfrm>
            <a:prstGeom prst="rect">
              <a:avLst/>
            </a:prstGeom>
            <a:noFill/>
            <a:ln w="19050">
              <a:noFill/>
            </a:ln>
          </p:spPr>
          <p:txBody>
            <a:bodyPr wrap="square" rtlCol="0">
              <a:spAutoFit/>
            </a:bodyPr>
            <a:lstStyle/>
            <a:p>
              <a:r>
                <a:rPr lang="en-US" altLang="ja-JP" sz="1400" dirty="0">
                  <a:latin typeface="Cambria" panose="02040503050406030204" pitchFamily="18" charset="0"/>
                  <a:cs typeface="Calibri" panose="020F0502020204030204" pitchFamily="34" charset="0"/>
                </a:rPr>
                <a:t>C</a:t>
              </a:r>
              <a:endParaRPr kumimoji="1" lang="ja-JP" altLang="en-US" sz="1400" dirty="0">
                <a:latin typeface="Cambria" panose="02040503050406030204" pitchFamily="18" charset="0"/>
                <a:cs typeface="Calibri" panose="020F0502020204030204" pitchFamily="34" charset="0"/>
              </a:endParaRPr>
            </a:p>
          </p:txBody>
        </p:sp>
      </p:grpSp>
      <p:cxnSp>
        <p:nvCxnSpPr>
          <p:cNvPr id="168" name="直線コネクタ 167">
            <a:extLst>
              <a:ext uri="{FF2B5EF4-FFF2-40B4-BE49-F238E27FC236}">
                <a16:creationId xmlns:a16="http://schemas.microsoft.com/office/drawing/2014/main" id="{92BFD020-5E65-416F-9A13-873138B216CE}"/>
              </a:ext>
            </a:extLst>
          </p:cNvPr>
          <p:cNvCxnSpPr>
            <a:cxnSpLocks/>
          </p:cNvCxnSpPr>
          <p:nvPr/>
        </p:nvCxnSpPr>
        <p:spPr>
          <a:xfrm>
            <a:off x="1619892" y="5782040"/>
            <a:ext cx="65810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直線コネクタ 168">
            <a:extLst>
              <a:ext uri="{FF2B5EF4-FFF2-40B4-BE49-F238E27FC236}">
                <a16:creationId xmlns:a16="http://schemas.microsoft.com/office/drawing/2014/main" id="{D0D88769-4E14-40A8-B611-E8507557D5E7}"/>
              </a:ext>
            </a:extLst>
          </p:cNvPr>
          <p:cNvCxnSpPr>
            <a:cxnSpLocks/>
          </p:cNvCxnSpPr>
          <p:nvPr/>
        </p:nvCxnSpPr>
        <p:spPr>
          <a:xfrm>
            <a:off x="1619892" y="6049390"/>
            <a:ext cx="65810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0" name="正方形/長方形 169">
            <a:extLst>
              <a:ext uri="{FF2B5EF4-FFF2-40B4-BE49-F238E27FC236}">
                <a16:creationId xmlns:a16="http://schemas.microsoft.com/office/drawing/2014/main" id="{9C5F1D4E-F9EE-47AC-AF47-6F5E0E7633D8}"/>
              </a:ext>
            </a:extLst>
          </p:cNvPr>
          <p:cNvSpPr/>
          <p:nvPr/>
        </p:nvSpPr>
        <p:spPr>
          <a:xfrm flipH="1">
            <a:off x="1578623" y="5751346"/>
            <a:ext cx="52796" cy="325890"/>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71" name="テキスト ボックス 170">
                <a:extLst>
                  <a:ext uri="{FF2B5EF4-FFF2-40B4-BE49-F238E27FC236}">
                    <a16:creationId xmlns:a16="http://schemas.microsoft.com/office/drawing/2014/main" id="{13F119A6-CFDF-4630-91A1-8A5E221E4F24}"/>
                  </a:ext>
                </a:extLst>
              </p:cNvPr>
              <p:cNvSpPr txBox="1"/>
              <p:nvPr/>
            </p:nvSpPr>
            <p:spPr>
              <a:xfrm>
                <a:off x="1466265" y="5190777"/>
                <a:ext cx="277511" cy="34762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solidFill>
                            <a:srgbClr val="FF0000"/>
                          </a:solidFill>
                          <a:latin typeface="Cambria Math" panose="02040503050406030204" pitchFamily="18" charset="0"/>
                        </a:rPr>
                        <m:t>𝐺</m:t>
                      </m:r>
                    </m:oMath>
                  </m:oMathPara>
                </a14:m>
                <a:endParaRPr kumimoji="1" lang="ja-JP" altLang="en-US" sz="3200" dirty="0">
                  <a:solidFill>
                    <a:srgbClr val="FF0000"/>
                  </a:solidFill>
                </a:endParaRPr>
              </a:p>
            </p:txBody>
          </p:sp>
        </mc:Choice>
        <mc:Fallback xmlns="">
          <p:sp>
            <p:nvSpPr>
              <p:cNvPr id="171" name="テキスト ボックス 170">
                <a:extLst>
                  <a:ext uri="{FF2B5EF4-FFF2-40B4-BE49-F238E27FC236}">
                    <a16:creationId xmlns:a16="http://schemas.microsoft.com/office/drawing/2014/main" xmlns:a14="http://schemas.microsoft.com/office/drawing/2010/main" xmlns="" id="{13F119A6-CFDF-4630-91A1-8A5E221E4F24}"/>
                  </a:ext>
                </a:extLst>
              </p:cNvPr>
              <p:cNvSpPr txBox="1">
                <a:spLocks noRot="1" noChangeAspect="1" noMove="1" noResize="1" noEditPoints="1" noAdjustHandles="1" noChangeArrowheads="1" noChangeShapeType="1" noTextEdit="1"/>
              </p:cNvSpPr>
              <p:nvPr/>
            </p:nvSpPr>
            <p:spPr>
              <a:xfrm>
                <a:off x="1466265" y="5190777"/>
                <a:ext cx="277511" cy="347625"/>
              </a:xfrm>
              <a:prstGeom prst="rect">
                <a:avLst/>
              </a:prstGeom>
              <a:blipFill rotWithShape="0">
                <a:blip r:embed="rId6"/>
                <a:stretch>
                  <a:fillRect b="-12281"/>
                </a:stretch>
              </a:blipFill>
            </p:spPr>
            <p:txBody>
              <a:bodyPr/>
              <a:lstStyle/>
              <a:p>
                <a:r>
                  <a:rPr lang="ja-JP" altLang="en-US">
                    <a:noFill/>
                  </a:rPr>
                  <a:t> </a:t>
                </a:r>
              </a:p>
            </p:txBody>
          </p:sp>
        </mc:Fallback>
      </mc:AlternateContent>
      <p:cxnSp>
        <p:nvCxnSpPr>
          <p:cNvPr id="172" name="直線矢印コネクタ 171">
            <a:extLst>
              <a:ext uri="{FF2B5EF4-FFF2-40B4-BE49-F238E27FC236}">
                <a16:creationId xmlns:a16="http://schemas.microsoft.com/office/drawing/2014/main" id="{E5DDA26A-8AF3-4581-AFDE-49B2CB6B1193}"/>
              </a:ext>
            </a:extLst>
          </p:cNvPr>
          <p:cNvCxnSpPr>
            <a:cxnSpLocks/>
          </p:cNvCxnSpPr>
          <p:nvPr/>
        </p:nvCxnSpPr>
        <p:spPr>
          <a:xfrm flipH="1">
            <a:off x="7372344" y="5929159"/>
            <a:ext cx="484628"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73" name="テキスト ボックス 172">
                <a:extLst>
                  <a:ext uri="{FF2B5EF4-FFF2-40B4-BE49-F238E27FC236}">
                    <a16:creationId xmlns:a16="http://schemas.microsoft.com/office/drawing/2014/main" id="{CA01B175-D2B4-456F-B988-23263ECF9B3D}"/>
                  </a:ext>
                </a:extLst>
              </p:cNvPr>
              <p:cNvSpPr txBox="1"/>
              <p:nvPr/>
            </p:nvSpPr>
            <p:spPr>
              <a:xfrm>
                <a:off x="7792368" y="5685838"/>
                <a:ext cx="499879" cy="461665"/>
              </a:xfrm>
              <a:prstGeom prst="rect">
                <a:avLst/>
              </a:prstGeom>
              <a:noFill/>
              <a:ln w="1905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𝑢</m:t>
                      </m:r>
                    </m:oMath>
                  </m:oMathPara>
                </a14:m>
                <a:endParaRPr kumimoji="1" lang="ja-JP" altLang="en-US" sz="2400" dirty="0"/>
              </a:p>
            </p:txBody>
          </p:sp>
        </mc:Choice>
        <mc:Fallback xmlns="">
          <p:sp>
            <p:nvSpPr>
              <p:cNvPr id="173" name="テキスト ボックス 172">
                <a:extLst>
                  <a:ext uri="{FF2B5EF4-FFF2-40B4-BE49-F238E27FC236}">
                    <a16:creationId xmlns:a16="http://schemas.microsoft.com/office/drawing/2014/main" xmlns:a14="http://schemas.microsoft.com/office/drawing/2010/main" xmlns="" id="{CA01B175-D2B4-456F-B988-23263ECF9B3D}"/>
                  </a:ext>
                </a:extLst>
              </p:cNvPr>
              <p:cNvSpPr txBox="1">
                <a:spLocks noRot="1" noChangeAspect="1" noMove="1" noResize="1" noEditPoints="1" noAdjustHandles="1" noChangeArrowheads="1" noChangeShapeType="1" noTextEdit="1"/>
              </p:cNvSpPr>
              <p:nvPr/>
            </p:nvSpPr>
            <p:spPr>
              <a:xfrm>
                <a:off x="7792368" y="5685838"/>
                <a:ext cx="499879" cy="461665"/>
              </a:xfrm>
              <a:prstGeom prst="rect">
                <a:avLst/>
              </a:prstGeom>
              <a:blipFill rotWithShape="0">
                <a:blip r:embed="rId7"/>
                <a:stretch>
                  <a:fillRect/>
                </a:stretch>
              </a:blipFill>
              <a:ln w="19050">
                <a:noFill/>
              </a:ln>
            </p:spPr>
            <p:txBody>
              <a:bodyPr/>
              <a:lstStyle/>
              <a:p>
                <a:r>
                  <a:rPr lang="ja-JP" altLang="en-US">
                    <a:noFill/>
                  </a:rPr>
                  <a:t> </a:t>
                </a:r>
              </a:p>
            </p:txBody>
          </p:sp>
        </mc:Fallback>
      </mc:AlternateContent>
      <p:sp>
        <p:nvSpPr>
          <p:cNvPr id="174" name="テキスト ボックス 173">
            <a:extLst>
              <a:ext uri="{FF2B5EF4-FFF2-40B4-BE49-F238E27FC236}">
                <a16:creationId xmlns:a16="http://schemas.microsoft.com/office/drawing/2014/main" id="{B0C11D1E-3878-47FC-9C76-99DF61208241}"/>
              </a:ext>
            </a:extLst>
          </p:cNvPr>
          <p:cNvSpPr txBox="1"/>
          <p:nvPr/>
        </p:nvSpPr>
        <p:spPr>
          <a:xfrm>
            <a:off x="3813798" y="5191013"/>
            <a:ext cx="454236" cy="325899"/>
          </a:xfrm>
          <a:prstGeom prst="rect">
            <a:avLst/>
          </a:prstGeom>
          <a:noFill/>
          <a:ln w="19050">
            <a:noFill/>
          </a:ln>
        </p:spPr>
        <p:txBody>
          <a:bodyPr wrap="square" rtlCol="0">
            <a:spAutoFit/>
          </a:bodyPr>
          <a:lstStyle/>
          <a:p>
            <a:r>
              <a:rPr kumimoji="1" lang="en-US" altLang="ja-JP" sz="2400" i="1" dirty="0">
                <a:latin typeface="Century" panose="02040604050505020304" pitchFamily="18" charset="0"/>
              </a:rPr>
              <a:t>p</a:t>
            </a:r>
            <a:endParaRPr kumimoji="1" lang="ja-JP" altLang="en-US" sz="2400" i="1" dirty="0">
              <a:latin typeface="Century" panose="02040604050505020304" pitchFamily="18" charset="0"/>
            </a:endParaRPr>
          </a:p>
        </p:txBody>
      </p:sp>
      <p:sp>
        <p:nvSpPr>
          <p:cNvPr id="175" name="テキスト ボックス 174">
            <a:extLst>
              <a:ext uri="{FF2B5EF4-FFF2-40B4-BE49-F238E27FC236}">
                <a16:creationId xmlns:a16="http://schemas.microsoft.com/office/drawing/2014/main" id="{987F7099-AB88-403E-9B43-17EBD4306376}"/>
              </a:ext>
            </a:extLst>
          </p:cNvPr>
          <p:cNvSpPr txBox="1"/>
          <p:nvPr/>
        </p:nvSpPr>
        <p:spPr>
          <a:xfrm>
            <a:off x="4845037" y="5191013"/>
            <a:ext cx="454236" cy="325899"/>
          </a:xfrm>
          <a:prstGeom prst="rect">
            <a:avLst/>
          </a:prstGeom>
          <a:noFill/>
          <a:ln w="19050">
            <a:noFill/>
          </a:ln>
        </p:spPr>
        <p:txBody>
          <a:bodyPr wrap="square" rtlCol="0">
            <a:spAutoFit/>
          </a:bodyPr>
          <a:lstStyle/>
          <a:p>
            <a:r>
              <a:rPr kumimoji="1" lang="en-US" altLang="ja-JP" sz="2400" i="1" dirty="0">
                <a:latin typeface="Century" panose="02040604050505020304" pitchFamily="18" charset="0"/>
              </a:rPr>
              <a:t>p</a:t>
            </a:r>
            <a:endParaRPr kumimoji="1" lang="ja-JP" altLang="en-US" sz="2400" i="1" dirty="0">
              <a:latin typeface="Century" panose="02040604050505020304" pitchFamily="18" charset="0"/>
            </a:endParaRPr>
          </a:p>
        </p:txBody>
      </p:sp>
      <p:sp>
        <p:nvSpPr>
          <p:cNvPr id="176" name="テキスト ボックス 175">
            <a:extLst>
              <a:ext uri="{FF2B5EF4-FFF2-40B4-BE49-F238E27FC236}">
                <a16:creationId xmlns:a16="http://schemas.microsoft.com/office/drawing/2014/main" id="{6FB8AF12-FFB0-48A0-A366-053DFB68E26B}"/>
              </a:ext>
            </a:extLst>
          </p:cNvPr>
          <p:cNvSpPr txBox="1"/>
          <p:nvPr/>
        </p:nvSpPr>
        <p:spPr>
          <a:xfrm>
            <a:off x="3882329" y="5763889"/>
            <a:ext cx="65" cy="215444"/>
          </a:xfrm>
          <a:prstGeom prst="rect">
            <a:avLst/>
          </a:prstGeom>
          <a:noFill/>
        </p:spPr>
        <p:txBody>
          <a:bodyPr wrap="none" lIns="0" tIns="0" rIns="0" bIns="0" rtlCol="0">
            <a:spAutoFit/>
          </a:bodyPr>
          <a:lstStyle/>
          <a:p>
            <a:endParaRPr kumimoji="1" lang="ja-JP" altLang="en-US" sz="1400" dirty="0"/>
          </a:p>
        </p:txBody>
      </p:sp>
      <p:sp>
        <p:nvSpPr>
          <p:cNvPr id="177" name="テキスト ボックス 176">
            <a:extLst>
              <a:ext uri="{FF2B5EF4-FFF2-40B4-BE49-F238E27FC236}">
                <a16:creationId xmlns:a16="http://schemas.microsoft.com/office/drawing/2014/main" id="{E9F22D86-E8B2-473B-BA47-79517513D240}"/>
              </a:ext>
            </a:extLst>
          </p:cNvPr>
          <p:cNvSpPr txBox="1"/>
          <p:nvPr/>
        </p:nvSpPr>
        <p:spPr>
          <a:xfrm>
            <a:off x="3997064" y="5388460"/>
            <a:ext cx="637309" cy="338554"/>
          </a:xfrm>
          <a:prstGeom prst="rect">
            <a:avLst/>
          </a:prstGeom>
          <a:noFill/>
          <a:ln w="19050">
            <a:noFill/>
          </a:ln>
        </p:spPr>
        <p:txBody>
          <a:bodyPr wrap="square" rtlCol="0">
            <a:spAutoFit/>
          </a:bodyPr>
          <a:lstStyle/>
          <a:p>
            <a:r>
              <a:rPr lang="en-US" altLang="ja-JP" sz="1600" dirty="0">
                <a:latin typeface="Cambria" panose="02040503050406030204" pitchFamily="18" charset="0"/>
                <a:ea typeface="Cambria" panose="02040503050406030204" pitchFamily="18" charset="0"/>
                <a:cs typeface="Calibri" panose="020F0502020204030204" pitchFamily="34" charset="0"/>
              </a:rPr>
              <a:t>C</a:t>
            </a:r>
            <a:endParaRPr kumimoji="1" lang="ja-JP" altLang="en-US" sz="1600" dirty="0">
              <a:latin typeface="Cambria" panose="02040503050406030204" pitchFamily="18" charset="0"/>
              <a:cs typeface="Calibri" panose="020F0502020204030204" pitchFamily="34" charset="0"/>
            </a:endParaRPr>
          </a:p>
        </p:txBody>
      </p:sp>
      <p:cxnSp>
        <p:nvCxnSpPr>
          <p:cNvPr id="178" name="直線コネクタ 177">
            <a:extLst>
              <a:ext uri="{FF2B5EF4-FFF2-40B4-BE49-F238E27FC236}">
                <a16:creationId xmlns:a16="http://schemas.microsoft.com/office/drawing/2014/main" id="{11B21E15-8378-43A3-88D8-098C292170E8}"/>
              </a:ext>
            </a:extLst>
          </p:cNvPr>
          <p:cNvCxnSpPr>
            <a:cxnSpLocks/>
          </p:cNvCxnSpPr>
          <p:nvPr/>
        </p:nvCxnSpPr>
        <p:spPr>
          <a:xfrm>
            <a:off x="3478212" y="5781307"/>
            <a:ext cx="35192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直線コネクタ 178">
            <a:extLst>
              <a:ext uri="{FF2B5EF4-FFF2-40B4-BE49-F238E27FC236}">
                <a16:creationId xmlns:a16="http://schemas.microsoft.com/office/drawing/2014/main" id="{6D7B26AA-D59F-46A6-BFB8-A8D6BE0293AB}"/>
              </a:ext>
            </a:extLst>
          </p:cNvPr>
          <p:cNvCxnSpPr>
            <a:cxnSpLocks/>
          </p:cNvCxnSpPr>
          <p:nvPr/>
        </p:nvCxnSpPr>
        <p:spPr>
          <a:xfrm>
            <a:off x="3483083" y="6048657"/>
            <a:ext cx="351436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0" name="正方形/長方形 179">
            <a:extLst>
              <a:ext uri="{FF2B5EF4-FFF2-40B4-BE49-F238E27FC236}">
                <a16:creationId xmlns:a16="http://schemas.microsoft.com/office/drawing/2014/main" id="{6B7CA6D5-358B-400B-AF7B-A463FF20CF17}"/>
              </a:ext>
            </a:extLst>
          </p:cNvPr>
          <p:cNvSpPr/>
          <p:nvPr/>
        </p:nvSpPr>
        <p:spPr>
          <a:xfrm flipH="1">
            <a:off x="4603257" y="5738807"/>
            <a:ext cx="474747" cy="3513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4" name="直線矢印コネクタ 183">
            <a:extLst>
              <a:ext uri="{FF2B5EF4-FFF2-40B4-BE49-F238E27FC236}">
                <a16:creationId xmlns:a16="http://schemas.microsoft.com/office/drawing/2014/main" id="{5A28214B-0278-428A-B75D-F1A2488DE573}"/>
              </a:ext>
            </a:extLst>
          </p:cNvPr>
          <p:cNvCxnSpPr>
            <a:cxnSpLocks/>
          </p:cNvCxnSpPr>
          <p:nvPr/>
        </p:nvCxnSpPr>
        <p:spPr>
          <a:xfrm flipV="1">
            <a:off x="4832863" y="5385691"/>
            <a:ext cx="0" cy="303469"/>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sp>
        <p:nvSpPr>
          <p:cNvPr id="185" name="楕円 244">
            <a:extLst>
              <a:ext uri="{FF2B5EF4-FFF2-40B4-BE49-F238E27FC236}">
                <a16:creationId xmlns:a16="http://schemas.microsoft.com/office/drawing/2014/main" id="{02E66978-AE9C-44DA-81D0-3642EB4CEF10}"/>
              </a:ext>
            </a:extLst>
          </p:cNvPr>
          <p:cNvSpPr/>
          <p:nvPr/>
        </p:nvSpPr>
        <p:spPr>
          <a:xfrm>
            <a:off x="4791962" y="5692558"/>
            <a:ext cx="83506" cy="83506"/>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テキスト ボックス 185">
            <a:extLst>
              <a:ext uri="{FF2B5EF4-FFF2-40B4-BE49-F238E27FC236}">
                <a16:creationId xmlns:a16="http://schemas.microsoft.com/office/drawing/2014/main" id="{7CFFE78C-7EE0-4B48-8C8D-CE8F6A4EF401}"/>
              </a:ext>
            </a:extLst>
          </p:cNvPr>
          <p:cNvSpPr txBox="1"/>
          <p:nvPr/>
        </p:nvSpPr>
        <p:spPr>
          <a:xfrm>
            <a:off x="5027668" y="5388460"/>
            <a:ext cx="788749" cy="338554"/>
          </a:xfrm>
          <a:prstGeom prst="rect">
            <a:avLst/>
          </a:prstGeom>
          <a:noFill/>
          <a:ln w="19050">
            <a:noFill/>
          </a:ln>
        </p:spPr>
        <p:txBody>
          <a:bodyPr wrap="square" rtlCol="0">
            <a:spAutoFit/>
          </a:bodyPr>
          <a:lstStyle/>
          <a:p>
            <a:r>
              <a:rPr lang="en-US" altLang="ja-JP" sz="1600" dirty="0">
                <a:latin typeface="Cambria" panose="02040503050406030204" pitchFamily="18" charset="0"/>
                <a:ea typeface="Cambria" panose="02040503050406030204" pitchFamily="18" charset="0"/>
                <a:cs typeface="Calibri" panose="020F0502020204030204" pitchFamily="34" charset="0"/>
              </a:rPr>
              <a:t>S</a:t>
            </a:r>
            <a:endParaRPr kumimoji="1" lang="ja-JP" altLang="en-US" sz="1600" dirty="0">
              <a:latin typeface="Cambria" panose="02040503050406030204" pitchFamily="18" charset="0"/>
              <a:cs typeface="Calibri" panose="020F0502020204030204" pitchFamily="34" charset="0"/>
            </a:endParaRPr>
          </a:p>
        </p:txBody>
      </p:sp>
      <p:sp>
        <p:nvSpPr>
          <p:cNvPr id="187" name="正方形/長方形 186">
            <a:extLst>
              <a:ext uri="{FF2B5EF4-FFF2-40B4-BE49-F238E27FC236}">
                <a16:creationId xmlns:a16="http://schemas.microsoft.com/office/drawing/2014/main" id="{74666CC1-B64E-44D1-8093-8032060D99D0}"/>
              </a:ext>
            </a:extLst>
          </p:cNvPr>
          <p:cNvSpPr/>
          <p:nvPr/>
        </p:nvSpPr>
        <p:spPr>
          <a:xfrm flipH="1">
            <a:off x="3576443" y="5738807"/>
            <a:ext cx="465899" cy="3513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1" name="テキスト ボックス 190">
            <a:extLst>
              <a:ext uri="{FF2B5EF4-FFF2-40B4-BE49-F238E27FC236}">
                <a16:creationId xmlns:a16="http://schemas.microsoft.com/office/drawing/2014/main" id="{FFC35BEC-8585-449F-A29B-D288CBA7C237}"/>
              </a:ext>
            </a:extLst>
          </p:cNvPr>
          <p:cNvSpPr txBox="1"/>
          <p:nvPr/>
        </p:nvSpPr>
        <p:spPr>
          <a:xfrm>
            <a:off x="3906271" y="5756934"/>
            <a:ext cx="104196" cy="215444"/>
          </a:xfrm>
          <a:prstGeom prst="rect">
            <a:avLst/>
          </a:prstGeom>
          <a:noFill/>
        </p:spPr>
        <p:txBody>
          <a:bodyPr wrap="none" lIns="0" tIns="0" rIns="0" bIns="0" rtlCol="0">
            <a:spAutoFit/>
          </a:bodyPr>
          <a:lstStyle/>
          <a:p>
            <a:r>
              <a:rPr lang="en-US" altLang="ja-JP" sz="1400" i="1" dirty="0"/>
              <a:t>A</a:t>
            </a:r>
            <a:endParaRPr kumimoji="1" lang="ja-JP" altLang="en-US" sz="1400" i="1" dirty="0"/>
          </a:p>
        </p:txBody>
      </p:sp>
      <p:sp>
        <p:nvSpPr>
          <p:cNvPr id="192" name="テキスト ボックス 191">
            <a:extLst>
              <a:ext uri="{FF2B5EF4-FFF2-40B4-BE49-F238E27FC236}">
                <a16:creationId xmlns:a16="http://schemas.microsoft.com/office/drawing/2014/main" id="{912B9661-C7B4-4AD0-8584-C80EC1183E7B}"/>
              </a:ext>
            </a:extLst>
          </p:cNvPr>
          <p:cNvSpPr txBox="1"/>
          <p:nvPr/>
        </p:nvSpPr>
        <p:spPr>
          <a:xfrm>
            <a:off x="3897575" y="5885736"/>
            <a:ext cx="100990" cy="215444"/>
          </a:xfrm>
          <a:prstGeom prst="rect">
            <a:avLst/>
          </a:prstGeom>
          <a:noFill/>
        </p:spPr>
        <p:txBody>
          <a:bodyPr wrap="none" lIns="0" tIns="0" rIns="0" bIns="0" rtlCol="0">
            <a:spAutoFit/>
          </a:bodyPr>
          <a:lstStyle/>
          <a:p>
            <a:r>
              <a:rPr kumimoji="1" lang="en-US" altLang="ja-JP" sz="1400" i="1" dirty="0"/>
              <a:t>B</a:t>
            </a:r>
            <a:endParaRPr kumimoji="1" lang="ja-JP" altLang="en-US" sz="1400" i="1" dirty="0"/>
          </a:p>
        </p:txBody>
      </p:sp>
      <p:sp>
        <p:nvSpPr>
          <p:cNvPr id="193" name="正方形/長方形 192">
            <a:extLst>
              <a:ext uri="{FF2B5EF4-FFF2-40B4-BE49-F238E27FC236}">
                <a16:creationId xmlns:a16="http://schemas.microsoft.com/office/drawing/2014/main" id="{9505AEB5-0D59-4B6B-B27B-47EED5502ABC}"/>
              </a:ext>
            </a:extLst>
          </p:cNvPr>
          <p:cNvSpPr/>
          <p:nvPr/>
        </p:nvSpPr>
        <p:spPr>
          <a:xfrm flipH="1">
            <a:off x="1402987" y="5204807"/>
            <a:ext cx="2406199" cy="1346710"/>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4" name="直線矢印コネクタ 193">
            <a:extLst>
              <a:ext uri="{FF2B5EF4-FFF2-40B4-BE49-F238E27FC236}">
                <a16:creationId xmlns:a16="http://schemas.microsoft.com/office/drawing/2014/main" id="{9F8274EF-8B4A-4881-8E1F-701EB244F88A}"/>
              </a:ext>
            </a:extLst>
          </p:cNvPr>
          <p:cNvCxnSpPr>
            <a:cxnSpLocks/>
          </p:cNvCxnSpPr>
          <p:nvPr/>
        </p:nvCxnSpPr>
        <p:spPr>
          <a:xfrm flipH="1">
            <a:off x="3741864" y="5971889"/>
            <a:ext cx="142294"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cxnSp>
        <p:nvCxnSpPr>
          <p:cNvPr id="195" name="直線矢印コネクタ 194">
            <a:extLst>
              <a:ext uri="{FF2B5EF4-FFF2-40B4-BE49-F238E27FC236}">
                <a16:creationId xmlns:a16="http://schemas.microsoft.com/office/drawing/2014/main" id="{07200C47-1CC2-421A-9838-2AEC53C84246}"/>
              </a:ext>
            </a:extLst>
          </p:cNvPr>
          <p:cNvCxnSpPr>
            <a:cxnSpLocks/>
          </p:cNvCxnSpPr>
          <p:nvPr/>
        </p:nvCxnSpPr>
        <p:spPr>
          <a:xfrm>
            <a:off x="3741864" y="5871661"/>
            <a:ext cx="142296"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sp>
        <p:nvSpPr>
          <p:cNvPr id="196" name="楕円 239">
            <a:extLst>
              <a:ext uri="{FF2B5EF4-FFF2-40B4-BE49-F238E27FC236}">
                <a16:creationId xmlns:a16="http://schemas.microsoft.com/office/drawing/2014/main" id="{EBFB9A04-A742-459E-A709-3A4B4C90D6CA}"/>
              </a:ext>
            </a:extLst>
          </p:cNvPr>
          <p:cNvSpPr/>
          <p:nvPr/>
        </p:nvSpPr>
        <p:spPr>
          <a:xfrm>
            <a:off x="3760723" y="5692558"/>
            <a:ext cx="83506" cy="83506"/>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7" name="直線矢印コネクタ 196">
            <a:extLst>
              <a:ext uri="{FF2B5EF4-FFF2-40B4-BE49-F238E27FC236}">
                <a16:creationId xmlns:a16="http://schemas.microsoft.com/office/drawing/2014/main" id="{ACA66344-83AF-4BE6-8829-EA3ACD92D132}"/>
              </a:ext>
            </a:extLst>
          </p:cNvPr>
          <p:cNvCxnSpPr>
            <a:cxnSpLocks/>
          </p:cNvCxnSpPr>
          <p:nvPr/>
        </p:nvCxnSpPr>
        <p:spPr>
          <a:xfrm flipV="1">
            <a:off x="3807974" y="5385691"/>
            <a:ext cx="0" cy="303469"/>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grpSp>
        <p:nvGrpSpPr>
          <p:cNvPr id="198" name="グループ化 197">
            <a:extLst>
              <a:ext uri="{FF2B5EF4-FFF2-40B4-BE49-F238E27FC236}">
                <a16:creationId xmlns:a16="http://schemas.microsoft.com/office/drawing/2014/main" id="{C7096021-EA93-4384-9A77-C27DEE4FC1E6}"/>
              </a:ext>
            </a:extLst>
          </p:cNvPr>
          <p:cNvGrpSpPr/>
          <p:nvPr/>
        </p:nvGrpSpPr>
        <p:grpSpPr>
          <a:xfrm>
            <a:off x="4832862" y="6302777"/>
            <a:ext cx="2721355" cy="289560"/>
            <a:chOff x="3655571" y="2384515"/>
            <a:chExt cx="3752704" cy="289560"/>
          </a:xfrm>
        </p:grpSpPr>
        <p:cxnSp>
          <p:nvCxnSpPr>
            <p:cNvPr id="199" name="直線矢印コネクタ 198">
              <a:extLst>
                <a:ext uri="{FF2B5EF4-FFF2-40B4-BE49-F238E27FC236}">
                  <a16:creationId xmlns:a16="http://schemas.microsoft.com/office/drawing/2014/main" id="{18A60241-0F5D-4C52-992C-F5AA097E9D24}"/>
                </a:ext>
              </a:extLst>
            </p:cNvPr>
            <p:cNvCxnSpPr>
              <a:cxnSpLocks/>
            </p:cNvCxnSpPr>
            <p:nvPr/>
          </p:nvCxnSpPr>
          <p:spPr>
            <a:xfrm>
              <a:off x="3660785" y="2546456"/>
              <a:ext cx="3739957" cy="0"/>
            </a:xfrm>
            <a:prstGeom prst="straightConnector1">
              <a:avLst/>
            </a:prstGeom>
            <a:ln w="38100">
              <a:solidFill>
                <a:srgbClr val="0070C0"/>
              </a:solidFill>
              <a:headEnd type="triangle"/>
              <a:tailEnd type="triangle"/>
            </a:ln>
          </p:spPr>
          <p:style>
            <a:lnRef idx="3">
              <a:schemeClr val="dk1"/>
            </a:lnRef>
            <a:fillRef idx="0">
              <a:schemeClr val="dk1"/>
            </a:fillRef>
            <a:effectRef idx="2">
              <a:schemeClr val="dk1"/>
            </a:effectRef>
            <a:fontRef idx="minor">
              <a:schemeClr val="tx1"/>
            </a:fontRef>
          </p:style>
        </p:cxnSp>
        <p:cxnSp>
          <p:nvCxnSpPr>
            <p:cNvPr id="200" name="直線コネクタ 199">
              <a:extLst>
                <a:ext uri="{FF2B5EF4-FFF2-40B4-BE49-F238E27FC236}">
                  <a16:creationId xmlns:a16="http://schemas.microsoft.com/office/drawing/2014/main" id="{0CE108B5-F409-4F92-B103-A16A8C249C29}"/>
                </a:ext>
              </a:extLst>
            </p:cNvPr>
            <p:cNvCxnSpPr/>
            <p:nvPr/>
          </p:nvCxnSpPr>
          <p:spPr>
            <a:xfrm>
              <a:off x="3655571" y="2384515"/>
              <a:ext cx="0" cy="28956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01" name="直線コネクタ 200">
              <a:extLst>
                <a:ext uri="{FF2B5EF4-FFF2-40B4-BE49-F238E27FC236}">
                  <a16:creationId xmlns:a16="http://schemas.microsoft.com/office/drawing/2014/main" id="{DA12F133-B48D-45F5-9E45-2129BB996E9A}"/>
                </a:ext>
              </a:extLst>
            </p:cNvPr>
            <p:cNvCxnSpPr/>
            <p:nvPr/>
          </p:nvCxnSpPr>
          <p:spPr>
            <a:xfrm>
              <a:off x="7408275" y="2384515"/>
              <a:ext cx="0" cy="28956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202" name="コンテンツ プレースホルダ 2">
            <a:extLst>
              <a:ext uri="{FF2B5EF4-FFF2-40B4-BE49-F238E27FC236}">
                <a16:creationId xmlns:a16="http://schemas.microsoft.com/office/drawing/2014/main" id="{B17CB796-4B06-4039-BC76-0CB9A9A3FA21}"/>
              </a:ext>
            </a:extLst>
          </p:cNvPr>
          <p:cNvSpPr txBox="1">
            <a:spLocks/>
          </p:cNvSpPr>
          <p:nvPr/>
        </p:nvSpPr>
        <p:spPr bwMode="auto">
          <a:xfrm>
            <a:off x="5290274" y="6296922"/>
            <a:ext cx="1749328" cy="377349"/>
          </a:xfrm>
          <a:prstGeom prst="rect">
            <a:avLst/>
          </a:prstGeom>
          <a:solidFill>
            <a:schemeClr val="bg1"/>
          </a:solidFill>
          <a:ln>
            <a:noFill/>
          </a:ln>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ＭＳ Ｐゴシック" panose="020B0600070205080204" pitchFamily="50" charset="-128"/>
                <a:ea typeface="ＭＳ Ｐゴシック" panose="020B0600070205080204" pitchFamily="50" charset="-128"/>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ＭＳ Ｐゴシック" panose="020B0600070205080204" pitchFamily="50" charset="-128"/>
                <a:ea typeface="ＭＳ Ｐゴシック" panose="020B0600070205080204" pitchFamily="50"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ＭＳ Ｐゴシック" panose="020B0600070205080204" pitchFamily="50" charset="-128"/>
                <a:ea typeface="ＭＳ Ｐゴシック" panose="020B0600070205080204" pitchFamily="50"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ＭＳ Ｐゴシック" panose="020B0600070205080204" pitchFamily="50" charset="-128"/>
                <a:ea typeface="ＭＳ Ｐゴシック" panose="020B0600070205080204" pitchFamily="50"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ＭＳ Ｐゴシック" panose="020B0600070205080204" pitchFamily="50" charset="-128"/>
                <a:ea typeface="ＭＳ Ｐゴシック" panose="020B060007020508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eaLnBrk="1" hangingPunct="1">
              <a:buNone/>
            </a:pPr>
            <a:r>
              <a:rPr lang="ja-JP" altLang="en-US" sz="2000" dirty="0">
                <a:latin typeface="+mn-lt"/>
                <a:cs typeface="游ゴシック"/>
              </a:rPr>
              <a:t>管路長を変更</a:t>
            </a:r>
          </a:p>
        </p:txBody>
      </p:sp>
      <mc:AlternateContent xmlns:mc="http://schemas.openxmlformats.org/markup-compatibility/2006" xmlns:a14="http://schemas.microsoft.com/office/drawing/2010/main">
        <mc:Choice Requires="a14">
          <p:sp>
            <p:nvSpPr>
              <p:cNvPr id="393" name="テキスト ボックス 392"/>
              <p:cNvSpPr txBox="1"/>
              <p:nvPr/>
            </p:nvSpPr>
            <p:spPr>
              <a:xfrm>
                <a:off x="-38572" y="2398897"/>
                <a:ext cx="4029302" cy="461665"/>
              </a:xfrm>
              <a:prstGeom prst="rect">
                <a:avLst/>
              </a:prstGeom>
              <a:noFill/>
              <a:ln>
                <a:noFill/>
              </a:ln>
            </p:spPr>
            <p:txBody>
              <a:bodyPr wrap="square" rtlCol="0">
                <a:spAutoFit/>
              </a:bodyPr>
              <a:lstStyle/>
              <a:p>
                <a:pPr marL="457200" indent="-457200" algn="ctr">
                  <a:buFont typeface="Wingdings" panose="05000000000000000000" pitchFamily="2" charset="2"/>
                  <a:buChar char="l"/>
                </a:pPr>
                <a:r>
                  <a:rPr kumimoji="1" lang="ja-JP" altLang="en-US" sz="2400" dirty="0"/>
                  <a:t>コア部の周波数応答</a:t>
                </a:r>
                <a14:m>
                  <m:oMath xmlns:m="http://schemas.openxmlformats.org/officeDocument/2006/math">
                    <m:r>
                      <a:rPr kumimoji="1" lang="en-US" altLang="ja-JP" sz="2400" i="1" dirty="0" smtClean="0">
                        <a:latin typeface="Cambria Math" panose="02040503050406030204" pitchFamily="18" charset="0"/>
                      </a:rPr>
                      <m:t>𝐺</m:t>
                    </m:r>
                  </m:oMath>
                </a14:m>
                <a:endParaRPr kumimoji="1" lang="en-US" altLang="ja-JP" sz="2400" dirty="0"/>
              </a:p>
            </p:txBody>
          </p:sp>
        </mc:Choice>
        <mc:Fallback xmlns="">
          <p:sp>
            <p:nvSpPr>
              <p:cNvPr id="393" name="テキスト ボックス 392"/>
              <p:cNvSpPr txBox="1">
                <a:spLocks noRot="1" noChangeAspect="1" noMove="1" noResize="1" noEditPoints="1" noAdjustHandles="1" noChangeArrowheads="1" noChangeShapeType="1" noTextEdit="1"/>
              </p:cNvSpPr>
              <p:nvPr/>
            </p:nvSpPr>
            <p:spPr>
              <a:xfrm>
                <a:off x="-38572" y="2398897"/>
                <a:ext cx="4029302" cy="461665"/>
              </a:xfrm>
              <a:prstGeom prst="rect">
                <a:avLst/>
              </a:prstGeom>
              <a:blipFill rotWithShape="0">
                <a:blip r:embed="rId8"/>
                <a:stretch>
                  <a:fillRect t="-16000" b="-26667"/>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94" name="テキスト ボックス 393"/>
              <p:cNvSpPr txBox="1"/>
              <p:nvPr/>
            </p:nvSpPr>
            <p:spPr>
              <a:xfrm>
                <a:off x="4007830" y="2398896"/>
                <a:ext cx="4622754" cy="461665"/>
              </a:xfrm>
              <a:prstGeom prst="rect">
                <a:avLst/>
              </a:prstGeom>
              <a:noFill/>
              <a:ln>
                <a:noFill/>
              </a:ln>
            </p:spPr>
            <p:txBody>
              <a:bodyPr wrap="square" rtlCol="0">
                <a:spAutoFit/>
              </a:bodyPr>
              <a:lstStyle/>
              <a:p>
                <a:pPr marL="342900" indent="-342900" algn="ctr">
                  <a:buFont typeface="Wingdings" panose="05000000000000000000" pitchFamily="2" charset="2"/>
                  <a:buChar char="l"/>
                </a:pPr>
                <a:r>
                  <a:rPr kumimoji="1" lang="ja-JP" altLang="en-US" sz="2400" dirty="0"/>
                  <a:t>管路部の周波数応答</a:t>
                </a:r>
                <a14:m>
                  <m:oMath xmlns:m="http://schemas.openxmlformats.org/officeDocument/2006/math">
                    <m:r>
                      <a:rPr kumimoji="1" lang="en-US" altLang="ja-JP" sz="2400" i="1" dirty="0" smtClean="0">
                        <a:latin typeface="Cambria Math" panose="02040503050406030204" pitchFamily="18" charset="0"/>
                      </a:rPr>
                      <m:t>𝐾</m:t>
                    </m:r>
                  </m:oMath>
                </a14:m>
                <a:endParaRPr kumimoji="1" lang="en-US" altLang="ja-JP" sz="2400" dirty="0"/>
              </a:p>
            </p:txBody>
          </p:sp>
        </mc:Choice>
        <mc:Fallback xmlns="">
          <p:sp>
            <p:nvSpPr>
              <p:cNvPr id="394" name="テキスト ボックス 393"/>
              <p:cNvSpPr txBox="1">
                <a:spLocks noRot="1" noChangeAspect="1" noMove="1" noResize="1" noEditPoints="1" noAdjustHandles="1" noChangeArrowheads="1" noChangeShapeType="1" noTextEdit="1"/>
              </p:cNvSpPr>
              <p:nvPr/>
            </p:nvSpPr>
            <p:spPr>
              <a:xfrm>
                <a:off x="4007830" y="2398896"/>
                <a:ext cx="4622754" cy="461665"/>
              </a:xfrm>
              <a:prstGeom prst="rect">
                <a:avLst/>
              </a:prstGeom>
              <a:blipFill rotWithShape="0">
                <a:blip r:embed="rId9"/>
                <a:stretch>
                  <a:fillRect t="-16000" b="-26667"/>
                </a:stretch>
              </a:blipFill>
              <a:ln>
                <a:noFill/>
              </a:ln>
            </p:spPr>
            <p:txBody>
              <a:bodyPr/>
              <a:lstStyle/>
              <a:p>
                <a:r>
                  <a:rPr lang="ja-JP" altLang="en-US">
                    <a:noFill/>
                  </a:rPr>
                  <a:t> </a:t>
                </a:r>
              </a:p>
            </p:txBody>
          </p:sp>
        </mc:Fallback>
      </mc:AlternateContent>
      <p:cxnSp>
        <p:nvCxnSpPr>
          <p:cNvPr id="395" name="直線コネクタ 394"/>
          <p:cNvCxnSpPr>
            <a:cxnSpLocks/>
          </p:cNvCxnSpPr>
          <p:nvPr/>
        </p:nvCxnSpPr>
        <p:spPr>
          <a:xfrm>
            <a:off x="4007830" y="2559494"/>
            <a:ext cx="0" cy="190929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6" name="直線コネクタ 395">
            <a:extLst>
              <a:ext uri="{FF2B5EF4-FFF2-40B4-BE49-F238E27FC236}">
                <a16:creationId xmlns:a16="http://schemas.microsoft.com/office/drawing/2014/main" id="{F9B018D6-27F4-4B2C-8F55-9ED147CEE5F1}"/>
              </a:ext>
            </a:extLst>
          </p:cNvPr>
          <p:cNvCxnSpPr>
            <a:cxnSpLocks/>
          </p:cNvCxnSpPr>
          <p:nvPr/>
        </p:nvCxnSpPr>
        <p:spPr>
          <a:xfrm>
            <a:off x="5782890" y="3521189"/>
            <a:ext cx="263433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7" name="直線コネクタ 396">
            <a:extLst>
              <a:ext uri="{FF2B5EF4-FFF2-40B4-BE49-F238E27FC236}">
                <a16:creationId xmlns:a16="http://schemas.microsoft.com/office/drawing/2014/main" id="{DFB77AA7-0B4A-4062-92B6-D4C86A93DC89}"/>
              </a:ext>
            </a:extLst>
          </p:cNvPr>
          <p:cNvCxnSpPr>
            <a:cxnSpLocks/>
          </p:cNvCxnSpPr>
          <p:nvPr/>
        </p:nvCxnSpPr>
        <p:spPr>
          <a:xfrm>
            <a:off x="5782890" y="3795475"/>
            <a:ext cx="263433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8" name="正方形/長方形 397">
            <a:extLst>
              <a:ext uri="{FF2B5EF4-FFF2-40B4-BE49-F238E27FC236}">
                <a16:creationId xmlns:a16="http://schemas.microsoft.com/office/drawing/2014/main" id="{DFB7233E-497A-441C-B95B-73679DD724C2}"/>
              </a:ext>
            </a:extLst>
          </p:cNvPr>
          <p:cNvSpPr/>
          <p:nvPr/>
        </p:nvSpPr>
        <p:spPr>
          <a:xfrm flipH="1">
            <a:off x="8425684" y="3488467"/>
            <a:ext cx="54166" cy="334345"/>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399" name="テキスト ボックス 398">
                <a:extLst>
                  <a:ext uri="{FF2B5EF4-FFF2-40B4-BE49-F238E27FC236}">
                    <a16:creationId xmlns:a16="http://schemas.microsoft.com/office/drawing/2014/main" id="{04FEEFD7-3509-45A8-9AEB-5E0394041551}"/>
                  </a:ext>
                </a:extLst>
              </p:cNvPr>
              <p:cNvSpPr txBox="1"/>
              <p:nvPr/>
            </p:nvSpPr>
            <p:spPr>
              <a:xfrm>
                <a:off x="8276382" y="2911422"/>
                <a:ext cx="301568" cy="3566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solidFill>
                            <a:srgbClr val="00B050"/>
                          </a:solidFill>
                          <a:latin typeface="Cambria Math" panose="02040503050406030204" pitchFamily="18" charset="0"/>
                        </a:rPr>
                        <m:t>𝐾</m:t>
                      </m:r>
                    </m:oMath>
                  </m:oMathPara>
                </a14:m>
                <a:endParaRPr kumimoji="1" lang="ja-JP" altLang="en-US" sz="3200" dirty="0">
                  <a:solidFill>
                    <a:srgbClr val="00B050"/>
                  </a:solidFill>
                </a:endParaRPr>
              </a:p>
            </p:txBody>
          </p:sp>
        </mc:Choice>
        <mc:Fallback xmlns="">
          <p:sp>
            <p:nvSpPr>
              <p:cNvPr id="399" name="テキスト ボックス 398">
                <a:extLst>
                  <a:ext uri="{FF2B5EF4-FFF2-40B4-BE49-F238E27FC236}">
                    <a16:creationId xmlns="" xmlns:a16="http://schemas.microsoft.com/office/drawing/2014/main" xmlns:a14="http://schemas.microsoft.com/office/drawing/2010/main" id="{04FEEFD7-3509-45A8-9AEB-5E0394041551}"/>
                  </a:ext>
                </a:extLst>
              </p:cNvPr>
              <p:cNvSpPr txBox="1">
                <a:spLocks noRot="1" noChangeAspect="1" noMove="1" noResize="1" noEditPoints="1" noAdjustHandles="1" noChangeArrowheads="1" noChangeShapeType="1" noTextEdit="1"/>
              </p:cNvSpPr>
              <p:nvPr/>
            </p:nvSpPr>
            <p:spPr>
              <a:xfrm>
                <a:off x="8276382" y="2911422"/>
                <a:ext cx="301568" cy="356644"/>
              </a:xfrm>
              <a:prstGeom prst="rect">
                <a:avLst/>
              </a:prstGeom>
              <a:blipFill rotWithShape="0">
                <a:blip r:embed="rId10"/>
                <a:stretch>
                  <a:fillRect b="-8621"/>
                </a:stretch>
              </a:blipFill>
            </p:spPr>
            <p:txBody>
              <a:bodyPr/>
              <a:lstStyle/>
              <a:p>
                <a:r>
                  <a:rPr lang="ja-JP" altLang="en-US">
                    <a:noFill/>
                  </a:rPr>
                  <a:t> </a:t>
                </a:r>
              </a:p>
            </p:txBody>
          </p:sp>
        </mc:Fallback>
      </mc:AlternateContent>
      <p:sp>
        <p:nvSpPr>
          <p:cNvPr id="400" name="テキスト ボックス 399">
            <a:extLst>
              <a:ext uri="{FF2B5EF4-FFF2-40B4-BE49-F238E27FC236}">
                <a16:creationId xmlns:a16="http://schemas.microsoft.com/office/drawing/2014/main" id="{72AA034B-DEAF-474E-9595-7F7864B26536}"/>
              </a:ext>
            </a:extLst>
          </p:cNvPr>
          <p:cNvSpPr txBox="1"/>
          <p:nvPr/>
        </p:nvSpPr>
        <p:spPr>
          <a:xfrm>
            <a:off x="4556194" y="3503319"/>
            <a:ext cx="65" cy="215444"/>
          </a:xfrm>
          <a:prstGeom prst="rect">
            <a:avLst/>
          </a:prstGeom>
          <a:noFill/>
        </p:spPr>
        <p:txBody>
          <a:bodyPr wrap="none" lIns="0" tIns="0" rIns="0" bIns="0" rtlCol="0">
            <a:spAutoFit/>
          </a:bodyPr>
          <a:lstStyle/>
          <a:p>
            <a:endParaRPr kumimoji="1" lang="ja-JP" altLang="en-US" sz="1400" dirty="0"/>
          </a:p>
        </p:txBody>
      </p:sp>
      <p:sp>
        <p:nvSpPr>
          <p:cNvPr id="401" name="正方形/長方形 400">
            <a:extLst>
              <a:ext uri="{FF2B5EF4-FFF2-40B4-BE49-F238E27FC236}">
                <a16:creationId xmlns:a16="http://schemas.microsoft.com/office/drawing/2014/main" id="{7FEB8C5B-F964-4148-8DDD-17845F4A2823}"/>
              </a:ext>
            </a:extLst>
          </p:cNvPr>
          <p:cNvSpPr/>
          <p:nvPr/>
        </p:nvSpPr>
        <p:spPr>
          <a:xfrm flipH="1">
            <a:off x="5295826" y="3477585"/>
            <a:ext cx="487064" cy="36042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402" name="直線矢印コネクタ 401">
            <a:extLst>
              <a:ext uri="{FF2B5EF4-FFF2-40B4-BE49-F238E27FC236}">
                <a16:creationId xmlns:a16="http://schemas.microsoft.com/office/drawing/2014/main" id="{183DF558-4130-44BF-8EC0-DD67F20274DD}"/>
              </a:ext>
            </a:extLst>
          </p:cNvPr>
          <p:cNvCxnSpPr>
            <a:cxnSpLocks/>
          </p:cNvCxnSpPr>
          <p:nvPr/>
        </p:nvCxnSpPr>
        <p:spPr>
          <a:xfrm flipV="1">
            <a:off x="5531389" y="3115309"/>
            <a:ext cx="0" cy="311343"/>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sp>
        <p:nvSpPr>
          <p:cNvPr id="403" name="楕円 261">
            <a:extLst>
              <a:ext uri="{FF2B5EF4-FFF2-40B4-BE49-F238E27FC236}">
                <a16:creationId xmlns:a16="http://schemas.microsoft.com/office/drawing/2014/main" id="{E9BAB16A-6532-4BA3-B2B6-7362C004212F}"/>
              </a:ext>
            </a:extLst>
          </p:cNvPr>
          <p:cNvSpPr/>
          <p:nvPr/>
        </p:nvSpPr>
        <p:spPr>
          <a:xfrm>
            <a:off x="5489427" y="3430137"/>
            <a:ext cx="85673" cy="85673"/>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4" name="テキスト ボックス 403">
            <a:extLst>
              <a:ext uri="{FF2B5EF4-FFF2-40B4-BE49-F238E27FC236}">
                <a16:creationId xmlns:a16="http://schemas.microsoft.com/office/drawing/2014/main" id="{EC10EE6A-8F5F-45CE-BD3D-87F1F9330124}"/>
              </a:ext>
            </a:extLst>
          </p:cNvPr>
          <p:cNvSpPr txBox="1"/>
          <p:nvPr/>
        </p:nvSpPr>
        <p:spPr>
          <a:xfrm>
            <a:off x="5543879" y="2940979"/>
            <a:ext cx="466021" cy="334354"/>
          </a:xfrm>
          <a:prstGeom prst="rect">
            <a:avLst/>
          </a:prstGeom>
          <a:noFill/>
          <a:ln w="19050">
            <a:noFill/>
          </a:ln>
        </p:spPr>
        <p:txBody>
          <a:bodyPr wrap="square" rtlCol="0">
            <a:spAutoFit/>
          </a:bodyPr>
          <a:lstStyle/>
          <a:p>
            <a:r>
              <a:rPr kumimoji="1" lang="en-US" altLang="ja-JP" sz="2400" i="1" dirty="0">
                <a:latin typeface="Century" panose="02040604050505020304" pitchFamily="18" charset="0"/>
              </a:rPr>
              <a:t>p</a:t>
            </a:r>
            <a:endParaRPr kumimoji="1" lang="ja-JP" altLang="en-US" sz="2400" i="1" dirty="0">
              <a:latin typeface="Century" panose="02040604050505020304" pitchFamily="18" charset="0"/>
            </a:endParaRPr>
          </a:p>
        </p:txBody>
      </p:sp>
      <p:sp>
        <p:nvSpPr>
          <p:cNvPr id="405" name="テキスト ボックス 404">
            <a:extLst>
              <a:ext uri="{FF2B5EF4-FFF2-40B4-BE49-F238E27FC236}">
                <a16:creationId xmlns:a16="http://schemas.microsoft.com/office/drawing/2014/main" id="{788F5D51-C811-4B99-BB5E-CA5E747A3CFF}"/>
              </a:ext>
            </a:extLst>
          </p:cNvPr>
          <p:cNvSpPr txBox="1"/>
          <p:nvPr/>
        </p:nvSpPr>
        <p:spPr>
          <a:xfrm>
            <a:off x="5720319" y="3138288"/>
            <a:ext cx="546769" cy="338554"/>
          </a:xfrm>
          <a:prstGeom prst="rect">
            <a:avLst/>
          </a:prstGeom>
          <a:noFill/>
          <a:ln w="19050">
            <a:noFill/>
          </a:ln>
        </p:spPr>
        <p:txBody>
          <a:bodyPr wrap="square" rtlCol="0">
            <a:spAutoFit/>
          </a:bodyPr>
          <a:lstStyle/>
          <a:p>
            <a:r>
              <a:rPr lang="en-US" altLang="ja-JP" sz="1600" dirty="0">
                <a:latin typeface="Cambria" panose="02040503050406030204" pitchFamily="18" charset="0"/>
                <a:ea typeface="Cambria" panose="02040503050406030204" pitchFamily="18" charset="0"/>
                <a:cs typeface="Calibri" panose="020F0502020204030204" pitchFamily="34" charset="0"/>
              </a:rPr>
              <a:t>S</a:t>
            </a:r>
            <a:endParaRPr kumimoji="1" lang="ja-JP" altLang="en-US" sz="1600" dirty="0">
              <a:latin typeface="Cambria" panose="02040503050406030204" pitchFamily="18" charset="0"/>
              <a:cs typeface="Calibri" panose="020F0502020204030204" pitchFamily="34" charset="0"/>
            </a:endParaRPr>
          </a:p>
        </p:txBody>
      </p:sp>
      <p:sp>
        <p:nvSpPr>
          <p:cNvPr id="406" name="正方形/長方形 405">
            <a:extLst>
              <a:ext uri="{FF2B5EF4-FFF2-40B4-BE49-F238E27FC236}">
                <a16:creationId xmlns:a16="http://schemas.microsoft.com/office/drawing/2014/main" id="{E671A354-073D-443C-82B7-6673FEA7AFAC}"/>
              </a:ext>
            </a:extLst>
          </p:cNvPr>
          <p:cNvSpPr/>
          <p:nvPr/>
        </p:nvSpPr>
        <p:spPr>
          <a:xfrm flipH="1">
            <a:off x="4242372" y="3477585"/>
            <a:ext cx="477986" cy="36042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7" name="テキスト ボックス 406">
            <a:extLst>
              <a:ext uri="{FF2B5EF4-FFF2-40B4-BE49-F238E27FC236}">
                <a16:creationId xmlns:a16="http://schemas.microsoft.com/office/drawing/2014/main" id="{E6B3DF19-155C-4423-8DC0-1FB133421443}"/>
              </a:ext>
            </a:extLst>
          </p:cNvPr>
          <p:cNvSpPr txBox="1"/>
          <p:nvPr/>
        </p:nvSpPr>
        <p:spPr>
          <a:xfrm>
            <a:off x="4481122" y="2939394"/>
            <a:ext cx="466021" cy="334354"/>
          </a:xfrm>
          <a:prstGeom prst="rect">
            <a:avLst/>
          </a:prstGeom>
          <a:noFill/>
          <a:ln w="19050">
            <a:noFill/>
          </a:ln>
        </p:spPr>
        <p:txBody>
          <a:bodyPr wrap="square" rtlCol="0">
            <a:spAutoFit/>
          </a:bodyPr>
          <a:lstStyle/>
          <a:p>
            <a:r>
              <a:rPr kumimoji="1" lang="en-US" altLang="ja-JP" sz="2400" i="1" dirty="0">
                <a:latin typeface="Century" panose="02040604050505020304" pitchFamily="18" charset="0"/>
              </a:rPr>
              <a:t>p</a:t>
            </a:r>
            <a:endParaRPr kumimoji="1" lang="ja-JP" altLang="en-US" sz="2400" i="1" dirty="0">
              <a:latin typeface="Century" panose="02040604050505020304" pitchFamily="18" charset="0"/>
            </a:endParaRPr>
          </a:p>
        </p:txBody>
      </p:sp>
      <p:sp>
        <p:nvSpPr>
          <p:cNvPr id="408" name="テキスト ボックス 407">
            <a:extLst>
              <a:ext uri="{FF2B5EF4-FFF2-40B4-BE49-F238E27FC236}">
                <a16:creationId xmlns:a16="http://schemas.microsoft.com/office/drawing/2014/main" id="{F4C5DE1E-C86B-4BCC-BA5B-D7EF5F7A050A}"/>
              </a:ext>
            </a:extLst>
          </p:cNvPr>
          <p:cNvSpPr txBox="1"/>
          <p:nvPr/>
        </p:nvSpPr>
        <p:spPr>
          <a:xfrm>
            <a:off x="4663028" y="3139530"/>
            <a:ext cx="546770" cy="338554"/>
          </a:xfrm>
          <a:prstGeom prst="rect">
            <a:avLst/>
          </a:prstGeom>
          <a:noFill/>
          <a:ln w="19050">
            <a:noFill/>
          </a:ln>
        </p:spPr>
        <p:txBody>
          <a:bodyPr wrap="square" rtlCol="0">
            <a:spAutoFit/>
          </a:bodyPr>
          <a:lstStyle/>
          <a:p>
            <a:r>
              <a:rPr lang="en-US" altLang="ja-JP" sz="1600" dirty="0">
                <a:latin typeface="Cambria" panose="02040503050406030204" pitchFamily="18" charset="0"/>
                <a:ea typeface="Cambria" panose="02040503050406030204" pitchFamily="18" charset="0"/>
                <a:cs typeface="Calibri" panose="020F0502020204030204" pitchFamily="34" charset="0"/>
              </a:rPr>
              <a:t>C</a:t>
            </a:r>
            <a:endParaRPr kumimoji="1" lang="ja-JP" altLang="en-US" sz="1600" dirty="0">
              <a:latin typeface="Cambria" panose="02040503050406030204" pitchFamily="18" charset="0"/>
              <a:cs typeface="Calibri" panose="020F0502020204030204" pitchFamily="34" charset="0"/>
            </a:endParaRPr>
          </a:p>
        </p:txBody>
      </p:sp>
      <p:sp>
        <p:nvSpPr>
          <p:cNvPr id="409" name="正方形/長方形 408">
            <a:extLst>
              <a:ext uri="{FF2B5EF4-FFF2-40B4-BE49-F238E27FC236}">
                <a16:creationId xmlns:a16="http://schemas.microsoft.com/office/drawing/2014/main" id="{5F1BF9F5-546E-4CEA-AA0C-5429BE1FBC2C}"/>
              </a:ext>
            </a:extLst>
          </p:cNvPr>
          <p:cNvSpPr/>
          <p:nvPr/>
        </p:nvSpPr>
        <p:spPr>
          <a:xfrm flipH="1">
            <a:off x="4249483" y="2941843"/>
            <a:ext cx="4381101" cy="1358579"/>
          </a:xfrm>
          <a:prstGeom prst="rect">
            <a:avLst/>
          </a:prstGeom>
          <a:noFill/>
          <a:ln w="285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410" name="直線コネクタ 409">
            <a:extLst>
              <a:ext uri="{FF2B5EF4-FFF2-40B4-BE49-F238E27FC236}">
                <a16:creationId xmlns:a16="http://schemas.microsoft.com/office/drawing/2014/main" id="{943C3157-E576-4FEA-9877-6117C2DFA332}"/>
              </a:ext>
            </a:extLst>
          </p:cNvPr>
          <p:cNvCxnSpPr>
            <a:cxnSpLocks/>
          </p:cNvCxnSpPr>
          <p:nvPr/>
        </p:nvCxnSpPr>
        <p:spPr>
          <a:xfrm>
            <a:off x="4720358" y="3527417"/>
            <a:ext cx="5754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1" name="直線コネクタ 410">
            <a:extLst>
              <a:ext uri="{FF2B5EF4-FFF2-40B4-BE49-F238E27FC236}">
                <a16:creationId xmlns:a16="http://schemas.microsoft.com/office/drawing/2014/main" id="{45F6E615-B16D-46C6-8D9F-7EA4E518E1BF}"/>
              </a:ext>
            </a:extLst>
          </p:cNvPr>
          <p:cNvCxnSpPr>
            <a:cxnSpLocks/>
          </p:cNvCxnSpPr>
          <p:nvPr/>
        </p:nvCxnSpPr>
        <p:spPr>
          <a:xfrm>
            <a:off x="4720358" y="3794383"/>
            <a:ext cx="5754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12" name="テキスト ボックス 411">
            <a:extLst>
              <a:ext uri="{FF2B5EF4-FFF2-40B4-BE49-F238E27FC236}">
                <a16:creationId xmlns:a16="http://schemas.microsoft.com/office/drawing/2014/main" id="{B93AA164-0539-403F-95AD-0CA271159CBA}"/>
              </a:ext>
            </a:extLst>
          </p:cNvPr>
          <p:cNvSpPr txBox="1"/>
          <p:nvPr/>
        </p:nvSpPr>
        <p:spPr>
          <a:xfrm>
            <a:off x="4178701" y="3521339"/>
            <a:ext cx="65" cy="215444"/>
          </a:xfrm>
          <a:prstGeom prst="rect">
            <a:avLst/>
          </a:prstGeom>
          <a:noFill/>
        </p:spPr>
        <p:txBody>
          <a:bodyPr wrap="none" lIns="0" tIns="0" rIns="0" bIns="0" rtlCol="0">
            <a:spAutoFit/>
          </a:bodyPr>
          <a:lstStyle/>
          <a:p>
            <a:endParaRPr kumimoji="1" lang="ja-JP" altLang="en-US" sz="1400" dirty="0"/>
          </a:p>
        </p:txBody>
      </p:sp>
      <p:sp>
        <p:nvSpPr>
          <p:cNvPr id="413" name="楕円 279">
            <a:extLst>
              <a:ext uri="{FF2B5EF4-FFF2-40B4-BE49-F238E27FC236}">
                <a16:creationId xmlns:a16="http://schemas.microsoft.com/office/drawing/2014/main" id="{B96FCAEF-A77F-44BA-88F2-7DCCD7A12D6D}"/>
              </a:ext>
            </a:extLst>
          </p:cNvPr>
          <p:cNvSpPr/>
          <p:nvPr/>
        </p:nvSpPr>
        <p:spPr>
          <a:xfrm>
            <a:off x="4208729" y="3436944"/>
            <a:ext cx="83506" cy="83506"/>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4" name="直線矢印コネクタ 413">
            <a:extLst>
              <a:ext uri="{FF2B5EF4-FFF2-40B4-BE49-F238E27FC236}">
                <a16:creationId xmlns:a16="http://schemas.microsoft.com/office/drawing/2014/main" id="{C69AAC48-E18E-4B9D-9B6E-63B6338B8C4F}"/>
              </a:ext>
            </a:extLst>
          </p:cNvPr>
          <p:cNvCxnSpPr>
            <a:cxnSpLocks/>
          </p:cNvCxnSpPr>
          <p:nvPr/>
        </p:nvCxnSpPr>
        <p:spPr>
          <a:xfrm flipV="1">
            <a:off x="4251218" y="3130077"/>
            <a:ext cx="0" cy="303469"/>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grpSp>
        <p:nvGrpSpPr>
          <p:cNvPr id="415" name="グループ化 414">
            <a:extLst>
              <a:ext uri="{FF2B5EF4-FFF2-40B4-BE49-F238E27FC236}">
                <a16:creationId xmlns:a16="http://schemas.microsoft.com/office/drawing/2014/main" id="{63AA7999-90C4-40D7-8B9E-C7AB6E503A9A}"/>
              </a:ext>
            </a:extLst>
          </p:cNvPr>
          <p:cNvGrpSpPr/>
          <p:nvPr/>
        </p:nvGrpSpPr>
        <p:grpSpPr>
          <a:xfrm>
            <a:off x="2530362" y="3386610"/>
            <a:ext cx="355683" cy="562247"/>
            <a:chOff x="3877397" y="2911629"/>
            <a:chExt cx="503858" cy="796474"/>
          </a:xfrm>
        </p:grpSpPr>
        <p:cxnSp>
          <p:nvCxnSpPr>
            <p:cNvPr id="416" name="直線コネクタ 415">
              <a:extLst>
                <a:ext uri="{FF2B5EF4-FFF2-40B4-BE49-F238E27FC236}">
                  <a16:creationId xmlns:a16="http://schemas.microsoft.com/office/drawing/2014/main" id="{E5027B03-89E4-4E14-9DF3-D76A1607FF9D}"/>
                </a:ext>
              </a:extLst>
            </p:cNvPr>
            <p:cNvCxnSpPr>
              <a:cxnSpLocks/>
            </p:cNvCxnSpPr>
            <p:nvPr/>
          </p:nvCxnSpPr>
          <p:spPr>
            <a:xfrm flipH="1">
              <a:off x="4133850" y="2933854"/>
              <a:ext cx="13796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7" name="直線コネクタ 416">
              <a:extLst>
                <a:ext uri="{FF2B5EF4-FFF2-40B4-BE49-F238E27FC236}">
                  <a16:creationId xmlns:a16="http://schemas.microsoft.com/office/drawing/2014/main" id="{3E9C746A-4B62-4733-BD40-F4C4976BC2C5}"/>
                </a:ext>
              </a:extLst>
            </p:cNvPr>
            <p:cNvCxnSpPr>
              <a:cxnSpLocks/>
            </p:cNvCxnSpPr>
            <p:nvPr/>
          </p:nvCxnSpPr>
          <p:spPr>
            <a:xfrm flipH="1">
              <a:off x="4136236" y="3686329"/>
              <a:ext cx="1500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8" name="直線コネクタ 417">
              <a:extLst>
                <a:ext uri="{FF2B5EF4-FFF2-40B4-BE49-F238E27FC236}">
                  <a16:creationId xmlns:a16="http://schemas.microsoft.com/office/drawing/2014/main" id="{1C48B6FE-BBC6-418E-ADD7-A93C70B32986}"/>
                </a:ext>
              </a:extLst>
            </p:cNvPr>
            <p:cNvCxnSpPr>
              <a:cxnSpLocks/>
            </p:cNvCxnSpPr>
            <p:nvPr/>
          </p:nvCxnSpPr>
          <p:spPr>
            <a:xfrm flipH="1">
              <a:off x="3997924" y="2911629"/>
              <a:ext cx="0" cy="788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19" name="正方形/長方形 418">
              <a:extLst>
                <a:ext uri="{FF2B5EF4-FFF2-40B4-BE49-F238E27FC236}">
                  <a16:creationId xmlns:a16="http://schemas.microsoft.com/office/drawing/2014/main" id="{62D0E00D-D5CA-4478-AAD7-B0449635723A}"/>
                </a:ext>
              </a:extLst>
            </p:cNvPr>
            <p:cNvSpPr/>
            <p:nvPr/>
          </p:nvSpPr>
          <p:spPr>
            <a:xfrm>
              <a:off x="3877397" y="2914082"/>
              <a:ext cx="263402" cy="78876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0" name="直線コネクタ 419">
              <a:extLst>
                <a:ext uri="{FF2B5EF4-FFF2-40B4-BE49-F238E27FC236}">
                  <a16:creationId xmlns:a16="http://schemas.microsoft.com/office/drawing/2014/main" id="{468FFD34-CBF3-4DDF-AD29-FB87FF1AD8A3}"/>
                </a:ext>
              </a:extLst>
            </p:cNvPr>
            <p:cNvCxnSpPr>
              <a:cxnSpLocks/>
            </p:cNvCxnSpPr>
            <p:nvPr/>
          </p:nvCxnSpPr>
          <p:spPr>
            <a:xfrm flipH="1">
              <a:off x="3940774" y="2919341"/>
              <a:ext cx="0" cy="788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1" name="直線コネクタ 420">
              <a:extLst>
                <a:ext uri="{FF2B5EF4-FFF2-40B4-BE49-F238E27FC236}">
                  <a16:creationId xmlns:a16="http://schemas.microsoft.com/office/drawing/2014/main" id="{4873B507-E426-4A7F-9858-E61B172F7DCD}"/>
                </a:ext>
              </a:extLst>
            </p:cNvPr>
            <p:cNvCxnSpPr>
              <a:cxnSpLocks/>
            </p:cNvCxnSpPr>
            <p:nvPr/>
          </p:nvCxnSpPr>
          <p:spPr>
            <a:xfrm>
              <a:off x="4270248" y="2933460"/>
              <a:ext cx="0" cy="13765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2" name="直線コネクタ 421">
              <a:extLst>
                <a:ext uri="{FF2B5EF4-FFF2-40B4-BE49-F238E27FC236}">
                  <a16:creationId xmlns:a16="http://schemas.microsoft.com/office/drawing/2014/main" id="{2192F358-F7C2-41A9-B74C-9EA10E577779}"/>
                </a:ext>
              </a:extLst>
            </p:cNvPr>
            <p:cNvCxnSpPr>
              <a:cxnSpLocks/>
            </p:cNvCxnSpPr>
            <p:nvPr/>
          </p:nvCxnSpPr>
          <p:spPr>
            <a:xfrm>
              <a:off x="4276598" y="3539326"/>
              <a:ext cx="0" cy="147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3" name="直線コネクタ 422">
              <a:extLst>
                <a:ext uri="{FF2B5EF4-FFF2-40B4-BE49-F238E27FC236}">
                  <a16:creationId xmlns:a16="http://schemas.microsoft.com/office/drawing/2014/main" id="{8EC4133B-D3A2-4B65-BBAD-D062F0303AEC}"/>
                </a:ext>
              </a:extLst>
            </p:cNvPr>
            <p:cNvCxnSpPr>
              <a:cxnSpLocks/>
            </p:cNvCxnSpPr>
            <p:nvPr/>
          </p:nvCxnSpPr>
          <p:spPr>
            <a:xfrm>
              <a:off x="4269256" y="3065642"/>
              <a:ext cx="105100" cy="593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4" name="直線コネクタ 423">
              <a:extLst>
                <a:ext uri="{FF2B5EF4-FFF2-40B4-BE49-F238E27FC236}">
                  <a16:creationId xmlns:a16="http://schemas.microsoft.com/office/drawing/2014/main" id="{2C68B437-853F-4208-B740-59C6893A0E97}"/>
                </a:ext>
              </a:extLst>
            </p:cNvPr>
            <p:cNvCxnSpPr>
              <a:cxnSpLocks/>
            </p:cNvCxnSpPr>
            <p:nvPr/>
          </p:nvCxnSpPr>
          <p:spPr>
            <a:xfrm flipV="1">
              <a:off x="4274019" y="3497048"/>
              <a:ext cx="107236" cy="48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25" name="直線コネクタ 424">
            <a:extLst>
              <a:ext uri="{FF2B5EF4-FFF2-40B4-BE49-F238E27FC236}">
                <a16:creationId xmlns:a16="http://schemas.microsoft.com/office/drawing/2014/main" id="{D2F4795D-57C0-42B0-8DCD-D6EF754EE19D}"/>
              </a:ext>
            </a:extLst>
          </p:cNvPr>
          <p:cNvCxnSpPr>
            <a:cxnSpLocks/>
          </p:cNvCxnSpPr>
          <p:nvPr/>
        </p:nvCxnSpPr>
        <p:spPr>
          <a:xfrm>
            <a:off x="2024231" y="3797247"/>
            <a:ext cx="506131"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6" name="直線コネクタ 425">
            <a:extLst>
              <a:ext uri="{FF2B5EF4-FFF2-40B4-BE49-F238E27FC236}">
                <a16:creationId xmlns:a16="http://schemas.microsoft.com/office/drawing/2014/main" id="{BAD9F0E0-BC10-4478-8DAD-FE58A64D3832}"/>
              </a:ext>
            </a:extLst>
          </p:cNvPr>
          <p:cNvCxnSpPr>
            <a:cxnSpLocks/>
          </p:cNvCxnSpPr>
          <p:nvPr/>
        </p:nvCxnSpPr>
        <p:spPr>
          <a:xfrm>
            <a:off x="2024231" y="3539219"/>
            <a:ext cx="49891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27" name="正方形/長方形 426">
            <a:extLst>
              <a:ext uri="{FF2B5EF4-FFF2-40B4-BE49-F238E27FC236}">
                <a16:creationId xmlns:a16="http://schemas.microsoft.com/office/drawing/2014/main" id="{66948CDB-C933-4D71-9C7A-3AD2175D837E}"/>
              </a:ext>
            </a:extLst>
          </p:cNvPr>
          <p:cNvSpPr/>
          <p:nvPr/>
        </p:nvSpPr>
        <p:spPr>
          <a:xfrm>
            <a:off x="2172223" y="3486806"/>
            <a:ext cx="213687" cy="36729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28" name="グループ化 427">
            <a:extLst>
              <a:ext uri="{FF2B5EF4-FFF2-40B4-BE49-F238E27FC236}">
                <a16:creationId xmlns:a16="http://schemas.microsoft.com/office/drawing/2014/main" id="{1B053FB0-3D68-4D45-89B6-7AF0F600C12B}"/>
              </a:ext>
            </a:extLst>
          </p:cNvPr>
          <p:cNvGrpSpPr/>
          <p:nvPr/>
        </p:nvGrpSpPr>
        <p:grpSpPr>
          <a:xfrm flipH="1">
            <a:off x="1675339" y="3386610"/>
            <a:ext cx="355683" cy="562247"/>
            <a:chOff x="3877397" y="2911629"/>
            <a:chExt cx="503858" cy="796474"/>
          </a:xfrm>
        </p:grpSpPr>
        <p:cxnSp>
          <p:nvCxnSpPr>
            <p:cNvPr id="429" name="直線コネクタ 428">
              <a:extLst>
                <a:ext uri="{FF2B5EF4-FFF2-40B4-BE49-F238E27FC236}">
                  <a16:creationId xmlns:a16="http://schemas.microsoft.com/office/drawing/2014/main" id="{A7D672ED-2C61-4ECA-87C9-C5C4C47131A3}"/>
                </a:ext>
              </a:extLst>
            </p:cNvPr>
            <p:cNvCxnSpPr>
              <a:cxnSpLocks/>
            </p:cNvCxnSpPr>
            <p:nvPr/>
          </p:nvCxnSpPr>
          <p:spPr>
            <a:xfrm flipH="1">
              <a:off x="4133850" y="2933854"/>
              <a:ext cx="13796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0" name="直線コネクタ 429">
              <a:extLst>
                <a:ext uri="{FF2B5EF4-FFF2-40B4-BE49-F238E27FC236}">
                  <a16:creationId xmlns:a16="http://schemas.microsoft.com/office/drawing/2014/main" id="{09E999FF-3F4D-4FDF-B580-8107AB341F4F}"/>
                </a:ext>
              </a:extLst>
            </p:cNvPr>
            <p:cNvCxnSpPr>
              <a:cxnSpLocks/>
            </p:cNvCxnSpPr>
            <p:nvPr/>
          </p:nvCxnSpPr>
          <p:spPr>
            <a:xfrm flipH="1">
              <a:off x="4136236" y="3686329"/>
              <a:ext cx="1500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1" name="直線コネクタ 430">
              <a:extLst>
                <a:ext uri="{FF2B5EF4-FFF2-40B4-BE49-F238E27FC236}">
                  <a16:creationId xmlns:a16="http://schemas.microsoft.com/office/drawing/2014/main" id="{5DE6B4C2-0376-4ADD-89A3-B93598CE0149}"/>
                </a:ext>
              </a:extLst>
            </p:cNvPr>
            <p:cNvCxnSpPr>
              <a:cxnSpLocks/>
            </p:cNvCxnSpPr>
            <p:nvPr/>
          </p:nvCxnSpPr>
          <p:spPr>
            <a:xfrm flipH="1">
              <a:off x="3997924" y="2911629"/>
              <a:ext cx="0" cy="788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32" name="正方形/長方形 431">
              <a:extLst>
                <a:ext uri="{FF2B5EF4-FFF2-40B4-BE49-F238E27FC236}">
                  <a16:creationId xmlns:a16="http://schemas.microsoft.com/office/drawing/2014/main" id="{4F3E685F-E5F0-460E-A3B3-448764D6C53A}"/>
                </a:ext>
              </a:extLst>
            </p:cNvPr>
            <p:cNvSpPr/>
            <p:nvPr/>
          </p:nvSpPr>
          <p:spPr>
            <a:xfrm>
              <a:off x="3877397" y="2914082"/>
              <a:ext cx="263402" cy="78876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3" name="直線コネクタ 432">
              <a:extLst>
                <a:ext uri="{FF2B5EF4-FFF2-40B4-BE49-F238E27FC236}">
                  <a16:creationId xmlns:a16="http://schemas.microsoft.com/office/drawing/2014/main" id="{2E373B8B-9B23-4D27-88B8-F0D5FD923F23}"/>
                </a:ext>
              </a:extLst>
            </p:cNvPr>
            <p:cNvCxnSpPr>
              <a:cxnSpLocks/>
            </p:cNvCxnSpPr>
            <p:nvPr/>
          </p:nvCxnSpPr>
          <p:spPr>
            <a:xfrm flipH="1">
              <a:off x="3940774" y="2919341"/>
              <a:ext cx="0" cy="788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4" name="直線コネクタ 433">
              <a:extLst>
                <a:ext uri="{FF2B5EF4-FFF2-40B4-BE49-F238E27FC236}">
                  <a16:creationId xmlns:a16="http://schemas.microsoft.com/office/drawing/2014/main" id="{BA243257-C860-4E2E-B31E-459C3528CF65}"/>
                </a:ext>
              </a:extLst>
            </p:cNvPr>
            <p:cNvCxnSpPr>
              <a:cxnSpLocks/>
            </p:cNvCxnSpPr>
            <p:nvPr/>
          </p:nvCxnSpPr>
          <p:spPr>
            <a:xfrm>
              <a:off x="4270248" y="2933460"/>
              <a:ext cx="0" cy="13765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5" name="直線コネクタ 434">
              <a:extLst>
                <a:ext uri="{FF2B5EF4-FFF2-40B4-BE49-F238E27FC236}">
                  <a16:creationId xmlns:a16="http://schemas.microsoft.com/office/drawing/2014/main" id="{8BEEBE02-D368-4F8E-9E7B-DF1D97DFCD96}"/>
                </a:ext>
              </a:extLst>
            </p:cNvPr>
            <p:cNvCxnSpPr>
              <a:cxnSpLocks/>
            </p:cNvCxnSpPr>
            <p:nvPr/>
          </p:nvCxnSpPr>
          <p:spPr>
            <a:xfrm>
              <a:off x="4276598" y="3539326"/>
              <a:ext cx="0" cy="147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6" name="直線コネクタ 435">
              <a:extLst>
                <a:ext uri="{FF2B5EF4-FFF2-40B4-BE49-F238E27FC236}">
                  <a16:creationId xmlns:a16="http://schemas.microsoft.com/office/drawing/2014/main" id="{5243E45B-F803-40FC-89FE-23A1A62804F9}"/>
                </a:ext>
              </a:extLst>
            </p:cNvPr>
            <p:cNvCxnSpPr>
              <a:cxnSpLocks/>
            </p:cNvCxnSpPr>
            <p:nvPr/>
          </p:nvCxnSpPr>
          <p:spPr>
            <a:xfrm>
              <a:off x="4269256" y="3065642"/>
              <a:ext cx="105100" cy="593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7" name="直線コネクタ 436">
              <a:extLst>
                <a:ext uri="{FF2B5EF4-FFF2-40B4-BE49-F238E27FC236}">
                  <a16:creationId xmlns:a16="http://schemas.microsoft.com/office/drawing/2014/main" id="{660671D9-15F8-477A-A3D4-8C0568F85166}"/>
                </a:ext>
              </a:extLst>
            </p:cNvPr>
            <p:cNvCxnSpPr>
              <a:cxnSpLocks/>
            </p:cNvCxnSpPr>
            <p:nvPr/>
          </p:nvCxnSpPr>
          <p:spPr>
            <a:xfrm flipV="1">
              <a:off x="4274019" y="3497048"/>
              <a:ext cx="107236" cy="48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8" name="正方形/長方形 437">
            <a:extLst>
              <a:ext uri="{FF2B5EF4-FFF2-40B4-BE49-F238E27FC236}">
                <a16:creationId xmlns:a16="http://schemas.microsoft.com/office/drawing/2014/main" id="{4EA5CB20-3481-4F52-A5A1-BAD293284D21}"/>
              </a:ext>
            </a:extLst>
          </p:cNvPr>
          <p:cNvSpPr/>
          <p:nvPr/>
        </p:nvSpPr>
        <p:spPr bwMode="auto">
          <a:xfrm>
            <a:off x="2245354" y="3565720"/>
            <a:ext cx="354879" cy="205482"/>
          </a:xfrm>
          <a:prstGeom prst="rect">
            <a:avLst/>
          </a:prstGeom>
          <a:pattFill prst="dkHorz">
            <a:fgClr>
              <a:schemeClr val="tx1"/>
            </a:fgClr>
            <a:bgClr>
              <a:schemeClr val="bg1"/>
            </a:bgClr>
          </a:patt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439" name="正方形/長方形 438">
            <a:extLst>
              <a:ext uri="{FF2B5EF4-FFF2-40B4-BE49-F238E27FC236}">
                <a16:creationId xmlns:a16="http://schemas.microsoft.com/office/drawing/2014/main" id="{FEA65583-D85D-4BBF-B62D-F63B14AEA7D9}"/>
              </a:ext>
            </a:extLst>
          </p:cNvPr>
          <p:cNvSpPr/>
          <p:nvPr/>
        </p:nvSpPr>
        <p:spPr bwMode="auto">
          <a:xfrm>
            <a:off x="2243742" y="3567111"/>
            <a:ext cx="361102" cy="205483"/>
          </a:xfrm>
          <a:prstGeom prst="rect">
            <a:avLst/>
          </a:prstGeom>
          <a:gradFill>
            <a:gsLst>
              <a:gs pos="0">
                <a:srgbClr val="FF0000">
                  <a:alpha val="50000"/>
                </a:srgbClr>
              </a:gs>
              <a:gs pos="100000">
                <a:srgbClr val="0066FF">
                  <a:alpha val="50000"/>
                </a:srgbClr>
              </a:gs>
            </a:gsLst>
            <a:lin ang="0" scaled="0"/>
          </a:gra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grpSp>
        <p:nvGrpSpPr>
          <p:cNvPr id="440" name="グループ化 439">
            <a:extLst>
              <a:ext uri="{FF2B5EF4-FFF2-40B4-BE49-F238E27FC236}">
                <a16:creationId xmlns:a16="http://schemas.microsoft.com/office/drawing/2014/main" id="{3FBFBEF8-4464-4E3E-959F-A06B2F9FC61D}"/>
              </a:ext>
            </a:extLst>
          </p:cNvPr>
          <p:cNvGrpSpPr/>
          <p:nvPr/>
        </p:nvGrpSpPr>
        <p:grpSpPr>
          <a:xfrm>
            <a:off x="2058433" y="3807642"/>
            <a:ext cx="548899" cy="403642"/>
            <a:chOff x="2730802" y="2645338"/>
            <a:chExt cx="777566" cy="571797"/>
          </a:xfrm>
        </p:grpSpPr>
        <mc:AlternateContent xmlns:mc="http://schemas.openxmlformats.org/markup-compatibility/2006" xmlns:a14="http://schemas.microsoft.com/office/drawing/2010/main">
          <mc:Choice Requires="a14">
            <p:sp>
              <p:nvSpPr>
                <p:cNvPr id="441" name="テキスト ボックス 440">
                  <a:extLst>
                    <a:ext uri="{FF2B5EF4-FFF2-40B4-BE49-F238E27FC236}">
                      <a16:creationId xmlns:a16="http://schemas.microsoft.com/office/drawing/2014/main" id="{E19A8038-B2C8-425D-AD7D-FD593F226B8B}"/>
                    </a:ext>
                  </a:extLst>
                </p:cNvPr>
                <p:cNvSpPr txBox="1"/>
                <p:nvPr/>
              </p:nvSpPr>
              <p:spPr>
                <a:xfrm>
                  <a:off x="2730802" y="2645338"/>
                  <a:ext cx="643467" cy="566793"/>
                </a:xfrm>
                <a:prstGeom prst="rect">
                  <a:avLst/>
                </a:prstGeom>
                <a:noFill/>
                <a:ln w="1905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000" b="0" i="1" smtClean="0">
                            <a:latin typeface="Cambria Math" panose="02040503050406030204" pitchFamily="18" charset="0"/>
                          </a:rPr>
                          <m:t>𝑇</m:t>
                        </m:r>
                      </m:oMath>
                    </m:oMathPara>
                  </a14:m>
                  <a:endParaRPr kumimoji="1" lang="ja-JP" altLang="en-US" sz="2000" i="1" dirty="0"/>
                </a:p>
              </p:txBody>
            </p:sp>
          </mc:Choice>
          <mc:Fallback xmlns="">
            <p:sp>
              <p:nvSpPr>
                <p:cNvPr id="231" name="テキスト ボックス 230">
                  <a:extLst>
                    <a:ext uri="{FF2B5EF4-FFF2-40B4-BE49-F238E27FC236}">
                      <a16:creationId xmlns:a16="http://schemas.microsoft.com/office/drawing/2014/main" id="{1811074D-CCCF-4189-95C9-84E4CEF1DA33}"/>
                    </a:ext>
                  </a:extLst>
                </p:cNvPr>
                <p:cNvSpPr txBox="1">
                  <a:spLocks noRot="1" noChangeAspect="1" noMove="1" noResize="1" noEditPoints="1" noAdjustHandles="1" noChangeArrowheads="1" noChangeShapeType="1" noTextEdit="1"/>
                </p:cNvSpPr>
                <p:nvPr/>
              </p:nvSpPr>
              <p:spPr>
                <a:xfrm>
                  <a:off x="2730802" y="2645338"/>
                  <a:ext cx="643467" cy="566793"/>
                </a:xfrm>
                <a:prstGeom prst="rect">
                  <a:avLst/>
                </a:prstGeom>
                <a:blipFill>
                  <a:blip r:embed="rId13"/>
                  <a:stretch>
                    <a:fillRect/>
                  </a:stretch>
                </a:blipFill>
                <a:ln w="19050">
                  <a:noFill/>
                </a:ln>
              </p:spPr>
              <p:txBody>
                <a:bodyPr/>
                <a:lstStyle/>
                <a:p>
                  <a:r>
                    <a:rPr lang="ja-JP" altLang="en-US">
                      <a:noFill/>
                    </a:rPr>
                    <a:t> </a:t>
                  </a:r>
                </a:p>
              </p:txBody>
            </p:sp>
          </mc:Fallback>
        </mc:AlternateContent>
        <p:sp>
          <p:nvSpPr>
            <p:cNvPr id="442" name="テキスト ボックス 441">
              <a:extLst>
                <a:ext uri="{FF2B5EF4-FFF2-40B4-BE49-F238E27FC236}">
                  <a16:creationId xmlns:a16="http://schemas.microsoft.com/office/drawing/2014/main" id="{76FE41EE-DE2E-4596-995D-446FE6D6F111}"/>
                </a:ext>
              </a:extLst>
            </p:cNvPr>
            <p:cNvSpPr txBox="1"/>
            <p:nvPr/>
          </p:nvSpPr>
          <p:spPr>
            <a:xfrm>
              <a:off x="3006471" y="2781140"/>
              <a:ext cx="501897" cy="435995"/>
            </a:xfrm>
            <a:prstGeom prst="rect">
              <a:avLst/>
            </a:prstGeom>
            <a:noFill/>
            <a:ln w="19050">
              <a:noFill/>
            </a:ln>
          </p:spPr>
          <p:txBody>
            <a:bodyPr wrap="square" rtlCol="0">
              <a:spAutoFit/>
            </a:bodyPr>
            <a:lstStyle/>
            <a:p>
              <a:r>
                <a:rPr kumimoji="1" lang="en-US" altLang="ja-JP" sz="1400" dirty="0">
                  <a:latin typeface="Cambria" panose="02040503050406030204" pitchFamily="18" charset="0"/>
                  <a:cs typeface="Calibri" panose="020F0502020204030204" pitchFamily="34" charset="0"/>
                </a:rPr>
                <a:t>H</a:t>
              </a:r>
              <a:endParaRPr kumimoji="1" lang="ja-JP" altLang="en-US" sz="1400" dirty="0">
                <a:latin typeface="Cambria" panose="02040503050406030204" pitchFamily="18" charset="0"/>
                <a:cs typeface="Calibri" panose="020F0502020204030204" pitchFamily="34" charset="0"/>
              </a:endParaRPr>
            </a:p>
          </p:txBody>
        </p:sp>
      </p:grpSp>
      <p:grpSp>
        <p:nvGrpSpPr>
          <p:cNvPr id="443" name="グループ化 442">
            <a:extLst>
              <a:ext uri="{FF2B5EF4-FFF2-40B4-BE49-F238E27FC236}">
                <a16:creationId xmlns:a16="http://schemas.microsoft.com/office/drawing/2014/main" id="{3F4E8CBD-FC69-43DB-814B-145A47034BEF}"/>
              </a:ext>
            </a:extLst>
          </p:cNvPr>
          <p:cNvGrpSpPr/>
          <p:nvPr/>
        </p:nvGrpSpPr>
        <p:grpSpPr>
          <a:xfrm>
            <a:off x="2392310" y="3895308"/>
            <a:ext cx="548899" cy="403642"/>
            <a:chOff x="3159444" y="2512131"/>
            <a:chExt cx="777566" cy="571797"/>
          </a:xfrm>
        </p:grpSpPr>
        <mc:AlternateContent xmlns:mc="http://schemas.openxmlformats.org/markup-compatibility/2006" xmlns:a14="http://schemas.microsoft.com/office/drawing/2010/main">
          <mc:Choice Requires="a14">
            <p:sp>
              <p:nvSpPr>
                <p:cNvPr id="444" name="テキスト ボックス 443">
                  <a:extLst>
                    <a:ext uri="{FF2B5EF4-FFF2-40B4-BE49-F238E27FC236}">
                      <a16:creationId xmlns:a16="http://schemas.microsoft.com/office/drawing/2014/main" id="{BD6A55B2-7070-4F96-8048-C6EF758CFE45}"/>
                    </a:ext>
                  </a:extLst>
                </p:cNvPr>
                <p:cNvSpPr txBox="1"/>
                <p:nvPr/>
              </p:nvSpPr>
              <p:spPr>
                <a:xfrm>
                  <a:off x="3159444" y="2512131"/>
                  <a:ext cx="643467" cy="566793"/>
                </a:xfrm>
                <a:prstGeom prst="rect">
                  <a:avLst/>
                </a:prstGeom>
                <a:noFill/>
                <a:ln w="1905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000" b="0" i="1" smtClean="0">
                            <a:latin typeface="Cambria Math" panose="02040503050406030204" pitchFamily="18" charset="0"/>
                          </a:rPr>
                          <m:t>𝑇</m:t>
                        </m:r>
                      </m:oMath>
                    </m:oMathPara>
                  </a14:m>
                  <a:endParaRPr kumimoji="1" lang="ja-JP" altLang="en-US" sz="2000" i="1" dirty="0"/>
                </a:p>
              </p:txBody>
            </p:sp>
          </mc:Choice>
          <mc:Fallback xmlns="">
            <p:sp>
              <p:nvSpPr>
                <p:cNvPr id="234" name="テキスト ボックス 233">
                  <a:extLst>
                    <a:ext uri="{FF2B5EF4-FFF2-40B4-BE49-F238E27FC236}">
                      <a16:creationId xmlns:a16="http://schemas.microsoft.com/office/drawing/2014/main" id="{19B326B0-F6BD-4D90-9870-FAF9392A42E2}"/>
                    </a:ext>
                  </a:extLst>
                </p:cNvPr>
                <p:cNvSpPr txBox="1">
                  <a:spLocks noRot="1" noChangeAspect="1" noMove="1" noResize="1" noEditPoints="1" noAdjustHandles="1" noChangeArrowheads="1" noChangeShapeType="1" noTextEdit="1"/>
                </p:cNvSpPr>
                <p:nvPr/>
              </p:nvSpPr>
              <p:spPr>
                <a:xfrm>
                  <a:off x="3159444" y="2512131"/>
                  <a:ext cx="643467" cy="566793"/>
                </a:xfrm>
                <a:prstGeom prst="rect">
                  <a:avLst/>
                </a:prstGeom>
                <a:blipFill>
                  <a:blip r:embed="rId14"/>
                  <a:stretch>
                    <a:fillRect/>
                  </a:stretch>
                </a:blipFill>
                <a:ln w="19050">
                  <a:noFill/>
                </a:ln>
              </p:spPr>
              <p:txBody>
                <a:bodyPr/>
                <a:lstStyle/>
                <a:p>
                  <a:r>
                    <a:rPr lang="ja-JP" altLang="en-US">
                      <a:noFill/>
                    </a:rPr>
                    <a:t> </a:t>
                  </a:r>
                </a:p>
              </p:txBody>
            </p:sp>
          </mc:Fallback>
        </mc:AlternateContent>
        <p:sp>
          <p:nvSpPr>
            <p:cNvPr id="445" name="テキスト ボックス 444">
              <a:extLst>
                <a:ext uri="{FF2B5EF4-FFF2-40B4-BE49-F238E27FC236}">
                  <a16:creationId xmlns:a16="http://schemas.microsoft.com/office/drawing/2014/main" id="{AB5DD154-47B4-4EE4-BC26-8D81D2BB6E39}"/>
                </a:ext>
              </a:extLst>
            </p:cNvPr>
            <p:cNvSpPr txBox="1"/>
            <p:nvPr/>
          </p:nvSpPr>
          <p:spPr>
            <a:xfrm>
              <a:off x="3435113" y="2647933"/>
              <a:ext cx="501897" cy="435995"/>
            </a:xfrm>
            <a:prstGeom prst="rect">
              <a:avLst/>
            </a:prstGeom>
            <a:noFill/>
            <a:ln w="19050">
              <a:noFill/>
            </a:ln>
          </p:spPr>
          <p:txBody>
            <a:bodyPr wrap="square" rtlCol="0">
              <a:spAutoFit/>
            </a:bodyPr>
            <a:lstStyle/>
            <a:p>
              <a:r>
                <a:rPr lang="en-US" altLang="ja-JP" sz="1400" dirty="0">
                  <a:latin typeface="Cambria" panose="02040503050406030204" pitchFamily="18" charset="0"/>
                  <a:cs typeface="Calibri" panose="020F0502020204030204" pitchFamily="34" charset="0"/>
                </a:rPr>
                <a:t>C</a:t>
              </a:r>
              <a:endParaRPr kumimoji="1" lang="ja-JP" altLang="en-US" sz="1400" dirty="0">
                <a:latin typeface="Cambria" panose="02040503050406030204" pitchFamily="18" charset="0"/>
                <a:cs typeface="Calibri" panose="020F0502020204030204" pitchFamily="34" charset="0"/>
              </a:endParaRPr>
            </a:p>
          </p:txBody>
        </p:sp>
      </p:grpSp>
      <p:cxnSp>
        <p:nvCxnSpPr>
          <p:cNvPr id="446" name="直線コネクタ 445">
            <a:extLst>
              <a:ext uri="{FF2B5EF4-FFF2-40B4-BE49-F238E27FC236}">
                <a16:creationId xmlns:a16="http://schemas.microsoft.com/office/drawing/2014/main" id="{F72B55A1-204F-43B4-9DAF-508618472A30}"/>
              </a:ext>
            </a:extLst>
          </p:cNvPr>
          <p:cNvCxnSpPr>
            <a:cxnSpLocks/>
          </p:cNvCxnSpPr>
          <p:nvPr/>
        </p:nvCxnSpPr>
        <p:spPr>
          <a:xfrm>
            <a:off x="1022854" y="3534965"/>
            <a:ext cx="65810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7" name="直線コネクタ 446">
            <a:extLst>
              <a:ext uri="{FF2B5EF4-FFF2-40B4-BE49-F238E27FC236}">
                <a16:creationId xmlns:a16="http://schemas.microsoft.com/office/drawing/2014/main" id="{15C74138-B12F-41A6-AB74-1C6CDBEB7604}"/>
              </a:ext>
            </a:extLst>
          </p:cNvPr>
          <p:cNvCxnSpPr>
            <a:cxnSpLocks/>
          </p:cNvCxnSpPr>
          <p:nvPr/>
        </p:nvCxnSpPr>
        <p:spPr>
          <a:xfrm>
            <a:off x="1022854" y="3802315"/>
            <a:ext cx="65810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8" name="正方形/長方形 447">
            <a:extLst>
              <a:ext uri="{FF2B5EF4-FFF2-40B4-BE49-F238E27FC236}">
                <a16:creationId xmlns:a16="http://schemas.microsoft.com/office/drawing/2014/main" id="{FD47E8F4-0E7E-4A57-BBC9-2E8CD4D68F8C}"/>
              </a:ext>
            </a:extLst>
          </p:cNvPr>
          <p:cNvSpPr/>
          <p:nvPr/>
        </p:nvSpPr>
        <p:spPr>
          <a:xfrm flipH="1">
            <a:off x="981585" y="3504271"/>
            <a:ext cx="52796" cy="325890"/>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49" name="テキスト ボックス 448">
                <a:extLst>
                  <a:ext uri="{FF2B5EF4-FFF2-40B4-BE49-F238E27FC236}">
                    <a16:creationId xmlns:a16="http://schemas.microsoft.com/office/drawing/2014/main" id="{BBE3B4E8-A7E3-4C74-8D41-3822E3E201B8}"/>
                  </a:ext>
                </a:extLst>
              </p:cNvPr>
              <p:cNvSpPr txBox="1"/>
              <p:nvPr/>
            </p:nvSpPr>
            <p:spPr>
              <a:xfrm>
                <a:off x="869227" y="2943702"/>
                <a:ext cx="277511" cy="34762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solidFill>
                            <a:srgbClr val="FF0000"/>
                          </a:solidFill>
                          <a:latin typeface="Cambria Math" panose="02040503050406030204" pitchFamily="18" charset="0"/>
                        </a:rPr>
                        <m:t>𝐺</m:t>
                      </m:r>
                    </m:oMath>
                  </m:oMathPara>
                </a14:m>
                <a:endParaRPr kumimoji="1" lang="ja-JP" altLang="en-US" sz="3200" dirty="0">
                  <a:solidFill>
                    <a:srgbClr val="FF0000"/>
                  </a:solidFill>
                </a:endParaRPr>
              </a:p>
            </p:txBody>
          </p:sp>
        </mc:Choice>
        <mc:Fallback xmlns="">
          <p:sp>
            <p:nvSpPr>
              <p:cNvPr id="449" name="テキスト ボックス 448">
                <a:extLst>
                  <a:ext uri="{FF2B5EF4-FFF2-40B4-BE49-F238E27FC236}">
                    <a16:creationId xmlns="" xmlns:a16="http://schemas.microsoft.com/office/drawing/2014/main" xmlns:a14="http://schemas.microsoft.com/office/drawing/2010/main" id="{BBE3B4E8-A7E3-4C74-8D41-3822E3E201B8}"/>
                  </a:ext>
                </a:extLst>
              </p:cNvPr>
              <p:cNvSpPr txBox="1">
                <a:spLocks noRot="1" noChangeAspect="1" noMove="1" noResize="1" noEditPoints="1" noAdjustHandles="1" noChangeArrowheads="1" noChangeShapeType="1" noTextEdit="1"/>
              </p:cNvSpPr>
              <p:nvPr/>
            </p:nvSpPr>
            <p:spPr>
              <a:xfrm>
                <a:off x="869227" y="2943702"/>
                <a:ext cx="277511" cy="347625"/>
              </a:xfrm>
              <a:prstGeom prst="rect">
                <a:avLst/>
              </a:prstGeom>
              <a:blipFill rotWithShape="0">
                <a:blip r:embed="rId15"/>
                <a:stretch>
                  <a:fillRect b="-12281"/>
                </a:stretch>
              </a:blipFill>
            </p:spPr>
            <p:txBody>
              <a:bodyPr/>
              <a:lstStyle/>
              <a:p>
                <a:r>
                  <a:rPr lang="ja-JP" altLang="en-US">
                    <a:noFill/>
                  </a:rPr>
                  <a:t> </a:t>
                </a:r>
              </a:p>
            </p:txBody>
          </p:sp>
        </mc:Fallback>
      </mc:AlternateContent>
      <p:sp>
        <p:nvSpPr>
          <p:cNvPr id="450" name="テキスト ボックス 449">
            <a:extLst>
              <a:ext uri="{FF2B5EF4-FFF2-40B4-BE49-F238E27FC236}">
                <a16:creationId xmlns:a16="http://schemas.microsoft.com/office/drawing/2014/main" id="{FDFF79F3-71C0-4436-8F67-9DD20E24116D}"/>
              </a:ext>
            </a:extLst>
          </p:cNvPr>
          <p:cNvSpPr txBox="1"/>
          <p:nvPr/>
        </p:nvSpPr>
        <p:spPr>
          <a:xfrm>
            <a:off x="3419622" y="2892084"/>
            <a:ext cx="454236" cy="325899"/>
          </a:xfrm>
          <a:prstGeom prst="rect">
            <a:avLst/>
          </a:prstGeom>
          <a:noFill/>
          <a:ln w="19050">
            <a:noFill/>
          </a:ln>
        </p:spPr>
        <p:txBody>
          <a:bodyPr wrap="square" rtlCol="0">
            <a:spAutoFit/>
          </a:bodyPr>
          <a:lstStyle/>
          <a:p>
            <a:r>
              <a:rPr kumimoji="1" lang="en-US" altLang="ja-JP" sz="2400" i="1" dirty="0">
                <a:latin typeface="Century" panose="02040604050505020304" pitchFamily="18" charset="0"/>
              </a:rPr>
              <a:t>p</a:t>
            </a:r>
            <a:endParaRPr kumimoji="1" lang="ja-JP" altLang="en-US" sz="2400" i="1" dirty="0">
              <a:latin typeface="Century" panose="02040604050505020304" pitchFamily="18" charset="0"/>
            </a:endParaRPr>
          </a:p>
        </p:txBody>
      </p:sp>
      <p:sp>
        <p:nvSpPr>
          <p:cNvPr id="451" name="テキスト ボックス 450">
            <a:extLst>
              <a:ext uri="{FF2B5EF4-FFF2-40B4-BE49-F238E27FC236}">
                <a16:creationId xmlns:a16="http://schemas.microsoft.com/office/drawing/2014/main" id="{E722A43C-0302-42AE-94B7-D50D57D1266A}"/>
              </a:ext>
            </a:extLst>
          </p:cNvPr>
          <p:cNvSpPr txBox="1"/>
          <p:nvPr/>
        </p:nvSpPr>
        <p:spPr>
          <a:xfrm>
            <a:off x="3285291" y="3516814"/>
            <a:ext cx="65" cy="215444"/>
          </a:xfrm>
          <a:prstGeom prst="rect">
            <a:avLst/>
          </a:prstGeom>
          <a:noFill/>
        </p:spPr>
        <p:txBody>
          <a:bodyPr wrap="none" lIns="0" tIns="0" rIns="0" bIns="0" rtlCol="0">
            <a:spAutoFit/>
          </a:bodyPr>
          <a:lstStyle/>
          <a:p>
            <a:endParaRPr kumimoji="1" lang="ja-JP" altLang="en-US" sz="1400" dirty="0"/>
          </a:p>
        </p:txBody>
      </p:sp>
      <p:sp>
        <p:nvSpPr>
          <p:cNvPr id="452" name="正方形/長方形 451">
            <a:extLst>
              <a:ext uri="{FF2B5EF4-FFF2-40B4-BE49-F238E27FC236}">
                <a16:creationId xmlns:a16="http://schemas.microsoft.com/office/drawing/2014/main" id="{F8006574-A45C-43E0-BFE3-0AF6788912C3}"/>
              </a:ext>
            </a:extLst>
          </p:cNvPr>
          <p:cNvSpPr/>
          <p:nvPr/>
        </p:nvSpPr>
        <p:spPr>
          <a:xfrm flipH="1">
            <a:off x="2890823" y="3491732"/>
            <a:ext cx="465899" cy="3513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3" name="正方形/長方形 452">
            <a:extLst>
              <a:ext uri="{FF2B5EF4-FFF2-40B4-BE49-F238E27FC236}">
                <a16:creationId xmlns:a16="http://schemas.microsoft.com/office/drawing/2014/main" id="{99BC39A7-31FC-4F6B-93CB-CB2F3CD733ED}"/>
              </a:ext>
            </a:extLst>
          </p:cNvPr>
          <p:cNvSpPr/>
          <p:nvPr/>
        </p:nvSpPr>
        <p:spPr>
          <a:xfrm flipH="1">
            <a:off x="805951" y="2957732"/>
            <a:ext cx="2550771" cy="1346710"/>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4" name="直線矢印コネクタ 453">
            <a:extLst>
              <a:ext uri="{FF2B5EF4-FFF2-40B4-BE49-F238E27FC236}">
                <a16:creationId xmlns:a16="http://schemas.microsoft.com/office/drawing/2014/main" id="{3F1D63D7-DDF4-4B22-88D4-E52E767F8425}"/>
              </a:ext>
            </a:extLst>
          </p:cNvPr>
          <p:cNvCxnSpPr>
            <a:cxnSpLocks/>
          </p:cNvCxnSpPr>
          <p:nvPr/>
        </p:nvCxnSpPr>
        <p:spPr>
          <a:xfrm flipH="1">
            <a:off x="3279857" y="3713749"/>
            <a:ext cx="142294"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cxnSp>
        <p:nvCxnSpPr>
          <p:cNvPr id="455" name="直線矢印コネクタ 454">
            <a:extLst>
              <a:ext uri="{FF2B5EF4-FFF2-40B4-BE49-F238E27FC236}">
                <a16:creationId xmlns:a16="http://schemas.microsoft.com/office/drawing/2014/main" id="{1BE1ECA0-49FB-477A-9932-B75AE3300E0D}"/>
              </a:ext>
            </a:extLst>
          </p:cNvPr>
          <p:cNvCxnSpPr>
            <a:cxnSpLocks/>
          </p:cNvCxnSpPr>
          <p:nvPr/>
        </p:nvCxnSpPr>
        <p:spPr>
          <a:xfrm>
            <a:off x="3279857" y="3613521"/>
            <a:ext cx="142296"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sp>
        <p:nvSpPr>
          <p:cNvPr id="456" name="テキスト ボックス 455">
            <a:extLst>
              <a:ext uri="{FF2B5EF4-FFF2-40B4-BE49-F238E27FC236}">
                <a16:creationId xmlns:a16="http://schemas.microsoft.com/office/drawing/2014/main" id="{ED558544-D806-480F-8A3F-5C263BDFD6A8}"/>
              </a:ext>
            </a:extLst>
          </p:cNvPr>
          <p:cNvSpPr txBox="1"/>
          <p:nvPr/>
        </p:nvSpPr>
        <p:spPr>
          <a:xfrm>
            <a:off x="3444264" y="3498794"/>
            <a:ext cx="104196" cy="215444"/>
          </a:xfrm>
          <a:prstGeom prst="rect">
            <a:avLst/>
          </a:prstGeom>
          <a:noFill/>
        </p:spPr>
        <p:txBody>
          <a:bodyPr wrap="none" lIns="0" tIns="0" rIns="0" bIns="0" rtlCol="0">
            <a:spAutoFit/>
          </a:bodyPr>
          <a:lstStyle/>
          <a:p>
            <a:r>
              <a:rPr lang="en-US" altLang="ja-JP" sz="1400" i="1" dirty="0"/>
              <a:t>A</a:t>
            </a:r>
            <a:endParaRPr kumimoji="1" lang="ja-JP" altLang="en-US" sz="1400" i="1" dirty="0"/>
          </a:p>
        </p:txBody>
      </p:sp>
      <p:sp>
        <p:nvSpPr>
          <p:cNvPr id="457" name="テキスト ボックス 456">
            <a:extLst>
              <a:ext uri="{FF2B5EF4-FFF2-40B4-BE49-F238E27FC236}">
                <a16:creationId xmlns:a16="http://schemas.microsoft.com/office/drawing/2014/main" id="{776519E4-8075-4977-B0E3-93C15A971CAC}"/>
              </a:ext>
            </a:extLst>
          </p:cNvPr>
          <p:cNvSpPr txBox="1"/>
          <p:nvPr/>
        </p:nvSpPr>
        <p:spPr>
          <a:xfrm>
            <a:off x="3435568" y="3627596"/>
            <a:ext cx="100990" cy="215444"/>
          </a:xfrm>
          <a:prstGeom prst="rect">
            <a:avLst/>
          </a:prstGeom>
          <a:noFill/>
        </p:spPr>
        <p:txBody>
          <a:bodyPr wrap="none" lIns="0" tIns="0" rIns="0" bIns="0" rtlCol="0">
            <a:spAutoFit/>
          </a:bodyPr>
          <a:lstStyle/>
          <a:p>
            <a:r>
              <a:rPr kumimoji="1" lang="en-US" altLang="ja-JP" sz="1400" i="1" dirty="0"/>
              <a:t>B</a:t>
            </a:r>
            <a:endParaRPr kumimoji="1" lang="ja-JP" altLang="en-US" sz="1400" i="1" dirty="0"/>
          </a:p>
        </p:txBody>
      </p:sp>
      <p:sp>
        <p:nvSpPr>
          <p:cNvPr id="458" name="楕円 151">
            <a:extLst>
              <a:ext uri="{FF2B5EF4-FFF2-40B4-BE49-F238E27FC236}">
                <a16:creationId xmlns:a16="http://schemas.microsoft.com/office/drawing/2014/main" id="{EAE42B12-D3CB-42B5-907E-CBD7FE999AB4}"/>
              </a:ext>
            </a:extLst>
          </p:cNvPr>
          <p:cNvSpPr/>
          <p:nvPr/>
        </p:nvSpPr>
        <p:spPr>
          <a:xfrm>
            <a:off x="3315319" y="3432419"/>
            <a:ext cx="83506" cy="83506"/>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9" name="直線矢印コネクタ 458">
            <a:extLst>
              <a:ext uri="{FF2B5EF4-FFF2-40B4-BE49-F238E27FC236}">
                <a16:creationId xmlns:a16="http://schemas.microsoft.com/office/drawing/2014/main" id="{CC99E0B4-5E71-41FB-B874-4D0922D506ED}"/>
              </a:ext>
            </a:extLst>
          </p:cNvPr>
          <p:cNvCxnSpPr>
            <a:cxnSpLocks/>
          </p:cNvCxnSpPr>
          <p:nvPr/>
        </p:nvCxnSpPr>
        <p:spPr>
          <a:xfrm flipV="1">
            <a:off x="3357808" y="3125552"/>
            <a:ext cx="0" cy="303469"/>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sp>
        <p:nvSpPr>
          <p:cNvPr id="460" name="テキスト ボックス 459">
            <a:extLst>
              <a:ext uri="{FF2B5EF4-FFF2-40B4-BE49-F238E27FC236}">
                <a16:creationId xmlns:a16="http://schemas.microsoft.com/office/drawing/2014/main" id="{371D72FC-6997-4901-BED2-8A3D1004CFF1}"/>
              </a:ext>
            </a:extLst>
          </p:cNvPr>
          <p:cNvSpPr txBox="1"/>
          <p:nvPr/>
        </p:nvSpPr>
        <p:spPr>
          <a:xfrm>
            <a:off x="3575931" y="3142844"/>
            <a:ext cx="546770" cy="338554"/>
          </a:xfrm>
          <a:prstGeom prst="rect">
            <a:avLst/>
          </a:prstGeom>
          <a:noFill/>
          <a:ln w="19050">
            <a:noFill/>
          </a:ln>
        </p:spPr>
        <p:txBody>
          <a:bodyPr wrap="square" rtlCol="0">
            <a:spAutoFit/>
          </a:bodyPr>
          <a:lstStyle/>
          <a:p>
            <a:r>
              <a:rPr kumimoji="1" lang="en-US" altLang="ja-JP" sz="1600" dirty="0">
                <a:latin typeface="Cambria" panose="02040503050406030204" pitchFamily="18" charset="0"/>
                <a:ea typeface="Cambria" panose="02040503050406030204" pitchFamily="18" charset="0"/>
                <a:cs typeface="Calibri" panose="020F0502020204030204" pitchFamily="34" charset="0"/>
              </a:rPr>
              <a:t>C</a:t>
            </a:r>
            <a:endParaRPr kumimoji="1" lang="ja-JP" altLang="en-US" sz="1600" dirty="0">
              <a:latin typeface="Cambria" panose="02040503050406030204" pitchFamily="18" charset="0"/>
              <a:cs typeface="Calibri" panose="020F0502020204030204" pitchFamily="34" charset="0"/>
            </a:endParaRPr>
          </a:p>
        </p:txBody>
      </p:sp>
      <p:sp>
        <p:nvSpPr>
          <p:cNvPr id="190" name="スライド番号プレースホルダー 1"/>
          <p:cNvSpPr>
            <a:spLocks noGrp="1"/>
          </p:cNvSpPr>
          <p:nvPr>
            <p:ph type="sldNum" sz="quarter" idx="12"/>
          </p:nvPr>
        </p:nvSpPr>
        <p:spPr>
          <a:xfrm>
            <a:off x="6991990" y="6442376"/>
            <a:ext cx="2057400" cy="365125"/>
          </a:xfrm>
        </p:spPr>
        <p:txBody>
          <a:bodyPr/>
          <a:lstStyle/>
          <a:p>
            <a:r>
              <a:rPr lang="en-US" altLang="ja-JP" dirty="0"/>
              <a:t>7</a:t>
            </a:r>
            <a:endParaRPr kumimoji="1" lang="ja-JP" altLang="en-US" dirty="0"/>
          </a:p>
        </p:txBody>
      </p:sp>
      <p:cxnSp>
        <p:nvCxnSpPr>
          <p:cNvPr id="146" name="直線矢印コネクタ 145">
            <a:extLst>
              <a:ext uri="{FF2B5EF4-FFF2-40B4-BE49-F238E27FC236}">
                <a16:creationId xmlns:a16="http://schemas.microsoft.com/office/drawing/2014/main" id="{ACDA8D1D-D853-42CC-A978-DE1D27A8027A}"/>
              </a:ext>
            </a:extLst>
          </p:cNvPr>
          <p:cNvCxnSpPr>
            <a:cxnSpLocks/>
          </p:cNvCxnSpPr>
          <p:nvPr/>
        </p:nvCxnSpPr>
        <p:spPr>
          <a:xfrm flipH="1">
            <a:off x="4175277" y="3705958"/>
            <a:ext cx="142294"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cxnSp>
        <p:nvCxnSpPr>
          <p:cNvPr id="147" name="直線矢印コネクタ 146">
            <a:extLst>
              <a:ext uri="{FF2B5EF4-FFF2-40B4-BE49-F238E27FC236}">
                <a16:creationId xmlns:a16="http://schemas.microsoft.com/office/drawing/2014/main" id="{5C7F7948-A7F9-4905-B7CA-0CBECD1593CB}"/>
              </a:ext>
            </a:extLst>
          </p:cNvPr>
          <p:cNvCxnSpPr>
            <a:cxnSpLocks/>
          </p:cNvCxnSpPr>
          <p:nvPr/>
        </p:nvCxnSpPr>
        <p:spPr>
          <a:xfrm>
            <a:off x="4175277" y="3605730"/>
            <a:ext cx="142296"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sp>
        <p:nvSpPr>
          <p:cNvPr id="148" name="テキスト ボックス 147">
            <a:extLst>
              <a:ext uri="{FF2B5EF4-FFF2-40B4-BE49-F238E27FC236}">
                <a16:creationId xmlns:a16="http://schemas.microsoft.com/office/drawing/2014/main" id="{9645AF17-B7EF-452B-A22C-F30B0C2FF585}"/>
              </a:ext>
            </a:extLst>
          </p:cNvPr>
          <p:cNvSpPr txBox="1"/>
          <p:nvPr/>
        </p:nvSpPr>
        <p:spPr>
          <a:xfrm>
            <a:off x="4339684" y="3491003"/>
            <a:ext cx="104196" cy="215444"/>
          </a:xfrm>
          <a:prstGeom prst="rect">
            <a:avLst/>
          </a:prstGeom>
          <a:noFill/>
        </p:spPr>
        <p:txBody>
          <a:bodyPr wrap="none" lIns="0" tIns="0" rIns="0" bIns="0" rtlCol="0">
            <a:spAutoFit/>
          </a:bodyPr>
          <a:lstStyle/>
          <a:p>
            <a:r>
              <a:rPr lang="en-US" altLang="ja-JP" sz="1400" i="1" dirty="0"/>
              <a:t>A</a:t>
            </a:r>
            <a:endParaRPr kumimoji="1" lang="ja-JP" altLang="en-US" sz="1400" i="1" dirty="0"/>
          </a:p>
        </p:txBody>
      </p:sp>
      <p:sp>
        <p:nvSpPr>
          <p:cNvPr id="149" name="テキスト ボックス 148">
            <a:extLst>
              <a:ext uri="{FF2B5EF4-FFF2-40B4-BE49-F238E27FC236}">
                <a16:creationId xmlns:a16="http://schemas.microsoft.com/office/drawing/2014/main" id="{2C8041F1-7B4E-4D62-AADF-26FDFA8B18DB}"/>
              </a:ext>
            </a:extLst>
          </p:cNvPr>
          <p:cNvSpPr txBox="1"/>
          <p:nvPr/>
        </p:nvSpPr>
        <p:spPr>
          <a:xfrm>
            <a:off x="4330988" y="3619805"/>
            <a:ext cx="100990" cy="215444"/>
          </a:xfrm>
          <a:prstGeom prst="rect">
            <a:avLst/>
          </a:prstGeom>
          <a:noFill/>
        </p:spPr>
        <p:txBody>
          <a:bodyPr wrap="none" lIns="0" tIns="0" rIns="0" bIns="0" rtlCol="0">
            <a:spAutoFit/>
          </a:bodyPr>
          <a:lstStyle/>
          <a:p>
            <a:r>
              <a:rPr kumimoji="1" lang="en-US" altLang="ja-JP" sz="1400" i="1" dirty="0"/>
              <a:t>B</a:t>
            </a:r>
            <a:endParaRPr kumimoji="1" lang="ja-JP" altLang="en-US" sz="1400" i="1" dirty="0"/>
          </a:p>
        </p:txBody>
      </p:sp>
    </p:spTree>
    <p:extLst>
      <p:ext uri="{BB962C8B-B14F-4D97-AF65-F5344CB8AC3E}">
        <p14:creationId xmlns:p14="http://schemas.microsoft.com/office/powerpoint/2010/main" val="1423788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fade">
                                      <p:cBhvr>
                                        <p:cTn id="7" dur="500"/>
                                        <p:tgtEl>
                                          <p:spTgt spid="102"/>
                                        </p:tgtEl>
                                      </p:cBhvr>
                                    </p:animEffect>
                                  </p:childTnLst>
                                </p:cTn>
                              </p:par>
                              <p:par>
                                <p:cTn id="8" presetID="10" presetClass="entr" presetSubtype="0" fill="hold" nodeType="withEffect">
                                  <p:stCondLst>
                                    <p:cond delay="0"/>
                                  </p:stCondLst>
                                  <p:childTnLst>
                                    <p:set>
                                      <p:cBhvr>
                                        <p:cTn id="9" dur="1" fill="hold">
                                          <p:stCondLst>
                                            <p:cond delay="0"/>
                                          </p:stCondLst>
                                        </p:cTn>
                                        <p:tgtEl>
                                          <p:spTgt spid="103"/>
                                        </p:tgtEl>
                                        <p:attrNameLst>
                                          <p:attrName>style.visibility</p:attrName>
                                        </p:attrNameLst>
                                      </p:cBhvr>
                                      <p:to>
                                        <p:strVal val="visible"/>
                                      </p:to>
                                    </p:set>
                                    <p:animEffect transition="in" filter="fade">
                                      <p:cBhvr>
                                        <p:cTn id="10" dur="500"/>
                                        <p:tgtEl>
                                          <p:spTgt spid="103"/>
                                        </p:tgtEl>
                                      </p:cBhvr>
                                    </p:animEffect>
                                  </p:childTnLst>
                                </p:cTn>
                              </p:par>
                              <p:par>
                                <p:cTn id="11" presetID="10" presetClass="entr" presetSubtype="0" fill="hold" nodeType="withEffect">
                                  <p:stCondLst>
                                    <p:cond delay="0"/>
                                  </p:stCondLst>
                                  <p:childTnLst>
                                    <p:set>
                                      <p:cBhvr>
                                        <p:cTn id="12" dur="1" fill="hold">
                                          <p:stCondLst>
                                            <p:cond delay="0"/>
                                          </p:stCondLst>
                                        </p:cTn>
                                        <p:tgtEl>
                                          <p:spTgt spid="104"/>
                                        </p:tgtEl>
                                        <p:attrNameLst>
                                          <p:attrName>style.visibility</p:attrName>
                                        </p:attrNameLst>
                                      </p:cBhvr>
                                      <p:to>
                                        <p:strVal val="visible"/>
                                      </p:to>
                                    </p:set>
                                    <p:animEffect transition="in" filter="fade">
                                      <p:cBhvr>
                                        <p:cTn id="13" dur="500"/>
                                        <p:tgtEl>
                                          <p:spTgt spid="104"/>
                                        </p:tgtEl>
                                      </p:cBhvr>
                                    </p:animEffect>
                                  </p:childTnLst>
                                </p:cTn>
                              </p:par>
                              <p:par>
                                <p:cTn id="14" presetID="10" presetClass="entr" presetSubtype="0" fill="hold" nodeType="withEffect">
                                  <p:stCondLst>
                                    <p:cond delay="0"/>
                                  </p:stCondLst>
                                  <p:childTnLst>
                                    <p:set>
                                      <p:cBhvr>
                                        <p:cTn id="15" dur="1" fill="hold">
                                          <p:stCondLst>
                                            <p:cond delay="0"/>
                                          </p:stCondLst>
                                        </p:cTn>
                                        <p:tgtEl>
                                          <p:spTgt spid="105"/>
                                        </p:tgtEl>
                                        <p:attrNameLst>
                                          <p:attrName>style.visibility</p:attrName>
                                        </p:attrNameLst>
                                      </p:cBhvr>
                                      <p:to>
                                        <p:strVal val="visible"/>
                                      </p:to>
                                    </p:set>
                                    <p:animEffect transition="in" filter="fade">
                                      <p:cBhvr>
                                        <p:cTn id="16" dur="500"/>
                                        <p:tgtEl>
                                          <p:spTgt spid="105"/>
                                        </p:tgtEl>
                                      </p:cBhvr>
                                    </p:animEffect>
                                  </p:childTnLst>
                                </p:cTn>
                              </p:par>
                              <p:par>
                                <p:cTn id="17" presetID="10" presetClass="entr" presetSubtype="0" fill="hold" nodeType="withEffect">
                                  <p:stCondLst>
                                    <p:cond delay="0"/>
                                  </p:stCondLst>
                                  <p:childTnLst>
                                    <p:set>
                                      <p:cBhvr>
                                        <p:cTn id="18" dur="1" fill="hold">
                                          <p:stCondLst>
                                            <p:cond delay="0"/>
                                          </p:stCondLst>
                                        </p:cTn>
                                        <p:tgtEl>
                                          <p:spTgt spid="106"/>
                                        </p:tgtEl>
                                        <p:attrNameLst>
                                          <p:attrName>style.visibility</p:attrName>
                                        </p:attrNameLst>
                                      </p:cBhvr>
                                      <p:to>
                                        <p:strVal val="visible"/>
                                      </p:to>
                                    </p:set>
                                    <p:animEffect transition="in" filter="fade">
                                      <p:cBhvr>
                                        <p:cTn id="19" dur="500"/>
                                        <p:tgtEl>
                                          <p:spTgt spid="106"/>
                                        </p:tgtEl>
                                      </p:cBhvr>
                                    </p:animEffect>
                                  </p:childTnLst>
                                </p:cTn>
                              </p:par>
                              <p:par>
                                <p:cTn id="20" presetID="10" presetClass="entr" presetSubtype="0" fill="hold" nodeType="withEffect">
                                  <p:stCondLst>
                                    <p:cond delay="0"/>
                                  </p:stCondLst>
                                  <p:childTnLst>
                                    <p:set>
                                      <p:cBhvr>
                                        <p:cTn id="21" dur="1" fill="hold">
                                          <p:stCondLst>
                                            <p:cond delay="0"/>
                                          </p:stCondLst>
                                        </p:cTn>
                                        <p:tgtEl>
                                          <p:spTgt spid="107"/>
                                        </p:tgtEl>
                                        <p:attrNameLst>
                                          <p:attrName>style.visibility</p:attrName>
                                        </p:attrNameLst>
                                      </p:cBhvr>
                                      <p:to>
                                        <p:strVal val="visible"/>
                                      </p:to>
                                    </p:set>
                                    <p:animEffect transition="in" filter="fade">
                                      <p:cBhvr>
                                        <p:cTn id="22" dur="500"/>
                                        <p:tgtEl>
                                          <p:spTgt spid="107"/>
                                        </p:tgtEl>
                                      </p:cBhvr>
                                    </p:animEffect>
                                  </p:childTnLst>
                                </p:cTn>
                              </p:par>
                              <p:par>
                                <p:cTn id="23" presetID="10" presetClass="entr" presetSubtype="0" fill="hold" nodeType="withEffect">
                                  <p:stCondLst>
                                    <p:cond delay="0"/>
                                  </p:stCondLst>
                                  <p:childTnLst>
                                    <p:set>
                                      <p:cBhvr>
                                        <p:cTn id="24" dur="1" fill="hold">
                                          <p:stCondLst>
                                            <p:cond delay="0"/>
                                          </p:stCondLst>
                                        </p:cTn>
                                        <p:tgtEl>
                                          <p:spTgt spid="108"/>
                                        </p:tgtEl>
                                        <p:attrNameLst>
                                          <p:attrName>style.visibility</p:attrName>
                                        </p:attrNameLst>
                                      </p:cBhvr>
                                      <p:to>
                                        <p:strVal val="visible"/>
                                      </p:to>
                                    </p:set>
                                    <p:animEffect transition="in" filter="fade">
                                      <p:cBhvr>
                                        <p:cTn id="25" dur="500"/>
                                        <p:tgtEl>
                                          <p:spTgt spid="10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9"/>
                                        </p:tgtEl>
                                        <p:attrNameLst>
                                          <p:attrName>style.visibility</p:attrName>
                                        </p:attrNameLst>
                                      </p:cBhvr>
                                      <p:to>
                                        <p:strVal val="visible"/>
                                      </p:to>
                                    </p:set>
                                    <p:animEffect transition="in" filter="fade">
                                      <p:cBhvr>
                                        <p:cTn id="28" dur="500"/>
                                        <p:tgtEl>
                                          <p:spTgt spid="109"/>
                                        </p:tgtEl>
                                      </p:cBhvr>
                                    </p:animEffect>
                                  </p:childTnLst>
                                </p:cTn>
                              </p:par>
                              <p:par>
                                <p:cTn id="29" presetID="10" presetClass="entr" presetSubtype="0" fill="hold" nodeType="withEffect">
                                  <p:stCondLst>
                                    <p:cond delay="0"/>
                                  </p:stCondLst>
                                  <p:childTnLst>
                                    <p:set>
                                      <p:cBhvr>
                                        <p:cTn id="30" dur="1" fill="hold">
                                          <p:stCondLst>
                                            <p:cond delay="0"/>
                                          </p:stCondLst>
                                        </p:cTn>
                                        <p:tgtEl>
                                          <p:spTgt spid="110"/>
                                        </p:tgtEl>
                                        <p:attrNameLst>
                                          <p:attrName>style.visibility</p:attrName>
                                        </p:attrNameLst>
                                      </p:cBhvr>
                                      <p:to>
                                        <p:strVal val="visible"/>
                                      </p:to>
                                    </p:set>
                                    <p:animEffect transition="in" filter="fade">
                                      <p:cBhvr>
                                        <p:cTn id="31" dur="500"/>
                                        <p:tgtEl>
                                          <p:spTgt spid="110"/>
                                        </p:tgtEl>
                                      </p:cBhvr>
                                    </p:animEffect>
                                  </p:childTnLst>
                                </p:cTn>
                              </p:par>
                              <p:par>
                                <p:cTn id="32" presetID="10" presetClass="entr" presetSubtype="0" fill="hold" nodeType="withEffect">
                                  <p:stCondLst>
                                    <p:cond delay="0"/>
                                  </p:stCondLst>
                                  <p:childTnLst>
                                    <p:set>
                                      <p:cBhvr>
                                        <p:cTn id="33" dur="1" fill="hold">
                                          <p:stCondLst>
                                            <p:cond delay="0"/>
                                          </p:stCondLst>
                                        </p:cTn>
                                        <p:tgtEl>
                                          <p:spTgt spid="111"/>
                                        </p:tgtEl>
                                        <p:attrNameLst>
                                          <p:attrName>style.visibility</p:attrName>
                                        </p:attrNameLst>
                                      </p:cBhvr>
                                      <p:to>
                                        <p:strVal val="visible"/>
                                      </p:to>
                                    </p:set>
                                    <p:animEffect transition="in" filter="fade">
                                      <p:cBhvr>
                                        <p:cTn id="34" dur="500"/>
                                        <p:tgtEl>
                                          <p:spTgt spid="11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14"/>
                                        </p:tgtEl>
                                        <p:attrNameLst>
                                          <p:attrName>style.visibility</p:attrName>
                                        </p:attrNameLst>
                                      </p:cBhvr>
                                      <p:to>
                                        <p:strVal val="visible"/>
                                      </p:to>
                                    </p:set>
                                    <p:animEffect transition="in" filter="fade">
                                      <p:cBhvr>
                                        <p:cTn id="37" dur="500"/>
                                        <p:tgtEl>
                                          <p:spTgt spid="114"/>
                                        </p:tgtEl>
                                      </p:cBhvr>
                                    </p:animEffect>
                                  </p:childTnLst>
                                </p:cTn>
                              </p:par>
                              <p:par>
                                <p:cTn id="38" presetID="10" presetClass="entr" presetSubtype="0" fill="hold" nodeType="withEffect">
                                  <p:stCondLst>
                                    <p:cond delay="0"/>
                                  </p:stCondLst>
                                  <p:childTnLst>
                                    <p:set>
                                      <p:cBhvr>
                                        <p:cTn id="39" dur="1" fill="hold">
                                          <p:stCondLst>
                                            <p:cond delay="0"/>
                                          </p:stCondLst>
                                        </p:cTn>
                                        <p:tgtEl>
                                          <p:spTgt spid="117"/>
                                        </p:tgtEl>
                                        <p:attrNameLst>
                                          <p:attrName>style.visibility</p:attrName>
                                        </p:attrNameLst>
                                      </p:cBhvr>
                                      <p:to>
                                        <p:strVal val="visible"/>
                                      </p:to>
                                    </p:set>
                                    <p:animEffect transition="in" filter="fade">
                                      <p:cBhvr>
                                        <p:cTn id="40" dur="500"/>
                                        <p:tgtEl>
                                          <p:spTgt spid="117"/>
                                        </p:tgtEl>
                                      </p:cBhvr>
                                    </p:animEffect>
                                  </p:childTnLst>
                                </p:cTn>
                              </p:par>
                              <p:par>
                                <p:cTn id="41" presetID="10" presetClass="entr" presetSubtype="0" fill="hold" nodeType="withEffect">
                                  <p:stCondLst>
                                    <p:cond delay="0"/>
                                  </p:stCondLst>
                                  <p:childTnLst>
                                    <p:set>
                                      <p:cBhvr>
                                        <p:cTn id="42" dur="1" fill="hold">
                                          <p:stCondLst>
                                            <p:cond delay="0"/>
                                          </p:stCondLst>
                                        </p:cTn>
                                        <p:tgtEl>
                                          <p:spTgt spid="162"/>
                                        </p:tgtEl>
                                        <p:attrNameLst>
                                          <p:attrName>style.visibility</p:attrName>
                                        </p:attrNameLst>
                                      </p:cBhvr>
                                      <p:to>
                                        <p:strVal val="visible"/>
                                      </p:to>
                                    </p:set>
                                    <p:animEffect transition="in" filter="fade">
                                      <p:cBhvr>
                                        <p:cTn id="43" dur="500"/>
                                        <p:tgtEl>
                                          <p:spTgt spid="162"/>
                                        </p:tgtEl>
                                      </p:cBhvr>
                                    </p:animEffect>
                                  </p:childTnLst>
                                </p:cTn>
                              </p:par>
                              <p:par>
                                <p:cTn id="44" presetID="10" presetClass="entr" presetSubtype="0" fill="hold" nodeType="withEffect">
                                  <p:stCondLst>
                                    <p:cond delay="0"/>
                                  </p:stCondLst>
                                  <p:childTnLst>
                                    <p:set>
                                      <p:cBhvr>
                                        <p:cTn id="45" dur="1" fill="hold">
                                          <p:stCondLst>
                                            <p:cond delay="0"/>
                                          </p:stCondLst>
                                        </p:cTn>
                                        <p:tgtEl>
                                          <p:spTgt spid="165"/>
                                        </p:tgtEl>
                                        <p:attrNameLst>
                                          <p:attrName>style.visibility</p:attrName>
                                        </p:attrNameLst>
                                      </p:cBhvr>
                                      <p:to>
                                        <p:strVal val="visible"/>
                                      </p:to>
                                    </p:set>
                                    <p:animEffect transition="in" filter="fade">
                                      <p:cBhvr>
                                        <p:cTn id="46" dur="500"/>
                                        <p:tgtEl>
                                          <p:spTgt spid="165"/>
                                        </p:tgtEl>
                                      </p:cBhvr>
                                    </p:animEffect>
                                  </p:childTnLst>
                                </p:cTn>
                              </p:par>
                              <p:par>
                                <p:cTn id="47" presetID="10" presetClass="entr" presetSubtype="0" fill="hold" nodeType="withEffect">
                                  <p:stCondLst>
                                    <p:cond delay="0"/>
                                  </p:stCondLst>
                                  <p:childTnLst>
                                    <p:set>
                                      <p:cBhvr>
                                        <p:cTn id="48" dur="1" fill="hold">
                                          <p:stCondLst>
                                            <p:cond delay="0"/>
                                          </p:stCondLst>
                                        </p:cTn>
                                        <p:tgtEl>
                                          <p:spTgt spid="168"/>
                                        </p:tgtEl>
                                        <p:attrNameLst>
                                          <p:attrName>style.visibility</p:attrName>
                                        </p:attrNameLst>
                                      </p:cBhvr>
                                      <p:to>
                                        <p:strVal val="visible"/>
                                      </p:to>
                                    </p:set>
                                    <p:animEffect transition="in" filter="fade">
                                      <p:cBhvr>
                                        <p:cTn id="49" dur="500"/>
                                        <p:tgtEl>
                                          <p:spTgt spid="168"/>
                                        </p:tgtEl>
                                      </p:cBhvr>
                                    </p:animEffect>
                                  </p:childTnLst>
                                </p:cTn>
                              </p:par>
                              <p:par>
                                <p:cTn id="50" presetID="10" presetClass="entr" presetSubtype="0" fill="hold" nodeType="withEffect">
                                  <p:stCondLst>
                                    <p:cond delay="0"/>
                                  </p:stCondLst>
                                  <p:childTnLst>
                                    <p:set>
                                      <p:cBhvr>
                                        <p:cTn id="51" dur="1" fill="hold">
                                          <p:stCondLst>
                                            <p:cond delay="0"/>
                                          </p:stCondLst>
                                        </p:cTn>
                                        <p:tgtEl>
                                          <p:spTgt spid="169"/>
                                        </p:tgtEl>
                                        <p:attrNameLst>
                                          <p:attrName>style.visibility</p:attrName>
                                        </p:attrNameLst>
                                      </p:cBhvr>
                                      <p:to>
                                        <p:strVal val="visible"/>
                                      </p:to>
                                    </p:set>
                                    <p:animEffect transition="in" filter="fade">
                                      <p:cBhvr>
                                        <p:cTn id="52" dur="500"/>
                                        <p:tgtEl>
                                          <p:spTgt spid="16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70"/>
                                        </p:tgtEl>
                                        <p:attrNameLst>
                                          <p:attrName>style.visibility</p:attrName>
                                        </p:attrNameLst>
                                      </p:cBhvr>
                                      <p:to>
                                        <p:strVal val="visible"/>
                                      </p:to>
                                    </p:set>
                                    <p:animEffect transition="in" filter="fade">
                                      <p:cBhvr>
                                        <p:cTn id="55" dur="500"/>
                                        <p:tgtEl>
                                          <p:spTgt spid="17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71"/>
                                        </p:tgtEl>
                                        <p:attrNameLst>
                                          <p:attrName>style.visibility</p:attrName>
                                        </p:attrNameLst>
                                      </p:cBhvr>
                                      <p:to>
                                        <p:strVal val="visible"/>
                                      </p:to>
                                    </p:set>
                                    <p:animEffect transition="in" filter="fade">
                                      <p:cBhvr>
                                        <p:cTn id="58" dur="500"/>
                                        <p:tgtEl>
                                          <p:spTgt spid="171"/>
                                        </p:tgtEl>
                                      </p:cBhvr>
                                    </p:animEffect>
                                  </p:childTnLst>
                                </p:cTn>
                              </p:par>
                              <p:par>
                                <p:cTn id="59" presetID="10" presetClass="entr" presetSubtype="0" fill="hold" nodeType="withEffect">
                                  <p:stCondLst>
                                    <p:cond delay="0"/>
                                  </p:stCondLst>
                                  <p:childTnLst>
                                    <p:set>
                                      <p:cBhvr>
                                        <p:cTn id="60" dur="1" fill="hold">
                                          <p:stCondLst>
                                            <p:cond delay="0"/>
                                          </p:stCondLst>
                                        </p:cTn>
                                        <p:tgtEl>
                                          <p:spTgt spid="172"/>
                                        </p:tgtEl>
                                        <p:attrNameLst>
                                          <p:attrName>style.visibility</p:attrName>
                                        </p:attrNameLst>
                                      </p:cBhvr>
                                      <p:to>
                                        <p:strVal val="visible"/>
                                      </p:to>
                                    </p:set>
                                    <p:animEffect transition="in" filter="fade">
                                      <p:cBhvr>
                                        <p:cTn id="61" dur="500"/>
                                        <p:tgtEl>
                                          <p:spTgt spid="17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73"/>
                                        </p:tgtEl>
                                        <p:attrNameLst>
                                          <p:attrName>style.visibility</p:attrName>
                                        </p:attrNameLst>
                                      </p:cBhvr>
                                      <p:to>
                                        <p:strVal val="visible"/>
                                      </p:to>
                                    </p:set>
                                    <p:animEffect transition="in" filter="fade">
                                      <p:cBhvr>
                                        <p:cTn id="64" dur="500"/>
                                        <p:tgtEl>
                                          <p:spTgt spid="17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74"/>
                                        </p:tgtEl>
                                        <p:attrNameLst>
                                          <p:attrName>style.visibility</p:attrName>
                                        </p:attrNameLst>
                                      </p:cBhvr>
                                      <p:to>
                                        <p:strVal val="visible"/>
                                      </p:to>
                                    </p:set>
                                    <p:animEffect transition="in" filter="fade">
                                      <p:cBhvr>
                                        <p:cTn id="67" dur="500"/>
                                        <p:tgtEl>
                                          <p:spTgt spid="17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75"/>
                                        </p:tgtEl>
                                        <p:attrNameLst>
                                          <p:attrName>style.visibility</p:attrName>
                                        </p:attrNameLst>
                                      </p:cBhvr>
                                      <p:to>
                                        <p:strVal val="visible"/>
                                      </p:to>
                                    </p:set>
                                    <p:animEffect transition="in" filter="fade">
                                      <p:cBhvr>
                                        <p:cTn id="70" dur="500"/>
                                        <p:tgtEl>
                                          <p:spTgt spid="175"/>
                                        </p:tgtEl>
                                      </p:cBhvr>
                                    </p:animEffect>
                                  </p:childTnLst>
                                </p:cTn>
                              </p:par>
                              <p:par>
                                <p:cTn id="71" presetID="10" presetClass="entr" presetSubtype="0" fill="hold" grpId="0" nodeType="withEffect" nodePh="1">
                                  <p:stCondLst>
                                    <p:cond delay="0"/>
                                  </p:stCondLst>
                                  <p:endCondLst>
                                    <p:cond evt="begin" delay="0">
                                      <p:tn val="71"/>
                                    </p:cond>
                                  </p:endCondLst>
                                  <p:childTnLst>
                                    <p:set>
                                      <p:cBhvr>
                                        <p:cTn id="72" dur="1" fill="hold">
                                          <p:stCondLst>
                                            <p:cond delay="0"/>
                                          </p:stCondLst>
                                        </p:cTn>
                                        <p:tgtEl>
                                          <p:spTgt spid="176"/>
                                        </p:tgtEl>
                                        <p:attrNameLst>
                                          <p:attrName>style.visibility</p:attrName>
                                        </p:attrNameLst>
                                      </p:cBhvr>
                                      <p:to>
                                        <p:strVal val="visible"/>
                                      </p:to>
                                    </p:set>
                                    <p:animEffect transition="in" filter="fade">
                                      <p:cBhvr>
                                        <p:cTn id="73" dur="500"/>
                                        <p:tgtEl>
                                          <p:spTgt spid="17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77"/>
                                        </p:tgtEl>
                                        <p:attrNameLst>
                                          <p:attrName>style.visibility</p:attrName>
                                        </p:attrNameLst>
                                      </p:cBhvr>
                                      <p:to>
                                        <p:strVal val="visible"/>
                                      </p:to>
                                    </p:set>
                                    <p:animEffect transition="in" filter="fade">
                                      <p:cBhvr>
                                        <p:cTn id="76" dur="500"/>
                                        <p:tgtEl>
                                          <p:spTgt spid="177"/>
                                        </p:tgtEl>
                                      </p:cBhvr>
                                    </p:animEffect>
                                  </p:childTnLst>
                                </p:cTn>
                              </p:par>
                              <p:par>
                                <p:cTn id="77" presetID="10" presetClass="entr" presetSubtype="0" fill="hold" nodeType="withEffect">
                                  <p:stCondLst>
                                    <p:cond delay="0"/>
                                  </p:stCondLst>
                                  <p:childTnLst>
                                    <p:set>
                                      <p:cBhvr>
                                        <p:cTn id="78" dur="1" fill="hold">
                                          <p:stCondLst>
                                            <p:cond delay="0"/>
                                          </p:stCondLst>
                                        </p:cTn>
                                        <p:tgtEl>
                                          <p:spTgt spid="178"/>
                                        </p:tgtEl>
                                        <p:attrNameLst>
                                          <p:attrName>style.visibility</p:attrName>
                                        </p:attrNameLst>
                                      </p:cBhvr>
                                      <p:to>
                                        <p:strVal val="visible"/>
                                      </p:to>
                                    </p:set>
                                    <p:animEffect transition="in" filter="fade">
                                      <p:cBhvr>
                                        <p:cTn id="79" dur="500"/>
                                        <p:tgtEl>
                                          <p:spTgt spid="178"/>
                                        </p:tgtEl>
                                      </p:cBhvr>
                                    </p:animEffect>
                                  </p:childTnLst>
                                </p:cTn>
                              </p:par>
                              <p:par>
                                <p:cTn id="80" presetID="10" presetClass="entr" presetSubtype="0" fill="hold" nodeType="withEffect">
                                  <p:stCondLst>
                                    <p:cond delay="0"/>
                                  </p:stCondLst>
                                  <p:childTnLst>
                                    <p:set>
                                      <p:cBhvr>
                                        <p:cTn id="81" dur="1" fill="hold">
                                          <p:stCondLst>
                                            <p:cond delay="0"/>
                                          </p:stCondLst>
                                        </p:cTn>
                                        <p:tgtEl>
                                          <p:spTgt spid="179"/>
                                        </p:tgtEl>
                                        <p:attrNameLst>
                                          <p:attrName>style.visibility</p:attrName>
                                        </p:attrNameLst>
                                      </p:cBhvr>
                                      <p:to>
                                        <p:strVal val="visible"/>
                                      </p:to>
                                    </p:set>
                                    <p:animEffect transition="in" filter="fade">
                                      <p:cBhvr>
                                        <p:cTn id="82" dur="500"/>
                                        <p:tgtEl>
                                          <p:spTgt spid="17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80"/>
                                        </p:tgtEl>
                                        <p:attrNameLst>
                                          <p:attrName>style.visibility</p:attrName>
                                        </p:attrNameLst>
                                      </p:cBhvr>
                                      <p:to>
                                        <p:strVal val="visible"/>
                                      </p:to>
                                    </p:set>
                                    <p:animEffect transition="in" filter="fade">
                                      <p:cBhvr>
                                        <p:cTn id="85" dur="500"/>
                                        <p:tgtEl>
                                          <p:spTgt spid="180"/>
                                        </p:tgtEl>
                                      </p:cBhvr>
                                    </p:animEffect>
                                  </p:childTnLst>
                                </p:cTn>
                              </p:par>
                              <p:par>
                                <p:cTn id="86" presetID="10" presetClass="entr" presetSubtype="0" fill="hold" nodeType="withEffect">
                                  <p:stCondLst>
                                    <p:cond delay="0"/>
                                  </p:stCondLst>
                                  <p:childTnLst>
                                    <p:set>
                                      <p:cBhvr>
                                        <p:cTn id="87" dur="1" fill="hold">
                                          <p:stCondLst>
                                            <p:cond delay="0"/>
                                          </p:stCondLst>
                                        </p:cTn>
                                        <p:tgtEl>
                                          <p:spTgt spid="184"/>
                                        </p:tgtEl>
                                        <p:attrNameLst>
                                          <p:attrName>style.visibility</p:attrName>
                                        </p:attrNameLst>
                                      </p:cBhvr>
                                      <p:to>
                                        <p:strVal val="visible"/>
                                      </p:to>
                                    </p:set>
                                    <p:animEffect transition="in" filter="fade">
                                      <p:cBhvr>
                                        <p:cTn id="88" dur="500"/>
                                        <p:tgtEl>
                                          <p:spTgt spid="184"/>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85"/>
                                        </p:tgtEl>
                                        <p:attrNameLst>
                                          <p:attrName>style.visibility</p:attrName>
                                        </p:attrNameLst>
                                      </p:cBhvr>
                                      <p:to>
                                        <p:strVal val="visible"/>
                                      </p:to>
                                    </p:set>
                                    <p:animEffect transition="in" filter="fade">
                                      <p:cBhvr>
                                        <p:cTn id="91" dur="500"/>
                                        <p:tgtEl>
                                          <p:spTgt spid="185"/>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86"/>
                                        </p:tgtEl>
                                        <p:attrNameLst>
                                          <p:attrName>style.visibility</p:attrName>
                                        </p:attrNameLst>
                                      </p:cBhvr>
                                      <p:to>
                                        <p:strVal val="visible"/>
                                      </p:to>
                                    </p:set>
                                    <p:animEffect transition="in" filter="fade">
                                      <p:cBhvr>
                                        <p:cTn id="94" dur="500"/>
                                        <p:tgtEl>
                                          <p:spTgt spid="186"/>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187"/>
                                        </p:tgtEl>
                                        <p:attrNameLst>
                                          <p:attrName>style.visibility</p:attrName>
                                        </p:attrNameLst>
                                      </p:cBhvr>
                                      <p:to>
                                        <p:strVal val="visible"/>
                                      </p:to>
                                    </p:set>
                                    <p:animEffect transition="in" filter="fade">
                                      <p:cBhvr>
                                        <p:cTn id="97" dur="500"/>
                                        <p:tgtEl>
                                          <p:spTgt spid="187"/>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191"/>
                                        </p:tgtEl>
                                        <p:attrNameLst>
                                          <p:attrName>style.visibility</p:attrName>
                                        </p:attrNameLst>
                                      </p:cBhvr>
                                      <p:to>
                                        <p:strVal val="visible"/>
                                      </p:to>
                                    </p:set>
                                    <p:animEffect transition="in" filter="fade">
                                      <p:cBhvr>
                                        <p:cTn id="100" dur="500"/>
                                        <p:tgtEl>
                                          <p:spTgt spid="191"/>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192"/>
                                        </p:tgtEl>
                                        <p:attrNameLst>
                                          <p:attrName>style.visibility</p:attrName>
                                        </p:attrNameLst>
                                      </p:cBhvr>
                                      <p:to>
                                        <p:strVal val="visible"/>
                                      </p:to>
                                    </p:set>
                                    <p:animEffect transition="in" filter="fade">
                                      <p:cBhvr>
                                        <p:cTn id="103" dur="500"/>
                                        <p:tgtEl>
                                          <p:spTgt spid="192"/>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193"/>
                                        </p:tgtEl>
                                        <p:attrNameLst>
                                          <p:attrName>style.visibility</p:attrName>
                                        </p:attrNameLst>
                                      </p:cBhvr>
                                      <p:to>
                                        <p:strVal val="visible"/>
                                      </p:to>
                                    </p:set>
                                    <p:animEffect transition="in" filter="fade">
                                      <p:cBhvr>
                                        <p:cTn id="106" dur="500"/>
                                        <p:tgtEl>
                                          <p:spTgt spid="193"/>
                                        </p:tgtEl>
                                      </p:cBhvr>
                                    </p:animEffect>
                                  </p:childTnLst>
                                </p:cTn>
                              </p:par>
                              <p:par>
                                <p:cTn id="107" presetID="10" presetClass="entr" presetSubtype="0" fill="hold" nodeType="withEffect">
                                  <p:stCondLst>
                                    <p:cond delay="0"/>
                                  </p:stCondLst>
                                  <p:childTnLst>
                                    <p:set>
                                      <p:cBhvr>
                                        <p:cTn id="108" dur="1" fill="hold">
                                          <p:stCondLst>
                                            <p:cond delay="0"/>
                                          </p:stCondLst>
                                        </p:cTn>
                                        <p:tgtEl>
                                          <p:spTgt spid="194"/>
                                        </p:tgtEl>
                                        <p:attrNameLst>
                                          <p:attrName>style.visibility</p:attrName>
                                        </p:attrNameLst>
                                      </p:cBhvr>
                                      <p:to>
                                        <p:strVal val="visible"/>
                                      </p:to>
                                    </p:set>
                                    <p:animEffect transition="in" filter="fade">
                                      <p:cBhvr>
                                        <p:cTn id="109" dur="500"/>
                                        <p:tgtEl>
                                          <p:spTgt spid="194"/>
                                        </p:tgtEl>
                                      </p:cBhvr>
                                    </p:animEffect>
                                  </p:childTnLst>
                                </p:cTn>
                              </p:par>
                              <p:par>
                                <p:cTn id="110" presetID="10" presetClass="entr" presetSubtype="0" fill="hold" nodeType="withEffect">
                                  <p:stCondLst>
                                    <p:cond delay="0"/>
                                  </p:stCondLst>
                                  <p:childTnLst>
                                    <p:set>
                                      <p:cBhvr>
                                        <p:cTn id="111" dur="1" fill="hold">
                                          <p:stCondLst>
                                            <p:cond delay="0"/>
                                          </p:stCondLst>
                                        </p:cTn>
                                        <p:tgtEl>
                                          <p:spTgt spid="195"/>
                                        </p:tgtEl>
                                        <p:attrNameLst>
                                          <p:attrName>style.visibility</p:attrName>
                                        </p:attrNameLst>
                                      </p:cBhvr>
                                      <p:to>
                                        <p:strVal val="visible"/>
                                      </p:to>
                                    </p:set>
                                    <p:animEffect transition="in" filter="fade">
                                      <p:cBhvr>
                                        <p:cTn id="112" dur="500"/>
                                        <p:tgtEl>
                                          <p:spTgt spid="195"/>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196"/>
                                        </p:tgtEl>
                                        <p:attrNameLst>
                                          <p:attrName>style.visibility</p:attrName>
                                        </p:attrNameLst>
                                      </p:cBhvr>
                                      <p:to>
                                        <p:strVal val="visible"/>
                                      </p:to>
                                    </p:set>
                                    <p:animEffect transition="in" filter="fade">
                                      <p:cBhvr>
                                        <p:cTn id="115" dur="500"/>
                                        <p:tgtEl>
                                          <p:spTgt spid="196"/>
                                        </p:tgtEl>
                                      </p:cBhvr>
                                    </p:animEffect>
                                  </p:childTnLst>
                                </p:cTn>
                              </p:par>
                              <p:par>
                                <p:cTn id="116" presetID="10" presetClass="entr" presetSubtype="0" fill="hold" nodeType="withEffect">
                                  <p:stCondLst>
                                    <p:cond delay="0"/>
                                  </p:stCondLst>
                                  <p:childTnLst>
                                    <p:set>
                                      <p:cBhvr>
                                        <p:cTn id="117" dur="1" fill="hold">
                                          <p:stCondLst>
                                            <p:cond delay="0"/>
                                          </p:stCondLst>
                                        </p:cTn>
                                        <p:tgtEl>
                                          <p:spTgt spid="197"/>
                                        </p:tgtEl>
                                        <p:attrNameLst>
                                          <p:attrName>style.visibility</p:attrName>
                                        </p:attrNameLst>
                                      </p:cBhvr>
                                      <p:to>
                                        <p:strVal val="visible"/>
                                      </p:to>
                                    </p:set>
                                    <p:animEffect transition="in" filter="fade">
                                      <p:cBhvr>
                                        <p:cTn id="118" dur="500"/>
                                        <p:tgtEl>
                                          <p:spTgt spid="197"/>
                                        </p:tgtEl>
                                      </p:cBhvr>
                                    </p:animEffect>
                                  </p:childTnLst>
                                </p:cTn>
                              </p:par>
                              <p:par>
                                <p:cTn id="119" presetID="10" presetClass="entr" presetSubtype="0" fill="hold" nodeType="withEffect">
                                  <p:stCondLst>
                                    <p:cond delay="0"/>
                                  </p:stCondLst>
                                  <p:childTnLst>
                                    <p:set>
                                      <p:cBhvr>
                                        <p:cTn id="120" dur="1" fill="hold">
                                          <p:stCondLst>
                                            <p:cond delay="0"/>
                                          </p:stCondLst>
                                        </p:cTn>
                                        <p:tgtEl>
                                          <p:spTgt spid="198"/>
                                        </p:tgtEl>
                                        <p:attrNameLst>
                                          <p:attrName>style.visibility</p:attrName>
                                        </p:attrNameLst>
                                      </p:cBhvr>
                                      <p:to>
                                        <p:strVal val="visible"/>
                                      </p:to>
                                    </p:set>
                                    <p:animEffect transition="in" filter="fade">
                                      <p:cBhvr>
                                        <p:cTn id="121" dur="500"/>
                                        <p:tgtEl>
                                          <p:spTgt spid="198"/>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202"/>
                                        </p:tgtEl>
                                        <p:attrNameLst>
                                          <p:attrName>style.visibility</p:attrName>
                                        </p:attrNameLst>
                                      </p:cBhvr>
                                      <p:to>
                                        <p:strVal val="visible"/>
                                      </p:to>
                                    </p:set>
                                    <p:animEffect transition="in" filter="fade">
                                      <p:cBhvr>
                                        <p:cTn id="124" dur="500"/>
                                        <p:tgtEl>
                                          <p:spTgt spid="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P spid="109" grpId="0" animBg="1"/>
      <p:bldP spid="114" grpId="0"/>
      <p:bldP spid="170" grpId="0" animBg="1"/>
      <p:bldP spid="171" grpId="0"/>
      <p:bldP spid="173" grpId="0"/>
      <p:bldP spid="174" grpId="0"/>
      <p:bldP spid="175" grpId="0"/>
      <p:bldP spid="176" grpId="0"/>
      <p:bldP spid="177" grpId="0"/>
      <p:bldP spid="180" grpId="0" animBg="1"/>
      <p:bldP spid="185" grpId="0" animBg="1"/>
      <p:bldP spid="186" grpId="0"/>
      <p:bldP spid="187" grpId="0" animBg="1"/>
      <p:bldP spid="191" grpId="0"/>
      <p:bldP spid="192" grpId="0"/>
      <p:bldP spid="193" grpId="0" animBg="1"/>
      <p:bldP spid="196" grpId="0" animBg="1"/>
      <p:bldP spid="20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C5DE9B98-5FE2-426C-A7AD-AC8C43306711}"/>
              </a:ext>
            </a:extLst>
          </p:cNvPr>
          <p:cNvSpPr>
            <a:spLocks noGrp="1"/>
          </p:cNvSpPr>
          <p:nvPr>
            <p:ph type="title"/>
          </p:nvPr>
        </p:nvSpPr>
        <p:spPr>
          <a:xfrm>
            <a:off x="148576" y="113754"/>
            <a:ext cx="5989011" cy="719395"/>
          </a:xfrm>
        </p:spPr>
        <p:txBody>
          <a:bodyPr>
            <a:normAutofit/>
          </a:bodyPr>
          <a:lstStyle/>
          <a:p>
            <a:r>
              <a:rPr kumimoji="1" lang="en-US" altLang="ja-JP" sz="4000" dirty="0"/>
              <a:t>-</a:t>
            </a:r>
            <a:r>
              <a:rPr lang="ja-JP" altLang="en-US" sz="4000" dirty="0"/>
              <a:t> 定常発振制御系 </a:t>
            </a:r>
            <a:r>
              <a:rPr kumimoji="1" lang="en-US" altLang="ja-JP" sz="4000" dirty="0"/>
              <a:t>-</a:t>
            </a:r>
            <a:endParaRPr kumimoji="1" lang="ja-JP" altLang="en-US" sz="4000" dirty="0"/>
          </a:p>
        </p:txBody>
      </p:sp>
      <p:sp>
        <p:nvSpPr>
          <p:cNvPr id="193" name="テキスト ボックス 192">
            <a:extLst>
              <a:ext uri="{FF2B5EF4-FFF2-40B4-BE49-F238E27FC236}">
                <a16:creationId xmlns:a16="http://schemas.microsoft.com/office/drawing/2014/main" id="{4EA63CBD-72BC-42E8-8601-82A4093C1B17}"/>
              </a:ext>
            </a:extLst>
          </p:cNvPr>
          <p:cNvSpPr txBox="1"/>
          <p:nvPr/>
        </p:nvSpPr>
        <p:spPr>
          <a:xfrm>
            <a:off x="0" y="799017"/>
            <a:ext cx="9144000" cy="523220"/>
          </a:xfrm>
          <a:prstGeom prst="rect">
            <a:avLst/>
          </a:prstGeom>
          <a:noFill/>
        </p:spPr>
        <p:txBody>
          <a:bodyPr wrap="square" rtlCol="0">
            <a:spAutoFit/>
          </a:bodyPr>
          <a:lstStyle/>
          <a:p>
            <a:r>
              <a:rPr lang="ja-JP" altLang="en-US" sz="2800" dirty="0">
                <a:latin typeface="ＭＳ Ｐゴシック" panose="020B0600070205080204" pitchFamily="50" charset="-128"/>
              </a:rPr>
              <a:t>　</a:t>
            </a:r>
            <a:r>
              <a:rPr lang="ja-JP" altLang="en-US" sz="2800" dirty="0">
                <a:solidFill>
                  <a:srgbClr val="FF0000"/>
                </a:solidFill>
                <a:latin typeface="ＭＳ Ｐゴシック" panose="020B0600070205080204" pitchFamily="50" charset="-128"/>
              </a:rPr>
              <a:t>共振周波数</a:t>
            </a:r>
            <a:r>
              <a:rPr lang="ja-JP" altLang="en-US" sz="2800" dirty="0">
                <a:latin typeface="ＭＳ Ｐゴシック" panose="020B0600070205080204" pitchFamily="50" charset="-128"/>
              </a:rPr>
              <a:t>かつ</a:t>
            </a:r>
            <a:r>
              <a:rPr lang="ja-JP" altLang="en-US" sz="2800" dirty="0">
                <a:solidFill>
                  <a:srgbClr val="FF0000"/>
                </a:solidFill>
                <a:latin typeface="ＭＳ Ｐゴシック" panose="020B0600070205080204" pitchFamily="50" charset="-128"/>
              </a:rPr>
              <a:t>一定振幅</a:t>
            </a:r>
            <a:r>
              <a:rPr lang="ja-JP" altLang="en-US" sz="2800" dirty="0">
                <a:latin typeface="ＭＳ Ｐゴシック" panose="020B0600070205080204" pitchFamily="50" charset="-128"/>
              </a:rPr>
              <a:t>で発振させる方法</a:t>
            </a:r>
            <a:endParaRPr lang="en-US" altLang="ja-JP" sz="2800" dirty="0">
              <a:latin typeface="ＭＳ Ｐゴシック" panose="020B0600070205080204" pitchFamily="50" charset="-128"/>
            </a:endParaRPr>
          </a:p>
        </p:txBody>
      </p:sp>
      <mc:AlternateContent xmlns:mc="http://schemas.openxmlformats.org/markup-compatibility/2006" xmlns:a14="http://schemas.microsoft.com/office/drawing/2010/main">
        <mc:Choice Requires="a14">
          <p:sp>
            <p:nvSpPr>
              <p:cNvPr id="202" name="テキスト ボックス 201">
                <a:extLst>
                  <a:ext uri="{FF2B5EF4-FFF2-40B4-BE49-F238E27FC236}">
                    <a16:creationId xmlns:a16="http://schemas.microsoft.com/office/drawing/2014/main" id="{1192C6FA-A7E9-4AC9-92D2-0EF5815111E8}"/>
                  </a:ext>
                </a:extLst>
              </p:cNvPr>
              <p:cNvSpPr txBox="1"/>
              <p:nvPr/>
            </p:nvSpPr>
            <p:spPr>
              <a:xfrm>
                <a:off x="752177" y="1353107"/>
                <a:ext cx="7810709" cy="1246495"/>
              </a:xfrm>
              <a:prstGeom prst="rect">
                <a:avLst/>
              </a:prstGeom>
              <a:noFill/>
            </p:spPr>
            <p:txBody>
              <a:bodyPr wrap="square" rtlCol="0">
                <a:spAutoFit/>
              </a:bodyPr>
              <a:lstStyle/>
              <a:p>
                <a:pPr marL="285750" indent="-285750">
                  <a:lnSpc>
                    <a:spcPts val="3000"/>
                  </a:lnSpc>
                  <a:buFont typeface="Wingdings" panose="05000000000000000000" pitchFamily="2" charset="2"/>
                  <a:buChar char="l"/>
                </a:pPr>
                <a:r>
                  <a:rPr lang="ja-JP" altLang="en-US" sz="2000" dirty="0">
                    <a:latin typeface="ＭＳ Ｐゴシック" panose="020B0600070205080204" pitchFamily="50" charset="-128"/>
                  </a:rPr>
                  <a:t>圧力振幅の推定値</a:t>
                </a:r>
                <a14:m>
                  <m:oMath xmlns:m="http://schemas.openxmlformats.org/officeDocument/2006/math">
                    <m:sSup>
                      <m:sSupPr>
                        <m:ctrlPr>
                          <a:rPr lang="en-US" altLang="ja-JP" sz="2000" i="1">
                            <a:latin typeface="Cambria Math" panose="02040503050406030204" pitchFamily="18" charset="0"/>
                          </a:rPr>
                        </m:ctrlPr>
                      </m:sSupPr>
                      <m:e>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𝑃</m:t>
                            </m:r>
                          </m:e>
                          <m:sub>
                            <m:r>
                              <m:rPr>
                                <m:sty m:val="p"/>
                              </m:rPr>
                              <a:rPr lang="en-US" altLang="ja-JP" sz="2000" i="1">
                                <a:latin typeface="Cambria Math" panose="02040503050406030204" pitchFamily="18" charset="0"/>
                              </a:rPr>
                              <m:t>C</m:t>
                            </m:r>
                          </m:sub>
                        </m:sSub>
                      </m:e>
                      <m:sup>
                        <m:r>
                          <a:rPr lang="ja-JP" altLang="en-US" sz="2000" i="1">
                            <a:latin typeface="Cambria Math" panose="02040503050406030204" pitchFamily="18" charset="0"/>
                          </a:rPr>
                          <m:t>∗</m:t>
                        </m:r>
                      </m:sup>
                    </m:sSup>
                  </m:oMath>
                </a14:m>
                <a:r>
                  <a:rPr lang="ja-JP" altLang="en-US" sz="2000" dirty="0">
                    <a:latin typeface="ＭＳ Ｐゴシック" panose="020B0600070205080204" pitchFamily="50" charset="-128"/>
                  </a:rPr>
                  <a:t>と目標値</a:t>
                </a:r>
                <a14:m>
                  <m:oMath xmlns:m="http://schemas.openxmlformats.org/officeDocument/2006/math">
                    <m:sSub>
                      <m:sSubPr>
                        <m:ctrlPr>
                          <a:rPr lang="en-US" altLang="ja-JP" sz="2000" i="1">
                            <a:latin typeface="Cambria Math" panose="02040503050406030204" pitchFamily="18" charset="0"/>
                          </a:rPr>
                        </m:ctrlPr>
                      </m:sSubPr>
                      <m:e>
                        <m:acc>
                          <m:accPr>
                            <m:chr m:val="̂"/>
                            <m:ctrlPr>
                              <a:rPr lang="en-US" altLang="ja-JP" sz="2000" i="1">
                                <a:latin typeface="Cambria Math" panose="02040503050406030204" pitchFamily="18" charset="0"/>
                              </a:rPr>
                            </m:ctrlPr>
                          </m:accPr>
                          <m:e>
                            <m:r>
                              <a:rPr lang="en-US" altLang="ja-JP" sz="2000" i="1">
                                <a:latin typeface="Cambria Math" panose="02040503050406030204" pitchFamily="18" charset="0"/>
                              </a:rPr>
                              <m:t>𝑃</m:t>
                            </m:r>
                          </m:e>
                        </m:acc>
                      </m:e>
                      <m:sub>
                        <m:r>
                          <m:rPr>
                            <m:sty m:val="p"/>
                          </m:rPr>
                          <a:rPr lang="en-US" altLang="ja-JP" sz="2000" i="1">
                            <a:latin typeface="Cambria Math" panose="02040503050406030204" pitchFamily="18" charset="0"/>
                          </a:rPr>
                          <m:t>C</m:t>
                        </m:r>
                      </m:sub>
                    </m:sSub>
                  </m:oMath>
                </a14:m>
                <a:r>
                  <a:rPr lang="ja-JP" altLang="en-US" sz="2000" dirty="0">
                    <a:latin typeface="ＭＳ Ｐゴシック" panose="020B0600070205080204" pitchFamily="50" charset="-128"/>
                  </a:rPr>
                  <a:t>の偏差で</a:t>
                </a:r>
                <a:r>
                  <a:rPr lang="en-US" altLang="ja-JP" sz="2000" dirty="0">
                    <a:latin typeface="ＭＳ Ｐゴシック" panose="020B0600070205080204" pitchFamily="50" charset="-128"/>
                  </a:rPr>
                  <a:t>PI</a:t>
                </a:r>
                <a:r>
                  <a:rPr lang="ja-JP" altLang="en-US" sz="2000" dirty="0">
                    <a:latin typeface="ＭＳ Ｐゴシック" panose="020B0600070205080204" pitchFamily="50" charset="-128"/>
                  </a:rPr>
                  <a:t>補償器を駆動し、その出力を時変ゲイン</a:t>
                </a:r>
                <a14:m>
                  <m:oMath xmlns:m="http://schemas.openxmlformats.org/officeDocument/2006/math">
                    <m:r>
                      <a:rPr lang="en-US" altLang="ja-JP" sz="2000" i="1">
                        <a:latin typeface="Cambria Math" panose="02040503050406030204" pitchFamily="18" charset="0"/>
                      </a:rPr>
                      <m:t>𝐺</m:t>
                    </m:r>
                    <m:r>
                      <a:rPr lang="en-US" altLang="ja-JP" sz="2000" i="1">
                        <a:latin typeface="Cambria Math" panose="02040503050406030204" pitchFamily="18" charset="0"/>
                      </a:rPr>
                      <m:t>(</m:t>
                    </m:r>
                    <m:r>
                      <a:rPr lang="en-US" altLang="ja-JP" sz="2000" i="1">
                        <a:latin typeface="Cambria Math" panose="02040503050406030204" pitchFamily="18" charset="0"/>
                      </a:rPr>
                      <m:t>𝑡</m:t>
                    </m:r>
                    <m:r>
                      <a:rPr lang="en-US" altLang="ja-JP" sz="2000" i="1">
                        <a:latin typeface="Cambria Math" panose="02040503050406030204" pitchFamily="18" charset="0"/>
                      </a:rPr>
                      <m:t>)</m:t>
                    </m:r>
                  </m:oMath>
                </a14:m>
                <a:r>
                  <a:rPr lang="ja-JP" altLang="en-US" sz="2000" dirty="0">
                    <a:latin typeface="ＭＳ Ｐゴシック" panose="020B0600070205080204" pitchFamily="50" charset="-128"/>
                  </a:rPr>
                  <a:t>として扱う</a:t>
                </a:r>
                <a:endParaRPr lang="en-US" altLang="ja-JP" sz="2000" dirty="0">
                  <a:latin typeface="ＭＳ Ｐゴシック" panose="020B0600070205080204" pitchFamily="50" charset="-128"/>
                </a:endParaRPr>
              </a:p>
              <a:p>
                <a:pPr marL="285750" indent="-285750">
                  <a:lnSpc>
                    <a:spcPts val="3000"/>
                  </a:lnSpc>
                  <a:buFont typeface="Wingdings" panose="05000000000000000000" pitchFamily="2" charset="2"/>
                  <a:buChar char="l"/>
                </a:pPr>
                <a:r>
                  <a:rPr lang="ja-JP" altLang="en-US" sz="2000" dirty="0">
                    <a:latin typeface="ＭＳ Ｐゴシック" panose="020B0600070205080204" pitchFamily="50" charset="-128"/>
                  </a:rPr>
                  <a:t>圧力センサの出力信号</a:t>
                </a:r>
                <a14:m>
                  <m:oMath xmlns:m="http://schemas.openxmlformats.org/officeDocument/2006/math">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𝑝</m:t>
                        </m:r>
                      </m:e>
                      <m:sub>
                        <m:r>
                          <m:rPr>
                            <m:sty m:val="p"/>
                          </m:rPr>
                          <a:rPr lang="en-US" altLang="ja-JP" sz="2000">
                            <a:latin typeface="Cambria Math" panose="02040503050406030204" pitchFamily="18" charset="0"/>
                          </a:rPr>
                          <m:t>C</m:t>
                        </m:r>
                      </m:sub>
                    </m:sSub>
                  </m:oMath>
                </a14:m>
                <a:r>
                  <a:rPr lang="ja-JP" altLang="en-US" sz="2000" dirty="0">
                    <a:latin typeface="ＭＳ Ｐゴシック" panose="020B0600070205080204" pitchFamily="50" charset="-128"/>
                  </a:rPr>
                  <a:t>を音源の駆動信号</a:t>
                </a:r>
                <a14:m>
                  <m:oMath xmlns:m="http://schemas.openxmlformats.org/officeDocument/2006/math">
                    <m:r>
                      <a:rPr lang="en-US" altLang="ja-JP" sz="2000" i="1">
                        <a:latin typeface="Cambria Math" panose="02040503050406030204" pitchFamily="18" charset="0"/>
                      </a:rPr>
                      <m:t>𝑢</m:t>
                    </m:r>
                    <m:r>
                      <a:rPr lang="en-US" altLang="ja-JP" sz="2000" b="0" i="1" smtClean="0">
                        <a:latin typeface="Cambria Math" panose="02040503050406030204" pitchFamily="18" charset="0"/>
                      </a:rPr>
                      <m:t>(</m:t>
                    </m:r>
                    <m:r>
                      <a:rPr lang="en-US" altLang="ja-JP" sz="2000" b="0" i="1" smtClean="0">
                        <a:latin typeface="Cambria Math" panose="02040503050406030204" pitchFamily="18" charset="0"/>
                      </a:rPr>
                      <m:t>𝑡</m:t>
                    </m:r>
                    <m:r>
                      <a:rPr lang="en-US" altLang="ja-JP" sz="2000" b="0" i="1" smtClean="0">
                        <a:latin typeface="Cambria Math" panose="02040503050406030204" pitchFamily="18" charset="0"/>
                      </a:rPr>
                      <m:t>)</m:t>
                    </m:r>
                  </m:oMath>
                </a14:m>
                <a:r>
                  <a:rPr lang="ja-JP" altLang="en-US" sz="2000" dirty="0">
                    <a:latin typeface="ＭＳ Ｐゴシック" panose="020B0600070205080204" pitchFamily="50" charset="-128"/>
                  </a:rPr>
                  <a:t>として発振させる</a:t>
                </a:r>
                <a:endParaRPr lang="en-US" altLang="ja-JP" sz="2000" dirty="0">
                  <a:latin typeface="ＭＳ Ｐゴシック" panose="020B0600070205080204" pitchFamily="50" charset="-128"/>
                </a:endParaRPr>
              </a:p>
            </p:txBody>
          </p:sp>
        </mc:Choice>
        <mc:Fallback xmlns="">
          <p:sp>
            <p:nvSpPr>
              <p:cNvPr id="202" name="テキスト ボックス 201">
                <a:extLst>
                  <a:ext uri="{FF2B5EF4-FFF2-40B4-BE49-F238E27FC236}">
                    <a16:creationId xmlns="" xmlns:a16="http://schemas.microsoft.com/office/drawing/2014/main" xmlns:a14="http://schemas.microsoft.com/office/drawing/2010/main" id="{1192C6FA-A7E9-4AC9-92D2-0EF5815111E8}"/>
                  </a:ext>
                </a:extLst>
              </p:cNvPr>
              <p:cNvSpPr txBox="1">
                <a:spLocks noRot="1" noChangeAspect="1" noMove="1" noResize="1" noEditPoints="1" noAdjustHandles="1" noChangeArrowheads="1" noChangeShapeType="1" noTextEdit="1"/>
              </p:cNvSpPr>
              <p:nvPr/>
            </p:nvSpPr>
            <p:spPr>
              <a:xfrm>
                <a:off x="752177" y="1353107"/>
                <a:ext cx="7810709" cy="1246495"/>
              </a:xfrm>
              <a:prstGeom prst="rect">
                <a:avLst/>
              </a:prstGeom>
              <a:blipFill rotWithShape="0">
                <a:blip r:embed="rId3"/>
                <a:stretch>
                  <a:fillRect l="-702" t="-980" b="-392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3" name="正方形/長方形 202">
                <a:extLst>
                  <a:ext uri="{FF2B5EF4-FFF2-40B4-BE49-F238E27FC236}">
                    <a16:creationId xmlns:a16="http://schemas.microsoft.com/office/drawing/2014/main" id="{328229C5-7BEF-4D86-B3C7-C19153C38F43}"/>
                  </a:ext>
                </a:extLst>
              </p:cNvPr>
              <p:cNvSpPr/>
              <p:nvPr/>
            </p:nvSpPr>
            <p:spPr>
              <a:xfrm>
                <a:off x="2817793" y="2646122"/>
                <a:ext cx="3463268" cy="5232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800" i="1" smtClean="0">
                          <a:effectLst/>
                          <a:latin typeface="Cambria Math" panose="02040503050406030204" pitchFamily="18" charset="0"/>
                        </a:rPr>
                        <m:t>𝑢</m:t>
                      </m:r>
                      <m:r>
                        <a:rPr lang="en-US" altLang="ja-JP" sz="2800" b="0" i="1" smtClean="0">
                          <a:effectLst/>
                          <a:latin typeface="Cambria Math" panose="02040503050406030204" pitchFamily="18" charset="0"/>
                        </a:rPr>
                        <m:t>(</m:t>
                      </m:r>
                      <m:r>
                        <a:rPr lang="en-US" altLang="ja-JP" sz="2800" b="0" i="1" smtClean="0">
                          <a:effectLst/>
                          <a:latin typeface="Cambria Math" panose="02040503050406030204" pitchFamily="18" charset="0"/>
                        </a:rPr>
                        <m:t>𝑡</m:t>
                      </m:r>
                      <m:r>
                        <a:rPr lang="en-US" altLang="ja-JP" sz="2800" b="0" i="1" smtClean="0">
                          <a:effectLst/>
                          <a:latin typeface="Cambria Math" panose="02040503050406030204" pitchFamily="18" charset="0"/>
                        </a:rPr>
                        <m:t>)=</m:t>
                      </m:r>
                      <m:r>
                        <a:rPr lang="en-US" altLang="ja-JP" sz="2800" b="0" i="1" smtClean="0">
                          <a:effectLst/>
                          <a:latin typeface="Cambria Math" panose="02040503050406030204" pitchFamily="18" charset="0"/>
                        </a:rPr>
                        <m:t>𝐺</m:t>
                      </m:r>
                      <m:r>
                        <a:rPr lang="en-US" altLang="ja-JP" sz="2800" b="0" i="1" smtClean="0">
                          <a:effectLst/>
                          <a:latin typeface="Cambria Math" panose="02040503050406030204" pitchFamily="18" charset="0"/>
                        </a:rPr>
                        <m:t>(</m:t>
                      </m:r>
                      <m:r>
                        <a:rPr lang="en-US" altLang="ja-JP" sz="2800" b="0" i="1" smtClean="0">
                          <a:effectLst/>
                          <a:latin typeface="Cambria Math" panose="02040503050406030204" pitchFamily="18" charset="0"/>
                        </a:rPr>
                        <m:t>𝑡</m:t>
                      </m:r>
                      <m:r>
                        <a:rPr lang="en-US" altLang="ja-JP" sz="2800" b="0" i="1" smtClean="0">
                          <a:effectLst/>
                          <a:latin typeface="Cambria Math" panose="02040503050406030204" pitchFamily="18" charset="0"/>
                        </a:rPr>
                        <m:t>)</m:t>
                      </m:r>
                      <m:sSub>
                        <m:sSubPr>
                          <m:ctrlPr>
                            <a:rPr lang="en-US" altLang="ja-JP" sz="2800" i="1">
                              <a:effectLst/>
                              <a:latin typeface="Cambria Math" panose="02040503050406030204" pitchFamily="18" charset="0"/>
                            </a:rPr>
                          </m:ctrlPr>
                        </m:sSubPr>
                        <m:e>
                          <m:r>
                            <a:rPr lang="en-US" altLang="ja-JP" sz="2800" i="1">
                              <a:effectLst/>
                              <a:latin typeface="Cambria Math" panose="02040503050406030204" pitchFamily="18" charset="0"/>
                            </a:rPr>
                            <m:t>𝑝</m:t>
                          </m:r>
                        </m:e>
                        <m:sub>
                          <m:r>
                            <m:rPr>
                              <m:sty m:val="p"/>
                            </m:rPr>
                            <a:rPr lang="en-US" altLang="ja-JP" sz="2800">
                              <a:effectLst/>
                              <a:latin typeface="Cambria Math" panose="02040503050406030204" pitchFamily="18" charset="0"/>
                            </a:rPr>
                            <m:t>C</m:t>
                          </m:r>
                        </m:sub>
                      </m:sSub>
                      <m:r>
                        <a:rPr lang="en-US" altLang="ja-JP" sz="2800" b="0" i="1" smtClean="0">
                          <a:effectLst/>
                          <a:latin typeface="Cambria Math" panose="02040503050406030204" pitchFamily="18" charset="0"/>
                        </a:rPr>
                        <m:t>(</m:t>
                      </m:r>
                      <m:r>
                        <a:rPr lang="en-US" altLang="ja-JP" sz="2800" b="0" i="1" smtClean="0">
                          <a:effectLst/>
                          <a:latin typeface="Cambria Math" panose="02040503050406030204" pitchFamily="18" charset="0"/>
                        </a:rPr>
                        <m:t>𝑡</m:t>
                      </m:r>
                      <m:r>
                        <a:rPr lang="en-US" altLang="ja-JP" sz="2800" b="0" i="1" smtClean="0">
                          <a:effectLst/>
                          <a:latin typeface="Cambria Math" panose="02040503050406030204" pitchFamily="18" charset="0"/>
                        </a:rPr>
                        <m:t>−</m:t>
                      </m:r>
                      <m:r>
                        <a:rPr lang="ja-JP" altLang="en-US" sz="2800" b="0" i="1" smtClean="0">
                          <a:effectLst/>
                          <a:latin typeface="Cambria Math" panose="02040503050406030204" pitchFamily="18" charset="0"/>
                        </a:rPr>
                        <m:t>𝜏</m:t>
                      </m:r>
                      <m:r>
                        <a:rPr lang="en-US" altLang="ja-JP" sz="2800" b="0" i="1" smtClean="0">
                          <a:effectLst/>
                          <a:latin typeface="Cambria Math" panose="02040503050406030204" pitchFamily="18" charset="0"/>
                        </a:rPr>
                        <m:t>)</m:t>
                      </m:r>
                    </m:oMath>
                  </m:oMathPara>
                </a14:m>
                <a:endParaRPr lang="ja-JP" altLang="en-US" sz="2800" dirty="0">
                  <a:effectLst/>
                </a:endParaRPr>
              </a:p>
            </p:txBody>
          </p:sp>
        </mc:Choice>
        <mc:Fallback xmlns="">
          <p:sp>
            <p:nvSpPr>
              <p:cNvPr id="203" name="正方形/長方形 202">
                <a:extLst>
                  <a:ext uri="{FF2B5EF4-FFF2-40B4-BE49-F238E27FC236}">
                    <a16:creationId xmlns:a16="http://schemas.microsoft.com/office/drawing/2014/main" id="{328229C5-7BEF-4D86-B3C7-C19153C38F43}"/>
                  </a:ext>
                </a:extLst>
              </p:cNvPr>
              <p:cNvSpPr>
                <a:spLocks noRot="1" noChangeAspect="1" noMove="1" noResize="1" noEditPoints="1" noAdjustHandles="1" noChangeArrowheads="1" noChangeShapeType="1" noTextEdit="1"/>
              </p:cNvSpPr>
              <p:nvPr/>
            </p:nvSpPr>
            <p:spPr>
              <a:xfrm>
                <a:off x="2817793" y="2646122"/>
                <a:ext cx="3463268" cy="523220"/>
              </a:xfrm>
              <a:prstGeom prst="rect">
                <a:avLst/>
              </a:prstGeom>
              <a:blipFill>
                <a:blip r:embed="rId4"/>
                <a:stretch>
                  <a:fillRect/>
                </a:stretch>
              </a:blipFill>
            </p:spPr>
            <p:txBody>
              <a:bodyPr/>
              <a:lstStyle/>
              <a:p>
                <a:r>
                  <a:rPr lang="ja-JP" altLang="en-US">
                    <a:noFill/>
                  </a:rPr>
                  <a:t> </a:t>
                </a:r>
              </a:p>
            </p:txBody>
          </p:sp>
        </mc:Fallback>
      </mc:AlternateContent>
      <p:sp>
        <p:nvSpPr>
          <p:cNvPr id="205" name="矢印: 右 204">
            <a:extLst>
              <a:ext uri="{FF2B5EF4-FFF2-40B4-BE49-F238E27FC236}">
                <a16:creationId xmlns:a16="http://schemas.microsoft.com/office/drawing/2014/main" id="{DA6871B9-FF5D-4833-A4ED-68EDD3C93199}"/>
              </a:ext>
            </a:extLst>
          </p:cNvPr>
          <p:cNvSpPr/>
          <p:nvPr/>
        </p:nvSpPr>
        <p:spPr>
          <a:xfrm>
            <a:off x="2266876" y="2747713"/>
            <a:ext cx="503678" cy="368390"/>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27" name="テキスト ボックス 126">
                <a:extLst>
                  <a:ext uri="{FF2B5EF4-FFF2-40B4-BE49-F238E27FC236}">
                    <a16:creationId xmlns:a16="http://schemas.microsoft.com/office/drawing/2014/main" id="{C3756DA1-D859-4CE4-98BA-78FBCF303E9A}"/>
                  </a:ext>
                </a:extLst>
              </p:cNvPr>
              <p:cNvSpPr txBox="1"/>
              <p:nvPr/>
            </p:nvSpPr>
            <p:spPr>
              <a:xfrm>
                <a:off x="3644515" y="3814320"/>
                <a:ext cx="868444" cy="369332"/>
              </a:xfrm>
              <a:prstGeom prst="rect">
                <a:avLst/>
              </a:prstGeom>
              <a:noFill/>
              <a:ln w="19050">
                <a:no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𝑃</m:t>
                          </m:r>
                        </m:e>
                        <m:sub>
                          <m:r>
                            <m:rPr>
                              <m:sty m:val="p"/>
                            </m:rPr>
                            <a:rPr kumimoji="1" lang="en-US" altLang="ja-JP" b="0" i="0" smtClean="0">
                              <a:latin typeface="Cambria Math" panose="02040503050406030204" pitchFamily="18" charset="0"/>
                            </a:rPr>
                            <m:t>C</m:t>
                          </m:r>
                        </m:sub>
                      </m:sSub>
                    </m:oMath>
                  </m:oMathPara>
                </a14:m>
                <a:endParaRPr kumimoji="1" lang="ja-JP" altLang="en-US" dirty="0"/>
              </a:p>
            </p:txBody>
          </p:sp>
        </mc:Choice>
        <mc:Fallback xmlns="">
          <p:sp>
            <p:nvSpPr>
              <p:cNvPr id="127" name="テキスト ボックス 126">
                <a:extLst>
                  <a:ext uri="{FF2B5EF4-FFF2-40B4-BE49-F238E27FC236}">
                    <a16:creationId xmlns:a16="http://schemas.microsoft.com/office/drawing/2014/main" id="{C3756DA1-D859-4CE4-98BA-78FBCF303E9A}"/>
                  </a:ext>
                </a:extLst>
              </p:cNvPr>
              <p:cNvSpPr txBox="1">
                <a:spLocks noRot="1" noChangeAspect="1" noMove="1" noResize="1" noEditPoints="1" noAdjustHandles="1" noChangeArrowheads="1" noChangeShapeType="1" noTextEdit="1"/>
              </p:cNvSpPr>
              <p:nvPr/>
            </p:nvSpPr>
            <p:spPr>
              <a:xfrm>
                <a:off x="3644515" y="3814320"/>
                <a:ext cx="868444" cy="369332"/>
              </a:xfrm>
              <a:prstGeom prst="rect">
                <a:avLst/>
              </a:prstGeom>
              <a:blipFill>
                <a:blip r:embed="rId5"/>
                <a:stretch>
                  <a:fillRect/>
                </a:stretch>
              </a:blipFill>
              <a:ln w="19050">
                <a:noFill/>
              </a:ln>
            </p:spPr>
            <p:txBody>
              <a:bodyPr/>
              <a:lstStyle/>
              <a:p>
                <a:r>
                  <a:rPr lang="ja-JP" altLang="en-US">
                    <a:noFill/>
                  </a:rPr>
                  <a:t> </a:t>
                </a:r>
              </a:p>
            </p:txBody>
          </p:sp>
        </mc:Fallback>
      </mc:AlternateContent>
      <p:sp>
        <p:nvSpPr>
          <p:cNvPr id="140" name="テキスト ボックス 139">
            <a:extLst>
              <a:ext uri="{FF2B5EF4-FFF2-40B4-BE49-F238E27FC236}">
                <a16:creationId xmlns:a16="http://schemas.microsoft.com/office/drawing/2014/main" id="{94EF91C0-D410-40F2-BFA9-6E747D4FAE66}"/>
              </a:ext>
            </a:extLst>
          </p:cNvPr>
          <p:cNvSpPr txBox="1"/>
          <p:nvPr/>
        </p:nvSpPr>
        <p:spPr>
          <a:xfrm>
            <a:off x="4091746" y="3804931"/>
            <a:ext cx="305119" cy="369332"/>
          </a:xfrm>
          <a:prstGeom prst="rect">
            <a:avLst/>
          </a:prstGeom>
          <a:noFill/>
          <a:ln w="19050">
            <a:noFill/>
          </a:ln>
        </p:spPr>
        <p:txBody>
          <a:bodyPr wrap="square" rtlCol="0">
            <a:spAutoFit/>
          </a:bodyPr>
          <a:lstStyle/>
          <a:p>
            <a:r>
              <a:rPr kumimoji="1" lang="en-US" altLang="ja-JP" dirty="0"/>
              <a:t>*</a:t>
            </a:r>
            <a:endParaRPr kumimoji="1" lang="ja-JP" altLang="en-US" dirty="0"/>
          </a:p>
        </p:txBody>
      </p:sp>
      <p:cxnSp>
        <p:nvCxnSpPr>
          <p:cNvPr id="105" name="直線コネクタ 104">
            <a:extLst>
              <a:ext uri="{FF2B5EF4-FFF2-40B4-BE49-F238E27FC236}">
                <a16:creationId xmlns:a16="http://schemas.microsoft.com/office/drawing/2014/main" id="{215990A5-E688-4194-B9D8-3791513E7D49}"/>
              </a:ext>
            </a:extLst>
          </p:cNvPr>
          <p:cNvCxnSpPr>
            <a:cxnSpLocks/>
          </p:cNvCxnSpPr>
          <p:nvPr/>
        </p:nvCxnSpPr>
        <p:spPr>
          <a:xfrm flipV="1">
            <a:off x="1379754" y="4538556"/>
            <a:ext cx="0" cy="1473224"/>
          </a:xfrm>
          <a:prstGeom prst="line">
            <a:avLst/>
          </a:prstGeom>
          <a:ln w="19050"/>
        </p:spPr>
        <p:style>
          <a:lnRef idx="3">
            <a:schemeClr val="dk1"/>
          </a:lnRef>
          <a:fillRef idx="0">
            <a:schemeClr val="dk1"/>
          </a:fillRef>
          <a:effectRef idx="2">
            <a:schemeClr val="dk1"/>
          </a:effectRef>
          <a:fontRef idx="minor">
            <a:schemeClr val="tx1"/>
          </a:fontRef>
        </p:style>
      </p:cxnSp>
      <p:cxnSp>
        <p:nvCxnSpPr>
          <p:cNvPr id="106" name="直線矢印コネクタ 105">
            <a:extLst>
              <a:ext uri="{FF2B5EF4-FFF2-40B4-BE49-F238E27FC236}">
                <a16:creationId xmlns:a16="http://schemas.microsoft.com/office/drawing/2014/main" id="{9A326B93-721A-42E7-8C8F-2BC188DA4B1E}"/>
              </a:ext>
            </a:extLst>
          </p:cNvPr>
          <p:cNvCxnSpPr>
            <a:cxnSpLocks/>
            <a:endCxn id="182" idx="1"/>
          </p:cNvCxnSpPr>
          <p:nvPr/>
        </p:nvCxnSpPr>
        <p:spPr>
          <a:xfrm>
            <a:off x="1379754" y="5281788"/>
            <a:ext cx="2093928"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cxnSp>
        <p:nvCxnSpPr>
          <p:cNvPr id="107" name="直線矢印コネクタ 106">
            <a:extLst>
              <a:ext uri="{FF2B5EF4-FFF2-40B4-BE49-F238E27FC236}">
                <a16:creationId xmlns:a16="http://schemas.microsoft.com/office/drawing/2014/main" id="{75EB3046-4437-42A3-B5F3-43109D92FBCE}"/>
              </a:ext>
            </a:extLst>
          </p:cNvPr>
          <p:cNvCxnSpPr>
            <a:cxnSpLocks/>
          </p:cNvCxnSpPr>
          <p:nvPr/>
        </p:nvCxnSpPr>
        <p:spPr>
          <a:xfrm>
            <a:off x="1379754" y="4538556"/>
            <a:ext cx="254980"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grpSp>
        <p:nvGrpSpPr>
          <p:cNvPr id="108" name="グループ化 107">
            <a:extLst>
              <a:ext uri="{FF2B5EF4-FFF2-40B4-BE49-F238E27FC236}">
                <a16:creationId xmlns:a16="http://schemas.microsoft.com/office/drawing/2014/main" id="{F6128CBE-1A6A-4CD7-852C-A6E4C974A424}"/>
              </a:ext>
            </a:extLst>
          </p:cNvPr>
          <p:cNvGrpSpPr/>
          <p:nvPr/>
        </p:nvGrpSpPr>
        <p:grpSpPr>
          <a:xfrm>
            <a:off x="1597901" y="4318345"/>
            <a:ext cx="560353" cy="440411"/>
            <a:chOff x="917031" y="1481341"/>
            <a:chExt cx="818693" cy="1013265"/>
          </a:xfrm>
        </p:grpSpPr>
        <p:sp>
          <p:nvSpPr>
            <p:cNvPr id="189" name="テキスト ボックス 188">
              <a:extLst>
                <a:ext uri="{FF2B5EF4-FFF2-40B4-BE49-F238E27FC236}">
                  <a16:creationId xmlns:a16="http://schemas.microsoft.com/office/drawing/2014/main" id="{47CFC918-B714-49D6-9CF8-C488524D37F3}"/>
                </a:ext>
              </a:extLst>
            </p:cNvPr>
            <p:cNvSpPr txBox="1"/>
            <p:nvPr/>
          </p:nvSpPr>
          <p:spPr>
            <a:xfrm>
              <a:off x="917031" y="1517133"/>
              <a:ext cx="818693" cy="920544"/>
            </a:xfrm>
            <a:prstGeom prst="rect">
              <a:avLst/>
            </a:prstGeom>
            <a:noFill/>
            <a:ln w="19050">
              <a:noFill/>
            </a:ln>
          </p:spPr>
          <p:txBody>
            <a:bodyPr wrap="square" rtlCol="0">
              <a:spAutoFit/>
            </a:bodyPr>
            <a:lstStyle/>
            <a:p>
              <a:r>
                <a:rPr kumimoji="1" lang="en-US" altLang="ja-JP" sz="2000" dirty="0"/>
                <a:t>|</a:t>
              </a:r>
              <a:r>
                <a:rPr lang="ja-JP" altLang="en-US" sz="2000" dirty="0"/>
                <a:t>・</a:t>
              </a:r>
              <a:r>
                <a:rPr kumimoji="1" lang="en-US" altLang="ja-JP" sz="2000" dirty="0"/>
                <a:t>|</a:t>
              </a:r>
              <a:endParaRPr kumimoji="1" lang="ja-JP" altLang="en-US" sz="2000" dirty="0"/>
            </a:p>
          </p:txBody>
        </p:sp>
        <p:sp>
          <p:nvSpPr>
            <p:cNvPr id="190" name="正方形/長方形 189">
              <a:extLst>
                <a:ext uri="{FF2B5EF4-FFF2-40B4-BE49-F238E27FC236}">
                  <a16:creationId xmlns:a16="http://schemas.microsoft.com/office/drawing/2014/main" id="{4E5A2275-4073-498B-A56B-BEEB105945A6}"/>
                </a:ext>
              </a:extLst>
            </p:cNvPr>
            <p:cNvSpPr/>
            <p:nvPr/>
          </p:nvSpPr>
          <p:spPr>
            <a:xfrm>
              <a:off x="970844" y="1481341"/>
              <a:ext cx="643467" cy="10132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cxnSp>
        <p:nvCxnSpPr>
          <p:cNvPr id="109" name="直線矢印コネクタ 108">
            <a:extLst>
              <a:ext uri="{FF2B5EF4-FFF2-40B4-BE49-F238E27FC236}">
                <a16:creationId xmlns:a16="http://schemas.microsoft.com/office/drawing/2014/main" id="{4E84E937-EFB5-409A-8444-FFE79CA27F89}"/>
              </a:ext>
            </a:extLst>
          </p:cNvPr>
          <p:cNvCxnSpPr>
            <a:cxnSpLocks/>
          </p:cNvCxnSpPr>
          <p:nvPr/>
        </p:nvCxnSpPr>
        <p:spPr>
          <a:xfrm>
            <a:off x="2075154" y="4538556"/>
            <a:ext cx="254980"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grpSp>
        <p:nvGrpSpPr>
          <p:cNvPr id="110" name="グループ化 109">
            <a:extLst>
              <a:ext uri="{FF2B5EF4-FFF2-40B4-BE49-F238E27FC236}">
                <a16:creationId xmlns:a16="http://schemas.microsoft.com/office/drawing/2014/main" id="{33A35CBF-3454-4A27-8C74-A177A9BC6EF7}"/>
              </a:ext>
            </a:extLst>
          </p:cNvPr>
          <p:cNvGrpSpPr/>
          <p:nvPr/>
        </p:nvGrpSpPr>
        <p:grpSpPr>
          <a:xfrm>
            <a:off x="2277611" y="4318345"/>
            <a:ext cx="657582" cy="440420"/>
            <a:chOff x="894105" y="1481343"/>
            <a:chExt cx="960749" cy="643467"/>
          </a:xfrm>
        </p:grpSpPr>
        <p:sp>
          <p:nvSpPr>
            <p:cNvPr id="187" name="テキスト ボックス 186">
              <a:extLst>
                <a:ext uri="{FF2B5EF4-FFF2-40B4-BE49-F238E27FC236}">
                  <a16:creationId xmlns:a16="http://schemas.microsoft.com/office/drawing/2014/main" id="{62ADFCF3-1663-4570-B302-E3EB69149D01}"/>
                </a:ext>
              </a:extLst>
            </p:cNvPr>
            <p:cNvSpPr txBox="1"/>
            <p:nvPr/>
          </p:nvSpPr>
          <p:spPr>
            <a:xfrm>
              <a:off x="894105" y="1578903"/>
              <a:ext cx="960749" cy="494638"/>
            </a:xfrm>
            <a:prstGeom prst="rect">
              <a:avLst/>
            </a:prstGeom>
            <a:noFill/>
            <a:ln w="19050">
              <a:noFill/>
            </a:ln>
          </p:spPr>
          <p:txBody>
            <a:bodyPr wrap="square" rtlCol="0">
              <a:spAutoFit/>
            </a:bodyPr>
            <a:lstStyle/>
            <a:p>
              <a:r>
                <a:rPr lang="en-US" altLang="ja-JP" sz="1600" dirty="0">
                  <a:latin typeface="Georgia" panose="02040502050405020303" pitchFamily="18" charset="0"/>
                </a:rPr>
                <a:t>LPF</a:t>
              </a:r>
              <a:endParaRPr kumimoji="1" lang="ja-JP" altLang="en-US" sz="1600" dirty="0">
                <a:latin typeface="Georgia" panose="02040502050405020303" pitchFamily="18" charset="0"/>
              </a:endParaRPr>
            </a:p>
          </p:txBody>
        </p:sp>
        <p:sp>
          <p:nvSpPr>
            <p:cNvPr id="188" name="正方形/長方形 187">
              <a:extLst>
                <a:ext uri="{FF2B5EF4-FFF2-40B4-BE49-F238E27FC236}">
                  <a16:creationId xmlns:a16="http://schemas.microsoft.com/office/drawing/2014/main" id="{A8402D47-87CD-40DE-9E0B-20BCAB7C6BCE}"/>
                </a:ext>
              </a:extLst>
            </p:cNvPr>
            <p:cNvSpPr/>
            <p:nvPr/>
          </p:nvSpPr>
          <p:spPr>
            <a:xfrm>
              <a:off x="970844" y="1481343"/>
              <a:ext cx="643467" cy="6434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cxnSp>
        <p:nvCxnSpPr>
          <p:cNvPr id="111" name="直線矢印コネクタ 110">
            <a:extLst>
              <a:ext uri="{FF2B5EF4-FFF2-40B4-BE49-F238E27FC236}">
                <a16:creationId xmlns:a16="http://schemas.microsoft.com/office/drawing/2014/main" id="{29A11672-FC1A-42A4-B6CA-133EB697DF49}"/>
              </a:ext>
            </a:extLst>
          </p:cNvPr>
          <p:cNvCxnSpPr>
            <a:cxnSpLocks/>
          </p:cNvCxnSpPr>
          <p:nvPr/>
        </p:nvCxnSpPr>
        <p:spPr>
          <a:xfrm>
            <a:off x="2770555" y="4538556"/>
            <a:ext cx="254980"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grpSp>
        <p:nvGrpSpPr>
          <p:cNvPr id="112" name="グループ化 111">
            <a:extLst>
              <a:ext uri="{FF2B5EF4-FFF2-40B4-BE49-F238E27FC236}">
                <a16:creationId xmlns:a16="http://schemas.microsoft.com/office/drawing/2014/main" id="{AA2010B4-2F4C-4782-B453-820121F814E2}"/>
              </a:ext>
            </a:extLst>
          </p:cNvPr>
          <p:cNvGrpSpPr/>
          <p:nvPr/>
        </p:nvGrpSpPr>
        <p:grpSpPr>
          <a:xfrm>
            <a:off x="2984836" y="4318345"/>
            <a:ext cx="552254" cy="440420"/>
            <a:chOff x="911381" y="1481343"/>
            <a:chExt cx="806861" cy="643467"/>
          </a:xfrm>
        </p:grpSpPr>
        <mc:AlternateContent xmlns:mc="http://schemas.openxmlformats.org/markup-compatibility/2006" xmlns:a14="http://schemas.microsoft.com/office/drawing/2010/main">
          <mc:Choice Requires="a14">
            <p:sp>
              <p:nvSpPr>
                <p:cNvPr id="185" name="テキスト ボックス 184">
                  <a:extLst>
                    <a:ext uri="{FF2B5EF4-FFF2-40B4-BE49-F238E27FC236}">
                      <a16:creationId xmlns:a16="http://schemas.microsoft.com/office/drawing/2014/main" id="{CF531891-CA6C-46B2-9C5E-9008DB6CE573}"/>
                    </a:ext>
                  </a:extLst>
                </p:cNvPr>
                <p:cNvSpPr txBox="1"/>
                <p:nvPr/>
              </p:nvSpPr>
              <p:spPr>
                <a:xfrm>
                  <a:off x="911381" y="1562679"/>
                  <a:ext cx="806861" cy="546070"/>
                </a:xfrm>
                <a:prstGeom prst="rect">
                  <a:avLst/>
                </a:prstGeom>
                <a:noFill/>
                <a:ln w="19050">
                  <a:noFill/>
                </a:ln>
              </p:spPr>
              <p:txBody>
                <a:bodyPr wrap="square" rtlCol="0">
                  <a:spAutoFit/>
                </a:bodyPr>
                <a:lstStyle/>
                <a:p>
                  <a:pPr/>
                  <a14:m>
                    <m:oMathPara xmlns:m="http://schemas.openxmlformats.org/officeDocument/2006/math">
                      <m:oMathParaPr>
                        <m:jc m:val="centerGroup"/>
                      </m:oMathParaPr>
                      <m:oMath xmlns:m="http://schemas.openxmlformats.org/officeDocument/2006/math">
                        <m:f>
                          <m:fPr>
                            <m:type m:val="skw"/>
                            <m:ctrlPr>
                              <a:rPr kumimoji="1" lang="en-US" altLang="ja-JP" sz="1600" i="1" smtClean="0">
                                <a:latin typeface="Cambria Math" panose="02040503050406030204" pitchFamily="18" charset="0"/>
                              </a:rPr>
                            </m:ctrlPr>
                          </m:fPr>
                          <m:num>
                            <m:r>
                              <a:rPr kumimoji="1" lang="ja-JP" altLang="en-US" sz="1600" i="1" smtClean="0">
                                <a:latin typeface="Cambria Math" panose="02040503050406030204" pitchFamily="18" charset="0"/>
                              </a:rPr>
                              <m:t>𝜋</m:t>
                            </m:r>
                          </m:num>
                          <m:den>
                            <m:r>
                              <a:rPr lang="en-US" altLang="ja-JP" sz="1600" i="1">
                                <a:latin typeface="Cambria Math" panose="02040503050406030204" pitchFamily="18" charset="0"/>
                              </a:rPr>
                              <m:t>2</m:t>
                            </m:r>
                          </m:den>
                        </m:f>
                      </m:oMath>
                    </m:oMathPara>
                  </a14:m>
                  <a:endParaRPr kumimoji="1" lang="ja-JP" altLang="en-US" sz="1600" dirty="0"/>
                </a:p>
              </p:txBody>
            </p:sp>
          </mc:Choice>
          <mc:Fallback xmlns="">
            <p:sp>
              <p:nvSpPr>
                <p:cNvPr id="185" name="テキスト ボックス 184">
                  <a:extLst>
                    <a:ext uri="{FF2B5EF4-FFF2-40B4-BE49-F238E27FC236}">
                      <a16:creationId xmlns:a16="http://schemas.microsoft.com/office/drawing/2014/main" id="{CF531891-CA6C-46B2-9C5E-9008DB6CE573}"/>
                    </a:ext>
                  </a:extLst>
                </p:cNvPr>
                <p:cNvSpPr txBox="1">
                  <a:spLocks noRot="1" noChangeAspect="1" noMove="1" noResize="1" noEditPoints="1" noAdjustHandles="1" noChangeArrowheads="1" noChangeShapeType="1" noTextEdit="1"/>
                </p:cNvSpPr>
                <p:nvPr/>
              </p:nvSpPr>
              <p:spPr>
                <a:xfrm>
                  <a:off x="911381" y="1562679"/>
                  <a:ext cx="806861" cy="546070"/>
                </a:xfrm>
                <a:prstGeom prst="rect">
                  <a:avLst/>
                </a:prstGeom>
                <a:blipFill>
                  <a:blip r:embed="rId6"/>
                  <a:stretch>
                    <a:fillRect l="-42222" t="-126230" r="-90000" b="-200000"/>
                  </a:stretch>
                </a:blipFill>
                <a:ln w="19050">
                  <a:noFill/>
                </a:ln>
              </p:spPr>
              <p:txBody>
                <a:bodyPr/>
                <a:lstStyle/>
                <a:p>
                  <a:r>
                    <a:rPr lang="ja-JP" altLang="en-US">
                      <a:noFill/>
                    </a:rPr>
                    <a:t> </a:t>
                  </a:r>
                </a:p>
              </p:txBody>
            </p:sp>
          </mc:Fallback>
        </mc:AlternateContent>
        <p:sp>
          <p:nvSpPr>
            <p:cNvPr id="186" name="正方形/長方形 185">
              <a:extLst>
                <a:ext uri="{FF2B5EF4-FFF2-40B4-BE49-F238E27FC236}">
                  <a16:creationId xmlns:a16="http://schemas.microsoft.com/office/drawing/2014/main" id="{BFBACC4C-4599-4D02-AAB8-E565C8DC7BFF}"/>
                </a:ext>
              </a:extLst>
            </p:cNvPr>
            <p:cNvSpPr/>
            <p:nvPr/>
          </p:nvSpPr>
          <p:spPr>
            <a:xfrm>
              <a:off x="970844" y="1481343"/>
              <a:ext cx="643467" cy="6434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cxnSp>
        <p:nvCxnSpPr>
          <p:cNvPr id="113" name="直線矢印コネクタ 112">
            <a:extLst>
              <a:ext uri="{FF2B5EF4-FFF2-40B4-BE49-F238E27FC236}">
                <a16:creationId xmlns:a16="http://schemas.microsoft.com/office/drawing/2014/main" id="{7A27E362-8E69-4A10-903E-339CF5CFA2AD}"/>
              </a:ext>
            </a:extLst>
          </p:cNvPr>
          <p:cNvCxnSpPr>
            <a:cxnSpLocks/>
          </p:cNvCxnSpPr>
          <p:nvPr/>
        </p:nvCxnSpPr>
        <p:spPr>
          <a:xfrm>
            <a:off x="3465954" y="4534730"/>
            <a:ext cx="342907"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sp>
        <p:nvSpPr>
          <p:cNvPr id="114" name="楕円 113">
            <a:extLst>
              <a:ext uri="{FF2B5EF4-FFF2-40B4-BE49-F238E27FC236}">
                <a16:creationId xmlns:a16="http://schemas.microsoft.com/office/drawing/2014/main" id="{EDE87A54-D56D-42AB-9990-0E82E55DEDFA}"/>
              </a:ext>
            </a:extLst>
          </p:cNvPr>
          <p:cNvSpPr/>
          <p:nvPr/>
        </p:nvSpPr>
        <p:spPr>
          <a:xfrm>
            <a:off x="3808862" y="4483989"/>
            <a:ext cx="111039" cy="11103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5" name="直線矢印コネクタ 114">
            <a:extLst>
              <a:ext uri="{FF2B5EF4-FFF2-40B4-BE49-F238E27FC236}">
                <a16:creationId xmlns:a16="http://schemas.microsoft.com/office/drawing/2014/main" id="{B6D4C123-7D11-4291-9538-1193623A56AC}"/>
              </a:ext>
            </a:extLst>
          </p:cNvPr>
          <p:cNvCxnSpPr>
            <a:cxnSpLocks/>
          </p:cNvCxnSpPr>
          <p:nvPr/>
        </p:nvCxnSpPr>
        <p:spPr>
          <a:xfrm>
            <a:off x="3864213" y="3920974"/>
            <a:ext cx="0" cy="556356"/>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cxnSp>
        <p:nvCxnSpPr>
          <p:cNvPr id="116" name="直線矢印コネクタ 115">
            <a:extLst>
              <a:ext uri="{FF2B5EF4-FFF2-40B4-BE49-F238E27FC236}">
                <a16:creationId xmlns:a16="http://schemas.microsoft.com/office/drawing/2014/main" id="{7E63956B-4B4C-4FFA-90CE-8AEC67212106}"/>
              </a:ext>
            </a:extLst>
          </p:cNvPr>
          <p:cNvCxnSpPr>
            <a:cxnSpLocks/>
          </p:cNvCxnSpPr>
          <p:nvPr/>
        </p:nvCxnSpPr>
        <p:spPr>
          <a:xfrm>
            <a:off x="3924196" y="4534205"/>
            <a:ext cx="225816"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grpSp>
        <p:nvGrpSpPr>
          <p:cNvPr id="117" name="グループ化 116">
            <a:extLst>
              <a:ext uri="{FF2B5EF4-FFF2-40B4-BE49-F238E27FC236}">
                <a16:creationId xmlns:a16="http://schemas.microsoft.com/office/drawing/2014/main" id="{E3836057-23BF-4488-BB45-9CD9B79CC28D}"/>
              </a:ext>
            </a:extLst>
          </p:cNvPr>
          <p:cNvGrpSpPr/>
          <p:nvPr/>
        </p:nvGrpSpPr>
        <p:grpSpPr>
          <a:xfrm>
            <a:off x="4120525" y="4322056"/>
            <a:ext cx="520753" cy="440420"/>
            <a:chOff x="926246" y="1481343"/>
            <a:chExt cx="760835" cy="643467"/>
          </a:xfrm>
        </p:grpSpPr>
        <p:sp>
          <p:nvSpPr>
            <p:cNvPr id="183" name="テキスト ボックス 182">
              <a:extLst>
                <a:ext uri="{FF2B5EF4-FFF2-40B4-BE49-F238E27FC236}">
                  <a16:creationId xmlns:a16="http://schemas.microsoft.com/office/drawing/2014/main" id="{A746DB36-5ABD-4AAD-AFA8-90246F6DEB3A}"/>
                </a:ext>
              </a:extLst>
            </p:cNvPr>
            <p:cNvSpPr txBox="1"/>
            <p:nvPr/>
          </p:nvSpPr>
          <p:spPr>
            <a:xfrm>
              <a:off x="926246" y="1560487"/>
              <a:ext cx="760835" cy="539605"/>
            </a:xfrm>
            <a:prstGeom prst="rect">
              <a:avLst/>
            </a:prstGeom>
            <a:noFill/>
            <a:ln w="19050">
              <a:noFill/>
            </a:ln>
          </p:spPr>
          <p:txBody>
            <a:bodyPr wrap="square" rtlCol="0">
              <a:spAutoFit/>
            </a:bodyPr>
            <a:lstStyle/>
            <a:p>
              <a:r>
                <a:rPr lang="ja-JP" altLang="en-US" dirty="0">
                  <a:latin typeface="Georgia" panose="02040502050405020303" pitchFamily="18" charset="0"/>
                </a:rPr>
                <a:t> </a:t>
              </a:r>
              <a:r>
                <a:rPr kumimoji="1" lang="en-US" altLang="ja-JP" dirty="0">
                  <a:latin typeface="Georgia" panose="02040502050405020303" pitchFamily="18" charset="0"/>
                </a:rPr>
                <a:t>PI</a:t>
              </a:r>
              <a:endParaRPr kumimoji="1" lang="ja-JP" altLang="en-US" dirty="0">
                <a:latin typeface="Georgia" panose="02040502050405020303" pitchFamily="18" charset="0"/>
              </a:endParaRPr>
            </a:p>
          </p:txBody>
        </p:sp>
        <p:sp>
          <p:nvSpPr>
            <p:cNvPr id="184" name="正方形/長方形 183">
              <a:extLst>
                <a:ext uri="{FF2B5EF4-FFF2-40B4-BE49-F238E27FC236}">
                  <a16:creationId xmlns:a16="http://schemas.microsoft.com/office/drawing/2014/main" id="{C3B3D395-9E9B-408C-A844-A083D94F6903}"/>
                </a:ext>
              </a:extLst>
            </p:cNvPr>
            <p:cNvSpPr/>
            <p:nvPr/>
          </p:nvSpPr>
          <p:spPr>
            <a:xfrm>
              <a:off x="970844" y="1481343"/>
              <a:ext cx="643467" cy="6434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18" name="グループ化 117">
            <a:extLst>
              <a:ext uri="{FF2B5EF4-FFF2-40B4-BE49-F238E27FC236}">
                <a16:creationId xmlns:a16="http://schemas.microsoft.com/office/drawing/2014/main" id="{CB3B8B0E-2895-46E5-A2DB-A192A6C440C7}"/>
              </a:ext>
            </a:extLst>
          </p:cNvPr>
          <p:cNvGrpSpPr/>
          <p:nvPr/>
        </p:nvGrpSpPr>
        <p:grpSpPr>
          <a:xfrm>
            <a:off x="3433712" y="5061578"/>
            <a:ext cx="480389" cy="440420"/>
            <a:chOff x="912447" y="1481343"/>
            <a:chExt cx="701864" cy="643467"/>
          </a:xfrm>
        </p:grpSpPr>
        <mc:AlternateContent xmlns:mc="http://schemas.openxmlformats.org/markup-compatibility/2006" xmlns:a14="http://schemas.microsoft.com/office/drawing/2010/main">
          <mc:Choice Requires="a14">
            <p:sp>
              <p:nvSpPr>
                <p:cNvPr id="181" name="テキスト ボックス 180">
                  <a:extLst>
                    <a:ext uri="{FF2B5EF4-FFF2-40B4-BE49-F238E27FC236}">
                      <a16:creationId xmlns:a16="http://schemas.microsoft.com/office/drawing/2014/main" id="{3F235858-B28C-4497-AD24-F2EB87B2A173}"/>
                    </a:ext>
                  </a:extLst>
                </p:cNvPr>
                <p:cNvSpPr txBox="1"/>
                <p:nvPr/>
              </p:nvSpPr>
              <p:spPr>
                <a:xfrm>
                  <a:off x="912447" y="1568464"/>
                  <a:ext cx="643467" cy="494638"/>
                </a:xfrm>
                <a:prstGeom prst="rect">
                  <a:avLst/>
                </a:prstGeom>
                <a:noFill/>
                <a:ln w="1905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1600" b="0" i="1" smtClean="0">
                            <a:latin typeface="Cambria Math" panose="02040503050406030204" pitchFamily="18" charset="0"/>
                          </a:rPr>
                          <m:t>𝐺</m:t>
                        </m:r>
                        <m:r>
                          <a:rPr kumimoji="1" lang="en-US" altLang="ja-JP" sz="1600" b="0" i="1" smtClean="0">
                            <a:latin typeface="Cambria Math" panose="02040503050406030204" pitchFamily="18" charset="0"/>
                          </a:rPr>
                          <m:t>(</m:t>
                        </m:r>
                        <m:r>
                          <a:rPr kumimoji="1" lang="en-US" altLang="ja-JP" sz="1600" b="0" i="1" smtClean="0">
                            <a:latin typeface="Cambria Math" panose="02040503050406030204" pitchFamily="18" charset="0"/>
                          </a:rPr>
                          <m:t>𝑡</m:t>
                        </m:r>
                        <m:r>
                          <a:rPr kumimoji="1" lang="en-US" altLang="ja-JP" sz="1600" b="0" i="1" smtClean="0">
                            <a:latin typeface="Cambria Math" panose="02040503050406030204" pitchFamily="18" charset="0"/>
                          </a:rPr>
                          <m:t>)</m:t>
                        </m:r>
                      </m:oMath>
                    </m:oMathPara>
                  </a14:m>
                  <a:endParaRPr kumimoji="1" lang="ja-JP" altLang="en-US" sz="1600" dirty="0"/>
                </a:p>
              </p:txBody>
            </p:sp>
          </mc:Choice>
          <mc:Fallback xmlns="">
            <p:sp>
              <p:nvSpPr>
                <p:cNvPr id="181" name="テキスト ボックス 180">
                  <a:extLst>
                    <a:ext uri="{FF2B5EF4-FFF2-40B4-BE49-F238E27FC236}">
                      <a16:creationId xmlns:a16="http://schemas.microsoft.com/office/drawing/2014/main" id="{3F235858-B28C-4497-AD24-F2EB87B2A173}"/>
                    </a:ext>
                  </a:extLst>
                </p:cNvPr>
                <p:cNvSpPr txBox="1">
                  <a:spLocks noRot="1" noChangeAspect="1" noMove="1" noResize="1" noEditPoints="1" noAdjustHandles="1" noChangeArrowheads="1" noChangeShapeType="1" noTextEdit="1"/>
                </p:cNvSpPr>
                <p:nvPr/>
              </p:nvSpPr>
              <p:spPr>
                <a:xfrm>
                  <a:off x="912447" y="1568464"/>
                  <a:ext cx="643467" cy="494638"/>
                </a:xfrm>
                <a:prstGeom prst="rect">
                  <a:avLst/>
                </a:prstGeom>
                <a:blipFill>
                  <a:blip r:embed="rId7"/>
                  <a:stretch>
                    <a:fillRect r="-30137" b="-8929"/>
                  </a:stretch>
                </a:blipFill>
                <a:ln w="19050">
                  <a:noFill/>
                </a:ln>
              </p:spPr>
              <p:txBody>
                <a:bodyPr/>
                <a:lstStyle/>
                <a:p>
                  <a:r>
                    <a:rPr lang="ja-JP" altLang="en-US">
                      <a:noFill/>
                    </a:rPr>
                    <a:t> </a:t>
                  </a:r>
                </a:p>
              </p:txBody>
            </p:sp>
          </mc:Fallback>
        </mc:AlternateContent>
        <p:sp>
          <p:nvSpPr>
            <p:cNvPr id="182" name="正方形/長方形 181">
              <a:extLst>
                <a:ext uri="{FF2B5EF4-FFF2-40B4-BE49-F238E27FC236}">
                  <a16:creationId xmlns:a16="http://schemas.microsoft.com/office/drawing/2014/main" id="{89AEEC2E-6540-4C20-B588-E6AB3A10980F}"/>
                </a:ext>
              </a:extLst>
            </p:cNvPr>
            <p:cNvSpPr/>
            <p:nvPr/>
          </p:nvSpPr>
          <p:spPr>
            <a:xfrm>
              <a:off x="970844" y="1481343"/>
              <a:ext cx="643467" cy="6434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cxnSp>
        <p:nvCxnSpPr>
          <p:cNvPr id="119" name="直線コネクタ 118">
            <a:extLst>
              <a:ext uri="{FF2B5EF4-FFF2-40B4-BE49-F238E27FC236}">
                <a16:creationId xmlns:a16="http://schemas.microsoft.com/office/drawing/2014/main" id="{C797B5A8-F5D3-42D4-AF8E-27E95ACA89C2}"/>
              </a:ext>
            </a:extLst>
          </p:cNvPr>
          <p:cNvCxnSpPr>
            <a:cxnSpLocks/>
          </p:cNvCxnSpPr>
          <p:nvPr/>
        </p:nvCxnSpPr>
        <p:spPr>
          <a:xfrm flipV="1">
            <a:off x="4370222" y="4758765"/>
            <a:ext cx="0" cy="122497"/>
          </a:xfrm>
          <a:prstGeom prst="line">
            <a:avLst/>
          </a:prstGeom>
          <a:ln w="19050"/>
        </p:spPr>
        <p:style>
          <a:lnRef idx="3">
            <a:schemeClr val="dk1"/>
          </a:lnRef>
          <a:fillRef idx="0">
            <a:schemeClr val="dk1"/>
          </a:fillRef>
          <a:effectRef idx="2">
            <a:schemeClr val="dk1"/>
          </a:effectRef>
          <a:fontRef idx="minor">
            <a:schemeClr val="tx1"/>
          </a:fontRef>
        </p:style>
      </p:cxnSp>
      <p:cxnSp>
        <p:nvCxnSpPr>
          <p:cNvPr id="120" name="直線矢印コネクタ 119">
            <a:extLst>
              <a:ext uri="{FF2B5EF4-FFF2-40B4-BE49-F238E27FC236}">
                <a16:creationId xmlns:a16="http://schemas.microsoft.com/office/drawing/2014/main" id="{FC4FF347-4313-4B82-B733-45D3337C5591}"/>
              </a:ext>
            </a:extLst>
          </p:cNvPr>
          <p:cNvCxnSpPr>
            <a:cxnSpLocks/>
          </p:cNvCxnSpPr>
          <p:nvPr/>
        </p:nvCxnSpPr>
        <p:spPr>
          <a:xfrm flipH="1">
            <a:off x="3372735" y="4881263"/>
            <a:ext cx="998525" cy="620735"/>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cxnSp>
        <p:nvCxnSpPr>
          <p:cNvPr id="121" name="直線矢印コネクタ 120">
            <a:extLst>
              <a:ext uri="{FF2B5EF4-FFF2-40B4-BE49-F238E27FC236}">
                <a16:creationId xmlns:a16="http://schemas.microsoft.com/office/drawing/2014/main" id="{F6D739A7-A2D6-4F5E-B686-E040D9BB4037}"/>
              </a:ext>
            </a:extLst>
          </p:cNvPr>
          <p:cNvCxnSpPr>
            <a:cxnSpLocks/>
          </p:cNvCxnSpPr>
          <p:nvPr/>
        </p:nvCxnSpPr>
        <p:spPr>
          <a:xfrm>
            <a:off x="3907743" y="5281787"/>
            <a:ext cx="242270" cy="0"/>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grpSp>
        <p:nvGrpSpPr>
          <p:cNvPr id="122" name="グループ化 121">
            <a:extLst>
              <a:ext uri="{FF2B5EF4-FFF2-40B4-BE49-F238E27FC236}">
                <a16:creationId xmlns:a16="http://schemas.microsoft.com/office/drawing/2014/main" id="{D5C4AF37-3B58-40BC-91DE-59BC886EC4BF}"/>
              </a:ext>
            </a:extLst>
          </p:cNvPr>
          <p:cNvGrpSpPr/>
          <p:nvPr/>
        </p:nvGrpSpPr>
        <p:grpSpPr>
          <a:xfrm>
            <a:off x="4130692" y="4937522"/>
            <a:ext cx="520753" cy="558994"/>
            <a:chOff x="942618" y="1308103"/>
            <a:chExt cx="760836" cy="816707"/>
          </a:xfrm>
        </p:grpSpPr>
        <mc:AlternateContent xmlns:mc="http://schemas.openxmlformats.org/markup-compatibility/2006" xmlns:a14="http://schemas.microsoft.com/office/drawing/2010/main">
          <mc:Choice Requires="a14">
            <p:sp>
              <p:nvSpPr>
                <p:cNvPr id="179" name="テキスト ボックス 178">
                  <a:extLst>
                    <a:ext uri="{FF2B5EF4-FFF2-40B4-BE49-F238E27FC236}">
                      <a16:creationId xmlns:a16="http://schemas.microsoft.com/office/drawing/2014/main" id="{24EC42F5-AF58-41F2-8F97-E1CBD9ABD2CD}"/>
                    </a:ext>
                  </a:extLst>
                </p:cNvPr>
                <p:cNvSpPr txBox="1"/>
                <p:nvPr/>
              </p:nvSpPr>
              <p:spPr>
                <a:xfrm>
                  <a:off x="942618" y="1308103"/>
                  <a:ext cx="760836" cy="764440"/>
                </a:xfrm>
                <a:prstGeom prst="rect">
                  <a:avLst/>
                </a:prstGeom>
                <a:noFill/>
                <a:ln w="19050">
                  <a:noFill/>
                </a:ln>
              </p:spPr>
              <p:txBody>
                <a:bodyPr wrap="square" rtlCol="0">
                  <a:spAutoFit/>
                </a:bodyPr>
                <a:lstStyle/>
                <a:p>
                  <a:r>
                    <a:rPr lang="ja-JP" altLang="en-US" sz="1400" dirty="0"/>
                    <a:t> </a:t>
                  </a:r>
                  <a14:m>
                    <m:oMath xmlns:m="http://schemas.openxmlformats.org/officeDocument/2006/math">
                      <m:sSup>
                        <m:sSupPr>
                          <m:ctrlPr>
                            <a:rPr lang="en-US" altLang="ja-JP" sz="1400" i="1" smtClean="0">
                              <a:latin typeface="Cambria Math" panose="02040503050406030204" pitchFamily="18" charset="0"/>
                            </a:rPr>
                          </m:ctrlPr>
                        </m:sSupPr>
                        <m:e>
                          <m:r>
                            <a:rPr lang="en-US" altLang="ja-JP" sz="1400" b="0" i="1" smtClean="0">
                              <a:latin typeface="Cambria Math" panose="02040503050406030204" pitchFamily="18" charset="0"/>
                            </a:rPr>
                            <m:t>𝑒</m:t>
                          </m:r>
                        </m:e>
                        <m:sup>
                          <m:r>
                            <a:rPr lang="en-US" altLang="ja-JP" sz="1400" b="0" i="1" smtClean="0">
                              <a:latin typeface="Cambria Math" panose="02040503050406030204" pitchFamily="18" charset="0"/>
                            </a:rPr>
                            <m:t>−</m:t>
                          </m:r>
                          <m:r>
                            <a:rPr lang="en-US" altLang="ja-JP" sz="1400" b="0" i="1" smtClean="0">
                              <a:latin typeface="Cambria Math" panose="02040503050406030204" pitchFamily="18" charset="0"/>
                            </a:rPr>
                            <m:t>𝑠</m:t>
                          </m:r>
                          <m:r>
                            <a:rPr lang="ja-JP" altLang="en-US" sz="1400" b="0" i="1" smtClean="0">
                              <a:latin typeface="Cambria Math" panose="02040503050406030204" pitchFamily="18" charset="0"/>
                            </a:rPr>
                            <m:t>𝜏</m:t>
                          </m:r>
                        </m:sup>
                      </m:sSup>
                    </m:oMath>
                  </a14:m>
                  <a:endParaRPr kumimoji="1" lang="ja-JP" altLang="en-US" sz="1400" dirty="0"/>
                </a:p>
              </p:txBody>
            </p:sp>
          </mc:Choice>
          <mc:Fallback xmlns="">
            <p:sp>
              <p:nvSpPr>
                <p:cNvPr id="179" name="テキスト ボックス 178">
                  <a:extLst>
                    <a:ext uri="{FF2B5EF4-FFF2-40B4-BE49-F238E27FC236}">
                      <a16:creationId xmlns:a16="http://schemas.microsoft.com/office/drawing/2014/main" id="{24EC42F5-AF58-41F2-8F97-E1CBD9ABD2CD}"/>
                    </a:ext>
                  </a:extLst>
                </p:cNvPr>
                <p:cNvSpPr txBox="1">
                  <a:spLocks noRot="1" noChangeAspect="1" noMove="1" noResize="1" noEditPoints="1" noAdjustHandles="1" noChangeArrowheads="1" noChangeShapeType="1" noTextEdit="1"/>
                </p:cNvSpPr>
                <p:nvPr/>
              </p:nvSpPr>
              <p:spPr>
                <a:xfrm>
                  <a:off x="942618" y="1308103"/>
                  <a:ext cx="760836" cy="764440"/>
                </a:xfrm>
                <a:prstGeom prst="rect">
                  <a:avLst/>
                </a:prstGeom>
                <a:blipFill>
                  <a:blip r:embed="rId8"/>
                  <a:stretch>
                    <a:fillRect/>
                  </a:stretch>
                </a:blipFill>
                <a:ln w="19050">
                  <a:noFill/>
                </a:ln>
              </p:spPr>
              <p:txBody>
                <a:bodyPr/>
                <a:lstStyle/>
                <a:p>
                  <a:r>
                    <a:rPr lang="ja-JP" altLang="en-US">
                      <a:noFill/>
                    </a:rPr>
                    <a:t> </a:t>
                  </a:r>
                </a:p>
              </p:txBody>
            </p:sp>
          </mc:Fallback>
        </mc:AlternateContent>
        <p:sp>
          <p:nvSpPr>
            <p:cNvPr id="180" name="正方形/長方形 179">
              <a:extLst>
                <a:ext uri="{FF2B5EF4-FFF2-40B4-BE49-F238E27FC236}">
                  <a16:creationId xmlns:a16="http://schemas.microsoft.com/office/drawing/2014/main" id="{B5C0BDC4-7EF7-48CD-89CD-35766BD81364}"/>
                </a:ext>
              </a:extLst>
            </p:cNvPr>
            <p:cNvSpPr/>
            <p:nvPr/>
          </p:nvSpPr>
          <p:spPr>
            <a:xfrm>
              <a:off x="970844" y="1481343"/>
              <a:ext cx="643467" cy="6434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cxnSp>
        <p:nvCxnSpPr>
          <p:cNvPr id="123" name="直線コネクタ 122">
            <a:extLst>
              <a:ext uri="{FF2B5EF4-FFF2-40B4-BE49-F238E27FC236}">
                <a16:creationId xmlns:a16="http://schemas.microsoft.com/office/drawing/2014/main" id="{85D97F66-18C3-475C-A479-F5BC3277D5D5}"/>
              </a:ext>
            </a:extLst>
          </p:cNvPr>
          <p:cNvCxnSpPr>
            <a:cxnSpLocks/>
          </p:cNvCxnSpPr>
          <p:nvPr/>
        </p:nvCxnSpPr>
        <p:spPr>
          <a:xfrm flipV="1">
            <a:off x="4380902" y="5501998"/>
            <a:ext cx="0" cy="565303"/>
          </a:xfrm>
          <a:prstGeom prst="line">
            <a:avLst/>
          </a:prstGeom>
          <a:ln w="19050"/>
        </p:spPr>
        <p:style>
          <a:lnRef idx="3">
            <a:schemeClr val="dk1"/>
          </a:lnRef>
          <a:fillRef idx="0">
            <a:schemeClr val="dk1"/>
          </a:fillRef>
          <a:effectRef idx="2">
            <a:schemeClr val="dk1"/>
          </a:effectRef>
          <a:fontRef idx="minor">
            <a:schemeClr val="tx1"/>
          </a:fontRef>
        </p:style>
      </p:cxnSp>
      <p:cxnSp>
        <p:nvCxnSpPr>
          <p:cNvPr id="124" name="直線矢印コネクタ 123">
            <a:extLst>
              <a:ext uri="{FF2B5EF4-FFF2-40B4-BE49-F238E27FC236}">
                <a16:creationId xmlns:a16="http://schemas.microsoft.com/office/drawing/2014/main" id="{06AAA92C-1B41-469B-8224-36FF3470459F}"/>
              </a:ext>
            </a:extLst>
          </p:cNvPr>
          <p:cNvCxnSpPr>
            <a:cxnSpLocks/>
            <a:endCxn id="136" idx="3"/>
          </p:cNvCxnSpPr>
          <p:nvPr/>
        </p:nvCxnSpPr>
        <p:spPr>
          <a:xfrm flipH="1" flipV="1">
            <a:off x="3903212" y="6066408"/>
            <a:ext cx="477690" cy="893"/>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25" name="テキスト ボックス 124">
                <a:extLst>
                  <a:ext uri="{FF2B5EF4-FFF2-40B4-BE49-F238E27FC236}">
                    <a16:creationId xmlns:a16="http://schemas.microsoft.com/office/drawing/2014/main" id="{B47C8E77-E385-41A1-9504-D64A7B13EC92}"/>
                  </a:ext>
                </a:extLst>
              </p:cNvPr>
              <p:cNvSpPr txBox="1"/>
              <p:nvPr/>
            </p:nvSpPr>
            <p:spPr>
              <a:xfrm>
                <a:off x="4372012" y="5767165"/>
                <a:ext cx="670936" cy="369332"/>
              </a:xfrm>
              <a:prstGeom prst="rect">
                <a:avLst/>
              </a:prstGeom>
              <a:noFill/>
              <a:ln w="19050">
                <a:noFill/>
              </a:ln>
            </p:spPr>
            <p:txBody>
              <a:bodyPr wrap="square" rtlCol="0">
                <a:spAutoFit/>
              </a:bodyPr>
              <a:lstStyle/>
              <a:p>
                <a14:m>
                  <m:oMath xmlns:m="http://schemas.openxmlformats.org/officeDocument/2006/math">
                    <m:r>
                      <a:rPr kumimoji="1" lang="en-US" altLang="ja-JP" b="0" i="1" smtClean="0">
                        <a:latin typeface="Cambria Math" panose="02040503050406030204" pitchFamily="18" charset="0"/>
                      </a:rPr>
                      <m:t>𝑢</m:t>
                    </m:r>
                  </m:oMath>
                </a14:m>
                <a:r>
                  <a:rPr kumimoji="1" lang="en-US" altLang="ja-JP" dirty="0"/>
                  <a:t>(</a:t>
                </a:r>
                <a:r>
                  <a:rPr kumimoji="1" lang="en-US" altLang="ja-JP" i="1" dirty="0"/>
                  <a:t>t</a:t>
                </a:r>
                <a:r>
                  <a:rPr kumimoji="1" lang="en-US" altLang="ja-JP" dirty="0"/>
                  <a:t>)</a:t>
                </a:r>
                <a:endParaRPr kumimoji="1" lang="ja-JP" altLang="en-US" dirty="0"/>
              </a:p>
            </p:txBody>
          </p:sp>
        </mc:Choice>
        <mc:Fallback xmlns="">
          <p:sp>
            <p:nvSpPr>
              <p:cNvPr id="125" name="テキスト ボックス 124">
                <a:extLst>
                  <a:ext uri="{FF2B5EF4-FFF2-40B4-BE49-F238E27FC236}">
                    <a16:creationId xmlns:a16="http://schemas.microsoft.com/office/drawing/2014/main" id="{B47C8E77-E385-41A1-9504-D64A7B13EC92}"/>
                  </a:ext>
                </a:extLst>
              </p:cNvPr>
              <p:cNvSpPr txBox="1">
                <a:spLocks noRot="1" noChangeAspect="1" noMove="1" noResize="1" noEditPoints="1" noAdjustHandles="1" noChangeArrowheads="1" noChangeShapeType="1" noTextEdit="1"/>
              </p:cNvSpPr>
              <p:nvPr/>
            </p:nvSpPr>
            <p:spPr>
              <a:xfrm>
                <a:off x="4372012" y="5767165"/>
                <a:ext cx="670936" cy="369332"/>
              </a:xfrm>
              <a:prstGeom prst="rect">
                <a:avLst/>
              </a:prstGeom>
              <a:blipFill>
                <a:blip r:embed="rId9"/>
                <a:stretch>
                  <a:fillRect t="-8197" b="-24590"/>
                </a:stretch>
              </a:blipFill>
              <a:ln w="19050">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6" name="テキスト ボックス 125">
                <a:extLst>
                  <a:ext uri="{FF2B5EF4-FFF2-40B4-BE49-F238E27FC236}">
                    <a16:creationId xmlns:a16="http://schemas.microsoft.com/office/drawing/2014/main" id="{6043B570-210A-42DA-B6E4-99AC09BFF709}"/>
                  </a:ext>
                </a:extLst>
              </p:cNvPr>
              <p:cNvSpPr txBox="1"/>
              <p:nvPr/>
            </p:nvSpPr>
            <p:spPr>
              <a:xfrm>
                <a:off x="3369679" y="4151568"/>
                <a:ext cx="440420" cy="408445"/>
              </a:xfrm>
              <a:prstGeom prst="rect">
                <a:avLst/>
              </a:prstGeom>
              <a:noFill/>
              <a:ln w="19050">
                <a:noFill/>
              </a:ln>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kumimoji="1" lang="en-US" altLang="ja-JP" sz="2000" i="1" smtClean="0">
                              <a:latin typeface="Cambria Math" panose="02040503050406030204" pitchFamily="18" charset="0"/>
                            </a:rPr>
                          </m:ctrlPr>
                        </m:accPr>
                        <m:e>
                          <m:r>
                            <a:rPr kumimoji="1" lang="en-US" altLang="ja-JP" sz="2000" b="0" i="1" smtClean="0">
                              <a:latin typeface="Cambria Math" panose="02040503050406030204" pitchFamily="18" charset="0"/>
                            </a:rPr>
                            <m:t>𝑃</m:t>
                          </m:r>
                        </m:e>
                      </m:acc>
                    </m:oMath>
                  </m:oMathPara>
                </a14:m>
                <a:endParaRPr kumimoji="1" lang="ja-JP" altLang="en-US" sz="2000" dirty="0"/>
              </a:p>
            </p:txBody>
          </p:sp>
        </mc:Choice>
        <mc:Fallback xmlns="">
          <p:sp>
            <p:nvSpPr>
              <p:cNvPr id="126" name="テキスト ボックス 125">
                <a:extLst>
                  <a:ext uri="{FF2B5EF4-FFF2-40B4-BE49-F238E27FC236}">
                    <a16:creationId xmlns:a16="http://schemas.microsoft.com/office/drawing/2014/main" id="{6043B570-210A-42DA-B6E4-99AC09BFF709}"/>
                  </a:ext>
                </a:extLst>
              </p:cNvPr>
              <p:cNvSpPr txBox="1">
                <a:spLocks noRot="1" noChangeAspect="1" noMove="1" noResize="1" noEditPoints="1" noAdjustHandles="1" noChangeArrowheads="1" noChangeShapeType="1" noTextEdit="1"/>
              </p:cNvSpPr>
              <p:nvPr/>
            </p:nvSpPr>
            <p:spPr>
              <a:xfrm>
                <a:off x="3369679" y="4151568"/>
                <a:ext cx="440420" cy="408445"/>
              </a:xfrm>
              <a:prstGeom prst="rect">
                <a:avLst/>
              </a:prstGeom>
              <a:blipFill>
                <a:blip r:embed="rId10"/>
                <a:stretch>
                  <a:fillRect t="-8955" r="-20833"/>
                </a:stretch>
              </a:blipFill>
              <a:ln w="19050">
                <a:noFill/>
              </a:ln>
            </p:spPr>
            <p:txBody>
              <a:bodyPr/>
              <a:lstStyle/>
              <a:p>
                <a:r>
                  <a:rPr lang="ja-JP" altLang="en-US">
                    <a:noFill/>
                  </a:rPr>
                  <a:t> </a:t>
                </a:r>
              </a:p>
            </p:txBody>
          </p:sp>
        </mc:Fallback>
      </mc:AlternateContent>
      <p:cxnSp>
        <p:nvCxnSpPr>
          <p:cNvPr id="128" name="直線コネクタ 127">
            <a:extLst>
              <a:ext uri="{FF2B5EF4-FFF2-40B4-BE49-F238E27FC236}">
                <a16:creationId xmlns:a16="http://schemas.microsoft.com/office/drawing/2014/main" id="{0196162B-089B-49F0-A02A-BB06833E3B77}"/>
              </a:ext>
            </a:extLst>
          </p:cNvPr>
          <p:cNvCxnSpPr>
            <a:cxnSpLocks/>
          </p:cNvCxnSpPr>
          <p:nvPr/>
        </p:nvCxnSpPr>
        <p:spPr>
          <a:xfrm>
            <a:off x="1127457" y="5940539"/>
            <a:ext cx="240807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a:extLst>
              <a:ext uri="{FF2B5EF4-FFF2-40B4-BE49-F238E27FC236}">
                <a16:creationId xmlns:a16="http://schemas.microsoft.com/office/drawing/2014/main" id="{DE606A23-1ECA-4FFD-B328-4E905A875D74}"/>
              </a:ext>
            </a:extLst>
          </p:cNvPr>
          <p:cNvCxnSpPr>
            <a:cxnSpLocks/>
          </p:cNvCxnSpPr>
          <p:nvPr/>
        </p:nvCxnSpPr>
        <p:spPr>
          <a:xfrm>
            <a:off x="1127457" y="6199757"/>
            <a:ext cx="240807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a:extLst>
              <a:ext uri="{FF2B5EF4-FFF2-40B4-BE49-F238E27FC236}">
                <a16:creationId xmlns:a16="http://schemas.microsoft.com/office/drawing/2014/main" id="{34A4B39B-B5B4-41F0-822C-E7B3DC549D7E}"/>
              </a:ext>
            </a:extLst>
          </p:cNvPr>
          <p:cNvCxnSpPr>
            <a:cxnSpLocks/>
          </p:cNvCxnSpPr>
          <p:nvPr/>
        </p:nvCxnSpPr>
        <p:spPr>
          <a:xfrm>
            <a:off x="3653922" y="5801753"/>
            <a:ext cx="42062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a:extLst>
              <a:ext uri="{FF2B5EF4-FFF2-40B4-BE49-F238E27FC236}">
                <a16:creationId xmlns:a16="http://schemas.microsoft.com/office/drawing/2014/main" id="{C0095041-173B-4FCB-A2F6-5196664AE4AD}"/>
              </a:ext>
            </a:extLst>
          </p:cNvPr>
          <p:cNvCxnSpPr>
            <a:cxnSpLocks/>
          </p:cNvCxnSpPr>
          <p:nvPr/>
        </p:nvCxnSpPr>
        <p:spPr>
          <a:xfrm>
            <a:off x="3653922" y="6336341"/>
            <a:ext cx="42062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id="{D4C6041E-FB47-4ECA-B186-C611B25B0561}"/>
              </a:ext>
            </a:extLst>
          </p:cNvPr>
          <p:cNvCxnSpPr>
            <a:cxnSpLocks/>
          </p:cNvCxnSpPr>
          <p:nvPr/>
        </p:nvCxnSpPr>
        <p:spPr>
          <a:xfrm>
            <a:off x="4073457" y="5799580"/>
            <a:ext cx="0" cy="5398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a:extLst>
              <a:ext uri="{FF2B5EF4-FFF2-40B4-BE49-F238E27FC236}">
                <a16:creationId xmlns:a16="http://schemas.microsoft.com/office/drawing/2014/main" id="{D5F20DAE-E8F1-4A99-9268-F60FF8E47E58}"/>
              </a:ext>
            </a:extLst>
          </p:cNvPr>
          <p:cNvCxnSpPr>
            <a:cxnSpLocks/>
          </p:cNvCxnSpPr>
          <p:nvPr/>
        </p:nvCxnSpPr>
        <p:spPr>
          <a:xfrm flipV="1">
            <a:off x="3533362" y="5801753"/>
            <a:ext cx="125448" cy="1387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a:extLst>
              <a:ext uri="{FF2B5EF4-FFF2-40B4-BE49-F238E27FC236}">
                <a16:creationId xmlns:a16="http://schemas.microsoft.com/office/drawing/2014/main" id="{E47782A0-56EC-461B-ADF7-F5D91016C44B}"/>
              </a:ext>
            </a:extLst>
          </p:cNvPr>
          <p:cNvCxnSpPr>
            <a:cxnSpLocks/>
          </p:cNvCxnSpPr>
          <p:nvPr/>
        </p:nvCxnSpPr>
        <p:spPr>
          <a:xfrm>
            <a:off x="3531733" y="6197806"/>
            <a:ext cx="125448" cy="1387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a:extLst>
              <a:ext uri="{FF2B5EF4-FFF2-40B4-BE49-F238E27FC236}">
                <a16:creationId xmlns:a16="http://schemas.microsoft.com/office/drawing/2014/main" id="{0C66B5C7-B501-4786-8C9E-04B0E2CB21AA}"/>
              </a:ext>
            </a:extLst>
          </p:cNvPr>
          <p:cNvCxnSpPr>
            <a:cxnSpLocks/>
          </p:cNvCxnSpPr>
          <p:nvPr/>
        </p:nvCxnSpPr>
        <p:spPr>
          <a:xfrm>
            <a:off x="3663280" y="5796474"/>
            <a:ext cx="0" cy="539867"/>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6" name="正方形/長方形 135">
            <a:extLst>
              <a:ext uri="{FF2B5EF4-FFF2-40B4-BE49-F238E27FC236}">
                <a16:creationId xmlns:a16="http://schemas.microsoft.com/office/drawing/2014/main" id="{B9ED40BF-5914-4796-8D4C-5E3170BA2CFA}"/>
              </a:ext>
            </a:extLst>
          </p:cNvPr>
          <p:cNvSpPr/>
          <p:nvPr/>
        </p:nvSpPr>
        <p:spPr>
          <a:xfrm>
            <a:off x="3825433" y="5938195"/>
            <a:ext cx="77779" cy="256426"/>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7" name="直線コネクタ 136">
            <a:extLst>
              <a:ext uri="{FF2B5EF4-FFF2-40B4-BE49-F238E27FC236}">
                <a16:creationId xmlns:a16="http://schemas.microsoft.com/office/drawing/2014/main" id="{512F5401-62C2-439D-B1BE-BFF4C7EEF1DA}"/>
              </a:ext>
            </a:extLst>
          </p:cNvPr>
          <p:cNvCxnSpPr>
            <a:cxnSpLocks/>
          </p:cNvCxnSpPr>
          <p:nvPr/>
        </p:nvCxnSpPr>
        <p:spPr>
          <a:xfrm>
            <a:off x="3663280" y="5801753"/>
            <a:ext cx="146836" cy="13644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8" name="直線コネクタ 137">
            <a:extLst>
              <a:ext uri="{FF2B5EF4-FFF2-40B4-BE49-F238E27FC236}">
                <a16:creationId xmlns:a16="http://schemas.microsoft.com/office/drawing/2014/main" id="{F01EE233-3921-41C4-93B5-ABF77C9EAA9A}"/>
              </a:ext>
            </a:extLst>
          </p:cNvPr>
          <p:cNvCxnSpPr>
            <a:cxnSpLocks/>
          </p:cNvCxnSpPr>
          <p:nvPr/>
        </p:nvCxnSpPr>
        <p:spPr>
          <a:xfrm flipH="1">
            <a:off x="3663280" y="6194621"/>
            <a:ext cx="146836" cy="146999"/>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41" name="テキスト ボックス 140">
            <a:extLst>
              <a:ext uri="{FF2B5EF4-FFF2-40B4-BE49-F238E27FC236}">
                <a16:creationId xmlns:a16="http://schemas.microsoft.com/office/drawing/2014/main" id="{4602E3AD-7AD1-4AB8-8AF0-870D6845FD2B}"/>
              </a:ext>
            </a:extLst>
          </p:cNvPr>
          <p:cNvSpPr txBox="1"/>
          <p:nvPr/>
        </p:nvSpPr>
        <p:spPr>
          <a:xfrm>
            <a:off x="3557117" y="4263429"/>
            <a:ext cx="343523" cy="307777"/>
          </a:xfrm>
          <a:prstGeom prst="rect">
            <a:avLst/>
          </a:prstGeom>
          <a:noFill/>
          <a:ln w="19050">
            <a:noFill/>
          </a:ln>
        </p:spPr>
        <p:txBody>
          <a:bodyPr wrap="square" rtlCol="0">
            <a:spAutoFit/>
          </a:bodyPr>
          <a:lstStyle/>
          <a:p>
            <a:r>
              <a:rPr kumimoji="1" lang="en-US" altLang="ja-JP" sz="1400" dirty="0">
                <a:latin typeface="Cambria" panose="02040503050406030204" pitchFamily="18" charset="0"/>
                <a:ea typeface="Cambria" panose="02040503050406030204" pitchFamily="18" charset="0"/>
                <a:cs typeface="Calibri" panose="020F0502020204030204" pitchFamily="34" charset="0"/>
              </a:rPr>
              <a:t>C</a:t>
            </a:r>
            <a:endParaRPr kumimoji="1" lang="ja-JP" altLang="en-US" sz="1400" dirty="0">
              <a:latin typeface="Cambria" panose="02040503050406030204" pitchFamily="18" charset="0"/>
              <a:cs typeface="Calibri" panose="020F0502020204030204" pitchFamily="34" charset="0"/>
            </a:endParaRPr>
          </a:p>
        </p:txBody>
      </p:sp>
      <p:sp>
        <p:nvSpPr>
          <p:cNvPr id="142" name="テキスト ボックス 141">
            <a:extLst>
              <a:ext uri="{FF2B5EF4-FFF2-40B4-BE49-F238E27FC236}">
                <a16:creationId xmlns:a16="http://schemas.microsoft.com/office/drawing/2014/main" id="{E2BDD5D0-A352-46E1-8827-5BD5D78714D6}"/>
              </a:ext>
            </a:extLst>
          </p:cNvPr>
          <p:cNvSpPr txBox="1"/>
          <p:nvPr/>
        </p:nvSpPr>
        <p:spPr>
          <a:xfrm>
            <a:off x="1388884" y="5401703"/>
            <a:ext cx="406583" cy="400110"/>
          </a:xfrm>
          <a:prstGeom prst="rect">
            <a:avLst/>
          </a:prstGeom>
          <a:noFill/>
          <a:ln w="19050">
            <a:noFill/>
          </a:ln>
        </p:spPr>
        <p:txBody>
          <a:bodyPr wrap="square" rtlCol="0">
            <a:spAutoFit/>
          </a:bodyPr>
          <a:lstStyle/>
          <a:p>
            <a:r>
              <a:rPr kumimoji="1" lang="en-US" altLang="ja-JP" sz="2000" i="1" dirty="0">
                <a:latin typeface="Century" panose="02040604050505020304" pitchFamily="18" charset="0"/>
              </a:rPr>
              <a:t>p</a:t>
            </a:r>
            <a:endParaRPr kumimoji="1" lang="ja-JP" altLang="en-US" sz="2000" i="1" dirty="0">
              <a:latin typeface="Century" panose="02040604050505020304" pitchFamily="18" charset="0"/>
            </a:endParaRPr>
          </a:p>
        </p:txBody>
      </p:sp>
      <p:sp>
        <p:nvSpPr>
          <p:cNvPr id="143" name="テキスト ボックス 142">
            <a:extLst>
              <a:ext uri="{FF2B5EF4-FFF2-40B4-BE49-F238E27FC236}">
                <a16:creationId xmlns:a16="http://schemas.microsoft.com/office/drawing/2014/main" id="{24271D74-A469-49DC-858A-7887FF0A254B}"/>
              </a:ext>
            </a:extLst>
          </p:cNvPr>
          <p:cNvSpPr txBox="1"/>
          <p:nvPr/>
        </p:nvSpPr>
        <p:spPr>
          <a:xfrm>
            <a:off x="1491123" y="5593145"/>
            <a:ext cx="388305" cy="307777"/>
          </a:xfrm>
          <a:prstGeom prst="rect">
            <a:avLst/>
          </a:prstGeom>
          <a:noFill/>
          <a:ln w="19050">
            <a:noFill/>
          </a:ln>
        </p:spPr>
        <p:txBody>
          <a:bodyPr wrap="square" rtlCol="0">
            <a:spAutoFit/>
          </a:bodyPr>
          <a:lstStyle/>
          <a:p>
            <a:r>
              <a:rPr kumimoji="1" lang="en-US" altLang="ja-JP" sz="1400" dirty="0">
                <a:latin typeface="Cambria" panose="02040503050406030204" pitchFamily="18" charset="0"/>
                <a:ea typeface="Cambria" panose="02040503050406030204" pitchFamily="18" charset="0"/>
                <a:cs typeface="Calibri" panose="020F0502020204030204" pitchFamily="34" charset="0"/>
              </a:rPr>
              <a:t>C</a:t>
            </a:r>
            <a:endParaRPr kumimoji="1" lang="ja-JP" altLang="en-US" sz="1400" dirty="0">
              <a:latin typeface="Cambria" panose="02040503050406030204" pitchFamily="18" charset="0"/>
              <a:cs typeface="Calibri" panose="020F0502020204030204" pitchFamily="34" charset="0"/>
            </a:endParaRPr>
          </a:p>
        </p:txBody>
      </p:sp>
      <p:sp>
        <p:nvSpPr>
          <p:cNvPr id="144" name="テキスト ボックス 143">
            <a:extLst>
              <a:ext uri="{FF2B5EF4-FFF2-40B4-BE49-F238E27FC236}">
                <a16:creationId xmlns:a16="http://schemas.microsoft.com/office/drawing/2014/main" id="{64A22A42-366C-4541-9E0C-965C757478A2}"/>
              </a:ext>
            </a:extLst>
          </p:cNvPr>
          <p:cNvSpPr txBox="1"/>
          <p:nvPr/>
        </p:nvSpPr>
        <p:spPr>
          <a:xfrm>
            <a:off x="3586169" y="6331062"/>
            <a:ext cx="643148" cy="338554"/>
          </a:xfrm>
          <a:prstGeom prst="rect">
            <a:avLst/>
          </a:prstGeom>
          <a:noFill/>
          <a:ln w="19050">
            <a:noFill/>
          </a:ln>
        </p:spPr>
        <p:txBody>
          <a:bodyPr wrap="square" rtlCol="0">
            <a:spAutoFit/>
          </a:bodyPr>
          <a:lstStyle/>
          <a:p>
            <a:r>
              <a:rPr lang="en-US" altLang="ja-JP" sz="1600" dirty="0">
                <a:latin typeface="Georgia" panose="02040502050405020303" pitchFamily="18" charset="0"/>
              </a:rPr>
              <a:t>SPK</a:t>
            </a:r>
            <a:endParaRPr kumimoji="1" lang="ja-JP" altLang="en-US" sz="1600" dirty="0">
              <a:latin typeface="Georgia" panose="02040502050405020303" pitchFamily="18" charset="0"/>
            </a:endParaRPr>
          </a:p>
        </p:txBody>
      </p:sp>
      <p:grpSp>
        <p:nvGrpSpPr>
          <p:cNvPr id="154" name="グループ化 153">
            <a:extLst>
              <a:ext uri="{FF2B5EF4-FFF2-40B4-BE49-F238E27FC236}">
                <a16:creationId xmlns:a16="http://schemas.microsoft.com/office/drawing/2014/main" id="{B836633D-E409-442B-AFD2-CB704973762A}"/>
              </a:ext>
            </a:extLst>
          </p:cNvPr>
          <p:cNvGrpSpPr/>
          <p:nvPr/>
        </p:nvGrpSpPr>
        <p:grpSpPr>
          <a:xfrm>
            <a:off x="789764" y="5797406"/>
            <a:ext cx="344865" cy="545145"/>
            <a:chOff x="3877397" y="2911629"/>
            <a:chExt cx="503858" cy="796474"/>
          </a:xfrm>
        </p:grpSpPr>
        <p:cxnSp>
          <p:nvCxnSpPr>
            <p:cNvPr id="170" name="直線コネクタ 169">
              <a:extLst>
                <a:ext uri="{FF2B5EF4-FFF2-40B4-BE49-F238E27FC236}">
                  <a16:creationId xmlns:a16="http://schemas.microsoft.com/office/drawing/2014/main" id="{309F1843-F1B1-426F-B4AA-8A9D28ED26A4}"/>
                </a:ext>
              </a:extLst>
            </p:cNvPr>
            <p:cNvCxnSpPr>
              <a:cxnSpLocks/>
            </p:cNvCxnSpPr>
            <p:nvPr/>
          </p:nvCxnSpPr>
          <p:spPr>
            <a:xfrm flipH="1">
              <a:off x="4133850" y="2933854"/>
              <a:ext cx="13796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直線コネクタ 170">
              <a:extLst>
                <a:ext uri="{FF2B5EF4-FFF2-40B4-BE49-F238E27FC236}">
                  <a16:creationId xmlns:a16="http://schemas.microsoft.com/office/drawing/2014/main" id="{684C88B9-48E0-480A-ABEA-E93107EAA194}"/>
                </a:ext>
              </a:extLst>
            </p:cNvPr>
            <p:cNvCxnSpPr>
              <a:cxnSpLocks/>
            </p:cNvCxnSpPr>
            <p:nvPr/>
          </p:nvCxnSpPr>
          <p:spPr>
            <a:xfrm flipH="1">
              <a:off x="4136236" y="3686329"/>
              <a:ext cx="1500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直線コネクタ 171">
              <a:extLst>
                <a:ext uri="{FF2B5EF4-FFF2-40B4-BE49-F238E27FC236}">
                  <a16:creationId xmlns:a16="http://schemas.microsoft.com/office/drawing/2014/main" id="{C50FA594-2F4B-48DA-9F6E-EBBAAB28426D}"/>
                </a:ext>
              </a:extLst>
            </p:cNvPr>
            <p:cNvCxnSpPr>
              <a:cxnSpLocks/>
            </p:cNvCxnSpPr>
            <p:nvPr/>
          </p:nvCxnSpPr>
          <p:spPr>
            <a:xfrm flipH="1">
              <a:off x="3997924" y="2911629"/>
              <a:ext cx="0" cy="788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3" name="正方形/長方形 172">
              <a:extLst>
                <a:ext uri="{FF2B5EF4-FFF2-40B4-BE49-F238E27FC236}">
                  <a16:creationId xmlns:a16="http://schemas.microsoft.com/office/drawing/2014/main" id="{5A8F13A7-9F82-4411-B26F-A3407083BEA1}"/>
                </a:ext>
              </a:extLst>
            </p:cNvPr>
            <p:cNvSpPr/>
            <p:nvPr/>
          </p:nvSpPr>
          <p:spPr>
            <a:xfrm>
              <a:off x="3877397" y="2914082"/>
              <a:ext cx="263402" cy="78876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4" name="直線コネクタ 173">
              <a:extLst>
                <a:ext uri="{FF2B5EF4-FFF2-40B4-BE49-F238E27FC236}">
                  <a16:creationId xmlns:a16="http://schemas.microsoft.com/office/drawing/2014/main" id="{8940FF50-38F9-4279-A411-67CA72FBFA9C}"/>
                </a:ext>
              </a:extLst>
            </p:cNvPr>
            <p:cNvCxnSpPr>
              <a:cxnSpLocks/>
            </p:cNvCxnSpPr>
            <p:nvPr/>
          </p:nvCxnSpPr>
          <p:spPr>
            <a:xfrm flipH="1">
              <a:off x="3940774" y="2919341"/>
              <a:ext cx="0" cy="788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直線コネクタ 174">
              <a:extLst>
                <a:ext uri="{FF2B5EF4-FFF2-40B4-BE49-F238E27FC236}">
                  <a16:creationId xmlns:a16="http://schemas.microsoft.com/office/drawing/2014/main" id="{E5AB60C6-090E-4D64-B933-175949C2E868}"/>
                </a:ext>
              </a:extLst>
            </p:cNvPr>
            <p:cNvCxnSpPr>
              <a:cxnSpLocks/>
            </p:cNvCxnSpPr>
            <p:nvPr/>
          </p:nvCxnSpPr>
          <p:spPr>
            <a:xfrm>
              <a:off x="4270248" y="2933460"/>
              <a:ext cx="0" cy="13765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直線コネクタ 175">
              <a:extLst>
                <a:ext uri="{FF2B5EF4-FFF2-40B4-BE49-F238E27FC236}">
                  <a16:creationId xmlns:a16="http://schemas.microsoft.com/office/drawing/2014/main" id="{7D28DF62-58D5-48CD-9415-C2B7EE61E7B0}"/>
                </a:ext>
              </a:extLst>
            </p:cNvPr>
            <p:cNvCxnSpPr>
              <a:cxnSpLocks/>
            </p:cNvCxnSpPr>
            <p:nvPr/>
          </p:nvCxnSpPr>
          <p:spPr>
            <a:xfrm>
              <a:off x="4276598" y="3539326"/>
              <a:ext cx="0" cy="147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a:extLst>
                <a:ext uri="{FF2B5EF4-FFF2-40B4-BE49-F238E27FC236}">
                  <a16:creationId xmlns:a16="http://schemas.microsoft.com/office/drawing/2014/main" id="{12089292-E8CA-4BAA-942C-981E07DCFB9A}"/>
                </a:ext>
              </a:extLst>
            </p:cNvPr>
            <p:cNvCxnSpPr>
              <a:cxnSpLocks/>
            </p:cNvCxnSpPr>
            <p:nvPr/>
          </p:nvCxnSpPr>
          <p:spPr>
            <a:xfrm>
              <a:off x="4269256" y="3065642"/>
              <a:ext cx="105100" cy="593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直線コネクタ 177">
              <a:extLst>
                <a:ext uri="{FF2B5EF4-FFF2-40B4-BE49-F238E27FC236}">
                  <a16:creationId xmlns:a16="http://schemas.microsoft.com/office/drawing/2014/main" id="{2F97700C-B91B-40F5-966E-F8834B7F7DAB}"/>
                </a:ext>
              </a:extLst>
            </p:cNvPr>
            <p:cNvCxnSpPr>
              <a:cxnSpLocks/>
            </p:cNvCxnSpPr>
            <p:nvPr/>
          </p:nvCxnSpPr>
          <p:spPr>
            <a:xfrm flipV="1">
              <a:off x="4274019" y="3497048"/>
              <a:ext cx="107236" cy="48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5" name="直線コネクタ 154">
            <a:extLst>
              <a:ext uri="{FF2B5EF4-FFF2-40B4-BE49-F238E27FC236}">
                <a16:creationId xmlns:a16="http://schemas.microsoft.com/office/drawing/2014/main" id="{A8FC1567-BA7A-486E-82E5-12E42B047880}"/>
              </a:ext>
            </a:extLst>
          </p:cNvPr>
          <p:cNvCxnSpPr>
            <a:cxnSpLocks/>
          </p:cNvCxnSpPr>
          <p:nvPr/>
        </p:nvCxnSpPr>
        <p:spPr>
          <a:xfrm>
            <a:off x="299028" y="6195552"/>
            <a:ext cx="490736"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直線コネクタ 155">
            <a:extLst>
              <a:ext uri="{FF2B5EF4-FFF2-40B4-BE49-F238E27FC236}">
                <a16:creationId xmlns:a16="http://schemas.microsoft.com/office/drawing/2014/main" id="{6D16E4FA-FBE3-41D1-B75F-DCA8FBF06AA5}"/>
              </a:ext>
            </a:extLst>
          </p:cNvPr>
          <p:cNvCxnSpPr>
            <a:cxnSpLocks/>
          </p:cNvCxnSpPr>
          <p:nvPr/>
        </p:nvCxnSpPr>
        <p:spPr>
          <a:xfrm>
            <a:off x="299028" y="5945373"/>
            <a:ext cx="483735"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正方形/長方形 156">
            <a:extLst>
              <a:ext uri="{FF2B5EF4-FFF2-40B4-BE49-F238E27FC236}">
                <a16:creationId xmlns:a16="http://schemas.microsoft.com/office/drawing/2014/main" id="{0E74D031-79DF-4630-91DB-351373F77B38}"/>
              </a:ext>
            </a:extLst>
          </p:cNvPr>
          <p:cNvSpPr/>
          <p:nvPr/>
        </p:nvSpPr>
        <p:spPr>
          <a:xfrm>
            <a:off x="442519" y="5894554"/>
            <a:ext cx="207187" cy="35612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正方形/長方形 158">
            <a:extLst>
              <a:ext uri="{FF2B5EF4-FFF2-40B4-BE49-F238E27FC236}">
                <a16:creationId xmlns:a16="http://schemas.microsoft.com/office/drawing/2014/main" id="{D3447180-94B6-4186-82C1-55CFF2CDE29C}"/>
              </a:ext>
            </a:extLst>
          </p:cNvPr>
          <p:cNvSpPr/>
          <p:nvPr/>
        </p:nvSpPr>
        <p:spPr bwMode="auto">
          <a:xfrm>
            <a:off x="513426" y="5971068"/>
            <a:ext cx="344085" cy="199232"/>
          </a:xfrm>
          <a:prstGeom prst="rect">
            <a:avLst/>
          </a:prstGeom>
          <a:pattFill prst="dkHorz">
            <a:fgClr>
              <a:schemeClr val="tx1"/>
            </a:fgClr>
            <a:bgClr>
              <a:schemeClr val="bg1"/>
            </a:bgClr>
          </a:patt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160" name="正方形/長方形 159">
            <a:extLst>
              <a:ext uri="{FF2B5EF4-FFF2-40B4-BE49-F238E27FC236}">
                <a16:creationId xmlns:a16="http://schemas.microsoft.com/office/drawing/2014/main" id="{3A6E950A-7D81-4F4C-8A27-B2922276CCEC}"/>
              </a:ext>
            </a:extLst>
          </p:cNvPr>
          <p:cNvSpPr/>
          <p:nvPr/>
        </p:nvSpPr>
        <p:spPr bwMode="auto">
          <a:xfrm>
            <a:off x="511862" y="5972417"/>
            <a:ext cx="350119" cy="199233"/>
          </a:xfrm>
          <a:prstGeom prst="rect">
            <a:avLst/>
          </a:prstGeom>
          <a:gradFill>
            <a:gsLst>
              <a:gs pos="0">
                <a:srgbClr val="FF0000">
                  <a:alpha val="50000"/>
                </a:srgbClr>
              </a:gs>
              <a:gs pos="100000">
                <a:srgbClr val="0066FF">
                  <a:alpha val="50000"/>
                </a:srgbClr>
              </a:gs>
            </a:gsLst>
            <a:lin ang="0" scaled="0"/>
          </a:gra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146" name="楕円 145">
            <a:extLst>
              <a:ext uri="{FF2B5EF4-FFF2-40B4-BE49-F238E27FC236}">
                <a16:creationId xmlns:a16="http://schemas.microsoft.com/office/drawing/2014/main" id="{CBF1E29B-AD63-4337-9B75-D6351B16AC7D}"/>
              </a:ext>
            </a:extLst>
          </p:cNvPr>
          <p:cNvSpPr/>
          <p:nvPr/>
        </p:nvSpPr>
        <p:spPr>
          <a:xfrm>
            <a:off x="1361526" y="5263560"/>
            <a:ext cx="36453" cy="36453"/>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47" name="テキスト ボックス 146">
                <a:extLst>
                  <a:ext uri="{FF2B5EF4-FFF2-40B4-BE49-F238E27FC236}">
                    <a16:creationId xmlns:a16="http://schemas.microsoft.com/office/drawing/2014/main" id="{BCC34FA5-729F-4CC4-9833-577EAA5A2FCC}"/>
                  </a:ext>
                </a:extLst>
              </p:cNvPr>
              <p:cNvSpPr txBox="1"/>
              <p:nvPr/>
            </p:nvSpPr>
            <p:spPr>
              <a:xfrm>
                <a:off x="3514491" y="4461057"/>
                <a:ext cx="440420" cy="400110"/>
              </a:xfrm>
              <a:prstGeom prst="rect">
                <a:avLst/>
              </a:prstGeom>
              <a:noFill/>
              <a:ln w="1905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m:t>
                      </m:r>
                    </m:oMath>
                  </m:oMathPara>
                </a14:m>
                <a:endParaRPr kumimoji="1" lang="ja-JP" altLang="en-US" sz="2000" dirty="0"/>
              </a:p>
            </p:txBody>
          </p:sp>
        </mc:Choice>
        <mc:Fallback xmlns="">
          <p:sp>
            <p:nvSpPr>
              <p:cNvPr id="147" name="テキスト ボックス 146">
                <a:extLst>
                  <a:ext uri="{FF2B5EF4-FFF2-40B4-BE49-F238E27FC236}">
                    <a16:creationId xmlns:a16="http://schemas.microsoft.com/office/drawing/2014/main" id="{BCC34FA5-729F-4CC4-9833-577EAA5A2FCC}"/>
                  </a:ext>
                </a:extLst>
              </p:cNvPr>
              <p:cNvSpPr txBox="1">
                <a:spLocks noRot="1" noChangeAspect="1" noMove="1" noResize="1" noEditPoints="1" noAdjustHandles="1" noChangeArrowheads="1" noChangeShapeType="1" noTextEdit="1"/>
              </p:cNvSpPr>
              <p:nvPr/>
            </p:nvSpPr>
            <p:spPr>
              <a:xfrm>
                <a:off x="3514491" y="4461057"/>
                <a:ext cx="440420" cy="400110"/>
              </a:xfrm>
              <a:prstGeom prst="rect">
                <a:avLst/>
              </a:prstGeom>
              <a:blipFill>
                <a:blip r:embed="rId11"/>
                <a:stretch>
                  <a:fillRect/>
                </a:stretch>
              </a:blipFill>
              <a:ln w="19050">
                <a:noFill/>
              </a:ln>
            </p:spPr>
            <p:txBody>
              <a:bodyPr/>
              <a:lstStyle/>
              <a:p>
                <a:r>
                  <a:rPr lang="ja-JP" altLang="en-US">
                    <a:noFill/>
                  </a:rPr>
                  <a:t> </a:t>
                </a:r>
              </a:p>
            </p:txBody>
          </p:sp>
        </mc:Fallback>
      </mc:AlternateContent>
      <p:sp>
        <p:nvSpPr>
          <p:cNvPr id="192" name="正方形/長方形 191">
            <a:extLst>
              <a:ext uri="{FF2B5EF4-FFF2-40B4-BE49-F238E27FC236}">
                <a16:creationId xmlns:a16="http://schemas.microsoft.com/office/drawing/2014/main" id="{44F6E4E7-BA27-4BF4-85D2-B7963154184C}"/>
              </a:ext>
            </a:extLst>
          </p:cNvPr>
          <p:cNvSpPr/>
          <p:nvPr/>
        </p:nvSpPr>
        <p:spPr>
          <a:xfrm flipH="1">
            <a:off x="1178416" y="5915710"/>
            <a:ext cx="409846" cy="30328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楕円 138">
            <a:extLst>
              <a:ext uri="{FF2B5EF4-FFF2-40B4-BE49-F238E27FC236}">
                <a16:creationId xmlns:a16="http://schemas.microsoft.com/office/drawing/2014/main" id="{0DCF058F-C882-4A57-8F3E-3E34FDE508B0}"/>
              </a:ext>
            </a:extLst>
          </p:cNvPr>
          <p:cNvSpPr/>
          <p:nvPr/>
        </p:nvSpPr>
        <p:spPr>
          <a:xfrm>
            <a:off x="1329368" y="5854334"/>
            <a:ext cx="111039" cy="111039"/>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0" name="直線コネクタ 199">
            <a:extLst>
              <a:ext uri="{FF2B5EF4-FFF2-40B4-BE49-F238E27FC236}">
                <a16:creationId xmlns:a16="http://schemas.microsoft.com/office/drawing/2014/main" id="{1A62D080-5B09-4632-981B-A86D6C681F98}"/>
              </a:ext>
            </a:extLst>
          </p:cNvPr>
          <p:cNvCxnSpPr>
            <a:cxnSpLocks/>
          </p:cNvCxnSpPr>
          <p:nvPr/>
        </p:nvCxnSpPr>
        <p:spPr>
          <a:xfrm>
            <a:off x="240002" y="5945373"/>
            <a:ext cx="8137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フリーフォーム: 図形 14">
            <a:extLst>
              <a:ext uri="{FF2B5EF4-FFF2-40B4-BE49-F238E27FC236}">
                <a16:creationId xmlns:a16="http://schemas.microsoft.com/office/drawing/2014/main" id="{B9D5320D-D435-4D3C-8FB9-E6766FB9ECFB}"/>
              </a:ext>
            </a:extLst>
          </p:cNvPr>
          <p:cNvSpPr/>
          <p:nvPr/>
        </p:nvSpPr>
        <p:spPr>
          <a:xfrm>
            <a:off x="220376" y="5829092"/>
            <a:ext cx="78640" cy="435324"/>
          </a:xfrm>
          <a:custGeom>
            <a:avLst/>
            <a:gdLst>
              <a:gd name="connsiteX0" fmla="*/ 156804 w 309844"/>
              <a:gd name="connsiteY0" fmla="*/ 0 h 966787"/>
              <a:gd name="connsiteX1" fmla="*/ 4404 w 309844"/>
              <a:gd name="connsiteY1" fmla="*/ 273843 h 966787"/>
              <a:gd name="connsiteX2" fmla="*/ 309204 w 309844"/>
              <a:gd name="connsiteY2" fmla="*/ 652462 h 966787"/>
              <a:gd name="connsiteX3" fmla="*/ 68698 w 309844"/>
              <a:gd name="connsiteY3" fmla="*/ 966787 h 966787"/>
            </a:gdLst>
            <a:ahLst/>
            <a:cxnLst>
              <a:cxn ang="0">
                <a:pos x="connsiteX0" y="connsiteY0"/>
              </a:cxn>
              <a:cxn ang="0">
                <a:pos x="connsiteX1" y="connsiteY1"/>
              </a:cxn>
              <a:cxn ang="0">
                <a:pos x="connsiteX2" y="connsiteY2"/>
              </a:cxn>
              <a:cxn ang="0">
                <a:pos x="connsiteX3" y="connsiteY3"/>
              </a:cxn>
            </a:cxnLst>
            <a:rect l="l" t="t" r="r" b="b"/>
            <a:pathLst>
              <a:path w="309844" h="966787">
                <a:moveTo>
                  <a:pt x="156804" y="0"/>
                </a:moveTo>
                <a:cubicBezTo>
                  <a:pt x="67904" y="82549"/>
                  <a:pt x="-20996" y="165099"/>
                  <a:pt x="4404" y="273843"/>
                </a:cubicBezTo>
                <a:cubicBezTo>
                  <a:pt x="29804" y="382587"/>
                  <a:pt x="298488" y="536971"/>
                  <a:pt x="309204" y="652462"/>
                </a:cubicBezTo>
                <a:cubicBezTo>
                  <a:pt x="319920" y="767953"/>
                  <a:pt x="194309" y="867370"/>
                  <a:pt x="68698" y="966787"/>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7" name="直線コネクタ 206">
            <a:extLst>
              <a:ext uri="{FF2B5EF4-FFF2-40B4-BE49-F238E27FC236}">
                <a16:creationId xmlns:a16="http://schemas.microsoft.com/office/drawing/2014/main" id="{E244443B-5007-4C4A-8F03-93DB7B1F5513}"/>
              </a:ext>
            </a:extLst>
          </p:cNvPr>
          <p:cNvCxnSpPr>
            <a:cxnSpLocks/>
          </p:cNvCxnSpPr>
          <p:nvPr/>
        </p:nvCxnSpPr>
        <p:spPr>
          <a:xfrm>
            <a:off x="2857465" y="3169342"/>
            <a:ext cx="3288040"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sp>
        <p:nvSpPr>
          <p:cNvPr id="212" name="正方形/長方形 211">
            <a:extLst>
              <a:ext uri="{FF2B5EF4-FFF2-40B4-BE49-F238E27FC236}">
                <a16:creationId xmlns:a16="http://schemas.microsoft.com/office/drawing/2014/main" id="{BBB0DB5E-FF66-4770-A209-453871983C86}"/>
              </a:ext>
            </a:extLst>
          </p:cNvPr>
          <p:cNvSpPr/>
          <p:nvPr/>
        </p:nvSpPr>
        <p:spPr>
          <a:xfrm>
            <a:off x="240002" y="3479887"/>
            <a:ext cx="2160674" cy="430887"/>
          </a:xfrm>
          <a:prstGeom prst="rect">
            <a:avLst/>
          </a:prstGeom>
        </p:spPr>
        <p:txBody>
          <a:bodyPr wrap="square">
            <a:spAutoFit/>
          </a:bodyPr>
          <a:lstStyle/>
          <a:p>
            <a:r>
              <a:rPr lang="en-US" altLang="ja-JP" sz="2200" dirty="0">
                <a:latin typeface="ＭＳ Ｐゴシック" panose="020B0600070205080204" pitchFamily="50" charset="-128"/>
              </a:rPr>
              <a:t>【</a:t>
            </a:r>
            <a:r>
              <a:rPr lang="ja-JP" altLang="en-US" sz="2200" dirty="0">
                <a:latin typeface="ＭＳ Ｐゴシック" panose="020B0600070205080204" pitchFamily="50" charset="-128"/>
              </a:rPr>
              <a:t>ブロック線図</a:t>
            </a:r>
            <a:r>
              <a:rPr lang="en-US" altLang="ja-JP" sz="2200" dirty="0">
                <a:latin typeface="ＭＳ Ｐゴシック" panose="020B0600070205080204" pitchFamily="50" charset="-128"/>
              </a:rPr>
              <a:t>】</a:t>
            </a:r>
            <a:endParaRPr lang="ja-JP" altLang="en-US" sz="2200" dirty="0"/>
          </a:p>
        </p:txBody>
      </p:sp>
      <p:grpSp>
        <p:nvGrpSpPr>
          <p:cNvPr id="89" name="グループ化 88">
            <a:extLst>
              <a:ext uri="{FF2B5EF4-FFF2-40B4-BE49-F238E27FC236}">
                <a16:creationId xmlns:a16="http://schemas.microsoft.com/office/drawing/2014/main" id="{31BE4787-90A9-4627-BDCC-3CB08B3A42B4}"/>
              </a:ext>
            </a:extLst>
          </p:cNvPr>
          <p:cNvGrpSpPr/>
          <p:nvPr/>
        </p:nvGrpSpPr>
        <p:grpSpPr>
          <a:xfrm>
            <a:off x="221660" y="6202105"/>
            <a:ext cx="692328" cy="422357"/>
            <a:chOff x="2730802" y="2645338"/>
            <a:chExt cx="777566" cy="474356"/>
          </a:xfrm>
        </p:grpSpPr>
        <mc:AlternateContent xmlns:mc="http://schemas.openxmlformats.org/markup-compatibility/2006" xmlns:a14="http://schemas.microsoft.com/office/drawing/2010/main">
          <mc:Choice Requires="a14">
            <p:sp>
              <p:nvSpPr>
                <p:cNvPr id="90" name="テキスト ボックス 89">
                  <a:extLst>
                    <a:ext uri="{FF2B5EF4-FFF2-40B4-BE49-F238E27FC236}">
                      <a16:creationId xmlns:a16="http://schemas.microsoft.com/office/drawing/2014/main" id="{117CEC46-6F59-4593-9A9F-4EB3F4C9F672}"/>
                    </a:ext>
                  </a:extLst>
                </p:cNvPr>
                <p:cNvSpPr txBox="1"/>
                <p:nvPr/>
              </p:nvSpPr>
              <p:spPr>
                <a:xfrm>
                  <a:off x="2730802" y="2645338"/>
                  <a:ext cx="643467" cy="461665"/>
                </a:xfrm>
                <a:prstGeom prst="rect">
                  <a:avLst/>
                </a:prstGeom>
                <a:noFill/>
                <a:ln w="1905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𝑇</m:t>
                        </m:r>
                      </m:oMath>
                    </m:oMathPara>
                  </a14:m>
                  <a:endParaRPr kumimoji="1" lang="ja-JP" altLang="en-US" sz="2400" i="1" dirty="0"/>
                </a:p>
              </p:txBody>
            </p:sp>
          </mc:Choice>
          <mc:Fallback xmlns="">
            <p:sp>
              <p:nvSpPr>
                <p:cNvPr id="162" name="テキスト ボックス 161">
                  <a:extLst>
                    <a:ext uri="{FF2B5EF4-FFF2-40B4-BE49-F238E27FC236}">
                      <a16:creationId xmlns:a16="http://schemas.microsoft.com/office/drawing/2014/main" id="{3118D831-9FF6-4333-95A9-B27417F7BA39}"/>
                    </a:ext>
                  </a:extLst>
                </p:cNvPr>
                <p:cNvSpPr txBox="1">
                  <a:spLocks noRot="1" noChangeAspect="1" noMove="1" noResize="1" noEditPoints="1" noAdjustHandles="1" noChangeArrowheads="1" noChangeShapeType="1" noTextEdit="1"/>
                </p:cNvSpPr>
                <p:nvPr/>
              </p:nvSpPr>
              <p:spPr>
                <a:xfrm>
                  <a:off x="2730802" y="2645338"/>
                  <a:ext cx="643467" cy="461665"/>
                </a:xfrm>
                <a:prstGeom prst="rect">
                  <a:avLst/>
                </a:prstGeom>
                <a:blipFill>
                  <a:blip r:embed="rId12"/>
                  <a:stretch>
                    <a:fillRect/>
                  </a:stretch>
                </a:blipFill>
                <a:ln w="19050">
                  <a:noFill/>
                </a:ln>
              </p:spPr>
              <p:txBody>
                <a:bodyPr/>
                <a:lstStyle/>
                <a:p>
                  <a:r>
                    <a:rPr lang="ja-JP" altLang="en-US">
                      <a:noFill/>
                    </a:rPr>
                    <a:t> </a:t>
                  </a:r>
                </a:p>
              </p:txBody>
            </p:sp>
          </mc:Fallback>
        </mc:AlternateContent>
        <p:sp>
          <p:nvSpPr>
            <p:cNvPr id="91" name="テキスト ボックス 90">
              <a:extLst>
                <a:ext uri="{FF2B5EF4-FFF2-40B4-BE49-F238E27FC236}">
                  <a16:creationId xmlns:a16="http://schemas.microsoft.com/office/drawing/2014/main" id="{4C03CACB-F4F3-40B5-B7DE-C2F6DE854BFF}"/>
                </a:ext>
              </a:extLst>
            </p:cNvPr>
            <p:cNvSpPr txBox="1"/>
            <p:nvPr/>
          </p:nvSpPr>
          <p:spPr>
            <a:xfrm>
              <a:off x="3006471" y="2781140"/>
              <a:ext cx="501897" cy="338554"/>
            </a:xfrm>
            <a:prstGeom prst="rect">
              <a:avLst/>
            </a:prstGeom>
            <a:noFill/>
            <a:ln w="19050">
              <a:noFill/>
            </a:ln>
          </p:spPr>
          <p:txBody>
            <a:bodyPr wrap="square" rtlCol="0">
              <a:spAutoFit/>
            </a:bodyPr>
            <a:lstStyle/>
            <a:p>
              <a:r>
                <a:rPr kumimoji="1" lang="en-US" altLang="ja-JP" sz="1600" dirty="0">
                  <a:latin typeface="Cambria" panose="02040503050406030204" pitchFamily="18" charset="0"/>
                  <a:cs typeface="Calibri" panose="020F0502020204030204" pitchFamily="34" charset="0"/>
                </a:rPr>
                <a:t>H</a:t>
              </a:r>
              <a:endParaRPr kumimoji="1" lang="ja-JP" altLang="en-US" sz="1600" dirty="0">
                <a:latin typeface="Cambria" panose="02040503050406030204" pitchFamily="18" charset="0"/>
                <a:cs typeface="Calibri" panose="020F0502020204030204" pitchFamily="34" charset="0"/>
              </a:endParaRPr>
            </a:p>
          </p:txBody>
        </p:sp>
      </p:grpSp>
      <p:grpSp>
        <p:nvGrpSpPr>
          <p:cNvPr id="92" name="グループ化 91">
            <a:extLst>
              <a:ext uri="{FF2B5EF4-FFF2-40B4-BE49-F238E27FC236}">
                <a16:creationId xmlns:a16="http://schemas.microsoft.com/office/drawing/2014/main" id="{5341741F-34AD-4C6D-A530-C6B2DB95A177}"/>
              </a:ext>
            </a:extLst>
          </p:cNvPr>
          <p:cNvGrpSpPr/>
          <p:nvPr/>
        </p:nvGrpSpPr>
        <p:grpSpPr>
          <a:xfrm>
            <a:off x="637040" y="6337018"/>
            <a:ext cx="692328" cy="428691"/>
            <a:chOff x="3159444" y="2512131"/>
            <a:chExt cx="777566" cy="481470"/>
          </a:xfrm>
        </p:grpSpPr>
        <mc:AlternateContent xmlns:mc="http://schemas.openxmlformats.org/markup-compatibility/2006" xmlns:a14="http://schemas.microsoft.com/office/drawing/2010/main">
          <mc:Choice Requires="a14">
            <p:sp>
              <p:nvSpPr>
                <p:cNvPr id="93" name="テキスト ボックス 92">
                  <a:extLst>
                    <a:ext uri="{FF2B5EF4-FFF2-40B4-BE49-F238E27FC236}">
                      <a16:creationId xmlns:a16="http://schemas.microsoft.com/office/drawing/2014/main" id="{66D61FFC-7E51-479C-8CF7-CCCDFDCC911A}"/>
                    </a:ext>
                  </a:extLst>
                </p:cNvPr>
                <p:cNvSpPr txBox="1"/>
                <p:nvPr/>
              </p:nvSpPr>
              <p:spPr>
                <a:xfrm>
                  <a:off x="3159444" y="2512131"/>
                  <a:ext cx="643467" cy="461665"/>
                </a:xfrm>
                <a:prstGeom prst="rect">
                  <a:avLst/>
                </a:prstGeom>
                <a:noFill/>
                <a:ln w="1905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000" b="0" i="1" smtClean="0">
                            <a:latin typeface="Cambria Math" panose="02040503050406030204" pitchFamily="18" charset="0"/>
                          </a:rPr>
                          <m:t>𝑇</m:t>
                        </m:r>
                      </m:oMath>
                    </m:oMathPara>
                  </a14:m>
                  <a:endParaRPr kumimoji="1" lang="ja-JP" altLang="en-US" sz="2000" i="1" dirty="0"/>
                </a:p>
              </p:txBody>
            </p:sp>
          </mc:Choice>
          <mc:Fallback xmlns="">
            <p:sp>
              <p:nvSpPr>
                <p:cNvPr id="93" name="テキスト ボックス 92">
                  <a:extLst>
                    <a:ext uri="{FF2B5EF4-FFF2-40B4-BE49-F238E27FC236}">
                      <a16:creationId xmlns:a16="http://schemas.microsoft.com/office/drawing/2014/main" id="{66D61FFC-7E51-479C-8CF7-CCCDFDCC911A}"/>
                    </a:ext>
                  </a:extLst>
                </p:cNvPr>
                <p:cNvSpPr txBox="1">
                  <a:spLocks noRot="1" noChangeAspect="1" noMove="1" noResize="1" noEditPoints="1" noAdjustHandles="1" noChangeArrowheads="1" noChangeShapeType="1" noTextEdit="1"/>
                </p:cNvSpPr>
                <p:nvPr/>
              </p:nvSpPr>
              <p:spPr>
                <a:xfrm>
                  <a:off x="3159444" y="2512131"/>
                  <a:ext cx="643467" cy="461665"/>
                </a:xfrm>
                <a:prstGeom prst="rect">
                  <a:avLst/>
                </a:prstGeom>
                <a:blipFill>
                  <a:blip r:embed="rId13"/>
                  <a:stretch>
                    <a:fillRect/>
                  </a:stretch>
                </a:blipFill>
                <a:ln w="19050">
                  <a:noFill/>
                </a:ln>
              </p:spPr>
              <p:txBody>
                <a:bodyPr/>
                <a:lstStyle/>
                <a:p>
                  <a:r>
                    <a:rPr lang="ja-JP" altLang="en-US">
                      <a:noFill/>
                    </a:rPr>
                    <a:t> </a:t>
                  </a:r>
                </a:p>
              </p:txBody>
            </p:sp>
          </mc:Fallback>
        </mc:AlternateContent>
        <p:sp>
          <p:nvSpPr>
            <p:cNvPr id="94" name="テキスト ボックス 93">
              <a:extLst>
                <a:ext uri="{FF2B5EF4-FFF2-40B4-BE49-F238E27FC236}">
                  <a16:creationId xmlns:a16="http://schemas.microsoft.com/office/drawing/2014/main" id="{2380C648-114C-4CEA-9303-9C690F73B30D}"/>
                </a:ext>
              </a:extLst>
            </p:cNvPr>
            <p:cNvSpPr txBox="1"/>
            <p:nvPr/>
          </p:nvSpPr>
          <p:spPr>
            <a:xfrm>
              <a:off x="3435113" y="2647932"/>
              <a:ext cx="501897" cy="345669"/>
            </a:xfrm>
            <a:prstGeom prst="rect">
              <a:avLst/>
            </a:prstGeom>
            <a:noFill/>
            <a:ln w="19050">
              <a:noFill/>
            </a:ln>
          </p:spPr>
          <p:txBody>
            <a:bodyPr wrap="square" rtlCol="0">
              <a:spAutoFit/>
            </a:bodyPr>
            <a:lstStyle/>
            <a:p>
              <a:r>
                <a:rPr lang="en-US" altLang="ja-JP" sz="1400" dirty="0">
                  <a:latin typeface="Cambria" panose="02040503050406030204" pitchFamily="18" charset="0"/>
                  <a:cs typeface="Calibri" panose="020F0502020204030204" pitchFamily="34" charset="0"/>
                </a:rPr>
                <a:t>C</a:t>
              </a:r>
              <a:endParaRPr kumimoji="1" lang="ja-JP" altLang="en-US" sz="1400" dirty="0">
                <a:latin typeface="Cambria" panose="02040503050406030204" pitchFamily="18" charset="0"/>
                <a:cs typeface="Calibri" panose="020F0502020204030204" pitchFamily="34" charset="0"/>
              </a:endParaRPr>
            </a:p>
          </p:txBody>
        </p:sp>
      </p:grpSp>
      <p:pic>
        <p:nvPicPr>
          <p:cNvPr id="4" name="図 3"/>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044290" y="4183652"/>
            <a:ext cx="3578197" cy="2247424"/>
          </a:xfrm>
          <a:prstGeom prst="rect">
            <a:avLst/>
          </a:prstGeom>
        </p:spPr>
      </p:pic>
      <p:sp>
        <p:nvSpPr>
          <p:cNvPr id="95" name="スライド番号プレースホルダー 1"/>
          <p:cNvSpPr>
            <a:spLocks noGrp="1"/>
          </p:cNvSpPr>
          <p:nvPr>
            <p:ph type="sldNum" sz="quarter" idx="12"/>
          </p:nvPr>
        </p:nvSpPr>
        <p:spPr>
          <a:xfrm>
            <a:off x="7004773" y="6473741"/>
            <a:ext cx="2057400" cy="365125"/>
          </a:xfrm>
        </p:spPr>
        <p:txBody>
          <a:bodyPr/>
          <a:lstStyle/>
          <a:p>
            <a:r>
              <a:rPr lang="en-US" altLang="ja-JP" dirty="0"/>
              <a:t>8</a:t>
            </a:r>
            <a:endParaRPr kumimoji="1" lang="ja-JP" altLang="en-US" dirty="0"/>
          </a:p>
        </p:txBody>
      </p:sp>
    </p:spTree>
    <p:extLst>
      <p:ext uri="{BB962C8B-B14F-4D97-AF65-F5344CB8AC3E}">
        <p14:creationId xmlns:p14="http://schemas.microsoft.com/office/powerpoint/2010/main" val="23519667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45411</TotalTime>
  <Words>2560</Words>
  <Application>Microsoft Office PowerPoint</Application>
  <PresentationFormat>画面に合わせる (4:3)</PresentationFormat>
  <Paragraphs>323</Paragraphs>
  <Slides>15</Slides>
  <Notes>15</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15</vt:i4>
      </vt:variant>
    </vt:vector>
  </HeadingPairs>
  <TitlesOfParts>
    <vt:vector size="28" baseType="lpstr">
      <vt:lpstr>ＭＳ Ｐゴシック</vt:lpstr>
      <vt:lpstr>ＭＳ ゴシック</vt:lpstr>
      <vt:lpstr>游ゴシック</vt:lpstr>
      <vt:lpstr>Arial</vt:lpstr>
      <vt:lpstr>Calibri</vt:lpstr>
      <vt:lpstr>Calibri Light</vt:lpstr>
      <vt:lpstr>Cambria</vt:lpstr>
      <vt:lpstr>Cambria Math</vt:lpstr>
      <vt:lpstr>Century</vt:lpstr>
      <vt:lpstr>Georgia</vt:lpstr>
      <vt:lpstr>Times New Roman</vt:lpstr>
      <vt:lpstr>Wingdings</vt:lpstr>
      <vt:lpstr>Office テーマ</vt:lpstr>
      <vt:lpstr>管路長による共振を利用して発振周波数を自動決定する 大振幅音響計測制御機構に基づく熱音響自励発振時圧力振幅の推定</vt:lpstr>
      <vt:lpstr>- 研究背景 -</vt:lpstr>
      <vt:lpstr>- 研究背景 -</vt:lpstr>
      <vt:lpstr>- 研究目的 -</vt:lpstr>
      <vt:lpstr>- 研究目的 -</vt:lpstr>
      <vt:lpstr>- 実験装置 -</vt:lpstr>
      <vt:lpstr>PowerPoint プレゼンテーション</vt:lpstr>
      <vt:lpstr>PowerPoint プレゼンテーション</vt:lpstr>
      <vt:lpstr>- 定常発振制御系 -</vt:lpstr>
      <vt:lpstr>PowerPoint プレゼンテーション</vt:lpstr>
      <vt:lpstr>- 実験結果：自動決定された各パラメータ-</vt:lpstr>
      <vt:lpstr>- 実験結果：自動調整された各パラメータ-</vt:lpstr>
      <vt:lpstr>- 実験結果：コア部の周波数応答 -</vt:lpstr>
      <vt:lpstr>- 解析結果（ナイキスト軌跡） -</vt:lpstr>
      <vt:lpstr>- まとめ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廣本 太郎</dc:creator>
  <cp:lastModifiedBy>長岡技大　小林諒也</cp:lastModifiedBy>
  <cp:revision>598</cp:revision>
  <cp:lastPrinted>2020-02-21T00:51:28Z</cp:lastPrinted>
  <dcterms:created xsi:type="dcterms:W3CDTF">2019-01-24T02:24:04Z</dcterms:created>
  <dcterms:modified xsi:type="dcterms:W3CDTF">2020-09-06T13:25:06Z</dcterms:modified>
</cp:coreProperties>
</file>