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366" r:id="rId2"/>
    <p:sldId id="353" r:id="rId3"/>
    <p:sldId id="367" r:id="rId4"/>
    <p:sldId id="342" r:id="rId5"/>
    <p:sldId id="369" r:id="rId6"/>
    <p:sldId id="377" r:id="rId7"/>
    <p:sldId id="344" r:id="rId8"/>
    <p:sldId id="365" r:id="rId9"/>
    <p:sldId id="360" r:id="rId10"/>
    <p:sldId id="262" r:id="rId11"/>
    <p:sldId id="375" r:id="rId12"/>
    <p:sldId id="378" r:id="rId13"/>
    <p:sldId id="380" r:id="rId14"/>
    <p:sldId id="379" r:id="rId15"/>
    <p:sldId id="382" r:id="rId16"/>
    <p:sldId id="361" r:id="rId17"/>
    <p:sldId id="352" r:id="rId18"/>
    <p:sldId id="381" r:id="rId19"/>
    <p:sldId id="362" r:id="rId20"/>
    <p:sldId id="357" r:id="rId21"/>
    <p:sldId id="359" r:id="rId22"/>
    <p:sldId id="349" r:id="rId23"/>
    <p:sldId id="401" r:id="rId24"/>
    <p:sldId id="402" r:id="rId25"/>
    <p:sldId id="403" r:id="rId26"/>
    <p:sldId id="376" r:id="rId27"/>
    <p:sldId id="370" r:id="rId28"/>
    <p:sldId id="373" r:id="rId29"/>
    <p:sldId id="374" r:id="rId30"/>
    <p:sldId id="387" r:id="rId31"/>
    <p:sldId id="390" r:id="rId32"/>
    <p:sldId id="388" r:id="rId33"/>
    <p:sldId id="389" r:id="rId34"/>
    <p:sldId id="384" r:id="rId35"/>
    <p:sldId id="383" r:id="rId36"/>
    <p:sldId id="385" r:id="rId37"/>
    <p:sldId id="386" r:id="rId38"/>
    <p:sldId id="391" r:id="rId39"/>
    <p:sldId id="400" r:id="rId40"/>
    <p:sldId id="392" r:id="rId41"/>
    <p:sldId id="394" r:id="rId42"/>
    <p:sldId id="396" r:id="rId43"/>
    <p:sldId id="393" r:id="rId44"/>
    <p:sldId id="395" r:id="rId45"/>
    <p:sldId id="397" r:id="rId46"/>
    <p:sldId id="398" r:id="rId47"/>
    <p:sldId id="399" r:id="rId48"/>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01" autoAdjust="0"/>
    <p:restoredTop sz="95968" autoAdjust="0"/>
  </p:normalViewPr>
  <p:slideViewPr>
    <p:cSldViewPr snapToGrid="0" showGuides="1">
      <p:cViewPr>
        <p:scale>
          <a:sx n="180" d="100"/>
          <a:sy n="180" d="100"/>
        </p:scale>
        <p:origin x="-822" y="-237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307047" cy="341464"/>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8" y="1"/>
            <a:ext cx="4307047" cy="341464"/>
          </a:xfrm>
          <a:prstGeom prst="rect">
            <a:avLst/>
          </a:prstGeom>
        </p:spPr>
        <p:txBody>
          <a:bodyPr vert="horz" lIns="91408" tIns="45703" rIns="91408" bIns="45703" rtlCol="0"/>
          <a:lstStyle>
            <a:lvl1pPr algn="r">
              <a:defRPr sz="1200"/>
            </a:lvl1pPr>
          </a:lstStyle>
          <a:p>
            <a:fld id="{5D0D0FEC-C585-4A0A-B8C4-7313DAF46909}" type="datetimeFigureOut">
              <a:rPr kumimoji="1" lang="ja-JP" altLang="en-US" smtClean="0"/>
              <a:t>2021/2/15</a:t>
            </a:fld>
            <a:endParaRPr kumimoji="1" lang="ja-JP" altLang="en-US"/>
          </a:p>
        </p:txBody>
      </p:sp>
      <p:sp>
        <p:nvSpPr>
          <p:cNvPr id="4" name="フッター プレースホルダー 3"/>
          <p:cNvSpPr>
            <a:spLocks noGrp="1"/>
          </p:cNvSpPr>
          <p:nvPr>
            <p:ph type="ftr" sz="quarter" idx="2"/>
          </p:nvPr>
        </p:nvSpPr>
        <p:spPr>
          <a:xfrm>
            <a:off x="5" y="6464152"/>
            <a:ext cx="4307047" cy="341462"/>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8" y="6464152"/>
            <a:ext cx="4307047" cy="341462"/>
          </a:xfrm>
          <a:prstGeom prst="rect">
            <a:avLst/>
          </a:prstGeom>
        </p:spPr>
        <p:txBody>
          <a:bodyPr vert="horz" lIns="91408" tIns="45703" rIns="91408" bIns="45703" rtlCol="0" anchor="b"/>
          <a:lstStyle>
            <a:lvl1pPr algn="r">
              <a:defRPr sz="1200"/>
            </a:lvl1pPr>
          </a:lstStyle>
          <a:p>
            <a:fld id="{A4BC1641-2AFB-4463-991A-B438BFD4C721}" type="slidenum">
              <a:rPr kumimoji="1" lang="ja-JP" altLang="en-US" smtClean="0"/>
              <a:t>‹#›</a:t>
            </a:fld>
            <a:endParaRPr kumimoji="1" lang="ja-JP" altLang="en-US"/>
          </a:p>
        </p:txBody>
      </p:sp>
    </p:spTree>
    <p:extLst>
      <p:ext uri="{BB962C8B-B14F-4D97-AF65-F5344CB8AC3E}">
        <p14:creationId xmlns:p14="http://schemas.microsoft.com/office/powerpoint/2010/main" val="215336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307047" cy="341464"/>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8" y="1"/>
            <a:ext cx="4307047" cy="341464"/>
          </a:xfrm>
          <a:prstGeom prst="rect">
            <a:avLst/>
          </a:prstGeom>
        </p:spPr>
        <p:txBody>
          <a:bodyPr vert="horz" lIns="91408" tIns="45703" rIns="91408" bIns="45703" rtlCol="0"/>
          <a:lstStyle>
            <a:lvl1pPr algn="r">
              <a:defRPr sz="1200"/>
            </a:lvl1pPr>
          </a:lstStyle>
          <a:p>
            <a:fld id="{3F3458A5-82C0-438D-8B6F-8BC06985FA2D}" type="datetimeFigureOut">
              <a:rPr kumimoji="1" lang="ja-JP" altLang="en-US" smtClean="0"/>
              <a:t>2021/2/15</a:t>
            </a:fld>
            <a:endParaRPr kumimoji="1" lang="ja-JP" altLang="en-US"/>
          </a:p>
        </p:txBody>
      </p:sp>
      <p:sp>
        <p:nvSpPr>
          <p:cNvPr id="4" name="スライド イメージ プレースホルダー 3"/>
          <p:cNvSpPr>
            <a:spLocks noGrp="1" noRot="1" noChangeAspect="1"/>
          </p:cNvSpPr>
          <p:nvPr>
            <p:ph type="sldImg" idx="2"/>
          </p:nvPr>
        </p:nvSpPr>
        <p:spPr>
          <a:xfrm>
            <a:off x="3436938" y="849313"/>
            <a:ext cx="3065462" cy="2298700"/>
          </a:xfrm>
          <a:prstGeom prst="rect">
            <a:avLst/>
          </a:prstGeom>
          <a:noFill/>
          <a:ln w="12700">
            <a:solidFill>
              <a:prstClr val="black"/>
            </a:solidFill>
          </a:ln>
        </p:spPr>
        <p:txBody>
          <a:bodyPr vert="horz" lIns="91408" tIns="45703" rIns="91408" bIns="45703" rtlCol="0" anchor="ctr"/>
          <a:lstStyle/>
          <a:p>
            <a:endParaRPr lang="ja-JP" altLang="en-US"/>
          </a:p>
        </p:txBody>
      </p:sp>
      <p:sp>
        <p:nvSpPr>
          <p:cNvPr id="5" name="ノート プレースホルダー 4"/>
          <p:cNvSpPr>
            <a:spLocks noGrp="1"/>
          </p:cNvSpPr>
          <p:nvPr>
            <p:ph type="body" sz="quarter" idx="3"/>
          </p:nvPr>
        </p:nvSpPr>
        <p:spPr>
          <a:xfrm>
            <a:off x="993935" y="3275204"/>
            <a:ext cx="7951470" cy="2679710"/>
          </a:xfrm>
          <a:prstGeom prst="rect">
            <a:avLst/>
          </a:prstGeom>
        </p:spPr>
        <p:txBody>
          <a:bodyPr vert="horz" lIns="91408" tIns="45703" rIns="91408"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4152"/>
            <a:ext cx="4307047" cy="341462"/>
          </a:xfrm>
          <a:prstGeom prst="rect">
            <a:avLst/>
          </a:prstGeom>
        </p:spPr>
        <p:txBody>
          <a:bodyPr vert="horz" lIns="91408" tIns="45703" rIns="91408"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8" y="6464152"/>
            <a:ext cx="4307047" cy="341462"/>
          </a:xfrm>
          <a:prstGeom prst="rect">
            <a:avLst/>
          </a:prstGeom>
        </p:spPr>
        <p:txBody>
          <a:bodyPr vert="horz" lIns="91408" tIns="45703" rIns="91408" bIns="45703" rtlCol="0" anchor="b"/>
          <a:lstStyle>
            <a:lvl1pPr algn="r">
              <a:defRPr sz="1200"/>
            </a:lvl1pPr>
          </a:lstStyle>
          <a:p>
            <a:fld id="{7076C713-6ADE-4C22-9667-ECD6B44AACEF}" type="slidenum">
              <a:rPr kumimoji="1" lang="ja-JP" altLang="en-US" smtClean="0"/>
              <a:t>‹#›</a:t>
            </a:fld>
            <a:endParaRPr kumimoji="1" lang="ja-JP" altLang="en-US"/>
          </a:p>
        </p:txBody>
      </p:sp>
    </p:spTree>
    <p:extLst>
      <p:ext uri="{BB962C8B-B14F-4D97-AF65-F5344CB8AC3E}">
        <p14:creationId xmlns:p14="http://schemas.microsoft.com/office/powerpoint/2010/main" val="229832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076C713-6ADE-4C22-9667-ECD6B44AACEF}" type="slidenum">
              <a:rPr kumimoji="1" lang="ja-JP" altLang="en-US" smtClean="0"/>
              <a:t>2</a:t>
            </a:fld>
            <a:endParaRPr kumimoji="1" lang="ja-JP" altLang="en-US"/>
          </a:p>
        </p:txBody>
      </p:sp>
    </p:spTree>
    <p:extLst>
      <p:ext uri="{BB962C8B-B14F-4D97-AF65-F5344CB8AC3E}">
        <p14:creationId xmlns:p14="http://schemas.microsoft.com/office/powerpoint/2010/main" val="308309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C713-6ADE-4C22-9667-ECD6B44AACE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1602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C713-6ADE-4C22-9667-ECD6B44AACE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6109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C713-6ADE-4C22-9667-ECD6B44AACE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1016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14</a:t>
            </a:fld>
            <a:endParaRPr kumimoji="1" lang="ja-JP" altLang="en-US"/>
          </a:p>
        </p:txBody>
      </p:sp>
    </p:spTree>
    <p:extLst>
      <p:ext uri="{BB962C8B-B14F-4D97-AF65-F5344CB8AC3E}">
        <p14:creationId xmlns:p14="http://schemas.microsoft.com/office/powerpoint/2010/main" val="198095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15</a:t>
            </a:fld>
            <a:endParaRPr kumimoji="1" lang="ja-JP" altLang="en-US"/>
          </a:p>
        </p:txBody>
      </p:sp>
    </p:spTree>
    <p:extLst>
      <p:ext uri="{BB962C8B-B14F-4D97-AF65-F5344CB8AC3E}">
        <p14:creationId xmlns:p14="http://schemas.microsoft.com/office/powerpoint/2010/main" val="294800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16</a:t>
            </a:fld>
            <a:endParaRPr kumimoji="1" lang="ja-JP" altLang="en-US"/>
          </a:p>
        </p:txBody>
      </p:sp>
    </p:spTree>
    <p:extLst>
      <p:ext uri="{BB962C8B-B14F-4D97-AF65-F5344CB8AC3E}">
        <p14:creationId xmlns:p14="http://schemas.microsoft.com/office/powerpoint/2010/main" val="394062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17</a:t>
            </a:fld>
            <a:endParaRPr kumimoji="1" lang="ja-JP" altLang="en-US"/>
          </a:p>
        </p:txBody>
      </p:sp>
    </p:spTree>
    <p:extLst>
      <p:ext uri="{BB962C8B-B14F-4D97-AF65-F5344CB8AC3E}">
        <p14:creationId xmlns:p14="http://schemas.microsoft.com/office/powerpoint/2010/main" val="239862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18</a:t>
            </a:fld>
            <a:endParaRPr kumimoji="1" lang="ja-JP" altLang="en-US"/>
          </a:p>
        </p:txBody>
      </p:sp>
    </p:spTree>
    <p:extLst>
      <p:ext uri="{BB962C8B-B14F-4D97-AF65-F5344CB8AC3E}">
        <p14:creationId xmlns:p14="http://schemas.microsoft.com/office/powerpoint/2010/main" val="263943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19</a:t>
            </a:fld>
            <a:endParaRPr kumimoji="1" lang="ja-JP" altLang="en-US"/>
          </a:p>
        </p:txBody>
      </p:sp>
    </p:spTree>
    <p:extLst>
      <p:ext uri="{BB962C8B-B14F-4D97-AF65-F5344CB8AC3E}">
        <p14:creationId xmlns:p14="http://schemas.microsoft.com/office/powerpoint/2010/main" val="372668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20</a:t>
            </a:fld>
            <a:endParaRPr kumimoji="1" lang="ja-JP" altLang="en-US"/>
          </a:p>
        </p:txBody>
      </p:sp>
    </p:spTree>
    <p:extLst>
      <p:ext uri="{BB962C8B-B14F-4D97-AF65-F5344CB8AC3E}">
        <p14:creationId xmlns:p14="http://schemas.microsoft.com/office/powerpoint/2010/main" val="362475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a:t>
            </a:fld>
            <a:endParaRPr kumimoji="1" lang="ja-JP" altLang="en-US"/>
          </a:p>
        </p:txBody>
      </p:sp>
    </p:spTree>
    <p:extLst>
      <p:ext uri="{BB962C8B-B14F-4D97-AF65-F5344CB8AC3E}">
        <p14:creationId xmlns:p14="http://schemas.microsoft.com/office/powerpoint/2010/main" val="4004671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21</a:t>
            </a:fld>
            <a:endParaRPr kumimoji="1" lang="ja-JP" altLang="en-US"/>
          </a:p>
        </p:txBody>
      </p:sp>
    </p:spTree>
    <p:extLst>
      <p:ext uri="{BB962C8B-B14F-4D97-AF65-F5344CB8AC3E}">
        <p14:creationId xmlns:p14="http://schemas.microsoft.com/office/powerpoint/2010/main" val="4604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22</a:t>
            </a:fld>
            <a:endParaRPr kumimoji="1" lang="ja-JP" altLang="en-US"/>
          </a:p>
        </p:txBody>
      </p:sp>
    </p:spTree>
    <p:extLst>
      <p:ext uri="{BB962C8B-B14F-4D97-AF65-F5344CB8AC3E}">
        <p14:creationId xmlns:p14="http://schemas.microsoft.com/office/powerpoint/2010/main" val="353856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23</a:t>
            </a:fld>
            <a:endParaRPr kumimoji="1" lang="ja-JP" altLang="en-US"/>
          </a:p>
        </p:txBody>
      </p:sp>
    </p:spTree>
    <p:extLst>
      <p:ext uri="{BB962C8B-B14F-4D97-AF65-F5344CB8AC3E}">
        <p14:creationId xmlns:p14="http://schemas.microsoft.com/office/powerpoint/2010/main" val="63132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24</a:t>
            </a:fld>
            <a:endParaRPr kumimoji="1" lang="ja-JP" altLang="en-US"/>
          </a:p>
        </p:txBody>
      </p:sp>
    </p:spTree>
    <p:extLst>
      <p:ext uri="{BB962C8B-B14F-4D97-AF65-F5344CB8AC3E}">
        <p14:creationId xmlns:p14="http://schemas.microsoft.com/office/powerpoint/2010/main" val="323165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25</a:t>
            </a:fld>
            <a:endParaRPr kumimoji="1" lang="ja-JP" altLang="en-US"/>
          </a:p>
        </p:txBody>
      </p:sp>
    </p:spTree>
    <p:extLst>
      <p:ext uri="{BB962C8B-B14F-4D97-AF65-F5344CB8AC3E}">
        <p14:creationId xmlns:p14="http://schemas.microsoft.com/office/powerpoint/2010/main" val="2226590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26</a:t>
            </a:fld>
            <a:endParaRPr kumimoji="1" lang="ja-JP" altLang="en-US"/>
          </a:p>
        </p:txBody>
      </p:sp>
    </p:spTree>
    <p:extLst>
      <p:ext uri="{BB962C8B-B14F-4D97-AF65-F5344CB8AC3E}">
        <p14:creationId xmlns:p14="http://schemas.microsoft.com/office/powerpoint/2010/main" val="233515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27</a:t>
            </a:fld>
            <a:endParaRPr kumimoji="1" lang="ja-JP" altLang="en-US"/>
          </a:p>
        </p:txBody>
      </p:sp>
    </p:spTree>
    <p:extLst>
      <p:ext uri="{BB962C8B-B14F-4D97-AF65-F5344CB8AC3E}">
        <p14:creationId xmlns:p14="http://schemas.microsoft.com/office/powerpoint/2010/main" val="2727352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28</a:t>
            </a:fld>
            <a:endParaRPr kumimoji="1" lang="ja-JP" altLang="en-US"/>
          </a:p>
        </p:txBody>
      </p:sp>
    </p:spTree>
    <p:extLst>
      <p:ext uri="{BB962C8B-B14F-4D97-AF65-F5344CB8AC3E}">
        <p14:creationId xmlns:p14="http://schemas.microsoft.com/office/powerpoint/2010/main" val="996994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29</a:t>
            </a:fld>
            <a:endParaRPr kumimoji="1" lang="ja-JP" altLang="en-US"/>
          </a:p>
        </p:txBody>
      </p:sp>
    </p:spTree>
    <p:extLst>
      <p:ext uri="{BB962C8B-B14F-4D97-AF65-F5344CB8AC3E}">
        <p14:creationId xmlns:p14="http://schemas.microsoft.com/office/powerpoint/2010/main" val="3360986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30</a:t>
            </a:fld>
            <a:endParaRPr kumimoji="1" lang="ja-JP" altLang="en-US"/>
          </a:p>
        </p:txBody>
      </p:sp>
    </p:spTree>
    <p:extLst>
      <p:ext uri="{BB962C8B-B14F-4D97-AF65-F5344CB8AC3E}">
        <p14:creationId xmlns:p14="http://schemas.microsoft.com/office/powerpoint/2010/main" val="4781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a:t>
            </a:fld>
            <a:endParaRPr kumimoji="1" lang="ja-JP" altLang="en-US"/>
          </a:p>
        </p:txBody>
      </p:sp>
    </p:spTree>
    <p:extLst>
      <p:ext uri="{BB962C8B-B14F-4D97-AF65-F5344CB8AC3E}">
        <p14:creationId xmlns:p14="http://schemas.microsoft.com/office/powerpoint/2010/main" val="1893773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31</a:t>
            </a:fld>
            <a:endParaRPr kumimoji="1" lang="ja-JP" altLang="en-US"/>
          </a:p>
        </p:txBody>
      </p:sp>
    </p:spTree>
    <p:extLst>
      <p:ext uri="{BB962C8B-B14F-4D97-AF65-F5344CB8AC3E}">
        <p14:creationId xmlns:p14="http://schemas.microsoft.com/office/powerpoint/2010/main" val="3450482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32</a:t>
            </a:fld>
            <a:endParaRPr kumimoji="1" lang="ja-JP" altLang="en-US"/>
          </a:p>
        </p:txBody>
      </p:sp>
    </p:spTree>
    <p:extLst>
      <p:ext uri="{BB962C8B-B14F-4D97-AF65-F5344CB8AC3E}">
        <p14:creationId xmlns:p14="http://schemas.microsoft.com/office/powerpoint/2010/main" val="1393269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33</a:t>
            </a:fld>
            <a:endParaRPr kumimoji="1" lang="ja-JP" altLang="en-US"/>
          </a:p>
        </p:txBody>
      </p:sp>
    </p:spTree>
    <p:extLst>
      <p:ext uri="{BB962C8B-B14F-4D97-AF65-F5344CB8AC3E}">
        <p14:creationId xmlns:p14="http://schemas.microsoft.com/office/powerpoint/2010/main" val="173512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34</a:t>
            </a:fld>
            <a:endParaRPr kumimoji="1" lang="ja-JP" altLang="en-US"/>
          </a:p>
        </p:txBody>
      </p:sp>
    </p:spTree>
    <p:extLst>
      <p:ext uri="{BB962C8B-B14F-4D97-AF65-F5344CB8AC3E}">
        <p14:creationId xmlns:p14="http://schemas.microsoft.com/office/powerpoint/2010/main" val="4145577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35</a:t>
            </a:fld>
            <a:endParaRPr kumimoji="1" lang="ja-JP" altLang="en-US"/>
          </a:p>
        </p:txBody>
      </p:sp>
    </p:spTree>
    <p:extLst>
      <p:ext uri="{BB962C8B-B14F-4D97-AF65-F5344CB8AC3E}">
        <p14:creationId xmlns:p14="http://schemas.microsoft.com/office/powerpoint/2010/main" val="387059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36</a:t>
            </a:fld>
            <a:endParaRPr kumimoji="1" lang="ja-JP" altLang="en-US"/>
          </a:p>
        </p:txBody>
      </p:sp>
    </p:spTree>
    <p:extLst>
      <p:ext uri="{BB962C8B-B14F-4D97-AF65-F5344CB8AC3E}">
        <p14:creationId xmlns:p14="http://schemas.microsoft.com/office/powerpoint/2010/main" val="255120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37</a:t>
            </a:fld>
            <a:endParaRPr kumimoji="1" lang="ja-JP" altLang="en-US"/>
          </a:p>
        </p:txBody>
      </p:sp>
    </p:spTree>
    <p:extLst>
      <p:ext uri="{BB962C8B-B14F-4D97-AF65-F5344CB8AC3E}">
        <p14:creationId xmlns:p14="http://schemas.microsoft.com/office/powerpoint/2010/main" val="1202027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38</a:t>
            </a:fld>
            <a:endParaRPr kumimoji="1" lang="ja-JP" altLang="en-US"/>
          </a:p>
        </p:txBody>
      </p:sp>
    </p:spTree>
    <p:extLst>
      <p:ext uri="{BB962C8B-B14F-4D97-AF65-F5344CB8AC3E}">
        <p14:creationId xmlns:p14="http://schemas.microsoft.com/office/powerpoint/2010/main" val="219455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39</a:t>
            </a:fld>
            <a:endParaRPr kumimoji="1" lang="ja-JP" altLang="en-US"/>
          </a:p>
        </p:txBody>
      </p:sp>
    </p:spTree>
    <p:extLst>
      <p:ext uri="{BB962C8B-B14F-4D97-AF65-F5344CB8AC3E}">
        <p14:creationId xmlns:p14="http://schemas.microsoft.com/office/powerpoint/2010/main" val="3076154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40</a:t>
            </a:fld>
            <a:endParaRPr kumimoji="1" lang="ja-JP" altLang="en-US"/>
          </a:p>
        </p:txBody>
      </p:sp>
    </p:spTree>
    <p:extLst>
      <p:ext uri="{BB962C8B-B14F-4D97-AF65-F5344CB8AC3E}">
        <p14:creationId xmlns:p14="http://schemas.microsoft.com/office/powerpoint/2010/main" val="322006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5</a:t>
            </a:fld>
            <a:endParaRPr kumimoji="1" lang="ja-JP" altLang="en-US"/>
          </a:p>
        </p:txBody>
      </p:sp>
    </p:spTree>
    <p:extLst>
      <p:ext uri="{BB962C8B-B14F-4D97-AF65-F5344CB8AC3E}">
        <p14:creationId xmlns:p14="http://schemas.microsoft.com/office/powerpoint/2010/main" val="3690793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41</a:t>
            </a:fld>
            <a:endParaRPr kumimoji="1" lang="ja-JP" altLang="en-US"/>
          </a:p>
        </p:txBody>
      </p:sp>
    </p:spTree>
    <p:extLst>
      <p:ext uri="{BB962C8B-B14F-4D97-AF65-F5344CB8AC3E}">
        <p14:creationId xmlns:p14="http://schemas.microsoft.com/office/powerpoint/2010/main" val="2412204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42</a:t>
            </a:fld>
            <a:endParaRPr kumimoji="1" lang="ja-JP" altLang="en-US"/>
          </a:p>
        </p:txBody>
      </p:sp>
    </p:spTree>
    <p:extLst>
      <p:ext uri="{BB962C8B-B14F-4D97-AF65-F5344CB8AC3E}">
        <p14:creationId xmlns:p14="http://schemas.microsoft.com/office/powerpoint/2010/main" val="3922999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43</a:t>
            </a:fld>
            <a:endParaRPr kumimoji="1" lang="ja-JP" altLang="en-US"/>
          </a:p>
        </p:txBody>
      </p:sp>
    </p:spTree>
    <p:extLst>
      <p:ext uri="{BB962C8B-B14F-4D97-AF65-F5344CB8AC3E}">
        <p14:creationId xmlns:p14="http://schemas.microsoft.com/office/powerpoint/2010/main" val="3154755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44</a:t>
            </a:fld>
            <a:endParaRPr kumimoji="1" lang="ja-JP" altLang="en-US"/>
          </a:p>
        </p:txBody>
      </p:sp>
    </p:spTree>
    <p:extLst>
      <p:ext uri="{BB962C8B-B14F-4D97-AF65-F5344CB8AC3E}">
        <p14:creationId xmlns:p14="http://schemas.microsoft.com/office/powerpoint/2010/main" val="117698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45</a:t>
            </a:fld>
            <a:endParaRPr kumimoji="1" lang="ja-JP" altLang="en-US"/>
          </a:p>
        </p:txBody>
      </p:sp>
    </p:spTree>
    <p:extLst>
      <p:ext uri="{BB962C8B-B14F-4D97-AF65-F5344CB8AC3E}">
        <p14:creationId xmlns:p14="http://schemas.microsoft.com/office/powerpoint/2010/main" val="2160452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46</a:t>
            </a:fld>
            <a:endParaRPr kumimoji="1" lang="ja-JP" altLang="en-US"/>
          </a:p>
        </p:txBody>
      </p:sp>
    </p:spTree>
    <p:extLst>
      <p:ext uri="{BB962C8B-B14F-4D97-AF65-F5344CB8AC3E}">
        <p14:creationId xmlns:p14="http://schemas.microsoft.com/office/powerpoint/2010/main" val="110020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47</a:t>
            </a:fld>
            <a:endParaRPr kumimoji="1" lang="ja-JP" altLang="en-US"/>
          </a:p>
        </p:txBody>
      </p:sp>
    </p:spTree>
    <p:extLst>
      <p:ext uri="{BB962C8B-B14F-4D97-AF65-F5344CB8AC3E}">
        <p14:creationId xmlns:p14="http://schemas.microsoft.com/office/powerpoint/2010/main" val="292827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6</a:t>
            </a:fld>
            <a:endParaRPr kumimoji="1" lang="ja-JP" altLang="en-US"/>
          </a:p>
        </p:txBody>
      </p:sp>
    </p:spTree>
    <p:extLst>
      <p:ext uri="{BB962C8B-B14F-4D97-AF65-F5344CB8AC3E}">
        <p14:creationId xmlns:p14="http://schemas.microsoft.com/office/powerpoint/2010/main" val="22293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7</a:t>
            </a:fld>
            <a:endParaRPr kumimoji="1" lang="ja-JP" altLang="en-US"/>
          </a:p>
        </p:txBody>
      </p:sp>
    </p:spTree>
    <p:extLst>
      <p:ext uri="{BB962C8B-B14F-4D97-AF65-F5344CB8AC3E}">
        <p14:creationId xmlns:p14="http://schemas.microsoft.com/office/powerpoint/2010/main" val="86493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C713-6ADE-4C22-9667-ECD6B44AACE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5838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C713-6ADE-4C22-9667-ECD6B44AACE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5207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83036">
              <a:defRPr/>
            </a:pPr>
            <a:fld id="{7076C713-6ADE-4C22-9667-ECD6B44AACEF}" type="slidenum">
              <a:rPr lang="ja-JP" altLang="en-US">
                <a:solidFill>
                  <a:prstClr val="black"/>
                </a:solidFill>
                <a:latin typeface="Calibri" panose="020F0502020204030204"/>
                <a:ea typeface="ＭＳ Ｐゴシック" panose="020B0600070205080204" pitchFamily="50" charset="-128"/>
              </a:rPr>
              <a:pPr defTabSz="883036">
                <a:defRPr/>
              </a:pPr>
              <a:t>10</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7133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CA7E95-8C05-4D69-BA19-86E00D287116}" type="datetime1">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40502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E01430-AE97-424A-9132-40AFFCBE64FC}" type="datetime1">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81086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0F3309-983B-4FCE-9508-581E7057B1A7}" type="datetime1">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02668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C81E9B-ED02-414D-8560-3318A73C7AF9}" type="datetime1">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75765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A7F184-04EE-4B58-A564-AECE25F6BCD4}" type="datetime1">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9048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0E8D1D-9977-4F19-B573-EBAE29D6FF15}" type="datetime1">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040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D15BC9-CEB5-4702-A578-2E1A77DDF7E0}" type="datetime1">
              <a:rPr kumimoji="1" lang="ja-JP" altLang="en-US" smtClean="0"/>
              <a:t>2021/2/15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80870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3EBE6B-4018-4F7B-BA59-91FB4DCED697}" type="datetime1">
              <a:rPr kumimoji="1" lang="ja-JP" altLang="en-US" smtClean="0"/>
              <a:t>2021/2/15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12231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ABC28-1544-43F5-84C7-418AA3232F0D}" type="datetime1">
              <a:rPr kumimoji="1" lang="ja-JP" altLang="en-US" smtClean="0"/>
              <a:t>2021/2/15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18021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F902AD-614A-4377-BF17-49A0C1B197BC}" type="datetime1">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32258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D5BCE7-4367-429D-B5FA-F75F5CE4A729}" type="datetime1">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18800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99765-A86B-4DFD-B5B2-39E2F21A5468}" type="datetime1">
              <a:rPr kumimoji="1" lang="ja-JP" altLang="en-US" smtClean="0"/>
              <a:t>2021/2/15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513878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4.JPG"/><Relationship Id="rId7" Type="http://schemas.openxmlformats.org/officeDocument/2006/relationships/image" Target="../media/image2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0.png"/><Relationship Id="rId9" Type="http://schemas.openxmlformats.org/officeDocument/2006/relationships/image" Target="../media/image250.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jpe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4.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png"/><Relationship Id="rId7" Type="http://schemas.openxmlformats.org/officeDocument/2006/relationships/image" Target="../media/image370.PNG"/><Relationship Id="rId12" Type="http://schemas.openxmlformats.org/officeDocument/2006/relationships/image" Target="../media/image10.png"/><Relationship Id="rId17" Type="http://schemas.openxmlformats.org/officeDocument/2006/relationships/image" Target="../media/image42.png"/><Relationship Id="rId2" Type="http://schemas.openxmlformats.org/officeDocument/2006/relationships/notesSlide" Target="../notesSlides/notesSlide13.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15" Type="http://schemas.openxmlformats.org/officeDocument/2006/relationships/image" Target="../media/image40.png"/><Relationship Id="rId4" Type="http://schemas.openxmlformats.org/officeDocument/2006/relationships/image" Target="../media/image340.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1.png"/><Relationship Id="rId18" Type="http://schemas.openxmlformats.org/officeDocument/2006/relationships/image" Target="../media/image62.png"/><Relationship Id="rId3" Type="http://schemas.openxmlformats.org/officeDocument/2006/relationships/image" Target="../media/image48.png"/><Relationship Id="rId21" Type="http://schemas.openxmlformats.org/officeDocument/2006/relationships/image" Target="../media/image10.png"/><Relationship Id="rId7" Type="http://schemas.openxmlformats.org/officeDocument/2006/relationships/image" Target="../media/image55.png"/><Relationship Id="rId12" Type="http://schemas.openxmlformats.org/officeDocument/2006/relationships/image" Target="../media/image10.png"/><Relationship Id="rId17" Type="http://schemas.openxmlformats.org/officeDocument/2006/relationships/image" Target="../media/image61.png"/><Relationship Id="rId25" Type="http://schemas.openxmlformats.org/officeDocument/2006/relationships/image" Target="../media/image66.png"/><Relationship Id="rId2" Type="http://schemas.openxmlformats.org/officeDocument/2006/relationships/notesSlide" Target="../notesSlides/notesSlide15.xml"/><Relationship Id="rId16" Type="http://schemas.openxmlformats.org/officeDocument/2006/relationships/image" Target="../media/image59.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0.png"/><Relationship Id="rId24" Type="http://schemas.openxmlformats.org/officeDocument/2006/relationships/image" Target="../media/image40.png"/><Relationship Id="rId5" Type="http://schemas.openxmlformats.org/officeDocument/2006/relationships/image" Target="../media/image60.png"/><Relationship Id="rId15" Type="http://schemas.openxmlformats.org/officeDocument/2006/relationships/image" Target="../media/image58.png"/><Relationship Id="rId23" Type="http://schemas.openxmlformats.org/officeDocument/2006/relationships/image" Target="../media/image64.png"/><Relationship Id="rId19" Type="http://schemas.openxmlformats.org/officeDocument/2006/relationships/image" Target="../media/image63.png"/><Relationship Id="rId4" Type="http://schemas.openxmlformats.org/officeDocument/2006/relationships/image" Target="../media/image49.png"/><Relationship Id="rId9" Type="http://schemas.openxmlformats.org/officeDocument/2006/relationships/image" Target="../media/image57.png"/><Relationship Id="rId14" Type="http://schemas.openxmlformats.org/officeDocument/2006/relationships/image" Target="../media/image65.png"/><Relationship Id="rId22"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7.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43.png"/><Relationship Id="rId4" Type="http://schemas.openxmlformats.org/officeDocument/2006/relationships/image" Target="../media/image68.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1.png"/><Relationship Id="rId18" Type="http://schemas.openxmlformats.org/officeDocument/2006/relationships/image" Target="../media/image89.png"/><Relationship Id="rId7" Type="http://schemas.openxmlformats.org/officeDocument/2006/relationships/image" Target="../media/image83.png"/><Relationship Id="rId12" Type="http://schemas.openxmlformats.org/officeDocument/2006/relationships/image" Target="../media/image10.png"/><Relationship Id="rId17" Type="http://schemas.openxmlformats.org/officeDocument/2006/relationships/image" Target="../media/image88.png"/><Relationship Id="rId2" Type="http://schemas.openxmlformats.org/officeDocument/2006/relationships/notesSlide" Target="../notesSlides/notesSlide24.xml"/><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0.png"/><Relationship Id="rId15" Type="http://schemas.openxmlformats.org/officeDocument/2006/relationships/image" Target="../media/image86.png"/><Relationship Id="rId19" Type="http://schemas.openxmlformats.org/officeDocument/2006/relationships/image" Target="../media/image90.png"/><Relationship Id="rId9" Type="http://schemas.openxmlformats.org/officeDocument/2006/relationships/image" Target="../media/image85.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70.PNG"/><Relationship Id="rId7" Type="http://schemas.openxmlformats.org/officeDocument/2006/relationships/image" Target="../media/image56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600.png"/><Relationship Id="rId5" Type="http://schemas.openxmlformats.org/officeDocument/2006/relationships/image" Target="../media/image700.png"/><Relationship Id="rId10" Type="http://schemas.openxmlformats.org/officeDocument/2006/relationships/image" Target="../media/image590.png"/><Relationship Id="rId4" Type="http://schemas.openxmlformats.org/officeDocument/2006/relationships/image" Target="../media/image620.png"/><Relationship Id="rId9" Type="http://schemas.openxmlformats.org/officeDocument/2006/relationships/image" Target="../media/image580.png"/></Relationships>
</file>

<file path=ppt/slides/_rels/slide28.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710.PNG"/><Relationship Id="rId3" Type="http://schemas.openxmlformats.org/officeDocument/2006/relationships/image" Target="../media/image611.png"/><Relationship Id="rId7" Type="http://schemas.openxmlformats.org/officeDocument/2006/relationships/image" Target="../media/image640.png"/><Relationship Id="rId12" Type="http://schemas.openxmlformats.org/officeDocument/2006/relationships/image" Target="../media/image690.png"/><Relationship Id="rId17" Type="http://schemas.openxmlformats.org/officeDocument/2006/relationships/image" Target="../media/image750.PNG"/><Relationship Id="rId2" Type="http://schemas.openxmlformats.org/officeDocument/2006/relationships/notesSlide" Target="../notesSlides/notesSlide27.xml"/><Relationship Id="rId16"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630.png"/><Relationship Id="rId11" Type="http://schemas.openxmlformats.org/officeDocument/2006/relationships/image" Target="../media/image680.PNG"/><Relationship Id="rId5" Type="http://schemas.openxmlformats.org/officeDocument/2006/relationships/image" Target="../media/image700.png"/><Relationship Id="rId15" Type="http://schemas.openxmlformats.org/officeDocument/2006/relationships/image" Target="../media/image730.png"/><Relationship Id="rId10" Type="http://schemas.openxmlformats.org/officeDocument/2006/relationships/image" Target="../media/image670.png"/><Relationship Id="rId4" Type="http://schemas.openxmlformats.org/officeDocument/2006/relationships/image" Target="../media/image620.png"/><Relationship Id="rId9" Type="http://schemas.openxmlformats.org/officeDocument/2006/relationships/image" Target="../media/image660.png"/><Relationship Id="rId14" Type="http://schemas.openxmlformats.org/officeDocument/2006/relationships/image" Target="../media/image720.PNG"/></Relationships>
</file>

<file path=ppt/slides/_rels/slide29.xml.rels><?xml version="1.0" encoding="UTF-8" standalone="yes"?>
<Relationships xmlns="http://schemas.openxmlformats.org/package/2006/relationships"><Relationship Id="rId8" Type="http://schemas.openxmlformats.org/officeDocument/2006/relationships/image" Target="../media/image790.png"/><Relationship Id="rId7" Type="http://schemas.openxmlformats.org/officeDocument/2006/relationships/image" Target="../media/image78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70.PNG"/><Relationship Id="rId5" Type="http://schemas.openxmlformats.org/officeDocument/2006/relationships/image" Target="../media/image760.PNG"/><Relationship Id="rId4" Type="http://schemas.openxmlformats.org/officeDocument/2006/relationships/image" Target="../media/image6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40.png"/><Relationship Id="rId3" Type="http://schemas.openxmlformats.org/officeDocument/2006/relationships/image" Target="../media/image74.PNG"/><Relationship Id="rId7" Type="http://schemas.openxmlformats.org/officeDocument/2006/relationships/image" Target="../media/image8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20.png"/><Relationship Id="rId5" Type="http://schemas.openxmlformats.org/officeDocument/2006/relationships/image" Target="../media/image810.png"/><Relationship Id="rId4" Type="http://schemas.openxmlformats.org/officeDocument/2006/relationships/image" Target="../media/image800.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8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image" Target="../media/image91.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900.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920.PNG"/><Relationship Id="rId7"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4.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5.PN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00.PNG"/><Relationship Id="rId3" Type="http://schemas.openxmlformats.org/officeDocument/2006/relationships/image" Target="../media/image121.PNG"/><Relationship Id="rId7"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80.PNG"/><Relationship Id="rId5" Type="http://schemas.openxmlformats.org/officeDocument/2006/relationships/image" Target="../media/image1170.PNG"/><Relationship Id="rId4" Type="http://schemas.openxmlformats.org/officeDocument/2006/relationships/image" Target="../media/image122.PNG"/></Relationships>
</file>

<file path=ppt/slides/_rels/slide44.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5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40.PNG"/><Relationship Id="rId5" Type="http://schemas.openxmlformats.org/officeDocument/2006/relationships/image" Target="../media/image125.PNG"/><Relationship Id="rId4" Type="http://schemas.openxmlformats.org/officeDocument/2006/relationships/image" Target="../media/image12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2.xml"/><Relationship Id="rId11" Type="http://schemas.openxmlformats.org/officeDocument/2006/relationships/image" Target="../media/image10.png"/><Relationship Id="rId15" Type="http://schemas.openxmlformats.org/officeDocument/2006/relationships/image" Target="../media/image12.png"/><Relationship Id="rId4" Type="http://schemas.openxmlformats.org/officeDocument/2006/relationships/image" Target="../media/image7.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12" Type="http://schemas.openxmlformats.org/officeDocument/2006/relationships/image" Target="../media/image11.pn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2.xml"/><Relationship Id="rId11" Type="http://schemas.openxmlformats.org/officeDocument/2006/relationships/image" Target="../media/image10.png"/><Relationship Id="rId15" Type="http://schemas.openxmlformats.org/officeDocument/2006/relationships/image" Target="../media/image16.png"/><Relationship Id="rId4" Type="http://schemas.openxmlformats.org/officeDocument/2006/relationships/image" Target="../media/image5.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11.png"/><Relationship Id="rId26" Type="http://schemas.openxmlformats.org/officeDocument/2006/relationships/image" Target="../media/image31.png"/><Relationship Id="rId3" Type="http://schemas.openxmlformats.org/officeDocument/2006/relationships/image" Target="../media/image20.png"/><Relationship Id="rId21" Type="http://schemas.openxmlformats.org/officeDocument/2006/relationships/image" Target="../media/image26.png"/><Relationship Id="rId12" Type="http://schemas.openxmlformats.org/officeDocument/2006/relationships/image" Target="../media/image21.png"/><Relationship Id="rId25" Type="http://schemas.openxmlformats.org/officeDocument/2006/relationships/image" Target="../media/image30.png"/><Relationship Id="rId2" Type="http://schemas.openxmlformats.org/officeDocument/2006/relationships/notesSlide" Target="../notesSlides/notesSlide8.xml"/><Relationship Id="rId20" Type="http://schemas.openxmlformats.org/officeDocument/2006/relationships/image" Target="../media/image25.png"/><Relationship Id="rId29" Type="http://schemas.openxmlformats.org/officeDocument/2006/relationships/image" Target="../media/image310.png"/><Relationship Id="rId1" Type="http://schemas.openxmlformats.org/officeDocument/2006/relationships/slideLayout" Target="../slideLayouts/slideLayout2.xml"/><Relationship Id="rId11" Type="http://schemas.openxmlformats.org/officeDocument/2006/relationships/image" Target="../media/image10.png"/><Relationship Id="rId24" Type="http://schemas.openxmlformats.org/officeDocument/2006/relationships/image" Target="../media/image29.png"/><Relationship Id="rId15" Type="http://schemas.openxmlformats.org/officeDocument/2006/relationships/image" Target="../media/image23.png"/><Relationship Id="rId23" Type="http://schemas.openxmlformats.org/officeDocument/2006/relationships/image" Target="../media/image28.png"/><Relationship Id="rId28" Type="http://schemas.openxmlformats.org/officeDocument/2006/relationships/image" Target="../media/image300.png"/><Relationship Id="rId19" Type="http://schemas.openxmlformats.org/officeDocument/2006/relationships/image" Target="../media/image24.png"/><Relationship Id="rId14" Type="http://schemas.openxmlformats.org/officeDocument/2006/relationships/image" Target="../media/image221.png"/><Relationship Id="rId22" Type="http://schemas.openxmlformats.org/officeDocument/2006/relationships/image" Target="../media/image27.png"/><Relationship Id="rId27" Type="http://schemas.openxmlformats.org/officeDocument/2006/relationships/image" Target="../media/image4.JPG"/><Relationship Id="rId30"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5496" y="1770816"/>
            <a:ext cx="9108504" cy="138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dirty="0"/>
              <a:t>管路の共振周波数を可変とする大振幅音響計測制御機構の開発と熱音響システムの安定性解析への応用</a:t>
            </a:r>
            <a:endParaRPr lang="ja-JP" altLang="en-US" sz="2800" b="1" dirty="0">
              <a:latin typeface="Arial" charset="0"/>
            </a:endParaRPr>
          </a:p>
        </p:txBody>
      </p:sp>
      <p:sp>
        <p:nvSpPr>
          <p:cNvPr id="9" name="テキスト ボックス 4"/>
          <p:cNvSpPr txBox="1">
            <a:spLocks noChangeArrowheads="1"/>
          </p:cNvSpPr>
          <p:nvPr/>
        </p:nvSpPr>
        <p:spPr bwMode="auto">
          <a:xfrm>
            <a:off x="1258713" y="692696"/>
            <a:ext cx="6697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dirty="0"/>
              <a:t>令和二年度　修士論文発表会</a:t>
            </a:r>
            <a:endParaRPr lang="en-US" altLang="ja-JP" dirty="0"/>
          </a:p>
        </p:txBody>
      </p:sp>
      <p:sp>
        <p:nvSpPr>
          <p:cNvPr id="10" name="正方形/長方形 9"/>
          <p:cNvSpPr/>
          <p:nvPr/>
        </p:nvSpPr>
        <p:spPr>
          <a:xfrm>
            <a:off x="323527" y="2961231"/>
            <a:ext cx="8820473" cy="1015663"/>
          </a:xfrm>
          <a:prstGeom prst="rect">
            <a:avLst/>
          </a:prstGeom>
        </p:spPr>
        <p:txBody>
          <a:bodyPr wrap="square">
            <a:spAutoFit/>
          </a:bodyPr>
          <a:lstStyle/>
          <a:p>
            <a:pPr algn="ctr"/>
            <a:r>
              <a:rPr lang="en-US" altLang="ja-JP" sz="2000" dirty="0">
                <a:latin typeface="Arial" panose="020B0604020202020204" pitchFamily="34" charset="0"/>
                <a:cs typeface="Arial" panose="020B0604020202020204" pitchFamily="34" charset="0"/>
              </a:rPr>
              <a:t>Development of large-amplitude acoustic measurement control system with variable resonance frequency of tube length and application to stability analysis of </a:t>
            </a:r>
            <a:r>
              <a:rPr lang="en-US" altLang="ja-JP" sz="2000" dirty="0" err="1">
                <a:latin typeface="Arial" panose="020B0604020202020204" pitchFamily="34" charset="0"/>
                <a:cs typeface="Arial" panose="020B0604020202020204" pitchFamily="34" charset="0"/>
              </a:rPr>
              <a:t>thermoacoustic</a:t>
            </a:r>
            <a:r>
              <a:rPr lang="en-US" altLang="ja-JP" sz="2000" dirty="0">
                <a:latin typeface="Arial" panose="020B0604020202020204" pitchFamily="34" charset="0"/>
                <a:cs typeface="Arial" panose="020B0604020202020204" pitchFamily="34" charset="0"/>
              </a:rPr>
              <a:t> system</a:t>
            </a:r>
            <a:endParaRPr lang="ja-JP" altLang="en-US" sz="20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4392954" y="4970199"/>
            <a:ext cx="1442426" cy="1569660"/>
          </a:xfrm>
          <a:prstGeom prst="rect">
            <a:avLst/>
          </a:prstGeom>
          <a:noFill/>
        </p:spPr>
        <p:txBody>
          <a:bodyPr wrap="square" rtlCol="0">
            <a:spAutoFit/>
          </a:bodyPr>
          <a:lstStyle/>
          <a:p>
            <a:pPr defTabSz="914400"/>
            <a:r>
              <a:rPr kumimoji="1" lang="ja-JP" altLang="en-US" sz="2400" dirty="0">
                <a:solidFill>
                  <a:prstClr val="black"/>
                </a:solidFill>
                <a:ea typeface="ＭＳ Ｐゴシック" panose="020B0600070205080204" pitchFamily="50" charset="-128"/>
              </a:rPr>
              <a:t>所属</a:t>
            </a:r>
            <a:endParaRPr kumimoji="1" lang="en-US" altLang="ja-JP" sz="2400" dirty="0">
              <a:solidFill>
                <a:prstClr val="black"/>
              </a:solidFill>
              <a:ea typeface="ＭＳ Ｐゴシック" panose="020B0600070205080204" pitchFamily="50" charset="-128"/>
            </a:endParaRPr>
          </a:p>
          <a:p>
            <a:pPr defTabSz="914400"/>
            <a:r>
              <a:rPr kumimoji="1" lang="ja-JP" altLang="en-US" sz="2400" dirty="0">
                <a:solidFill>
                  <a:prstClr val="black"/>
                </a:solidFill>
                <a:ea typeface="ＭＳ Ｐゴシック" panose="020B0600070205080204" pitchFamily="50" charset="-128"/>
              </a:rPr>
              <a:t>氏名</a:t>
            </a:r>
            <a:endParaRPr kumimoji="1" lang="en-US" altLang="ja-JP" sz="2400" dirty="0">
              <a:solidFill>
                <a:prstClr val="black"/>
              </a:solidFill>
              <a:ea typeface="ＭＳ Ｐゴシック" panose="020B0600070205080204" pitchFamily="50" charset="-128"/>
            </a:endParaRPr>
          </a:p>
          <a:p>
            <a:pPr defTabSz="914400"/>
            <a:r>
              <a:rPr kumimoji="1" lang="ja-JP" altLang="en-US" sz="2400" dirty="0">
                <a:solidFill>
                  <a:prstClr val="black"/>
                </a:solidFill>
                <a:ea typeface="ＭＳ Ｐゴシック" panose="020B0600070205080204" pitchFamily="50" charset="-128"/>
              </a:rPr>
              <a:t>学籍番号</a:t>
            </a:r>
            <a:endParaRPr kumimoji="1" lang="en-US" altLang="ja-JP" sz="2400" dirty="0">
              <a:solidFill>
                <a:prstClr val="black"/>
              </a:solidFill>
              <a:ea typeface="ＭＳ Ｐゴシック" panose="020B0600070205080204" pitchFamily="50" charset="-128"/>
            </a:endParaRPr>
          </a:p>
          <a:p>
            <a:pPr defTabSz="914400"/>
            <a:r>
              <a:rPr kumimoji="1" lang="ja-JP" altLang="en-US" sz="2400" dirty="0">
                <a:solidFill>
                  <a:prstClr val="black"/>
                </a:solidFill>
                <a:ea typeface="ＭＳ Ｐゴシック" panose="020B0600070205080204" pitchFamily="50" charset="-128"/>
              </a:rPr>
              <a:t>指導教員</a:t>
            </a:r>
          </a:p>
        </p:txBody>
      </p:sp>
      <p:sp>
        <p:nvSpPr>
          <p:cNvPr id="14" name="テキスト ボックス 13"/>
          <p:cNvSpPr txBox="1"/>
          <p:nvPr/>
        </p:nvSpPr>
        <p:spPr>
          <a:xfrm>
            <a:off x="6026582" y="4973282"/>
            <a:ext cx="2868648" cy="1569660"/>
          </a:xfrm>
          <a:prstGeom prst="rect">
            <a:avLst/>
          </a:prstGeom>
          <a:noFill/>
        </p:spPr>
        <p:txBody>
          <a:bodyPr wrap="square" rtlCol="0">
            <a:spAutoFit/>
          </a:bodyPr>
          <a:lstStyle/>
          <a:p>
            <a:pPr defTabSz="914400"/>
            <a:r>
              <a:rPr kumimoji="1" lang="zh-TW" altLang="en-US" sz="2400" dirty="0">
                <a:solidFill>
                  <a:prstClr val="black"/>
                </a:solidFill>
                <a:ea typeface="ＭＳ Ｐゴシック" panose="020B0600070205080204" pitchFamily="50" charset="-128"/>
              </a:rPr>
              <a:t>機械創造工学</a:t>
            </a:r>
            <a:r>
              <a:rPr kumimoji="1" lang="ja-JP" altLang="en-US" sz="2400" dirty="0">
                <a:solidFill>
                  <a:prstClr val="black"/>
                </a:solidFill>
                <a:ea typeface="ＭＳ Ｐゴシック" panose="020B0600070205080204" pitchFamily="50" charset="-128"/>
              </a:rPr>
              <a:t>専攻</a:t>
            </a:r>
            <a:endParaRPr kumimoji="1" lang="en-US" altLang="ja-JP" sz="2400" dirty="0">
              <a:solidFill>
                <a:prstClr val="black"/>
              </a:solidFill>
              <a:ea typeface="ＭＳ Ｐゴシック" panose="020B0600070205080204" pitchFamily="50" charset="-128"/>
            </a:endParaRPr>
          </a:p>
          <a:p>
            <a:pPr defTabSz="914400"/>
            <a:r>
              <a:rPr lang="ja-JP" altLang="en-US" sz="2400" dirty="0">
                <a:solidFill>
                  <a:prstClr val="black"/>
                </a:solidFill>
                <a:ea typeface="ＭＳ Ｐゴシック" panose="020B0600070205080204" pitchFamily="50" charset="-128"/>
              </a:rPr>
              <a:t>小林　諒也</a:t>
            </a:r>
            <a:endParaRPr kumimoji="1" lang="en-US" altLang="ja-JP" sz="2400" dirty="0">
              <a:solidFill>
                <a:prstClr val="black"/>
              </a:solidFill>
              <a:ea typeface="ＭＳ Ｐゴシック" panose="020B0600070205080204" pitchFamily="50" charset="-128"/>
            </a:endParaRPr>
          </a:p>
          <a:p>
            <a:pPr defTabSz="914400"/>
            <a:r>
              <a:rPr kumimoji="1" lang="en-US" altLang="ja-JP" sz="2400" dirty="0">
                <a:solidFill>
                  <a:prstClr val="black"/>
                </a:solidFill>
                <a:ea typeface="ＭＳ Ｐゴシック" panose="020B0600070205080204" pitchFamily="50" charset="-128"/>
              </a:rPr>
              <a:t>15104190</a:t>
            </a:r>
          </a:p>
          <a:p>
            <a:pPr defTabSz="914400"/>
            <a:r>
              <a:rPr kumimoji="1" lang="ja-JP" altLang="en-US" sz="2400" dirty="0">
                <a:solidFill>
                  <a:prstClr val="black"/>
                </a:solidFill>
                <a:ea typeface="ＭＳ Ｐゴシック" panose="020B0600070205080204" pitchFamily="50" charset="-128"/>
              </a:rPr>
              <a:t>小林　泰秀　准教授</a:t>
            </a:r>
          </a:p>
        </p:txBody>
      </p:sp>
    </p:spTree>
    <p:extLst>
      <p:ext uri="{BB962C8B-B14F-4D97-AF65-F5344CB8AC3E}">
        <p14:creationId xmlns:p14="http://schemas.microsoft.com/office/powerpoint/2010/main" val="22060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9D9CE01-951D-4824-843E-41CD9BE38491}"/>
              </a:ext>
            </a:extLst>
          </p:cNvPr>
          <p:cNvGrpSpPr/>
          <p:nvPr/>
        </p:nvGrpSpPr>
        <p:grpSpPr>
          <a:xfrm>
            <a:off x="5712720" y="963446"/>
            <a:ext cx="2961347" cy="2190112"/>
            <a:chOff x="5712720" y="963446"/>
            <a:chExt cx="2961347" cy="2190112"/>
          </a:xfrm>
        </p:grpSpPr>
        <p:pic>
          <p:nvPicPr>
            <p:cNvPr id="166" name="図 1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720" y="963446"/>
              <a:ext cx="2961347" cy="2190112"/>
            </a:xfrm>
            <a:prstGeom prst="rect">
              <a:avLst/>
            </a:prstGeom>
          </p:spPr>
        </p:pic>
        <p:sp>
          <p:nvSpPr>
            <p:cNvPr id="2" name="正方形/長方形 1">
              <a:extLst>
                <a:ext uri="{FF2B5EF4-FFF2-40B4-BE49-F238E27FC236}">
                  <a16:creationId xmlns:a16="http://schemas.microsoft.com/office/drawing/2014/main" id="{69E46BB7-F3B5-4826-8198-312FB09F393C}"/>
                </a:ext>
              </a:extLst>
            </p:cNvPr>
            <p:cNvSpPr/>
            <p:nvPr/>
          </p:nvSpPr>
          <p:spPr>
            <a:xfrm>
              <a:off x="5712720" y="1251539"/>
              <a:ext cx="482340" cy="455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12D09DFA-B5BF-41ED-AF5B-D06A8AFD774B}"/>
                </a:ext>
              </a:extLst>
            </p:cNvPr>
            <p:cNvSpPr/>
            <p:nvPr/>
          </p:nvSpPr>
          <p:spPr>
            <a:xfrm>
              <a:off x="8168230" y="1211302"/>
              <a:ext cx="482340" cy="455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67" name="テキスト ボックス 166"/>
              <p:cNvSpPr txBox="1"/>
              <p:nvPr/>
            </p:nvSpPr>
            <p:spPr>
              <a:xfrm>
                <a:off x="2251365" y="2162334"/>
                <a:ext cx="169905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𝜙</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𝐺𝐾</m:t>
                      </m:r>
                    </m:oMath>
                  </m:oMathPara>
                </a14:m>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mc:Choice>
        <mc:Fallback xmlns="">
          <p:sp>
            <p:nvSpPr>
              <p:cNvPr id="167" name="テキスト ボックス 166"/>
              <p:cNvSpPr txBox="1">
                <a:spLocks noRot="1" noChangeAspect="1" noMove="1" noResize="1" noEditPoints="1" noAdjustHandles="1" noChangeArrowheads="1" noChangeShapeType="1" noTextEdit="1"/>
              </p:cNvSpPr>
              <p:nvPr/>
            </p:nvSpPr>
            <p:spPr>
              <a:xfrm>
                <a:off x="2251365" y="2162334"/>
                <a:ext cx="1699055" cy="369332"/>
              </a:xfrm>
              <a:prstGeom prst="rect">
                <a:avLst/>
              </a:prstGeom>
              <a:blipFill>
                <a:blip r:embed="rId6"/>
                <a:stretch>
                  <a:fillRect l="-5735" r="-3584" b="-35000"/>
                </a:stretch>
              </a:blipFill>
            </p:spPr>
            <p:txBody>
              <a:bodyPr/>
              <a:lstStyle/>
              <a:p>
                <a:r>
                  <a:rPr lang="ja-JP" altLang="en-US">
                    <a:noFill/>
                  </a:rPr>
                  <a:t> </a:t>
                </a:r>
              </a:p>
            </p:txBody>
          </p:sp>
        </mc:Fallback>
      </mc:AlternateContent>
      <p:sp>
        <p:nvSpPr>
          <p:cNvPr id="168" name="正方形/長方形 167"/>
          <p:cNvSpPr/>
          <p:nvPr/>
        </p:nvSpPr>
        <p:spPr>
          <a:xfrm>
            <a:off x="618005" y="1329992"/>
            <a:ext cx="520521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閉ループ系が安定となるための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必要十分条件は</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9" name="正方形/長方形 168"/>
          <p:cNvSpPr/>
          <p:nvPr/>
        </p:nvSpPr>
        <p:spPr>
          <a:xfrm>
            <a:off x="553752" y="2570289"/>
            <a:ext cx="53730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のナイキスト軌跡が原点を囲まないこと</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0" name="正方形/長方形 169"/>
          <p:cNvSpPr/>
          <p:nvPr/>
        </p:nvSpPr>
        <p:spPr>
          <a:xfrm>
            <a:off x="469933" y="1071763"/>
            <a:ext cx="8223266" cy="20033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1" name="正方形/長方形 170"/>
          <p:cNvSpPr/>
          <p:nvPr/>
        </p:nvSpPr>
        <p:spPr>
          <a:xfrm>
            <a:off x="669874" y="780301"/>
            <a:ext cx="3515706"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ナイキストの安定判別</a:t>
            </a:r>
            <a:endParaRPr kumimoji="1" lang="ja-JP" altLang="en-US"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3" name="下矢印 172"/>
          <p:cNvSpPr/>
          <p:nvPr/>
        </p:nvSpPr>
        <p:spPr>
          <a:xfrm>
            <a:off x="5702420" y="5458886"/>
            <a:ext cx="978089" cy="44264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4" name="正方形/長方形 173"/>
          <p:cNvSpPr/>
          <p:nvPr/>
        </p:nvSpPr>
        <p:spPr>
          <a:xfrm>
            <a:off x="3618998" y="6018593"/>
            <a:ext cx="5393118" cy="461665"/>
          </a:xfrm>
          <a:prstGeom prst="rect">
            <a:avLst/>
          </a:prstGeom>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heavy" strike="noStrike" kern="1200" cap="none" spc="0" normalizeH="0" noProof="0" dirty="0">
                <a:ln>
                  <a:noFill/>
                </a:ln>
                <a:solidFill>
                  <a:prstClr val="black"/>
                </a:solidFill>
                <a:effectLst/>
                <a:uLnTx/>
                <a:uFill>
                  <a:solidFill>
                    <a:srgbClr val="FFC000"/>
                  </a:solidFill>
                </a:uFill>
                <a:latin typeface="Calibri" panose="020F0502020204030204"/>
                <a:ea typeface="ＭＳ Ｐゴシック" panose="020B0600070205080204" pitchFamily="50" charset="-128"/>
                <a:cs typeface="+mn-cs"/>
              </a:rPr>
              <a:t>エンジンの自励発振時圧力振幅と推定</a:t>
            </a:r>
          </a:p>
        </p:txBody>
      </p:sp>
      <p:cxnSp>
        <p:nvCxnSpPr>
          <p:cNvPr id="3" name="直線矢印コネクタ 2"/>
          <p:cNvCxnSpPr/>
          <p:nvPr/>
        </p:nvCxnSpPr>
        <p:spPr>
          <a:xfrm>
            <a:off x="152051" y="5030883"/>
            <a:ext cx="2727361"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rot="16200000" flipV="1">
            <a:off x="152052" y="5018183"/>
            <a:ext cx="2727361"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p:cNvSpPr txBox="1"/>
              <p:nvPr/>
            </p:nvSpPr>
            <p:spPr>
              <a:xfrm>
                <a:off x="1413139" y="3325719"/>
                <a:ext cx="205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ℑ</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413139" y="3325719"/>
                <a:ext cx="205184" cy="276999"/>
              </a:xfrm>
              <a:prstGeom prst="rect">
                <a:avLst/>
              </a:prstGeom>
              <a:blipFill>
                <a:blip r:embed="rId7"/>
                <a:stretch>
                  <a:fillRect l="-33333" r="-33333"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2888137" y="4875524"/>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ℜ</m:t>
                      </m:r>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2888137" y="4875524"/>
                <a:ext cx="227626" cy="276999"/>
              </a:xfrm>
              <a:prstGeom prst="rect">
                <a:avLst/>
              </a:prstGeom>
              <a:blipFill>
                <a:blip r:embed="rId8"/>
                <a:stretch>
                  <a:fillRect l="-29730" t="-2222" r="-29730"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テキスト ボックス 72"/>
              <p:cNvSpPr txBox="1"/>
              <p:nvPr/>
            </p:nvSpPr>
            <p:spPr>
              <a:xfrm>
                <a:off x="1329989" y="4997013"/>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1329989" y="4997013"/>
                <a:ext cx="181139" cy="276999"/>
              </a:xfrm>
              <a:prstGeom prst="rect">
                <a:avLst/>
              </a:prstGeom>
              <a:blipFill>
                <a:blip r:embed="rId9"/>
                <a:stretch>
                  <a:fillRect l="-30000" r="-30000" b="-6667"/>
                </a:stretch>
              </a:blipFill>
            </p:spPr>
            <p:txBody>
              <a:bodyPr/>
              <a:lstStyle/>
              <a:p>
                <a:r>
                  <a:rPr lang="ja-JP" altLang="en-US">
                    <a:noFill/>
                  </a:rPr>
                  <a:t> </a:t>
                </a:r>
              </a:p>
            </p:txBody>
          </p:sp>
        </mc:Fallback>
      </mc:AlternateContent>
      <p:sp>
        <p:nvSpPr>
          <p:cNvPr id="11" name="円弧 10"/>
          <p:cNvSpPr/>
          <p:nvPr/>
        </p:nvSpPr>
        <p:spPr>
          <a:xfrm>
            <a:off x="986395" y="3830817"/>
            <a:ext cx="2198765" cy="2398914"/>
          </a:xfrm>
          <a:prstGeom prst="arc">
            <a:avLst>
              <a:gd name="adj1" fmla="val 5812431"/>
              <a:gd name="adj2" fmla="val 15857413"/>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円弧 74"/>
          <p:cNvSpPr/>
          <p:nvPr/>
        </p:nvSpPr>
        <p:spPr>
          <a:xfrm>
            <a:off x="1514991" y="3830817"/>
            <a:ext cx="2198765" cy="2398914"/>
          </a:xfrm>
          <a:prstGeom prst="arc">
            <a:avLst>
              <a:gd name="adj1" fmla="val 5812431"/>
              <a:gd name="adj2" fmla="val 15857413"/>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円弧 75"/>
          <p:cNvSpPr/>
          <p:nvPr/>
        </p:nvSpPr>
        <p:spPr>
          <a:xfrm>
            <a:off x="2039724" y="3830817"/>
            <a:ext cx="2198765" cy="2398914"/>
          </a:xfrm>
          <a:prstGeom prst="arc">
            <a:avLst>
              <a:gd name="adj1" fmla="val 5812431"/>
              <a:gd name="adj2" fmla="val 15857413"/>
            </a:avLst>
          </a:prstGeom>
          <a:ln w="190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正方形/長方形 76"/>
          <p:cNvSpPr/>
          <p:nvPr/>
        </p:nvSpPr>
        <p:spPr>
          <a:xfrm>
            <a:off x="3184869" y="3325192"/>
            <a:ext cx="264034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ＭＳ Ｐゴシック" panose="020B0600070205080204" pitchFamily="50" charset="-128"/>
              </a:rPr>
              <a:t>軌跡が原点を</a:t>
            </a:r>
            <a:r>
              <a:rPr kumimoji="1" lang="en-US" altLang="ja-JP" sz="2400" dirty="0">
                <a:solidFill>
                  <a:prstClr val="black"/>
                </a:solidFill>
                <a:latin typeface="Calibri" panose="020F0502020204030204"/>
                <a:ea typeface="ＭＳ Ｐゴシック" panose="020B0600070205080204" pitchFamily="50" charset="-128"/>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8" name="正方形/長方形 77"/>
          <p:cNvSpPr/>
          <p:nvPr/>
        </p:nvSpPr>
        <p:spPr>
          <a:xfrm>
            <a:off x="3462272" y="3767162"/>
            <a:ext cx="4745352" cy="461665"/>
          </a:xfrm>
          <a:prstGeom prst="rect">
            <a:avLst/>
          </a:prstGeom>
        </p:spPr>
        <p:txBody>
          <a:bodyPr wrap="square">
            <a:spAutoFit/>
          </a:bodyPr>
          <a:lstStyle/>
          <a:p>
            <a:pPr marL="342900" lvl="0" indent="-342900" defTabSz="914400">
              <a:buFont typeface="Arial" panose="020B0604020202020204" pitchFamily="34" charset="0"/>
              <a:buChar char="•"/>
            </a:pPr>
            <a:r>
              <a:rPr lang="ja-JP" altLang="en-US" sz="2400" dirty="0" err="1">
                <a:solidFill>
                  <a:srgbClr val="FF0000"/>
                </a:solidFill>
                <a:latin typeface="Calibri" panose="020F0502020204030204"/>
                <a:ea typeface="ＭＳ Ｐゴシック" panose="020B0600070205080204" pitchFamily="50" charset="-128"/>
              </a:rPr>
              <a:t>囲む</a:t>
            </a:r>
            <a:r>
              <a:rPr kumimoji="1" lang="ja-JP" altLang="en-US" sz="2400" dirty="0" err="1">
                <a:solidFill>
                  <a:schemeClr val="bg1"/>
                </a:solidFill>
                <a:latin typeface="Calibri" panose="020F0502020204030204"/>
                <a:ea typeface="ＭＳ Ｐゴシック" panose="020B0600070205080204" pitchFamily="50" charset="-128"/>
              </a:rPr>
              <a:t>ない</a:t>
            </a:r>
            <a:r>
              <a:rPr kumimoji="1" lang="ja-JP" altLang="en-US" sz="2400" dirty="0">
                <a:solidFill>
                  <a:prstClr val="black"/>
                </a:solidFill>
              </a:rPr>
              <a:t>⇒不安定</a:t>
            </a:r>
            <a:endParaRPr kumimoji="1" lang="ja-JP" altLang="en-US" sz="1600" b="0" i="0" u="none" strike="noStrike" kern="1200" cap="none" spc="0" normalizeH="0" baseline="0" noProof="0" dirty="0">
              <a:ln>
                <a:noFill/>
              </a:ln>
              <a:solidFill>
                <a:schemeClr val="accent1"/>
              </a:solidFill>
              <a:effectLst/>
              <a:uLnTx/>
              <a:uFillTx/>
              <a:latin typeface="Calibri" panose="020F0502020204030204"/>
              <a:ea typeface="ＭＳ Ｐゴシック" panose="020B0600070205080204" pitchFamily="50" charset="-128"/>
            </a:endParaRPr>
          </a:p>
        </p:txBody>
      </p:sp>
      <p:sp>
        <p:nvSpPr>
          <p:cNvPr id="79" name="正方形/長方形 78"/>
          <p:cNvSpPr/>
          <p:nvPr/>
        </p:nvSpPr>
        <p:spPr>
          <a:xfrm>
            <a:off x="3462271" y="4287800"/>
            <a:ext cx="4745353" cy="461665"/>
          </a:xfrm>
          <a:prstGeom prst="rect">
            <a:avLst/>
          </a:prstGeom>
        </p:spPr>
        <p:txBody>
          <a:bodyPr wrap="square">
            <a:spAutoFit/>
          </a:bodyPr>
          <a:lstStyle/>
          <a:p>
            <a:pPr marL="342900" lvl="0" indent="-342900" defTabSz="914400">
              <a:buFont typeface="Arial" panose="020B0604020202020204" pitchFamily="34" charset="0"/>
              <a:buChar char="•"/>
            </a:pPr>
            <a:r>
              <a:rPr kumimoji="1" lang="ja-JP" altLang="en-US" sz="2400" dirty="0">
                <a:solidFill>
                  <a:srgbClr val="0070C0"/>
                </a:solidFill>
                <a:latin typeface="Calibri" panose="020F0502020204030204"/>
                <a:ea typeface="ＭＳ Ｐゴシック" panose="020B0600070205080204" pitchFamily="50" charset="-128"/>
              </a:rPr>
              <a:t>囲まない</a:t>
            </a:r>
            <a:r>
              <a:rPr kumimoji="1" lang="ja-JP" altLang="en-US" sz="2400" dirty="0">
                <a:solidFill>
                  <a:prstClr val="black"/>
                </a:solidFill>
              </a:rPr>
              <a:t>⇒安定</a:t>
            </a:r>
            <a:endParaRPr kumimoji="1" lang="ja-JP" altLang="en-US" sz="1600" b="0" i="0" u="none" strike="noStrike" kern="1200" cap="none" spc="0" normalizeH="0" baseline="0" noProof="0" dirty="0">
              <a:ln>
                <a:noFill/>
              </a:ln>
              <a:solidFill>
                <a:schemeClr val="accent1"/>
              </a:solidFill>
              <a:effectLst/>
              <a:uLnTx/>
              <a:uFillTx/>
              <a:latin typeface="Calibri" panose="020F0502020204030204"/>
              <a:ea typeface="ＭＳ Ｐゴシック" panose="020B0600070205080204" pitchFamily="50" charset="-128"/>
            </a:endParaRPr>
          </a:p>
        </p:txBody>
      </p:sp>
      <p:sp>
        <p:nvSpPr>
          <p:cNvPr id="80" name="正方形/長方形 79"/>
          <p:cNvSpPr/>
          <p:nvPr/>
        </p:nvSpPr>
        <p:spPr>
          <a:xfrm>
            <a:off x="3462271" y="4805892"/>
            <a:ext cx="5681729" cy="461665"/>
          </a:xfrm>
          <a:prstGeom prst="rect">
            <a:avLst/>
          </a:prstGeom>
        </p:spPr>
        <p:txBody>
          <a:bodyPr wrap="square">
            <a:spAutoFit/>
          </a:bodyPr>
          <a:lstStyle/>
          <a:p>
            <a:pPr marL="342900" lvl="0" indent="-342900" defTabSz="914400">
              <a:buFont typeface="Arial" panose="020B0604020202020204" pitchFamily="34" charset="0"/>
              <a:buChar char="•"/>
            </a:pPr>
            <a:r>
              <a:rPr kumimoji="1" lang="ja-JP" altLang="en-US" sz="2400" dirty="0" err="1">
                <a:solidFill>
                  <a:srgbClr val="00B050"/>
                </a:solidFill>
                <a:latin typeface="Calibri" panose="020F0502020204030204"/>
                <a:ea typeface="ＭＳ Ｐゴシック" panose="020B0600070205080204" pitchFamily="50" charset="-128"/>
              </a:rPr>
              <a:t>通る</a:t>
            </a:r>
            <a:r>
              <a:rPr kumimoji="1" lang="ja-JP" altLang="en-US" sz="2400" dirty="0" err="1">
                <a:solidFill>
                  <a:schemeClr val="bg1"/>
                </a:solidFill>
                <a:latin typeface="Calibri" panose="020F0502020204030204"/>
                <a:ea typeface="ＭＳ Ｐゴシック" panose="020B0600070205080204" pitchFamily="50" charset="-128"/>
              </a:rPr>
              <a:t>ない</a:t>
            </a:r>
            <a:r>
              <a:rPr kumimoji="1" lang="ja-JP" altLang="en-US" sz="2400" dirty="0">
                <a:solidFill>
                  <a:prstClr val="black"/>
                </a:solidFill>
              </a:rPr>
              <a:t>⇒安定限界（＝定常発振状態）</a:t>
            </a:r>
            <a:endParaRPr kumimoji="1" lang="ja-JP" altLang="en-US" sz="1600" b="0" i="0" u="none" strike="noStrike" kern="1200" cap="none" spc="0" normalizeH="0" baseline="0" noProof="0" dirty="0">
              <a:ln>
                <a:noFill/>
              </a:ln>
              <a:solidFill>
                <a:schemeClr val="accent1"/>
              </a:solidFill>
              <a:effectLst/>
              <a:uLnTx/>
              <a:uFillTx/>
              <a:latin typeface="Calibri" panose="020F0502020204030204"/>
              <a:ea typeface="ＭＳ Ｐゴシック" panose="020B0600070205080204" pitchFamily="50" charset="-128"/>
            </a:endParaRPr>
          </a:p>
        </p:txBody>
      </p:sp>
      <p:sp>
        <p:nvSpPr>
          <p:cNvPr id="12" name="角丸四角形 11"/>
          <p:cNvSpPr/>
          <p:nvPr/>
        </p:nvSpPr>
        <p:spPr>
          <a:xfrm>
            <a:off x="3462270" y="4769160"/>
            <a:ext cx="5549845" cy="51809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47605" y="3602191"/>
            <a:ext cx="540801" cy="369332"/>
          </a:xfrm>
          <a:prstGeom prst="rect">
            <a:avLst/>
          </a:prstGeom>
          <a:noFill/>
        </p:spPr>
        <p:txBody>
          <a:bodyPr wrap="square" rtlCol="0">
            <a:spAutoFit/>
          </a:bodyPr>
          <a:lstStyle/>
          <a:p>
            <a:r>
              <a:rPr kumimoji="1" lang="en-US" altLang="ja-JP" dirty="0"/>
              <a:t>Ex.)</a:t>
            </a:r>
            <a:endParaRPr kumimoji="1" lang="ja-JP" altLang="en-US" dirty="0"/>
          </a:p>
        </p:txBody>
      </p:sp>
      <p:sp>
        <p:nvSpPr>
          <p:cNvPr id="36" name="タイトル 1">
            <a:extLst>
              <a:ext uri="{FF2B5EF4-FFF2-40B4-BE49-F238E27FC236}">
                <a16:creationId xmlns:a16="http://schemas.microsoft.com/office/drawing/2014/main" id="{DF63CDF1-66FA-4C79-96A9-7FBFCFA3A758}"/>
              </a:ext>
            </a:extLst>
          </p:cNvPr>
          <p:cNvSpPr txBox="1">
            <a:spLocks/>
          </p:cNvSpPr>
          <p:nvPr/>
        </p:nvSpPr>
        <p:spPr>
          <a:xfrm>
            <a:off x="1"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kern="0" spc="-60" dirty="0"/>
              <a:t>自励発振時圧力振幅の推定手法</a:t>
            </a:r>
            <a:r>
              <a:rPr lang="ja-JP" altLang="en-US" sz="3600" dirty="0"/>
              <a:t> </a:t>
            </a:r>
            <a:r>
              <a:rPr lang="en-US" altLang="ja-JP" sz="3600" dirty="0"/>
              <a:t>-</a:t>
            </a:r>
            <a:endParaRPr lang="ja-JP" altLang="en-US" sz="3600" dirty="0"/>
          </a:p>
        </p:txBody>
      </p:sp>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10</a:t>
            </a:fld>
            <a:endParaRPr kumimoji="1" lang="ja-JP" altLang="en-US"/>
          </a:p>
        </p:txBody>
      </p:sp>
    </p:spTree>
    <p:extLst>
      <p:ext uri="{BB962C8B-B14F-4D97-AF65-F5344CB8AC3E}">
        <p14:creationId xmlns:p14="http://schemas.microsoft.com/office/powerpoint/2010/main" val="92414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大振幅音響計測制御機構の提案① </a:t>
            </a:r>
            <a:r>
              <a:rPr lang="en-US" altLang="ja-JP" sz="3600" dirty="0"/>
              <a:t>-</a:t>
            </a:r>
            <a:endParaRPr lang="ja-JP" altLang="en-US" sz="3600" dirty="0"/>
          </a:p>
        </p:txBody>
      </p:sp>
      <p:cxnSp>
        <p:nvCxnSpPr>
          <p:cNvPr id="111" name="直線コネクタ 110">
            <a:extLst>
              <a:ext uri="{FF2B5EF4-FFF2-40B4-BE49-F238E27FC236}">
                <a16:creationId xmlns:a16="http://schemas.microsoft.com/office/drawing/2014/main" id="{ACB5AE46-6EA9-4FAC-AF46-CB59BF1CF52F}"/>
              </a:ext>
            </a:extLst>
          </p:cNvPr>
          <p:cNvCxnSpPr>
            <a:cxnSpLocks/>
          </p:cNvCxnSpPr>
          <p:nvPr/>
        </p:nvCxnSpPr>
        <p:spPr>
          <a:xfrm>
            <a:off x="3614953" y="4704333"/>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5B9F623-C319-4BA6-A4E6-1A4AEB7DCACD}"/>
              </a:ext>
            </a:extLst>
          </p:cNvPr>
          <p:cNvCxnSpPr>
            <a:cxnSpLocks/>
          </p:cNvCxnSpPr>
          <p:nvPr/>
        </p:nvCxnSpPr>
        <p:spPr>
          <a:xfrm>
            <a:off x="3614953" y="5029433"/>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D9F6321B-DABA-4CC9-BEDB-404F214A1ACA}"/>
              </a:ext>
            </a:extLst>
          </p:cNvPr>
          <p:cNvGrpSpPr/>
          <p:nvPr/>
        </p:nvGrpSpPr>
        <p:grpSpPr>
          <a:xfrm>
            <a:off x="2416964" y="4524822"/>
            <a:ext cx="1207165" cy="683698"/>
            <a:chOff x="2666179" y="2911629"/>
            <a:chExt cx="1715076" cy="796474"/>
          </a:xfrm>
        </p:grpSpPr>
        <p:grpSp>
          <p:nvGrpSpPr>
            <p:cNvPr id="114" name="グループ化 113">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130" name="直線コネクタ 129">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正方形/長方形 132">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コネクタ 133">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5" name="直線コネクタ 114">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正方形/長方形 116">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121" name="直線コネクタ 120">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正方形/長方形 118">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0" name="正方形/長方形 119">
              <a:extLst>
                <a:ext uri="{FF2B5EF4-FFF2-40B4-BE49-F238E27FC236}">
                  <a16:creationId xmlns:a16="http://schemas.microsoft.com/office/drawing/2014/main" id="{5B44D597-F485-4293-A550-C2675130C696}"/>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cxnSp>
        <p:nvCxnSpPr>
          <p:cNvPr id="145" name="直線コネクタ 144">
            <a:extLst>
              <a:ext uri="{FF2B5EF4-FFF2-40B4-BE49-F238E27FC236}">
                <a16:creationId xmlns:a16="http://schemas.microsoft.com/office/drawing/2014/main" id="{51C0BF67-5058-4078-85CD-C0A4AB11E7C6}"/>
              </a:ext>
            </a:extLst>
          </p:cNvPr>
          <p:cNvCxnSpPr>
            <a:cxnSpLocks/>
          </p:cNvCxnSpPr>
          <p:nvPr/>
        </p:nvCxnSpPr>
        <p:spPr>
          <a:xfrm>
            <a:off x="863137" y="4705224"/>
            <a:ext cx="15597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D4A68612-2C2F-452C-91A5-C8B9514E7AA3}"/>
              </a:ext>
            </a:extLst>
          </p:cNvPr>
          <p:cNvCxnSpPr>
            <a:cxnSpLocks/>
          </p:cNvCxnSpPr>
          <p:nvPr/>
        </p:nvCxnSpPr>
        <p:spPr>
          <a:xfrm>
            <a:off x="863138" y="5030325"/>
            <a:ext cx="1570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正方形/長方形 146">
            <a:extLst>
              <a:ext uri="{FF2B5EF4-FFF2-40B4-BE49-F238E27FC236}">
                <a16:creationId xmlns:a16="http://schemas.microsoft.com/office/drawing/2014/main" id="{7DFB4D52-610D-490F-8F29-317F39412561}"/>
              </a:ext>
            </a:extLst>
          </p:cNvPr>
          <p:cNvSpPr/>
          <p:nvPr/>
        </p:nvSpPr>
        <p:spPr>
          <a:xfrm flipH="1">
            <a:off x="812954" y="4667899"/>
            <a:ext cx="64201" cy="3962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矢印コネクタ 147">
            <a:extLst>
              <a:ext uri="{FF2B5EF4-FFF2-40B4-BE49-F238E27FC236}">
                <a16:creationId xmlns:a16="http://schemas.microsoft.com/office/drawing/2014/main" id="{9DCD3417-FC58-4A25-8B2F-46952D33C10F}"/>
              </a:ext>
            </a:extLst>
          </p:cNvPr>
          <p:cNvCxnSpPr>
            <a:cxnSpLocks/>
          </p:cNvCxnSpPr>
          <p:nvPr/>
        </p:nvCxnSpPr>
        <p:spPr>
          <a:xfrm flipV="1">
            <a:off x="5187138" y="4223260"/>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49" name="直線矢印コネクタ 148">
            <a:extLst>
              <a:ext uri="{FF2B5EF4-FFF2-40B4-BE49-F238E27FC236}">
                <a16:creationId xmlns:a16="http://schemas.microsoft.com/office/drawing/2014/main" id="{50DDECEF-0A2F-43D4-95D2-17A1F71204BA}"/>
              </a:ext>
            </a:extLst>
          </p:cNvPr>
          <p:cNvCxnSpPr>
            <a:cxnSpLocks/>
          </p:cNvCxnSpPr>
          <p:nvPr/>
        </p:nvCxnSpPr>
        <p:spPr>
          <a:xfrm flipV="1">
            <a:off x="3762216" y="4223260"/>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53" name="直線コネクタ 152"/>
          <p:cNvCxnSpPr/>
          <p:nvPr/>
        </p:nvCxnSpPr>
        <p:spPr>
          <a:xfrm>
            <a:off x="2421149" y="4698505"/>
            <a:ext cx="0" cy="1140683"/>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820204" y="4696460"/>
            <a:ext cx="0" cy="1467469"/>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55" name="直線矢印コネクタ 154">
            <a:extLst>
              <a:ext uri="{FF2B5EF4-FFF2-40B4-BE49-F238E27FC236}">
                <a16:creationId xmlns:a16="http://schemas.microsoft.com/office/drawing/2014/main" id="{9DCD3417-FC58-4A25-8B2F-46952D33C10F}"/>
              </a:ext>
            </a:extLst>
          </p:cNvPr>
          <p:cNvCxnSpPr>
            <a:cxnSpLocks/>
          </p:cNvCxnSpPr>
          <p:nvPr/>
        </p:nvCxnSpPr>
        <p:spPr>
          <a:xfrm>
            <a:off x="806515" y="5730477"/>
            <a:ext cx="1616371"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156" name="直線矢印コネクタ 155">
            <a:extLst>
              <a:ext uri="{FF2B5EF4-FFF2-40B4-BE49-F238E27FC236}">
                <a16:creationId xmlns:a16="http://schemas.microsoft.com/office/drawing/2014/main" id="{9DCD3417-FC58-4A25-8B2F-46952D33C10F}"/>
              </a:ext>
            </a:extLst>
          </p:cNvPr>
          <p:cNvCxnSpPr>
            <a:cxnSpLocks/>
          </p:cNvCxnSpPr>
          <p:nvPr/>
        </p:nvCxnSpPr>
        <p:spPr>
          <a:xfrm>
            <a:off x="2422886" y="5730477"/>
            <a:ext cx="1251238"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157" name="直線矢印コネクタ 156">
            <a:extLst>
              <a:ext uri="{FF2B5EF4-FFF2-40B4-BE49-F238E27FC236}">
                <a16:creationId xmlns:a16="http://schemas.microsoft.com/office/drawing/2014/main" id="{9DCD3417-FC58-4A25-8B2F-46952D33C10F}"/>
              </a:ext>
            </a:extLst>
          </p:cNvPr>
          <p:cNvCxnSpPr>
            <a:cxnSpLocks/>
          </p:cNvCxnSpPr>
          <p:nvPr/>
        </p:nvCxnSpPr>
        <p:spPr>
          <a:xfrm>
            <a:off x="3762216" y="5730477"/>
            <a:ext cx="1424922"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158" name="直線矢印コネクタ 157">
            <a:extLst>
              <a:ext uri="{FF2B5EF4-FFF2-40B4-BE49-F238E27FC236}">
                <a16:creationId xmlns:a16="http://schemas.microsoft.com/office/drawing/2014/main" id="{9DCD3417-FC58-4A25-8B2F-46952D33C10F}"/>
              </a:ext>
            </a:extLst>
          </p:cNvPr>
          <p:cNvCxnSpPr>
            <a:cxnSpLocks/>
          </p:cNvCxnSpPr>
          <p:nvPr/>
        </p:nvCxnSpPr>
        <p:spPr>
          <a:xfrm>
            <a:off x="5278193" y="5729326"/>
            <a:ext cx="2112381"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159" name="テキスト ボックス 158">
            <a:extLst>
              <a:ext uri="{FF2B5EF4-FFF2-40B4-BE49-F238E27FC236}">
                <a16:creationId xmlns:a16="http://schemas.microsoft.com/office/drawing/2014/main" id="{B0C11D1E-3878-47FC-9C76-99DF61208241}"/>
              </a:ext>
            </a:extLst>
          </p:cNvPr>
          <p:cNvSpPr txBox="1"/>
          <p:nvPr/>
        </p:nvSpPr>
        <p:spPr>
          <a:xfrm>
            <a:off x="814646" y="5483109"/>
            <a:ext cx="1604592"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600 mm</a:t>
            </a:r>
            <a:endParaRPr lang="ja-JP" altLang="en-US" sz="1400" dirty="0">
              <a:latin typeface="Century" panose="02040604050505020304" pitchFamily="18" charset="0"/>
            </a:endParaRPr>
          </a:p>
        </p:txBody>
      </p:sp>
      <p:sp>
        <p:nvSpPr>
          <p:cNvPr id="160" name="テキスト ボックス 159">
            <a:extLst>
              <a:ext uri="{FF2B5EF4-FFF2-40B4-BE49-F238E27FC236}">
                <a16:creationId xmlns:a16="http://schemas.microsoft.com/office/drawing/2014/main" id="{B0C11D1E-3878-47FC-9C76-99DF61208241}"/>
              </a:ext>
            </a:extLst>
          </p:cNvPr>
          <p:cNvSpPr txBox="1"/>
          <p:nvPr/>
        </p:nvSpPr>
        <p:spPr>
          <a:xfrm>
            <a:off x="3762935" y="5483111"/>
            <a:ext cx="1425475"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547 mm</a:t>
            </a:r>
            <a:endParaRPr lang="ja-JP" altLang="en-US" sz="1400" dirty="0">
              <a:latin typeface="Century" panose="02040604050505020304" pitchFamily="18" charset="0"/>
            </a:endParaRPr>
          </a:p>
        </p:txBody>
      </p:sp>
      <p:sp>
        <p:nvSpPr>
          <p:cNvPr id="161" name="テキスト ボックス 160">
            <a:extLst>
              <a:ext uri="{FF2B5EF4-FFF2-40B4-BE49-F238E27FC236}">
                <a16:creationId xmlns:a16="http://schemas.microsoft.com/office/drawing/2014/main" id="{B0C11D1E-3878-47FC-9C76-99DF61208241}"/>
              </a:ext>
            </a:extLst>
          </p:cNvPr>
          <p:cNvSpPr txBox="1"/>
          <p:nvPr/>
        </p:nvSpPr>
        <p:spPr>
          <a:xfrm>
            <a:off x="2416964" y="5483110"/>
            <a:ext cx="1252400"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340 mm</a:t>
            </a:r>
            <a:endParaRPr lang="ja-JP" altLang="en-US" sz="1400" dirty="0">
              <a:solidFill>
                <a:srgbClr val="FF0000"/>
              </a:solidFill>
              <a:latin typeface="Century" panose="02040604050505020304" pitchFamily="18" charset="0"/>
            </a:endParaRPr>
          </a:p>
        </p:txBody>
      </p:sp>
      <p:cxnSp>
        <p:nvCxnSpPr>
          <p:cNvPr id="162" name="直線コネクタ 161"/>
          <p:cNvCxnSpPr/>
          <p:nvPr/>
        </p:nvCxnSpPr>
        <p:spPr>
          <a:xfrm>
            <a:off x="7390575" y="4701911"/>
            <a:ext cx="0" cy="113727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B0C11D1E-3878-47FC-9C76-99DF61208241}"/>
              </a:ext>
            </a:extLst>
          </p:cNvPr>
          <p:cNvSpPr txBox="1"/>
          <p:nvPr/>
        </p:nvSpPr>
        <p:spPr>
          <a:xfrm>
            <a:off x="5279556" y="5089864"/>
            <a:ext cx="987008"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 mm</a:t>
            </a:r>
            <a:endParaRPr lang="ja-JP" altLang="en-US" sz="1400" dirty="0">
              <a:latin typeface="Century" panose="02040604050505020304" pitchFamily="18" charset="0"/>
            </a:endParaRPr>
          </a:p>
        </p:txBody>
      </p:sp>
      <p:sp>
        <p:nvSpPr>
          <p:cNvPr id="164" name="正方形/長方形 163">
            <a:extLst>
              <a:ext uri="{FF2B5EF4-FFF2-40B4-BE49-F238E27FC236}">
                <a16:creationId xmlns:a16="http://schemas.microsoft.com/office/drawing/2014/main" id="{33F51074-06C8-44DB-8DA6-FAA0F7DF0D3F}"/>
              </a:ext>
            </a:extLst>
          </p:cNvPr>
          <p:cNvSpPr/>
          <p:nvPr/>
        </p:nvSpPr>
        <p:spPr>
          <a:xfrm flipH="1">
            <a:off x="5102371" y="4663795"/>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45">
            <a:extLst>
              <a:ext uri="{FF2B5EF4-FFF2-40B4-BE49-F238E27FC236}">
                <a16:creationId xmlns:a16="http://schemas.microsoft.com/office/drawing/2014/main" id="{6569364A-BA25-4C27-8445-B80741913705}"/>
              </a:ext>
            </a:extLst>
          </p:cNvPr>
          <p:cNvSpPr/>
          <p:nvPr/>
        </p:nvSpPr>
        <p:spPr>
          <a:xfrm>
            <a:off x="5137402" y="4596413"/>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コネクタ 165"/>
          <p:cNvCxnSpPr/>
          <p:nvPr/>
        </p:nvCxnSpPr>
        <p:spPr>
          <a:xfrm>
            <a:off x="5188819" y="4696461"/>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5278193" y="4696461"/>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68" name="正方形/長方形 167">
            <a:extLst>
              <a:ext uri="{FF2B5EF4-FFF2-40B4-BE49-F238E27FC236}">
                <a16:creationId xmlns:a16="http://schemas.microsoft.com/office/drawing/2014/main" id="{33F51074-06C8-44DB-8DA6-FAA0F7DF0D3F}"/>
              </a:ext>
            </a:extLst>
          </p:cNvPr>
          <p:cNvSpPr/>
          <p:nvPr/>
        </p:nvSpPr>
        <p:spPr>
          <a:xfrm flipH="1">
            <a:off x="3674124" y="4660103"/>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楕円 36">
            <a:extLst>
              <a:ext uri="{FF2B5EF4-FFF2-40B4-BE49-F238E27FC236}">
                <a16:creationId xmlns:a16="http://schemas.microsoft.com/office/drawing/2014/main" id="{704A4720-CABE-4AF3-8C94-FC9AFFA92554}"/>
              </a:ext>
            </a:extLst>
          </p:cNvPr>
          <p:cNvSpPr/>
          <p:nvPr/>
        </p:nvSpPr>
        <p:spPr>
          <a:xfrm>
            <a:off x="3712480" y="4596413"/>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0" name="直線コネクタ 169"/>
          <p:cNvCxnSpPr/>
          <p:nvPr/>
        </p:nvCxnSpPr>
        <p:spPr>
          <a:xfrm>
            <a:off x="3763617" y="4696460"/>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71" name="直線矢印コネクタ 170">
            <a:extLst>
              <a:ext uri="{FF2B5EF4-FFF2-40B4-BE49-F238E27FC236}">
                <a16:creationId xmlns:a16="http://schemas.microsoft.com/office/drawing/2014/main" id="{9DCD3417-FC58-4A25-8B2F-46952D33C10F}"/>
              </a:ext>
            </a:extLst>
          </p:cNvPr>
          <p:cNvCxnSpPr>
            <a:cxnSpLocks/>
          </p:cNvCxnSpPr>
          <p:nvPr/>
        </p:nvCxnSpPr>
        <p:spPr>
          <a:xfrm>
            <a:off x="5057590" y="5335587"/>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172" name="直線矢印コネクタ 171">
            <a:extLst>
              <a:ext uri="{FF2B5EF4-FFF2-40B4-BE49-F238E27FC236}">
                <a16:creationId xmlns:a16="http://schemas.microsoft.com/office/drawing/2014/main" id="{9DCD3417-FC58-4A25-8B2F-46952D33C10F}"/>
              </a:ext>
            </a:extLst>
          </p:cNvPr>
          <p:cNvCxnSpPr>
            <a:cxnSpLocks/>
          </p:cNvCxnSpPr>
          <p:nvPr/>
        </p:nvCxnSpPr>
        <p:spPr>
          <a:xfrm>
            <a:off x="5280877" y="5334908"/>
            <a:ext cx="914861"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173" name="直線矢印コネクタ 172">
            <a:extLst>
              <a:ext uri="{FF2B5EF4-FFF2-40B4-BE49-F238E27FC236}">
                <a16:creationId xmlns:a16="http://schemas.microsoft.com/office/drawing/2014/main" id="{9DCD3417-FC58-4A25-8B2F-46952D33C10F}"/>
              </a:ext>
            </a:extLst>
          </p:cNvPr>
          <p:cNvCxnSpPr>
            <a:cxnSpLocks/>
          </p:cNvCxnSpPr>
          <p:nvPr/>
        </p:nvCxnSpPr>
        <p:spPr>
          <a:xfrm>
            <a:off x="5072527" y="5335587"/>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cxnSp>
        <p:nvCxnSpPr>
          <p:cNvPr id="174" name="直線コネクタ 173">
            <a:extLst>
              <a:ext uri="{FF2B5EF4-FFF2-40B4-BE49-F238E27FC236}">
                <a16:creationId xmlns:a16="http://schemas.microsoft.com/office/drawing/2014/main" id="{A58D690D-569B-41C7-802E-72A32B87BE3B}"/>
              </a:ext>
            </a:extLst>
          </p:cNvPr>
          <p:cNvCxnSpPr>
            <a:cxnSpLocks/>
          </p:cNvCxnSpPr>
          <p:nvPr/>
        </p:nvCxnSpPr>
        <p:spPr>
          <a:xfrm>
            <a:off x="7788952" y="5201900"/>
            <a:ext cx="515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A3144650-AF3A-45ED-A123-73BF6C9E91E8}"/>
              </a:ext>
            </a:extLst>
          </p:cNvPr>
          <p:cNvCxnSpPr>
            <a:cxnSpLocks/>
          </p:cNvCxnSpPr>
          <p:nvPr/>
        </p:nvCxnSpPr>
        <p:spPr>
          <a:xfrm>
            <a:off x="8298765" y="4528717"/>
            <a:ext cx="0" cy="677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FE423492-1C44-4096-BDEA-B953B6B501AC}"/>
              </a:ext>
            </a:extLst>
          </p:cNvPr>
          <p:cNvCxnSpPr>
            <a:cxnSpLocks/>
          </p:cNvCxnSpPr>
          <p:nvPr/>
        </p:nvCxnSpPr>
        <p:spPr>
          <a:xfrm>
            <a:off x="7784338" y="4524822"/>
            <a:ext cx="0" cy="67707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正方形/長方形 176">
            <a:extLst>
              <a:ext uri="{FF2B5EF4-FFF2-40B4-BE49-F238E27FC236}">
                <a16:creationId xmlns:a16="http://schemas.microsoft.com/office/drawing/2014/main" id="{91D71781-9F36-4B30-AD94-00D3CC20A53A}"/>
              </a:ext>
            </a:extLst>
          </p:cNvPr>
          <p:cNvSpPr/>
          <p:nvPr/>
        </p:nvSpPr>
        <p:spPr>
          <a:xfrm>
            <a:off x="7987703" y="4702562"/>
            <a:ext cx="97546" cy="32159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8" name="直線コネクタ 177">
            <a:extLst>
              <a:ext uri="{FF2B5EF4-FFF2-40B4-BE49-F238E27FC236}">
                <a16:creationId xmlns:a16="http://schemas.microsoft.com/office/drawing/2014/main" id="{A94E46FC-D504-4F9F-BCE0-7EB40FB8B453}"/>
              </a:ext>
            </a:extLst>
          </p:cNvPr>
          <p:cNvCxnSpPr>
            <a:cxnSpLocks/>
          </p:cNvCxnSpPr>
          <p:nvPr/>
        </p:nvCxnSpPr>
        <p:spPr>
          <a:xfrm>
            <a:off x="7784338" y="4531442"/>
            <a:ext cx="184156" cy="1711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E09DABBF-93C3-4BEB-8F9E-EE2A8C9E1B17}"/>
              </a:ext>
            </a:extLst>
          </p:cNvPr>
          <p:cNvCxnSpPr>
            <a:cxnSpLocks/>
          </p:cNvCxnSpPr>
          <p:nvPr/>
        </p:nvCxnSpPr>
        <p:spPr>
          <a:xfrm flipH="1">
            <a:off x="7784338" y="5024160"/>
            <a:ext cx="184156" cy="1843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A58D690D-569B-41C7-802E-72A32B87BE3B}"/>
              </a:ext>
            </a:extLst>
          </p:cNvPr>
          <p:cNvCxnSpPr>
            <a:cxnSpLocks/>
          </p:cNvCxnSpPr>
          <p:nvPr/>
        </p:nvCxnSpPr>
        <p:spPr>
          <a:xfrm>
            <a:off x="7784338" y="4533476"/>
            <a:ext cx="5219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グループ化 180"/>
          <p:cNvGrpSpPr/>
          <p:nvPr/>
        </p:nvGrpSpPr>
        <p:grpSpPr>
          <a:xfrm>
            <a:off x="7399004" y="4531127"/>
            <a:ext cx="382673" cy="174378"/>
            <a:chOff x="8970589" y="1505753"/>
            <a:chExt cx="445795" cy="203142"/>
          </a:xfrm>
        </p:grpSpPr>
        <p:cxnSp>
          <p:nvCxnSpPr>
            <p:cNvPr id="182" name="直線コネクタ 181">
              <a:extLst>
                <a:ext uri="{FF2B5EF4-FFF2-40B4-BE49-F238E27FC236}">
                  <a16:creationId xmlns:a16="http://schemas.microsoft.com/office/drawing/2014/main" id="{6A0A7825-D0EC-4AF7-BC0D-3BA8DD1B8A3B}"/>
                </a:ext>
              </a:extLst>
            </p:cNvPr>
            <p:cNvCxnSpPr>
              <a:cxnSpLocks/>
            </p:cNvCxnSpPr>
            <p:nvPr/>
          </p:nvCxnSpPr>
          <p:spPr>
            <a:xfrm flipV="1">
              <a:off x="8970589" y="1605793"/>
              <a:ext cx="93190" cy="103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6A0A7825-D0EC-4AF7-BC0D-3BA8DD1B8A3B}"/>
                </a:ext>
              </a:extLst>
            </p:cNvPr>
            <p:cNvCxnSpPr>
              <a:cxnSpLocks/>
            </p:cNvCxnSpPr>
            <p:nvPr/>
          </p:nvCxnSpPr>
          <p:spPr>
            <a:xfrm flipV="1">
              <a:off x="9320155" y="1505753"/>
              <a:ext cx="96229" cy="106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A58D690D-569B-41C7-802E-72A32B87BE3B}"/>
                </a:ext>
              </a:extLst>
            </p:cNvPr>
            <p:cNvCxnSpPr>
              <a:cxnSpLocks/>
            </p:cNvCxnSpPr>
            <p:nvPr/>
          </p:nvCxnSpPr>
          <p:spPr>
            <a:xfrm>
              <a:off x="9059851" y="1605793"/>
              <a:ext cx="27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直線コネクタ 184">
            <a:extLst>
              <a:ext uri="{FF2B5EF4-FFF2-40B4-BE49-F238E27FC236}">
                <a16:creationId xmlns:a16="http://schemas.microsoft.com/office/drawing/2014/main" id="{6A0A7825-D0EC-4AF7-BC0D-3BA8DD1B8A3B}"/>
              </a:ext>
            </a:extLst>
          </p:cNvPr>
          <p:cNvCxnSpPr>
            <a:cxnSpLocks/>
          </p:cNvCxnSpPr>
          <p:nvPr/>
        </p:nvCxnSpPr>
        <p:spPr>
          <a:xfrm>
            <a:off x="7404252" y="5027521"/>
            <a:ext cx="79995" cy="88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6A0A7825-D0EC-4AF7-BC0D-3BA8DD1B8A3B}"/>
              </a:ext>
            </a:extLst>
          </p:cNvPr>
          <p:cNvCxnSpPr>
            <a:cxnSpLocks/>
          </p:cNvCxnSpPr>
          <p:nvPr/>
        </p:nvCxnSpPr>
        <p:spPr>
          <a:xfrm>
            <a:off x="7706013" y="5112386"/>
            <a:ext cx="80912" cy="89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A58D690D-569B-41C7-802E-72A32B87BE3B}"/>
              </a:ext>
            </a:extLst>
          </p:cNvPr>
          <p:cNvCxnSpPr>
            <a:cxnSpLocks/>
          </p:cNvCxnSpPr>
          <p:nvPr/>
        </p:nvCxnSpPr>
        <p:spPr>
          <a:xfrm flipV="1">
            <a:off x="7478149" y="5116024"/>
            <a:ext cx="23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9DCD3417-FC58-4A25-8B2F-46952D33C10F}"/>
              </a:ext>
            </a:extLst>
          </p:cNvPr>
          <p:cNvCxnSpPr>
            <a:cxnSpLocks/>
          </p:cNvCxnSpPr>
          <p:nvPr/>
        </p:nvCxnSpPr>
        <p:spPr>
          <a:xfrm>
            <a:off x="7390575" y="5729324"/>
            <a:ext cx="398378"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189" name="テキスト ボックス 188">
            <a:extLst>
              <a:ext uri="{FF2B5EF4-FFF2-40B4-BE49-F238E27FC236}">
                <a16:creationId xmlns:a16="http://schemas.microsoft.com/office/drawing/2014/main" id="{B0C11D1E-3878-47FC-9C76-99DF61208241}"/>
              </a:ext>
            </a:extLst>
          </p:cNvPr>
          <p:cNvSpPr txBox="1"/>
          <p:nvPr/>
        </p:nvSpPr>
        <p:spPr>
          <a:xfrm>
            <a:off x="7788951" y="5484526"/>
            <a:ext cx="947124"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250 mm</a:t>
            </a:r>
            <a:endParaRPr lang="ja-JP" altLang="en-US" sz="1400" dirty="0">
              <a:latin typeface="Century" panose="02040604050505020304" pitchFamily="18" charset="0"/>
            </a:endParaRPr>
          </a:p>
        </p:txBody>
      </p:sp>
      <p:cxnSp>
        <p:nvCxnSpPr>
          <p:cNvPr id="190" name="直線矢印コネクタ 189">
            <a:extLst>
              <a:ext uri="{FF2B5EF4-FFF2-40B4-BE49-F238E27FC236}">
                <a16:creationId xmlns:a16="http://schemas.microsoft.com/office/drawing/2014/main" id="{9DCD3417-FC58-4A25-8B2F-46952D33C10F}"/>
              </a:ext>
            </a:extLst>
          </p:cNvPr>
          <p:cNvCxnSpPr>
            <a:cxnSpLocks/>
          </p:cNvCxnSpPr>
          <p:nvPr/>
        </p:nvCxnSpPr>
        <p:spPr>
          <a:xfrm>
            <a:off x="7574820" y="5729017"/>
            <a:ext cx="1166410" cy="0"/>
          </a:xfrm>
          <a:prstGeom prst="straightConnector1">
            <a:avLst/>
          </a:prstGeom>
          <a:ln w="12700">
            <a:solidFill>
              <a:schemeClr val="tx1"/>
            </a:solidFill>
            <a:headEnd type="non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1" name="テキスト ボックス 190">
                <a:extLst>
                  <a:ext uri="{FF2B5EF4-FFF2-40B4-BE49-F238E27FC236}">
                    <a16:creationId xmlns:a16="http://schemas.microsoft.com/office/drawing/2014/main" id="{B0C11D1E-3878-47FC-9C76-99DF61208241}"/>
                  </a:ext>
                </a:extLst>
              </p:cNvPr>
              <p:cNvSpPr txBox="1"/>
              <p:nvPr/>
            </p:nvSpPr>
            <p:spPr>
              <a:xfrm>
                <a:off x="5300823" y="5330177"/>
                <a:ext cx="210969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C00000"/>
                              </a:solidFill>
                              <a:latin typeface="Cambria Math" panose="02040503050406030204" pitchFamily="18" charset="0"/>
                            </a:rPr>
                          </m:ctrlPr>
                        </m:sSubPr>
                        <m:e>
                          <m:r>
                            <a:rPr lang="en-US" altLang="ja-JP" sz="2000" b="0" i="1" smtClean="0">
                              <a:solidFill>
                                <a:srgbClr val="C00000"/>
                              </a:solidFill>
                              <a:latin typeface="Cambria Math" panose="02040503050406030204" pitchFamily="18" charset="0"/>
                            </a:rPr>
                            <m:t>𝑙</m:t>
                          </m:r>
                        </m:e>
                        <m:sub>
                          <m:r>
                            <a:rPr lang="en-US" altLang="ja-JP" sz="2000" b="0" i="1" smtClean="0">
                              <a:solidFill>
                                <a:srgbClr val="C00000"/>
                              </a:solidFill>
                              <a:latin typeface="Cambria Math" panose="02040503050406030204" pitchFamily="18" charset="0"/>
                            </a:rPr>
                            <m:t>𝑣𝑎𝑟</m:t>
                          </m:r>
                        </m:sub>
                      </m:sSub>
                    </m:oMath>
                  </m:oMathPara>
                </a14:m>
                <a:endParaRPr lang="ja-JP" altLang="en-US" sz="2000" i="1" dirty="0">
                  <a:latin typeface="Century" panose="02040604050505020304" pitchFamily="18" charset="0"/>
                </a:endParaRPr>
              </a:p>
            </p:txBody>
          </p:sp>
        </mc:Choice>
        <mc:Fallback xmlns="">
          <p:sp>
            <p:nvSpPr>
              <p:cNvPr id="191" name="テキスト ボックス 190">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300823" y="5330177"/>
                <a:ext cx="2109697" cy="400110"/>
              </a:xfrm>
              <a:prstGeom prst="rect">
                <a:avLst/>
              </a:prstGeom>
              <a:blipFill rotWithShape="0">
                <a:blip r:embed="rId3"/>
                <a:stretch>
                  <a:fillRect/>
                </a:stretch>
              </a:blipFill>
              <a:ln w="19050">
                <a:noFill/>
              </a:ln>
            </p:spPr>
            <p:txBody>
              <a:bodyPr/>
              <a:lstStyle/>
              <a:p>
                <a:r>
                  <a:rPr lang="ja-JP" altLang="en-US">
                    <a:noFill/>
                  </a:rPr>
                  <a:t> </a:t>
                </a:r>
              </a:p>
            </p:txBody>
          </p:sp>
        </mc:Fallback>
      </mc:AlternateContent>
      <p:cxnSp>
        <p:nvCxnSpPr>
          <p:cNvPr id="192" name="直線矢印コネクタ 191">
            <a:extLst>
              <a:ext uri="{FF2B5EF4-FFF2-40B4-BE49-F238E27FC236}">
                <a16:creationId xmlns:a16="http://schemas.microsoft.com/office/drawing/2014/main" id="{9DCD3417-FC58-4A25-8B2F-46952D33C10F}"/>
              </a:ext>
            </a:extLst>
          </p:cNvPr>
          <p:cNvCxnSpPr>
            <a:cxnSpLocks/>
          </p:cNvCxnSpPr>
          <p:nvPr/>
        </p:nvCxnSpPr>
        <p:spPr>
          <a:xfrm>
            <a:off x="811966" y="6085161"/>
            <a:ext cx="6976986"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193" name="直線コネクタ 192"/>
          <p:cNvCxnSpPr/>
          <p:nvPr/>
        </p:nvCxnSpPr>
        <p:spPr>
          <a:xfrm>
            <a:off x="7790278" y="5157143"/>
            <a:ext cx="0" cy="1006786"/>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テキスト ボックス 193">
                <a:extLst>
                  <a:ext uri="{FF2B5EF4-FFF2-40B4-BE49-F238E27FC236}">
                    <a16:creationId xmlns:a16="http://schemas.microsoft.com/office/drawing/2014/main" id="{B0C11D1E-3878-47FC-9C76-99DF61208241}"/>
                  </a:ext>
                </a:extLst>
              </p:cNvPr>
              <p:cNvSpPr txBox="1"/>
              <p:nvPr/>
            </p:nvSpPr>
            <p:spPr>
              <a:xfrm>
                <a:off x="811965" y="5751727"/>
                <a:ext cx="6976986"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rgbClr val="C00000"/>
                          </a:solidFill>
                          <a:latin typeface="Cambria Math" panose="02040503050406030204" pitchFamily="18" charset="0"/>
                        </a:rPr>
                        <m:t>𝐿</m:t>
                      </m:r>
                    </m:oMath>
                  </m:oMathPara>
                </a14:m>
                <a:endParaRPr lang="ja-JP" altLang="en-US" sz="2000" i="1" dirty="0">
                  <a:solidFill>
                    <a:srgbClr val="C00000"/>
                  </a:solidFill>
                  <a:latin typeface="Century" panose="02040604050505020304" pitchFamily="18" charset="0"/>
                </a:endParaRPr>
              </a:p>
            </p:txBody>
          </p:sp>
        </mc:Choice>
        <mc:Fallback xmlns="">
          <p:sp>
            <p:nvSpPr>
              <p:cNvPr id="194" name="テキスト ボックス 193">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811965" y="5751727"/>
                <a:ext cx="6976986" cy="400110"/>
              </a:xfrm>
              <a:prstGeom prst="rect">
                <a:avLst/>
              </a:prstGeom>
              <a:blipFill rotWithShape="0">
                <a:blip r:embed="rId4"/>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B0C11D1E-3878-47FC-9C76-99DF61208241}"/>
                  </a:ext>
                </a:extLst>
              </p:cNvPr>
              <p:cNvSpPr txBox="1"/>
              <p:nvPr/>
            </p:nvSpPr>
            <p:spPr>
              <a:xfrm>
                <a:off x="4918115" y="3859022"/>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243" name="テキスト ボックス 242">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4918115" y="3859022"/>
                <a:ext cx="538045" cy="400110"/>
              </a:xfrm>
              <a:prstGeom prst="rect">
                <a:avLst/>
              </a:prstGeom>
              <a:blipFill rotWithShape="0">
                <a:blip r:embed="rId5"/>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4" name="テキスト ボックス 243">
                <a:extLst>
                  <a:ext uri="{FF2B5EF4-FFF2-40B4-BE49-F238E27FC236}">
                    <a16:creationId xmlns:a16="http://schemas.microsoft.com/office/drawing/2014/main" id="{B0C11D1E-3878-47FC-9C76-99DF61208241}"/>
                  </a:ext>
                </a:extLst>
              </p:cNvPr>
              <p:cNvSpPr txBox="1"/>
              <p:nvPr/>
            </p:nvSpPr>
            <p:spPr>
              <a:xfrm>
                <a:off x="3488422" y="3863278"/>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244" name="テキスト ボックス 243">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488422" y="3863278"/>
                <a:ext cx="538045" cy="400110"/>
              </a:xfrm>
              <a:prstGeom prst="rect">
                <a:avLst/>
              </a:prstGeom>
              <a:blipFill rotWithShape="0">
                <a:blip r:embed="rId6"/>
                <a:stretch>
                  <a:fillRect b="-10769"/>
                </a:stretch>
              </a:blipFill>
              <a:ln w="19050">
                <a:noFill/>
              </a:ln>
            </p:spPr>
            <p:txBody>
              <a:bodyPr/>
              <a:lstStyle/>
              <a:p>
                <a:r>
                  <a:rPr lang="ja-JP" altLang="en-US">
                    <a:noFill/>
                  </a:rPr>
                  <a:t> </a:t>
                </a:r>
              </a:p>
            </p:txBody>
          </p:sp>
        </mc:Fallback>
      </mc:AlternateContent>
      <p:cxnSp>
        <p:nvCxnSpPr>
          <p:cNvPr id="245" name="直線矢印コネクタ 244">
            <a:extLst>
              <a:ext uri="{FF2B5EF4-FFF2-40B4-BE49-F238E27FC236}">
                <a16:creationId xmlns:a16="http://schemas.microsoft.com/office/drawing/2014/main" id="{FCA2397A-471E-43B3-AF12-D4E3E36292D1}"/>
              </a:ext>
            </a:extLst>
          </p:cNvPr>
          <p:cNvCxnSpPr>
            <a:cxnSpLocks/>
          </p:cNvCxnSpPr>
          <p:nvPr/>
        </p:nvCxnSpPr>
        <p:spPr>
          <a:xfrm>
            <a:off x="8028119" y="4210855"/>
            <a:ext cx="0" cy="501243"/>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6" name="テキスト ボックス 245">
                <a:extLst>
                  <a:ext uri="{FF2B5EF4-FFF2-40B4-BE49-F238E27FC236}">
                    <a16:creationId xmlns:a16="http://schemas.microsoft.com/office/drawing/2014/main" id="{13449206-D51A-40DD-B933-21393DE163F9}"/>
                  </a:ext>
                </a:extLst>
              </p:cNvPr>
              <p:cNvSpPr txBox="1"/>
              <p:nvPr/>
            </p:nvSpPr>
            <p:spPr>
              <a:xfrm flipH="1">
                <a:off x="7799020" y="3858449"/>
                <a:ext cx="474912" cy="39629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𝑢</m:t>
                      </m:r>
                    </m:oMath>
                  </m:oMathPara>
                </a14:m>
                <a:endParaRPr kumimoji="1" lang="ja-JP" altLang="en-US" sz="2400" dirty="0"/>
              </a:p>
            </p:txBody>
          </p:sp>
        </mc:Choice>
        <mc:Fallback xmlns="">
          <p:sp>
            <p:nvSpPr>
              <p:cNvPr id="246" name="テキスト ボックス 245">
                <a:extLst>
                  <a:ext uri="{FF2B5EF4-FFF2-40B4-BE49-F238E27FC236}">
                    <a16:creationId xmlns:a16="http://schemas.microsoft.com/office/drawing/2014/main" xmlns:a14="http://schemas.microsoft.com/office/drawing/2010/main" xmlns="" id="{13449206-D51A-40DD-B933-21393DE163F9}"/>
                  </a:ext>
                </a:extLst>
              </p:cNvPr>
              <p:cNvSpPr txBox="1">
                <a:spLocks noRot="1" noChangeAspect="1" noMove="1" noResize="1" noEditPoints="1" noAdjustHandles="1" noChangeArrowheads="1" noChangeShapeType="1" noTextEdit="1"/>
              </p:cNvSpPr>
              <p:nvPr/>
            </p:nvSpPr>
            <p:spPr>
              <a:xfrm flipH="1">
                <a:off x="7799020" y="3858449"/>
                <a:ext cx="474912" cy="396296"/>
              </a:xfrm>
              <a:prstGeom prst="rect">
                <a:avLst/>
              </a:prstGeom>
              <a:blipFill rotWithShape="0">
                <a:blip r:embed="rId7"/>
                <a:stretch>
                  <a:fillRect b="-3077"/>
                </a:stretch>
              </a:blipFill>
              <a:ln w="19050">
                <a:noFill/>
              </a:ln>
            </p:spPr>
            <p:txBody>
              <a:bodyPr/>
              <a:lstStyle/>
              <a:p>
                <a:r>
                  <a:rPr lang="ja-JP" altLang="en-US">
                    <a:noFill/>
                  </a:rPr>
                  <a:t> </a:t>
                </a:r>
              </a:p>
            </p:txBody>
          </p:sp>
        </mc:Fallback>
      </mc:AlternateContent>
      <p:cxnSp>
        <p:nvCxnSpPr>
          <p:cNvPr id="248" name="直線コネクタ 247"/>
          <p:cNvCxnSpPr/>
          <p:nvPr/>
        </p:nvCxnSpPr>
        <p:spPr>
          <a:xfrm>
            <a:off x="3674124" y="4696460"/>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49" name="テキスト ボックス 248">
            <a:extLst>
              <a:ext uri="{FF2B5EF4-FFF2-40B4-BE49-F238E27FC236}">
                <a16:creationId xmlns:a16="http://schemas.microsoft.com/office/drawing/2014/main" id="{B0C11D1E-3878-47FC-9C76-99DF61208241}"/>
              </a:ext>
            </a:extLst>
          </p:cNvPr>
          <p:cNvSpPr txBox="1"/>
          <p:nvPr/>
        </p:nvSpPr>
        <p:spPr>
          <a:xfrm>
            <a:off x="3760339" y="5092352"/>
            <a:ext cx="932172"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 mm</a:t>
            </a:r>
            <a:endParaRPr lang="ja-JP" altLang="en-US" sz="1400" dirty="0">
              <a:latin typeface="Century" panose="02040604050505020304" pitchFamily="18" charset="0"/>
            </a:endParaRPr>
          </a:p>
        </p:txBody>
      </p:sp>
      <p:cxnSp>
        <p:nvCxnSpPr>
          <p:cNvPr id="250" name="直線矢印コネクタ 249">
            <a:extLst>
              <a:ext uri="{FF2B5EF4-FFF2-40B4-BE49-F238E27FC236}">
                <a16:creationId xmlns:a16="http://schemas.microsoft.com/office/drawing/2014/main" id="{9DCD3417-FC58-4A25-8B2F-46952D33C10F}"/>
              </a:ext>
            </a:extLst>
          </p:cNvPr>
          <p:cNvCxnSpPr>
            <a:cxnSpLocks/>
          </p:cNvCxnSpPr>
          <p:nvPr/>
        </p:nvCxnSpPr>
        <p:spPr>
          <a:xfrm>
            <a:off x="3538372" y="5338074"/>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251" name="直線矢印コネクタ 250">
            <a:extLst>
              <a:ext uri="{FF2B5EF4-FFF2-40B4-BE49-F238E27FC236}">
                <a16:creationId xmlns:a16="http://schemas.microsoft.com/office/drawing/2014/main" id="{9DCD3417-FC58-4A25-8B2F-46952D33C10F}"/>
              </a:ext>
            </a:extLst>
          </p:cNvPr>
          <p:cNvCxnSpPr>
            <a:cxnSpLocks/>
          </p:cNvCxnSpPr>
          <p:nvPr/>
        </p:nvCxnSpPr>
        <p:spPr>
          <a:xfrm>
            <a:off x="3761659" y="5337396"/>
            <a:ext cx="930852"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252" name="直線矢印コネクタ 251">
            <a:extLst>
              <a:ext uri="{FF2B5EF4-FFF2-40B4-BE49-F238E27FC236}">
                <a16:creationId xmlns:a16="http://schemas.microsoft.com/office/drawing/2014/main" id="{9DCD3417-FC58-4A25-8B2F-46952D33C10F}"/>
              </a:ext>
            </a:extLst>
          </p:cNvPr>
          <p:cNvCxnSpPr>
            <a:cxnSpLocks/>
          </p:cNvCxnSpPr>
          <p:nvPr/>
        </p:nvCxnSpPr>
        <p:spPr>
          <a:xfrm>
            <a:off x="3553309" y="5338074"/>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4" name="テキスト ボックス 253">
                <a:extLst>
                  <a:ext uri="{FF2B5EF4-FFF2-40B4-BE49-F238E27FC236}">
                    <a16:creationId xmlns:a16="http://schemas.microsoft.com/office/drawing/2014/main" id="{D05285F5-BF84-4ECF-BCD2-630CF0CE5DF2}"/>
                  </a:ext>
                </a:extLst>
              </p:cNvPr>
              <p:cNvSpPr txBox="1"/>
              <p:nvPr/>
            </p:nvSpPr>
            <p:spPr>
              <a:xfrm>
                <a:off x="437418" y="2009459"/>
                <a:ext cx="8529234" cy="830997"/>
              </a:xfrm>
              <a:prstGeom prst="rect">
                <a:avLst/>
              </a:prstGeom>
              <a:noFill/>
            </p:spPr>
            <p:txBody>
              <a:bodyPr wrap="square" rtlCol="0">
                <a:spAutoFit/>
              </a:bodyPr>
              <a:lstStyle/>
              <a:p>
                <a:r>
                  <a:rPr lang="ja-JP" altLang="en-US" sz="2400" b="1" dirty="0">
                    <a:latin typeface="ＭＳ Ｐゴシック" panose="020B0600070205080204" pitchFamily="50" charset="-128"/>
                  </a:rPr>
                  <a:t>提案</a:t>
                </a:r>
                <a:r>
                  <a:rPr lang="ja-JP" altLang="en-US" sz="2400" dirty="0">
                    <a:latin typeface="ＭＳ Ｐゴシック" panose="020B0600070205080204" pitchFamily="50" charset="-128"/>
                  </a:rPr>
                  <a:t>：測定管路の共振特性を利用</a:t>
                </a:r>
                <a:endParaRPr lang="en-US" altLang="ja-JP" sz="2400" dirty="0">
                  <a:latin typeface="ＭＳ Ｐゴシック" panose="020B0600070205080204" pitchFamily="50" charset="-128"/>
                </a:endParaRPr>
              </a:p>
              <a:p>
                <a:r>
                  <a:rPr lang="ja-JP" altLang="en-US" sz="2400" dirty="0">
                    <a:uFill>
                      <a:solidFill>
                        <a:srgbClr val="FF0000"/>
                      </a:solidFill>
                    </a:uFill>
                    <a:latin typeface="ＭＳ Ｐゴシック" panose="020B0600070205080204" pitchFamily="50" charset="-128"/>
                  </a:rPr>
                  <a:t>　　　　</a:t>
                </a:r>
                <a:r>
                  <a:rPr lang="ja-JP" altLang="en-US" sz="2400" u="sng" dirty="0">
                    <a:uFill>
                      <a:solidFill>
                        <a:srgbClr val="FF0000"/>
                      </a:solidFill>
                    </a:uFill>
                    <a:latin typeface="ＭＳ Ｐゴシック" panose="020B0600070205080204" pitchFamily="50" charset="-128"/>
                  </a:rPr>
                  <a:t>可変管路長</a:t>
                </a:r>
                <a14:m>
                  <m:oMath xmlns:m="http://schemas.openxmlformats.org/officeDocument/2006/math">
                    <m:sSub>
                      <m:sSubPr>
                        <m:ctrlPr>
                          <a:rPr lang="en-US" altLang="ja-JP" sz="2400" i="1" u="sng" smtClean="0">
                            <a:solidFill>
                              <a:schemeClr val="tx1"/>
                            </a:solidFill>
                            <a:uFill>
                              <a:solidFill>
                                <a:srgbClr val="FF0000"/>
                              </a:solidFill>
                            </a:uFill>
                            <a:latin typeface="Cambria Math" panose="02040503050406030204" pitchFamily="18" charset="0"/>
                          </a:rPr>
                        </m:ctrlPr>
                      </m:sSubPr>
                      <m:e>
                        <m:r>
                          <a:rPr lang="en-US" altLang="ja-JP" sz="2400" i="1" u="sng">
                            <a:solidFill>
                              <a:schemeClr val="tx1"/>
                            </a:solidFill>
                            <a:uFill>
                              <a:solidFill>
                                <a:srgbClr val="FF0000"/>
                              </a:solidFill>
                            </a:uFill>
                            <a:latin typeface="Cambria Math" panose="02040503050406030204" pitchFamily="18" charset="0"/>
                          </a:rPr>
                          <m:t>𝑙</m:t>
                        </m:r>
                      </m:e>
                      <m:sub>
                        <m:r>
                          <a:rPr lang="en-US" altLang="ja-JP" sz="2400" i="1" u="sng">
                            <a:solidFill>
                              <a:schemeClr val="tx1"/>
                            </a:solidFill>
                            <a:uFill>
                              <a:solidFill>
                                <a:srgbClr val="FF0000"/>
                              </a:solidFill>
                            </a:uFill>
                            <a:latin typeface="Cambria Math" panose="02040503050406030204" pitchFamily="18" charset="0"/>
                          </a:rPr>
                          <m:t>𝑣𝑎𝑟</m:t>
                        </m:r>
                      </m:sub>
                    </m:sSub>
                  </m:oMath>
                </a14:m>
                <a:r>
                  <a:rPr lang="ja-JP" altLang="en-US" sz="2400" dirty="0">
                    <a:latin typeface="ＭＳ Ｐゴシック" panose="020B0600070205080204" pitchFamily="50" charset="-128"/>
                  </a:rPr>
                  <a:t>を設けて</a:t>
                </a:r>
                <a:r>
                  <a:rPr lang="ja-JP" altLang="en-US" sz="2400" u="sng" dirty="0">
                    <a:uFill>
                      <a:solidFill>
                        <a:srgbClr val="FF0000"/>
                      </a:solidFill>
                    </a:uFill>
                    <a:latin typeface="ＭＳ Ｐゴシック" panose="020B0600070205080204" pitchFamily="50" charset="-128"/>
                  </a:rPr>
                  <a:t>測定系</a:t>
                </a:r>
                <a14:m>
                  <m:oMath xmlns:m="http://schemas.openxmlformats.org/officeDocument/2006/math">
                    <m:r>
                      <a:rPr lang="ja-JP" altLang="en-US" sz="2400" i="1" u="sng" dirty="0">
                        <a:solidFill>
                          <a:schemeClr val="tx1"/>
                        </a:solidFill>
                        <a:uFill>
                          <a:solidFill>
                            <a:srgbClr val="FF0000"/>
                          </a:solidFill>
                        </a:uFill>
                        <a:latin typeface="Cambria Math" panose="02040503050406030204" pitchFamily="18" charset="0"/>
                      </a:rPr>
                      <m:t>全長</m:t>
                    </m:r>
                    <m:r>
                      <a:rPr lang="en-US" altLang="ja-JP" sz="2400" i="1" u="sng" smtClean="0">
                        <a:solidFill>
                          <a:schemeClr val="tx1"/>
                        </a:solidFill>
                        <a:uFill>
                          <a:solidFill>
                            <a:srgbClr val="FF0000"/>
                          </a:solidFill>
                        </a:uFill>
                        <a:latin typeface="Cambria Math" panose="02040503050406030204" pitchFamily="18" charset="0"/>
                      </a:rPr>
                      <m:t>𝐿</m:t>
                    </m:r>
                  </m:oMath>
                </a14:m>
                <a:r>
                  <a:rPr lang="ja-JP" altLang="en-US" sz="2400" dirty="0">
                    <a:latin typeface="ＭＳ Ｐゴシック" panose="020B0600070205080204" pitchFamily="50" charset="-128"/>
                  </a:rPr>
                  <a:t>を可変</a:t>
                </a:r>
                <a:endParaRPr lang="en-US" altLang="ja-JP" sz="2400" dirty="0">
                  <a:latin typeface="ＭＳ Ｐゴシック" panose="020B0600070205080204" pitchFamily="50" charset="-128"/>
                </a:endParaRPr>
              </a:p>
            </p:txBody>
          </p:sp>
        </mc:Choice>
        <mc:Fallback xmlns="">
          <p:sp>
            <p:nvSpPr>
              <p:cNvPr id="254" name="テキスト ボックス 253">
                <a:extLst>
                  <a:ext uri="{FF2B5EF4-FFF2-40B4-BE49-F238E27FC236}">
                    <a16:creationId xmlns:a16="http://schemas.microsoft.com/office/drawing/2014/main" xmlns:a14="http://schemas.microsoft.com/office/drawing/2010/main" xmlns="" id="{D05285F5-BF84-4ECF-BCD2-630CF0CE5DF2}"/>
                  </a:ext>
                </a:extLst>
              </p:cNvPr>
              <p:cNvSpPr txBox="1">
                <a:spLocks noRot="1" noChangeAspect="1" noMove="1" noResize="1" noEditPoints="1" noAdjustHandles="1" noChangeArrowheads="1" noChangeShapeType="1" noTextEdit="1"/>
              </p:cNvSpPr>
              <p:nvPr/>
            </p:nvSpPr>
            <p:spPr>
              <a:xfrm>
                <a:off x="437418" y="2009459"/>
                <a:ext cx="8529234" cy="830997"/>
              </a:xfrm>
              <a:prstGeom prst="rect">
                <a:avLst/>
              </a:prstGeom>
              <a:blipFill rotWithShape="0">
                <a:blip r:embed="rId8"/>
                <a:stretch>
                  <a:fillRect l="-1144" t="-5882" b="-13971"/>
                </a:stretch>
              </a:blipFill>
            </p:spPr>
            <p:txBody>
              <a:bodyPr/>
              <a:lstStyle/>
              <a:p>
                <a:r>
                  <a:rPr lang="ja-JP" altLang="en-US">
                    <a:noFill/>
                  </a:rPr>
                  <a:t> </a:t>
                </a:r>
              </a:p>
            </p:txBody>
          </p:sp>
        </mc:Fallback>
      </mc:AlternateContent>
      <p:sp>
        <p:nvSpPr>
          <p:cNvPr id="259" name="テキスト ボックス 258">
            <a:extLst>
              <a:ext uri="{FF2B5EF4-FFF2-40B4-BE49-F238E27FC236}">
                <a16:creationId xmlns:a16="http://schemas.microsoft.com/office/drawing/2014/main" id="{D05285F5-BF84-4ECF-BCD2-630CF0CE5DF2}"/>
              </a:ext>
            </a:extLst>
          </p:cNvPr>
          <p:cNvSpPr txBox="1"/>
          <p:nvPr/>
        </p:nvSpPr>
        <p:spPr>
          <a:xfrm>
            <a:off x="437419" y="2870434"/>
            <a:ext cx="8529234" cy="830997"/>
          </a:xfrm>
          <a:prstGeom prst="rect">
            <a:avLst/>
          </a:prstGeom>
          <a:noFill/>
        </p:spPr>
        <p:txBody>
          <a:bodyPr wrap="square" rtlCol="0">
            <a:spAutoFit/>
          </a:bodyPr>
          <a:lstStyle/>
          <a:p>
            <a:r>
              <a:rPr lang="ja-JP" altLang="en-US" sz="2400" b="1" dirty="0"/>
              <a:t>目標</a:t>
            </a:r>
            <a:r>
              <a:rPr lang="ja-JP" altLang="en-US" sz="2400" dirty="0"/>
              <a:t>：管路長を連続的に変化させることで、</a:t>
            </a:r>
            <a:endParaRPr lang="en-US" altLang="ja-JP" sz="2400" dirty="0"/>
          </a:p>
          <a:p>
            <a:r>
              <a:rPr lang="ja-JP" altLang="en-US" sz="2400" dirty="0">
                <a:latin typeface="ＭＳ Ｐゴシック" panose="020B0600070205080204" pitchFamily="50" charset="-128"/>
              </a:rPr>
              <a:t>　　　　常に管路長に応じた共振周波数で自動的に発振可能</a:t>
            </a:r>
            <a:endParaRPr lang="en-US" altLang="ja-JP" sz="2400" dirty="0">
              <a:latin typeface="ＭＳ Ｐゴシック" panose="020B0600070205080204" pitchFamily="50" charset="-128"/>
            </a:endParaRPr>
          </a:p>
        </p:txBody>
      </p:sp>
      <p:sp>
        <p:nvSpPr>
          <p:cNvPr id="264" name="テキスト ボックス 263">
            <a:extLst>
              <a:ext uri="{FF2B5EF4-FFF2-40B4-BE49-F238E27FC236}">
                <a16:creationId xmlns:a16="http://schemas.microsoft.com/office/drawing/2014/main" id="{D05285F5-BF84-4ECF-BCD2-630CF0CE5DF2}"/>
              </a:ext>
            </a:extLst>
          </p:cNvPr>
          <p:cNvSpPr txBox="1"/>
          <p:nvPr/>
        </p:nvSpPr>
        <p:spPr>
          <a:xfrm>
            <a:off x="282264" y="990167"/>
            <a:ext cx="8233086" cy="830997"/>
          </a:xfrm>
          <a:prstGeom prst="rect">
            <a:avLst/>
          </a:prstGeom>
          <a:noFill/>
        </p:spPr>
        <p:txBody>
          <a:bodyPr wrap="square" rtlCol="0">
            <a:spAutoFit/>
          </a:bodyPr>
          <a:lstStyle/>
          <a:p>
            <a:pPr marL="457200" indent="-457200">
              <a:buFont typeface="Wingdings" panose="05000000000000000000" pitchFamily="2" charset="2"/>
              <a:buChar char="l"/>
            </a:pPr>
            <a:r>
              <a:rPr lang="ja-JP" altLang="en-US" sz="2400" dirty="0"/>
              <a:t>周波数応答計測における大振幅加振かつ周波数帯域拡大の実現に向けて</a:t>
            </a:r>
            <a:endParaRPr lang="en-US" altLang="ja-JP" sz="2400" dirty="0">
              <a:latin typeface="ＭＳ Ｐゴシック" panose="020B0600070205080204" pitchFamily="50" charset="-128"/>
            </a:endParaRPr>
          </a:p>
        </p:txBody>
      </p:sp>
      <p:sp>
        <p:nvSpPr>
          <p:cNvPr id="7" name="スライド番号プレースホルダー 6"/>
          <p:cNvSpPr>
            <a:spLocks noGrp="1"/>
          </p:cNvSpPr>
          <p:nvPr>
            <p:ph type="sldNum" sz="quarter" idx="12"/>
          </p:nvPr>
        </p:nvSpPr>
        <p:spPr/>
        <p:txBody>
          <a:bodyPr/>
          <a:lstStyle/>
          <a:p>
            <a:fld id="{BC61AADE-A0EC-439D-811A-359813556A13}" type="slidenum">
              <a:rPr kumimoji="1" lang="ja-JP" altLang="en-US" smtClean="0"/>
              <a:t>11</a:t>
            </a:fld>
            <a:endParaRPr kumimoji="1" lang="ja-JP" altLang="en-US"/>
          </a:p>
        </p:txBody>
      </p:sp>
    </p:spTree>
    <p:extLst>
      <p:ext uri="{BB962C8B-B14F-4D97-AF65-F5344CB8AC3E}">
        <p14:creationId xmlns:p14="http://schemas.microsoft.com/office/powerpoint/2010/main" val="28314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実験条件：周波数応答実験</a:t>
            </a:r>
            <a:r>
              <a:rPr lang="en-US" altLang="ja-JP" sz="3600" dirty="0"/>
              <a:t> -</a:t>
            </a:r>
            <a:endParaRPr lang="ja-JP" altLang="en-US" sz="3600" dirty="0"/>
          </a:p>
        </p:txBody>
      </p:sp>
      <p:pic>
        <p:nvPicPr>
          <p:cNvPr id="255" name="図 254">
            <a:extLst>
              <a:ext uri="{FF2B5EF4-FFF2-40B4-BE49-F238E27FC236}">
                <a16:creationId xmlns:a16="http://schemas.microsoft.com/office/drawing/2014/main" id="{163367C3-B2D7-4D35-A996-E9342B4E2D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5" t="20251" r="6132" b="13728"/>
          <a:stretch/>
        </p:blipFill>
        <p:spPr>
          <a:xfrm>
            <a:off x="4891146" y="1432774"/>
            <a:ext cx="3451161" cy="1879012"/>
          </a:xfrm>
          <a:prstGeom prst="rect">
            <a:avLst/>
          </a:prstGeom>
        </p:spPr>
      </p:pic>
      <p:sp>
        <p:nvSpPr>
          <p:cNvPr id="256" name="正方形/長方形 255">
            <a:extLst>
              <a:ext uri="{FF2B5EF4-FFF2-40B4-BE49-F238E27FC236}">
                <a16:creationId xmlns:a16="http://schemas.microsoft.com/office/drawing/2014/main" id="{E8CDC93E-F815-4231-AA43-AEFC88AD370C}"/>
              </a:ext>
            </a:extLst>
          </p:cNvPr>
          <p:cNvSpPr/>
          <p:nvPr/>
        </p:nvSpPr>
        <p:spPr>
          <a:xfrm>
            <a:off x="4980524" y="3311786"/>
            <a:ext cx="3361783" cy="42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小規模音源（約</a:t>
            </a:r>
            <a:r>
              <a:rPr lang="en-US" altLang="ja-JP" sz="1600" b="1" dirty="0">
                <a:solidFill>
                  <a:srgbClr val="FF0000"/>
                </a:solidFill>
                <a:latin typeface="+mn-ea"/>
              </a:rPr>
              <a:t>300</a:t>
            </a:r>
            <a:r>
              <a:rPr lang="ja-JP" altLang="en-US" sz="1600" dirty="0">
                <a:solidFill>
                  <a:schemeClr val="tx1"/>
                </a:solidFill>
              </a:rPr>
              <a:t>ｍｍ）を使用</a:t>
            </a:r>
            <a:endParaRPr kumimoji="1" lang="ja-JP" altLang="en-US" sz="1600" dirty="0">
              <a:solidFill>
                <a:schemeClr val="tx1"/>
              </a:solidFill>
            </a:endParaRPr>
          </a:p>
        </p:txBody>
      </p:sp>
      <p:sp>
        <p:nvSpPr>
          <p:cNvPr id="257" name="正方形/長方形 256">
            <a:extLst>
              <a:ext uri="{FF2B5EF4-FFF2-40B4-BE49-F238E27FC236}">
                <a16:creationId xmlns:a16="http://schemas.microsoft.com/office/drawing/2014/main" id="{4269583D-FFEA-4740-8F4C-AFA4B50CA3FB}"/>
              </a:ext>
            </a:extLst>
          </p:cNvPr>
          <p:cNvSpPr/>
          <p:nvPr/>
        </p:nvSpPr>
        <p:spPr>
          <a:xfrm flipH="1">
            <a:off x="5609567" y="2553016"/>
            <a:ext cx="1705603" cy="74538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正方形/長方形 2"/>
              <p:cNvSpPr/>
              <p:nvPr/>
            </p:nvSpPr>
            <p:spPr>
              <a:xfrm>
                <a:off x="740770" y="2074976"/>
                <a:ext cx="4339008" cy="1246495"/>
              </a:xfrm>
              <a:prstGeom prst="rect">
                <a:avLst/>
              </a:prstGeom>
            </p:spPr>
            <p:txBody>
              <a:bodyPr wrap="none">
                <a:spAutoFit/>
              </a:bodyPr>
              <a:lstStyle/>
              <a:p>
                <a:pPr>
                  <a:lnSpc>
                    <a:spcPts val="3000"/>
                  </a:lnSpc>
                </a:pPr>
                <a:r>
                  <a:rPr lang="ja-JP" altLang="en-US" sz="2200" dirty="0"/>
                  <a:t>・ 加振周波数 </a:t>
                </a:r>
                <a:r>
                  <a:rPr lang="en-US" altLang="ja-JP" sz="2200" dirty="0">
                    <a:latin typeface="+mj-ea"/>
                  </a:rPr>
                  <a:t>40</a:t>
                </a:r>
                <a:r>
                  <a:rPr lang="ja-JP" altLang="en-US" sz="2200" dirty="0">
                    <a:latin typeface="+mj-ea"/>
                  </a:rPr>
                  <a:t>～</a:t>
                </a:r>
                <a:r>
                  <a:rPr lang="en-US" altLang="ja-JP" sz="2200" dirty="0">
                    <a:latin typeface="+mj-ea"/>
                  </a:rPr>
                  <a:t>60</a:t>
                </a:r>
                <a:r>
                  <a:rPr lang="en-US" altLang="ja-JP" sz="2200" dirty="0"/>
                  <a:t>Hz</a:t>
                </a:r>
              </a:p>
              <a:p>
                <a:pPr>
                  <a:lnSpc>
                    <a:spcPts val="3000"/>
                  </a:lnSpc>
                </a:pPr>
                <a:r>
                  <a:rPr lang="ja-JP" altLang="en-US" sz="2200" dirty="0"/>
                  <a:t>・ 目標値　　　 </a:t>
                </a:r>
                <a:r>
                  <a:rPr lang="en-US" altLang="ja-JP" sz="2200" dirty="0">
                    <a:latin typeface="+mn-ea"/>
                  </a:rPr>
                  <a:t>500,1000,1500</a:t>
                </a:r>
                <a:r>
                  <a:rPr lang="en-US" altLang="ja-JP" sz="2200" dirty="0"/>
                  <a:t>Pa</a:t>
                </a:r>
                <a:endParaRPr lang="en-US" altLang="ja-JP" sz="2200" dirty="0">
                  <a:latin typeface="ＭＳ Ｐゴシック" panose="020B0600070205080204" pitchFamily="50" charset="-128"/>
                </a:endParaRPr>
              </a:p>
              <a:p>
                <a:pPr>
                  <a:lnSpc>
                    <a:spcPts val="3000"/>
                  </a:lnSpc>
                </a:pPr>
                <a:r>
                  <a:rPr lang="ja-JP" altLang="en-US" sz="2200" dirty="0">
                    <a:latin typeface="ＭＳ Ｐゴシック" panose="020B0600070205080204" pitchFamily="50" charset="-128"/>
                  </a:rPr>
                  <a:t>・ 共振周波数 </a:t>
                </a:r>
                <a:r>
                  <a:rPr lang="en-US" altLang="ja-JP" sz="2200" dirty="0">
                    <a:latin typeface="+mj-ea"/>
                  </a:rPr>
                  <a:t>48.0</a:t>
                </a:r>
                <a:r>
                  <a:rPr lang="en-US" altLang="ja-JP" sz="2200" dirty="0"/>
                  <a:t>Hz (</a:t>
                </a:r>
                <a14:m>
                  <m:oMath xmlns:m="http://schemas.openxmlformats.org/officeDocument/2006/math">
                    <m:r>
                      <a:rPr lang="en-US" altLang="ja-JP" sz="2200" i="1">
                        <a:uFill>
                          <a:solidFill>
                            <a:srgbClr val="FF0000"/>
                          </a:solidFill>
                        </a:uFill>
                        <a:latin typeface="Cambria Math" panose="02040503050406030204" pitchFamily="18" charset="0"/>
                      </a:rPr>
                      <m:t>𝐿</m:t>
                    </m:r>
                  </m:oMath>
                </a14:m>
                <a:r>
                  <a:rPr lang="en-US" altLang="ja-JP" sz="2200" dirty="0"/>
                  <a:t>=</a:t>
                </a:r>
                <a:r>
                  <a:rPr lang="en-US" altLang="ja-JP" sz="2200" dirty="0">
                    <a:latin typeface="+mn-ea"/>
                  </a:rPr>
                  <a:t>2944mm</a:t>
                </a:r>
                <a:r>
                  <a:rPr lang="en-US" altLang="ja-JP" sz="2200" dirty="0"/>
                  <a:t>)</a:t>
                </a:r>
              </a:p>
            </p:txBody>
          </p:sp>
        </mc:Choice>
        <mc:Fallback xmlns="">
          <p:sp>
            <p:nvSpPr>
              <p:cNvPr id="3" name="正方形/長方形 2"/>
              <p:cNvSpPr>
                <a:spLocks noRot="1" noChangeAspect="1" noMove="1" noResize="1" noEditPoints="1" noAdjustHandles="1" noChangeArrowheads="1" noChangeShapeType="1" noTextEdit="1"/>
              </p:cNvSpPr>
              <p:nvPr/>
            </p:nvSpPr>
            <p:spPr>
              <a:xfrm>
                <a:off x="740770" y="2074976"/>
                <a:ext cx="4339008" cy="1246495"/>
              </a:xfrm>
              <a:prstGeom prst="rect">
                <a:avLst/>
              </a:prstGeom>
              <a:blipFill rotWithShape="0">
                <a:blip r:embed="rId4"/>
                <a:stretch>
                  <a:fillRect l="-1828" t="-3415" b="-7317"/>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BC61AADE-A0EC-439D-811A-359813556A13}" type="slidenum">
              <a:rPr kumimoji="1" lang="ja-JP" altLang="en-US" smtClean="0"/>
              <a:t>12</a:t>
            </a:fld>
            <a:endParaRPr kumimoji="1" lang="ja-JP" altLang="en-US"/>
          </a:p>
        </p:txBody>
      </p:sp>
      <p:cxnSp>
        <p:nvCxnSpPr>
          <p:cNvPr id="22" name="直線コネクタ 21">
            <a:extLst>
              <a:ext uri="{FF2B5EF4-FFF2-40B4-BE49-F238E27FC236}">
                <a16:creationId xmlns:a16="http://schemas.microsoft.com/office/drawing/2014/main" id="{ACB5AE46-6EA9-4FAC-AF46-CB59BF1CF52F}"/>
              </a:ext>
            </a:extLst>
          </p:cNvPr>
          <p:cNvCxnSpPr>
            <a:cxnSpLocks/>
          </p:cNvCxnSpPr>
          <p:nvPr/>
        </p:nvCxnSpPr>
        <p:spPr>
          <a:xfrm>
            <a:off x="3388893" y="4631676"/>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5B9F623-C319-4BA6-A4E6-1A4AEB7DCACD}"/>
              </a:ext>
            </a:extLst>
          </p:cNvPr>
          <p:cNvCxnSpPr>
            <a:cxnSpLocks/>
          </p:cNvCxnSpPr>
          <p:nvPr/>
        </p:nvCxnSpPr>
        <p:spPr>
          <a:xfrm>
            <a:off x="3388893" y="4956776"/>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D9F6321B-DABA-4CC9-BEDB-404F214A1ACA}"/>
              </a:ext>
            </a:extLst>
          </p:cNvPr>
          <p:cNvGrpSpPr/>
          <p:nvPr/>
        </p:nvGrpSpPr>
        <p:grpSpPr>
          <a:xfrm>
            <a:off x="2190904" y="4452165"/>
            <a:ext cx="1207165" cy="683698"/>
            <a:chOff x="2666179" y="2911629"/>
            <a:chExt cx="1715076" cy="796474"/>
          </a:xfrm>
        </p:grpSpPr>
        <p:grpSp>
          <p:nvGrpSpPr>
            <p:cNvPr id="25" name="グループ化 24">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41" name="直線コネクタ 40">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32" name="直線コネクタ 31">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正方形/長方形 29">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5B44D597-F485-4293-A550-C2675130C696}"/>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cxnSp>
        <p:nvCxnSpPr>
          <p:cNvPr id="50" name="直線コネクタ 49">
            <a:extLst>
              <a:ext uri="{FF2B5EF4-FFF2-40B4-BE49-F238E27FC236}">
                <a16:creationId xmlns:a16="http://schemas.microsoft.com/office/drawing/2014/main" id="{51C0BF67-5058-4078-85CD-C0A4AB11E7C6}"/>
              </a:ext>
            </a:extLst>
          </p:cNvPr>
          <p:cNvCxnSpPr>
            <a:cxnSpLocks/>
          </p:cNvCxnSpPr>
          <p:nvPr/>
        </p:nvCxnSpPr>
        <p:spPr>
          <a:xfrm>
            <a:off x="637077" y="4632567"/>
            <a:ext cx="15597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4A68612-2C2F-452C-91A5-C8B9514E7AA3}"/>
              </a:ext>
            </a:extLst>
          </p:cNvPr>
          <p:cNvCxnSpPr>
            <a:cxnSpLocks/>
          </p:cNvCxnSpPr>
          <p:nvPr/>
        </p:nvCxnSpPr>
        <p:spPr>
          <a:xfrm>
            <a:off x="637078" y="4957668"/>
            <a:ext cx="1570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7DFB4D52-610D-490F-8F29-317F39412561}"/>
              </a:ext>
            </a:extLst>
          </p:cNvPr>
          <p:cNvSpPr/>
          <p:nvPr/>
        </p:nvSpPr>
        <p:spPr>
          <a:xfrm flipH="1">
            <a:off x="586894" y="4595242"/>
            <a:ext cx="64201" cy="3962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矢印コネクタ 52">
            <a:extLst>
              <a:ext uri="{FF2B5EF4-FFF2-40B4-BE49-F238E27FC236}">
                <a16:creationId xmlns:a16="http://schemas.microsoft.com/office/drawing/2014/main" id="{9DCD3417-FC58-4A25-8B2F-46952D33C10F}"/>
              </a:ext>
            </a:extLst>
          </p:cNvPr>
          <p:cNvCxnSpPr>
            <a:cxnSpLocks/>
          </p:cNvCxnSpPr>
          <p:nvPr/>
        </p:nvCxnSpPr>
        <p:spPr>
          <a:xfrm flipV="1">
            <a:off x="4961078" y="4150603"/>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54" name="直線矢印コネクタ 53">
            <a:extLst>
              <a:ext uri="{FF2B5EF4-FFF2-40B4-BE49-F238E27FC236}">
                <a16:creationId xmlns:a16="http://schemas.microsoft.com/office/drawing/2014/main" id="{50DDECEF-0A2F-43D4-95D2-17A1F71204BA}"/>
              </a:ext>
            </a:extLst>
          </p:cNvPr>
          <p:cNvCxnSpPr>
            <a:cxnSpLocks/>
          </p:cNvCxnSpPr>
          <p:nvPr/>
        </p:nvCxnSpPr>
        <p:spPr>
          <a:xfrm flipV="1">
            <a:off x="3536156" y="4150603"/>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a:off x="2195089" y="4625848"/>
            <a:ext cx="0" cy="1140683"/>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94144" y="4623803"/>
            <a:ext cx="0" cy="1467469"/>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9DCD3417-FC58-4A25-8B2F-46952D33C10F}"/>
              </a:ext>
            </a:extLst>
          </p:cNvPr>
          <p:cNvCxnSpPr>
            <a:cxnSpLocks/>
          </p:cNvCxnSpPr>
          <p:nvPr/>
        </p:nvCxnSpPr>
        <p:spPr>
          <a:xfrm>
            <a:off x="580455" y="5657820"/>
            <a:ext cx="1616371"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58" name="直線矢印コネクタ 57">
            <a:extLst>
              <a:ext uri="{FF2B5EF4-FFF2-40B4-BE49-F238E27FC236}">
                <a16:creationId xmlns:a16="http://schemas.microsoft.com/office/drawing/2014/main" id="{9DCD3417-FC58-4A25-8B2F-46952D33C10F}"/>
              </a:ext>
            </a:extLst>
          </p:cNvPr>
          <p:cNvCxnSpPr>
            <a:cxnSpLocks/>
          </p:cNvCxnSpPr>
          <p:nvPr/>
        </p:nvCxnSpPr>
        <p:spPr>
          <a:xfrm>
            <a:off x="2196826" y="5657820"/>
            <a:ext cx="1251238"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59" name="直線矢印コネクタ 58">
            <a:extLst>
              <a:ext uri="{FF2B5EF4-FFF2-40B4-BE49-F238E27FC236}">
                <a16:creationId xmlns:a16="http://schemas.microsoft.com/office/drawing/2014/main" id="{9DCD3417-FC58-4A25-8B2F-46952D33C10F}"/>
              </a:ext>
            </a:extLst>
          </p:cNvPr>
          <p:cNvCxnSpPr>
            <a:cxnSpLocks/>
          </p:cNvCxnSpPr>
          <p:nvPr/>
        </p:nvCxnSpPr>
        <p:spPr>
          <a:xfrm>
            <a:off x="3536156" y="5657820"/>
            <a:ext cx="1424922"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60" name="直線矢印コネクタ 59">
            <a:extLst>
              <a:ext uri="{FF2B5EF4-FFF2-40B4-BE49-F238E27FC236}">
                <a16:creationId xmlns:a16="http://schemas.microsoft.com/office/drawing/2014/main" id="{9DCD3417-FC58-4A25-8B2F-46952D33C10F}"/>
              </a:ext>
            </a:extLst>
          </p:cNvPr>
          <p:cNvCxnSpPr>
            <a:cxnSpLocks/>
          </p:cNvCxnSpPr>
          <p:nvPr/>
        </p:nvCxnSpPr>
        <p:spPr>
          <a:xfrm>
            <a:off x="5052133" y="5656669"/>
            <a:ext cx="2112381"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61" name="テキスト ボックス 60">
            <a:extLst>
              <a:ext uri="{FF2B5EF4-FFF2-40B4-BE49-F238E27FC236}">
                <a16:creationId xmlns:a16="http://schemas.microsoft.com/office/drawing/2014/main" id="{B0C11D1E-3878-47FC-9C76-99DF61208241}"/>
              </a:ext>
            </a:extLst>
          </p:cNvPr>
          <p:cNvSpPr txBox="1"/>
          <p:nvPr/>
        </p:nvSpPr>
        <p:spPr>
          <a:xfrm>
            <a:off x="588586" y="5410452"/>
            <a:ext cx="1604592"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600 mm</a:t>
            </a:r>
            <a:endParaRPr lang="ja-JP" altLang="en-US" sz="1400" dirty="0">
              <a:latin typeface="Century" panose="02040604050505020304" pitchFamily="18" charset="0"/>
            </a:endParaRPr>
          </a:p>
        </p:txBody>
      </p:sp>
      <p:sp>
        <p:nvSpPr>
          <p:cNvPr id="62" name="テキスト ボックス 61">
            <a:extLst>
              <a:ext uri="{FF2B5EF4-FFF2-40B4-BE49-F238E27FC236}">
                <a16:creationId xmlns:a16="http://schemas.microsoft.com/office/drawing/2014/main" id="{B0C11D1E-3878-47FC-9C76-99DF61208241}"/>
              </a:ext>
            </a:extLst>
          </p:cNvPr>
          <p:cNvSpPr txBox="1"/>
          <p:nvPr/>
        </p:nvSpPr>
        <p:spPr>
          <a:xfrm>
            <a:off x="3536875" y="5410454"/>
            <a:ext cx="1425475"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547 mm</a:t>
            </a:r>
            <a:endParaRPr lang="ja-JP" altLang="en-US" sz="1400" dirty="0">
              <a:latin typeface="Century" panose="02040604050505020304" pitchFamily="18" charset="0"/>
            </a:endParaRPr>
          </a:p>
        </p:txBody>
      </p:sp>
      <p:sp>
        <p:nvSpPr>
          <p:cNvPr id="63" name="テキスト ボックス 62">
            <a:extLst>
              <a:ext uri="{FF2B5EF4-FFF2-40B4-BE49-F238E27FC236}">
                <a16:creationId xmlns:a16="http://schemas.microsoft.com/office/drawing/2014/main" id="{B0C11D1E-3878-47FC-9C76-99DF61208241}"/>
              </a:ext>
            </a:extLst>
          </p:cNvPr>
          <p:cNvSpPr txBox="1"/>
          <p:nvPr/>
        </p:nvSpPr>
        <p:spPr>
          <a:xfrm>
            <a:off x="2190904" y="5410453"/>
            <a:ext cx="1252400"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340 mm</a:t>
            </a:r>
            <a:endParaRPr lang="ja-JP" altLang="en-US" sz="1400" dirty="0">
              <a:solidFill>
                <a:srgbClr val="FF0000"/>
              </a:solidFill>
              <a:latin typeface="Century" panose="02040604050505020304" pitchFamily="18" charset="0"/>
            </a:endParaRPr>
          </a:p>
        </p:txBody>
      </p:sp>
      <p:cxnSp>
        <p:nvCxnSpPr>
          <p:cNvPr id="64" name="直線コネクタ 63"/>
          <p:cNvCxnSpPr/>
          <p:nvPr/>
        </p:nvCxnSpPr>
        <p:spPr>
          <a:xfrm>
            <a:off x="7164515" y="4629254"/>
            <a:ext cx="0" cy="113727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B0C11D1E-3878-47FC-9C76-99DF61208241}"/>
              </a:ext>
            </a:extLst>
          </p:cNvPr>
          <p:cNvSpPr txBox="1"/>
          <p:nvPr/>
        </p:nvSpPr>
        <p:spPr>
          <a:xfrm>
            <a:off x="5053496" y="5017207"/>
            <a:ext cx="987008"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 mm</a:t>
            </a:r>
            <a:endParaRPr lang="ja-JP" altLang="en-US" sz="1400" dirty="0">
              <a:latin typeface="Century" panose="02040604050505020304" pitchFamily="18" charset="0"/>
            </a:endParaRPr>
          </a:p>
        </p:txBody>
      </p:sp>
      <p:sp>
        <p:nvSpPr>
          <p:cNvPr id="66" name="正方形/長方形 65">
            <a:extLst>
              <a:ext uri="{FF2B5EF4-FFF2-40B4-BE49-F238E27FC236}">
                <a16:creationId xmlns:a16="http://schemas.microsoft.com/office/drawing/2014/main" id="{33F51074-06C8-44DB-8DA6-FAA0F7DF0D3F}"/>
              </a:ext>
            </a:extLst>
          </p:cNvPr>
          <p:cNvSpPr/>
          <p:nvPr/>
        </p:nvSpPr>
        <p:spPr>
          <a:xfrm flipH="1">
            <a:off x="4876311" y="4591138"/>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145">
            <a:extLst>
              <a:ext uri="{FF2B5EF4-FFF2-40B4-BE49-F238E27FC236}">
                <a16:creationId xmlns:a16="http://schemas.microsoft.com/office/drawing/2014/main" id="{6569364A-BA25-4C27-8445-B80741913705}"/>
              </a:ext>
            </a:extLst>
          </p:cNvPr>
          <p:cNvSpPr/>
          <p:nvPr/>
        </p:nvSpPr>
        <p:spPr>
          <a:xfrm>
            <a:off x="4911342" y="4523756"/>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p:cNvCxnSpPr/>
          <p:nvPr/>
        </p:nvCxnSpPr>
        <p:spPr>
          <a:xfrm>
            <a:off x="4962759" y="4623804"/>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052133" y="4623804"/>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33F51074-06C8-44DB-8DA6-FAA0F7DF0D3F}"/>
              </a:ext>
            </a:extLst>
          </p:cNvPr>
          <p:cNvSpPr/>
          <p:nvPr/>
        </p:nvSpPr>
        <p:spPr>
          <a:xfrm flipH="1">
            <a:off x="3448064" y="4587446"/>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36">
            <a:extLst>
              <a:ext uri="{FF2B5EF4-FFF2-40B4-BE49-F238E27FC236}">
                <a16:creationId xmlns:a16="http://schemas.microsoft.com/office/drawing/2014/main" id="{704A4720-CABE-4AF3-8C94-FC9AFFA92554}"/>
              </a:ext>
            </a:extLst>
          </p:cNvPr>
          <p:cNvSpPr/>
          <p:nvPr/>
        </p:nvSpPr>
        <p:spPr>
          <a:xfrm>
            <a:off x="3486420" y="4523756"/>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3537557" y="4623803"/>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9DCD3417-FC58-4A25-8B2F-46952D33C10F}"/>
              </a:ext>
            </a:extLst>
          </p:cNvPr>
          <p:cNvCxnSpPr>
            <a:cxnSpLocks/>
          </p:cNvCxnSpPr>
          <p:nvPr/>
        </p:nvCxnSpPr>
        <p:spPr>
          <a:xfrm>
            <a:off x="4831530" y="5262930"/>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74" name="直線矢印コネクタ 73">
            <a:extLst>
              <a:ext uri="{FF2B5EF4-FFF2-40B4-BE49-F238E27FC236}">
                <a16:creationId xmlns:a16="http://schemas.microsoft.com/office/drawing/2014/main" id="{9DCD3417-FC58-4A25-8B2F-46952D33C10F}"/>
              </a:ext>
            </a:extLst>
          </p:cNvPr>
          <p:cNvCxnSpPr>
            <a:cxnSpLocks/>
          </p:cNvCxnSpPr>
          <p:nvPr/>
        </p:nvCxnSpPr>
        <p:spPr>
          <a:xfrm>
            <a:off x="5054817" y="5262251"/>
            <a:ext cx="914861"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75" name="直線矢印コネクタ 74">
            <a:extLst>
              <a:ext uri="{FF2B5EF4-FFF2-40B4-BE49-F238E27FC236}">
                <a16:creationId xmlns:a16="http://schemas.microsoft.com/office/drawing/2014/main" id="{9DCD3417-FC58-4A25-8B2F-46952D33C10F}"/>
              </a:ext>
            </a:extLst>
          </p:cNvPr>
          <p:cNvCxnSpPr>
            <a:cxnSpLocks/>
          </p:cNvCxnSpPr>
          <p:nvPr/>
        </p:nvCxnSpPr>
        <p:spPr>
          <a:xfrm>
            <a:off x="4846467" y="5262930"/>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cxnSp>
        <p:nvCxnSpPr>
          <p:cNvPr id="76" name="直線コネクタ 75">
            <a:extLst>
              <a:ext uri="{FF2B5EF4-FFF2-40B4-BE49-F238E27FC236}">
                <a16:creationId xmlns:a16="http://schemas.microsoft.com/office/drawing/2014/main" id="{A58D690D-569B-41C7-802E-72A32B87BE3B}"/>
              </a:ext>
            </a:extLst>
          </p:cNvPr>
          <p:cNvCxnSpPr>
            <a:cxnSpLocks/>
          </p:cNvCxnSpPr>
          <p:nvPr/>
        </p:nvCxnSpPr>
        <p:spPr>
          <a:xfrm>
            <a:off x="7562892" y="5129243"/>
            <a:ext cx="515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144650-AF3A-45ED-A123-73BF6C9E91E8}"/>
              </a:ext>
            </a:extLst>
          </p:cNvPr>
          <p:cNvCxnSpPr>
            <a:cxnSpLocks/>
          </p:cNvCxnSpPr>
          <p:nvPr/>
        </p:nvCxnSpPr>
        <p:spPr>
          <a:xfrm>
            <a:off x="8072705" y="4456060"/>
            <a:ext cx="0" cy="677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FE423492-1C44-4096-BDEA-B953B6B501AC}"/>
              </a:ext>
            </a:extLst>
          </p:cNvPr>
          <p:cNvCxnSpPr>
            <a:cxnSpLocks/>
          </p:cNvCxnSpPr>
          <p:nvPr/>
        </p:nvCxnSpPr>
        <p:spPr>
          <a:xfrm>
            <a:off x="7558278" y="4452165"/>
            <a:ext cx="0" cy="67707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正方形/長方形 78">
            <a:extLst>
              <a:ext uri="{FF2B5EF4-FFF2-40B4-BE49-F238E27FC236}">
                <a16:creationId xmlns:a16="http://schemas.microsoft.com/office/drawing/2014/main" id="{91D71781-9F36-4B30-AD94-00D3CC20A53A}"/>
              </a:ext>
            </a:extLst>
          </p:cNvPr>
          <p:cNvSpPr/>
          <p:nvPr/>
        </p:nvSpPr>
        <p:spPr>
          <a:xfrm>
            <a:off x="7761643" y="4629905"/>
            <a:ext cx="97546" cy="32159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a:extLst>
              <a:ext uri="{FF2B5EF4-FFF2-40B4-BE49-F238E27FC236}">
                <a16:creationId xmlns:a16="http://schemas.microsoft.com/office/drawing/2014/main" id="{A94E46FC-D504-4F9F-BCE0-7EB40FB8B453}"/>
              </a:ext>
            </a:extLst>
          </p:cNvPr>
          <p:cNvCxnSpPr>
            <a:cxnSpLocks/>
          </p:cNvCxnSpPr>
          <p:nvPr/>
        </p:nvCxnSpPr>
        <p:spPr>
          <a:xfrm>
            <a:off x="7558278" y="4458785"/>
            <a:ext cx="184156" cy="1711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E09DABBF-93C3-4BEB-8F9E-EE2A8C9E1B17}"/>
              </a:ext>
            </a:extLst>
          </p:cNvPr>
          <p:cNvCxnSpPr>
            <a:cxnSpLocks/>
          </p:cNvCxnSpPr>
          <p:nvPr/>
        </p:nvCxnSpPr>
        <p:spPr>
          <a:xfrm flipH="1">
            <a:off x="7558278" y="4951503"/>
            <a:ext cx="184156" cy="1843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A58D690D-569B-41C7-802E-72A32B87BE3B}"/>
              </a:ext>
            </a:extLst>
          </p:cNvPr>
          <p:cNvCxnSpPr>
            <a:cxnSpLocks/>
          </p:cNvCxnSpPr>
          <p:nvPr/>
        </p:nvCxnSpPr>
        <p:spPr>
          <a:xfrm>
            <a:off x="7558278" y="4460819"/>
            <a:ext cx="5219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7172944" y="4458470"/>
            <a:ext cx="382673" cy="174378"/>
            <a:chOff x="8970589" y="1505753"/>
            <a:chExt cx="445795" cy="203142"/>
          </a:xfrm>
        </p:grpSpPr>
        <p:cxnSp>
          <p:nvCxnSpPr>
            <p:cNvPr id="84" name="直線コネクタ 83">
              <a:extLst>
                <a:ext uri="{FF2B5EF4-FFF2-40B4-BE49-F238E27FC236}">
                  <a16:creationId xmlns:a16="http://schemas.microsoft.com/office/drawing/2014/main" id="{6A0A7825-D0EC-4AF7-BC0D-3BA8DD1B8A3B}"/>
                </a:ext>
              </a:extLst>
            </p:cNvPr>
            <p:cNvCxnSpPr>
              <a:cxnSpLocks/>
            </p:cNvCxnSpPr>
            <p:nvPr/>
          </p:nvCxnSpPr>
          <p:spPr>
            <a:xfrm flipV="1">
              <a:off x="8970589" y="1605793"/>
              <a:ext cx="93190" cy="103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A0A7825-D0EC-4AF7-BC0D-3BA8DD1B8A3B}"/>
                </a:ext>
              </a:extLst>
            </p:cNvPr>
            <p:cNvCxnSpPr>
              <a:cxnSpLocks/>
            </p:cNvCxnSpPr>
            <p:nvPr/>
          </p:nvCxnSpPr>
          <p:spPr>
            <a:xfrm flipV="1">
              <a:off x="9320155" y="1505753"/>
              <a:ext cx="96229" cy="106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A58D690D-569B-41C7-802E-72A32B87BE3B}"/>
                </a:ext>
              </a:extLst>
            </p:cNvPr>
            <p:cNvCxnSpPr>
              <a:cxnSpLocks/>
            </p:cNvCxnSpPr>
            <p:nvPr/>
          </p:nvCxnSpPr>
          <p:spPr>
            <a:xfrm>
              <a:off x="9059851" y="1605793"/>
              <a:ext cx="27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直線コネクタ 86">
            <a:extLst>
              <a:ext uri="{FF2B5EF4-FFF2-40B4-BE49-F238E27FC236}">
                <a16:creationId xmlns:a16="http://schemas.microsoft.com/office/drawing/2014/main" id="{6A0A7825-D0EC-4AF7-BC0D-3BA8DD1B8A3B}"/>
              </a:ext>
            </a:extLst>
          </p:cNvPr>
          <p:cNvCxnSpPr>
            <a:cxnSpLocks/>
          </p:cNvCxnSpPr>
          <p:nvPr/>
        </p:nvCxnSpPr>
        <p:spPr>
          <a:xfrm>
            <a:off x="7178192" y="4954864"/>
            <a:ext cx="79995" cy="88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A0A7825-D0EC-4AF7-BC0D-3BA8DD1B8A3B}"/>
              </a:ext>
            </a:extLst>
          </p:cNvPr>
          <p:cNvCxnSpPr>
            <a:cxnSpLocks/>
          </p:cNvCxnSpPr>
          <p:nvPr/>
        </p:nvCxnSpPr>
        <p:spPr>
          <a:xfrm>
            <a:off x="7479953" y="5039729"/>
            <a:ext cx="80912" cy="89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58D690D-569B-41C7-802E-72A32B87BE3B}"/>
              </a:ext>
            </a:extLst>
          </p:cNvPr>
          <p:cNvCxnSpPr>
            <a:cxnSpLocks/>
          </p:cNvCxnSpPr>
          <p:nvPr/>
        </p:nvCxnSpPr>
        <p:spPr>
          <a:xfrm flipV="1">
            <a:off x="7252089" y="5043367"/>
            <a:ext cx="23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9DCD3417-FC58-4A25-8B2F-46952D33C10F}"/>
              </a:ext>
            </a:extLst>
          </p:cNvPr>
          <p:cNvCxnSpPr>
            <a:cxnSpLocks/>
          </p:cNvCxnSpPr>
          <p:nvPr/>
        </p:nvCxnSpPr>
        <p:spPr>
          <a:xfrm>
            <a:off x="7164515" y="5656667"/>
            <a:ext cx="398378"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92" name="テキスト ボックス 91">
            <a:extLst>
              <a:ext uri="{FF2B5EF4-FFF2-40B4-BE49-F238E27FC236}">
                <a16:creationId xmlns:a16="http://schemas.microsoft.com/office/drawing/2014/main" id="{B0C11D1E-3878-47FC-9C76-99DF61208241}"/>
              </a:ext>
            </a:extLst>
          </p:cNvPr>
          <p:cNvSpPr txBox="1"/>
          <p:nvPr/>
        </p:nvSpPr>
        <p:spPr>
          <a:xfrm>
            <a:off x="7562891" y="5411869"/>
            <a:ext cx="947124"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250 mm</a:t>
            </a:r>
            <a:endParaRPr lang="ja-JP" altLang="en-US" sz="1400" dirty="0">
              <a:latin typeface="Century" panose="02040604050505020304" pitchFamily="18" charset="0"/>
            </a:endParaRPr>
          </a:p>
        </p:txBody>
      </p:sp>
      <p:cxnSp>
        <p:nvCxnSpPr>
          <p:cNvPr id="93" name="直線矢印コネクタ 92">
            <a:extLst>
              <a:ext uri="{FF2B5EF4-FFF2-40B4-BE49-F238E27FC236}">
                <a16:creationId xmlns:a16="http://schemas.microsoft.com/office/drawing/2014/main" id="{9DCD3417-FC58-4A25-8B2F-46952D33C10F}"/>
              </a:ext>
            </a:extLst>
          </p:cNvPr>
          <p:cNvCxnSpPr>
            <a:cxnSpLocks/>
          </p:cNvCxnSpPr>
          <p:nvPr/>
        </p:nvCxnSpPr>
        <p:spPr>
          <a:xfrm>
            <a:off x="7348760" y="5656360"/>
            <a:ext cx="1166410" cy="0"/>
          </a:xfrm>
          <a:prstGeom prst="straightConnector1">
            <a:avLst/>
          </a:prstGeom>
          <a:ln w="12700">
            <a:solidFill>
              <a:schemeClr val="tx1"/>
            </a:solidFill>
            <a:headEnd type="non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2" name="テキスト ボックス 101">
                <a:extLst>
                  <a:ext uri="{FF2B5EF4-FFF2-40B4-BE49-F238E27FC236}">
                    <a16:creationId xmlns:a16="http://schemas.microsoft.com/office/drawing/2014/main" id="{B0C11D1E-3878-47FC-9C76-99DF61208241}"/>
                  </a:ext>
                </a:extLst>
              </p:cNvPr>
              <p:cNvSpPr txBox="1"/>
              <p:nvPr/>
            </p:nvSpPr>
            <p:spPr>
              <a:xfrm>
                <a:off x="5074764" y="5257520"/>
                <a:ext cx="1293290"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C00000"/>
                              </a:solidFill>
                              <a:latin typeface="Cambria Math" panose="02040503050406030204" pitchFamily="18" charset="0"/>
                            </a:rPr>
                          </m:ctrlPr>
                        </m:sSubPr>
                        <m:e>
                          <m:r>
                            <a:rPr lang="en-US" altLang="ja-JP" sz="2000" b="0" i="1" smtClean="0">
                              <a:solidFill>
                                <a:srgbClr val="C00000"/>
                              </a:solidFill>
                              <a:latin typeface="Cambria Math" panose="02040503050406030204" pitchFamily="18" charset="0"/>
                            </a:rPr>
                            <m:t>𝑙</m:t>
                          </m:r>
                        </m:e>
                        <m:sub>
                          <m:r>
                            <a:rPr lang="en-US" altLang="ja-JP" sz="2000" b="0" i="1" smtClean="0">
                              <a:solidFill>
                                <a:srgbClr val="C00000"/>
                              </a:solidFill>
                              <a:latin typeface="Cambria Math" panose="02040503050406030204" pitchFamily="18" charset="0"/>
                            </a:rPr>
                            <m:t>𝑣𝑎𝑟</m:t>
                          </m:r>
                        </m:sub>
                      </m:sSub>
                    </m:oMath>
                  </m:oMathPara>
                </a14:m>
                <a:endParaRPr lang="ja-JP" altLang="en-US" sz="2000" i="1" dirty="0">
                  <a:latin typeface="Century" panose="02040604050505020304" pitchFamily="18" charset="0"/>
                </a:endParaRPr>
              </a:p>
            </p:txBody>
          </p:sp>
        </mc:Choice>
        <mc:Fallback xmlns="">
          <p:sp>
            <p:nvSpPr>
              <p:cNvPr id="102" name="テキスト ボックス 101">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074764" y="5257520"/>
                <a:ext cx="1293290" cy="400110"/>
              </a:xfrm>
              <a:prstGeom prst="rect">
                <a:avLst/>
              </a:prstGeom>
              <a:blipFill rotWithShape="0">
                <a:blip r:embed="rId5"/>
                <a:stretch>
                  <a:fillRect/>
                </a:stretch>
              </a:blipFill>
              <a:ln w="19050">
                <a:noFill/>
              </a:ln>
            </p:spPr>
            <p:txBody>
              <a:bodyPr/>
              <a:lstStyle/>
              <a:p>
                <a:r>
                  <a:rPr lang="ja-JP" altLang="en-US">
                    <a:noFill/>
                  </a:rPr>
                  <a:t> </a:t>
                </a:r>
              </a:p>
            </p:txBody>
          </p:sp>
        </mc:Fallback>
      </mc:AlternateContent>
      <p:cxnSp>
        <p:nvCxnSpPr>
          <p:cNvPr id="105" name="直線矢印コネクタ 104">
            <a:extLst>
              <a:ext uri="{FF2B5EF4-FFF2-40B4-BE49-F238E27FC236}">
                <a16:creationId xmlns:a16="http://schemas.microsoft.com/office/drawing/2014/main" id="{9DCD3417-FC58-4A25-8B2F-46952D33C10F}"/>
              </a:ext>
            </a:extLst>
          </p:cNvPr>
          <p:cNvCxnSpPr>
            <a:cxnSpLocks/>
          </p:cNvCxnSpPr>
          <p:nvPr/>
        </p:nvCxnSpPr>
        <p:spPr>
          <a:xfrm>
            <a:off x="585906" y="6012504"/>
            <a:ext cx="6976986"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106" name="直線コネクタ 105"/>
          <p:cNvCxnSpPr/>
          <p:nvPr/>
        </p:nvCxnSpPr>
        <p:spPr>
          <a:xfrm>
            <a:off x="7564218" y="5084486"/>
            <a:ext cx="0" cy="1006786"/>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B0C11D1E-3878-47FC-9C76-99DF61208241}"/>
                  </a:ext>
                </a:extLst>
              </p:cNvPr>
              <p:cNvSpPr txBox="1"/>
              <p:nvPr/>
            </p:nvSpPr>
            <p:spPr>
              <a:xfrm>
                <a:off x="585905" y="5679070"/>
                <a:ext cx="6976986"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rgbClr val="C00000"/>
                          </a:solidFill>
                          <a:latin typeface="Cambria Math" panose="02040503050406030204" pitchFamily="18" charset="0"/>
                        </a:rPr>
                        <m:t>𝐿</m:t>
                      </m:r>
                    </m:oMath>
                  </m:oMathPara>
                </a14:m>
                <a:endParaRPr lang="ja-JP" altLang="en-US" sz="2000" i="1" dirty="0">
                  <a:solidFill>
                    <a:srgbClr val="C00000"/>
                  </a:solidFill>
                  <a:latin typeface="Century" panose="02040604050505020304" pitchFamily="18" charset="0"/>
                </a:endParaRPr>
              </a:p>
            </p:txBody>
          </p:sp>
        </mc:Choice>
        <mc:Fallback xmlns="">
          <p:sp>
            <p:nvSpPr>
              <p:cNvPr id="109" name="テキスト ボックス 108">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85905" y="5679070"/>
                <a:ext cx="6976986" cy="400110"/>
              </a:xfrm>
              <a:prstGeom prst="rect">
                <a:avLst/>
              </a:prstGeom>
              <a:blipFill rotWithShape="0">
                <a:blip r:embed="rId6"/>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B0C11D1E-3878-47FC-9C76-99DF61208241}"/>
                  </a:ext>
                </a:extLst>
              </p:cNvPr>
              <p:cNvSpPr txBox="1"/>
              <p:nvPr/>
            </p:nvSpPr>
            <p:spPr>
              <a:xfrm>
                <a:off x="4692055" y="3786365"/>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110" name="テキスト ボックス 109">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4692055" y="3786365"/>
                <a:ext cx="538045" cy="400110"/>
              </a:xfrm>
              <a:prstGeom prst="rect">
                <a:avLst/>
              </a:prstGeom>
              <a:blipFill rotWithShape="0">
                <a:blip r:embed="rId7"/>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B0C11D1E-3878-47FC-9C76-99DF61208241}"/>
                  </a:ext>
                </a:extLst>
              </p:cNvPr>
              <p:cNvSpPr txBox="1"/>
              <p:nvPr/>
            </p:nvSpPr>
            <p:spPr>
              <a:xfrm>
                <a:off x="3262362" y="3790621"/>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111" name="テキスト ボックス 110">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262362" y="3790621"/>
                <a:ext cx="538045" cy="400110"/>
              </a:xfrm>
              <a:prstGeom prst="rect">
                <a:avLst/>
              </a:prstGeom>
              <a:blipFill rotWithShape="0">
                <a:blip r:embed="rId8"/>
                <a:stretch>
                  <a:fillRect b="-10769"/>
                </a:stretch>
              </a:blipFill>
              <a:ln w="19050">
                <a:noFill/>
              </a:ln>
            </p:spPr>
            <p:txBody>
              <a:bodyPr/>
              <a:lstStyle/>
              <a:p>
                <a:r>
                  <a:rPr lang="ja-JP" altLang="en-US">
                    <a:noFill/>
                  </a:rPr>
                  <a:t> </a:t>
                </a:r>
              </a:p>
            </p:txBody>
          </p:sp>
        </mc:Fallback>
      </mc:AlternateContent>
      <p:cxnSp>
        <p:nvCxnSpPr>
          <p:cNvPr id="112" name="直線矢印コネクタ 111">
            <a:extLst>
              <a:ext uri="{FF2B5EF4-FFF2-40B4-BE49-F238E27FC236}">
                <a16:creationId xmlns:a16="http://schemas.microsoft.com/office/drawing/2014/main" id="{FCA2397A-471E-43B3-AF12-D4E3E36292D1}"/>
              </a:ext>
            </a:extLst>
          </p:cNvPr>
          <p:cNvCxnSpPr>
            <a:cxnSpLocks/>
          </p:cNvCxnSpPr>
          <p:nvPr/>
        </p:nvCxnSpPr>
        <p:spPr>
          <a:xfrm>
            <a:off x="7802059" y="4138198"/>
            <a:ext cx="0" cy="501243"/>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13449206-D51A-40DD-B933-21393DE163F9}"/>
                  </a:ext>
                </a:extLst>
              </p:cNvPr>
              <p:cNvSpPr txBox="1"/>
              <p:nvPr/>
            </p:nvSpPr>
            <p:spPr>
              <a:xfrm flipH="1">
                <a:off x="7555617" y="3803755"/>
                <a:ext cx="474912" cy="36933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13" name="テキスト ボックス 112">
                <a:extLst>
                  <a:ext uri="{FF2B5EF4-FFF2-40B4-BE49-F238E27FC236}">
                    <a16:creationId xmlns="" xmlns:a16="http://schemas.microsoft.com/office/drawing/2014/main" xmlns:a14="http://schemas.microsoft.com/office/drawing/2010/main" id="{13449206-D51A-40DD-B933-21393DE163F9}"/>
                  </a:ext>
                </a:extLst>
              </p:cNvPr>
              <p:cNvSpPr txBox="1">
                <a:spLocks noRot="1" noChangeAspect="1" noMove="1" noResize="1" noEditPoints="1" noAdjustHandles="1" noChangeArrowheads="1" noChangeShapeType="1" noTextEdit="1"/>
              </p:cNvSpPr>
              <p:nvPr/>
            </p:nvSpPr>
            <p:spPr>
              <a:xfrm flipH="1">
                <a:off x="7555617" y="3803755"/>
                <a:ext cx="474912" cy="369332"/>
              </a:xfrm>
              <a:prstGeom prst="rect">
                <a:avLst/>
              </a:prstGeom>
              <a:blipFill rotWithShape="0">
                <a:blip r:embed="rId9"/>
                <a:stretch>
                  <a:fillRect r="-32051" b="-11475"/>
                </a:stretch>
              </a:blipFill>
              <a:ln w="19050">
                <a:noFill/>
              </a:ln>
            </p:spPr>
            <p:txBody>
              <a:bodyPr/>
              <a:lstStyle/>
              <a:p>
                <a:r>
                  <a:rPr lang="ja-JP" altLang="en-US">
                    <a:noFill/>
                  </a:rPr>
                  <a:t> </a:t>
                </a:r>
              </a:p>
            </p:txBody>
          </p:sp>
        </mc:Fallback>
      </mc:AlternateContent>
      <p:cxnSp>
        <p:nvCxnSpPr>
          <p:cNvPr id="114" name="直線コネクタ 113"/>
          <p:cNvCxnSpPr/>
          <p:nvPr/>
        </p:nvCxnSpPr>
        <p:spPr>
          <a:xfrm>
            <a:off x="3448064" y="4623803"/>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B0C11D1E-3878-47FC-9C76-99DF61208241}"/>
              </a:ext>
            </a:extLst>
          </p:cNvPr>
          <p:cNvSpPr txBox="1"/>
          <p:nvPr/>
        </p:nvSpPr>
        <p:spPr>
          <a:xfrm>
            <a:off x="3534279" y="5019695"/>
            <a:ext cx="932172"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 mm</a:t>
            </a:r>
            <a:endParaRPr lang="ja-JP" altLang="en-US" sz="1400" dirty="0">
              <a:latin typeface="Century" panose="02040604050505020304" pitchFamily="18" charset="0"/>
            </a:endParaRPr>
          </a:p>
        </p:txBody>
      </p:sp>
      <p:cxnSp>
        <p:nvCxnSpPr>
          <p:cNvPr id="116" name="直線矢印コネクタ 115">
            <a:extLst>
              <a:ext uri="{FF2B5EF4-FFF2-40B4-BE49-F238E27FC236}">
                <a16:creationId xmlns:a16="http://schemas.microsoft.com/office/drawing/2014/main" id="{9DCD3417-FC58-4A25-8B2F-46952D33C10F}"/>
              </a:ext>
            </a:extLst>
          </p:cNvPr>
          <p:cNvCxnSpPr>
            <a:cxnSpLocks/>
          </p:cNvCxnSpPr>
          <p:nvPr/>
        </p:nvCxnSpPr>
        <p:spPr>
          <a:xfrm>
            <a:off x="3312312" y="5265417"/>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117" name="直線矢印コネクタ 116">
            <a:extLst>
              <a:ext uri="{FF2B5EF4-FFF2-40B4-BE49-F238E27FC236}">
                <a16:creationId xmlns:a16="http://schemas.microsoft.com/office/drawing/2014/main" id="{9DCD3417-FC58-4A25-8B2F-46952D33C10F}"/>
              </a:ext>
            </a:extLst>
          </p:cNvPr>
          <p:cNvCxnSpPr>
            <a:cxnSpLocks/>
          </p:cNvCxnSpPr>
          <p:nvPr/>
        </p:nvCxnSpPr>
        <p:spPr>
          <a:xfrm>
            <a:off x="3535599" y="5264739"/>
            <a:ext cx="930852"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118" name="直線矢印コネクタ 117">
            <a:extLst>
              <a:ext uri="{FF2B5EF4-FFF2-40B4-BE49-F238E27FC236}">
                <a16:creationId xmlns:a16="http://schemas.microsoft.com/office/drawing/2014/main" id="{9DCD3417-FC58-4A25-8B2F-46952D33C10F}"/>
              </a:ext>
            </a:extLst>
          </p:cNvPr>
          <p:cNvCxnSpPr>
            <a:cxnSpLocks/>
          </p:cNvCxnSpPr>
          <p:nvPr/>
        </p:nvCxnSpPr>
        <p:spPr>
          <a:xfrm>
            <a:off x="3327249" y="5265417"/>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sp>
        <p:nvSpPr>
          <p:cNvPr id="5" name="正方形/長方形 4"/>
          <p:cNvSpPr/>
          <p:nvPr/>
        </p:nvSpPr>
        <p:spPr>
          <a:xfrm>
            <a:off x="4075511" y="5704852"/>
            <a:ext cx="1225015" cy="369332"/>
          </a:xfrm>
          <a:prstGeom prst="rect">
            <a:avLst/>
          </a:prstGeom>
        </p:spPr>
        <p:txBody>
          <a:bodyPr wrap="none">
            <a:spAutoFit/>
          </a:bodyPr>
          <a:lstStyle/>
          <a:p>
            <a:r>
              <a:rPr lang="en-US" altLang="ja-JP" dirty="0">
                <a:solidFill>
                  <a:srgbClr val="FF0000"/>
                </a:solidFill>
              </a:rPr>
              <a:t>= </a:t>
            </a:r>
            <a:r>
              <a:rPr lang="en-US" altLang="ja-JP" dirty="0">
                <a:solidFill>
                  <a:srgbClr val="FF0000"/>
                </a:solidFill>
                <a:latin typeface="+mn-ea"/>
              </a:rPr>
              <a:t>2944</a:t>
            </a:r>
            <a:r>
              <a:rPr lang="en-US" altLang="ja-JP" dirty="0">
                <a:solidFill>
                  <a:srgbClr val="FF0000"/>
                </a:solidFill>
                <a:latin typeface="ＭＳ Ｐゴシック" panose="020B0600070205080204" pitchFamily="50" charset="-128"/>
              </a:rPr>
              <a:t> mm</a:t>
            </a:r>
          </a:p>
        </p:txBody>
      </p:sp>
      <p:sp>
        <p:nvSpPr>
          <p:cNvPr id="6" name="正方形/長方形 5"/>
          <p:cNvSpPr/>
          <p:nvPr/>
        </p:nvSpPr>
        <p:spPr>
          <a:xfrm>
            <a:off x="5881933" y="5287028"/>
            <a:ext cx="1225015" cy="369332"/>
          </a:xfrm>
          <a:prstGeom prst="rect">
            <a:avLst/>
          </a:prstGeom>
        </p:spPr>
        <p:txBody>
          <a:bodyPr wrap="none">
            <a:spAutoFit/>
          </a:bodyPr>
          <a:lstStyle/>
          <a:p>
            <a:r>
              <a:rPr lang="en-US" altLang="ja-JP" dirty="0">
                <a:solidFill>
                  <a:srgbClr val="FF0000"/>
                </a:solidFill>
              </a:rPr>
              <a:t>= </a:t>
            </a:r>
            <a:r>
              <a:rPr lang="en-US" altLang="ja-JP" dirty="0">
                <a:solidFill>
                  <a:srgbClr val="FF0000"/>
                </a:solidFill>
                <a:latin typeface="+mn-ea"/>
              </a:rPr>
              <a:t>1150</a:t>
            </a:r>
            <a:r>
              <a:rPr lang="en-US" altLang="ja-JP" dirty="0">
                <a:solidFill>
                  <a:srgbClr val="FF0000"/>
                </a:solidFill>
                <a:latin typeface="ＭＳ Ｐゴシック" panose="020B0600070205080204" pitchFamily="50" charset="-128"/>
              </a:rPr>
              <a:t> mm</a:t>
            </a:r>
          </a:p>
        </p:txBody>
      </p:sp>
      <p:sp>
        <p:nvSpPr>
          <p:cNvPr id="94" name="正方形/長方形 93"/>
          <p:cNvSpPr/>
          <p:nvPr/>
        </p:nvSpPr>
        <p:spPr>
          <a:xfrm>
            <a:off x="740769" y="1415240"/>
            <a:ext cx="3798279" cy="492443"/>
          </a:xfrm>
          <a:prstGeom prst="rect">
            <a:avLst/>
          </a:prstGeom>
        </p:spPr>
        <p:txBody>
          <a:bodyPr wrap="square">
            <a:spAutoFit/>
          </a:bodyPr>
          <a:lstStyle/>
          <a:p>
            <a:pPr algn="ctr"/>
            <a:r>
              <a:rPr lang="ja-JP" altLang="en-US" sz="2600" dirty="0"/>
              <a:t>実験条件</a:t>
            </a:r>
            <a:endParaRPr lang="en-US" altLang="ja-JP" sz="2600" dirty="0"/>
          </a:p>
        </p:txBody>
      </p:sp>
    </p:spTree>
    <p:extLst>
      <p:ext uri="{BB962C8B-B14F-4D97-AF65-F5344CB8AC3E}">
        <p14:creationId xmlns:p14="http://schemas.microsoft.com/office/powerpoint/2010/main" val="269843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B1F3912B-6F5B-4218-93FC-4A09C298AFAA}"/>
              </a:ext>
            </a:extLst>
          </p:cNvPr>
          <p:cNvGrpSpPr/>
          <p:nvPr/>
        </p:nvGrpSpPr>
        <p:grpSpPr>
          <a:xfrm>
            <a:off x="154038" y="1947970"/>
            <a:ext cx="8669721" cy="2886056"/>
            <a:chOff x="9354791" y="3926162"/>
            <a:chExt cx="8669721" cy="2886056"/>
          </a:xfrm>
        </p:grpSpPr>
        <p:pic>
          <p:nvPicPr>
            <p:cNvPr id="11" name="図 10">
              <a:extLst>
                <a:ext uri="{FF2B5EF4-FFF2-40B4-BE49-F238E27FC236}">
                  <a16:creationId xmlns:a16="http://schemas.microsoft.com/office/drawing/2014/main" id="{E750A8EA-588F-4D96-A075-3F6A74196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8182" y="3926164"/>
              <a:ext cx="4006330" cy="2702778"/>
            </a:xfrm>
            <a:prstGeom prst="rect">
              <a:avLst/>
            </a:prstGeom>
          </p:spPr>
        </p:pic>
        <p:pic>
          <p:nvPicPr>
            <p:cNvPr id="7" name="図 6">
              <a:extLst>
                <a:ext uri="{FF2B5EF4-FFF2-40B4-BE49-F238E27FC236}">
                  <a16:creationId xmlns:a16="http://schemas.microsoft.com/office/drawing/2014/main" id="{4E2A3FBC-E762-45D2-AAA8-2BCB69386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9845" y="3926164"/>
              <a:ext cx="4020636" cy="2709299"/>
            </a:xfrm>
            <a:prstGeom prst="rect">
              <a:avLst/>
            </a:prstGeom>
          </p:spPr>
        </p:pic>
        <p:sp>
          <p:nvSpPr>
            <p:cNvPr id="97" name="テキスト ボックス 96">
              <a:extLst>
                <a:ext uri="{FF2B5EF4-FFF2-40B4-BE49-F238E27FC236}">
                  <a16:creationId xmlns:a16="http://schemas.microsoft.com/office/drawing/2014/main" id="{E60C718B-6FF4-40F0-B69E-E95638D9A744}"/>
                </a:ext>
              </a:extLst>
            </p:cNvPr>
            <p:cNvSpPr txBox="1"/>
            <p:nvPr/>
          </p:nvSpPr>
          <p:spPr>
            <a:xfrm>
              <a:off x="10573400" y="6491622"/>
              <a:ext cx="2013526"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Frequency</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(Hz)</a:t>
              </a:r>
              <a:endParaRPr kumimoji="1" lang="ja-JP" altLang="en-US" sz="1400" b="1" dirty="0">
                <a:latin typeface="Adobe Song Std L" panose="02020300000000000000" pitchFamily="18" charset="-128"/>
                <a:ea typeface="Adobe Song Std L" panose="02020300000000000000" pitchFamily="18" charset="-128"/>
              </a:endParaRPr>
            </a:p>
          </p:txBody>
        </p:sp>
        <p:sp>
          <p:nvSpPr>
            <p:cNvPr id="98" name="テキスト ボックス 97">
              <a:extLst>
                <a:ext uri="{FF2B5EF4-FFF2-40B4-BE49-F238E27FC236}">
                  <a16:creationId xmlns:a16="http://schemas.microsoft.com/office/drawing/2014/main" id="{3D9359FD-628A-4591-AD92-2F4E51AAE881}"/>
                </a:ext>
              </a:extLst>
            </p:cNvPr>
            <p:cNvSpPr txBox="1"/>
            <p:nvPr/>
          </p:nvSpPr>
          <p:spPr>
            <a:xfrm rot="16200000">
              <a:off x="8157292" y="5123662"/>
              <a:ext cx="2702776"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Pressure Amplitude</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(Pa)</a:t>
              </a:r>
              <a:endParaRPr kumimoji="1" lang="ja-JP" altLang="en-US" sz="1400" b="1" dirty="0">
                <a:latin typeface="Adobe Song Std L" panose="02020300000000000000" pitchFamily="18" charset="-128"/>
                <a:ea typeface="Adobe Song Std L" panose="02020300000000000000" pitchFamily="18" charset="-128"/>
              </a:endParaRPr>
            </a:p>
          </p:txBody>
        </p:sp>
        <p:sp>
          <p:nvSpPr>
            <p:cNvPr id="119" name="テキスト ボックス 118">
              <a:extLst>
                <a:ext uri="{FF2B5EF4-FFF2-40B4-BE49-F238E27FC236}">
                  <a16:creationId xmlns:a16="http://schemas.microsoft.com/office/drawing/2014/main" id="{E60C718B-6FF4-40F0-B69E-E95638D9A744}"/>
                </a:ext>
              </a:extLst>
            </p:cNvPr>
            <p:cNvSpPr txBox="1"/>
            <p:nvPr/>
          </p:nvSpPr>
          <p:spPr>
            <a:xfrm>
              <a:off x="15159862" y="6504441"/>
              <a:ext cx="2013526"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Frequency</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(Hz)</a:t>
              </a:r>
              <a:endParaRPr kumimoji="1" lang="ja-JP" altLang="en-US" sz="1400" b="1" dirty="0">
                <a:latin typeface="Adobe Song Std L" panose="02020300000000000000" pitchFamily="18" charset="-128"/>
                <a:ea typeface="Adobe Song Std L" panose="02020300000000000000" pitchFamily="18" charset="-128"/>
              </a:endParaRPr>
            </a:p>
          </p:txBody>
        </p:sp>
        <p:sp>
          <p:nvSpPr>
            <p:cNvPr id="120" name="テキスト ボックス 119">
              <a:extLst>
                <a:ext uri="{FF2B5EF4-FFF2-40B4-BE49-F238E27FC236}">
                  <a16:creationId xmlns:a16="http://schemas.microsoft.com/office/drawing/2014/main" id="{3D9359FD-628A-4591-AD92-2F4E51AAE881}"/>
                </a:ext>
              </a:extLst>
            </p:cNvPr>
            <p:cNvSpPr txBox="1"/>
            <p:nvPr/>
          </p:nvSpPr>
          <p:spPr>
            <a:xfrm rot="16200000">
              <a:off x="12651031" y="5123661"/>
              <a:ext cx="2702775"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Gain</a:t>
              </a:r>
              <a:endParaRPr kumimoji="1" lang="ja-JP" altLang="en-US" sz="1400" b="1" dirty="0">
                <a:latin typeface="Adobe Song Std L" panose="02020300000000000000" pitchFamily="18" charset="-128"/>
                <a:ea typeface="Adobe Song Std L" panose="02020300000000000000" pitchFamily="18" charset="-128"/>
              </a:endParaRPr>
            </a:p>
          </p:txBody>
        </p:sp>
      </p:grpSp>
      <p:sp>
        <p:nvSpPr>
          <p:cNvPr id="95"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実験結果：共振利用した場合 </a:t>
            </a:r>
            <a:r>
              <a:rPr lang="en-US" altLang="ja-JP" sz="3600" dirty="0"/>
              <a:t>-</a:t>
            </a:r>
            <a:endParaRPr lang="ja-JP" altLang="en-US" sz="3600" dirty="0"/>
          </a:p>
        </p:txBody>
      </p:sp>
      <p:cxnSp>
        <p:nvCxnSpPr>
          <p:cNvPr id="100" name="直線矢印コネクタ 99"/>
          <p:cNvCxnSpPr/>
          <p:nvPr/>
        </p:nvCxnSpPr>
        <p:spPr>
          <a:xfrm>
            <a:off x="1239640" y="2282592"/>
            <a:ext cx="2146533"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5B827512-14FE-46AA-8D84-496CF6BCEE70}"/>
              </a:ext>
            </a:extLst>
          </p:cNvPr>
          <p:cNvSpPr txBox="1"/>
          <p:nvPr/>
        </p:nvSpPr>
        <p:spPr>
          <a:xfrm>
            <a:off x="2036341" y="1990204"/>
            <a:ext cx="975702" cy="584775"/>
          </a:xfrm>
          <a:prstGeom prst="rect">
            <a:avLst/>
          </a:prstGeom>
          <a:noFill/>
        </p:spPr>
        <p:txBody>
          <a:bodyPr wrap="square" rtlCol="0">
            <a:spAutoFit/>
          </a:bodyPr>
          <a:lstStyle/>
          <a:p>
            <a:r>
              <a:rPr lang="ja-JP" altLang="en-US" sz="3200" dirty="0">
                <a:solidFill>
                  <a:srgbClr val="FF0000"/>
                </a:solidFill>
              </a:rPr>
              <a:t>〇</a:t>
            </a:r>
            <a:endParaRPr lang="en-US" altLang="ja-JP" sz="3200" dirty="0">
              <a:solidFill>
                <a:srgbClr val="FF0000"/>
              </a:solidFill>
            </a:endParaRPr>
          </a:p>
        </p:txBody>
      </p:sp>
      <p:cxnSp>
        <p:nvCxnSpPr>
          <p:cNvPr id="103" name="直線矢印コネクタ 102"/>
          <p:cNvCxnSpPr>
            <a:cxnSpLocks/>
          </p:cNvCxnSpPr>
          <p:nvPr/>
        </p:nvCxnSpPr>
        <p:spPr>
          <a:xfrm>
            <a:off x="956345" y="3129437"/>
            <a:ext cx="3145872"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5B827512-14FE-46AA-8D84-496CF6BCEE70}"/>
              </a:ext>
            </a:extLst>
          </p:cNvPr>
          <p:cNvSpPr txBox="1"/>
          <p:nvPr/>
        </p:nvSpPr>
        <p:spPr>
          <a:xfrm>
            <a:off x="2110143" y="2837049"/>
            <a:ext cx="975702" cy="584775"/>
          </a:xfrm>
          <a:prstGeom prst="rect">
            <a:avLst/>
          </a:prstGeom>
          <a:noFill/>
        </p:spPr>
        <p:txBody>
          <a:bodyPr wrap="square" rtlCol="0">
            <a:spAutoFit/>
          </a:bodyPr>
          <a:lstStyle/>
          <a:p>
            <a:r>
              <a:rPr lang="ja-JP" altLang="en-US" sz="3200" dirty="0">
                <a:solidFill>
                  <a:srgbClr val="FF0000"/>
                </a:solidFill>
              </a:rPr>
              <a:t>〇</a:t>
            </a:r>
            <a:endParaRPr lang="en-US" altLang="ja-JP" sz="3200" dirty="0">
              <a:solidFill>
                <a:srgbClr val="FF0000"/>
              </a:solidFill>
            </a:endParaRPr>
          </a:p>
        </p:txBody>
      </p:sp>
      <p:cxnSp>
        <p:nvCxnSpPr>
          <p:cNvPr id="107" name="直線矢印コネクタ 106"/>
          <p:cNvCxnSpPr>
            <a:cxnSpLocks/>
          </p:cNvCxnSpPr>
          <p:nvPr/>
        </p:nvCxnSpPr>
        <p:spPr>
          <a:xfrm>
            <a:off x="956345" y="4111978"/>
            <a:ext cx="3145872"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5B827512-14FE-46AA-8D84-496CF6BCEE70}"/>
              </a:ext>
            </a:extLst>
          </p:cNvPr>
          <p:cNvSpPr txBox="1"/>
          <p:nvPr/>
        </p:nvSpPr>
        <p:spPr>
          <a:xfrm>
            <a:off x="2151047" y="3819590"/>
            <a:ext cx="975702" cy="584775"/>
          </a:xfrm>
          <a:prstGeom prst="rect">
            <a:avLst/>
          </a:prstGeom>
          <a:noFill/>
        </p:spPr>
        <p:txBody>
          <a:bodyPr wrap="square" rtlCol="0">
            <a:spAutoFit/>
          </a:bodyPr>
          <a:lstStyle/>
          <a:p>
            <a:r>
              <a:rPr lang="ja-JP" altLang="en-US" sz="3200" dirty="0">
                <a:solidFill>
                  <a:srgbClr val="FF0000"/>
                </a:solidFill>
              </a:rPr>
              <a:t>〇</a:t>
            </a:r>
            <a:endParaRPr lang="en-US" altLang="ja-JP" sz="3200" dirty="0">
              <a:solidFill>
                <a:srgbClr val="FF0000"/>
              </a:solidFill>
            </a:endParaRPr>
          </a:p>
        </p:txBody>
      </p:sp>
      <p:sp>
        <p:nvSpPr>
          <p:cNvPr id="8" name="スライド番号プレースホルダー 7"/>
          <p:cNvSpPr>
            <a:spLocks noGrp="1"/>
          </p:cNvSpPr>
          <p:nvPr>
            <p:ph type="sldNum" sz="quarter" idx="12"/>
          </p:nvPr>
        </p:nvSpPr>
        <p:spPr/>
        <p:txBody>
          <a:bodyPr/>
          <a:lstStyle/>
          <a:p>
            <a:fld id="{BC61AADE-A0EC-439D-811A-359813556A13}" type="slidenum">
              <a:rPr kumimoji="1" lang="ja-JP" altLang="en-US" smtClean="0"/>
              <a:t>13</a:t>
            </a:fld>
            <a:endParaRPr kumimoji="1" lang="ja-JP" altLang="en-US"/>
          </a:p>
        </p:txBody>
      </p:sp>
      <p:sp>
        <p:nvSpPr>
          <p:cNvPr id="121" name="正方形/長方形 120"/>
          <p:cNvSpPr/>
          <p:nvPr/>
        </p:nvSpPr>
        <p:spPr>
          <a:xfrm>
            <a:off x="889517" y="2885738"/>
            <a:ext cx="3206332" cy="830997"/>
          </a:xfrm>
          <a:prstGeom prst="rect">
            <a:avLst/>
          </a:prstGeom>
          <a:solidFill>
            <a:schemeClr val="accent2">
              <a:lumMod val="20000"/>
              <a:lumOff val="80000"/>
            </a:schemeClr>
          </a:solidFill>
          <a:ln>
            <a:solidFill>
              <a:schemeClr val="tx1"/>
            </a:solidFill>
          </a:ln>
        </p:spPr>
        <p:txBody>
          <a:bodyPr wrap="square">
            <a:spAutoFit/>
          </a:bodyPr>
          <a:lstStyle/>
          <a:p>
            <a:pPr algn="ctr"/>
            <a:r>
              <a:rPr lang="ja-JP" altLang="en-US" sz="2400" dirty="0"/>
              <a:t>圧力振幅の追従する</a:t>
            </a:r>
            <a:endParaRPr lang="en-US" altLang="ja-JP" sz="2400" dirty="0"/>
          </a:p>
          <a:p>
            <a:pPr algn="ctr"/>
            <a:r>
              <a:rPr lang="ja-JP" altLang="en-US" sz="2400" dirty="0"/>
              <a:t>周波数範囲が拡大</a:t>
            </a:r>
          </a:p>
        </p:txBody>
      </p:sp>
      <p:sp>
        <p:nvSpPr>
          <p:cNvPr id="122" name="正方形/長方形 121"/>
          <p:cNvSpPr/>
          <p:nvPr/>
        </p:nvSpPr>
        <p:spPr>
          <a:xfrm>
            <a:off x="1782571" y="5513542"/>
            <a:ext cx="5809604" cy="954107"/>
          </a:xfrm>
          <a:prstGeom prst="rect">
            <a:avLst/>
          </a:prstGeom>
        </p:spPr>
        <p:txBody>
          <a:bodyPr wrap="none">
            <a:spAutoFit/>
          </a:bodyPr>
          <a:lstStyle/>
          <a:p>
            <a:pPr algn="ctr"/>
            <a:r>
              <a:rPr lang="ja-JP" altLang="en-US" sz="2800" dirty="0"/>
              <a:t>小規模音源による大振幅加振の達成</a:t>
            </a:r>
            <a:endParaRPr lang="en-US" altLang="ja-JP" sz="2800" dirty="0"/>
          </a:p>
          <a:p>
            <a:pPr algn="ctr"/>
            <a:r>
              <a:rPr lang="ja-JP" altLang="en-US" sz="2800" dirty="0"/>
              <a:t>測定管路の</a:t>
            </a:r>
            <a:r>
              <a:rPr lang="ja-JP" altLang="en-US" sz="2800" dirty="0">
                <a:solidFill>
                  <a:srgbClr val="FF0000"/>
                </a:solidFill>
              </a:rPr>
              <a:t>共振利用は可能</a:t>
            </a:r>
            <a:endParaRPr lang="ja-JP" altLang="en-US" sz="2400" dirty="0">
              <a:solidFill>
                <a:srgbClr val="FF0000"/>
              </a:solidFill>
            </a:endParaRPr>
          </a:p>
        </p:txBody>
      </p:sp>
      <p:sp>
        <p:nvSpPr>
          <p:cNvPr id="123" name="正方形/長方形 122"/>
          <p:cNvSpPr/>
          <p:nvPr/>
        </p:nvSpPr>
        <p:spPr>
          <a:xfrm>
            <a:off x="0" y="1240179"/>
            <a:ext cx="9137189" cy="523220"/>
          </a:xfrm>
          <a:prstGeom prst="rect">
            <a:avLst/>
          </a:prstGeom>
        </p:spPr>
        <p:txBody>
          <a:bodyPr wrap="square">
            <a:spAutoFit/>
          </a:bodyPr>
          <a:lstStyle/>
          <a:p>
            <a:pPr algn="ctr"/>
            <a:r>
              <a:rPr lang="ja-JP" altLang="en-US" sz="2800" dirty="0"/>
              <a:t>周波数応答計測時の圧力振幅とゲイン</a:t>
            </a:r>
            <a:endParaRPr lang="ja-JP" altLang="en-US" sz="2400" dirty="0">
              <a:solidFill>
                <a:srgbClr val="FF0000"/>
              </a:solidFill>
            </a:endParaRPr>
          </a:p>
        </p:txBody>
      </p:sp>
      <p:sp>
        <p:nvSpPr>
          <p:cNvPr id="14" name="円/楕円 13"/>
          <p:cNvSpPr/>
          <p:nvPr/>
        </p:nvSpPr>
        <p:spPr>
          <a:xfrm>
            <a:off x="6457950" y="3502680"/>
            <a:ext cx="798969" cy="9189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964433" y="4215965"/>
            <a:ext cx="2129109" cy="400110"/>
          </a:xfrm>
          <a:prstGeom prst="rect">
            <a:avLst/>
          </a:prstGeom>
          <a:solidFill>
            <a:schemeClr val="bg1"/>
          </a:solidFill>
          <a:ln>
            <a:solidFill>
              <a:srgbClr val="FF0000"/>
            </a:solidFill>
          </a:ln>
        </p:spPr>
        <p:txBody>
          <a:bodyPr wrap="none">
            <a:spAutoFit/>
          </a:bodyPr>
          <a:lstStyle/>
          <a:p>
            <a:r>
              <a:rPr lang="en-US" altLang="ja-JP" sz="2000" dirty="0"/>
              <a:t>48Hz</a:t>
            </a:r>
            <a:r>
              <a:rPr lang="ja-JP" altLang="en-US" sz="2000" dirty="0"/>
              <a:t>でゲイン最小</a:t>
            </a:r>
          </a:p>
        </p:txBody>
      </p:sp>
      <p:sp>
        <p:nvSpPr>
          <p:cNvPr id="99" name="正方形/長方形 98"/>
          <p:cNvSpPr/>
          <p:nvPr/>
        </p:nvSpPr>
        <p:spPr>
          <a:xfrm>
            <a:off x="5181377" y="2885738"/>
            <a:ext cx="3616696" cy="830997"/>
          </a:xfrm>
          <a:prstGeom prst="rect">
            <a:avLst/>
          </a:prstGeom>
          <a:solidFill>
            <a:schemeClr val="accent2">
              <a:lumMod val="20000"/>
              <a:lumOff val="80000"/>
            </a:schemeClr>
          </a:solidFill>
          <a:ln>
            <a:solidFill>
              <a:schemeClr val="tx1"/>
            </a:solidFill>
          </a:ln>
        </p:spPr>
        <p:txBody>
          <a:bodyPr wrap="none">
            <a:spAutoFit/>
          </a:bodyPr>
          <a:lstStyle/>
          <a:p>
            <a:pPr algn="ctr"/>
            <a:r>
              <a:rPr lang="ja-JP" altLang="en-US" sz="2400" dirty="0"/>
              <a:t>共振周波数に近いほど</a:t>
            </a:r>
            <a:endParaRPr lang="en-US" altLang="ja-JP" sz="2400" dirty="0"/>
          </a:p>
          <a:p>
            <a:pPr algn="ctr"/>
            <a:r>
              <a:rPr lang="ja-JP" altLang="en-US" sz="2400" dirty="0"/>
              <a:t>ゲインが低下</a:t>
            </a:r>
            <a:r>
              <a:rPr lang="en-US" altLang="ja-JP" sz="2400" dirty="0"/>
              <a:t>=</a:t>
            </a:r>
            <a:r>
              <a:rPr lang="ja-JP" altLang="en-US" sz="2400" dirty="0"/>
              <a:t>駆動信号</a:t>
            </a:r>
            <a:r>
              <a:rPr lang="ja-JP" altLang="en-US" sz="2400" dirty="0">
                <a:solidFill>
                  <a:srgbClr val="FF0000"/>
                </a:solidFill>
              </a:rPr>
              <a:t>小</a:t>
            </a:r>
            <a:endParaRPr lang="en-US" altLang="ja-JP" sz="2400" dirty="0">
              <a:solidFill>
                <a:srgbClr val="FF0000"/>
              </a:solidFill>
            </a:endParaRPr>
          </a:p>
        </p:txBody>
      </p:sp>
    </p:spTree>
    <p:extLst>
      <p:ext uri="{BB962C8B-B14F-4D97-AF65-F5344CB8AC3E}">
        <p14:creationId xmlns:p14="http://schemas.microsoft.com/office/powerpoint/2010/main" val="20014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par>
                                <p:cTn id="17" presetID="10"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fade">
                                      <p:cBhvr>
                                        <p:cTn id="4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4" grpId="0"/>
      <p:bldP spid="108" grpId="0"/>
      <p:bldP spid="121" grpId="0" animBg="1"/>
      <p:bldP spid="122" grpId="0"/>
      <p:bldP spid="14" grpId="0" animBg="1"/>
      <p:bldP spid="15" grpId="0" animBg="1"/>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3" name="正方形/長方形 202">
                <a:extLst>
                  <a:ext uri="{FF2B5EF4-FFF2-40B4-BE49-F238E27FC236}">
                    <a16:creationId xmlns:a16="http://schemas.microsoft.com/office/drawing/2014/main" id="{328229C5-7BEF-4D86-B3C7-C19153C38F43}"/>
                  </a:ext>
                </a:extLst>
              </p:cNvPr>
              <p:cNvSpPr/>
              <p:nvPr/>
            </p:nvSpPr>
            <p:spPr>
              <a:xfrm>
                <a:off x="1301059" y="2768033"/>
                <a:ext cx="364015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rPr>
                        <m:t>𝑢</m:t>
                      </m:r>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𝑡</m:t>
                      </m:r>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𝐺</m:t>
                      </m:r>
                      <m:d>
                        <m:dPr>
                          <m:ctrlPr>
                            <a:rPr lang="en-US" altLang="ja-JP" sz="2400" b="0" i="1" smtClean="0">
                              <a:effectLst/>
                              <a:latin typeface="Cambria Math" panose="02040503050406030204" pitchFamily="18" charset="0"/>
                            </a:rPr>
                          </m:ctrlPr>
                        </m:dPr>
                        <m:e>
                          <m:r>
                            <a:rPr lang="en-US" altLang="ja-JP" sz="2400" b="0" i="1" smtClean="0">
                              <a:effectLst/>
                              <a:latin typeface="Cambria Math" panose="02040503050406030204" pitchFamily="18" charset="0"/>
                            </a:rPr>
                            <m:t>𝑡</m:t>
                          </m:r>
                        </m:e>
                      </m:d>
                      <m:r>
                        <a:rPr lang="en-US" altLang="ja-JP" sz="2400" b="0" i="1" smtClean="0">
                          <a:effectLst/>
                          <a:latin typeface="Cambria Math" panose="02040503050406030204" pitchFamily="18" charset="0"/>
                        </a:rPr>
                        <m:t>𝐴</m:t>
                      </m:r>
                      <m:func>
                        <m:funcPr>
                          <m:ctrlPr>
                            <a:rPr lang="en-US" altLang="ja-JP" sz="2400" b="0" i="1" smtClean="0">
                              <a:effectLst/>
                              <a:latin typeface="Cambria Math" panose="02040503050406030204" pitchFamily="18" charset="0"/>
                            </a:rPr>
                          </m:ctrlPr>
                        </m:funcPr>
                        <m:fName>
                          <m:r>
                            <m:rPr>
                              <m:sty m:val="p"/>
                            </m:rPr>
                            <a:rPr lang="en-US" altLang="ja-JP" sz="2400" b="0" i="0" smtClean="0">
                              <a:effectLst/>
                              <a:latin typeface="Cambria Math" panose="02040503050406030204" pitchFamily="18" charset="0"/>
                            </a:rPr>
                            <m:t>sin</m:t>
                          </m:r>
                        </m:fName>
                        <m:e>
                          <m:r>
                            <a:rPr lang="en-US" altLang="ja-JP" sz="2400" b="0" i="1" smtClean="0">
                              <a:effectLst/>
                              <a:latin typeface="Cambria Math" panose="02040503050406030204" pitchFamily="18" charset="0"/>
                            </a:rPr>
                            <m:t>(</m:t>
                          </m:r>
                          <m:r>
                            <a:rPr lang="ja-JP" altLang="en-US" sz="2400" b="0" i="1" smtClean="0">
                              <a:effectLst/>
                              <a:latin typeface="Cambria Math" panose="02040503050406030204" pitchFamily="18" charset="0"/>
                            </a:rPr>
                            <m:t>𝜔</m:t>
                          </m:r>
                          <m:r>
                            <a:rPr lang="en-US" altLang="ja-JP" sz="2400" b="0" i="1" smtClean="0">
                              <a:effectLst/>
                              <a:latin typeface="Cambria Math" panose="02040503050406030204" pitchFamily="18" charset="0"/>
                            </a:rPr>
                            <m:t>𝑡</m:t>
                          </m:r>
                          <m:r>
                            <a:rPr lang="en-US" altLang="ja-JP" sz="2400" b="0" i="1" smtClean="0">
                              <a:effectLst/>
                              <a:latin typeface="Cambria Math" panose="02040503050406030204" pitchFamily="18" charset="0"/>
                            </a:rPr>
                            <m:t>)</m:t>
                          </m:r>
                        </m:e>
                      </m:func>
                    </m:oMath>
                  </m:oMathPara>
                </a14:m>
                <a:endParaRPr lang="ja-JP" altLang="en-US" sz="2400" dirty="0">
                  <a:effectLst/>
                </a:endParaRPr>
              </a:p>
            </p:txBody>
          </p:sp>
        </mc:Choice>
        <mc:Fallback xmlns="">
          <p:sp>
            <p:nvSpPr>
              <p:cNvPr id="203" name="正方形/長方形 202">
                <a:extLst>
                  <a:ext uri="{FF2B5EF4-FFF2-40B4-BE49-F238E27FC236}">
                    <a16:creationId xmlns:a16="http://schemas.microsoft.com/office/drawing/2014/main" xmlns:a14="http://schemas.microsoft.com/office/drawing/2010/main" xmlns="" id="{328229C5-7BEF-4D86-B3C7-C19153C38F43}"/>
                  </a:ext>
                </a:extLst>
              </p:cNvPr>
              <p:cNvSpPr>
                <a:spLocks noRot="1" noChangeAspect="1" noMove="1" noResize="1" noEditPoints="1" noAdjustHandles="1" noChangeArrowheads="1" noChangeShapeType="1" noTextEdit="1"/>
              </p:cNvSpPr>
              <p:nvPr/>
            </p:nvSpPr>
            <p:spPr>
              <a:xfrm>
                <a:off x="1301059" y="2768033"/>
                <a:ext cx="3640157" cy="461665"/>
              </a:xfrm>
              <a:prstGeom prst="rect">
                <a:avLst/>
              </a:prstGeom>
              <a:blipFill rotWithShape="0">
                <a:blip r:embed="rId4"/>
                <a:stretch>
                  <a:fillRect b="-17105"/>
                </a:stretch>
              </a:blipFill>
            </p:spPr>
            <p:txBody>
              <a:bodyPr/>
              <a:lstStyle/>
              <a:p>
                <a:r>
                  <a:rPr lang="ja-JP" altLang="en-US">
                    <a:noFill/>
                  </a:rPr>
                  <a:t> </a:t>
                </a:r>
              </a:p>
            </p:txBody>
          </p:sp>
        </mc:Fallback>
      </mc:AlternateContent>
      <p:sp>
        <p:nvSpPr>
          <p:cNvPr id="96"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定常発振制御系（従来手法） </a:t>
            </a:r>
            <a:r>
              <a:rPr lang="en-US" altLang="ja-JP" sz="3600" dirty="0"/>
              <a:t>-</a:t>
            </a:r>
            <a:endParaRPr lang="ja-JP" altLang="en-US" sz="3600" dirty="0"/>
          </a:p>
        </p:txBody>
      </p:sp>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14</a:t>
            </a:fld>
            <a:endParaRPr kumimoji="1" lang="ja-JP" altLang="en-US" dirty="0"/>
          </a:p>
        </p:txBody>
      </p:sp>
      <p:cxnSp>
        <p:nvCxnSpPr>
          <p:cNvPr id="88" name="直線コネクタ 87">
            <a:extLst>
              <a:ext uri="{FF2B5EF4-FFF2-40B4-BE49-F238E27FC236}">
                <a16:creationId xmlns:a16="http://schemas.microsoft.com/office/drawing/2014/main" id="{15AA762A-5371-4CAE-AC4F-197D44373F53}"/>
              </a:ext>
            </a:extLst>
          </p:cNvPr>
          <p:cNvCxnSpPr>
            <a:cxnSpLocks/>
          </p:cNvCxnSpPr>
          <p:nvPr/>
        </p:nvCxnSpPr>
        <p:spPr>
          <a:xfrm flipV="1">
            <a:off x="2396752" y="3928112"/>
            <a:ext cx="0" cy="1877878"/>
          </a:xfrm>
          <a:prstGeom prst="line">
            <a:avLst/>
          </a:prstGeom>
          <a:ln w="19050"/>
        </p:spPr>
        <p:style>
          <a:lnRef idx="3">
            <a:schemeClr val="dk1"/>
          </a:lnRef>
          <a:fillRef idx="0">
            <a:schemeClr val="dk1"/>
          </a:fillRef>
          <a:effectRef idx="2">
            <a:schemeClr val="dk1"/>
          </a:effectRef>
          <a:fontRef idx="minor">
            <a:schemeClr val="tx1"/>
          </a:fontRef>
        </p:style>
      </p:cxnSp>
      <p:sp>
        <p:nvSpPr>
          <p:cNvPr id="95" name="楕円 35">
            <a:extLst>
              <a:ext uri="{FF2B5EF4-FFF2-40B4-BE49-F238E27FC236}">
                <a16:creationId xmlns:a16="http://schemas.microsoft.com/office/drawing/2014/main" id="{6BC31266-13DF-4DC3-B27D-68619ED42CAB}"/>
              </a:ext>
            </a:extLst>
          </p:cNvPr>
          <p:cNvSpPr/>
          <p:nvPr/>
        </p:nvSpPr>
        <p:spPr>
          <a:xfrm>
            <a:off x="6097949" y="3871362"/>
            <a:ext cx="115477" cy="1154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矢印コネクタ 96">
            <a:extLst>
              <a:ext uri="{FF2B5EF4-FFF2-40B4-BE49-F238E27FC236}">
                <a16:creationId xmlns:a16="http://schemas.microsoft.com/office/drawing/2014/main" id="{E0D4CBF4-6A80-46CC-AB52-257EB32AF279}"/>
              </a:ext>
            </a:extLst>
          </p:cNvPr>
          <p:cNvCxnSpPr>
            <a:cxnSpLocks/>
          </p:cNvCxnSpPr>
          <p:nvPr/>
        </p:nvCxnSpPr>
        <p:spPr>
          <a:xfrm rot="5400000">
            <a:off x="6393791" y="3741956"/>
            <a:ext cx="0" cy="36073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98" name="直線矢印コネクタ 97">
            <a:extLst>
              <a:ext uri="{FF2B5EF4-FFF2-40B4-BE49-F238E27FC236}">
                <a16:creationId xmlns:a16="http://schemas.microsoft.com/office/drawing/2014/main" id="{54EFBBDC-E966-4246-9A9F-84B7920C17FE}"/>
              </a:ext>
            </a:extLst>
          </p:cNvPr>
          <p:cNvCxnSpPr>
            <a:cxnSpLocks/>
          </p:cNvCxnSpPr>
          <p:nvPr/>
        </p:nvCxnSpPr>
        <p:spPr>
          <a:xfrm rot="5400000">
            <a:off x="6040855" y="4098151"/>
            <a:ext cx="234841"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99" name="グループ化 98">
            <a:extLst>
              <a:ext uri="{FF2B5EF4-FFF2-40B4-BE49-F238E27FC236}">
                <a16:creationId xmlns:a16="http://schemas.microsoft.com/office/drawing/2014/main" id="{96F5FE9B-28E9-4211-93E2-8FA134A78C4F}"/>
              </a:ext>
            </a:extLst>
          </p:cNvPr>
          <p:cNvGrpSpPr/>
          <p:nvPr/>
        </p:nvGrpSpPr>
        <p:grpSpPr>
          <a:xfrm>
            <a:off x="5900928" y="4224188"/>
            <a:ext cx="591597" cy="458022"/>
            <a:chOff x="921221" y="1481343"/>
            <a:chExt cx="831125" cy="643467"/>
          </a:xfrm>
        </p:grpSpPr>
        <p:sp>
          <p:nvSpPr>
            <p:cNvPr id="100" name="テキスト ボックス 99">
              <a:extLst>
                <a:ext uri="{FF2B5EF4-FFF2-40B4-BE49-F238E27FC236}">
                  <a16:creationId xmlns:a16="http://schemas.microsoft.com/office/drawing/2014/main" id="{492071E3-B687-4405-9118-FA3191BF0A09}"/>
                </a:ext>
              </a:extLst>
            </p:cNvPr>
            <p:cNvSpPr txBox="1"/>
            <p:nvPr/>
          </p:nvSpPr>
          <p:spPr>
            <a:xfrm>
              <a:off x="921221" y="1572117"/>
              <a:ext cx="831125" cy="518868"/>
            </a:xfrm>
            <a:prstGeom prst="rect">
              <a:avLst/>
            </a:prstGeom>
            <a:noFill/>
            <a:ln w="19050">
              <a:noFill/>
            </a:ln>
          </p:spPr>
          <p:txBody>
            <a:bodyPr wrap="square" rtlCol="0">
              <a:spAutoFit/>
            </a:bodyPr>
            <a:lstStyle/>
            <a:p>
              <a:r>
                <a:rPr lang="ja-JP" altLang="en-US" dirty="0">
                  <a:latin typeface="Georgia" panose="02040502050405020303" pitchFamily="18" charset="0"/>
                </a:rPr>
                <a:t> </a:t>
              </a:r>
              <a:r>
                <a:rPr kumimoji="1" lang="en-US" altLang="ja-JP" dirty="0">
                  <a:latin typeface="Georgia" panose="02040502050405020303" pitchFamily="18" charset="0"/>
                </a:rPr>
                <a:t>PI</a:t>
              </a:r>
              <a:endParaRPr kumimoji="1" lang="ja-JP" altLang="en-US" dirty="0">
                <a:latin typeface="Georgia" panose="02040502050405020303" pitchFamily="18" charset="0"/>
              </a:endParaRPr>
            </a:p>
          </p:txBody>
        </p:sp>
        <p:sp>
          <p:nvSpPr>
            <p:cNvPr id="101" name="正方形/長方形 100">
              <a:extLst>
                <a:ext uri="{FF2B5EF4-FFF2-40B4-BE49-F238E27FC236}">
                  <a16:creationId xmlns:a16="http://schemas.microsoft.com/office/drawing/2014/main" id="{7F354667-1562-441C-AA79-11C2F132369B}"/>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02" name="直線矢印コネクタ 101">
            <a:extLst>
              <a:ext uri="{FF2B5EF4-FFF2-40B4-BE49-F238E27FC236}">
                <a16:creationId xmlns:a16="http://schemas.microsoft.com/office/drawing/2014/main" id="{4C538A83-2DA0-4196-958E-3BA2358D5FF3}"/>
              </a:ext>
            </a:extLst>
          </p:cNvPr>
          <p:cNvCxnSpPr>
            <a:cxnSpLocks/>
            <a:stCxn id="152" idx="2"/>
          </p:cNvCxnSpPr>
          <p:nvPr/>
        </p:nvCxnSpPr>
        <p:spPr>
          <a:xfrm flipH="1">
            <a:off x="5624622" y="5371992"/>
            <a:ext cx="540640" cy="856044"/>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21EABAA4-80E2-4419-B0A3-3BCAD226EEBF}"/>
                  </a:ext>
                </a:extLst>
              </p:cNvPr>
              <p:cNvSpPr txBox="1"/>
              <p:nvPr/>
            </p:nvSpPr>
            <p:spPr>
              <a:xfrm>
                <a:off x="4997299" y="5470420"/>
                <a:ext cx="458021"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103" name="テキスト ボックス 102">
                <a:extLst>
                  <a:ext uri="{FF2B5EF4-FFF2-40B4-BE49-F238E27FC236}">
                    <a16:creationId xmlns="" xmlns:a16="http://schemas.microsoft.com/office/drawing/2014/main" xmlns:a14="http://schemas.microsoft.com/office/drawing/2010/main" id="{21EABAA4-80E2-4419-B0A3-3BCAD226EEBF}"/>
                  </a:ext>
                </a:extLst>
              </p:cNvPr>
              <p:cNvSpPr txBox="1">
                <a:spLocks noRot="1" noChangeAspect="1" noMove="1" noResize="1" noEditPoints="1" noAdjustHandles="1" noChangeArrowheads="1" noChangeShapeType="1" noTextEdit="1"/>
              </p:cNvSpPr>
              <p:nvPr/>
            </p:nvSpPr>
            <p:spPr>
              <a:xfrm>
                <a:off x="4997299" y="5470420"/>
                <a:ext cx="458021" cy="400110"/>
              </a:xfrm>
              <a:prstGeom prst="rect">
                <a:avLst/>
              </a:prstGeom>
              <a:blipFill rotWithShape="0">
                <a:blip r:embed="rId5"/>
                <a:stretch>
                  <a:fillRect r="-49333" b="-15152"/>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135FAA69-BD40-4660-ACDD-0B9D815805D4}"/>
                  </a:ext>
                </a:extLst>
              </p:cNvPr>
              <p:cNvSpPr txBox="1"/>
              <p:nvPr/>
            </p:nvSpPr>
            <p:spPr>
              <a:xfrm>
                <a:off x="6565536" y="3636486"/>
                <a:ext cx="618161"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𝑃</m:t>
                          </m:r>
                        </m:e>
                        <m:sub>
                          <m:r>
                            <m:rPr>
                              <m:sty m:val="p"/>
                            </m:rPr>
                            <a:rPr kumimoji="1" lang="en-US" altLang="ja-JP" sz="2400" b="0" i="0" smtClean="0">
                              <a:latin typeface="Cambria Math" panose="02040503050406030204" pitchFamily="18" charset="0"/>
                            </a:rPr>
                            <m:t>C</m:t>
                          </m:r>
                        </m:sub>
                      </m:sSub>
                    </m:oMath>
                  </m:oMathPara>
                </a14:m>
                <a:endParaRPr kumimoji="1" lang="ja-JP" altLang="en-US" sz="2400" dirty="0"/>
              </a:p>
            </p:txBody>
          </p:sp>
        </mc:Choice>
        <mc:Fallback xmlns="">
          <p:sp>
            <p:nvSpPr>
              <p:cNvPr id="104" name="テキスト ボックス 103">
                <a:extLst>
                  <a:ext uri="{FF2B5EF4-FFF2-40B4-BE49-F238E27FC236}">
                    <a16:creationId xmlns="" xmlns:a16="http://schemas.microsoft.com/office/drawing/2014/main" xmlns:a14="http://schemas.microsoft.com/office/drawing/2010/main" id="{135FAA69-BD40-4660-ACDD-0B9D815805D4}"/>
                  </a:ext>
                </a:extLst>
              </p:cNvPr>
              <p:cNvSpPr txBox="1">
                <a:spLocks noRot="1" noChangeAspect="1" noMove="1" noResize="1" noEditPoints="1" noAdjustHandles="1" noChangeArrowheads="1" noChangeShapeType="1" noTextEdit="1"/>
              </p:cNvSpPr>
              <p:nvPr/>
            </p:nvSpPr>
            <p:spPr>
              <a:xfrm>
                <a:off x="6565536" y="3636486"/>
                <a:ext cx="618161" cy="461665"/>
              </a:xfrm>
              <a:prstGeom prst="rect">
                <a:avLst/>
              </a:prstGeom>
              <a:blipFill rotWithShape="0">
                <a:blip r:embed="rId6"/>
                <a:stretch>
                  <a:fillRect b="-2667"/>
                </a:stretch>
              </a:blipFill>
              <a:ln w="19050">
                <a:noFill/>
              </a:ln>
            </p:spPr>
            <p:txBody>
              <a:bodyPr/>
              <a:lstStyle/>
              <a:p>
                <a:r>
                  <a:rPr lang="ja-JP" altLang="en-US">
                    <a:noFill/>
                  </a:rPr>
                  <a:t> </a:t>
                </a:r>
              </a:p>
            </p:txBody>
          </p:sp>
        </mc:Fallback>
      </mc:AlternateContent>
      <p:sp>
        <p:nvSpPr>
          <p:cNvPr id="145" name="テキスト ボックス 144">
            <a:extLst>
              <a:ext uri="{FF2B5EF4-FFF2-40B4-BE49-F238E27FC236}">
                <a16:creationId xmlns:a16="http://schemas.microsoft.com/office/drawing/2014/main" id="{660FEED9-27ED-45FD-807A-5B24965F6325}"/>
              </a:ext>
            </a:extLst>
          </p:cNvPr>
          <p:cNvSpPr txBox="1"/>
          <p:nvPr/>
        </p:nvSpPr>
        <p:spPr>
          <a:xfrm>
            <a:off x="6840295" y="3584433"/>
            <a:ext cx="618161" cy="328614"/>
          </a:xfrm>
          <a:prstGeom prst="rect">
            <a:avLst/>
          </a:prstGeom>
          <a:noFill/>
          <a:ln w="19050">
            <a:noFill/>
          </a:ln>
        </p:spPr>
        <p:txBody>
          <a:bodyPr wrap="square" rtlCol="0">
            <a:spAutoFit/>
          </a:bodyPr>
          <a:lstStyle/>
          <a:p>
            <a:r>
              <a:rPr kumimoji="1" lang="en-US" altLang="ja-JP" sz="2400" dirty="0"/>
              <a:t>*</a:t>
            </a:r>
            <a:endParaRPr kumimoji="1" lang="ja-JP" altLang="en-US" sz="2400" dirty="0"/>
          </a:p>
        </p:txBody>
      </p:sp>
      <mc:AlternateContent xmlns:mc="http://schemas.openxmlformats.org/markup-compatibility/2006" xmlns:a14="http://schemas.microsoft.com/office/drawing/2010/main">
        <mc:Choice Requires="a14">
          <p:sp>
            <p:nvSpPr>
              <p:cNvPr id="148" name="テキスト ボックス 147">
                <a:extLst>
                  <a:ext uri="{FF2B5EF4-FFF2-40B4-BE49-F238E27FC236}">
                    <a16:creationId xmlns:a16="http://schemas.microsoft.com/office/drawing/2014/main" id="{914268D5-3F43-427A-BE4E-003AF3FC914C}"/>
                  </a:ext>
                </a:extLst>
              </p:cNvPr>
              <p:cNvSpPr txBox="1"/>
              <p:nvPr/>
            </p:nvSpPr>
            <p:spPr>
              <a:xfrm>
                <a:off x="6097949" y="3519784"/>
                <a:ext cx="458021" cy="32861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48" name="テキスト ボックス 147">
                <a:extLst>
                  <a:ext uri="{FF2B5EF4-FFF2-40B4-BE49-F238E27FC236}">
                    <a16:creationId xmlns="" xmlns:a16="http://schemas.microsoft.com/office/drawing/2014/main" xmlns:a14="http://schemas.microsoft.com/office/drawing/2010/main" id="{914268D5-3F43-427A-BE4E-003AF3FC914C}"/>
                  </a:ext>
                </a:extLst>
              </p:cNvPr>
              <p:cNvSpPr txBox="1">
                <a:spLocks noRot="1" noChangeAspect="1" noMove="1" noResize="1" noEditPoints="1" noAdjustHandles="1" noChangeArrowheads="1" noChangeShapeType="1" noTextEdit="1"/>
              </p:cNvSpPr>
              <p:nvPr/>
            </p:nvSpPr>
            <p:spPr>
              <a:xfrm>
                <a:off x="6097949" y="3519784"/>
                <a:ext cx="458021" cy="328614"/>
              </a:xfrm>
              <a:prstGeom prst="rect">
                <a:avLst/>
              </a:prstGeom>
              <a:blipFill rotWithShape="0">
                <a:blip r:embed="rId7"/>
                <a:stretch>
                  <a:fillRect b="-16667"/>
                </a:stretch>
              </a:blipFill>
              <a:ln w="19050">
                <a:noFill/>
              </a:ln>
            </p:spPr>
            <p:txBody>
              <a:bodyPr/>
              <a:lstStyle/>
              <a:p>
                <a:r>
                  <a:rPr lang="ja-JP" altLang="en-US">
                    <a:noFill/>
                  </a:rPr>
                  <a:t> </a:t>
                </a:r>
              </a:p>
            </p:txBody>
          </p:sp>
        </mc:Fallback>
      </mc:AlternateContent>
      <p:cxnSp>
        <p:nvCxnSpPr>
          <p:cNvPr id="149" name="直線矢印コネクタ 148">
            <a:extLst>
              <a:ext uri="{FF2B5EF4-FFF2-40B4-BE49-F238E27FC236}">
                <a16:creationId xmlns:a16="http://schemas.microsoft.com/office/drawing/2014/main" id="{BB09C2AD-9379-4179-ACD4-7CB496F30D6F}"/>
              </a:ext>
            </a:extLst>
          </p:cNvPr>
          <p:cNvCxnSpPr>
            <a:cxnSpLocks/>
          </p:cNvCxnSpPr>
          <p:nvPr/>
        </p:nvCxnSpPr>
        <p:spPr>
          <a:xfrm rot="5400000">
            <a:off x="6042389" y="4793139"/>
            <a:ext cx="234841"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150" name="グループ化 149">
            <a:extLst>
              <a:ext uri="{FF2B5EF4-FFF2-40B4-BE49-F238E27FC236}">
                <a16:creationId xmlns:a16="http://schemas.microsoft.com/office/drawing/2014/main" id="{E8B63281-5EFD-4BE2-8BB5-3DAEC92AE666}"/>
              </a:ext>
            </a:extLst>
          </p:cNvPr>
          <p:cNvGrpSpPr/>
          <p:nvPr/>
        </p:nvGrpSpPr>
        <p:grpSpPr>
          <a:xfrm>
            <a:off x="5824724" y="4913970"/>
            <a:ext cx="713780" cy="458022"/>
            <a:chOff x="814163" y="1481343"/>
            <a:chExt cx="1002779" cy="643467"/>
          </a:xfrm>
        </p:grpSpPr>
        <p:sp>
          <p:nvSpPr>
            <p:cNvPr id="151" name="テキスト ボックス 150">
              <a:extLst>
                <a:ext uri="{FF2B5EF4-FFF2-40B4-BE49-F238E27FC236}">
                  <a16:creationId xmlns:a16="http://schemas.microsoft.com/office/drawing/2014/main" id="{CA677205-5A0D-4804-9838-00D84825E1CC}"/>
                </a:ext>
              </a:extLst>
            </p:cNvPr>
            <p:cNvSpPr txBox="1"/>
            <p:nvPr/>
          </p:nvSpPr>
          <p:spPr>
            <a:xfrm>
              <a:off x="814163" y="1566722"/>
              <a:ext cx="1002779" cy="497248"/>
            </a:xfrm>
            <a:prstGeom prst="rect">
              <a:avLst/>
            </a:prstGeom>
            <a:noFill/>
            <a:ln w="19050">
              <a:noFill/>
            </a:ln>
          </p:spPr>
          <p:txBody>
            <a:bodyPr wrap="square" rtlCol="0">
              <a:spAutoFit/>
            </a:bodyPr>
            <a:lstStyle/>
            <a:p>
              <a:r>
                <a:rPr lang="ja-JP" altLang="en-US" sz="1700" dirty="0">
                  <a:latin typeface="Georgia" panose="02040502050405020303" pitchFamily="18" charset="0"/>
                </a:rPr>
                <a:t> </a:t>
              </a:r>
              <a:r>
                <a:rPr lang="en-US" altLang="ja-JP" sz="1700" dirty="0">
                  <a:latin typeface="Georgia" panose="02040502050405020303" pitchFamily="18" charset="0"/>
                </a:rPr>
                <a:t>T(</a:t>
              </a:r>
              <a:r>
                <a:rPr lang="en-US" altLang="ja-JP" sz="1700" i="1" dirty="0">
                  <a:latin typeface="Georgia" panose="02040502050405020303" pitchFamily="18" charset="0"/>
                </a:rPr>
                <a:t>x</a:t>
              </a:r>
              <a:r>
                <a:rPr lang="en-US" altLang="ja-JP" sz="1700" dirty="0">
                  <a:latin typeface="Georgia" panose="02040502050405020303" pitchFamily="18" charset="0"/>
                </a:rPr>
                <a:t>)</a:t>
              </a:r>
              <a:endParaRPr kumimoji="1" lang="ja-JP" altLang="en-US" sz="1700" dirty="0">
                <a:latin typeface="Georgia" panose="02040502050405020303" pitchFamily="18" charset="0"/>
              </a:endParaRPr>
            </a:p>
          </p:txBody>
        </p:sp>
        <p:sp>
          <p:nvSpPr>
            <p:cNvPr id="152" name="正方形/長方形 151">
              <a:extLst>
                <a:ext uri="{FF2B5EF4-FFF2-40B4-BE49-F238E27FC236}">
                  <a16:creationId xmlns:a16="http://schemas.microsoft.com/office/drawing/2014/main" id="{A9018B2A-95A7-4D0A-A0F0-7AA1A22708B4}"/>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3" name="正方形/長方形 152">
            <a:extLst>
              <a:ext uri="{FF2B5EF4-FFF2-40B4-BE49-F238E27FC236}">
                <a16:creationId xmlns:a16="http://schemas.microsoft.com/office/drawing/2014/main" id="{F1F6B1DD-8A5A-4C73-A4E7-066A027E013B}"/>
              </a:ext>
            </a:extLst>
          </p:cNvPr>
          <p:cNvSpPr/>
          <p:nvPr/>
        </p:nvSpPr>
        <p:spPr>
          <a:xfrm>
            <a:off x="6206035" y="4594454"/>
            <a:ext cx="213599" cy="262891"/>
          </a:xfrm>
          <a:prstGeom prst="rect">
            <a:avLst/>
          </a:prstGeom>
        </p:spPr>
        <p:txBody>
          <a:bodyPr wrap="none">
            <a:spAutoFit/>
          </a:bodyPr>
          <a:lstStyle/>
          <a:p>
            <a:r>
              <a:rPr lang="en-US" altLang="ja-JP" i="1" dirty="0">
                <a:latin typeface="Georgia" panose="02040502050405020303" pitchFamily="18" charset="0"/>
              </a:rPr>
              <a:t>x</a:t>
            </a:r>
            <a:endParaRPr lang="ja-JP" altLang="en-US" dirty="0"/>
          </a:p>
        </p:txBody>
      </p:sp>
      <p:grpSp>
        <p:nvGrpSpPr>
          <p:cNvPr id="158" name="グループ化 157">
            <a:extLst>
              <a:ext uri="{FF2B5EF4-FFF2-40B4-BE49-F238E27FC236}">
                <a16:creationId xmlns:a16="http://schemas.microsoft.com/office/drawing/2014/main" id="{D8906375-CFAF-4DED-A09A-7754C5323EBC}"/>
              </a:ext>
            </a:extLst>
          </p:cNvPr>
          <p:cNvGrpSpPr/>
          <p:nvPr/>
        </p:nvGrpSpPr>
        <p:grpSpPr>
          <a:xfrm>
            <a:off x="5580495" y="5617844"/>
            <a:ext cx="538946" cy="458022"/>
            <a:chOff x="857154" y="1469438"/>
            <a:chExt cx="757157" cy="643467"/>
          </a:xfrm>
        </p:grpSpPr>
        <mc:AlternateContent xmlns:mc="http://schemas.openxmlformats.org/markup-compatibility/2006" xmlns:a14="http://schemas.microsoft.com/office/drawing/2010/main">
          <mc:Choice Requires="a14">
            <p:sp>
              <p:nvSpPr>
                <p:cNvPr id="161" name="テキスト ボックス 160">
                  <a:extLst>
                    <a:ext uri="{FF2B5EF4-FFF2-40B4-BE49-F238E27FC236}">
                      <a16:creationId xmlns:a16="http://schemas.microsoft.com/office/drawing/2014/main" id="{88988165-B7E9-4AD1-B935-522F68FC7B28}"/>
                    </a:ext>
                  </a:extLst>
                </p:cNvPr>
                <p:cNvSpPr txBox="1"/>
                <p:nvPr/>
              </p:nvSpPr>
              <p:spPr>
                <a:xfrm>
                  <a:off x="857154" y="1543378"/>
                  <a:ext cx="751189" cy="56210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𝐺</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161" name="テキスト ボックス 160">
                  <a:extLst>
                    <a:ext uri="{FF2B5EF4-FFF2-40B4-BE49-F238E27FC236}">
                      <a16:creationId xmlns="" xmlns:a16="http://schemas.microsoft.com/office/drawing/2014/main" xmlns:a14="http://schemas.microsoft.com/office/drawing/2010/main" id="{88988165-B7E9-4AD1-B935-522F68FC7B28}"/>
                    </a:ext>
                  </a:extLst>
                </p:cNvPr>
                <p:cNvSpPr txBox="1">
                  <a:spLocks noRot="1" noChangeAspect="1" noMove="1" noResize="1" noEditPoints="1" noAdjustHandles="1" noChangeArrowheads="1" noChangeShapeType="1" noTextEdit="1"/>
                </p:cNvSpPr>
                <p:nvPr/>
              </p:nvSpPr>
              <p:spPr>
                <a:xfrm>
                  <a:off x="857154" y="1543378"/>
                  <a:ext cx="751189" cy="562107"/>
                </a:xfrm>
                <a:prstGeom prst="rect">
                  <a:avLst/>
                </a:prstGeom>
                <a:blipFill rotWithShape="0">
                  <a:blip r:embed="rId8"/>
                  <a:stretch>
                    <a:fillRect r="-30682" b="-15152"/>
                  </a:stretch>
                </a:blipFill>
                <a:ln w="19050">
                  <a:noFill/>
                </a:ln>
              </p:spPr>
              <p:txBody>
                <a:bodyPr/>
                <a:lstStyle/>
                <a:p>
                  <a:r>
                    <a:rPr lang="ja-JP" altLang="en-US">
                      <a:noFill/>
                    </a:rPr>
                    <a:t> </a:t>
                  </a:r>
                </a:p>
              </p:txBody>
            </p:sp>
          </mc:Fallback>
        </mc:AlternateContent>
        <p:sp>
          <p:nvSpPr>
            <p:cNvPr id="162" name="正方形/長方形 161">
              <a:extLst>
                <a:ext uri="{FF2B5EF4-FFF2-40B4-BE49-F238E27FC236}">
                  <a16:creationId xmlns:a16="http://schemas.microsoft.com/office/drawing/2014/main" id="{D0E5FCCE-9EA6-4049-A355-3CF0E855B9C0}"/>
                </a:ext>
              </a:extLst>
            </p:cNvPr>
            <p:cNvSpPr/>
            <p:nvPr/>
          </p:nvSpPr>
          <p:spPr>
            <a:xfrm>
              <a:off x="970844" y="1469438"/>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63" name="直線矢印コネクタ 162">
            <a:extLst>
              <a:ext uri="{FF2B5EF4-FFF2-40B4-BE49-F238E27FC236}">
                <a16:creationId xmlns:a16="http://schemas.microsoft.com/office/drawing/2014/main" id="{EF4CAF10-693C-43E0-9C74-78B9AECDB1C4}"/>
              </a:ext>
            </a:extLst>
          </p:cNvPr>
          <p:cNvCxnSpPr>
            <a:cxnSpLocks/>
            <a:stCxn id="162" idx="1"/>
            <a:endCxn id="198" idx="3"/>
          </p:cNvCxnSpPr>
          <p:nvPr/>
        </p:nvCxnSpPr>
        <p:spPr>
          <a:xfrm flipH="1">
            <a:off x="4833175" y="5846855"/>
            <a:ext cx="828245" cy="5301"/>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64" name="直線矢印コネクタ 163">
            <a:extLst>
              <a:ext uri="{FF2B5EF4-FFF2-40B4-BE49-F238E27FC236}">
                <a16:creationId xmlns:a16="http://schemas.microsoft.com/office/drawing/2014/main" id="{7129890C-2C68-4806-B846-E5150C6171CD}"/>
              </a:ext>
            </a:extLst>
          </p:cNvPr>
          <p:cNvCxnSpPr>
            <a:cxnSpLocks/>
          </p:cNvCxnSpPr>
          <p:nvPr/>
        </p:nvCxnSpPr>
        <p:spPr>
          <a:xfrm flipH="1">
            <a:off x="6119442" y="5860272"/>
            <a:ext cx="452666"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165" name="楕円 113">
            <a:extLst>
              <a:ext uri="{FF2B5EF4-FFF2-40B4-BE49-F238E27FC236}">
                <a16:creationId xmlns:a16="http://schemas.microsoft.com/office/drawing/2014/main" id="{A2070FF1-26B3-4B56-8A9B-5BC6A493FB52}"/>
              </a:ext>
            </a:extLst>
          </p:cNvPr>
          <p:cNvSpPr/>
          <p:nvPr/>
        </p:nvSpPr>
        <p:spPr>
          <a:xfrm>
            <a:off x="6566111" y="5673765"/>
            <a:ext cx="355543" cy="35554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フリーフォーム: 図形 62">
            <a:extLst>
              <a:ext uri="{FF2B5EF4-FFF2-40B4-BE49-F238E27FC236}">
                <a16:creationId xmlns:a16="http://schemas.microsoft.com/office/drawing/2014/main" id="{5F14B772-CB30-4ED0-AB29-5E5D4AA841A3}"/>
              </a:ext>
            </a:extLst>
          </p:cNvPr>
          <p:cNvSpPr/>
          <p:nvPr/>
        </p:nvSpPr>
        <p:spPr>
          <a:xfrm>
            <a:off x="6624386" y="5797814"/>
            <a:ext cx="238992" cy="118454"/>
          </a:xfrm>
          <a:custGeom>
            <a:avLst/>
            <a:gdLst>
              <a:gd name="connsiteX0" fmla="*/ 0 w 335756"/>
              <a:gd name="connsiteY0" fmla="*/ 129994 h 205923"/>
              <a:gd name="connsiteX1" fmla="*/ 88106 w 335756"/>
              <a:gd name="connsiteY1" fmla="*/ 1407 h 205923"/>
              <a:gd name="connsiteX2" fmla="*/ 242888 w 335756"/>
              <a:gd name="connsiteY2" fmla="*/ 203813 h 205923"/>
              <a:gd name="connsiteX3" fmla="*/ 335756 w 335756"/>
              <a:gd name="connsiteY3" fmla="*/ 89513 h 205923"/>
            </a:gdLst>
            <a:ahLst/>
            <a:cxnLst>
              <a:cxn ang="0">
                <a:pos x="connsiteX0" y="connsiteY0"/>
              </a:cxn>
              <a:cxn ang="0">
                <a:pos x="connsiteX1" y="connsiteY1"/>
              </a:cxn>
              <a:cxn ang="0">
                <a:pos x="connsiteX2" y="connsiteY2"/>
              </a:cxn>
              <a:cxn ang="0">
                <a:pos x="connsiteX3" y="connsiteY3"/>
              </a:cxn>
            </a:cxnLst>
            <a:rect l="l" t="t" r="r" b="b"/>
            <a:pathLst>
              <a:path w="335756" h="205923">
                <a:moveTo>
                  <a:pt x="0" y="129994"/>
                </a:moveTo>
                <a:cubicBezTo>
                  <a:pt x="23812" y="59549"/>
                  <a:pt x="47625" y="-10896"/>
                  <a:pt x="88106" y="1407"/>
                </a:cubicBezTo>
                <a:cubicBezTo>
                  <a:pt x="128587" y="13710"/>
                  <a:pt x="201613" y="189129"/>
                  <a:pt x="242888" y="203813"/>
                </a:cubicBezTo>
                <a:cubicBezTo>
                  <a:pt x="284163" y="218497"/>
                  <a:pt x="309959" y="154005"/>
                  <a:pt x="335756" y="8951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コネクタ 166">
            <a:extLst>
              <a:ext uri="{FF2B5EF4-FFF2-40B4-BE49-F238E27FC236}">
                <a16:creationId xmlns:a16="http://schemas.microsoft.com/office/drawing/2014/main" id="{02BDEBA6-1B04-41F7-A252-7D7F61DD0B8B}"/>
              </a:ext>
            </a:extLst>
          </p:cNvPr>
          <p:cNvCxnSpPr>
            <a:cxnSpLocks/>
          </p:cNvCxnSpPr>
          <p:nvPr/>
        </p:nvCxnSpPr>
        <p:spPr>
          <a:xfrm>
            <a:off x="2135960" y="5721257"/>
            <a:ext cx="232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7BF39559-D539-4144-B921-94C6DCCDCC12}"/>
              </a:ext>
            </a:extLst>
          </p:cNvPr>
          <p:cNvCxnSpPr>
            <a:cxnSpLocks/>
          </p:cNvCxnSpPr>
          <p:nvPr/>
        </p:nvCxnSpPr>
        <p:spPr>
          <a:xfrm>
            <a:off x="2135960" y="5990835"/>
            <a:ext cx="232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4F11398A-FB2C-4A3C-9DB9-E8DEDA36B3A6}"/>
              </a:ext>
            </a:extLst>
          </p:cNvPr>
          <p:cNvCxnSpPr>
            <a:cxnSpLocks/>
          </p:cNvCxnSpPr>
          <p:nvPr/>
        </p:nvCxnSpPr>
        <p:spPr>
          <a:xfrm>
            <a:off x="4573924" y="5576924"/>
            <a:ext cx="437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A7759DFD-4EF8-47CD-86BE-1E21DF66F525}"/>
              </a:ext>
            </a:extLst>
          </p:cNvPr>
          <p:cNvCxnSpPr>
            <a:cxnSpLocks/>
          </p:cNvCxnSpPr>
          <p:nvPr/>
        </p:nvCxnSpPr>
        <p:spPr>
          <a:xfrm>
            <a:off x="4573924" y="6132878"/>
            <a:ext cx="437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9A884C80-4E0A-4C3D-AE3C-5757559BCF07}"/>
              </a:ext>
            </a:extLst>
          </p:cNvPr>
          <p:cNvCxnSpPr>
            <a:cxnSpLocks/>
          </p:cNvCxnSpPr>
          <p:nvPr/>
        </p:nvCxnSpPr>
        <p:spPr>
          <a:xfrm>
            <a:off x="5010226" y="5574664"/>
            <a:ext cx="0" cy="561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3F82FA49-383F-47EA-BE12-A5B0310A4984}"/>
              </a:ext>
            </a:extLst>
          </p:cNvPr>
          <p:cNvCxnSpPr>
            <a:cxnSpLocks/>
          </p:cNvCxnSpPr>
          <p:nvPr/>
        </p:nvCxnSpPr>
        <p:spPr>
          <a:xfrm flipV="1">
            <a:off x="4448545" y="5576924"/>
            <a:ext cx="130462" cy="144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8A5D9435-AD30-40C8-83F8-953CAD4E5058}"/>
              </a:ext>
            </a:extLst>
          </p:cNvPr>
          <p:cNvCxnSpPr>
            <a:cxnSpLocks/>
          </p:cNvCxnSpPr>
          <p:nvPr/>
        </p:nvCxnSpPr>
        <p:spPr>
          <a:xfrm>
            <a:off x="4446851" y="5988807"/>
            <a:ext cx="130462" cy="144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0B80A21E-BEFF-462E-9564-D17AD28152B0}"/>
              </a:ext>
            </a:extLst>
          </p:cNvPr>
          <p:cNvCxnSpPr>
            <a:cxnSpLocks/>
          </p:cNvCxnSpPr>
          <p:nvPr/>
        </p:nvCxnSpPr>
        <p:spPr>
          <a:xfrm>
            <a:off x="4583656" y="5571435"/>
            <a:ext cx="0" cy="5614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正方形/長方形 197">
            <a:extLst>
              <a:ext uri="{FF2B5EF4-FFF2-40B4-BE49-F238E27FC236}">
                <a16:creationId xmlns:a16="http://schemas.microsoft.com/office/drawing/2014/main" id="{FD2FD799-ACB4-4855-833F-839ECB108A27}"/>
              </a:ext>
            </a:extLst>
          </p:cNvPr>
          <p:cNvSpPr/>
          <p:nvPr/>
        </p:nvSpPr>
        <p:spPr>
          <a:xfrm>
            <a:off x="4752289" y="5718819"/>
            <a:ext cx="80886" cy="2666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9" name="直線コネクタ 198">
            <a:extLst>
              <a:ext uri="{FF2B5EF4-FFF2-40B4-BE49-F238E27FC236}">
                <a16:creationId xmlns:a16="http://schemas.microsoft.com/office/drawing/2014/main" id="{C24B1C8F-71D2-49B0-BB08-FAA04D0F9C39}"/>
              </a:ext>
            </a:extLst>
          </p:cNvPr>
          <p:cNvCxnSpPr>
            <a:cxnSpLocks/>
          </p:cNvCxnSpPr>
          <p:nvPr/>
        </p:nvCxnSpPr>
        <p:spPr>
          <a:xfrm>
            <a:off x="4583656" y="5576924"/>
            <a:ext cx="152704" cy="1418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A6C6CCEF-2CF2-4890-B31C-F8D8D4D1AF1D}"/>
              </a:ext>
            </a:extLst>
          </p:cNvPr>
          <p:cNvCxnSpPr>
            <a:cxnSpLocks/>
          </p:cNvCxnSpPr>
          <p:nvPr/>
        </p:nvCxnSpPr>
        <p:spPr>
          <a:xfrm flipH="1">
            <a:off x="4583656" y="5985493"/>
            <a:ext cx="152704" cy="15287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4" name="楕円 230">
            <a:extLst>
              <a:ext uri="{FF2B5EF4-FFF2-40B4-BE49-F238E27FC236}">
                <a16:creationId xmlns:a16="http://schemas.microsoft.com/office/drawing/2014/main" id="{CCA15009-B51A-47FB-9DA0-66AC9005F721}"/>
              </a:ext>
            </a:extLst>
          </p:cNvPr>
          <p:cNvSpPr/>
          <p:nvPr/>
        </p:nvSpPr>
        <p:spPr>
          <a:xfrm>
            <a:off x="2340602" y="5795347"/>
            <a:ext cx="115477" cy="1154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 name="グループ化 205">
            <a:extLst>
              <a:ext uri="{FF2B5EF4-FFF2-40B4-BE49-F238E27FC236}">
                <a16:creationId xmlns:a16="http://schemas.microsoft.com/office/drawing/2014/main" id="{B9B0C4BE-0C99-41E8-80F8-0A94BCAE374A}"/>
              </a:ext>
            </a:extLst>
          </p:cNvPr>
          <p:cNvGrpSpPr/>
          <p:nvPr/>
        </p:nvGrpSpPr>
        <p:grpSpPr>
          <a:xfrm>
            <a:off x="922625" y="5572404"/>
            <a:ext cx="1220796" cy="566932"/>
            <a:chOff x="2666179" y="2911629"/>
            <a:chExt cx="1715076" cy="796474"/>
          </a:xfrm>
        </p:grpSpPr>
        <p:grpSp>
          <p:nvGrpSpPr>
            <p:cNvPr id="208" name="グループ化 207">
              <a:extLst>
                <a:ext uri="{FF2B5EF4-FFF2-40B4-BE49-F238E27FC236}">
                  <a16:creationId xmlns:a16="http://schemas.microsoft.com/office/drawing/2014/main" id="{46D7C2E3-2CF3-4840-8AD2-EEAB81A29F6C}"/>
                </a:ext>
              </a:extLst>
            </p:cNvPr>
            <p:cNvGrpSpPr/>
            <p:nvPr/>
          </p:nvGrpSpPr>
          <p:grpSpPr>
            <a:xfrm>
              <a:off x="3877397" y="2911629"/>
              <a:ext cx="503858" cy="796474"/>
              <a:chOff x="3877397" y="2911629"/>
              <a:chExt cx="503858" cy="796474"/>
            </a:xfrm>
          </p:grpSpPr>
          <p:cxnSp>
            <p:nvCxnSpPr>
              <p:cNvPr id="225" name="直線コネクタ 224">
                <a:extLst>
                  <a:ext uri="{FF2B5EF4-FFF2-40B4-BE49-F238E27FC236}">
                    <a16:creationId xmlns:a16="http://schemas.microsoft.com/office/drawing/2014/main" id="{ECD58C34-41BB-4B6B-93A0-E7CABDFD23B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C9B3DCBC-6ADD-4B51-A2D8-1B645315889C}"/>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F2C830D5-BA74-4662-AD4E-59098912A9C3}"/>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正方形/長方形 227">
                <a:extLst>
                  <a:ext uri="{FF2B5EF4-FFF2-40B4-BE49-F238E27FC236}">
                    <a16:creationId xmlns:a16="http://schemas.microsoft.com/office/drawing/2014/main" id="{9AF37070-ABA4-436B-AC59-B46DFB3CB4C5}"/>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a:extLst>
                  <a:ext uri="{FF2B5EF4-FFF2-40B4-BE49-F238E27FC236}">
                    <a16:creationId xmlns:a16="http://schemas.microsoft.com/office/drawing/2014/main" id="{9685D533-11FE-4602-BFD1-674E523C65F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9B808008-7F59-4692-BBFA-39495EE0FB45}"/>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A12EECAD-A536-4E05-A4AB-E868696911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6256308D-B094-4E78-A094-59976AD57A7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59A62B81-CCA7-4800-84D1-096F15AB35D9}"/>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 name="直線コネクタ 208">
              <a:extLst>
                <a:ext uri="{FF2B5EF4-FFF2-40B4-BE49-F238E27FC236}">
                  <a16:creationId xmlns:a16="http://schemas.microsoft.com/office/drawing/2014/main" id="{292DD3FB-4C3C-4776-824D-0225B0BB335B}"/>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4C0FEF0C-B5CA-42F3-A98E-A827EF26B30C}"/>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正方形/長方形 210">
              <a:extLst>
                <a:ext uri="{FF2B5EF4-FFF2-40B4-BE49-F238E27FC236}">
                  <a16:creationId xmlns:a16="http://schemas.microsoft.com/office/drawing/2014/main" id="{C8538DE8-78EF-4ACD-89E8-CE182D175148}"/>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3" name="グループ化 212">
              <a:extLst>
                <a:ext uri="{FF2B5EF4-FFF2-40B4-BE49-F238E27FC236}">
                  <a16:creationId xmlns:a16="http://schemas.microsoft.com/office/drawing/2014/main" id="{3C60198A-F853-4F77-894F-7A5211ACBB12}"/>
                </a:ext>
              </a:extLst>
            </p:cNvPr>
            <p:cNvGrpSpPr/>
            <p:nvPr/>
          </p:nvGrpSpPr>
          <p:grpSpPr>
            <a:xfrm flipH="1">
              <a:off x="2666179" y="2911629"/>
              <a:ext cx="503858" cy="796474"/>
              <a:chOff x="3877397" y="2911629"/>
              <a:chExt cx="503858" cy="796474"/>
            </a:xfrm>
          </p:grpSpPr>
          <p:cxnSp>
            <p:nvCxnSpPr>
              <p:cNvPr id="216" name="直線コネクタ 215">
                <a:extLst>
                  <a:ext uri="{FF2B5EF4-FFF2-40B4-BE49-F238E27FC236}">
                    <a16:creationId xmlns:a16="http://schemas.microsoft.com/office/drawing/2014/main" id="{F14A1FDF-19F8-4F75-B767-108646ED8885}"/>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5CA575AE-F72E-4377-9141-7160745F76BA}"/>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71FD6103-0CF2-45FE-8EAF-748135D7FD8D}"/>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正方形/長方形 218">
                <a:extLst>
                  <a:ext uri="{FF2B5EF4-FFF2-40B4-BE49-F238E27FC236}">
                    <a16:creationId xmlns:a16="http://schemas.microsoft.com/office/drawing/2014/main" id="{E6098D46-A038-42BF-9623-107D3896F6D7}"/>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0" name="直線コネクタ 219">
                <a:extLst>
                  <a:ext uri="{FF2B5EF4-FFF2-40B4-BE49-F238E27FC236}">
                    <a16:creationId xmlns:a16="http://schemas.microsoft.com/office/drawing/2014/main" id="{5E9F7DD9-8FA5-47D6-B9DE-5171465E82E9}"/>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a:extLst>
                  <a:ext uri="{FF2B5EF4-FFF2-40B4-BE49-F238E27FC236}">
                    <a16:creationId xmlns:a16="http://schemas.microsoft.com/office/drawing/2014/main" id="{C6E6AC42-A14A-4C5B-B937-57E295DA1B14}"/>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C4744461-BA92-49CA-BE7E-681C550D22D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33CDC745-4FC3-42CD-84FA-7E4A9CC533F1}"/>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CF290F6C-6060-486A-BFAD-744AA6A8F9C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正方形/長方形 213">
              <a:extLst>
                <a:ext uri="{FF2B5EF4-FFF2-40B4-BE49-F238E27FC236}">
                  <a16:creationId xmlns:a16="http://schemas.microsoft.com/office/drawing/2014/main" id="{248A4B11-DB89-4D7D-B760-7A3AA8A16144}"/>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5" name="正方形/長方形 214">
              <a:extLst>
                <a:ext uri="{FF2B5EF4-FFF2-40B4-BE49-F238E27FC236}">
                  <a16:creationId xmlns:a16="http://schemas.microsoft.com/office/drawing/2014/main" id="{CE6D107D-B38D-42CD-992D-D0AA392BA36F}"/>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234" name="グループ化 233">
            <a:extLst>
              <a:ext uri="{FF2B5EF4-FFF2-40B4-BE49-F238E27FC236}">
                <a16:creationId xmlns:a16="http://schemas.microsoft.com/office/drawing/2014/main" id="{1A67E14D-E09F-43CA-AD2E-3B79C258AB15}"/>
              </a:ext>
            </a:extLst>
          </p:cNvPr>
          <p:cNvGrpSpPr/>
          <p:nvPr/>
        </p:nvGrpSpPr>
        <p:grpSpPr>
          <a:xfrm>
            <a:off x="1308911" y="5996948"/>
            <a:ext cx="553473" cy="337648"/>
            <a:chOff x="2730802" y="2645338"/>
            <a:chExt cx="777566" cy="474356"/>
          </a:xfrm>
        </p:grpSpPr>
        <mc:AlternateContent xmlns:mc="http://schemas.openxmlformats.org/markup-compatibility/2006" xmlns:a14="http://schemas.microsoft.com/office/drawing/2010/main">
          <mc:Choice Requires="a14">
            <p:sp>
              <p:nvSpPr>
                <p:cNvPr id="235" name="テキスト ボックス 234">
                  <a:extLst>
                    <a:ext uri="{FF2B5EF4-FFF2-40B4-BE49-F238E27FC236}">
                      <a16:creationId xmlns:a16="http://schemas.microsoft.com/office/drawing/2014/main" id="{371DAFC5-940F-4BA5-8954-A8B008B30FB3}"/>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2"/>
                  <a:stretch>
                    <a:fillRect/>
                  </a:stretch>
                </a:blipFill>
                <a:ln w="19050">
                  <a:noFill/>
                </a:ln>
              </p:spPr>
              <p:txBody>
                <a:bodyPr/>
                <a:lstStyle/>
                <a:p>
                  <a:r>
                    <a:rPr lang="ja-JP" altLang="en-US">
                      <a:noFill/>
                    </a:rPr>
                    <a:t> </a:t>
                  </a:r>
                </a:p>
              </p:txBody>
            </p:sp>
          </mc:Fallback>
        </mc:AlternateContent>
        <p:sp>
          <p:nvSpPr>
            <p:cNvPr id="236" name="テキスト ボックス 235">
              <a:extLst>
                <a:ext uri="{FF2B5EF4-FFF2-40B4-BE49-F238E27FC236}">
                  <a16:creationId xmlns:a16="http://schemas.microsoft.com/office/drawing/2014/main" id="{3594451B-0798-47A2-BCAE-249AD0A90EFD}"/>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237" name="グループ化 236">
            <a:extLst>
              <a:ext uri="{FF2B5EF4-FFF2-40B4-BE49-F238E27FC236}">
                <a16:creationId xmlns:a16="http://schemas.microsoft.com/office/drawing/2014/main" id="{1E9BE282-BE30-40F8-B445-D56744A5C04A}"/>
              </a:ext>
            </a:extLst>
          </p:cNvPr>
          <p:cNvGrpSpPr/>
          <p:nvPr/>
        </p:nvGrpSpPr>
        <p:grpSpPr>
          <a:xfrm>
            <a:off x="1645570" y="6085344"/>
            <a:ext cx="553473" cy="337648"/>
            <a:chOff x="3159444" y="2512131"/>
            <a:chExt cx="777566" cy="474356"/>
          </a:xfrm>
        </p:grpSpPr>
        <mc:AlternateContent xmlns:mc="http://schemas.openxmlformats.org/markup-compatibility/2006" xmlns:a14="http://schemas.microsoft.com/office/drawing/2010/main">
          <mc:Choice Requires="a14">
            <p:sp>
              <p:nvSpPr>
                <p:cNvPr id="238" name="テキスト ボックス 237">
                  <a:extLst>
                    <a:ext uri="{FF2B5EF4-FFF2-40B4-BE49-F238E27FC236}">
                      <a16:creationId xmlns:a16="http://schemas.microsoft.com/office/drawing/2014/main" id="{8662CDBE-EA04-4DA4-9DB7-D4F93A2D6C04}"/>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3"/>
                  <a:stretch>
                    <a:fillRect/>
                  </a:stretch>
                </a:blipFill>
                <a:ln w="19050">
                  <a:noFill/>
                </a:ln>
              </p:spPr>
              <p:txBody>
                <a:bodyPr/>
                <a:lstStyle/>
                <a:p>
                  <a:r>
                    <a:rPr lang="ja-JP" altLang="en-US">
                      <a:noFill/>
                    </a:rPr>
                    <a:t> </a:t>
                  </a:r>
                </a:p>
              </p:txBody>
            </p:sp>
          </mc:Fallback>
        </mc:AlternateContent>
        <p:sp>
          <p:nvSpPr>
            <p:cNvPr id="239" name="テキスト ボックス 238">
              <a:extLst>
                <a:ext uri="{FF2B5EF4-FFF2-40B4-BE49-F238E27FC236}">
                  <a16:creationId xmlns:a16="http://schemas.microsoft.com/office/drawing/2014/main" id="{78462716-3C0B-4AD3-BC97-746CE6D4AFA5}"/>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241" name="テキスト ボックス 240">
                <a:extLst>
                  <a:ext uri="{FF2B5EF4-FFF2-40B4-BE49-F238E27FC236}">
                    <a16:creationId xmlns:a16="http://schemas.microsoft.com/office/drawing/2014/main" id="{791C7918-AD82-494C-A9E0-5733EADC2405}"/>
                  </a:ext>
                </a:extLst>
              </p:cNvPr>
              <p:cNvSpPr txBox="1"/>
              <p:nvPr/>
            </p:nvSpPr>
            <p:spPr>
              <a:xfrm>
                <a:off x="1944757" y="4955951"/>
                <a:ext cx="446154"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oMath>
                  </m:oMathPara>
                </a14:m>
                <a:endParaRPr lang="ja-JP" altLang="en-US" sz="2400" i="1" dirty="0">
                  <a:latin typeface="Century" panose="02040604050505020304" pitchFamily="18" charset="0"/>
                </a:endParaRPr>
              </a:p>
            </p:txBody>
          </p:sp>
        </mc:Choice>
        <mc:Fallback xmlns="">
          <p:sp>
            <p:nvSpPr>
              <p:cNvPr id="241" name="テキスト ボックス 240">
                <a:extLst>
                  <a:ext uri="{FF2B5EF4-FFF2-40B4-BE49-F238E27FC236}">
                    <a16:creationId xmlns="" xmlns:a16="http://schemas.microsoft.com/office/drawing/2014/main" xmlns:a14="http://schemas.microsoft.com/office/drawing/2010/main" id="{791C7918-AD82-494C-A9E0-5733EADC2405}"/>
                  </a:ext>
                </a:extLst>
              </p:cNvPr>
              <p:cNvSpPr txBox="1">
                <a:spLocks noRot="1" noChangeAspect="1" noMove="1" noResize="1" noEditPoints="1" noAdjustHandles="1" noChangeArrowheads="1" noChangeShapeType="1" noTextEdit="1"/>
              </p:cNvSpPr>
              <p:nvPr/>
            </p:nvSpPr>
            <p:spPr>
              <a:xfrm>
                <a:off x="1944757" y="4955951"/>
                <a:ext cx="446154" cy="461665"/>
              </a:xfrm>
              <a:prstGeom prst="rect">
                <a:avLst/>
              </a:prstGeom>
              <a:blipFill rotWithShape="0">
                <a:blip r:embed="rId14"/>
                <a:stretch>
                  <a:fillRect l="-4110" b="-11842"/>
                </a:stretch>
              </a:blipFill>
              <a:ln w="19050">
                <a:noFill/>
              </a:ln>
            </p:spPr>
            <p:txBody>
              <a:bodyPr/>
              <a:lstStyle/>
              <a:p>
                <a:r>
                  <a:rPr lang="ja-JP" altLang="en-US">
                    <a:noFill/>
                  </a:rPr>
                  <a:t> </a:t>
                </a:r>
              </a:p>
            </p:txBody>
          </p:sp>
        </mc:Fallback>
      </mc:AlternateContent>
      <p:cxnSp>
        <p:nvCxnSpPr>
          <p:cNvPr id="242" name="直線矢印コネクタ 241">
            <a:extLst>
              <a:ext uri="{FF2B5EF4-FFF2-40B4-BE49-F238E27FC236}">
                <a16:creationId xmlns:a16="http://schemas.microsoft.com/office/drawing/2014/main" id="{74A3B52F-B574-4FEC-BB80-7DDF46BA810D}"/>
              </a:ext>
            </a:extLst>
          </p:cNvPr>
          <p:cNvCxnSpPr>
            <a:cxnSpLocks/>
          </p:cNvCxnSpPr>
          <p:nvPr/>
        </p:nvCxnSpPr>
        <p:spPr>
          <a:xfrm>
            <a:off x="2390911" y="3932264"/>
            <a:ext cx="682602"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243" name="グループ化 242">
            <a:extLst>
              <a:ext uri="{FF2B5EF4-FFF2-40B4-BE49-F238E27FC236}">
                <a16:creationId xmlns:a16="http://schemas.microsoft.com/office/drawing/2014/main" id="{F7A47B10-A3ED-4305-AE6D-54BB40C5F5B1}"/>
              </a:ext>
            </a:extLst>
          </p:cNvPr>
          <p:cNvGrpSpPr/>
          <p:nvPr/>
        </p:nvGrpSpPr>
        <p:grpSpPr>
          <a:xfrm>
            <a:off x="3065056" y="3703252"/>
            <a:ext cx="538413" cy="458022"/>
            <a:chOff x="958963" y="1481343"/>
            <a:chExt cx="756409" cy="643467"/>
          </a:xfrm>
        </p:grpSpPr>
        <p:sp>
          <p:nvSpPr>
            <p:cNvPr id="244" name="テキスト ボックス 243">
              <a:extLst>
                <a:ext uri="{FF2B5EF4-FFF2-40B4-BE49-F238E27FC236}">
                  <a16:creationId xmlns:a16="http://schemas.microsoft.com/office/drawing/2014/main" id="{2A53CC82-D7EB-42A0-9EEE-AF97B8050863}"/>
                </a:ext>
              </a:extLst>
            </p:cNvPr>
            <p:cNvSpPr txBox="1"/>
            <p:nvPr/>
          </p:nvSpPr>
          <p:spPr>
            <a:xfrm>
              <a:off x="958963" y="1570844"/>
              <a:ext cx="756409" cy="475629"/>
            </a:xfrm>
            <a:prstGeom prst="rect">
              <a:avLst/>
            </a:prstGeom>
            <a:noFill/>
            <a:ln w="19050">
              <a:noFill/>
            </a:ln>
          </p:spPr>
          <p:txBody>
            <a:bodyPr wrap="square" rtlCol="0">
              <a:spAutoFit/>
            </a:bodyPr>
            <a:lstStyle/>
            <a:p>
              <a:r>
                <a:rPr kumimoji="1" lang="en-US" altLang="ja-JP" sz="1600" dirty="0"/>
                <a:t>|</a:t>
              </a:r>
              <a:r>
                <a:rPr lang="ja-JP" altLang="en-US" sz="1600" dirty="0"/>
                <a:t>・</a:t>
              </a:r>
              <a:r>
                <a:rPr kumimoji="1" lang="en-US" altLang="ja-JP" sz="1600" dirty="0"/>
                <a:t>|</a:t>
              </a:r>
              <a:endParaRPr kumimoji="1" lang="ja-JP" altLang="en-US" sz="1600" dirty="0"/>
            </a:p>
          </p:txBody>
        </p:sp>
        <p:sp>
          <p:nvSpPr>
            <p:cNvPr id="245" name="正方形/長方形 244">
              <a:extLst>
                <a:ext uri="{FF2B5EF4-FFF2-40B4-BE49-F238E27FC236}">
                  <a16:creationId xmlns:a16="http://schemas.microsoft.com/office/drawing/2014/main" id="{0CE7D209-C4D4-4F83-BC3D-2BE7F0B7725E}"/>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grpSp>
        <p:nvGrpSpPr>
          <p:cNvPr id="246" name="グループ化 245">
            <a:extLst>
              <a:ext uri="{FF2B5EF4-FFF2-40B4-BE49-F238E27FC236}">
                <a16:creationId xmlns:a16="http://schemas.microsoft.com/office/drawing/2014/main" id="{5B65B9F3-7D41-4839-9E1D-4CDBA6AD5518}"/>
              </a:ext>
            </a:extLst>
          </p:cNvPr>
          <p:cNvGrpSpPr/>
          <p:nvPr/>
        </p:nvGrpSpPr>
        <p:grpSpPr>
          <a:xfrm>
            <a:off x="4061882" y="3703255"/>
            <a:ext cx="535579" cy="458023"/>
            <a:chOff x="938571" y="1481343"/>
            <a:chExt cx="752426" cy="643467"/>
          </a:xfrm>
        </p:grpSpPr>
        <p:sp>
          <p:nvSpPr>
            <p:cNvPr id="247" name="テキスト ボックス 246">
              <a:extLst>
                <a:ext uri="{FF2B5EF4-FFF2-40B4-BE49-F238E27FC236}">
                  <a16:creationId xmlns:a16="http://schemas.microsoft.com/office/drawing/2014/main" id="{B4BF872A-AB2E-406D-9C18-9638CCEBB60C}"/>
                </a:ext>
              </a:extLst>
            </p:cNvPr>
            <p:cNvSpPr txBox="1"/>
            <p:nvPr/>
          </p:nvSpPr>
          <p:spPr>
            <a:xfrm>
              <a:off x="938571" y="1592458"/>
              <a:ext cx="752426" cy="432390"/>
            </a:xfrm>
            <a:prstGeom prst="rect">
              <a:avLst/>
            </a:prstGeom>
            <a:noFill/>
            <a:ln w="19050">
              <a:noFill/>
            </a:ln>
          </p:spPr>
          <p:txBody>
            <a:bodyPr wrap="square" rtlCol="0">
              <a:spAutoFit/>
            </a:bodyPr>
            <a:lstStyle/>
            <a:p>
              <a:r>
                <a:rPr lang="en-US" altLang="ja-JP" sz="1400" dirty="0">
                  <a:latin typeface="Georgia" panose="02040502050405020303" pitchFamily="18" charset="0"/>
                </a:rPr>
                <a:t>LPF</a:t>
              </a:r>
              <a:endParaRPr kumimoji="1" lang="ja-JP" altLang="en-US" sz="1400" dirty="0">
                <a:latin typeface="Georgia" panose="02040502050405020303" pitchFamily="18" charset="0"/>
              </a:endParaRPr>
            </a:p>
          </p:txBody>
        </p:sp>
        <p:sp>
          <p:nvSpPr>
            <p:cNvPr id="248" name="正方形/長方形 247">
              <a:extLst>
                <a:ext uri="{FF2B5EF4-FFF2-40B4-BE49-F238E27FC236}">
                  <a16:creationId xmlns:a16="http://schemas.microsoft.com/office/drawing/2014/main" id="{666C5374-14B6-42E9-97B3-101F4D3C18D7}"/>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grpSp>
        <p:nvGrpSpPr>
          <p:cNvPr id="249" name="グループ化 248">
            <a:extLst>
              <a:ext uri="{FF2B5EF4-FFF2-40B4-BE49-F238E27FC236}">
                <a16:creationId xmlns:a16="http://schemas.microsoft.com/office/drawing/2014/main" id="{5F9BE456-F94A-4375-B0C0-2FB2D8BEB58A}"/>
              </a:ext>
            </a:extLst>
          </p:cNvPr>
          <p:cNvGrpSpPr/>
          <p:nvPr/>
        </p:nvGrpSpPr>
        <p:grpSpPr>
          <a:xfrm>
            <a:off x="5040584" y="3703252"/>
            <a:ext cx="510656" cy="458022"/>
            <a:chOff x="970844" y="1481343"/>
            <a:chExt cx="644290" cy="643467"/>
          </a:xfrm>
        </p:grpSpPr>
        <mc:AlternateContent xmlns:mc="http://schemas.openxmlformats.org/markup-compatibility/2006" xmlns:a14="http://schemas.microsoft.com/office/drawing/2010/main">
          <mc:Choice Requires="a14">
            <p:sp>
              <p:nvSpPr>
                <p:cNvPr id="250" name="テキスト ボックス 249">
                  <a:extLst>
                    <a:ext uri="{FF2B5EF4-FFF2-40B4-BE49-F238E27FC236}">
                      <a16:creationId xmlns:a16="http://schemas.microsoft.com/office/drawing/2014/main" id="{450891D2-B4CA-460E-A33E-1FBED925EA54}"/>
                    </a:ext>
                  </a:extLst>
                </p:cNvPr>
                <p:cNvSpPr txBox="1"/>
                <p:nvPr/>
              </p:nvSpPr>
              <p:spPr>
                <a:xfrm>
                  <a:off x="971667" y="1541018"/>
                  <a:ext cx="643467" cy="52508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kumimoji="1" lang="en-US" altLang="ja-JP" sz="1600" i="1" smtClean="0">
                                <a:latin typeface="Cambria Math" panose="02040503050406030204" pitchFamily="18" charset="0"/>
                              </a:rPr>
                            </m:ctrlPr>
                          </m:fPr>
                          <m:num>
                            <m:r>
                              <a:rPr kumimoji="1" lang="ja-JP" altLang="en-US" sz="1600" i="1" smtClean="0">
                                <a:latin typeface="Cambria Math" panose="02040503050406030204" pitchFamily="18" charset="0"/>
                              </a:rPr>
                              <m:t>𝜋</m:t>
                            </m:r>
                          </m:num>
                          <m:den>
                            <m:r>
                              <a:rPr lang="en-US" altLang="ja-JP" sz="1600" i="1">
                                <a:latin typeface="Cambria Math" panose="02040503050406030204" pitchFamily="18" charset="0"/>
                              </a:rPr>
                              <m:t>2</m:t>
                            </m:r>
                          </m:den>
                        </m:f>
                      </m:oMath>
                    </m:oMathPara>
                  </a14:m>
                  <a:endParaRPr kumimoji="1" lang="ja-JP" altLang="en-US" sz="1600" dirty="0"/>
                </a:p>
              </p:txBody>
            </p:sp>
          </mc:Choice>
          <mc:Fallback xmlns="">
            <p:sp>
              <p:nvSpPr>
                <p:cNvPr id="250" name="テキスト ボックス 249">
                  <a:extLst>
                    <a:ext uri="{FF2B5EF4-FFF2-40B4-BE49-F238E27FC236}">
                      <a16:creationId xmlns="" xmlns:a16="http://schemas.microsoft.com/office/drawing/2014/main" xmlns:a14="http://schemas.microsoft.com/office/drawing/2010/main" id="{450891D2-B4CA-460E-A33E-1FBED925EA54}"/>
                    </a:ext>
                  </a:extLst>
                </p:cNvPr>
                <p:cNvSpPr txBox="1">
                  <a:spLocks noRot="1" noChangeAspect="1" noMove="1" noResize="1" noEditPoints="1" noAdjustHandles="1" noChangeArrowheads="1" noChangeShapeType="1" noTextEdit="1"/>
                </p:cNvSpPr>
                <p:nvPr/>
              </p:nvSpPr>
              <p:spPr>
                <a:xfrm>
                  <a:off x="971667" y="1541018"/>
                  <a:ext cx="643467" cy="525085"/>
                </a:xfrm>
                <a:prstGeom prst="rect">
                  <a:avLst/>
                </a:prstGeom>
                <a:blipFill rotWithShape="0">
                  <a:blip r:embed="rId15"/>
                  <a:stretch>
                    <a:fillRect l="-48810" t="-124194" r="-92857" b="-195161"/>
                  </a:stretch>
                </a:blipFill>
                <a:ln w="19050">
                  <a:noFill/>
                </a:ln>
              </p:spPr>
              <p:txBody>
                <a:bodyPr/>
                <a:lstStyle/>
                <a:p>
                  <a:r>
                    <a:rPr lang="ja-JP" altLang="en-US">
                      <a:noFill/>
                    </a:rPr>
                    <a:t> </a:t>
                  </a:r>
                </a:p>
              </p:txBody>
            </p:sp>
          </mc:Fallback>
        </mc:AlternateContent>
        <p:sp>
          <p:nvSpPr>
            <p:cNvPr id="251" name="正方形/長方形 250">
              <a:extLst>
                <a:ext uri="{FF2B5EF4-FFF2-40B4-BE49-F238E27FC236}">
                  <a16:creationId xmlns:a16="http://schemas.microsoft.com/office/drawing/2014/main" id="{EDED6483-F613-43CF-9E38-C39448327857}"/>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cxnSp>
        <p:nvCxnSpPr>
          <p:cNvPr id="252" name="直線矢印コネクタ 251">
            <a:extLst>
              <a:ext uri="{FF2B5EF4-FFF2-40B4-BE49-F238E27FC236}">
                <a16:creationId xmlns:a16="http://schemas.microsoft.com/office/drawing/2014/main" id="{64B10738-7003-4867-AEA2-A16B3F5739B4}"/>
              </a:ext>
            </a:extLst>
          </p:cNvPr>
          <p:cNvCxnSpPr>
            <a:cxnSpLocks/>
          </p:cNvCxnSpPr>
          <p:nvPr/>
        </p:nvCxnSpPr>
        <p:spPr>
          <a:xfrm>
            <a:off x="5551500" y="3928284"/>
            <a:ext cx="54644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53" name="直線矢印コネクタ 252">
            <a:extLst>
              <a:ext uri="{FF2B5EF4-FFF2-40B4-BE49-F238E27FC236}">
                <a16:creationId xmlns:a16="http://schemas.microsoft.com/office/drawing/2014/main" id="{E5EF155B-3DEE-4271-A0A3-A1DCC1347032}"/>
              </a:ext>
            </a:extLst>
          </p:cNvPr>
          <p:cNvCxnSpPr>
            <a:cxnSpLocks/>
            <a:endCxn id="250" idx="1"/>
          </p:cNvCxnSpPr>
          <p:nvPr/>
        </p:nvCxnSpPr>
        <p:spPr>
          <a:xfrm>
            <a:off x="4538511" y="3929568"/>
            <a:ext cx="502725" cy="304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54" name="直線矢印コネクタ 253">
            <a:extLst>
              <a:ext uri="{FF2B5EF4-FFF2-40B4-BE49-F238E27FC236}">
                <a16:creationId xmlns:a16="http://schemas.microsoft.com/office/drawing/2014/main" id="{15234C09-5D06-4EF4-8587-AEA6B51EB547}"/>
              </a:ext>
            </a:extLst>
          </p:cNvPr>
          <p:cNvCxnSpPr>
            <a:cxnSpLocks/>
          </p:cNvCxnSpPr>
          <p:nvPr/>
        </p:nvCxnSpPr>
        <p:spPr>
          <a:xfrm>
            <a:off x="3537310" y="3929568"/>
            <a:ext cx="54644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5" name="テキスト ボックス 254">
                <a:extLst>
                  <a:ext uri="{FF2B5EF4-FFF2-40B4-BE49-F238E27FC236}">
                    <a16:creationId xmlns:a16="http://schemas.microsoft.com/office/drawing/2014/main" id="{70450334-5F86-4CA0-B410-DC10778E25F8}"/>
                  </a:ext>
                </a:extLst>
              </p:cNvPr>
              <p:cNvSpPr txBox="1"/>
              <p:nvPr/>
            </p:nvSpPr>
            <p:spPr>
              <a:xfrm>
                <a:off x="5539897" y="3504657"/>
                <a:ext cx="458021" cy="335643"/>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𝑃</m:t>
                          </m:r>
                        </m:e>
                      </m:acc>
                    </m:oMath>
                  </m:oMathPara>
                </a14:m>
                <a:endParaRPr kumimoji="1" lang="ja-JP" altLang="en-US" sz="2400" dirty="0"/>
              </a:p>
            </p:txBody>
          </p:sp>
        </mc:Choice>
        <mc:Fallback xmlns="">
          <p:sp>
            <p:nvSpPr>
              <p:cNvPr id="255" name="テキスト ボックス 254">
                <a:extLst>
                  <a:ext uri="{FF2B5EF4-FFF2-40B4-BE49-F238E27FC236}">
                    <a16:creationId xmlns="" xmlns:a16="http://schemas.microsoft.com/office/drawing/2014/main" xmlns:a14="http://schemas.microsoft.com/office/drawing/2010/main" id="{70450334-5F86-4CA0-B410-DC10778E25F8}"/>
                  </a:ext>
                </a:extLst>
              </p:cNvPr>
              <p:cNvSpPr txBox="1">
                <a:spLocks noRot="1" noChangeAspect="1" noMove="1" noResize="1" noEditPoints="1" noAdjustHandles="1" noChangeArrowheads="1" noChangeShapeType="1" noTextEdit="1"/>
              </p:cNvSpPr>
              <p:nvPr/>
            </p:nvSpPr>
            <p:spPr>
              <a:xfrm>
                <a:off x="5539897" y="3504657"/>
                <a:ext cx="458021" cy="335643"/>
              </a:xfrm>
              <a:prstGeom prst="rect">
                <a:avLst/>
              </a:prstGeom>
              <a:blipFill rotWithShape="0">
                <a:blip r:embed="rId16"/>
                <a:stretch>
                  <a:fillRect t="-7273" r="-18667" b="-34545"/>
                </a:stretch>
              </a:blipFill>
              <a:ln w="19050">
                <a:noFill/>
              </a:ln>
            </p:spPr>
            <p:txBody>
              <a:bodyPr/>
              <a:lstStyle/>
              <a:p>
                <a:r>
                  <a:rPr lang="ja-JP" altLang="en-US">
                    <a:noFill/>
                  </a:rPr>
                  <a:t> </a:t>
                </a:r>
              </a:p>
            </p:txBody>
          </p:sp>
        </mc:Fallback>
      </mc:AlternateContent>
      <p:sp>
        <p:nvSpPr>
          <p:cNvPr id="256" name="テキスト ボックス 255">
            <a:extLst>
              <a:ext uri="{FF2B5EF4-FFF2-40B4-BE49-F238E27FC236}">
                <a16:creationId xmlns:a16="http://schemas.microsoft.com/office/drawing/2014/main" id="{8EA2CFB6-AA3B-4C06-A01D-A028C42CFC66}"/>
              </a:ext>
            </a:extLst>
          </p:cNvPr>
          <p:cNvSpPr txBox="1"/>
          <p:nvPr/>
        </p:nvSpPr>
        <p:spPr>
          <a:xfrm>
            <a:off x="5752741" y="3620988"/>
            <a:ext cx="357252"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ea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58" name="テキスト ボックス 257">
                <a:extLst>
                  <a:ext uri="{FF2B5EF4-FFF2-40B4-BE49-F238E27FC236}">
                    <a16:creationId xmlns:a16="http://schemas.microsoft.com/office/drawing/2014/main" id="{D05285F5-BF84-4ECF-BCD2-630CF0CE5DF2}"/>
                  </a:ext>
                </a:extLst>
              </p:cNvPr>
              <p:cNvSpPr txBox="1"/>
              <p:nvPr/>
            </p:nvSpPr>
            <p:spPr>
              <a:xfrm>
                <a:off x="241778" y="928116"/>
                <a:ext cx="8806615" cy="1892826"/>
              </a:xfrm>
              <a:prstGeom prst="rect">
                <a:avLst/>
              </a:prstGeom>
              <a:noFill/>
            </p:spPr>
            <p:txBody>
              <a:bodyPr wrap="square" rtlCol="0">
                <a:spAutoFit/>
              </a:bodyPr>
              <a:lstStyle/>
              <a:p>
                <a:r>
                  <a:rPr lang="ja-JP" altLang="en-US" sz="2400" b="1" dirty="0">
                    <a:latin typeface="ＭＳ Ｐゴシック" panose="020B0600070205080204" pitchFamily="50" charset="-128"/>
                  </a:rPr>
                  <a:t>目的</a:t>
                </a:r>
                <a:r>
                  <a:rPr lang="ja-JP" altLang="en-US" sz="2400" dirty="0">
                    <a:latin typeface="ＭＳ Ｐゴシック" panose="020B0600070205080204" pitchFamily="50" charset="-128"/>
                  </a:rPr>
                  <a:t>：圧力センサの出力信号</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oMath>
                </a14:m>
                <a:r>
                  <a:rPr lang="ja-JP" altLang="en-US" sz="2400" dirty="0">
                    <a:latin typeface="ＭＳ Ｐゴシック" panose="020B0600070205080204" pitchFamily="50" charset="-128"/>
                  </a:rPr>
                  <a:t>の振幅を目標値一定に保持する</a:t>
                </a:r>
                <a:endParaRPr lang="en-US" altLang="ja-JP" sz="2400" dirty="0">
                  <a:latin typeface="ＭＳ Ｐゴシック" panose="020B0600070205080204" pitchFamily="50" charset="-128"/>
                </a:endParaRPr>
              </a:p>
              <a:p>
                <a:r>
                  <a:rPr lang="ja-JP" altLang="en-US" sz="2400" dirty="0">
                    <a:latin typeface="ＭＳ Ｐゴシック" panose="020B0600070205080204" pitchFamily="50" charset="-128"/>
                  </a:rPr>
                  <a:t>　　　　ように音源駆動信号</a:t>
                </a:r>
                <a14:m>
                  <m:oMath xmlns:m="http://schemas.openxmlformats.org/officeDocument/2006/math">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i="1">
                        <a:latin typeface="Cambria Math" panose="02040503050406030204" pitchFamily="18" charset="0"/>
                      </a:rPr>
                      <m:t>)</m:t>
                    </m:r>
                  </m:oMath>
                </a14:m>
                <a:r>
                  <a:rPr lang="ja-JP" altLang="en-US" sz="2400" dirty="0">
                    <a:latin typeface="ＭＳ Ｐゴシック" panose="020B0600070205080204" pitchFamily="50" charset="-128"/>
                  </a:rPr>
                  <a:t>の振幅を変化させる</a:t>
                </a:r>
                <a:endParaRPr lang="en-US" altLang="ja-JP" sz="2400" dirty="0">
                  <a:latin typeface="ＭＳ Ｐゴシック" panose="020B0600070205080204" pitchFamily="50" charset="-128"/>
                </a:endParaRPr>
              </a:p>
              <a:p>
                <a:endParaRPr lang="en-US" altLang="ja-JP" sz="1000" dirty="0">
                  <a:latin typeface="ＭＳ Ｐゴシック" panose="020B0600070205080204" pitchFamily="50" charset="-128"/>
                </a:endParaRPr>
              </a:p>
              <a:p>
                <a:r>
                  <a:rPr lang="ja-JP" altLang="en-US" sz="2400" b="1" dirty="0">
                    <a:latin typeface="ＭＳ Ｐゴシック" panose="020B0600070205080204" pitchFamily="50" charset="-128"/>
                  </a:rPr>
                  <a:t>用途</a:t>
                </a:r>
                <a:r>
                  <a:rPr lang="ja-JP" altLang="en-US" sz="2400" dirty="0">
                    <a:latin typeface="ＭＳ Ｐゴシック" panose="020B0600070205080204" pitchFamily="50" charset="-128"/>
                  </a:rPr>
                  <a:t>：加振周波数が</a:t>
                </a:r>
                <a:r>
                  <a:rPr lang="ja-JP" altLang="en-US" sz="2400" dirty="0">
                    <a:solidFill>
                      <a:srgbClr val="FF0000"/>
                    </a:solidFill>
                    <a:latin typeface="ＭＳ Ｐゴシック" panose="020B0600070205080204" pitchFamily="50" charset="-128"/>
                  </a:rPr>
                  <a:t>既知</a:t>
                </a:r>
                <a:r>
                  <a:rPr lang="ja-JP" altLang="en-US" sz="2400" dirty="0">
                    <a:latin typeface="ＭＳ Ｐゴシック" panose="020B0600070205080204" pitchFamily="50" charset="-128"/>
                  </a:rPr>
                  <a:t>の場合に用いることができる</a:t>
                </a:r>
                <a:endParaRPr lang="en-US" altLang="ja-JP" sz="2400" dirty="0">
                  <a:latin typeface="ＭＳ Ｐゴシック" panose="020B0600070205080204" pitchFamily="50" charset="-128"/>
                </a:endParaRPr>
              </a:p>
              <a:p>
                <a:endParaRPr lang="en-US" altLang="ja-JP" sz="1000" dirty="0">
                  <a:latin typeface="ＭＳ Ｐゴシック" panose="020B0600070205080204" pitchFamily="50" charset="-128"/>
                </a:endParaRPr>
              </a:p>
              <a:p>
                <a:r>
                  <a:rPr lang="ja-JP" altLang="en-US" sz="2400" b="1" dirty="0">
                    <a:latin typeface="ＭＳ Ｐゴシック" panose="020B0600070205080204" pitchFamily="50" charset="-128"/>
                  </a:rPr>
                  <a:t>方法</a:t>
                </a:r>
                <a:r>
                  <a:rPr lang="ja-JP" altLang="en-US" sz="2400" dirty="0">
                    <a:latin typeface="ＭＳ Ｐゴシック" panose="020B0600070205080204" pitchFamily="50" charset="-128"/>
                  </a:rPr>
                  <a:t>：正弦波の参照信号を用いて、</a:t>
                </a:r>
                <a:r>
                  <a:rPr lang="en-US" altLang="ja-JP" sz="2400" dirty="0"/>
                  <a:t> </a:t>
                </a:r>
                <a14:m>
                  <m:oMath xmlns:m="http://schemas.openxmlformats.org/officeDocument/2006/math">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i="1">
                        <a:latin typeface="Cambria Math" panose="02040503050406030204" pitchFamily="18" charset="0"/>
                      </a:rPr>
                      <m:t>)</m:t>
                    </m:r>
                  </m:oMath>
                </a14:m>
                <a:r>
                  <a:rPr lang="ja-JP" altLang="en-US" sz="2400" dirty="0">
                    <a:latin typeface="ＭＳ Ｐゴシック" panose="020B0600070205080204" pitchFamily="50" charset="-128"/>
                  </a:rPr>
                  <a:t>に時変ゲイン</a:t>
                </a:r>
                <a14:m>
                  <m:oMath xmlns:m="http://schemas.openxmlformats.org/officeDocument/2006/math">
                    <m:r>
                      <a:rPr lang="en-US" altLang="ja-JP" sz="2400" i="1" dirty="0">
                        <a:latin typeface="Cambria Math" panose="02040503050406030204" pitchFamily="18" charset="0"/>
                      </a:rPr>
                      <m:t>𝐺</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ja-JP" altLang="en-US" sz="2400" i="1">
                        <a:latin typeface="Cambria Math" panose="02040503050406030204" pitchFamily="18" charset="0"/>
                      </a:rPr>
                      <m:t>を</m:t>
                    </m:r>
                  </m:oMath>
                </a14:m>
                <a:r>
                  <a:rPr lang="ja-JP" altLang="en-US" sz="2400" dirty="0">
                    <a:latin typeface="ＭＳ Ｐゴシック" panose="020B0600070205080204" pitchFamily="50" charset="-128"/>
                  </a:rPr>
                  <a:t>乗じる</a:t>
                </a:r>
                <a:endParaRPr lang="en-US" altLang="ja-JP" sz="2400" dirty="0">
                  <a:latin typeface="ＭＳ Ｐゴシック" panose="020B0600070205080204" pitchFamily="50" charset="-128"/>
                </a:endParaRPr>
              </a:p>
            </p:txBody>
          </p:sp>
        </mc:Choice>
        <mc:Fallback xmlns="">
          <p:sp>
            <p:nvSpPr>
              <p:cNvPr id="258" name="テキスト ボックス 257">
                <a:extLst>
                  <a:ext uri="{FF2B5EF4-FFF2-40B4-BE49-F238E27FC236}">
                    <a16:creationId xmlns:a16="http://schemas.microsoft.com/office/drawing/2014/main" xmlns="" id="{D05285F5-BF84-4ECF-BCD2-630CF0CE5DF2}"/>
                  </a:ext>
                </a:extLst>
              </p:cNvPr>
              <p:cNvSpPr txBox="1">
                <a:spLocks noRot="1" noChangeAspect="1" noMove="1" noResize="1" noEditPoints="1" noAdjustHandles="1" noChangeArrowheads="1" noChangeShapeType="1" noTextEdit="1"/>
              </p:cNvSpPr>
              <p:nvPr/>
            </p:nvSpPr>
            <p:spPr>
              <a:xfrm>
                <a:off x="241778" y="928116"/>
                <a:ext cx="8806615" cy="1892826"/>
              </a:xfrm>
              <a:prstGeom prst="rect">
                <a:avLst/>
              </a:prstGeom>
              <a:blipFill rotWithShape="0">
                <a:blip r:embed="rId17"/>
                <a:stretch>
                  <a:fillRect l="-1108" t="-3537" b="-4180"/>
                </a:stretch>
              </a:blipFill>
            </p:spPr>
            <p:txBody>
              <a:bodyPr/>
              <a:lstStyle/>
              <a:p>
                <a:r>
                  <a:rPr lang="ja-JP" altLang="en-US">
                    <a:noFill/>
                  </a:rPr>
                  <a:t> </a:t>
                </a:r>
              </a:p>
            </p:txBody>
          </p:sp>
        </mc:Fallback>
      </mc:AlternateContent>
      <p:sp>
        <p:nvSpPr>
          <p:cNvPr id="260" name="テキスト ボックス 259">
            <a:extLst>
              <a:ext uri="{FF2B5EF4-FFF2-40B4-BE49-F238E27FC236}">
                <a16:creationId xmlns:a16="http://schemas.microsoft.com/office/drawing/2014/main" id="{D05285F5-BF84-4ECF-BCD2-630CF0CE5DF2}"/>
              </a:ext>
            </a:extLst>
          </p:cNvPr>
          <p:cNvSpPr txBox="1"/>
          <p:nvPr/>
        </p:nvSpPr>
        <p:spPr>
          <a:xfrm>
            <a:off x="1125161" y="2762791"/>
            <a:ext cx="579526" cy="461665"/>
          </a:xfrm>
          <a:prstGeom prst="rect">
            <a:avLst/>
          </a:prstGeom>
          <a:noFill/>
        </p:spPr>
        <p:txBody>
          <a:bodyPr wrap="square" rtlCol="0">
            <a:spAutoFit/>
          </a:bodyPr>
          <a:lstStyle/>
          <a:p>
            <a:r>
              <a:rPr lang="ja-JP" altLang="en-US" sz="2400" dirty="0">
                <a:latin typeface="ＭＳ Ｐゴシック" panose="020B0600070205080204" pitchFamily="50" charset="-128"/>
              </a:rPr>
              <a:t>⇒</a:t>
            </a:r>
            <a:endParaRPr lang="en-US" altLang="ja-JP" sz="2400" dirty="0">
              <a:latin typeface="ＭＳ Ｐゴシック" panose="020B0600070205080204" pitchFamily="50" charset="-128"/>
            </a:endParaRPr>
          </a:p>
        </p:txBody>
      </p:sp>
      <p:cxnSp>
        <p:nvCxnSpPr>
          <p:cNvPr id="261" name="直線コネクタ 260">
            <a:extLst>
              <a:ext uri="{FF2B5EF4-FFF2-40B4-BE49-F238E27FC236}">
                <a16:creationId xmlns:a16="http://schemas.microsoft.com/office/drawing/2014/main" id="{15AA762A-5371-4CAE-AC4F-197D44373F53}"/>
              </a:ext>
            </a:extLst>
          </p:cNvPr>
          <p:cNvCxnSpPr>
            <a:cxnSpLocks/>
          </p:cNvCxnSpPr>
          <p:nvPr/>
        </p:nvCxnSpPr>
        <p:spPr>
          <a:xfrm flipV="1">
            <a:off x="2398531" y="3928112"/>
            <a:ext cx="0" cy="1877878"/>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262" name="直線矢印コネクタ 261">
            <a:extLst>
              <a:ext uri="{FF2B5EF4-FFF2-40B4-BE49-F238E27FC236}">
                <a16:creationId xmlns:a16="http://schemas.microsoft.com/office/drawing/2014/main" id="{74A3B52F-B574-4FEC-BB80-7DDF46BA810D}"/>
              </a:ext>
            </a:extLst>
          </p:cNvPr>
          <p:cNvCxnSpPr>
            <a:cxnSpLocks/>
          </p:cNvCxnSpPr>
          <p:nvPr/>
        </p:nvCxnSpPr>
        <p:spPr>
          <a:xfrm>
            <a:off x="2392690" y="3932264"/>
            <a:ext cx="682602"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63" name="正方形/長方形 262">
            <a:extLst>
              <a:ext uri="{FF2B5EF4-FFF2-40B4-BE49-F238E27FC236}">
                <a16:creationId xmlns:a16="http://schemas.microsoft.com/office/drawing/2014/main" id="{0CE7D209-C4D4-4F83-BC3D-2BE7F0B7725E}"/>
              </a:ext>
            </a:extLst>
          </p:cNvPr>
          <p:cNvSpPr/>
          <p:nvPr/>
        </p:nvSpPr>
        <p:spPr>
          <a:xfrm>
            <a:off x="3074580" y="3701275"/>
            <a:ext cx="458021" cy="458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66" name="正方形/長方形 265">
            <a:extLst>
              <a:ext uri="{FF2B5EF4-FFF2-40B4-BE49-F238E27FC236}">
                <a16:creationId xmlns:a16="http://schemas.microsoft.com/office/drawing/2014/main" id="{666C5374-14B6-42E9-97B3-101F4D3C18D7}"/>
              </a:ext>
            </a:extLst>
          </p:cNvPr>
          <p:cNvSpPr/>
          <p:nvPr/>
        </p:nvSpPr>
        <p:spPr>
          <a:xfrm>
            <a:off x="4084203" y="3703951"/>
            <a:ext cx="458022" cy="4580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69" name="正方形/長方形 268">
            <a:extLst>
              <a:ext uri="{FF2B5EF4-FFF2-40B4-BE49-F238E27FC236}">
                <a16:creationId xmlns:a16="http://schemas.microsoft.com/office/drawing/2014/main" id="{EDED6483-F613-43CF-9E38-C39448327857}"/>
              </a:ext>
            </a:extLst>
          </p:cNvPr>
          <p:cNvSpPr/>
          <p:nvPr/>
        </p:nvSpPr>
        <p:spPr>
          <a:xfrm>
            <a:off x="5040828" y="3704293"/>
            <a:ext cx="510004" cy="4550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270" name="直線矢印コネクタ 269">
            <a:extLst>
              <a:ext uri="{FF2B5EF4-FFF2-40B4-BE49-F238E27FC236}">
                <a16:creationId xmlns:a16="http://schemas.microsoft.com/office/drawing/2014/main" id="{E5EF155B-3DEE-4271-A0A3-A1DCC1347032}"/>
              </a:ext>
            </a:extLst>
          </p:cNvPr>
          <p:cNvCxnSpPr>
            <a:cxnSpLocks/>
          </p:cNvCxnSpPr>
          <p:nvPr/>
        </p:nvCxnSpPr>
        <p:spPr>
          <a:xfrm>
            <a:off x="4537859" y="3930264"/>
            <a:ext cx="502725" cy="304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1" name="直線矢印コネクタ 270">
            <a:extLst>
              <a:ext uri="{FF2B5EF4-FFF2-40B4-BE49-F238E27FC236}">
                <a16:creationId xmlns:a16="http://schemas.microsoft.com/office/drawing/2014/main" id="{15234C09-5D06-4EF4-8587-AEA6B51EB547}"/>
              </a:ext>
            </a:extLst>
          </p:cNvPr>
          <p:cNvCxnSpPr>
            <a:cxnSpLocks/>
          </p:cNvCxnSpPr>
          <p:nvPr/>
        </p:nvCxnSpPr>
        <p:spPr>
          <a:xfrm>
            <a:off x="3536658" y="3930264"/>
            <a:ext cx="546449"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正方形/長方形 9"/>
          <p:cNvSpPr/>
          <p:nvPr/>
        </p:nvSpPr>
        <p:spPr>
          <a:xfrm>
            <a:off x="3357112" y="4225122"/>
            <a:ext cx="877163" cy="369332"/>
          </a:xfrm>
          <a:prstGeom prst="rect">
            <a:avLst/>
          </a:prstGeom>
        </p:spPr>
        <p:txBody>
          <a:bodyPr wrap="none">
            <a:spAutoFit/>
          </a:bodyPr>
          <a:lstStyle/>
          <a:p>
            <a:r>
              <a:rPr lang="ja-JP" altLang="en-US" dirty="0">
                <a:solidFill>
                  <a:srgbClr val="FF0000"/>
                </a:solidFill>
                <a:latin typeface="ＭＳ Ｐゴシック" panose="020B0600070205080204" pitchFamily="50" charset="-128"/>
              </a:rPr>
              <a:t>平滑化</a:t>
            </a:r>
            <a:endParaRPr lang="ja-JP" altLang="en-US" dirty="0">
              <a:solidFill>
                <a:srgbClr val="FF0000"/>
              </a:solidFill>
            </a:endParaRPr>
          </a:p>
        </p:txBody>
      </p:sp>
      <p:cxnSp>
        <p:nvCxnSpPr>
          <p:cNvPr id="272" name="直線矢印コネクタ 271">
            <a:extLst>
              <a:ext uri="{FF2B5EF4-FFF2-40B4-BE49-F238E27FC236}">
                <a16:creationId xmlns:a16="http://schemas.microsoft.com/office/drawing/2014/main" id="{64B10738-7003-4867-AEA2-A16B3F5739B4}"/>
              </a:ext>
            </a:extLst>
          </p:cNvPr>
          <p:cNvCxnSpPr>
            <a:cxnSpLocks/>
          </p:cNvCxnSpPr>
          <p:nvPr/>
        </p:nvCxnSpPr>
        <p:spPr>
          <a:xfrm>
            <a:off x="5555924" y="3929100"/>
            <a:ext cx="546449"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4" name="直線矢印コネクタ 273">
            <a:extLst>
              <a:ext uri="{FF2B5EF4-FFF2-40B4-BE49-F238E27FC236}">
                <a16:creationId xmlns:a16="http://schemas.microsoft.com/office/drawing/2014/main" id="{E0D4CBF4-6A80-46CC-AB52-257EB32AF279}"/>
              </a:ext>
            </a:extLst>
          </p:cNvPr>
          <p:cNvCxnSpPr>
            <a:cxnSpLocks/>
          </p:cNvCxnSpPr>
          <p:nvPr/>
        </p:nvCxnSpPr>
        <p:spPr>
          <a:xfrm rot="5400000">
            <a:off x="6399632" y="3742797"/>
            <a:ext cx="0" cy="36073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5" name="直線矢印コネクタ 274">
            <a:extLst>
              <a:ext uri="{FF2B5EF4-FFF2-40B4-BE49-F238E27FC236}">
                <a16:creationId xmlns:a16="http://schemas.microsoft.com/office/drawing/2014/main" id="{54EFBBDC-E966-4246-9A9F-84B7920C17FE}"/>
              </a:ext>
            </a:extLst>
          </p:cNvPr>
          <p:cNvCxnSpPr>
            <a:cxnSpLocks/>
          </p:cNvCxnSpPr>
          <p:nvPr/>
        </p:nvCxnSpPr>
        <p:spPr>
          <a:xfrm rot="5400000">
            <a:off x="6039076" y="4098992"/>
            <a:ext cx="234841"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8" name="正方形/長方形 277">
            <a:extLst>
              <a:ext uri="{FF2B5EF4-FFF2-40B4-BE49-F238E27FC236}">
                <a16:creationId xmlns:a16="http://schemas.microsoft.com/office/drawing/2014/main" id="{7F354667-1562-441C-AA79-11C2F132369B}"/>
              </a:ext>
            </a:extLst>
          </p:cNvPr>
          <p:cNvSpPr/>
          <p:nvPr/>
        </p:nvSpPr>
        <p:spPr>
          <a:xfrm>
            <a:off x="5934471" y="4225029"/>
            <a:ext cx="458022" cy="458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9" name="直線矢印コネクタ 278">
            <a:extLst>
              <a:ext uri="{FF2B5EF4-FFF2-40B4-BE49-F238E27FC236}">
                <a16:creationId xmlns:a16="http://schemas.microsoft.com/office/drawing/2014/main" id="{4C538A83-2DA0-4196-958E-3BA2358D5FF3}"/>
              </a:ext>
            </a:extLst>
          </p:cNvPr>
          <p:cNvCxnSpPr>
            <a:cxnSpLocks/>
            <a:stCxn id="283" idx="2"/>
          </p:cNvCxnSpPr>
          <p:nvPr/>
        </p:nvCxnSpPr>
        <p:spPr>
          <a:xfrm flipH="1">
            <a:off x="5622843" y="5372833"/>
            <a:ext cx="540640" cy="856044"/>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80" name="直線矢印コネクタ 279">
            <a:extLst>
              <a:ext uri="{FF2B5EF4-FFF2-40B4-BE49-F238E27FC236}">
                <a16:creationId xmlns:a16="http://schemas.microsoft.com/office/drawing/2014/main" id="{BB09C2AD-9379-4179-ACD4-7CB496F30D6F}"/>
              </a:ext>
            </a:extLst>
          </p:cNvPr>
          <p:cNvCxnSpPr>
            <a:cxnSpLocks/>
          </p:cNvCxnSpPr>
          <p:nvPr/>
        </p:nvCxnSpPr>
        <p:spPr>
          <a:xfrm rot="5400000">
            <a:off x="6048230" y="4793980"/>
            <a:ext cx="234841"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3" name="正方形/長方形 282">
            <a:extLst>
              <a:ext uri="{FF2B5EF4-FFF2-40B4-BE49-F238E27FC236}">
                <a16:creationId xmlns:a16="http://schemas.microsoft.com/office/drawing/2014/main" id="{A9018B2A-95A7-4D0A-A0F0-7AA1A22708B4}"/>
              </a:ext>
            </a:extLst>
          </p:cNvPr>
          <p:cNvSpPr/>
          <p:nvPr/>
        </p:nvSpPr>
        <p:spPr>
          <a:xfrm>
            <a:off x="5934471" y="4914811"/>
            <a:ext cx="458021" cy="458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6" name="正方形/長方形 285">
            <a:extLst>
              <a:ext uri="{FF2B5EF4-FFF2-40B4-BE49-F238E27FC236}">
                <a16:creationId xmlns:a16="http://schemas.microsoft.com/office/drawing/2014/main" id="{D0E5FCCE-9EA6-4049-A355-3CF0E855B9C0}"/>
              </a:ext>
            </a:extLst>
          </p:cNvPr>
          <p:cNvSpPr/>
          <p:nvPr/>
        </p:nvSpPr>
        <p:spPr>
          <a:xfrm>
            <a:off x="5659640" y="5618685"/>
            <a:ext cx="458021" cy="458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7" name="直線矢印コネクタ 286">
            <a:extLst>
              <a:ext uri="{FF2B5EF4-FFF2-40B4-BE49-F238E27FC236}">
                <a16:creationId xmlns:a16="http://schemas.microsoft.com/office/drawing/2014/main" id="{EF4CAF10-693C-43E0-9C74-78B9AECDB1C4}"/>
              </a:ext>
            </a:extLst>
          </p:cNvPr>
          <p:cNvCxnSpPr>
            <a:cxnSpLocks/>
            <a:stCxn id="286" idx="1"/>
          </p:cNvCxnSpPr>
          <p:nvPr/>
        </p:nvCxnSpPr>
        <p:spPr>
          <a:xfrm flipH="1">
            <a:off x="4831396" y="5847696"/>
            <a:ext cx="828245" cy="5301"/>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88" name="直線矢印コネクタ 287">
            <a:extLst>
              <a:ext uri="{FF2B5EF4-FFF2-40B4-BE49-F238E27FC236}">
                <a16:creationId xmlns:a16="http://schemas.microsoft.com/office/drawing/2014/main" id="{7129890C-2C68-4806-B846-E5150C6171CD}"/>
              </a:ext>
            </a:extLst>
          </p:cNvPr>
          <p:cNvCxnSpPr>
            <a:cxnSpLocks/>
          </p:cNvCxnSpPr>
          <p:nvPr/>
        </p:nvCxnSpPr>
        <p:spPr>
          <a:xfrm flipH="1">
            <a:off x="6118928" y="5860272"/>
            <a:ext cx="452666"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9" name="楕円 113">
            <a:extLst>
              <a:ext uri="{FF2B5EF4-FFF2-40B4-BE49-F238E27FC236}">
                <a16:creationId xmlns:a16="http://schemas.microsoft.com/office/drawing/2014/main" id="{A2070FF1-26B3-4B56-8A9B-5BC6A493FB52}"/>
              </a:ext>
            </a:extLst>
          </p:cNvPr>
          <p:cNvSpPr/>
          <p:nvPr/>
        </p:nvSpPr>
        <p:spPr>
          <a:xfrm>
            <a:off x="6565597" y="5673765"/>
            <a:ext cx="355543" cy="3555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6305078" y="6055883"/>
            <a:ext cx="1338828" cy="369332"/>
          </a:xfrm>
          <a:prstGeom prst="rect">
            <a:avLst/>
          </a:prstGeom>
        </p:spPr>
        <p:txBody>
          <a:bodyPr wrap="none">
            <a:spAutoFit/>
          </a:bodyPr>
          <a:lstStyle/>
          <a:p>
            <a:r>
              <a:rPr lang="ja-JP" altLang="en-US" dirty="0">
                <a:latin typeface="ＭＳ Ｐゴシック" panose="020B0600070205080204" pitchFamily="50" charset="-128"/>
              </a:rPr>
              <a:t>正弦波信号</a:t>
            </a:r>
            <a:endParaRPr lang="ja-JP" altLang="en-US" dirty="0"/>
          </a:p>
        </p:txBody>
      </p:sp>
      <p:sp>
        <p:nvSpPr>
          <p:cNvPr id="112" name="テキスト ボックス 111">
            <a:extLst>
              <a:ext uri="{FF2B5EF4-FFF2-40B4-BE49-F238E27FC236}">
                <a16:creationId xmlns:a16="http://schemas.microsoft.com/office/drawing/2014/main" id="{15266DBD-2E91-4F86-8652-B7DB6C1B5E2B}"/>
              </a:ext>
            </a:extLst>
          </p:cNvPr>
          <p:cNvSpPr txBox="1"/>
          <p:nvPr/>
        </p:nvSpPr>
        <p:spPr>
          <a:xfrm>
            <a:off x="4158328" y="6127387"/>
            <a:ext cx="1504228" cy="338554"/>
          </a:xfrm>
          <a:prstGeom prst="rect">
            <a:avLst/>
          </a:prstGeom>
          <a:noFill/>
          <a:ln w="19050">
            <a:noFill/>
          </a:ln>
        </p:spPr>
        <p:txBody>
          <a:bodyPr wrap="square" rtlCol="0">
            <a:spAutoFit/>
          </a:bodyPr>
          <a:lstStyle/>
          <a:p>
            <a:r>
              <a:rPr lang="en-US" altLang="ja-JP" sz="1600" dirty="0">
                <a:latin typeface="Georgia" panose="02040502050405020303" pitchFamily="18" charset="0"/>
              </a:rPr>
              <a:t>L</a:t>
            </a:r>
            <a:r>
              <a:rPr kumimoji="1" lang="en-US" altLang="ja-JP" sz="1600" dirty="0">
                <a:latin typeface="Georgia" panose="02040502050405020303" pitchFamily="18" charset="0"/>
              </a:rPr>
              <a:t>oudspeaker</a:t>
            </a:r>
            <a:endParaRPr kumimoji="1" lang="ja-JP" altLang="en-US" sz="1600" dirty="0">
              <a:latin typeface="Georgia" panose="02040502050405020303" pitchFamily="18" charset="0"/>
            </a:endParaRPr>
          </a:p>
        </p:txBody>
      </p:sp>
    </p:spTree>
    <p:extLst>
      <p:ext uri="{BB962C8B-B14F-4D97-AF65-F5344CB8AC3E}">
        <p14:creationId xmlns:p14="http://schemas.microsoft.com/office/powerpoint/2010/main" val="27341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par>
                                <p:cTn id="11" presetID="10" presetClass="entr" presetSubtype="0" fill="hold"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fade">
                                      <p:cBhvr>
                                        <p:cTn id="13" dur="500"/>
                                        <p:tgtEl>
                                          <p:spTgt spid="261"/>
                                        </p:tgtEl>
                                      </p:cBhvr>
                                    </p:animEffect>
                                  </p:childTnLst>
                                </p:cTn>
                              </p:par>
                              <p:par>
                                <p:cTn id="14" presetID="10" presetClass="entr" presetSubtype="0" fill="hold"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500"/>
                                        <p:tgtEl>
                                          <p:spTgt spid="2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500"/>
                                        <p:tgtEl>
                                          <p:spTgt spid="263"/>
                                        </p:tgtEl>
                                      </p:cBhvr>
                                    </p:animEffect>
                                  </p:childTnLst>
                                </p:cTn>
                              </p:par>
                              <p:par>
                                <p:cTn id="20" presetID="10" presetClass="entr" presetSubtype="0" fill="hold" nodeType="withEffect">
                                  <p:stCondLst>
                                    <p:cond delay="0"/>
                                  </p:stCondLst>
                                  <p:childTnLst>
                                    <p:set>
                                      <p:cBhvr>
                                        <p:cTn id="21" dur="1" fill="hold">
                                          <p:stCondLst>
                                            <p:cond delay="0"/>
                                          </p:stCondLst>
                                        </p:cTn>
                                        <p:tgtEl>
                                          <p:spTgt spid="270"/>
                                        </p:tgtEl>
                                        <p:attrNameLst>
                                          <p:attrName>style.visibility</p:attrName>
                                        </p:attrNameLst>
                                      </p:cBhvr>
                                      <p:to>
                                        <p:strVal val="visible"/>
                                      </p:to>
                                    </p:set>
                                    <p:animEffect transition="in" filter="fade">
                                      <p:cBhvr>
                                        <p:cTn id="22" dur="500"/>
                                        <p:tgtEl>
                                          <p:spTgt spid="2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272"/>
                                        </p:tgtEl>
                                        <p:attrNameLst>
                                          <p:attrName>style.visibility</p:attrName>
                                        </p:attrNameLst>
                                      </p:cBhvr>
                                      <p:to>
                                        <p:strVal val="visible"/>
                                      </p:to>
                                    </p:set>
                                    <p:animEffect transition="in" filter="fade">
                                      <p:cBhvr>
                                        <p:cTn id="28" dur="500"/>
                                        <p:tgtEl>
                                          <p:spTgt spid="2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9"/>
                                        </p:tgtEl>
                                        <p:attrNameLst>
                                          <p:attrName>style.visibility</p:attrName>
                                        </p:attrNameLst>
                                      </p:cBhvr>
                                      <p:to>
                                        <p:strVal val="visible"/>
                                      </p:to>
                                    </p:set>
                                    <p:animEffect transition="in" filter="fade">
                                      <p:cBhvr>
                                        <p:cTn id="31" dur="500"/>
                                        <p:tgtEl>
                                          <p:spTgt spid="2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500"/>
                                        <p:tgtEl>
                                          <p:spTgt spid="274"/>
                                        </p:tgtEl>
                                      </p:cBhvr>
                                    </p:animEffect>
                                  </p:childTnLst>
                                </p:cTn>
                              </p:par>
                              <p:par>
                                <p:cTn id="37" presetID="10" presetClass="entr" presetSubtype="0" fill="hold" nodeType="with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fade">
                                      <p:cBhvr>
                                        <p:cTn id="39" dur="500"/>
                                        <p:tgtEl>
                                          <p:spTgt spid="2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8"/>
                                        </p:tgtEl>
                                        <p:attrNameLst>
                                          <p:attrName>style.visibility</p:attrName>
                                        </p:attrNameLst>
                                      </p:cBhvr>
                                      <p:to>
                                        <p:strVal val="visible"/>
                                      </p:to>
                                    </p:set>
                                    <p:animEffect transition="in" filter="fade">
                                      <p:cBhvr>
                                        <p:cTn id="42" dur="500"/>
                                        <p:tgtEl>
                                          <p:spTgt spid="2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0"/>
                                        </p:tgtEl>
                                        <p:attrNameLst>
                                          <p:attrName>style.visibility</p:attrName>
                                        </p:attrNameLst>
                                      </p:cBhvr>
                                      <p:to>
                                        <p:strVal val="visible"/>
                                      </p:to>
                                    </p:set>
                                    <p:animEffect transition="in" filter="fade">
                                      <p:cBhvr>
                                        <p:cTn id="47" dur="500"/>
                                        <p:tgtEl>
                                          <p:spTgt spid="2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3"/>
                                        </p:tgtEl>
                                        <p:attrNameLst>
                                          <p:attrName>style.visibility</p:attrName>
                                        </p:attrNameLst>
                                      </p:cBhvr>
                                      <p:to>
                                        <p:strVal val="visible"/>
                                      </p:to>
                                    </p:set>
                                    <p:animEffect transition="in" filter="fade">
                                      <p:cBhvr>
                                        <p:cTn id="50" dur="500"/>
                                        <p:tgtEl>
                                          <p:spTgt spid="283"/>
                                        </p:tgtEl>
                                      </p:cBhvr>
                                    </p:animEffect>
                                  </p:childTnLst>
                                </p:cTn>
                              </p:par>
                              <p:par>
                                <p:cTn id="51" presetID="10" presetClass="entr" presetSubtype="0" fill="hold" nodeType="withEffect">
                                  <p:stCondLst>
                                    <p:cond delay="0"/>
                                  </p:stCondLst>
                                  <p:childTnLst>
                                    <p:set>
                                      <p:cBhvr>
                                        <p:cTn id="52" dur="1" fill="hold">
                                          <p:stCondLst>
                                            <p:cond delay="0"/>
                                          </p:stCondLst>
                                        </p:cTn>
                                        <p:tgtEl>
                                          <p:spTgt spid="279"/>
                                        </p:tgtEl>
                                        <p:attrNameLst>
                                          <p:attrName>style.visibility</p:attrName>
                                        </p:attrNameLst>
                                      </p:cBhvr>
                                      <p:to>
                                        <p:strVal val="visible"/>
                                      </p:to>
                                    </p:set>
                                    <p:animEffect transition="in" filter="fade">
                                      <p:cBhvr>
                                        <p:cTn id="53" dur="500"/>
                                        <p:tgtEl>
                                          <p:spTgt spid="27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6"/>
                                        </p:tgtEl>
                                        <p:attrNameLst>
                                          <p:attrName>style.visibility</p:attrName>
                                        </p:attrNameLst>
                                      </p:cBhvr>
                                      <p:to>
                                        <p:strVal val="visible"/>
                                      </p:to>
                                    </p:set>
                                    <p:animEffect transition="in" filter="fade">
                                      <p:cBhvr>
                                        <p:cTn id="56" dur="500"/>
                                        <p:tgtEl>
                                          <p:spTgt spid="286"/>
                                        </p:tgtEl>
                                      </p:cBhvr>
                                    </p:animEffect>
                                  </p:childTnLst>
                                </p:cTn>
                              </p:par>
                              <p:par>
                                <p:cTn id="57" presetID="10" presetClass="entr" presetSubtype="0" fill="hold" nodeType="withEffect">
                                  <p:stCondLst>
                                    <p:cond delay="0"/>
                                  </p:stCondLst>
                                  <p:childTnLst>
                                    <p:set>
                                      <p:cBhvr>
                                        <p:cTn id="58" dur="1" fill="hold">
                                          <p:stCondLst>
                                            <p:cond delay="0"/>
                                          </p:stCondLst>
                                        </p:cTn>
                                        <p:tgtEl>
                                          <p:spTgt spid="287"/>
                                        </p:tgtEl>
                                        <p:attrNameLst>
                                          <p:attrName>style.visibility</p:attrName>
                                        </p:attrNameLst>
                                      </p:cBhvr>
                                      <p:to>
                                        <p:strVal val="visible"/>
                                      </p:to>
                                    </p:set>
                                    <p:animEffect transition="in" filter="fade">
                                      <p:cBhvr>
                                        <p:cTn id="59" dur="500"/>
                                        <p:tgtEl>
                                          <p:spTgt spid="287"/>
                                        </p:tgtEl>
                                      </p:cBhvr>
                                    </p:animEffect>
                                  </p:childTnLst>
                                </p:cTn>
                              </p:par>
                              <p:par>
                                <p:cTn id="60" presetID="10" presetClass="entr" presetSubtype="0" fill="hold" nodeType="withEffect">
                                  <p:stCondLst>
                                    <p:cond delay="0"/>
                                  </p:stCondLst>
                                  <p:childTnLst>
                                    <p:set>
                                      <p:cBhvr>
                                        <p:cTn id="61" dur="1" fill="hold">
                                          <p:stCondLst>
                                            <p:cond delay="0"/>
                                          </p:stCondLst>
                                        </p:cTn>
                                        <p:tgtEl>
                                          <p:spTgt spid="288"/>
                                        </p:tgtEl>
                                        <p:attrNameLst>
                                          <p:attrName>style.visibility</p:attrName>
                                        </p:attrNameLst>
                                      </p:cBhvr>
                                      <p:to>
                                        <p:strVal val="visible"/>
                                      </p:to>
                                    </p:set>
                                    <p:animEffect transition="in" filter="fade">
                                      <p:cBhvr>
                                        <p:cTn id="62" dur="500"/>
                                        <p:tgtEl>
                                          <p:spTgt spid="2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9"/>
                                        </p:tgtEl>
                                        <p:attrNameLst>
                                          <p:attrName>style.visibility</p:attrName>
                                        </p:attrNameLst>
                                      </p:cBhvr>
                                      <p:to>
                                        <p:strVal val="visible"/>
                                      </p:to>
                                    </p:set>
                                    <p:animEffect transition="in" filter="fade">
                                      <p:cBhvr>
                                        <p:cTn id="6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6" grpId="0" animBg="1"/>
      <p:bldP spid="269" grpId="0" animBg="1"/>
      <p:bldP spid="10" grpId="0"/>
      <p:bldP spid="278" grpId="0" animBg="1"/>
      <p:bldP spid="283" grpId="0" animBg="1"/>
      <p:bldP spid="286" grpId="0" animBg="1"/>
      <p:bldP spid="2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大振幅音響計測制御機構の提案② </a:t>
            </a:r>
            <a:r>
              <a:rPr lang="en-US" altLang="ja-JP" sz="3600" dirty="0"/>
              <a:t>-</a:t>
            </a:r>
            <a:endParaRPr lang="ja-JP" altLang="en-US" sz="3600" dirty="0"/>
          </a:p>
        </p:txBody>
      </p:sp>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15</a:t>
            </a:fld>
            <a:endParaRPr kumimoji="1" lang="ja-JP" altLang="en-US"/>
          </a:p>
        </p:txBody>
      </p:sp>
      <p:sp>
        <p:nvSpPr>
          <p:cNvPr id="102" name="正方形/長方形 101"/>
          <p:cNvSpPr/>
          <p:nvPr/>
        </p:nvSpPr>
        <p:spPr>
          <a:xfrm>
            <a:off x="0" y="1368094"/>
            <a:ext cx="9144000" cy="492443"/>
          </a:xfrm>
          <a:prstGeom prst="rect">
            <a:avLst/>
          </a:prstGeom>
        </p:spPr>
        <p:txBody>
          <a:bodyPr wrap="square">
            <a:spAutoFit/>
          </a:bodyPr>
          <a:lstStyle/>
          <a:p>
            <a:r>
              <a:rPr lang="ja-JP" altLang="en-US" sz="2600" dirty="0"/>
              <a:t>　　周波数応答計測 ・・・ 加振する周波数を掃引して計測</a:t>
            </a:r>
            <a:endParaRPr lang="en-US" altLang="ja-JP" sz="2600" dirty="0"/>
          </a:p>
        </p:txBody>
      </p:sp>
      <p:sp>
        <p:nvSpPr>
          <p:cNvPr id="104" name="正方形/長方形 103"/>
          <p:cNvSpPr/>
          <p:nvPr/>
        </p:nvSpPr>
        <p:spPr>
          <a:xfrm>
            <a:off x="778476" y="1979983"/>
            <a:ext cx="7736874" cy="830997"/>
          </a:xfrm>
          <a:prstGeom prst="rect">
            <a:avLst/>
          </a:prstGeom>
        </p:spPr>
        <p:txBody>
          <a:bodyPr wrap="square">
            <a:spAutoFit/>
          </a:bodyPr>
          <a:lstStyle/>
          <a:p>
            <a:r>
              <a:rPr lang="ja-JP" altLang="en-US" sz="2400" dirty="0"/>
              <a:t>・ 管路長に依存する測定系の共振周波数に加振周波数を</a:t>
            </a:r>
            <a:endParaRPr lang="en-US" altLang="ja-JP" sz="2400" dirty="0"/>
          </a:p>
          <a:p>
            <a:r>
              <a:rPr lang="ja-JP" altLang="en-US" sz="2400" dirty="0"/>
              <a:t>　合わすことで大振幅加振が可能</a:t>
            </a:r>
            <a:endParaRPr lang="en-US" altLang="ja-JP" sz="2400" dirty="0"/>
          </a:p>
        </p:txBody>
      </p:sp>
      <p:sp>
        <p:nvSpPr>
          <p:cNvPr id="2" name="下矢印 1"/>
          <p:cNvSpPr/>
          <p:nvPr/>
        </p:nvSpPr>
        <p:spPr>
          <a:xfrm>
            <a:off x="4168345" y="3815244"/>
            <a:ext cx="807308" cy="69197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5" name="正方形/長方形 104"/>
          <p:cNvSpPr/>
          <p:nvPr/>
        </p:nvSpPr>
        <p:spPr>
          <a:xfrm>
            <a:off x="703562" y="2979957"/>
            <a:ext cx="7736874" cy="461665"/>
          </a:xfrm>
          <a:prstGeom prst="rect">
            <a:avLst/>
          </a:prstGeom>
        </p:spPr>
        <p:txBody>
          <a:bodyPr wrap="square">
            <a:spAutoFit/>
          </a:bodyPr>
          <a:lstStyle/>
          <a:p>
            <a:pPr algn="ctr"/>
            <a:r>
              <a:rPr lang="ja-JP" altLang="en-US" sz="2400" dirty="0"/>
              <a:t>ただし両者を常に精度良く合わせることは</a:t>
            </a:r>
            <a:r>
              <a:rPr lang="ja-JP" altLang="en-US" sz="2400" dirty="0">
                <a:solidFill>
                  <a:srgbClr val="FF0000"/>
                </a:solidFill>
              </a:rPr>
              <a:t>困難</a:t>
            </a:r>
            <a:endParaRPr lang="en-US" altLang="ja-JP" sz="2400" dirty="0">
              <a:solidFill>
                <a:srgbClr val="FF0000"/>
              </a:solidFill>
            </a:endParaRPr>
          </a:p>
        </p:txBody>
      </p:sp>
      <p:sp>
        <p:nvSpPr>
          <p:cNvPr id="106" name="正方形/長方形 105"/>
          <p:cNvSpPr/>
          <p:nvPr/>
        </p:nvSpPr>
        <p:spPr>
          <a:xfrm>
            <a:off x="740118" y="4894712"/>
            <a:ext cx="7813589" cy="830997"/>
          </a:xfrm>
          <a:prstGeom prst="rect">
            <a:avLst/>
          </a:prstGeom>
        </p:spPr>
        <p:txBody>
          <a:bodyPr wrap="square">
            <a:spAutoFit/>
          </a:bodyPr>
          <a:lstStyle/>
          <a:p>
            <a:r>
              <a:rPr lang="ja-JP" altLang="en-US" sz="2400" b="1" dirty="0"/>
              <a:t>提案</a:t>
            </a:r>
            <a:r>
              <a:rPr lang="ja-JP" altLang="en-US" sz="2400" dirty="0"/>
              <a:t>：管路長に応じて発振周波数を自動決定する定常発振</a:t>
            </a:r>
            <a:endParaRPr lang="en-US" altLang="ja-JP" sz="2400" dirty="0"/>
          </a:p>
          <a:p>
            <a:r>
              <a:rPr lang="ja-JP" altLang="en-US" sz="2400" dirty="0"/>
              <a:t>　　　   制御系を提案する</a:t>
            </a:r>
            <a:endParaRPr lang="en-US" altLang="ja-JP" sz="2400" dirty="0"/>
          </a:p>
        </p:txBody>
      </p:sp>
    </p:spTree>
    <p:extLst>
      <p:ext uri="{BB962C8B-B14F-4D97-AF65-F5344CB8AC3E}">
        <p14:creationId xmlns:p14="http://schemas.microsoft.com/office/powerpoint/2010/main" val="149701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3" name="正方形/長方形 202">
                <a:extLst>
                  <a:ext uri="{FF2B5EF4-FFF2-40B4-BE49-F238E27FC236}">
                    <a16:creationId xmlns:a16="http://schemas.microsoft.com/office/drawing/2014/main" id="{328229C5-7BEF-4D86-B3C7-C19153C38F43}"/>
                  </a:ext>
                </a:extLst>
              </p:cNvPr>
              <p:cNvSpPr/>
              <p:nvPr/>
            </p:nvSpPr>
            <p:spPr>
              <a:xfrm>
                <a:off x="1266947" y="2390436"/>
                <a:ext cx="364015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rPr>
                        <m:t>𝑢</m:t>
                      </m:r>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𝑡</m:t>
                      </m:r>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𝐺</m:t>
                      </m:r>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𝑡</m:t>
                      </m:r>
                      <m:r>
                        <a:rPr lang="en-US" altLang="ja-JP" sz="2400" b="0" i="1" smtClean="0">
                          <a:effectLst/>
                          <a:latin typeface="Cambria Math" panose="02040503050406030204" pitchFamily="18" charset="0"/>
                        </a:rPr>
                        <m:t>)</m:t>
                      </m:r>
                      <m:sSub>
                        <m:sSubPr>
                          <m:ctrlPr>
                            <a:rPr lang="en-US" altLang="ja-JP" sz="2400" i="1">
                              <a:effectLst/>
                              <a:latin typeface="Cambria Math" panose="02040503050406030204" pitchFamily="18" charset="0"/>
                            </a:rPr>
                          </m:ctrlPr>
                        </m:sSubPr>
                        <m:e>
                          <m:r>
                            <a:rPr lang="en-US" altLang="ja-JP" sz="2400" i="1">
                              <a:effectLst/>
                              <a:latin typeface="Cambria Math" panose="02040503050406030204" pitchFamily="18" charset="0"/>
                            </a:rPr>
                            <m:t>𝑝</m:t>
                          </m:r>
                        </m:e>
                        <m:sub>
                          <m:r>
                            <m:rPr>
                              <m:sty m:val="p"/>
                            </m:rPr>
                            <a:rPr lang="en-US" altLang="ja-JP" sz="2400">
                              <a:effectLst/>
                              <a:latin typeface="Cambria Math" panose="02040503050406030204" pitchFamily="18" charset="0"/>
                            </a:rPr>
                            <m:t>C</m:t>
                          </m:r>
                        </m:sub>
                      </m:sSub>
                      <m:r>
                        <a:rPr lang="en-US" altLang="ja-JP" sz="2400" b="0" i="1" smtClean="0">
                          <a:effectLst/>
                          <a:latin typeface="Cambria Math" panose="02040503050406030204" pitchFamily="18" charset="0"/>
                        </a:rPr>
                        <m:t>(</m:t>
                      </m:r>
                      <m:r>
                        <a:rPr lang="en-US" altLang="ja-JP" sz="2400" b="0" i="1" smtClean="0">
                          <a:effectLst/>
                          <a:latin typeface="Cambria Math" panose="02040503050406030204" pitchFamily="18" charset="0"/>
                        </a:rPr>
                        <m:t>𝑡</m:t>
                      </m:r>
                      <m:r>
                        <a:rPr lang="en-US" altLang="ja-JP" sz="2400" b="0" i="1" smtClean="0">
                          <a:effectLst/>
                          <a:latin typeface="Cambria Math" panose="02040503050406030204" pitchFamily="18" charset="0"/>
                        </a:rPr>
                        <m:t>−</m:t>
                      </m:r>
                      <m:r>
                        <a:rPr lang="ja-JP" altLang="en-US" sz="2400" b="0" i="1" smtClean="0">
                          <a:effectLst/>
                          <a:latin typeface="Cambria Math" panose="02040503050406030204" pitchFamily="18" charset="0"/>
                        </a:rPr>
                        <m:t>𝜏</m:t>
                      </m:r>
                      <m:r>
                        <a:rPr lang="en-US" altLang="ja-JP" sz="2400" b="0" i="1" smtClean="0">
                          <a:effectLst/>
                          <a:latin typeface="Cambria Math" panose="02040503050406030204" pitchFamily="18" charset="0"/>
                        </a:rPr>
                        <m:t>)</m:t>
                      </m:r>
                    </m:oMath>
                  </m:oMathPara>
                </a14:m>
                <a:endParaRPr lang="ja-JP" altLang="en-US" sz="2400" dirty="0">
                  <a:effectLst/>
                </a:endParaRPr>
              </a:p>
            </p:txBody>
          </p:sp>
        </mc:Choice>
        <mc:Fallback xmlns="">
          <p:sp>
            <p:nvSpPr>
              <p:cNvPr id="203" name="正方形/長方形 202">
                <a:extLst>
                  <a:ext uri="{FF2B5EF4-FFF2-40B4-BE49-F238E27FC236}">
                    <a16:creationId xmlns:a16="http://schemas.microsoft.com/office/drawing/2014/main" xmlns:a14="http://schemas.microsoft.com/office/drawing/2010/main" xmlns="" id="{328229C5-7BEF-4D86-B3C7-C19153C38F43}"/>
                  </a:ext>
                </a:extLst>
              </p:cNvPr>
              <p:cNvSpPr>
                <a:spLocks noRot="1" noChangeAspect="1" noMove="1" noResize="1" noEditPoints="1" noAdjustHandles="1" noChangeArrowheads="1" noChangeShapeType="1" noTextEdit="1"/>
              </p:cNvSpPr>
              <p:nvPr/>
            </p:nvSpPr>
            <p:spPr>
              <a:xfrm>
                <a:off x="1266947" y="2390436"/>
                <a:ext cx="3640157" cy="461665"/>
              </a:xfrm>
              <a:prstGeom prst="rect">
                <a:avLst/>
              </a:prstGeom>
              <a:blipFill rotWithShape="0">
                <a:blip r:embed="rId3"/>
                <a:stretch>
                  <a:fillRect b="-17105"/>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16</a:t>
            </a:fld>
            <a:endParaRPr kumimoji="1" lang="ja-JP" altLang="en-US"/>
          </a:p>
        </p:txBody>
      </p:sp>
      <mc:AlternateContent xmlns:mc="http://schemas.openxmlformats.org/markup-compatibility/2006" xmlns:a14="http://schemas.microsoft.com/office/drawing/2010/main">
        <mc:Choice Requires="a14">
          <p:sp>
            <p:nvSpPr>
              <p:cNvPr id="101" name="テキスト ボックス 100">
                <a:extLst>
                  <a:ext uri="{FF2B5EF4-FFF2-40B4-BE49-F238E27FC236}">
                    <a16:creationId xmlns:a16="http://schemas.microsoft.com/office/drawing/2014/main" id="{D05285F5-BF84-4ECF-BCD2-630CF0CE5DF2}"/>
                  </a:ext>
                </a:extLst>
              </p:cNvPr>
              <p:cNvSpPr txBox="1"/>
              <p:nvPr/>
            </p:nvSpPr>
            <p:spPr>
              <a:xfrm>
                <a:off x="507760" y="1068417"/>
                <a:ext cx="8352135" cy="1384995"/>
              </a:xfrm>
              <a:prstGeom prst="rect">
                <a:avLst/>
              </a:prstGeom>
              <a:noFill/>
            </p:spPr>
            <p:txBody>
              <a:bodyPr wrap="square" rtlCol="0">
                <a:spAutoFit/>
              </a:bodyPr>
              <a:lstStyle/>
              <a:p>
                <a:r>
                  <a:rPr lang="ja-JP" altLang="en-US" sz="2400" b="1" dirty="0">
                    <a:latin typeface="ＭＳ Ｐゴシック" panose="020B0600070205080204" pitchFamily="50" charset="-128"/>
                  </a:rPr>
                  <a:t>目的</a:t>
                </a:r>
                <a:r>
                  <a:rPr lang="ja-JP" altLang="en-US" sz="2400" dirty="0">
                    <a:latin typeface="ＭＳ Ｐゴシック" panose="020B0600070205080204" pitchFamily="50" charset="-128"/>
                  </a:rPr>
                  <a:t>：管路長に応じた</a:t>
                </a:r>
                <a:r>
                  <a:rPr lang="ja-JP" altLang="en-US" sz="2400" dirty="0">
                    <a:solidFill>
                      <a:srgbClr val="FF0000"/>
                    </a:solidFill>
                    <a:latin typeface="ＭＳ Ｐゴシック" panose="020B0600070205080204" pitchFamily="50" charset="-128"/>
                  </a:rPr>
                  <a:t>共振周波数</a:t>
                </a:r>
                <a:r>
                  <a:rPr lang="ja-JP" altLang="en-US" sz="2400" dirty="0">
                    <a:latin typeface="ＭＳ Ｐゴシック" panose="020B0600070205080204" pitchFamily="50" charset="-128"/>
                  </a:rPr>
                  <a:t>かつ</a:t>
                </a:r>
                <a:r>
                  <a:rPr lang="ja-JP" altLang="en-US" sz="2400" dirty="0">
                    <a:solidFill>
                      <a:srgbClr val="FF0000"/>
                    </a:solidFill>
                    <a:latin typeface="ＭＳ Ｐゴシック" panose="020B0600070205080204" pitchFamily="50" charset="-128"/>
                  </a:rPr>
                  <a:t>一定振幅</a:t>
                </a:r>
                <a:r>
                  <a:rPr lang="ja-JP" altLang="en-US" sz="2400" dirty="0">
                    <a:latin typeface="ＭＳ Ｐゴシック" panose="020B0600070205080204" pitchFamily="50" charset="-128"/>
                  </a:rPr>
                  <a:t>で発振させる</a:t>
                </a:r>
                <a:endParaRPr lang="en-US" altLang="ja-JP" sz="2400" dirty="0">
                  <a:latin typeface="ＭＳ Ｐゴシック" panose="020B0600070205080204" pitchFamily="50" charset="-128"/>
                </a:endParaRPr>
              </a:p>
              <a:p>
                <a:endParaRPr lang="en-US" altLang="ja-JP" sz="600" dirty="0">
                  <a:latin typeface="ＭＳ Ｐゴシック" panose="020B0600070205080204" pitchFamily="50" charset="-128"/>
                </a:endParaRPr>
              </a:p>
              <a:p>
                <a:r>
                  <a:rPr lang="ja-JP" altLang="en-US" sz="2400" b="1" dirty="0">
                    <a:latin typeface="ＭＳ Ｐゴシック" panose="020B0600070205080204" pitchFamily="50" charset="-128"/>
                  </a:rPr>
                  <a:t>用途</a:t>
                </a:r>
                <a:r>
                  <a:rPr lang="ja-JP" altLang="en-US" sz="2400" dirty="0">
                    <a:latin typeface="ＭＳ Ｐゴシック" panose="020B0600070205080204" pitchFamily="50" charset="-128"/>
                  </a:rPr>
                  <a:t>：加振周波数が</a:t>
                </a:r>
                <a:r>
                  <a:rPr lang="ja-JP" altLang="en-US" sz="2400" dirty="0">
                    <a:solidFill>
                      <a:srgbClr val="FF0000"/>
                    </a:solidFill>
                    <a:latin typeface="ＭＳ Ｐゴシック" panose="020B0600070205080204" pitchFamily="50" charset="-128"/>
                  </a:rPr>
                  <a:t>未知</a:t>
                </a:r>
                <a:r>
                  <a:rPr lang="ja-JP" altLang="en-US" sz="2400" dirty="0">
                    <a:latin typeface="ＭＳ Ｐゴシック" panose="020B0600070205080204" pitchFamily="50" charset="-128"/>
                  </a:rPr>
                  <a:t>の場合に用いることができる</a:t>
                </a:r>
                <a:endParaRPr lang="en-US" altLang="ja-JP" sz="2400" dirty="0">
                  <a:latin typeface="ＭＳ Ｐゴシック" panose="020B0600070205080204" pitchFamily="50" charset="-128"/>
                </a:endParaRPr>
              </a:p>
              <a:p>
                <a:endParaRPr lang="en-US" altLang="ja-JP" sz="600" dirty="0">
                  <a:latin typeface="ＭＳ Ｐゴシック" panose="020B0600070205080204" pitchFamily="50" charset="-128"/>
                </a:endParaRPr>
              </a:p>
              <a:p>
                <a:r>
                  <a:rPr lang="ja-JP" altLang="en-US" sz="2400" b="1" dirty="0">
                    <a:latin typeface="ＭＳ Ｐゴシック" panose="020B0600070205080204" pitchFamily="50" charset="-128"/>
                  </a:rPr>
                  <a:t>方法</a:t>
                </a:r>
                <a:r>
                  <a:rPr lang="ja-JP" altLang="en-US" sz="2400" dirty="0">
                    <a:latin typeface="ＭＳ Ｐゴシック" panose="020B0600070205080204" pitchFamily="50" charset="-128"/>
                  </a:rPr>
                  <a:t>：正弦波の参照信号を用いずに、</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r>
                      <a:rPr lang="ja-JP" altLang="en-US" sz="2400" i="1" dirty="0" smtClean="0">
                        <a:latin typeface="Cambria Math" panose="02040503050406030204" pitchFamily="18" charset="0"/>
                      </a:rPr>
                      <m:t>を</m:t>
                    </m:r>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ja-JP" altLang="en-US" sz="2400" i="1">
                        <a:latin typeface="Cambria Math" panose="02040503050406030204" pitchFamily="18" charset="0"/>
                      </a:rPr>
                      <m:t>と</m:t>
                    </m:r>
                  </m:oMath>
                </a14:m>
                <a:r>
                  <a:rPr lang="ja-JP" altLang="en-US" sz="2400" dirty="0">
                    <a:latin typeface="ＭＳ Ｐゴシック" panose="020B0600070205080204" pitchFamily="50" charset="-128"/>
                  </a:rPr>
                  <a:t>して発振させる</a:t>
                </a:r>
                <a:endParaRPr lang="en-US" altLang="ja-JP" sz="2400" dirty="0">
                  <a:latin typeface="ＭＳ Ｐゴシック" panose="020B0600070205080204" pitchFamily="50" charset="-128"/>
                </a:endParaRPr>
              </a:p>
            </p:txBody>
          </p:sp>
        </mc:Choice>
        <mc:Fallback xmlns="">
          <p:sp>
            <p:nvSpPr>
              <p:cNvPr id="101" name="テキスト ボックス 100">
                <a:extLst>
                  <a:ext uri="{FF2B5EF4-FFF2-40B4-BE49-F238E27FC236}">
                    <a16:creationId xmlns:a16="http://schemas.microsoft.com/office/drawing/2014/main" xmlns:a14="http://schemas.microsoft.com/office/drawing/2010/main" xmlns="" id="{D05285F5-BF84-4ECF-BCD2-630CF0CE5DF2}"/>
                  </a:ext>
                </a:extLst>
              </p:cNvPr>
              <p:cNvSpPr txBox="1">
                <a:spLocks noRot="1" noChangeAspect="1" noMove="1" noResize="1" noEditPoints="1" noAdjustHandles="1" noChangeArrowheads="1" noChangeShapeType="1" noTextEdit="1"/>
              </p:cNvSpPr>
              <p:nvPr/>
            </p:nvSpPr>
            <p:spPr>
              <a:xfrm>
                <a:off x="507760" y="1068417"/>
                <a:ext cx="8352135" cy="1384995"/>
              </a:xfrm>
              <a:prstGeom prst="rect">
                <a:avLst/>
              </a:prstGeom>
              <a:blipFill rotWithShape="0">
                <a:blip r:embed="rId4"/>
                <a:stretch>
                  <a:fillRect l="-1095" t="-3524" r="-511" b="-7930"/>
                </a:stretch>
              </a:blipFill>
            </p:spPr>
            <p:txBody>
              <a:bodyPr/>
              <a:lstStyle/>
              <a:p>
                <a:r>
                  <a:rPr lang="ja-JP" altLang="en-US">
                    <a:noFill/>
                  </a:rPr>
                  <a:t> </a:t>
                </a:r>
              </a:p>
            </p:txBody>
          </p:sp>
        </mc:Fallback>
      </mc:AlternateContent>
      <p:sp>
        <p:nvSpPr>
          <p:cNvPr id="103" name="テキスト ボックス 102">
            <a:extLst>
              <a:ext uri="{FF2B5EF4-FFF2-40B4-BE49-F238E27FC236}">
                <a16:creationId xmlns:a16="http://schemas.microsoft.com/office/drawing/2014/main" id="{D05285F5-BF84-4ECF-BCD2-630CF0CE5DF2}"/>
              </a:ext>
            </a:extLst>
          </p:cNvPr>
          <p:cNvSpPr txBox="1"/>
          <p:nvPr/>
        </p:nvSpPr>
        <p:spPr>
          <a:xfrm>
            <a:off x="1207219" y="2397248"/>
            <a:ext cx="579526" cy="461665"/>
          </a:xfrm>
          <a:prstGeom prst="rect">
            <a:avLst/>
          </a:prstGeom>
          <a:noFill/>
        </p:spPr>
        <p:txBody>
          <a:bodyPr wrap="square" rtlCol="0">
            <a:spAutoFit/>
          </a:bodyPr>
          <a:lstStyle/>
          <a:p>
            <a:r>
              <a:rPr lang="ja-JP" altLang="en-US" sz="2400" dirty="0">
                <a:latin typeface="ＭＳ Ｐゴシック" panose="020B0600070205080204" pitchFamily="50" charset="-128"/>
              </a:rPr>
              <a:t>⇒</a:t>
            </a:r>
            <a:endParaRPr lang="en-US" altLang="ja-JP" sz="2400" dirty="0">
              <a:latin typeface="ＭＳ Ｐゴシック" panose="020B0600070205080204" pitchFamily="50" charset="-128"/>
            </a:endParaRPr>
          </a:p>
        </p:txBody>
      </p:sp>
      <p:cxnSp>
        <p:nvCxnSpPr>
          <p:cNvPr id="145" name="直線コネクタ 144">
            <a:extLst>
              <a:ext uri="{FF2B5EF4-FFF2-40B4-BE49-F238E27FC236}">
                <a16:creationId xmlns:a16="http://schemas.microsoft.com/office/drawing/2014/main" id="{15AA762A-5371-4CAE-AC4F-197D44373F53}"/>
              </a:ext>
            </a:extLst>
          </p:cNvPr>
          <p:cNvCxnSpPr>
            <a:cxnSpLocks/>
            <a:stCxn id="217" idx="0"/>
          </p:cNvCxnSpPr>
          <p:nvPr/>
        </p:nvCxnSpPr>
        <p:spPr>
          <a:xfrm flipH="1" flipV="1">
            <a:off x="2813242" y="4217523"/>
            <a:ext cx="1549" cy="1967989"/>
          </a:xfrm>
          <a:prstGeom prst="line">
            <a:avLst/>
          </a:prstGeom>
          <a:ln w="19050"/>
        </p:spPr>
        <p:style>
          <a:lnRef idx="3">
            <a:schemeClr val="dk1"/>
          </a:lnRef>
          <a:fillRef idx="0">
            <a:schemeClr val="dk1"/>
          </a:fillRef>
          <a:effectRef idx="2">
            <a:schemeClr val="dk1"/>
          </a:effectRef>
          <a:fontRef idx="minor">
            <a:schemeClr val="tx1"/>
          </a:fontRef>
        </p:style>
      </p:cxnSp>
      <p:cxnSp>
        <p:nvCxnSpPr>
          <p:cNvPr id="148" name="直線矢印コネクタ 147">
            <a:extLst>
              <a:ext uri="{FF2B5EF4-FFF2-40B4-BE49-F238E27FC236}">
                <a16:creationId xmlns:a16="http://schemas.microsoft.com/office/drawing/2014/main" id="{A1169633-177D-4D1C-8C72-0CA1A8275627}"/>
              </a:ext>
            </a:extLst>
          </p:cNvPr>
          <p:cNvCxnSpPr>
            <a:cxnSpLocks/>
          </p:cNvCxnSpPr>
          <p:nvPr/>
        </p:nvCxnSpPr>
        <p:spPr>
          <a:xfrm>
            <a:off x="2813242" y="4224821"/>
            <a:ext cx="65997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149" name="グループ化 148">
            <a:extLst>
              <a:ext uri="{FF2B5EF4-FFF2-40B4-BE49-F238E27FC236}">
                <a16:creationId xmlns:a16="http://schemas.microsoft.com/office/drawing/2014/main" id="{110274EB-D9F2-4DC5-BA0C-96C9D55ECC25}"/>
              </a:ext>
            </a:extLst>
          </p:cNvPr>
          <p:cNvGrpSpPr/>
          <p:nvPr/>
        </p:nvGrpSpPr>
        <p:grpSpPr>
          <a:xfrm>
            <a:off x="3417594" y="4001489"/>
            <a:ext cx="670104" cy="446664"/>
            <a:chOff x="890707" y="1481343"/>
            <a:chExt cx="965356" cy="643467"/>
          </a:xfrm>
        </p:grpSpPr>
        <p:sp>
          <p:nvSpPr>
            <p:cNvPr id="150" name="テキスト ボックス 149">
              <a:extLst>
                <a:ext uri="{FF2B5EF4-FFF2-40B4-BE49-F238E27FC236}">
                  <a16:creationId xmlns:a16="http://schemas.microsoft.com/office/drawing/2014/main" id="{23D9C142-F658-40E5-996C-37A0C8FA98B3}"/>
                </a:ext>
              </a:extLst>
            </p:cNvPr>
            <p:cNvSpPr txBox="1"/>
            <p:nvPr/>
          </p:nvSpPr>
          <p:spPr>
            <a:xfrm>
              <a:off x="890707" y="1507568"/>
              <a:ext cx="965356" cy="576401"/>
            </a:xfrm>
            <a:prstGeom prst="rect">
              <a:avLst/>
            </a:prstGeom>
            <a:noFill/>
            <a:ln w="19050">
              <a:noFill/>
            </a:ln>
          </p:spPr>
          <p:txBody>
            <a:bodyPr wrap="square" rtlCol="0">
              <a:spAutoFit/>
            </a:bodyPr>
            <a:lstStyle/>
            <a:p>
              <a:r>
                <a:rPr kumimoji="1" lang="en-US" altLang="ja-JP" sz="2000" dirty="0"/>
                <a:t>|</a:t>
              </a:r>
              <a:r>
                <a:rPr lang="ja-JP" altLang="en-US" sz="2000" dirty="0"/>
                <a:t>・</a:t>
              </a:r>
              <a:r>
                <a:rPr kumimoji="1" lang="en-US" altLang="ja-JP" sz="2000" dirty="0"/>
                <a:t>|</a:t>
              </a:r>
              <a:endParaRPr kumimoji="1" lang="ja-JP" altLang="en-US" sz="2000" dirty="0"/>
            </a:p>
          </p:txBody>
        </p:sp>
        <p:sp>
          <p:nvSpPr>
            <p:cNvPr id="151" name="正方形/長方形 150">
              <a:extLst>
                <a:ext uri="{FF2B5EF4-FFF2-40B4-BE49-F238E27FC236}">
                  <a16:creationId xmlns:a16="http://schemas.microsoft.com/office/drawing/2014/main" id="{7CC55C51-091F-42B6-AE01-21101BEB0710}"/>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2" name="グループ化 151">
            <a:extLst>
              <a:ext uri="{FF2B5EF4-FFF2-40B4-BE49-F238E27FC236}">
                <a16:creationId xmlns:a16="http://schemas.microsoft.com/office/drawing/2014/main" id="{77ED027B-F77B-497E-938A-F77AE16ED79A}"/>
              </a:ext>
            </a:extLst>
          </p:cNvPr>
          <p:cNvGrpSpPr/>
          <p:nvPr/>
        </p:nvGrpSpPr>
        <p:grpSpPr>
          <a:xfrm>
            <a:off x="4387672" y="4001488"/>
            <a:ext cx="823149" cy="446664"/>
            <a:chOff x="867394" y="1481343"/>
            <a:chExt cx="1185833" cy="643467"/>
          </a:xfrm>
        </p:grpSpPr>
        <p:sp>
          <p:nvSpPr>
            <p:cNvPr id="153" name="テキスト ボックス 152">
              <a:extLst>
                <a:ext uri="{FF2B5EF4-FFF2-40B4-BE49-F238E27FC236}">
                  <a16:creationId xmlns:a16="http://schemas.microsoft.com/office/drawing/2014/main" id="{20218B13-9CAA-42BD-86BE-FA5316364B5F}"/>
                </a:ext>
              </a:extLst>
            </p:cNvPr>
            <p:cNvSpPr txBox="1"/>
            <p:nvPr/>
          </p:nvSpPr>
          <p:spPr>
            <a:xfrm>
              <a:off x="867394" y="1560939"/>
              <a:ext cx="1185833" cy="532062"/>
            </a:xfrm>
            <a:prstGeom prst="rect">
              <a:avLst/>
            </a:prstGeom>
            <a:noFill/>
            <a:ln w="19050">
              <a:noFill/>
            </a:ln>
          </p:spPr>
          <p:txBody>
            <a:bodyPr wrap="square" rtlCol="0">
              <a:spAutoFit/>
            </a:bodyPr>
            <a:lstStyle/>
            <a:p>
              <a:r>
                <a:rPr lang="en-US" altLang="ja-JP" dirty="0">
                  <a:latin typeface="Georgia" panose="02040502050405020303" pitchFamily="18" charset="0"/>
                </a:rPr>
                <a:t>LPF</a:t>
              </a:r>
              <a:endParaRPr kumimoji="1" lang="ja-JP" altLang="en-US" dirty="0">
                <a:latin typeface="Georgia" panose="02040502050405020303" pitchFamily="18" charset="0"/>
              </a:endParaRPr>
            </a:p>
          </p:txBody>
        </p:sp>
        <p:sp>
          <p:nvSpPr>
            <p:cNvPr id="158" name="正方形/長方形 157">
              <a:extLst>
                <a:ext uri="{FF2B5EF4-FFF2-40B4-BE49-F238E27FC236}">
                  <a16:creationId xmlns:a16="http://schemas.microsoft.com/office/drawing/2014/main" id="{77F41C41-33C9-4072-9989-BD528E31CF71}"/>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1" name="グループ化 160">
            <a:extLst>
              <a:ext uri="{FF2B5EF4-FFF2-40B4-BE49-F238E27FC236}">
                <a16:creationId xmlns:a16="http://schemas.microsoft.com/office/drawing/2014/main" id="{9F2F35FC-60F6-43E1-803A-9265B4C57143}"/>
              </a:ext>
            </a:extLst>
          </p:cNvPr>
          <p:cNvGrpSpPr/>
          <p:nvPr/>
        </p:nvGrpSpPr>
        <p:grpSpPr>
          <a:xfrm>
            <a:off x="5376956" y="4001488"/>
            <a:ext cx="512805" cy="446664"/>
            <a:chOff x="875561" y="1481343"/>
            <a:chExt cx="738750" cy="643467"/>
          </a:xfrm>
        </p:grpSpPr>
        <mc:AlternateContent xmlns:mc="http://schemas.openxmlformats.org/markup-compatibility/2006" xmlns:a14="http://schemas.microsoft.com/office/drawing/2010/main">
          <mc:Choice Requires="a14">
            <p:sp>
              <p:nvSpPr>
                <p:cNvPr id="162" name="テキスト ボックス 161">
                  <a:extLst>
                    <a:ext uri="{FF2B5EF4-FFF2-40B4-BE49-F238E27FC236}">
                      <a16:creationId xmlns:a16="http://schemas.microsoft.com/office/drawing/2014/main" id="{F2C08EEC-B466-41D5-AF94-FEE237D98F58}"/>
                    </a:ext>
                  </a:extLst>
                </p:cNvPr>
                <p:cNvSpPr txBox="1"/>
                <p:nvPr/>
              </p:nvSpPr>
              <p:spPr>
                <a:xfrm>
                  <a:off x="875561" y="1501367"/>
                  <a:ext cx="643467" cy="443968"/>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kumimoji="1" lang="en-US" altLang="ja-JP" sz="2000" i="1" smtClean="0">
                                <a:latin typeface="Cambria Math" panose="02040503050406030204" pitchFamily="18" charset="0"/>
                              </a:rPr>
                            </m:ctrlPr>
                          </m:fPr>
                          <m:num>
                            <m:r>
                              <a:rPr kumimoji="1" lang="ja-JP" altLang="en-US" sz="2000" i="1" smtClean="0">
                                <a:latin typeface="Cambria Math" panose="02040503050406030204" pitchFamily="18" charset="0"/>
                              </a:rPr>
                              <m:t>𝜋</m:t>
                            </m:r>
                          </m:num>
                          <m:den>
                            <m:r>
                              <a:rPr lang="en-US" altLang="ja-JP" sz="2000" i="1">
                                <a:latin typeface="Cambria Math" panose="02040503050406030204" pitchFamily="18" charset="0"/>
                              </a:rPr>
                              <m:t>2</m:t>
                            </m:r>
                          </m:den>
                        </m:f>
                      </m:oMath>
                    </m:oMathPara>
                  </a14:m>
                  <a:endParaRPr kumimoji="1" lang="ja-JP" altLang="en-US" sz="2000" dirty="0"/>
                </a:p>
              </p:txBody>
            </p:sp>
          </mc:Choice>
          <mc:Fallback xmlns="">
            <p:sp>
              <p:nvSpPr>
                <p:cNvPr id="162" name="テキスト ボックス 161">
                  <a:extLst>
                    <a:ext uri="{FF2B5EF4-FFF2-40B4-BE49-F238E27FC236}">
                      <a16:creationId xmlns="" xmlns:a16="http://schemas.microsoft.com/office/drawing/2014/main" xmlns:a14="http://schemas.microsoft.com/office/drawing/2010/main" id="{F2C08EEC-B466-41D5-AF94-FEE237D98F58}"/>
                    </a:ext>
                  </a:extLst>
                </p:cNvPr>
                <p:cNvSpPr txBox="1">
                  <a:spLocks noRot="1" noChangeAspect="1" noMove="1" noResize="1" noEditPoints="1" noAdjustHandles="1" noChangeArrowheads="1" noChangeShapeType="1" noTextEdit="1"/>
                </p:cNvSpPr>
                <p:nvPr/>
              </p:nvSpPr>
              <p:spPr>
                <a:xfrm>
                  <a:off x="875561" y="1501367"/>
                  <a:ext cx="643467" cy="443968"/>
                </a:xfrm>
                <a:prstGeom prst="rect">
                  <a:avLst/>
                </a:prstGeom>
                <a:blipFill rotWithShape="0">
                  <a:blip r:embed="rId5"/>
                  <a:stretch>
                    <a:fillRect l="-78378" t="-210000" r="-140541" b="-364000"/>
                  </a:stretch>
                </a:blipFill>
                <a:ln w="19050">
                  <a:noFill/>
                </a:ln>
              </p:spPr>
              <p:txBody>
                <a:bodyPr/>
                <a:lstStyle/>
                <a:p>
                  <a:r>
                    <a:rPr lang="ja-JP" altLang="en-US">
                      <a:noFill/>
                    </a:rPr>
                    <a:t> </a:t>
                  </a:r>
                </a:p>
              </p:txBody>
            </p:sp>
          </mc:Fallback>
        </mc:AlternateContent>
        <p:sp>
          <p:nvSpPr>
            <p:cNvPr id="163" name="正方形/長方形 162">
              <a:extLst>
                <a:ext uri="{FF2B5EF4-FFF2-40B4-BE49-F238E27FC236}">
                  <a16:creationId xmlns:a16="http://schemas.microsoft.com/office/drawing/2014/main" id="{7C4AFB59-E0A1-4E7C-AD5E-1EFAAF2AAF1F}"/>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64" name="直線矢印コネクタ 163">
            <a:extLst>
              <a:ext uri="{FF2B5EF4-FFF2-40B4-BE49-F238E27FC236}">
                <a16:creationId xmlns:a16="http://schemas.microsoft.com/office/drawing/2014/main" id="{C1504364-F03D-4AD4-9339-CE7C6A5D3A90}"/>
              </a:ext>
            </a:extLst>
          </p:cNvPr>
          <p:cNvCxnSpPr>
            <a:cxnSpLocks/>
          </p:cNvCxnSpPr>
          <p:nvPr/>
        </p:nvCxnSpPr>
        <p:spPr>
          <a:xfrm>
            <a:off x="5889761" y="4220940"/>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165" name="楕円 35">
            <a:extLst>
              <a:ext uri="{FF2B5EF4-FFF2-40B4-BE49-F238E27FC236}">
                <a16:creationId xmlns:a16="http://schemas.microsoft.com/office/drawing/2014/main" id="{6BC31266-13DF-4DC3-B27D-68619ED42CAB}"/>
              </a:ext>
            </a:extLst>
          </p:cNvPr>
          <p:cNvSpPr/>
          <p:nvPr/>
        </p:nvSpPr>
        <p:spPr>
          <a:xfrm>
            <a:off x="6422660" y="4169479"/>
            <a:ext cx="112614" cy="1126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a:extLst>
              <a:ext uri="{FF2B5EF4-FFF2-40B4-BE49-F238E27FC236}">
                <a16:creationId xmlns:a16="http://schemas.microsoft.com/office/drawing/2014/main" id="{E0D4CBF4-6A80-46CC-AB52-257EB32AF279}"/>
              </a:ext>
            </a:extLst>
          </p:cNvPr>
          <p:cNvCxnSpPr>
            <a:cxnSpLocks/>
          </p:cNvCxnSpPr>
          <p:nvPr/>
        </p:nvCxnSpPr>
        <p:spPr>
          <a:xfrm rot="5400000">
            <a:off x="6711166" y="4043282"/>
            <a:ext cx="0" cy="351785"/>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67" name="直線矢印コネクタ 166">
            <a:extLst>
              <a:ext uri="{FF2B5EF4-FFF2-40B4-BE49-F238E27FC236}">
                <a16:creationId xmlns:a16="http://schemas.microsoft.com/office/drawing/2014/main" id="{54EFBBDC-E966-4246-9A9F-84B7920C17FE}"/>
              </a:ext>
            </a:extLst>
          </p:cNvPr>
          <p:cNvCxnSpPr>
            <a:cxnSpLocks/>
          </p:cNvCxnSpPr>
          <p:nvPr/>
        </p:nvCxnSpPr>
        <p:spPr>
          <a:xfrm rot="5400000">
            <a:off x="6406522" y="4351104"/>
            <a:ext cx="149937"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168" name="グループ化 167">
            <a:extLst>
              <a:ext uri="{FF2B5EF4-FFF2-40B4-BE49-F238E27FC236}">
                <a16:creationId xmlns:a16="http://schemas.microsoft.com/office/drawing/2014/main" id="{96F5FE9B-28E9-4211-93E2-8FA134A78C4F}"/>
              </a:ext>
            </a:extLst>
          </p:cNvPr>
          <p:cNvGrpSpPr/>
          <p:nvPr/>
        </p:nvGrpSpPr>
        <p:grpSpPr>
          <a:xfrm>
            <a:off x="6221552" y="4428974"/>
            <a:ext cx="582794" cy="446664"/>
            <a:chOff x="908294" y="1481343"/>
            <a:chExt cx="839577" cy="643467"/>
          </a:xfrm>
        </p:grpSpPr>
        <p:sp>
          <p:nvSpPr>
            <p:cNvPr id="169" name="テキスト ボックス 168">
              <a:extLst>
                <a:ext uri="{FF2B5EF4-FFF2-40B4-BE49-F238E27FC236}">
                  <a16:creationId xmlns:a16="http://schemas.microsoft.com/office/drawing/2014/main" id="{492071E3-B687-4405-9118-FA3191BF0A09}"/>
                </a:ext>
              </a:extLst>
            </p:cNvPr>
            <p:cNvSpPr txBox="1"/>
            <p:nvPr/>
          </p:nvSpPr>
          <p:spPr>
            <a:xfrm>
              <a:off x="908294" y="1553592"/>
              <a:ext cx="839577" cy="532062"/>
            </a:xfrm>
            <a:prstGeom prst="rect">
              <a:avLst/>
            </a:prstGeom>
            <a:noFill/>
            <a:ln w="19050">
              <a:noFill/>
            </a:ln>
          </p:spPr>
          <p:txBody>
            <a:bodyPr wrap="square" rtlCol="0">
              <a:spAutoFit/>
            </a:bodyPr>
            <a:lstStyle/>
            <a:p>
              <a:r>
                <a:rPr lang="ja-JP" altLang="en-US" dirty="0">
                  <a:latin typeface="Georgia" panose="02040502050405020303" pitchFamily="18" charset="0"/>
                </a:rPr>
                <a:t> </a:t>
              </a:r>
              <a:r>
                <a:rPr kumimoji="1" lang="en-US" altLang="ja-JP" dirty="0">
                  <a:latin typeface="Georgia" panose="02040502050405020303" pitchFamily="18" charset="0"/>
                </a:rPr>
                <a:t>PI</a:t>
              </a:r>
              <a:endParaRPr kumimoji="1" lang="ja-JP" altLang="en-US" dirty="0">
                <a:latin typeface="Georgia" panose="02040502050405020303" pitchFamily="18" charset="0"/>
              </a:endParaRPr>
            </a:p>
          </p:txBody>
        </p:sp>
        <p:sp>
          <p:nvSpPr>
            <p:cNvPr id="191" name="正方形/長方形 190">
              <a:extLst>
                <a:ext uri="{FF2B5EF4-FFF2-40B4-BE49-F238E27FC236}">
                  <a16:creationId xmlns:a16="http://schemas.microsoft.com/office/drawing/2014/main" id="{7F354667-1562-441C-AA79-11C2F132369B}"/>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mc:AlternateContent xmlns:mc="http://schemas.openxmlformats.org/markup-compatibility/2006" xmlns:a14="http://schemas.microsoft.com/office/drawing/2010/main">
        <mc:Choice Requires="a14">
          <p:sp>
            <p:nvSpPr>
              <p:cNvPr id="194" name="テキスト ボックス 193">
                <a:extLst>
                  <a:ext uri="{FF2B5EF4-FFF2-40B4-BE49-F238E27FC236}">
                    <a16:creationId xmlns:a16="http://schemas.microsoft.com/office/drawing/2014/main" id="{21EABAA4-80E2-4419-B0A3-3BCAD226EEBF}"/>
                  </a:ext>
                </a:extLst>
              </p:cNvPr>
              <p:cNvSpPr txBox="1"/>
              <p:nvPr/>
            </p:nvSpPr>
            <p:spPr>
              <a:xfrm>
                <a:off x="5635496" y="5824788"/>
                <a:ext cx="446664"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194" name="テキスト ボックス 193">
                <a:extLst>
                  <a:ext uri="{FF2B5EF4-FFF2-40B4-BE49-F238E27FC236}">
                    <a16:creationId xmlns="" xmlns:a16="http://schemas.microsoft.com/office/drawing/2014/main" xmlns:a14="http://schemas.microsoft.com/office/drawing/2010/main" id="{21EABAA4-80E2-4419-B0A3-3BCAD226EEBF}"/>
                  </a:ext>
                </a:extLst>
              </p:cNvPr>
              <p:cNvSpPr txBox="1">
                <a:spLocks noRot="1" noChangeAspect="1" noMove="1" noResize="1" noEditPoints="1" noAdjustHandles="1" noChangeArrowheads="1" noChangeShapeType="1" noTextEdit="1"/>
              </p:cNvSpPr>
              <p:nvPr/>
            </p:nvSpPr>
            <p:spPr>
              <a:xfrm>
                <a:off x="5635496" y="5824788"/>
                <a:ext cx="446664" cy="400110"/>
              </a:xfrm>
              <a:prstGeom prst="rect">
                <a:avLst/>
              </a:prstGeom>
              <a:blipFill rotWithShape="0">
                <a:blip r:embed="rId6"/>
                <a:stretch>
                  <a:fillRect r="-51351" b="-15385"/>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5" name="テキスト ボックス 194">
                <a:extLst>
                  <a:ext uri="{FF2B5EF4-FFF2-40B4-BE49-F238E27FC236}">
                    <a16:creationId xmlns:a16="http://schemas.microsoft.com/office/drawing/2014/main" id="{867B22E5-42F6-42E4-A52F-5D42755AA1A8}"/>
                  </a:ext>
                </a:extLst>
              </p:cNvPr>
              <p:cNvSpPr txBox="1"/>
              <p:nvPr/>
            </p:nvSpPr>
            <p:spPr>
              <a:xfrm>
                <a:off x="5935444" y="3744861"/>
                <a:ext cx="446664" cy="32732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𝑃</m:t>
                          </m:r>
                        </m:e>
                      </m:acc>
                    </m:oMath>
                  </m:oMathPara>
                </a14:m>
                <a:endParaRPr kumimoji="1" lang="ja-JP" altLang="en-US" sz="2400" dirty="0"/>
              </a:p>
            </p:txBody>
          </p:sp>
        </mc:Choice>
        <mc:Fallback xmlns="">
          <p:sp>
            <p:nvSpPr>
              <p:cNvPr id="195" name="テキスト ボックス 194">
                <a:extLst>
                  <a:ext uri="{FF2B5EF4-FFF2-40B4-BE49-F238E27FC236}">
                    <a16:creationId xmlns="" xmlns:a16="http://schemas.microsoft.com/office/drawing/2014/main" xmlns:a14="http://schemas.microsoft.com/office/drawing/2010/main" id="{867B22E5-42F6-42E4-A52F-5D42755AA1A8}"/>
                  </a:ext>
                </a:extLst>
              </p:cNvPr>
              <p:cNvSpPr txBox="1">
                <a:spLocks noRot="1" noChangeAspect="1" noMove="1" noResize="1" noEditPoints="1" noAdjustHandles="1" noChangeArrowheads="1" noChangeShapeType="1" noTextEdit="1"/>
              </p:cNvSpPr>
              <p:nvPr/>
            </p:nvSpPr>
            <p:spPr>
              <a:xfrm>
                <a:off x="5935444" y="3744861"/>
                <a:ext cx="446664" cy="327320"/>
              </a:xfrm>
              <a:prstGeom prst="rect">
                <a:avLst/>
              </a:prstGeom>
              <a:blipFill rotWithShape="0">
                <a:blip r:embed="rId7"/>
                <a:stretch>
                  <a:fillRect t="-7407" r="-19178" b="-37037"/>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6" name="テキスト ボックス 195">
                <a:extLst>
                  <a:ext uri="{FF2B5EF4-FFF2-40B4-BE49-F238E27FC236}">
                    <a16:creationId xmlns:a16="http://schemas.microsoft.com/office/drawing/2014/main" id="{135FAA69-BD40-4660-ACDD-0B9D815805D4}"/>
                  </a:ext>
                </a:extLst>
              </p:cNvPr>
              <p:cNvSpPr txBox="1"/>
              <p:nvPr/>
            </p:nvSpPr>
            <p:spPr>
              <a:xfrm>
                <a:off x="6875191" y="3953964"/>
                <a:ext cx="602832"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𝑃</m:t>
                          </m:r>
                        </m:e>
                        <m:sub>
                          <m:r>
                            <m:rPr>
                              <m:sty m:val="p"/>
                            </m:rPr>
                            <a:rPr kumimoji="1" lang="en-US" altLang="ja-JP" sz="2400" b="0" i="0" smtClean="0">
                              <a:latin typeface="Cambria Math" panose="02040503050406030204" pitchFamily="18" charset="0"/>
                            </a:rPr>
                            <m:t>C</m:t>
                          </m:r>
                        </m:sub>
                      </m:sSub>
                    </m:oMath>
                  </m:oMathPara>
                </a14:m>
                <a:endParaRPr kumimoji="1" lang="ja-JP" altLang="en-US" sz="2400" dirty="0"/>
              </a:p>
            </p:txBody>
          </p:sp>
        </mc:Choice>
        <mc:Fallback xmlns="">
          <p:sp>
            <p:nvSpPr>
              <p:cNvPr id="196" name="テキスト ボックス 195">
                <a:extLst>
                  <a:ext uri="{FF2B5EF4-FFF2-40B4-BE49-F238E27FC236}">
                    <a16:creationId xmlns="" xmlns:a16="http://schemas.microsoft.com/office/drawing/2014/main" xmlns:a14="http://schemas.microsoft.com/office/drawing/2010/main" id="{135FAA69-BD40-4660-ACDD-0B9D815805D4}"/>
                  </a:ext>
                </a:extLst>
              </p:cNvPr>
              <p:cNvSpPr txBox="1">
                <a:spLocks noRot="1" noChangeAspect="1" noMove="1" noResize="1" noEditPoints="1" noAdjustHandles="1" noChangeArrowheads="1" noChangeShapeType="1" noTextEdit="1"/>
              </p:cNvSpPr>
              <p:nvPr/>
            </p:nvSpPr>
            <p:spPr>
              <a:xfrm>
                <a:off x="6875191" y="3953964"/>
                <a:ext cx="602832" cy="461665"/>
              </a:xfrm>
              <a:prstGeom prst="rect">
                <a:avLst/>
              </a:prstGeom>
              <a:blipFill rotWithShape="0">
                <a:blip r:embed="rId8"/>
                <a:stretch>
                  <a:fillRect b="-2667"/>
                </a:stretch>
              </a:blipFill>
              <a:ln w="19050">
                <a:noFill/>
              </a:ln>
            </p:spPr>
            <p:txBody>
              <a:bodyPr/>
              <a:lstStyle/>
              <a:p>
                <a:r>
                  <a:rPr lang="ja-JP" altLang="en-US">
                    <a:noFill/>
                  </a:rPr>
                  <a:t> </a:t>
                </a:r>
              </a:p>
            </p:txBody>
          </p:sp>
        </mc:Fallback>
      </mc:AlternateContent>
      <p:sp>
        <p:nvSpPr>
          <p:cNvPr id="197" name="テキスト ボックス 196">
            <a:extLst>
              <a:ext uri="{FF2B5EF4-FFF2-40B4-BE49-F238E27FC236}">
                <a16:creationId xmlns:a16="http://schemas.microsoft.com/office/drawing/2014/main" id="{660FEED9-27ED-45FD-807A-5B24965F6325}"/>
              </a:ext>
            </a:extLst>
          </p:cNvPr>
          <p:cNvSpPr txBox="1"/>
          <p:nvPr/>
        </p:nvSpPr>
        <p:spPr>
          <a:xfrm>
            <a:off x="7176607" y="3897057"/>
            <a:ext cx="602832" cy="320466"/>
          </a:xfrm>
          <a:prstGeom prst="rect">
            <a:avLst/>
          </a:prstGeom>
          <a:noFill/>
          <a:ln w="19050">
            <a:noFill/>
          </a:ln>
        </p:spPr>
        <p:txBody>
          <a:bodyPr wrap="square" rtlCol="0">
            <a:spAutoFit/>
          </a:bodyPr>
          <a:lstStyle/>
          <a:p>
            <a:r>
              <a:rPr kumimoji="1" lang="en-US" altLang="ja-JP" sz="2400" dirty="0"/>
              <a:t>*</a:t>
            </a:r>
            <a:endParaRPr kumimoji="1" lang="ja-JP" altLang="en-US" sz="2400" dirty="0"/>
          </a:p>
        </p:txBody>
      </p:sp>
      <p:sp>
        <p:nvSpPr>
          <p:cNvPr id="198" name="テキスト ボックス 197">
            <a:extLst>
              <a:ext uri="{FF2B5EF4-FFF2-40B4-BE49-F238E27FC236}">
                <a16:creationId xmlns:a16="http://schemas.microsoft.com/office/drawing/2014/main" id="{9E7895A6-7D8E-4917-8D0E-1A0825B493B2}"/>
              </a:ext>
            </a:extLst>
          </p:cNvPr>
          <p:cNvSpPr txBox="1"/>
          <p:nvPr/>
        </p:nvSpPr>
        <p:spPr>
          <a:xfrm>
            <a:off x="6128762" y="3918202"/>
            <a:ext cx="348393"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ea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99" name="テキスト ボックス 198">
                <a:extLst>
                  <a:ext uri="{FF2B5EF4-FFF2-40B4-BE49-F238E27FC236}">
                    <a16:creationId xmlns:a16="http://schemas.microsoft.com/office/drawing/2014/main" id="{914268D5-3F43-427A-BE4E-003AF3FC914C}"/>
                  </a:ext>
                </a:extLst>
              </p:cNvPr>
              <p:cNvSpPr txBox="1"/>
              <p:nvPr/>
            </p:nvSpPr>
            <p:spPr>
              <a:xfrm>
                <a:off x="6414584" y="3829953"/>
                <a:ext cx="446664" cy="3204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99" name="テキスト ボックス 198">
                <a:extLst>
                  <a:ext uri="{FF2B5EF4-FFF2-40B4-BE49-F238E27FC236}">
                    <a16:creationId xmlns="" xmlns:a16="http://schemas.microsoft.com/office/drawing/2014/main" xmlns:a14="http://schemas.microsoft.com/office/drawing/2010/main" id="{914268D5-3F43-427A-BE4E-003AF3FC914C}"/>
                  </a:ext>
                </a:extLst>
              </p:cNvPr>
              <p:cNvSpPr txBox="1">
                <a:spLocks noRot="1" noChangeAspect="1" noMove="1" noResize="1" noEditPoints="1" noAdjustHandles="1" noChangeArrowheads="1" noChangeShapeType="1" noTextEdit="1"/>
              </p:cNvSpPr>
              <p:nvPr/>
            </p:nvSpPr>
            <p:spPr>
              <a:xfrm>
                <a:off x="6414584" y="3829953"/>
                <a:ext cx="446664" cy="320466"/>
              </a:xfrm>
              <a:prstGeom prst="rect">
                <a:avLst/>
              </a:prstGeom>
              <a:blipFill rotWithShape="0">
                <a:blip r:embed="rId9"/>
                <a:stretch>
                  <a:fillRect b="-18868"/>
                </a:stretch>
              </a:blipFill>
              <a:ln w="19050">
                <a:noFill/>
              </a:ln>
            </p:spPr>
            <p:txBody>
              <a:bodyPr/>
              <a:lstStyle/>
              <a:p>
                <a:r>
                  <a:rPr lang="ja-JP" altLang="en-US">
                    <a:noFill/>
                  </a:rPr>
                  <a:t> </a:t>
                </a:r>
              </a:p>
            </p:txBody>
          </p:sp>
        </mc:Fallback>
      </mc:AlternateContent>
      <p:cxnSp>
        <p:nvCxnSpPr>
          <p:cNvPr id="201" name="直線矢印コネクタ 200">
            <a:extLst>
              <a:ext uri="{FF2B5EF4-FFF2-40B4-BE49-F238E27FC236}">
                <a16:creationId xmlns:a16="http://schemas.microsoft.com/office/drawing/2014/main" id="{EF4CAF10-693C-43E0-9C74-78B9AECDB1C4}"/>
              </a:ext>
            </a:extLst>
          </p:cNvPr>
          <p:cNvCxnSpPr>
            <a:cxnSpLocks/>
            <a:endCxn id="214" idx="3"/>
          </p:cNvCxnSpPr>
          <p:nvPr/>
        </p:nvCxnSpPr>
        <p:spPr>
          <a:xfrm flipH="1" flipV="1">
            <a:off x="5208045" y="6245796"/>
            <a:ext cx="1292400" cy="1120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04" name="直線コネクタ 203">
            <a:extLst>
              <a:ext uri="{FF2B5EF4-FFF2-40B4-BE49-F238E27FC236}">
                <a16:creationId xmlns:a16="http://schemas.microsoft.com/office/drawing/2014/main" id="{02BDEBA6-1B04-41F7-A252-7D7F61DD0B8B}"/>
              </a:ext>
            </a:extLst>
          </p:cNvPr>
          <p:cNvCxnSpPr>
            <a:cxnSpLocks/>
          </p:cNvCxnSpPr>
          <p:nvPr/>
        </p:nvCxnSpPr>
        <p:spPr>
          <a:xfrm>
            <a:off x="2558917" y="6113260"/>
            <a:ext cx="22828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7BF39559-D539-4144-B921-94C6DCCDCC12}"/>
              </a:ext>
            </a:extLst>
          </p:cNvPr>
          <p:cNvCxnSpPr>
            <a:cxnSpLocks/>
          </p:cNvCxnSpPr>
          <p:nvPr/>
        </p:nvCxnSpPr>
        <p:spPr>
          <a:xfrm>
            <a:off x="2558917" y="6376153"/>
            <a:ext cx="22714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4F11398A-FB2C-4A3C-9DB9-E8DEDA36B3A6}"/>
              </a:ext>
            </a:extLst>
          </p:cNvPr>
          <p:cNvCxnSpPr>
            <a:cxnSpLocks/>
          </p:cNvCxnSpPr>
          <p:nvPr/>
        </p:nvCxnSpPr>
        <p:spPr>
          <a:xfrm>
            <a:off x="4955222" y="5977388"/>
            <a:ext cx="4265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A7759DFD-4EF8-47CD-86BE-1E21DF66F525}"/>
              </a:ext>
            </a:extLst>
          </p:cNvPr>
          <p:cNvCxnSpPr>
            <a:cxnSpLocks/>
          </p:cNvCxnSpPr>
          <p:nvPr/>
        </p:nvCxnSpPr>
        <p:spPr>
          <a:xfrm>
            <a:off x="4955222" y="6519556"/>
            <a:ext cx="4265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9A884C80-4E0A-4C3D-AE3C-5757559BCF07}"/>
              </a:ext>
            </a:extLst>
          </p:cNvPr>
          <p:cNvCxnSpPr>
            <a:cxnSpLocks/>
          </p:cNvCxnSpPr>
          <p:nvPr/>
        </p:nvCxnSpPr>
        <p:spPr>
          <a:xfrm>
            <a:off x="5380705" y="5975184"/>
            <a:ext cx="0" cy="547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3F82FA49-383F-47EA-BE12-A5B0310A4984}"/>
              </a:ext>
            </a:extLst>
          </p:cNvPr>
          <p:cNvCxnSpPr>
            <a:cxnSpLocks/>
          </p:cNvCxnSpPr>
          <p:nvPr/>
        </p:nvCxnSpPr>
        <p:spPr>
          <a:xfrm flipV="1">
            <a:off x="4832952" y="5977388"/>
            <a:ext cx="127227" cy="140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8A5D9435-AD30-40C8-83F8-953CAD4E5058}"/>
              </a:ext>
            </a:extLst>
          </p:cNvPr>
          <p:cNvCxnSpPr>
            <a:cxnSpLocks/>
          </p:cNvCxnSpPr>
          <p:nvPr/>
        </p:nvCxnSpPr>
        <p:spPr>
          <a:xfrm>
            <a:off x="4831300" y="6379057"/>
            <a:ext cx="127227" cy="140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0B80A21E-BEFF-462E-9564-D17AD28152B0}"/>
              </a:ext>
            </a:extLst>
          </p:cNvPr>
          <p:cNvCxnSpPr>
            <a:cxnSpLocks/>
          </p:cNvCxnSpPr>
          <p:nvPr/>
        </p:nvCxnSpPr>
        <p:spPr>
          <a:xfrm>
            <a:off x="4964713" y="5972035"/>
            <a:ext cx="0" cy="54752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4" name="正方形/長方形 213">
            <a:extLst>
              <a:ext uri="{FF2B5EF4-FFF2-40B4-BE49-F238E27FC236}">
                <a16:creationId xmlns:a16="http://schemas.microsoft.com/office/drawing/2014/main" id="{FD2FD799-ACB4-4855-833F-839ECB108A27}"/>
              </a:ext>
            </a:extLst>
          </p:cNvPr>
          <p:cNvSpPr/>
          <p:nvPr/>
        </p:nvSpPr>
        <p:spPr>
          <a:xfrm>
            <a:off x="5129164" y="6115765"/>
            <a:ext cx="78881" cy="26006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コネクタ 214">
            <a:extLst>
              <a:ext uri="{FF2B5EF4-FFF2-40B4-BE49-F238E27FC236}">
                <a16:creationId xmlns:a16="http://schemas.microsoft.com/office/drawing/2014/main" id="{C24B1C8F-71D2-49B0-BB08-FAA04D0F9C39}"/>
              </a:ext>
            </a:extLst>
          </p:cNvPr>
          <p:cNvCxnSpPr>
            <a:cxnSpLocks/>
          </p:cNvCxnSpPr>
          <p:nvPr/>
        </p:nvCxnSpPr>
        <p:spPr>
          <a:xfrm>
            <a:off x="4964713" y="5977388"/>
            <a:ext cx="148918" cy="138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6C6CCEF-2CF2-4890-B31C-F8D8D4D1AF1D}"/>
              </a:ext>
            </a:extLst>
          </p:cNvPr>
          <p:cNvCxnSpPr>
            <a:cxnSpLocks/>
          </p:cNvCxnSpPr>
          <p:nvPr/>
        </p:nvCxnSpPr>
        <p:spPr>
          <a:xfrm flipH="1">
            <a:off x="4964713" y="6375826"/>
            <a:ext cx="148918" cy="14908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7" name="楕円 230">
            <a:extLst>
              <a:ext uri="{FF2B5EF4-FFF2-40B4-BE49-F238E27FC236}">
                <a16:creationId xmlns:a16="http://schemas.microsoft.com/office/drawing/2014/main" id="{CCA15009-B51A-47FB-9DA0-66AC9005F721}"/>
              </a:ext>
            </a:extLst>
          </p:cNvPr>
          <p:cNvSpPr/>
          <p:nvPr/>
        </p:nvSpPr>
        <p:spPr>
          <a:xfrm>
            <a:off x="2758484" y="6185512"/>
            <a:ext cx="112614" cy="1126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9" name="グループ化 218">
            <a:extLst>
              <a:ext uri="{FF2B5EF4-FFF2-40B4-BE49-F238E27FC236}">
                <a16:creationId xmlns:a16="http://schemas.microsoft.com/office/drawing/2014/main" id="{B9B0C4BE-0C99-41E8-80F8-0A94BCAE374A}"/>
              </a:ext>
            </a:extLst>
          </p:cNvPr>
          <p:cNvGrpSpPr/>
          <p:nvPr/>
        </p:nvGrpSpPr>
        <p:grpSpPr>
          <a:xfrm>
            <a:off x="1375668" y="5968098"/>
            <a:ext cx="1190523" cy="552874"/>
            <a:chOff x="2666179" y="2911629"/>
            <a:chExt cx="1715076" cy="796474"/>
          </a:xfrm>
        </p:grpSpPr>
        <p:grpSp>
          <p:nvGrpSpPr>
            <p:cNvPr id="220" name="グループ化 219">
              <a:extLst>
                <a:ext uri="{FF2B5EF4-FFF2-40B4-BE49-F238E27FC236}">
                  <a16:creationId xmlns:a16="http://schemas.microsoft.com/office/drawing/2014/main" id="{46D7C2E3-2CF3-4840-8AD2-EEAB81A29F6C}"/>
                </a:ext>
              </a:extLst>
            </p:cNvPr>
            <p:cNvGrpSpPr/>
            <p:nvPr/>
          </p:nvGrpSpPr>
          <p:grpSpPr>
            <a:xfrm>
              <a:off x="3877397" y="2911629"/>
              <a:ext cx="503858" cy="796474"/>
              <a:chOff x="3877397" y="2911629"/>
              <a:chExt cx="503858" cy="796474"/>
            </a:xfrm>
          </p:grpSpPr>
          <p:cxnSp>
            <p:nvCxnSpPr>
              <p:cNvPr id="236" name="直線コネクタ 235">
                <a:extLst>
                  <a:ext uri="{FF2B5EF4-FFF2-40B4-BE49-F238E27FC236}">
                    <a16:creationId xmlns:a16="http://schemas.microsoft.com/office/drawing/2014/main" id="{ECD58C34-41BB-4B6B-93A0-E7CABDFD23B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C9B3DCBC-6ADD-4B51-A2D8-1B645315889C}"/>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F2C830D5-BA74-4662-AD4E-59098912A9C3}"/>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正方形/長方形 238">
                <a:extLst>
                  <a:ext uri="{FF2B5EF4-FFF2-40B4-BE49-F238E27FC236}">
                    <a16:creationId xmlns:a16="http://schemas.microsoft.com/office/drawing/2014/main" id="{9AF37070-ABA4-436B-AC59-B46DFB3CB4C5}"/>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0" name="直線コネクタ 239">
                <a:extLst>
                  <a:ext uri="{FF2B5EF4-FFF2-40B4-BE49-F238E27FC236}">
                    <a16:creationId xmlns:a16="http://schemas.microsoft.com/office/drawing/2014/main" id="{9685D533-11FE-4602-BFD1-674E523C65F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9B808008-7F59-4692-BBFA-39495EE0FB45}"/>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A12EECAD-A536-4E05-A4AB-E868696911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6256308D-B094-4E78-A094-59976AD57A7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59A62B81-CCA7-4800-84D1-096F15AB35D9}"/>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1" name="直線コネクタ 220">
              <a:extLst>
                <a:ext uri="{FF2B5EF4-FFF2-40B4-BE49-F238E27FC236}">
                  <a16:creationId xmlns:a16="http://schemas.microsoft.com/office/drawing/2014/main" id="{292DD3FB-4C3C-4776-824D-0225B0BB335B}"/>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4C0FEF0C-B5CA-42F3-A98E-A827EF26B30C}"/>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正方形/長方形 222">
              <a:extLst>
                <a:ext uri="{FF2B5EF4-FFF2-40B4-BE49-F238E27FC236}">
                  <a16:creationId xmlns:a16="http://schemas.microsoft.com/office/drawing/2014/main" id="{C8538DE8-78EF-4ACD-89E8-CE182D175148}"/>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4" name="グループ化 223">
              <a:extLst>
                <a:ext uri="{FF2B5EF4-FFF2-40B4-BE49-F238E27FC236}">
                  <a16:creationId xmlns:a16="http://schemas.microsoft.com/office/drawing/2014/main" id="{3C60198A-F853-4F77-894F-7A5211ACBB12}"/>
                </a:ext>
              </a:extLst>
            </p:cNvPr>
            <p:cNvGrpSpPr/>
            <p:nvPr/>
          </p:nvGrpSpPr>
          <p:grpSpPr>
            <a:xfrm flipH="1">
              <a:off x="2666179" y="2911629"/>
              <a:ext cx="503858" cy="796474"/>
              <a:chOff x="3877397" y="2911629"/>
              <a:chExt cx="503858" cy="796474"/>
            </a:xfrm>
          </p:grpSpPr>
          <p:cxnSp>
            <p:nvCxnSpPr>
              <p:cNvPr id="227" name="直線コネクタ 226">
                <a:extLst>
                  <a:ext uri="{FF2B5EF4-FFF2-40B4-BE49-F238E27FC236}">
                    <a16:creationId xmlns:a16="http://schemas.microsoft.com/office/drawing/2014/main" id="{F14A1FDF-19F8-4F75-B767-108646ED8885}"/>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5CA575AE-F72E-4377-9141-7160745F76BA}"/>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71FD6103-0CF2-45FE-8EAF-748135D7FD8D}"/>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正方形/長方形 229">
                <a:extLst>
                  <a:ext uri="{FF2B5EF4-FFF2-40B4-BE49-F238E27FC236}">
                    <a16:creationId xmlns:a16="http://schemas.microsoft.com/office/drawing/2014/main" id="{E6098D46-A038-42BF-9623-107D3896F6D7}"/>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1" name="直線コネクタ 230">
                <a:extLst>
                  <a:ext uri="{FF2B5EF4-FFF2-40B4-BE49-F238E27FC236}">
                    <a16:creationId xmlns:a16="http://schemas.microsoft.com/office/drawing/2014/main" id="{5E9F7DD9-8FA5-47D6-B9DE-5171465E82E9}"/>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C6E6AC42-A14A-4C5B-B937-57E295DA1B14}"/>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4744461-BA92-49CA-BE7E-681C550D22D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33CDC745-4FC3-42CD-84FA-7E4A9CC533F1}"/>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CF290F6C-6060-486A-BFAD-744AA6A8F9C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 name="正方形/長方形 224">
              <a:extLst>
                <a:ext uri="{FF2B5EF4-FFF2-40B4-BE49-F238E27FC236}">
                  <a16:creationId xmlns:a16="http://schemas.microsoft.com/office/drawing/2014/main" id="{248A4B11-DB89-4D7D-B760-7A3AA8A16144}"/>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6" name="正方形/長方形 225">
              <a:extLst>
                <a:ext uri="{FF2B5EF4-FFF2-40B4-BE49-F238E27FC236}">
                  <a16:creationId xmlns:a16="http://schemas.microsoft.com/office/drawing/2014/main" id="{CE6D107D-B38D-42CD-992D-D0AA392BA36F}"/>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245" name="グループ化 244">
            <a:extLst>
              <a:ext uri="{FF2B5EF4-FFF2-40B4-BE49-F238E27FC236}">
                <a16:creationId xmlns:a16="http://schemas.microsoft.com/office/drawing/2014/main" id="{1A67E14D-E09F-43CA-AD2E-3B79C258AB15}"/>
              </a:ext>
            </a:extLst>
          </p:cNvPr>
          <p:cNvGrpSpPr/>
          <p:nvPr/>
        </p:nvGrpSpPr>
        <p:grpSpPr>
          <a:xfrm>
            <a:off x="1752376" y="6382114"/>
            <a:ext cx="539749" cy="329275"/>
            <a:chOff x="2730802" y="2645338"/>
            <a:chExt cx="777566" cy="474356"/>
          </a:xfrm>
        </p:grpSpPr>
        <mc:AlternateContent xmlns:mc="http://schemas.openxmlformats.org/markup-compatibility/2006" xmlns:a14="http://schemas.microsoft.com/office/drawing/2010/main">
          <mc:Choice Requires="a14">
            <p:sp>
              <p:nvSpPr>
                <p:cNvPr id="246" name="テキスト ボックス 245">
                  <a:extLst>
                    <a:ext uri="{FF2B5EF4-FFF2-40B4-BE49-F238E27FC236}">
                      <a16:creationId xmlns:a16="http://schemas.microsoft.com/office/drawing/2014/main" id="{371DAFC5-940F-4BA5-8954-A8B008B30FB3}"/>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2"/>
                  <a:stretch>
                    <a:fillRect/>
                  </a:stretch>
                </a:blipFill>
                <a:ln w="19050">
                  <a:noFill/>
                </a:ln>
              </p:spPr>
              <p:txBody>
                <a:bodyPr/>
                <a:lstStyle/>
                <a:p>
                  <a:r>
                    <a:rPr lang="ja-JP" altLang="en-US">
                      <a:noFill/>
                    </a:rPr>
                    <a:t> </a:t>
                  </a:r>
                </a:p>
              </p:txBody>
            </p:sp>
          </mc:Fallback>
        </mc:AlternateContent>
        <p:sp>
          <p:nvSpPr>
            <p:cNvPr id="247" name="テキスト ボックス 246">
              <a:extLst>
                <a:ext uri="{FF2B5EF4-FFF2-40B4-BE49-F238E27FC236}">
                  <a16:creationId xmlns:a16="http://schemas.microsoft.com/office/drawing/2014/main" id="{3594451B-0798-47A2-BCAE-249AD0A90EFD}"/>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248" name="グループ化 247">
            <a:extLst>
              <a:ext uri="{FF2B5EF4-FFF2-40B4-BE49-F238E27FC236}">
                <a16:creationId xmlns:a16="http://schemas.microsoft.com/office/drawing/2014/main" id="{1E9BE282-BE30-40F8-B445-D56744A5C04A}"/>
              </a:ext>
            </a:extLst>
          </p:cNvPr>
          <p:cNvGrpSpPr/>
          <p:nvPr/>
        </p:nvGrpSpPr>
        <p:grpSpPr>
          <a:xfrm>
            <a:off x="2080687" y="6468319"/>
            <a:ext cx="539749" cy="329275"/>
            <a:chOff x="3159444" y="2512131"/>
            <a:chExt cx="777566" cy="474356"/>
          </a:xfrm>
        </p:grpSpPr>
        <mc:AlternateContent xmlns:mc="http://schemas.openxmlformats.org/markup-compatibility/2006" xmlns:a14="http://schemas.microsoft.com/office/drawing/2010/main">
          <mc:Choice Requires="a14">
            <p:sp>
              <p:nvSpPr>
                <p:cNvPr id="249" name="テキスト ボックス 248">
                  <a:extLst>
                    <a:ext uri="{FF2B5EF4-FFF2-40B4-BE49-F238E27FC236}">
                      <a16:creationId xmlns:a16="http://schemas.microsoft.com/office/drawing/2014/main" id="{8662CDBE-EA04-4DA4-9DB7-D4F93A2D6C04}"/>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3"/>
                  <a:stretch>
                    <a:fillRect/>
                  </a:stretch>
                </a:blipFill>
                <a:ln w="19050">
                  <a:noFill/>
                </a:ln>
              </p:spPr>
              <p:txBody>
                <a:bodyPr/>
                <a:lstStyle/>
                <a:p>
                  <a:r>
                    <a:rPr lang="ja-JP" altLang="en-US">
                      <a:noFill/>
                    </a:rPr>
                    <a:t> </a:t>
                  </a:r>
                </a:p>
              </p:txBody>
            </p:sp>
          </mc:Fallback>
        </mc:AlternateContent>
        <p:sp>
          <p:nvSpPr>
            <p:cNvPr id="250" name="テキスト ボックス 249">
              <a:extLst>
                <a:ext uri="{FF2B5EF4-FFF2-40B4-BE49-F238E27FC236}">
                  <a16:creationId xmlns:a16="http://schemas.microsoft.com/office/drawing/2014/main" id="{78462716-3C0B-4AD3-BC97-746CE6D4AFA5}"/>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p:cxnSp>
        <p:nvCxnSpPr>
          <p:cNvPr id="252" name="直線矢印コネクタ 251">
            <a:extLst>
              <a:ext uri="{FF2B5EF4-FFF2-40B4-BE49-F238E27FC236}">
                <a16:creationId xmlns:a16="http://schemas.microsoft.com/office/drawing/2014/main" id="{85C2D11B-1C96-4B92-B1B9-B7E78B02EE0B}"/>
              </a:ext>
            </a:extLst>
          </p:cNvPr>
          <p:cNvCxnSpPr>
            <a:cxnSpLocks/>
            <a:endCxn id="255" idx="1"/>
          </p:cNvCxnSpPr>
          <p:nvPr/>
        </p:nvCxnSpPr>
        <p:spPr>
          <a:xfrm>
            <a:off x="2813242" y="5303650"/>
            <a:ext cx="2623536"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253" name="グループ化 252">
            <a:extLst>
              <a:ext uri="{FF2B5EF4-FFF2-40B4-BE49-F238E27FC236}">
                <a16:creationId xmlns:a16="http://schemas.microsoft.com/office/drawing/2014/main" id="{62E2720E-21F1-469D-80B7-03607846E4E4}"/>
              </a:ext>
            </a:extLst>
          </p:cNvPr>
          <p:cNvGrpSpPr/>
          <p:nvPr/>
        </p:nvGrpSpPr>
        <p:grpSpPr>
          <a:xfrm>
            <a:off x="5370822" y="5080317"/>
            <a:ext cx="512622" cy="446664"/>
            <a:chOff x="875825" y="1481343"/>
            <a:chExt cx="738486" cy="643467"/>
          </a:xfrm>
        </p:grpSpPr>
        <mc:AlternateContent xmlns:mc="http://schemas.openxmlformats.org/markup-compatibility/2006" xmlns:a14="http://schemas.microsoft.com/office/drawing/2010/main">
          <mc:Choice Requires="a14">
            <p:sp>
              <p:nvSpPr>
                <p:cNvPr id="254" name="テキスト ボックス 253">
                  <a:extLst>
                    <a:ext uri="{FF2B5EF4-FFF2-40B4-BE49-F238E27FC236}">
                      <a16:creationId xmlns:a16="http://schemas.microsoft.com/office/drawing/2014/main" id="{2ECC9FF0-3C8D-4B51-A16E-A3CFE491C1E6}"/>
                    </a:ext>
                  </a:extLst>
                </p:cNvPr>
                <p:cNvSpPr txBox="1"/>
                <p:nvPr/>
              </p:nvSpPr>
              <p:spPr>
                <a:xfrm>
                  <a:off x="875825" y="1529464"/>
                  <a:ext cx="738485" cy="53206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𝐺</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54" name="テキスト ボックス 253">
                  <a:extLst>
                    <a:ext uri="{FF2B5EF4-FFF2-40B4-BE49-F238E27FC236}">
                      <a16:creationId xmlns="" xmlns:a16="http://schemas.microsoft.com/office/drawing/2014/main" xmlns:a14="http://schemas.microsoft.com/office/drawing/2010/main" id="{2ECC9FF0-3C8D-4B51-A16E-A3CFE491C1E6}"/>
                    </a:ext>
                  </a:extLst>
                </p:cNvPr>
                <p:cNvSpPr txBox="1">
                  <a:spLocks noRot="1" noChangeAspect="1" noMove="1" noResize="1" noEditPoints="1" noAdjustHandles="1" noChangeArrowheads="1" noChangeShapeType="1" noTextEdit="1"/>
                </p:cNvSpPr>
                <p:nvPr/>
              </p:nvSpPr>
              <p:spPr>
                <a:xfrm>
                  <a:off x="875825" y="1529464"/>
                  <a:ext cx="738485" cy="532062"/>
                </a:xfrm>
                <a:prstGeom prst="rect">
                  <a:avLst/>
                </a:prstGeom>
                <a:blipFill rotWithShape="0">
                  <a:blip r:embed="rId14"/>
                  <a:stretch>
                    <a:fillRect r="-26190" b="-11475"/>
                  </a:stretch>
                </a:blipFill>
                <a:ln w="19050">
                  <a:noFill/>
                </a:ln>
              </p:spPr>
              <p:txBody>
                <a:bodyPr/>
                <a:lstStyle/>
                <a:p>
                  <a:r>
                    <a:rPr lang="ja-JP" altLang="en-US">
                      <a:noFill/>
                    </a:rPr>
                    <a:t> </a:t>
                  </a:r>
                </a:p>
              </p:txBody>
            </p:sp>
          </mc:Fallback>
        </mc:AlternateContent>
        <p:sp>
          <p:nvSpPr>
            <p:cNvPr id="255" name="正方形/長方形 254">
              <a:extLst>
                <a:ext uri="{FF2B5EF4-FFF2-40B4-BE49-F238E27FC236}">
                  <a16:creationId xmlns:a16="http://schemas.microsoft.com/office/drawing/2014/main" id="{28581C1F-1925-4BFE-BD90-60B2626520E0}"/>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56" name="直線矢印コネクタ 255">
            <a:extLst>
              <a:ext uri="{FF2B5EF4-FFF2-40B4-BE49-F238E27FC236}">
                <a16:creationId xmlns:a16="http://schemas.microsoft.com/office/drawing/2014/main" id="{1C8E5E66-9E74-498C-9C70-A9DC007EAE7A}"/>
              </a:ext>
            </a:extLst>
          </p:cNvPr>
          <p:cNvCxnSpPr>
            <a:cxnSpLocks/>
            <a:stCxn id="255" idx="3"/>
            <a:endCxn id="261" idx="1"/>
          </p:cNvCxnSpPr>
          <p:nvPr/>
        </p:nvCxnSpPr>
        <p:spPr>
          <a:xfrm>
            <a:off x="5883442" y="5303650"/>
            <a:ext cx="372193"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7" name="テキスト ボックス 256">
                <a:extLst>
                  <a:ext uri="{FF2B5EF4-FFF2-40B4-BE49-F238E27FC236}">
                    <a16:creationId xmlns:a16="http://schemas.microsoft.com/office/drawing/2014/main" id="{4341208A-617A-4597-95BA-294A5BC17CC0}"/>
                  </a:ext>
                </a:extLst>
              </p:cNvPr>
              <p:cNvSpPr txBox="1"/>
              <p:nvPr/>
            </p:nvSpPr>
            <p:spPr>
              <a:xfrm>
                <a:off x="6188686" y="4871391"/>
                <a:ext cx="648526" cy="646331"/>
              </a:xfrm>
              <a:prstGeom prst="rect">
                <a:avLst/>
              </a:prstGeom>
              <a:noFill/>
              <a:ln w="19050">
                <a:noFill/>
              </a:ln>
            </p:spPr>
            <p:txBody>
              <a:bodyPr wrap="square" rtlCol="0">
                <a:spAutoFit/>
              </a:bodyPr>
              <a:lstStyle/>
              <a:p>
                <a:r>
                  <a:rPr lang="ja-JP" altLang="en-US" dirty="0"/>
                  <a:t> </a:t>
                </a:r>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𝑒</m:t>
                        </m:r>
                      </m:e>
                      <m:sup>
                        <m:r>
                          <a:rPr lang="en-US" altLang="ja-JP" b="0" i="1" smtClean="0">
                            <a:latin typeface="Cambria Math" panose="02040503050406030204" pitchFamily="18" charset="0"/>
                          </a:rPr>
                          <m:t>−</m:t>
                        </m:r>
                        <m:r>
                          <a:rPr lang="en-US" altLang="ja-JP" b="0" i="1" smtClean="0">
                            <a:latin typeface="Cambria Math" panose="02040503050406030204" pitchFamily="18" charset="0"/>
                          </a:rPr>
                          <m:t>𝑠</m:t>
                        </m:r>
                        <m:r>
                          <a:rPr lang="ja-JP" altLang="en-US" b="0" i="1" smtClean="0">
                            <a:latin typeface="Cambria Math" panose="02040503050406030204" pitchFamily="18" charset="0"/>
                          </a:rPr>
                          <m:t>𝜏</m:t>
                        </m:r>
                      </m:sup>
                    </m:sSup>
                  </m:oMath>
                </a14:m>
                <a:endParaRPr kumimoji="1" lang="ja-JP" altLang="en-US" dirty="0"/>
              </a:p>
            </p:txBody>
          </p:sp>
        </mc:Choice>
        <mc:Fallback xmlns="">
          <p:sp>
            <p:nvSpPr>
              <p:cNvPr id="257" name="テキスト ボックス 256">
                <a:extLst>
                  <a:ext uri="{FF2B5EF4-FFF2-40B4-BE49-F238E27FC236}">
                    <a16:creationId xmlns="" xmlns:a16="http://schemas.microsoft.com/office/drawing/2014/main" xmlns:a14="http://schemas.microsoft.com/office/drawing/2010/main" id="{4341208A-617A-4597-95BA-294A5BC17CC0}"/>
                  </a:ext>
                </a:extLst>
              </p:cNvPr>
              <p:cNvSpPr txBox="1">
                <a:spLocks noRot="1" noChangeAspect="1" noMove="1" noResize="1" noEditPoints="1" noAdjustHandles="1" noChangeArrowheads="1" noChangeShapeType="1" noTextEdit="1"/>
              </p:cNvSpPr>
              <p:nvPr/>
            </p:nvSpPr>
            <p:spPr>
              <a:xfrm>
                <a:off x="6188686" y="4871391"/>
                <a:ext cx="648526" cy="646331"/>
              </a:xfrm>
              <a:prstGeom prst="rect">
                <a:avLst/>
              </a:prstGeom>
              <a:blipFill rotWithShape="0">
                <a:blip r:embed="rId15"/>
                <a:stretch>
                  <a:fillRect/>
                </a:stretch>
              </a:blipFill>
              <a:ln w="19050">
                <a:noFill/>
              </a:ln>
            </p:spPr>
            <p:txBody>
              <a:bodyPr/>
              <a:lstStyle/>
              <a:p>
                <a:r>
                  <a:rPr lang="ja-JP" altLang="en-US">
                    <a:noFill/>
                  </a:rPr>
                  <a:t> </a:t>
                </a:r>
              </a:p>
            </p:txBody>
          </p:sp>
        </mc:Fallback>
      </mc:AlternateContent>
      <p:sp>
        <p:nvSpPr>
          <p:cNvPr id="258" name="楕円 98">
            <a:extLst>
              <a:ext uri="{FF2B5EF4-FFF2-40B4-BE49-F238E27FC236}">
                <a16:creationId xmlns:a16="http://schemas.microsoft.com/office/drawing/2014/main" id="{F6B3D618-D057-417C-84DC-F3FC42C24A1F}"/>
              </a:ext>
            </a:extLst>
          </p:cNvPr>
          <p:cNvSpPr/>
          <p:nvPr/>
        </p:nvSpPr>
        <p:spPr>
          <a:xfrm>
            <a:off x="2797471" y="5285164"/>
            <a:ext cx="36971" cy="3697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9" name="直線コネクタ 258">
            <a:extLst>
              <a:ext uri="{FF2B5EF4-FFF2-40B4-BE49-F238E27FC236}">
                <a16:creationId xmlns:a16="http://schemas.microsoft.com/office/drawing/2014/main" id="{83C082F5-0EF4-4D1F-85E1-94FC1DA9847D}"/>
              </a:ext>
            </a:extLst>
          </p:cNvPr>
          <p:cNvCxnSpPr>
            <a:cxnSpLocks/>
          </p:cNvCxnSpPr>
          <p:nvPr/>
        </p:nvCxnSpPr>
        <p:spPr>
          <a:xfrm flipV="1">
            <a:off x="6489161" y="4873591"/>
            <a:ext cx="0" cy="69140"/>
          </a:xfrm>
          <a:prstGeom prst="line">
            <a:avLst/>
          </a:prstGeom>
          <a:ln w="19050"/>
        </p:spPr>
        <p:style>
          <a:lnRef idx="3">
            <a:schemeClr val="dk1"/>
          </a:lnRef>
          <a:fillRef idx="0">
            <a:schemeClr val="dk1"/>
          </a:fillRef>
          <a:effectRef idx="2">
            <a:schemeClr val="dk1"/>
          </a:effectRef>
          <a:fontRef idx="minor">
            <a:schemeClr val="tx1"/>
          </a:fontRef>
        </p:style>
      </p:cxnSp>
      <p:cxnSp>
        <p:nvCxnSpPr>
          <p:cNvPr id="260" name="直線矢印コネクタ 259">
            <a:extLst>
              <a:ext uri="{FF2B5EF4-FFF2-40B4-BE49-F238E27FC236}">
                <a16:creationId xmlns:a16="http://schemas.microsoft.com/office/drawing/2014/main" id="{7C3DFBD1-743D-48D2-95E0-9D2CBC1C0240}"/>
              </a:ext>
            </a:extLst>
          </p:cNvPr>
          <p:cNvCxnSpPr>
            <a:cxnSpLocks/>
          </p:cNvCxnSpPr>
          <p:nvPr/>
        </p:nvCxnSpPr>
        <p:spPr>
          <a:xfrm flipH="1">
            <a:off x="5296796" y="4938905"/>
            <a:ext cx="1194018" cy="555218"/>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261" name="正方形/長方形 260">
            <a:extLst>
              <a:ext uri="{FF2B5EF4-FFF2-40B4-BE49-F238E27FC236}">
                <a16:creationId xmlns:a16="http://schemas.microsoft.com/office/drawing/2014/main" id="{082139F4-A202-4326-A4EA-B58DE3712419}"/>
              </a:ext>
            </a:extLst>
          </p:cNvPr>
          <p:cNvSpPr/>
          <p:nvPr/>
        </p:nvSpPr>
        <p:spPr>
          <a:xfrm>
            <a:off x="6255635" y="5080317"/>
            <a:ext cx="446664" cy="446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2" name="直線コネクタ 261">
            <a:extLst>
              <a:ext uri="{FF2B5EF4-FFF2-40B4-BE49-F238E27FC236}">
                <a16:creationId xmlns:a16="http://schemas.microsoft.com/office/drawing/2014/main" id="{81140A49-2B9F-4680-B411-AC9BEFBA54E7}"/>
              </a:ext>
            </a:extLst>
          </p:cNvPr>
          <p:cNvCxnSpPr>
            <a:cxnSpLocks/>
            <a:stCxn id="261" idx="2"/>
          </p:cNvCxnSpPr>
          <p:nvPr/>
        </p:nvCxnSpPr>
        <p:spPr>
          <a:xfrm>
            <a:off x="6478967" y="5526981"/>
            <a:ext cx="10271" cy="723613"/>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8F4B1E00-35C9-4AEB-B03F-409A071A3076}"/>
                  </a:ext>
                </a:extLst>
              </p:cNvPr>
              <p:cNvSpPr txBox="1"/>
              <p:nvPr/>
            </p:nvSpPr>
            <p:spPr>
              <a:xfrm>
                <a:off x="2249468" y="5354145"/>
                <a:ext cx="702182"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oMath>
                  </m:oMathPara>
                </a14:m>
                <a:endParaRPr lang="ja-JP" altLang="en-US" sz="2400" i="1" dirty="0">
                  <a:latin typeface="Century" panose="02040604050505020304" pitchFamily="18" charset="0"/>
                </a:endParaRPr>
              </a:p>
            </p:txBody>
          </p:sp>
        </mc:Choice>
        <mc:Fallback xmlns="">
          <p:sp>
            <p:nvSpPr>
              <p:cNvPr id="263" name="テキスト ボックス 262">
                <a:extLst>
                  <a:ext uri="{FF2B5EF4-FFF2-40B4-BE49-F238E27FC236}">
                    <a16:creationId xmlns="" xmlns:a16="http://schemas.microsoft.com/office/drawing/2014/main" xmlns:a14="http://schemas.microsoft.com/office/drawing/2010/main" id="{8F4B1E00-35C9-4AEB-B03F-409A071A3076}"/>
                  </a:ext>
                </a:extLst>
              </p:cNvPr>
              <p:cNvSpPr txBox="1">
                <a:spLocks noRot="1" noChangeAspect="1" noMove="1" noResize="1" noEditPoints="1" noAdjustHandles="1" noChangeArrowheads="1" noChangeShapeType="1" noTextEdit="1"/>
              </p:cNvSpPr>
              <p:nvPr/>
            </p:nvSpPr>
            <p:spPr>
              <a:xfrm>
                <a:off x="2249468" y="5354145"/>
                <a:ext cx="702182" cy="461665"/>
              </a:xfrm>
              <a:prstGeom prst="rect">
                <a:avLst/>
              </a:prstGeom>
              <a:blipFill rotWithShape="0">
                <a:blip r:embed="rId16"/>
                <a:stretch>
                  <a:fillRect b="-13158"/>
                </a:stretch>
              </a:blipFill>
              <a:ln w="19050">
                <a:noFill/>
              </a:ln>
            </p:spPr>
            <p:txBody>
              <a:bodyPr/>
              <a:lstStyle/>
              <a:p>
                <a:r>
                  <a:rPr lang="ja-JP" altLang="en-US">
                    <a:noFill/>
                  </a:rPr>
                  <a:t> </a:t>
                </a:r>
              </a:p>
            </p:txBody>
          </p:sp>
        </mc:Fallback>
      </mc:AlternateContent>
      <p:cxnSp>
        <p:nvCxnSpPr>
          <p:cNvPr id="264" name="直線矢印コネクタ 263">
            <a:extLst>
              <a:ext uri="{FF2B5EF4-FFF2-40B4-BE49-F238E27FC236}">
                <a16:creationId xmlns:a16="http://schemas.microsoft.com/office/drawing/2014/main" id="{33592199-1C0B-4514-AF8C-AA2786EAE677}"/>
              </a:ext>
            </a:extLst>
          </p:cNvPr>
          <p:cNvCxnSpPr>
            <a:cxnSpLocks/>
          </p:cNvCxnSpPr>
          <p:nvPr/>
        </p:nvCxnSpPr>
        <p:spPr>
          <a:xfrm>
            <a:off x="4901891" y="4222193"/>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65" name="直線矢印コネクタ 264">
            <a:extLst>
              <a:ext uri="{FF2B5EF4-FFF2-40B4-BE49-F238E27FC236}">
                <a16:creationId xmlns:a16="http://schemas.microsoft.com/office/drawing/2014/main" id="{1965E244-5B35-4A32-9AAF-1C4111B66D83}"/>
              </a:ext>
            </a:extLst>
          </p:cNvPr>
          <p:cNvCxnSpPr>
            <a:cxnSpLocks/>
          </p:cNvCxnSpPr>
          <p:nvPr/>
        </p:nvCxnSpPr>
        <p:spPr>
          <a:xfrm>
            <a:off x="3925518" y="4222193"/>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66" name="直線矢印コネクタ 265">
            <a:extLst>
              <a:ext uri="{FF2B5EF4-FFF2-40B4-BE49-F238E27FC236}">
                <a16:creationId xmlns:a16="http://schemas.microsoft.com/office/drawing/2014/main" id="{85C2D11B-1C96-4B92-B1B9-B7E78B02EE0B}"/>
              </a:ext>
            </a:extLst>
          </p:cNvPr>
          <p:cNvCxnSpPr>
            <a:cxnSpLocks/>
          </p:cNvCxnSpPr>
          <p:nvPr/>
        </p:nvCxnSpPr>
        <p:spPr>
          <a:xfrm>
            <a:off x="2813242" y="5307911"/>
            <a:ext cx="2623536"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7" name="直線コネクタ 266">
            <a:extLst>
              <a:ext uri="{FF2B5EF4-FFF2-40B4-BE49-F238E27FC236}">
                <a16:creationId xmlns:a16="http://schemas.microsoft.com/office/drawing/2014/main" id="{15AA762A-5371-4CAE-AC4F-197D44373F53}"/>
              </a:ext>
            </a:extLst>
          </p:cNvPr>
          <p:cNvCxnSpPr>
            <a:cxnSpLocks/>
            <a:endCxn id="268" idx="4"/>
          </p:cNvCxnSpPr>
          <p:nvPr/>
        </p:nvCxnSpPr>
        <p:spPr>
          <a:xfrm flipH="1" flipV="1">
            <a:off x="2813358" y="5322134"/>
            <a:ext cx="1771" cy="852321"/>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sp>
        <p:nvSpPr>
          <p:cNvPr id="268" name="楕円 98">
            <a:extLst>
              <a:ext uri="{FF2B5EF4-FFF2-40B4-BE49-F238E27FC236}">
                <a16:creationId xmlns:a16="http://schemas.microsoft.com/office/drawing/2014/main" id="{F6B3D618-D057-417C-84DC-F3FC42C24A1F}"/>
              </a:ext>
            </a:extLst>
          </p:cNvPr>
          <p:cNvSpPr/>
          <p:nvPr/>
        </p:nvSpPr>
        <p:spPr>
          <a:xfrm>
            <a:off x="2794872" y="5285163"/>
            <a:ext cx="36971" cy="36971"/>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a:extLst>
              <a:ext uri="{FF2B5EF4-FFF2-40B4-BE49-F238E27FC236}">
                <a16:creationId xmlns:a16="http://schemas.microsoft.com/office/drawing/2014/main" id="{28581C1F-1925-4BFE-BD90-60B2626520E0}"/>
              </a:ext>
            </a:extLst>
          </p:cNvPr>
          <p:cNvSpPr/>
          <p:nvPr/>
        </p:nvSpPr>
        <p:spPr>
          <a:xfrm>
            <a:off x="5436703" y="5080317"/>
            <a:ext cx="446664" cy="4466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0" name="直線矢印コネクタ 269">
            <a:extLst>
              <a:ext uri="{FF2B5EF4-FFF2-40B4-BE49-F238E27FC236}">
                <a16:creationId xmlns:a16="http://schemas.microsoft.com/office/drawing/2014/main" id="{1C8E5E66-9E74-498C-9C70-A9DC007EAE7A}"/>
              </a:ext>
            </a:extLst>
          </p:cNvPr>
          <p:cNvCxnSpPr>
            <a:cxnSpLocks/>
          </p:cNvCxnSpPr>
          <p:nvPr/>
        </p:nvCxnSpPr>
        <p:spPr>
          <a:xfrm>
            <a:off x="5883365" y="5303650"/>
            <a:ext cx="372193" cy="0"/>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1" name="正方形/長方形 270">
            <a:extLst>
              <a:ext uri="{FF2B5EF4-FFF2-40B4-BE49-F238E27FC236}">
                <a16:creationId xmlns:a16="http://schemas.microsoft.com/office/drawing/2014/main" id="{082139F4-A202-4326-A4EA-B58DE3712419}"/>
              </a:ext>
            </a:extLst>
          </p:cNvPr>
          <p:cNvSpPr/>
          <p:nvPr/>
        </p:nvSpPr>
        <p:spPr>
          <a:xfrm>
            <a:off x="6255558" y="5080317"/>
            <a:ext cx="446664" cy="4466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2" name="直線コネクタ 271">
            <a:extLst>
              <a:ext uri="{FF2B5EF4-FFF2-40B4-BE49-F238E27FC236}">
                <a16:creationId xmlns:a16="http://schemas.microsoft.com/office/drawing/2014/main" id="{81140A49-2B9F-4680-B411-AC9BEFBA54E7}"/>
              </a:ext>
            </a:extLst>
          </p:cNvPr>
          <p:cNvCxnSpPr>
            <a:cxnSpLocks/>
          </p:cNvCxnSpPr>
          <p:nvPr/>
        </p:nvCxnSpPr>
        <p:spPr>
          <a:xfrm>
            <a:off x="6478890" y="5526981"/>
            <a:ext cx="10271" cy="72361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73" name="直線矢印コネクタ 272">
            <a:extLst>
              <a:ext uri="{FF2B5EF4-FFF2-40B4-BE49-F238E27FC236}">
                <a16:creationId xmlns:a16="http://schemas.microsoft.com/office/drawing/2014/main" id="{EF4CAF10-693C-43E0-9C74-78B9AECDB1C4}"/>
              </a:ext>
            </a:extLst>
          </p:cNvPr>
          <p:cNvCxnSpPr>
            <a:cxnSpLocks/>
            <a:endCxn id="214" idx="3"/>
          </p:cNvCxnSpPr>
          <p:nvPr/>
        </p:nvCxnSpPr>
        <p:spPr>
          <a:xfrm flipH="1" flipV="1">
            <a:off x="5208045" y="6245796"/>
            <a:ext cx="1289926" cy="9215"/>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4" name="直線矢印コネクタ 273">
            <a:extLst>
              <a:ext uri="{FF2B5EF4-FFF2-40B4-BE49-F238E27FC236}">
                <a16:creationId xmlns:a16="http://schemas.microsoft.com/office/drawing/2014/main" id="{7C3DFBD1-743D-48D2-95E0-9D2CBC1C0240}"/>
              </a:ext>
            </a:extLst>
          </p:cNvPr>
          <p:cNvCxnSpPr>
            <a:cxnSpLocks/>
          </p:cNvCxnSpPr>
          <p:nvPr/>
        </p:nvCxnSpPr>
        <p:spPr>
          <a:xfrm flipH="1">
            <a:off x="5296796" y="4939482"/>
            <a:ext cx="1194018" cy="555218"/>
          </a:xfrm>
          <a:prstGeom prst="straightConnector1">
            <a:avLst/>
          </a:prstGeom>
          <a:ln w="190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2"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定常発振制御系（提案手法） </a:t>
            </a:r>
            <a:r>
              <a:rPr lang="en-US" altLang="ja-JP" sz="3600" dirty="0"/>
              <a:t>-</a:t>
            </a:r>
            <a:endParaRPr lang="ja-JP" altLang="en-US" sz="3600" dirty="0"/>
          </a:p>
        </p:txBody>
      </p:sp>
      <p:sp>
        <p:nvSpPr>
          <p:cNvPr id="303" name="正方形/長方形 302">
            <a:extLst>
              <a:ext uri="{FF2B5EF4-FFF2-40B4-BE49-F238E27FC236}">
                <a16:creationId xmlns:a16="http://schemas.microsoft.com/office/drawing/2014/main" id="{ABE07E73-D339-4735-B977-12D093CD98A0}"/>
              </a:ext>
            </a:extLst>
          </p:cNvPr>
          <p:cNvSpPr/>
          <p:nvPr/>
        </p:nvSpPr>
        <p:spPr>
          <a:xfrm>
            <a:off x="2" y="764436"/>
            <a:ext cx="9143998" cy="2969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1457880" y="819306"/>
            <a:ext cx="6431826" cy="2794783"/>
            <a:chOff x="1067635" y="753381"/>
            <a:chExt cx="6721281" cy="2920558"/>
          </a:xfrm>
        </p:grpSpPr>
        <p:cxnSp>
          <p:nvCxnSpPr>
            <p:cNvPr id="409" name="直線コネクタ 408">
              <a:extLst>
                <a:ext uri="{FF2B5EF4-FFF2-40B4-BE49-F238E27FC236}">
                  <a16:creationId xmlns:a16="http://schemas.microsoft.com/office/drawing/2014/main" id="{15AA762A-5371-4CAE-AC4F-197D44373F53}"/>
                </a:ext>
              </a:extLst>
            </p:cNvPr>
            <p:cNvCxnSpPr>
              <a:cxnSpLocks/>
            </p:cNvCxnSpPr>
            <p:nvPr/>
          </p:nvCxnSpPr>
          <p:spPr>
            <a:xfrm flipV="1">
              <a:off x="2541762" y="1176836"/>
              <a:ext cx="0" cy="1877878"/>
            </a:xfrm>
            <a:prstGeom prst="line">
              <a:avLst/>
            </a:prstGeom>
            <a:ln w="19050"/>
          </p:spPr>
          <p:style>
            <a:lnRef idx="3">
              <a:schemeClr val="dk1"/>
            </a:lnRef>
            <a:fillRef idx="0">
              <a:schemeClr val="dk1"/>
            </a:fillRef>
            <a:effectRef idx="2">
              <a:schemeClr val="dk1"/>
            </a:effectRef>
            <a:fontRef idx="minor">
              <a:schemeClr val="tx1"/>
            </a:fontRef>
          </p:style>
        </p:cxnSp>
        <p:sp>
          <p:nvSpPr>
            <p:cNvPr id="410" name="楕円 35">
              <a:extLst>
                <a:ext uri="{FF2B5EF4-FFF2-40B4-BE49-F238E27FC236}">
                  <a16:creationId xmlns:a16="http://schemas.microsoft.com/office/drawing/2014/main" id="{6BC31266-13DF-4DC3-B27D-68619ED42CAB}"/>
                </a:ext>
              </a:extLst>
            </p:cNvPr>
            <p:cNvSpPr/>
            <p:nvPr/>
          </p:nvSpPr>
          <p:spPr>
            <a:xfrm>
              <a:off x="6242959" y="1120086"/>
              <a:ext cx="115477" cy="1154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1" name="直線矢印コネクタ 410">
              <a:extLst>
                <a:ext uri="{FF2B5EF4-FFF2-40B4-BE49-F238E27FC236}">
                  <a16:creationId xmlns:a16="http://schemas.microsoft.com/office/drawing/2014/main" id="{E0D4CBF4-6A80-46CC-AB52-257EB32AF279}"/>
                </a:ext>
              </a:extLst>
            </p:cNvPr>
            <p:cNvCxnSpPr>
              <a:cxnSpLocks/>
            </p:cNvCxnSpPr>
            <p:nvPr/>
          </p:nvCxnSpPr>
          <p:spPr>
            <a:xfrm rot="5400000">
              <a:off x="6538801" y="990680"/>
              <a:ext cx="0" cy="36073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412" name="直線矢印コネクタ 411">
              <a:extLst>
                <a:ext uri="{FF2B5EF4-FFF2-40B4-BE49-F238E27FC236}">
                  <a16:creationId xmlns:a16="http://schemas.microsoft.com/office/drawing/2014/main" id="{54EFBBDC-E966-4246-9A9F-84B7920C17FE}"/>
                </a:ext>
              </a:extLst>
            </p:cNvPr>
            <p:cNvCxnSpPr>
              <a:cxnSpLocks/>
            </p:cNvCxnSpPr>
            <p:nvPr/>
          </p:nvCxnSpPr>
          <p:spPr>
            <a:xfrm rot="5400000">
              <a:off x="6185865" y="1346875"/>
              <a:ext cx="234841"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413" name="グループ化 412">
              <a:extLst>
                <a:ext uri="{FF2B5EF4-FFF2-40B4-BE49-F238E27FC236}">
                  <a16:creationId xmlns:a16="http://schemas.microsoft.com/office/drawing/2014/main" id="{96F5FE9B-28E9-4211-93E2-8FA134A78C4F}"/>
                </a:ext>
              </a:extLst>
            </p:cNvPr>
            <p:cNvGrpSpPr/>
            <p:nvPr/>
          </p:nvGrpSpPr>
          <p:grpSpPr>
            <a:xfrm>
              <a:off x="6045938" y="1472912"/>
              <a:ext cx="591597" cy="458022"/>
              <a:chOff x="921221" y="1481343"/>
              <a:chExt cx="831125" cy="643467"/>
            </a:xfrm>
          </p:grpSpPr>
          <p:sp>
            <p:nvSpPr>
              <p:cNvPr id="414" name="テキスト ボックス 413">
                <a:extLst>
                  <a:ext uri="{FF2B5EF4-FFF2-40B4-BE49-F238E27FC236}">
                    <a16:creationId xmlns:a16="http://schemas.microsoft.com/office/drawing/2014/main" id="{492071E3-B687-4405-9118-FA3191BF0A09}"/>
                  </a:ext>
                </a:extLst>
              </p:cNvPr>
              <p:cNvSpPr txBox="1"/>
              <p:nvPr/>
            </p:nvSpPr>
            <p:spPr>
              <a:xfrm>
                <a:off x="921221" y="1572117"/>
                <a:ext cx="831125" cy="518868"/>
              </a:xfrm>
              <a:prstGeom prst="rect">
                <a:avLst/>
              </a:prstGeom>
              <a:noFill/>
              <a:ln w="19050">
                <a:noFill/>
              </a:ln>
            </p:spPr>
            <p:txBody>
              <a:bodyPr wrap="square" rtlCol="0">
                <a:spAutoFit/>
              </a:bodyPr>
              <a:lstStyle/>
              <a:p>
                <a:r>
                  <a:rPr lang="ja-JP" altLang="en-US" dirty="0">
                    <a:latin typeface="Georgia" panose="02040502050405020303" pitchFamily="18" charset="0"/>
                  </a:rPr>
                  <a:t> </a:t>
                </a:r>
                <a:r>
                  <a:rPr kumimoji="1" lang="en-US" altLang="ja-JP" dirty="0">
                    <a:latin typeface="Georgia" panose="02040502050405020303" pitchFamily="18" charset="0"/>
                  </a:rPr>
                  <a:t>PI</a:t>
                </a:r>
                <a:endParaRPr kumimoji="1" lang="ja-JP" altLang="en-US" dirty="0">
                  <a:latin typeface="Georgia" panose="02040502050405020303" pitchFamily="18" charset="0"/>
                </a:endParaRPr>
              </a:p>
            </p:txBody>
          </p:sp>
          <p:sp>
            <p:nvSpPr>
              <p:cNvPr id="415" name="正方形/長方形 414">
                <a:extLst>
                  <a:ext uri="{FF2B5EF4-FFF2-40B4-BE49-F238E27FC236}">
                    <a16:creationId xmlns:a16="http://schemas.microsoft.com/office/drawing/2014/main" id="{7F354667-1562-441C-AA79-11C2F132369B}"/>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16" name="直線矢印コネクタ 415">
              <a:extLst>
                <a:ext uri="{FF2B5EF4-FFF2-40B4-BE49-F238E27FC236}">
                  <a16:creationId xmlns:a16="http://schemas.microsoft.com/office/drawing/2014/main" id="{4C538A83-2DA0-4196-958E-3BA2358D5FF3}"/>
                </a:ext>
              </a:extLst>
            </p:cNvPr>
            <p:cNvCxnSpPr>
              <a:cxnSpLocks/>
              <a:stCxn id="424" idx="2"/>
            </p:cNvCxnSpPr>
            <p:nvPr/>
          </p:nvCxnSpPr>
          <p:spPr>
            <a:xfrm flipH="1">
              <a:off x="5769632" y="2620716"/>
              <a:ext cx="540640" cy="856044"/>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7" name="テキスト ボックス 416">
                  <a:extLst>
                    <a:ext uri="{FF2B5EF4-FFF2-40B4-BE49-F238E27FC236}">
                      <a16:creationId xmlns:a16="http://schemas.microsoft.com/office/drawing/2014/main" id="{21EABAA4-80E2-4419-B0A3-3BCAD226EEBF}"/>
                    </a:ext>
                  </a:extLst>
                </p:cNvPr>
                <p:cNvSpPr txBox="1"/>
                <p:nvPr/>
              </p:nvSpPr>
              <p:spPr>
                <a:xfrm>
                  <a:off x="5142309" y="2719144"/>
                  <a:ext cx="458021"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417" name="テキスト ボックス 416">
                  <a:extLst>
                    <a:ext uri="{FF2B5EF4-FFF2-40B4-BE49-F238E27FC236}">
                      <a16:creationId xmlns="" xmlns:a16="http://schemas.microsoft.com/office/drawing/2014/main" xmlns:a14="http://schemas.microsoft.com/office/drawing/2010/main" id="{21EABAA4-80E2-4419-B0A3-3BCAD226EEBF}"/>
                    </a:ext>
                  </a:extLst>
                </p:cNvPr>
                <p:cNvSpPr txBox="1">
                  <a:spLocks noRot="1" noChangeAspect="1" noMove="1" noResize="1" noEditPoints="1" noAdjustHandles="1" noChangeArrowheads="1" noChangeShapeType="1" noTextEdit="1"/>
                </p:cNvSpPr>
                <p:nvPr/>
              </p:nvSpPr>
              <p:spPr>
                <a:xfrm>
                  <a:off x="5142309" y="2719144"/>
                  <a:ext cx="458021" cy="400110"/>
                </a:xfrm>
                <a:prstGeom prst="rect">
                  <a:avLst/>
                </a:prstGeom>
                <a:blipFill rotWithShape="0">
                  <a:blip r:embed="rId17"/>
                  <a:stretch>
                    <a:fillRect r="-55556" b="-19048"/>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8" name="テキスト ボックス 417">
                  <a:extLst>
                    <a:ext uri="{FF2B5EF4-FFF2-40B4-BE49-F238E27FC236}">
                      <a16:creationId xmlns:a16="http://schemas.microsoft.com/office/drawing/2014/main" id="{135FAA69-BD40-4660-ACDD-0B9D815805D4}"/>
                    </a:ext>
                  </a:extLst>
                </p:cNvPr>
                <p:cNvSpPr txBox="1"/>
                <p:nvPr/>
              </p:nvSpPr>
              <p:spPr>
                <a:xfrm>
                  <a:off x="6710546" y="885210"/>
                  <a:ext cx="618161"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𝑃</m:t>
                            </m:r>
                          </m:e>
                          <m:sub>
                            <m:r>
                              <m:rPr>
                                <m:sty m:val="p"/>
                              </m:rPr>
                              <a:rPr kumimoji="1" lang="en-US" altLang="ja-JP" sz="2400" b="0" i="0" smtClean="0">
                                <a:latin typeface="Cambria Math" panose="02040503050406030204" pitchFamily="18" charset="0"/>
                              </a:rPr>
                              <m:t>C</m:t>
                            </m:r>
                          </m:sub>
                        </m:sSub>
                      </m:oMath>
                    </m:oMathPara>
                  </a14:m>
                  <a:endParaRPr kumimoji="1" lang="ja-JP" altLang="en-US" sz="2400" dirty="0"/>
                </a:p>
              </p:txBody>
            </p:sp>
          </mc:Choice>
          <mc:Fallback xmlns="">
            <p:sp>
              <p:nvSpPr>
                <p:cNvPr id="418" name="テキスト ボックス 417">
                  <a:extLst>
                    <a:ext uri="{FF2B5EF4-FFF2-40B4-BE49-F238E27FC236}">
                      <a16:creationId xmlns="" xmlns:a16="http://schemas.microsoft.com/office/drawing/2014/main" xmlns:a14="http://schemas.microsoft.com/office/drawing/2010/main" id="{135FAA69-BD40-4660-ACDD-0B9D815805D4}"/>
                    </a:ext>
                  </a:extLst>
                </p:cNvPr>
                <p:cNvSpPr txBox="1">
                  <a:spLocks noRot="1" noChangeAspect="1" noMove="1" noResize="1" noEditPoints="1" noAdjustHandles="1" noChangeArrowheads="1" noChangeShapeType="1" noTextEdit="1"/>
                </p:cNvSpPr>
                <p:nvPr/>
              </p:nvSpPr>
              <p:spPr>
                <a:xfrm>
                  <a:off x="6710546" y="885210"/>
                  <a:ext cx="618161" cy="461665"/>
                </a:xfrm>
                <a:prstGeom prst="rect">
                  <a:avLst/>
                </a:prstGeom>
                <a:blipFill rotWithShape="0">
                  <a:blip r:embed="rId18"/>
                  <a:stretch>
                    <a:fillRect b="-6849"/>
                  </a:stretch>
                </a:blipFill>
                <a:ln w="19050">
                  <a:noFill/>
                </a:ln>
              </p:spPr>
              <p:txBody>
                <a:bodyPr/>
                <a:lstStyle/>
                <a:p>
                  <a:r>
                    <a:rPr lang="ja-JP" altLang="en-US">
                      <a:noFill/>
                    </a:rPr>
                    <a:t> </a:t>
                  </a:r>
                </a:p>
              </p:txBody>
            </p:sp>
          </mc:Fallback>
        </mc:AlternateContent>
        <p:sp>
          <p:nvSpPr>
            <p:cNvPr id="419" name="テキスト ボックス 418">
              <a:extLst>
                <a:ext uri="{FF2B5EF4-FFF2-40B4-BE49-F238E27FC236}">
                  <a16:creationId xmlns:a16="http://schemas.microsoft.com/office/drawing/2014/main" id="{660FEED9-27ED-45FD-807A-5B24965F6325}"/>
                </a:ext>
              </a:extLst>
            </p:cNvPr>
            <p:cNvSpPr txBox="1"/>
            <p:nvPr/>
          </p:nvSpPr>
          <p:spPr>
            <a:xfrm>
              <a:off x="6985305" y="833157"/>
              <a:ext cx="618161" cy="328614"/>
            </a:xfrm>
            <a:prstGeom prst="rect">
              <a:avLst/>
            </a:prstGeom>
            <a:noFill/>
            <a:ln w="19050">
              <a:noFill/>
            </a:ln>
          </p:spPr>
          <p:txBody>
            <a:bodyPr wrap="square" rtlCol="0">
              <a:spAutoFit/>
            </a:bodyPr>
            <a:lstStyle/>
            <a:p>
              <a:r>
                <a:rPr kumimoji="1" lang="en-US" altLang="ja-JP" sz="2400" dirty="0"/>
                <a:t>*</a:t>
              </a:r>
              <a:endParaRPr kumimoji="1" lang="ja-JP" altLang="en-US" sz="2400" dirty="0"/>
            </a:p>
          </p:txBody>
        </p:sp>
        <mc:AlternateContent xmlns:mc="http://schemas.openxmlformats.org/markup-compatibility/2006" xmlns:a14="http://schemas.microsoft.com/office/drawing/2010/main">
          <mc:Choice Requires="a14">
            <p:sp>
              <p:nvSpPr>
                <p:cNvPr id="420" name="テキスト ボックス 419">
                  <a:extLst>
                    <a:ext uri="{FF2B5EF4-FFF2-40B4-BE49-F238E27FC236}">
                      <a16:creationId xmlns:a16="http://schemas.microsoft.com/office/drawing/2014/main" id="{914268D5-3F43-427A-BE4E-003AF3FC914C}"/>
                    </a:ext>
                  </a:extLst>
                </p:cNvPr>
                <p:cNvSpPr txBox="1"/>
                <p:nvPr/>
              </p:nvSpPr>
              <p:spPr>
                <a:xfrm>
                  <a:off x="6242959" y="768508"/>
                  <a:ext cx="458021" cy="32861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420" name="テキスト ボックス 419">
                  <a:extLst>
                    <a:ext uri="{FF2B5EF4-FFF2-40B4-BE49-F238E27FC236}">
                      <a16:creationId xmlns="" xmlns:a16="http://schemas.microsoft.com/office/drawing/2014/main" xmlns:a14="http://schemas.microsoft.com/office/drawing/2010/main" id="{914268D5-3F43-427A-BE4E-003AF3FC914C}"/>
                    </a:ext>
                  </a:extLst>
                </p:cNvPr>
                <p:cNvSpPr txBox="1">
                  <a:spLocks noRot="1" noChangeAspect="1" noMove="1" noResize="1" noEditPoints="1" noAdjustHandles="1" noChangeArrowheads="1" noChangeShapeType="1" noTextEdit="1"/>
                </p:cNvSpPr>
                <p:nvPr/>
              </p:nvSpPr>
              <p:spPr>
                <a:xfrm>
                  <a:off x="6242959" y="768508"/>
                  <a:ext cx="458021" cy="328614"/>
                </a:xfrm>
                <a:prstGeom prst="rect">
                  <a:avLst/>
                </a:prstGeom>
                <a:blipFill rotWithShape="0">
                  <a:blip r:embed="rId19"/>
                  <a:stretch>
                    <a:fillRect b="-23529"/>
                  </a:stretch>
                </a:blipFill>
                <a:ln w="19050">
                  <a:noFill/>
                </a:ln>
              </p:spPr>
              <p:txBody>
                <a:bodyPr/>
                <a:lstStyle/>
                <a:p>
                  <a:r>
                    <a:rPr lang="ja-JP" altLang="en-US">
                      <a:noFill/>
                    </a:rPr>
                    <a:t> </a:t>
                  </a:r>
                </a:p>
              </p:txBody>
            </p:sp>
          </mc:Fallback>
        </mc:AlternateContent>
        <p:cxnSp>
          <p:nvCxnSpPr>
            <p:cNvPr id="421" name="直線矢印コネクタ 420">
              <a:extLst>
                <a:ext uri="{FF2B5EF4-FFF2-40B4-BE49-F238E27FC236}">
                  <a16:creationId xmlns:a16="http://schemas.microsoft.com/office/drawing/2014/main" id="{BB09C2AD-9379-4179-ACD4-7CB496F30D6F}"/>
                </a:ext>
              </a:extLst>
            </p:cNvPr>
            <p:cNvCxnSpPr>
              <a:cxnSpLocks/>
            </p:cNvCxnSpPr>
            <p:nvPr/>
          </p:nvCxnSpPr>
          <p:spPr>
            <a:xfrm rot="5400000">
              <a:off x="6187399" y="2041863"/>
              <a:ext cx="234841"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422" name="グループ化 421">
              <a:extLst>
                <a:ext uri="{FF2B5EF4-FFF2-40B4-BE49-F238E27FC236}">
                  <a16:creationId xmlns:a16="http://schemas.microsoft.com/office/drawing/2014/main" id="{E8B63281-5EFD-4BE2-8BB5-3DAEC92AE666}"/>
                </a:ext>
              </a:extLst>
            </p:cNvPr>
            <p:cNvGrpSpPr/>
            <p:nvPr/>
          </p:nvGrpSpPr>
          <p:grpSpPr>
            <a:xfrm>
              <a:off x="5969734" y="2162694"/>
              <a:ext cx="713780" cy="458022"/>
              <a:chOff x="814163" y="1481343"/>
              <a:chExt cx="1002779" cy="643467"/>
            </a:xfrm>
          </p:grpSpPr>
          <p:sp>
            <p:nvSpPr>
              <p:cNvPr id="423" name="テキスト ボックス 422">
                <a:extLst>
                  <a:ext uri="{FF2B5EF4-FFF2-40B4-BE49-F238E27FC236}">
                    <a16:creationId xmlns:a16="http://schemas.microsoft.com/office/drawing/2014/main" id="{CA677205-5A0D-4804-9838-00D84825E1CC}"/>
                  </a:ext>
                </a:extLst>
              </p:cNvPr>
              <p:cNvSpPr txBox="1"/>
              <p:nvPr/>
            </p:nvSpPr>
            <p:spPr>
              <a:xfrm>
                <a:off x="814163" y="1566722"/>
                <a:ext cx="1002779" cy="497248"/>
              </a:xfrm>
              <a:prstGeom prst="rect">
                <a:avLst/>
              </a:prstGeom>
              <a:noFill/>
              <a:ln w="19050">
                <a:noFill/>
              </a:ln>
            </p:spPr>
            <p:txBody>
              <a:bodyPr wrap="square" rtlCol="0">
                <a:spAutoFit/>
              </a:bodyPr>
              <a:lstStyle/>
              <a:p>
                <a:r>
                  <a:rPr lang="ja-JP" altLang="en-US" sz="1700" dirty="0">
                    <a:latin typeface="Georgia" panose="02040502050405020303" pitchFamily="18" charset="0"/>
                  </a:rPr>
                  <a:t> </a:t>
                </a:r>
                <a:r>
                  <a:rPr lang="en-US" altLang="ja-JP" sz="1700" dirty="0">
                    <a:latin typeface="Georgia" panose="02040502050405020303" pitchFamily="18" charset="0"/>
                  </a:rPr>
                  <a:t>T(</a:t>
                </a:r>
                <a:r>
                  <a:rPr lang="en-US" altLang="ja-JP" sz="1700" i="1" dirty="0">
                    <a:latin typeface="Georgia" panose="02040502050405020303" pitchFamily="18" charset="0"/>
                  </a:rPr>
                  <a:t>x</a:t>
                </a:r>
                <a:r>
                  <a:rPr lang="en-US" altLang="ja-JP" sz="1700" dirty="0">
                    <a:latin typeface="Georgia" panose="02040502050405020303" pitchFamily="18" charset="0"/>
                  </a:rPr>
                  <a:t>)</a:t>
                </a:r>
                <a:endParaRPr kumimoji="1" lang="ja-JP" altLang="en-US" sz="1700" dirty="0">
                  <a:latin typeface="Georgia" panose="02040502050405020303" pitchFamily="18" charset="0"/>
                </a:endParaRPr>
              </a:p>
            </p:txBody>
          </p:sp>
          <p:sp>
            <p:nvSpPr>
              <p:cNvPr id="424" name="正方形/長方形 423">
                <a:extLst>
                  <a:ext uri="{FF2B5EF4-FFF2-40B4-BE49-F238E27FC236}">
                    <a16:creationId xmlns:a16="http://schemas.microsoft.com/office/drawing/2014/main" id="{A9018B2A-95A7-4D0A-A0F0-7AA1A22708B4}"/>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25" name="正方形/長方形 424">
              <a:extLst>
                <a:ext uri="{FF2B5EF4-FFF2-40B4-BE49-F238E27FC236}">
                  <a16:creationId xmlns:a16="http://schemas.microsoft.com/office/drawing/2014/main" id="{F1F6B1DD-8A5A-4C73-A4E7-066A027E013B}"/>
                </a:ext>
              </a:extLst>
            </p:cNvPr>
            <p:cNvSpPr/>
            <p:nvPr/>
          </p:nvSpPr>
          <p:spPr>
            <a:xfrm>
              <a:off x="6351045" y="1843178"/>
              <a:ext cx="213599" cy="262891"/>
            </a:xfrm>
            <a:prstGeom prst="rect">
              <a:avLst/>
            </a:prstGeom>
          </p:spPr>
          <p:txBody>
            <a:bodyPr wrap="none">
              <a:spAutoFit/>
            </a:bodyPr>
            <a:lstStyle/>
            <a:p>
              <a:r>
                <a:rPr lang="en-US" altLang="ja-JP" i="1" dirty="0">
                  <a:latin typeface="Georgia" panose="02040502050405020303" pitchFamily="18" charset="0"/>
                </a:rPr>
                <a:t>x</a:t>
              </a:r>
              <a:endParaRPr lang="ja-JP" altLang="en-US" dirty="0"/>
            </a:p>
          </p:txBody>
        </p:sp>
        <p:grpSp>
          <p:nvGrpSpPr>
            <p:cNvPr id="426" name="グループ化 425">
              <a:extLst>
                <a:ext uri="{FF2B5EF4-FFF2-40B4-BE49-F238E27FC236}">
                  <a16:creationId xmlns:a16="http://schemas.microsoft.com/office/drawing/2014/main" id="{D8906375-CFAF-4DED-A09A-7754C5323EBC}"/>
                </a:ext>
              </a:extLst>
            </p:cNvPr>
            <p:cNvGrpSpPr/>
            <p:nvPr/>
          </p:nvGrpSpPr>
          <p:grpSpPr>
            <a:xfrm>
              <a:off x="5725505" y="2866568"/>
              <a:ext cx="538946" cy="458022"/>
              <a:chOff x="857154" y="1469438"/>
              <a:chExt cx="757157" cy="643467"/>
            </a:xfrm>
          </p:grpSpPr>
          <mc:AlternateContent xmlns:mc="http://schemas.openxmlformats.org/markup-compatibility/2006" xmlns:a14="http://schemas.microsoft.com/office/drawing/2010/main">
            <mc:Choice Requires="a14">
              <p:sp>
                <p:nvSpPr>
                  <p:cNvPr id="427" name="テキスト ボックス 426">
                    <a:extLst>
                      <a:ext uri="{FF2B5EF4-FFF2-40B4-BE49-F238E27FC236}">
                        <a16:creationId xmlns:a16="http://schemas.microsoft.com/office/drawing/2014/main" id="{88988165-B7E9-4AD1-B935-522F68FC7B28}"/>
                      </a:ext>
                    </a:extLst>
                  </p:cNvPr>
                  <p:cNvSpPr txBox="1"/>
                  <p:nvPr/>
                </p:nvSpPr>
                <p:spPr>
                  <a:xfrm>
                    <a:off x="857154" y="1543378"/>
                    <a:ext cx="751189" cy="56210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𝐺</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161" name="テキスト ボックス 160">
                    <a:extLst>
                      <a:ext uri="{FF2B5EF4-FFF2-40B4-BE49-F238E27FC236}">
                        <a16:creationId xmlns="" xmlns:a16="http://schemas.microsoft.com/office/drawing/2014/main" xmlns:a14="http://schemas.microsoft.com/office/drawing/2010/main" id="{88988165-B7E9-4AD1-B935-522F68FC7B28}"/>
                      </a:ext>
                    </a:extLst>
                  </p:cNvPr>
                  <p:cNvSpPr txBox="1">
                    <a:spLocks noRot="1" noChangeAspect="1" noMove="1" noResize="1" noEditPoints="1" noAdjustHandles="1" noChangeArrowheads="1" noChangeShapeType="1" noTextEdit="1"/>
                  </p:cNvSpPr>
                  <p:nvPr/>
                </p:nvSpPr>
                <p:spPr>
                  <a:xfrm>
                    <a:off x="857154" y="1543378"/>
                    <a:ext cx="751189" cy="562107"/>
                  </a:xfrm>
                  <a:prstGeom prst="rect">
                    <a:avLst/>
                  </a:prstGeom>
                  <a:blipFill rotWithShape="0">
                    <a:blip r:embed="rId20"/>
                    <a:stretch>
                      <a:fillRect r="-30682" b="-15152"/>
                    </a:stretch>
                  </a:blipFill>
                  <a:ln w="19050">
                    <a:noFill/>
                  </a:ln>
                </p:spPr>
                <p:txBody>
                  <a:bodyPr/>
                  <a:lstStyle/>
                  <a:p>
                    <a:r>
                      <a:rPr lang="ja-JP" altLang="en-US">
                        <a:noFill/>
                      </a:rPr>
                      <a:t> </a:t>
                    </a:r>
                  </a:p>
                </p:txBody>
              </p:sp>
            </mc:Fallback>
          </mc:AlternateContent>
          <p:sp>
            <p:nvSpPr>
              <p:cNvPr id="428" name="正方形/長方形 427">
                <a:extLst>
                  <a:ext uri="{FF2B5EF4-FFF2-40B4-BE49-F238E27FC236}">
                    <a16:creationId xmlns:a16="http://schemas.microsoft.com/office/drawing/2014/main" id="{D0E5FCCE-9EA6-4049-A355-3CF0E855B9C0}"/>
                  </a:ext>
                </a:extLst>
              </p:cNvPr>
              <p:cNvSpPr/>
              <p:nvPr/>
            </p:nvSpPr>
            <p:spPr>
              <a:xfrm>
                <a:off x="970844" y="1469438"/>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29" name="直線矢印コネクタ 428">
              <a:extLst>
                <a:ext uri="{FF2B5EF4-FFF2-40B4-BE49-F238E27FC236}">
                  <a16:creationId xmlns:a16="http://schemas.microsoft.com/office/drawing/2014/main" id="{EF4CAF10-693C-43E0-9C74-78B9AECDB1C4}"/>
                </a:ext>
              </a:extLst>
            </p:cNvPr>
            <p:cNvCxnSpPr>
              <a:cxnSpLocks/>
              <a:stCxn id="428" idx="1"/>
              <a:endCxn id="441" idx="3"/>
            </p:cNvCxnSpPr>
            <p:nvPr/>
          </p:nvCxnSpPr>
          <p:spPr>
            <a:xfrm flipH="1">
              <a:off x="4978185" y="3095579"/>
              <a:ext cx="828245" cy="5301"/>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430" name="直線矢印コネクタ 429">
              <a:extLst>
                <a:ext uri="{FF2B5EF4-FFF2-40B4-BE49-F238E27FC236}">
                  <a16:creationId xmlns:a16="http://schemas.microsoft.com/office/drawing/2014/main" id="{7129890C-2C68-4806-B846-E5150C6171CD}"/>
                </a:ext>
              </a:extLst>
            </p:cNvPr>
            <p:cNvCxnSpPr>
              <a:cxnSpLocks/>
            </p:cNvCxnSpPr>
            <p:nvPr/>
          </p:nvCxnSpPr>
          <p:spPr>
            <a:xfrm flipH="1">
              <a:off x="6264452" y="3108996"/>
              <a:ext cx="452666"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431" name="楕円 113">
              <a:extLst>
                <a:ext uri="{FF2B5EF4-FFF2-40B4-BE49-F238E27FC236}">
                  <a16:creationId xmlns:a16="http://schemas.microsoft.com/office/drawing/2014/main" id="{A2070FF1-26B3-4B56-8A9B-5BC6A493FB52}"/>
                </a:ext>
              </a:extLst>
            </p:cNvPr>
            <p:cNvSpPr/>
            <p:nvPr/>
          </p:nvSpPr>
          <p:spPr>
            <a:xfrm>
              <a:off x="6711121" y="2922489"/>
              <a:ext cx="355543" cy="35554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フリーフォーム: 図形 62">
              <a:extLst>
                <a:ext uri="{FF2B5EF4-FFF2-40B4-BE49-F238E27FC236}">
                  <a16:creationId xmlns:a16="http://schemas.microsoft.com/office/drawing/2014/main" id="{5F14B772-CB30-4ED0-AB29-5E5D4AA841A3}"/>
                </a:ext>
              </a:extLst>
            </p:cNvPr>
            <p:cNvSpPr/>
            <p:nvPr/>
          </p:nvSpPr>
          <p:spPr>
            <a:xfrm>
              <a:off x="6769396" y="3046538"/>
              <a:ext cx="238992" cy="118454"/>
            </a:xfrm>
            <a:custGeom>
              <a:avLst/>
              <a:gdLst>
                <a:gd name="connsiteX0" fmla="*/ 0 w 335756"/>
                <a:gd name="connsiteY0" fmla="*/ 129994 h 205923"/>
                <a:gd name="connsiteX1" fmla="*/ 88106 w 335756"/>
                <a:gd name="connsiteY1" fmla="*/ 1407 h 205923"/>
                <a:gd name="connsiteX2" fmla="*/ 242888 w 335756"/>
                <a:gd name="connsiteY2" fmla="*/ 203813 h 205923"/>
                <a:gd name="connsiteX3" fmla="*/ 335756 w 335756"/>
                <a:gd name="connsiteY3" fmla="*/ 89513 h 205923"/>
              </a:gdLst>
              <a:ahLst/>
              <a:cxnLst>
                <a:cxn ang="0">
                  <a:pos x="connsiteX0" y="connsiteY0"/>
                </a:cxn>
                <a:cxn ang="0">
                  <a:pos x="connsiteX1" y="connsiteY1"/>
                </a:cxn>
                <a:cxn ang="0">
                  <a:pos x="connsiteX2" y="connsiteY2"/>
                </a:cxn>
                <a:cxn ang="0">
                  <a:pos x="connsiteX3" y="connsiteY3"/>
                </a:cxn>
              </a:cxnLst>
              <a:rect l="l" t="t" r="r" b="b"/>
              <a:pathLst>
                <a:path w="335756" h="205923">
                  <a:moveTo>
                    <a:pt x="0" y="129994"/>
                  </a:moveTo>
                  <a:cubicBezTo>
                    <a:pt x="23812" y="59549"/>
                    <a:pt x="47625" y="-10896"/>
                    <a:pt x="88106" y="1407"/>
                  </a:cubicBezTo>
                  <a:cubicBezTo>
                    <a:pt x="128587" y="13710"/>
                    <a:pt x="201613" y="189129"/>
                    <a:pt x="242888" y="203813"/>
                  </a:cubicBezTo>
                  <a:cubicBezTo>
                    <a:pt x="284163" y="218497"/>
                    <a:pt x="309959" y="154005"/>
                    <a:pt x="335756" y="8951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3" name="直線コネクタ 432">
              <a:extLst>
                <a:ext uri="{FF2B5EF4-FFF2-40B4-BE49-F238E27FC236}">
                  <a16:creationId xmlns:a16="http://schemas.microsoft.com/office/drawing/2014/main" id="{02BDEBA6-1B04-41F7-A252-7D7F61DD0B8B}"/>
                </a:ext>
              </a:extLst>
            </p:cNvPr>
            <p:cNvCxnSpPr>
              <a:cxnSpLocks/>
            </p:cNvCxnSpPr>
            <p:nvPr/>
          </p:nvCxnSpPr>
          <p:spPr>
            <a:xfrm>
              <a:off x="2280970" y="2969981"/>
              <a:ext cx="232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直線コネクタ 433">
              <a:extLst>
                <a:ext uri="{FF2B5EF4-FFF2-40B4-BE49-F238E27FC236}">
                  <a16:creationId xmlns:a16="http://schemas.microsoft.com/office/drawing/2014/main" id="{7BF39559-D539-4144-B921-94C6DCCDCC12}"/>
                </a:ext>
              </a:extLst>
            </p:cNvPr>
            <p:cNvCxnSpPr>
              <a:cxnSpLocks/>
            </p:cNvCxnSpPr>
            <p:nvPr/>
          </p:nvCxnSpPr>
          <p:spPr>
            <a:xfrm>
              <a:off x="2280970" y="3239559"/>
              <a:ext cx="232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直線コネクタ 434">
              <a:extLst>
                <a:ext uri="{FF2B5EF4-FFF2-40B4-BE49-F238E27FC236}">
                  <a16:creationId xmlns:a16="http://schemas.microsoft.com/office/drawing/2014/main" id="{4F11398A-FB2C-4A3C-9DB9-E8DEDA36B3A6}"/>
                </a:ext>
              </a:extLst>
            </p:cNvPr>
            <p:cNvCxnSpPr>
              <a:cxnSpLocks/>
            </p:cNvCxnSpPr>
            <p:nvPr/>
          </p:nvCxnSpPr>
          <p:spPr>
            <a:xfrm>
              <a:off x="4718934" y="2825648"/>
              <a:ext cx="437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直線コネクタ 435">
              <a:extLst>
                <a:ext uri="{FF2B5EF4-FFF2-40B4-BE49-F238E27FC236}">
                  <a16:creationId xmlns:a16="http://schemas.microsoft.com/office/drawing/2014/main" id="{A7759DFD-4EF8-47CD-86BE-1E21DF66F525}"/>
                </a:ext>
              </a:extLst>
            </p:cNvPr>
            <p:cNvCxnSpPr>
              <a:cxnSpLocks/>
            </p:cNvCxnSpPr>
            <p:nvPr/>
          </p:nvCxnSpPr>
          <p:spPr>
            <a:xfrm>
              <a:off x="4718934" y="3381602"/>
              <a:ext cx="437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直線コネクタ 436">
              <a:extLst>
                <a:ext uri="{FF2B5EF4-FFF2-40B4-BE49-F238E27FC236}">
                  <a16:creationId xmlns:a16="http://schemas.microsoft.com/office/drawing/2014/main" id="{9A884C80-4E0A-4C3D-AE3C-5757559BCF07}"/>
                </a:ext>
              </a:extLst>
            </p:cNvPr>
            <p:cNvCxnSpPr>
              <a:cxnSpLocks/>
            </p:cNvCxnSpPr>
            <p:nvPr/>
          </p:nvCxnSpPr>
          <p:spPr>
            <a:xfrm>
              <a:off x="5155236" y="2823388"/>
              <a:ext cx="0" cy="561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直線コネクタ 437">
              <a:extLst>
                <a:ext uri="{FF2B5EF4-FFF2-40B4-BE49-F238E27FC236}">
                  <a16:creationId xmlns:a16="http://schemas.microsoft.com/office/drawing/2014/main" id="{3F82FA49-383F-47EA-BE12-A5B0310A4984}"/>
                </a:ext>
              </a:extLst>
            </p:cNvPr>
            <p:cNvCxnSpPr>
              <a:cxnSpLocks/>
            </p:cNvCxnSpPr>
            <p:nvPr/>
          </p:nvCxnSpPr>
          <p:spPr>
            <a:xfrm flipV="1">
              <a:off x="4593555" y="2825648"/>
              <a:ext cx="130462" cy="144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直線コネクタ 438">
              <a:extLst>
                <a:ext uri="{FF2B5EF4-FFF2-40B4-BE49-F238E27FC236}">
                  <a16:creationId xmlns:a16="http://schemas.microsoft.com/office/drawing/2014/main" id="{8A5D9435-AD30-40C8-83F8-953CAD4E5058}"/>
                </a:ext>
              </a:extLst>
            </p:cNvPr>
            <p:cNvCxnSpPr>
              <a:cxnSpLocks/>
            </p:cNvCxnSpPr>
            <p:nvPr/>
          </p:nvCxnSpPr>
          <p:spPr>
            <a:xfrm>
              <a:off x="4591861" y="3237531"/>
              <a:ext cx="130462" cy="144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a:extLst>
                <a:ext uri="{FF2B5EF4-FFF2-40B4-BE49-F238E27FC236}">
                  <a16:creationId xmlns:a16="http://schemas.microsoft.com/office/drawing/2014/main" id="{0B80A21E-BEFF-462E-9564-D17AD28152B0}"/>
                </a:ext>
              </a:extLst>
            </p:cNvPr>
            <p:cNvCxnSpPr>
              <a:cxnSpLocks/>
            </p:cNvCxnSpPr>
            <p:nvPr/>
          </p:nvCxnSpPr>
          <p:spPr>
            <a:xfrm>
              <a:off x="4728666" y="2820159"/>
              <a:ext cx="0" cy="5614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1" name="正方形/長方形 440">
              <a:extLst>
                <a:ext uri="{FF2B5EF4-FFF2-40B4-BE49-F238E27FC236}">
                  <a16:creationId xmlns:a16="http://schemas.microsoft.com/office/drawing/2014/main" id="{FD2FD799-ACB4-4855-833F-839ECB108A27}"/>
                </a:ext>
              </a:extLst>
            </p:cNvPr>
            <p:cNvSpPr/>
            <p:nvPr/>
          </p:nvSpPr>
          <p:spPr>
            <a:xfrm>
              <a:off x="4897299" y="2967543"/>
              <a:ext cx="80886" cy="2666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2" name="直線コネクタ 441">
              <a:extLst>
                <a:ext uri="{FF2B5EF4-FFF2-40B4-BE49-F238E27FC236}">
                  <a16:creationId xmlns:a16="http://schemas.microsoft.com/office/drawing/2014/main" id="{C24B1C8F-71D2-49B0-BB08-FAA04D0F9C39}"/>
                </a:ext>
              </a:extLst>
            </p:cNvPr>
            <p:cNvCxnSpPr>
              <a:cxnSpLocks/>
            </p:cNvCxnSpPr>
            <p:nvPr/>
          </p:nvCxnSpPr>
          <p:spPr>
            <a:xfrm>
              <a:off x="4728666" y="2825648"/>
              <a:ext cx="152704" cy="1418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3" name="直線コネクタ 442">
              <a:extLst>
                <a:ext uri="{FF2B5EF4-FFF2-40B4-BE49-F238E27FC236}">
                  <a16:creationId xmlns:a16="http://schemas.microsoft.com/office/drawing/2014/main" id="{A6C6CCEF-2CF2-4890-B31C-F8D8D4D1AF1D}"/>
                </a:ext>
              </a:extLst>
            </p:cNvPr>
            <p:cNvCxnSpPr>
              <a:cxnSpLocks/>
            </p:cNvCxnSpPr>
            <p:nvPr/>
          </p:nvCxnSpPr>
          <p:spPr>
            <a:xfrm flipH="1">
              <a:off x="4728666" y="3234217"/>
              <a:ext cx="152704" cy="15287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4" name="楕円 230">
              <a:extLst>
                <a:ext uri="{FF2B5EF4-FFF2-40B4-BE49-F238E27FC236}">
                  <a16:creationId xmlns:a16="http://schemas.microsoft.com/office/drawing/2014/main" id="{CCA15009-B51A-47FB-9DA0-66AC9005F721}"/>
                </a:ext>
              </a:extLst>
            </p:cNvPr>
            <p:cNvSpPr/>
            <p:nvPr/>
          </p:nvSpPr>
          <p:spPr>
            <a:xfrm>
              <a:off x="2485612" y="3044071"/>
              <a:ext cx="115477" cy="1154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5" name="グループ化 444">
              <a:extLst>
                <a:ext uri="{FF2B5EF4-FFF2-40B4-BE49-F238E27FC236}">
                  <a16:creationId xmlns:a16="http://schemas.microsoft.com/office/drawing/2014/main" id="{B9B0C4BE-0C99-41E8-80F8-0A94BCAE374A}"/>
                </a:ext>
              </a:extLst>
            </p:cNvPr>
            <p:cNvGrpSpPr/>
            <p:nvPr/>
          </p:nvGrpSpPr>
          <p:grpSpPr>
            <a:xfrm>
              <a:off x="1067635" y="2821128"/>
              <a:ext cx="1220796" cy="566932"/>
              <a:chOff x="2666179" y="2911629"/>
              <a:chExt cx="1715076" cy="796474"/>
            </a:xfrm>
          </p:grpSpPr>
          <p:grpSp>
            <p:nvGrpSpPr>
              <p:cNvPr id="446" name="グループ化 445">
                <a:extLst>
                  <a:ext uri="{FF2B5EF4-FFF2-40B4-BE49-F238E27FC236}">
                    <a16:creationId xmlns:a16="http://schemas.microsoft.com/office/drawing/2014/main" id="{46D7C2E3-2CF3-4840-8AD2-EEAB81A29F6C}"/>
                  </a:ext>
                </a:extLst>
              </p:cNvPr>
              <p:cNvGrpSpPr/>
              <p:nvPr/>
            </p:nvGrpSpPr>
            <p:grpSpPr>
              <a:xfrm>
                <a:off x="3877397" y="2911629"/>
                <a:ext cx="503858" cy="796474"/>
                <a:chOff x="3877397" y="2911629"/>
                <a:chExt cx="503858" cy="796474"/>
              </a:xfrm>
            </p:grpSpPr>
            <p:cxnSp>
              <p:nvCxnSpPr>
                <p:cNvPr id="462" name="直線コネクタ 461">
                  <a:extLst>
                    <a:ext uri="{FF2B5EF4-FFF2-40B4-BE49-F238E27FC236}">
                      <a16:creationId xmlns:a16="http://schemas.microsoft.com/office/drawing/2014/main" id="{ECD58C34-41BB-4B6B-93A0-E7CABDFD23B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C9B3DCBC-6ADD-4B51-A2D8-1B645315889C}"/>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直線コネクタ 463">
                  <a:extLst>
                    <a:ext uri="{FF2B5EF4-FFF2-40B4-BE49-F238E27FC236}">
                      <a16:creationId xmlns:a16="http://schemas.microsoft.com/office/drawing/2014/main" id="{F2C830D5-BA74-4662-AD4E-59098912A9C3}"/>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5" name="正方形/長方形 464">
                  <a:extLst>
                    <a:ext uri="{FF2B5EF4-FFF2-40B4-BE49-F238E27FC236}">
                      <a16:creationId xmlns:a16="http://schemas.microsoft.com/office/drawing/2014/main" id="{9AF37070-ABA4-436B-AC59-B46DFB3CB4C5}"/>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6" name="直線コネクタ 465">
                  <a:extLst>
                    <a:ext uri="{FF2B5EF4-FFF2-40B4-BE49-F238E27FC236}">
                      <a16:creationId xmlns:a16="http://schemas.microsoft.com/office/drawing/2014/main" id="{9685D533-11FE-4602-BFD1-674E523C65F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直線コネクタ 466">
                  <a:extLst>
                    <a:ext uri="{FF2B5EF4-FFF2-40B4-BE49-F238E27FC236}">
                      <a16:creationId xmlns:a16="http://schemas.microsoft.com/office/drawing/2014/main" id="{9B808008-7F59-4692-BBFA-39495EE0FB45}"/>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直線コネクタ 467">
                  <a:extLst>
                    <a:ext uri="{FF2B5EF4-FFF2-40B4-BE49-F238E27FC236}">
                      <a16:creationId xmlns:a16="http://schemas.microsoft.com/office/drawing/2014/main" id="{A12EECAD-A536-4E05-A4AB-E868696911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直線コネクタ 468">
                  <a:extLst>
                    <a:ext uri="{FF2B5EF4-FFF2-40B4-BE49-F238E27FC236}">
                      <a16:creationId xmlns:a16="http://schemas.microsoft.com/office/drawing/2014/main" id="{6256308D-B094-4E78-A094-59976AD57A7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直線コネクタ 469">
                  <a:extLst>
                    <a:ext uri="{FF2B5EF4-FFF2-40B4-BE49-F238E27FC236}">
                      <a16:creationId xmlns:a16="http://schemas.microsoft.com/office/drawing/2014/main" id="{59A62B81-CCA7-4800-84D1-096F15AB35D9}"/>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7" name="直線コネクタ 446">
                <a:extLst>
                  <a:ext uri="{FF2B5EF4-FFF2-40B4-BE49-F238E27FC236}">
                    <a16:creationId xmlns:a16="http://schemas.microsoft.com/office/drawing/2014/main" id="{292DD3FB-4C3C-4776-824D-0225B0BB335B}"/>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線コネクタ 447">
                <a:extLst>
                  <a:ext uri="{FF2B5EF4-FFF2-40B4-BE49-F238E27FC236}">
                    <a16:creationId xmlns:a16="http://schemas.microsoft.com/office/drawing/2014/main" id="{4C0FEF0C-B5CA-42F3-A98E-A827EF26B30C}"/>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正方形/長方形 448">
                <a:extLst>
                  <a:ext uri="{FF2B5EF4-FFF2-40B4-BE49-F238E27FC236}">
                    <a16:creationId xmlns:a16="http://schemas.microsoft.com/office/drawing/2014/main" id="{C8538DE8-78EF-4ACD-89E8-CE182D175148}"/>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0" name="グループ化 449">
                <a:extLst>
                  <a:ext uri="{FF2B5EF4-FFF2-40B4-BE49-F238E27FC236}">
                    <a16:creationId xmlns:a16="http://schemas.microsoft.com/office/drawing/2014/main" id="{3C60198A-F853-4F77-894F-7A5211ACBB12}"/>
                  </a:ext>
                </a:extLst>
              </p:cNvPr>
              <p:cNvGrpSpPr/>
              <p:nvPr/>
            </p:nvGrpSpPr>
            <p:grpSpPr>
              <a:xfrm flipH="1">
                <a:off x="2666179" y="2911629"/>
                <a:ext cx="503858" cy="796474"/>
                <a:chOff x="3877397" y="2911629"/>
                <a:chExt cx="503858" cy="796474"/>
              </a:xfrm>
            </p:grpSpPr>
            <p:cxnSp>
              <p:nvCxnSpPr>
                <p:cNvPr id="453" name="直線コネクタ 452">
                  <a:extLst>
                    <a:ext uri="{FF2B5EF4-FFF2-40B4-BE49-F238E27FC236}">
                      <a16:creationId xmlns:a16="http://schemas.microsoft.com/office/drawing/2014/main" id="{F14A1FDF-19F8-4F75-B767-108646ED8885}"/>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線コネクタ 453">
                  <a:extLst>
                    <a:ext uri="{FF2B5EF4-FFF2-40B4-BE49-F238E27FC236}">
                      <a16:creationId xmlns:a16="http://schemas.microsoft.com/office/drawing/2014/main" id="{5CA575AE-F72E-4377-9141-7160745F76BA}"/>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直線コネクタ 454">
                  <a:extLst>
                    <a:ext uri="{FF2B5EF4-FFF2-40B4-BE49-F238E27FC236}">
                      <a16:creationId xmlns:a16="http://schemas.microsoft.com/office/drawing/2014/main" id="{71FD6103-0CF2-45FE-8EAF-748135D7FD8D}"/>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6" name="正方形/長方形 455">
                  <a:extLst>
                    <a:ext uri="{FF2B5EF4-FFF2-40B4-BE49-F238E27FC236}">
                      <a16:creationId xmlns:a16="http://schemas.microsoft.com/office/drawing/2014/main" id="{E6098D46-A038-42BF-9623-107D3896F6D7}"/>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7" name="直線コネクタ 456">
                  <a:extLst>
                    <a:ext uri="{FF2B5EF4-FFF2-40B4-BE49-F238E27FC236}">
                      <a16:creationId xmlns:a16="http://schemas.microsoft.com/office/drawing/2014/main" id="{5E9F7DD9-8FA5-47D6-B9DE-5171465E82E9}"/>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直線コネクタ 457">
                  <a:extLst>
                    <a:ext uri="{FF2B5EF4-FFF2-40B4-BE49-F238E27FC236}">
                      <a16:creationId xmlns:a16="http://schemas.microsoft.com/office/drawing/2014/main" id="{C6E6AC42-A14A-4C5B-B937-57E295DA1B14}"/>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直線コネクタ 458">
                  <a:extLst>
                    <a:ext uri="{FF2B5EF4-FFF2-40B4-BE49-F238E27FC236}">
                      <a16:creationId xmlns:a16="http://schemas.microsoft.com/office/drawing/2014/main" id="{C4744461-BA92-49CA-BE7E-681C550D22D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直線コネクタ 459">
                  <a:extLst>
                    <a:ext uri="{FF2B5EF4-FFF2-40B4-BE49-F238E27FC236}">
                      <a16:creationId xmlns:a16="http://schemas.microsoft.com/office/drawing/2014/main" id="{33CDC745-4FC3-42CD-84FA-7E4A9CC533F1}"/>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直線コネクタ 460">
                  <a:extLst>
                    <a:ext uri="{FF2B5EF4-FFF2-40B4-BE49-F238E27FC236}">
                      <a16:creationId xmlns:a16="http://schemas.microsoft.com/office/drawing/2014/main" id="{CF290F6C-6060-486A-BFAD-744AA6A8F9C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1" name="正方形/長方形 450">
                <a:extLst>
                  <a:ext uri="{FF2B5EF4-FFF2-40B4-BE49-F238E27FC236}">
                    <a16:creationId xmlns:a16="http://schemas.microsoft.com/office/drawing/2014/main" id="{248A4B11-DB89-4D7D-B760-7A3AA8A16144}"/>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52" name="正方形/長方形 451">
                <a:extLst>
                  <a:ext uri="{FF2B5EF4-FFF2-40B4-BE49-F238E27FC236}">
                    <a16:creationId xmlns:a16="http://schemas.microsoft.com/office/drawing/2014/main" id="{CE6D107D-B38D-42CD-992D-D0AA392BA36F}"/>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471" name="グループ化 470">
              <a:extLst>
                <a:ext uri="{FF2B5EF4-FFF2-40B4-BE49-F238E27FC236}">
                  <a16:creationId xmlns:a16="http://schemas.microsoft.com/office/drawing/2014/main" id="{1A67E14D-E09F-43CA-AD2E-3B79C258AB15}"/>
                </a:ext>
              </a:extLst>
            </p:cNvPr>
            <p:cNvGrpSpPr/>
            <p:nvPr/>
          </p:nvGrpSpPr>
          <p:grpSpPr>
            <a:xfrm>
              <a:off x="1453921" y="3245672"/>
              <a:ext cx="553473" cy="337648"/>
              <a:chOff x="2730802" y="2645338"/>
              <a:chExt cx="777566" cy="474356"/>
            </a:xfrm>
          </p:grpSpPr>
          <mc:AlternateContent xmlns:mc="http://schemas.openxmlformats.org/markup-compatibility/2006" xmlns:a14="http://schemas.microsoft.com/office/drawing/2010/main">
            <mc:Choice Requires="a14">
              <p:sp>
                <p:nvSpPr>
                  <p:cNvPr id="472" name="テキスト ボックス 471">
                    <a:extLst>
                      <a:ext uri="{FF2B5EF4-FFF2-40B4-BE49-F238E27FC236}">
                        <a16:creationId xmlns:a16="http://schemas.microsoft.com/office/drawing/2014/main" id="{371DAFC5-940F-4BA5-8954-A8B008B30FB3}"/>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21"/>
                    <a:stretch>
                      <a:fillRect/>
                    </a:stretch>
                  </a:blipFill>
                  <a:ln w="19050">
                    <a:noFill/>
                  </a:ln>
                </p:spPr>
                <p:txBody>
                  <a:bodyPr/>
                  <a:lstStyle/>
                  <a:p>
                    <a:r>
                      <a:rPr lang="ja-JP" altLang="en-US">
                        <a:noFill/>
                      </a:rPr>
                      <a:t> </a:t>
                    </a:r>
                  </a:p>
                </p:txBody>
              </p:sp>
            </mc:Fallback>
          </mc:AlternateContent>
          <p:sp>
            <p:nvSpPr>
              <p:cNvPr id="473" name="テキスト ボックス 472">
                <a:extLst>
                  <a:ext uri="{FF2B5EF4-FFF2-40B4-BE49-F238E27FC236}">
                    <a16:creationId xmlns:a16="http://schemas.microsoft.com/office/drawing/2014/main" id="{3594451B-0798-47A2-BCAE-249AD0A90EFD}"/>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474" name="グループ化 473">
              <a:extLst>
                <a:ext uri="{FF2B5EF4-FFF2-40B4-BE49-F238E27FC236}">
                  <a16:creationId xmlns:a16="http://schemas.microsoft.com/office/drawing/2014/main" id="{1E9BE282-BE30-40F8-B445-D56744A5C04A}"/>
                </a:ext>
              </a:extLst>
            </p:cNvPr>
            <p:cNvGrpSpPr/>
            <p:nvPr/>
          </p:nvGrpSpPr>
          <p:grpSpPr>
            <a:xfrm>
              <a:off x="1790580" y="3334068"/>
              <a:ext cx="553473" cy="337648"/>
              <a:chOff x="3159444" y="2512131"/>
              <a:chExt cx="777566" cy="474356"/>
            </a:xfrm>
          </p:grpSpPr>
          <mc:AlternateContent xmlns:mc="http://schemas.openxmlformats.org/markup-compatibility/2006" xmlns:a14="http://schemas.microsoft.com/office/drawing/2010/main">
            <mc:Choice Requires="a14">
              <p:sp>
                <p:nvSpPr>
                  <p:cNvPr id="475" name="テキスト ボックス 474">
                    <a:extLst>
                      <a:ext uri="{FF2B5EF4-FFF2-40B4-BE49-F238E27FC236}">
                        <a16:creationId xmlns:a16="http://schemas.microsoft.com/office/drawing/2014/main" id="{8662CDBE-EA04-4DA4-9DB7-D4F93A2D6C04}"/>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22"/>
                    <a:stretch>
                      <a:fillRect/>
                    </a:stretch>
                  </a:blipFill>
                  <a:ln w="19050">
                    <a:noFill/>
                  </a:ln>
                </p:spPr>
                <p:txBody>
                  <a:bodyPr/>
                  <a:lstStyle/>
                  <a:p>
                    <a:r>
                      <a:rPr lang="ja-JP" altLang="en-US">
                        <a:noFill/>
                      </a:rPr>
                      <a:t> </a:t>
                    </a:r>
                  </a:p>
                </p:txBody>
              </p:sp>
            </mc:Fallback>
          </mc:AlternateContent>
          <p:sp>
            <p:nvSpPr>
              <p:cNvPr id="476" name="テキスト ボックス 475">
                <a:extLst>
                  <a:ext uri="{FF2B5EF4-FFF2-40B4-BE49-F238E27FC236}">
                    <a16:creationId xmlns:a16="http://schemas.microsoft.com/office/drawing/2014/main" id="{78462716-3C0B-4AD3-BC97-746CE6D4AFA5}"/>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477" name="テキスト ボックス 476">
                  <a:extLst>
                    <a:ext uri="{FF2B5EF4-FFF2-40B4-BE49-F238E27FC236}">
                      <a16:creationId xmlns:a16="http://schemas.microsoft.com/office/drawing/2014/main" id="{791C7918-AD82-494C-A9E0-5733EADC2405}"/>
                    </a:ext>
                  </a:extLst>
                </p:cNvPr>
                <p:cNvSpPr txBox="1"/>
                <p:nvPr/>
              </p:nvSpPr>
              <p:spPr>
                <a:xfrm>
                  <a:off x="2089767" y="2204675"/>
                  <a:ext cx="446154"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oMath>
                    </m:oMathPara>
                  </a14:m>
                  <a:endParaRPr lang="ja-JP" altLang="en-US" sz="2400" i="1" dirty="0">
                    <a:latin typeface="Century" panose="02040604050505020304" pitchFamily="18" charset="0"/>
                  </a:endParaRPr>
                </a:p>
              </p:txBody>
            </p:sp>
          </mc:Choice>
          <mc:Fallback xmlns="">
            <p:sp>
              <p:nvSpPr>
                <p:cNvPr id="477" name="テキスト ボックス 476">
                  <a:extLst>
                    <a:ext uri="{FF2B5EF4-FFF2-40B4-BE49-F238E27FC236}">
                      <a16:creationId xmlns="" xmlns:a16="http://schemas.microsoft.com/office/drawing/2014/main" xmlns:a14="http://schemas.microsoft.com/office/drawing/2010/main" id="{791C7918-AD82-494C-A9E0-5733EADC2405}"/>
                    </a:ext>
                  </a:extLst>
                </p:cNvPr>
                <p:cNvSpPr txBox="1">
                  <a:spLocks noRot="1" noChangeAspect="1" noMove="1" noResize="1" noEditPoints="1" noAdjustHandles="1" noChangeArrowheads="1" noChangeShapeType="1" noTextEdit="1"/>
                </p:cNvSpPr>
                <p:nvPr/>
              </p:nvSpPr>
              <p:spPr>
                <a:xfrm>
                  <a:off x="2089767" y="2204675"/>
                  <a:ext cx="446154" cy="461665"/>
                </a:xfrm>
                <a:prstGeom prst="rect">
                  <a:avLst/>
                </a:prstGeom>
                <a:blipFill rotWithShape="0">
                  <a:blip r:embed="rId23"/>
                  <a:stretch>
                    <a:fillRect l="-4286" b="-17808"/>
                  </a:stretch>
                </a:blipFill>
                <a:ln w="19050">
                  <a:noFill/>
                </a:ln>
              </p:spPr>
              <p:txBody>
                <a:bodyPr/>
                <a:lstStyle/>
                <a:p>
                  <a:r>
                    <a:rPr lang="ja-JP" altLang="en-US">
                      <a:noFill/>
                    </a:rPr>
                    <a:t> </a:t>
                  </a:r>
                </a:p>
              </p:txBody>
            </p:sp>
          </mc:Fallback>
        </mc:AlternateContent>
        <p:cxnSp>
          <p:nvCxnSpPr>
            <p:cNvPr id="478" name="直線矢印コネクタ 477">
              <a:extLst>
                <a:ext uri="{FF2B5EF4-FFF2-40B4-BE49-F238E27FC236}">
                  <a16:creationId xmlns:a16="http://schemas.microsoft.com/office/drawing/2014/main" id="{74A3B52F-B574-4FEC-BB80-7DDF46BA810D}"/>
                </a:ext>
              </a:extLst>
            </p:cNvPr>
            <p:cNvCxnSpPr>
              <a:cxnSpLocks/>
            </p:cNvCxnSpPr>
            <p:nvPr/>
          </p:nvCxnSpPr>
          <p:spPr>
            <a:xfrm>
              <a:off x="2535921" y="1180988"/>
              <a:ext cx="682602"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479" name="グループ化 478">
              <a:extLst>
                <a:ext uri="{FF2B5EF4-FFF2-40B4-BE49-F238E27FC236}">
                  <a16:creationId xmlns:a16="http://schemas.microsoft.com/office/drawing/2014/main" id="{F7A47B10-A3ED-4305-AE6D-54BB40C5F5B1}"/>
                </a:ext>
              </a:extLst>
            </p:cNvPr>
            <p:cNvGrpSpPr/>
            <p:nvPr/>
          </p:nvGrpSpPr>
          <p:grpSpPr>
            <a:xfrm>
              <a:off x="3210066" y="951976"/>
              <a:ext cx="538413" cy="458022"/>
              <a:chOff x="958963" y="1481343"/>
              <a:chExt cx="756409" cy="643467"/>
            </a:xfrm>
          </p:grpSpPr>
          <p:sp>
            <p:nvSpPr>
              <p:cNvPr id="480" name="テキスト ボックス 479">
                <a:extLst>
                  <a:ext uri="{FF2B5EF4-FFF2-40B4-BE49-F238E27FC236}">
                    <a16:creationId xmlns:a16="http://schemas.microsoft.com/office/drawing/2014/main" id="{2A53CC82-D7EB-42A0-9EEE-AF97B8050863}"/>
                  </a:ext>
                </a:extLst>
              </p:cNvPr>
              <p:cNvSpPr txBox="1"/>
              <p:nvPr/>
            </p:nvSpPr>
            <p:spPr>
              <a:xfrm>
                <a:off x="958963" y="1570844"/>
                <a:ext cx="756409" cy="475629"/>
              </a:xfrm>
              <a:prstGeom prst="rect">
                <a:avLst/>
              </a:prstGeom>
              <a:noFill/>
              <a:ln w="19050">
                <a:noFill/>
              </a:ln>
            </p:spPr>
            <p:txBody>
              <a:bodyPr wrap="square" rtlCol="0">
                <a:spAutoFit/>
              </a:bodyPr>
              <a:lstStyle/>
              <a:p>
                <a:r>
                  <a:rPr kumimoji="1" lang="en-US" altLang="ja-JP" sz="1600" dirty="0"/>
                  <a:t>|</a:t>
                </a:r>
                <a:r>
                  <a:rPr lang="ja-JP" altLang="en-US" sz="1600" dirty="0"/>
                  <a:t>・</a:t>
                </a:r>
                <a:r>
                  <a:rPr kumimoji="1" lang="en-US" altLang="ja-JP" sz="1600" dirty="0"/>
                  <a:t>|</a:t>
                </a:r>
                <a:endParaRPr kumimoji="1" lang="ja-JP" altLang="en-US" sz="1600" dirty="0"/>
              </a:p>
            </p:txBody>
          </p:sp>
          <p:sp>
            <p:nvSpPr>
              <p:cNvPr id="481" name="正方形/長方形 480">
                <a:extLst>
                  <a:ext uri="{FF2B5EF4-FFF2-40B4-BE49-F238E27FC236}">
                    <a16:creationId xmlns:a16="http://schemas.microsoft.com/office/drawing/2014/main" id="{0CE7D209-C4D4-4F83-BC3D-2BE7F0B7725E}"/>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grpSp>
          <p:nvGrpSpPr>
            <p:cNvPr id="482" name="グループ化 481">
              <a:extLst>
                <a:ext uri="{FF2B5EF4-FFF2-40B4-BE49-F238E27FC236}">
                  <a16:creationId xmlns:a16="http://schemas.microsoft.com/office/drawing/2014/main" id="{5B65B9F3-7D41-4839-9E1D-4CDBA6AD5518}"/>
                </a:ext>
              </a:extLst>
            </p:cNvPr>
            <p:cNvGrpSpPr/>
            <p:nvPr/>
          </p:nvGrpSpPr>
          <p:grpSpPr>
            <a:xfrm>
              <a:off x="4206892" y="951979"/>
              <a:ext cx="535579" cy="458023"/>
              <a:chOff x="938571" y="1481343"/>
              <a:chExt cx="752426" cy="643467"/>
            </a:xfrm>
          </p:grpSpPr>
          <p:sp>
            <p:nvSpPr>
              <p:cNvPr id="483" name="テキスト ボックス 482">
                <a:extLst>
                  <a:ext uri="{FF2B5EF4-FFF2-40B4-BE49-F238E27FC236}">
                    <a16:creationId xmlns:a16="http://schemas.microsoft.com/office/drawing/2014/main" id="{B4BF872A-AB2E-406D-9C18-9638CCEBB60C}"/>
                  </a:ext>
                </a:extLst>
              </p:cNvPr>
              <p:cNvSpPr txBox="1"/>
              <p:nvPr/>
            </p:nvSpPr>
            <p:spPr>
              <a:xfrm>
                <a:off x="938571" y="1592458"/>
                <a:ext cx="752426" cy="432390"/>
              </a:xfrm>
              <a:prstGeom prst="rect">
                <a:avLst/>
              </a:prstGeom>
              <a:noFill/>
              <a:ln w="19050">
                <a:noFill/>
              </a:ln>
            </p:spPr>
            <p:txBody>
              <a:bodyPr wrap="square" rtlCol="0">
                <a:spAutoFit/>
              </a:bodyPr>
              <a:lstStyle/>
              <a:p>
                <a:r>
                  <a:rPr lang="en-US" altLang="ja-JP" sz="1400" dirty="0">
                    <a:latin typeface="Georgia" panose="02040502050405020303" pitchFamily="18" charset="0"/>
                  </a:rPr>
                  <a:t>LPF</a:t>
                </a:r>
                <a:endParaRPr kumimoji="1" lang="ja-JP" altLang="en-US" sz="1400" dirty="0">
                  <a:latin typeface="Georgia" panose="02040502050405020303" pitchFamily="18" charset="0"/>
                </a:endParaRPr>
              </a:p>
            </p:txBody>
          </p:sp>
          <p:sp>
            <p:nvSpPr>
              <p:cNvPr id="484" name="正方形/長方形 483">
                <a:extLst>
                  <a:ext uri="{FF2B5EF4-FFF2-40B4-BE49-F238E27FC236}">
                    <a16:creationId xmlns:a16="http://schemas.microsoft.com/office/drawing/2014/main" id="{666C5374-14B6-42E9-97B3-101F4D3C18D7}"/>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grpSp>
          <p:nvGrpSpPr>
            <p:cNvPr id="485" name="グループ化 484">
              <a:extLst>
                <a:ext uri="{FF2B5EF4-FFF2-40B4-BE49-F238E27FC236}">
                  <a16:creationId xmlns:a16="http://schemas.microsoft.com/office/drawing/2014/main" id="{5F9BE456-F94A-4375-B0C0-2FB2D8BEB58A}"/>
                </a:ext>
              </a:extLst>
            </p:cNvPr>
            <p:cNvGrpSpPr/>
            <p:nvPr/>
          </p:nvGrpSpPr>
          <p:grpSpPr>
            <a:xfrm>
              <a:off x="5185594" y="951976"/>
              <a:ext cx="510656" cy="458022"/>
              <a:chOff x="970844" y="1481343"/>
              <a:chExt cx="644290" cy="643467"/>
            </a:xfrm>
          </p:grpSpPr>
          <mc:AlternateContent xmlns:mc="http://schemas.openxmlformats.org/markup-compatibility/2006" xmlns:a14="http://schemas.microsoft.com/office/drawing/2010/main">
            <mc:Choice Requires="a14">
              <p:sp>
                <p:nvSpPr>
                  <p:cNvPr id="486" name="テキスト ボックス 485">
                    <a:extLst>
                      <a:ext uri="{FF2B5EF4-FFF2-40B4-BE49-F238E27FC236}">
                        <a16:creationId xmlns:a16="http://schemas.microsoft.com/office/drawing/2014/main" id="{450891D2-B4CA-460E-A33E-1FBED925EA54}"/>
                      </a:ext>
                    </a:extLst>
                  </p:cNvPr>
                  <p:cNvSpPr txBox="1"/>
                  <p:nvPr/>
                </p:nvSpPr>
                <p:spPr>
                  <a:xfrm>
                    <a:off x="971667" y="1541018"/>
                    <a:ext cx="643467" cy="52508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kumimoji="1" lang="en-US" altLang="ja-JP" sz="1600" i="1" smtClean="0">
                                  <a:latin typeface="Cambria Math" panose="02040503050406030204" pitchFamily="18" charset="0"/>
                                </a:rPr>
                              </m:ctrlPr>
                            </m:fPr>
                            <m:num>
                              <m:r>
                                <a:rPr kumimoji="1" lang="ja-JP" altLang="en-US" sz="1600" i="1" smtClean="0">
                                  <a:latin typeface="Cambria Math" panose="02040503050406030204" pitchFamily="18" charset="0"/>
                                </a:rPr>
                                <m:t>𝜋</m:t>
                              </m:r>
                            </m:num>
                            <m:den>
                              <m:r>
                                <a:rPr lang="en-US" altLang="ja-JP" sz="1600" i="1">
                                  <a:latin typeface="Cambria Math" panose="02040503050406030204" pitchFamily="18" charset="0"/>
                                </a:rPr>
                                <m:t>2</m:t>
                              </m:r>
                            </m:den>
                          </m:f>
                        </m:oMath>
                      </m:oMathPara>
                    </a14:m>
                    <a:endParaRPr kumimoji="1" lang="ja-JP" altLang="en-US" sz="1600" dirty="0"/>
                  </a:p>
                </p:txBody>
              </p:sp>
            </mc:Choice>
            <mc:Fallback xmlns="">
              <p:sp>
                <p:nvSpPr>
                  <p:cNvPr id="250" name="テキスト ボックス 249">
                    <a:extLst>
                      <a:ext uri="{FF2B5EF4-FFF2-40B4-BE49-F238E27FC236}">
                        <a16:creationId xmlns="" xmlns:a16="http://schemas.microsoft.com/office/drawing/2014/main" xmlns:a14="http://schemas.microsoft.com/office/drawing/2010/main" id="{450891D2-B4CA-460E-A33E-1FBED925EA54}"/>
                      </a:ext>
                    </a:extLst>
                  </p:cNvPr>
                  <p:cNvSpPr txBox="1">
                    <a:spLocks noRot="1" noChangeAspect="1" noMove="1" noResize="1" noEditPoints="1" noAdjustHandles="1" noChangeArrowheads="1" noChangeShapeType="1" noTextEdit="1"/>
                  </p:cNvSpPr>
                  <p:nvPr/>
                </p:nvSpPr>
                <p:spPr>
                  <a:xfrm>
                    <a:off x="971667" y="1541018"/>
                    <a:ext cx="643467" cy="525085"/>
                  </a:xfrm>
                  <a:prstGeom prst="rect">
                    <a:avLst/>
                  </a:prstGeom>
                  <a:blipFill rotWithShape="0">
                    <a:blip r:embed="rId24"/>
                    <a:stretch>
                      <a:fillRect l="-48810" t="-124194" r="-92857" b="-195161"/>
                    </a:stretch>
                  </a:blipFill>
                  <a:ln w="19050">
                    <a:noFill/>
                  </a:ln>
                </p:spPr>
                <p:txBody>
                  <a:bodyPr/>
                  <a:lstStyle/>
                  <a:p>
                    <a:r>
                      <a:rPr lang="ja-JP" altLang="en-US">
                        <a:noFill/>
                      </a:rPr>
                      <a:t> </a:t>
                    </a:r>
                  </a:p>
                </p:txBody>
              </p:sp>
            </mc:Fallback>
          </mc:AlternateContent>
          <p:sp>
            <p:nvSpPr>
              <p:cNvPr id="487" name="正方形/長方形 486">
                <a:extLst>
                  <a:ext uri="{FF2B5EF4-FFF2-40B4-BE49-F238E27FC236}">
                    <a16:creationId xmlns:a16="http://schemas.microsoft.com/office/drawing/2014/main" id="{EDED6483-F613-43CF-9E38-C39448327857}"/>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cxnSp>
          <p:nvCxnSpPr>
            <p:cNvPr id="488" name="直線矢印コネクタ 487">
              <a:extLst>
                <a:ext uri="{FF2B5EF4-FFF2-40B4-BE49-F238E27FC236}">
                  <a16:creationId xmlns:a16="http://schemas.microsoft.com/office/drawing/2014/main" id="{64B10738-7003-4867-AEA2-A16B3F5739B4}"/>
                </a:ext>
              </a:extLst>
            </p:cNvPr>
            <p:cNvCxnSpPr>
              <a:cxnSpLocks/>
            </p:cNvCxnSpPr>
            <p:nvPr/>
          </p:nvCxnSpPr>
          <p:spPr>
            <a:xfrm>
              <a:off x="5696510" y="1177008"/>
              <a:ext cx="54644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489" name="直線矢印コネクタ 488">
              <a:extLst>
                <a:ext uri="{FF2B5EF4-FFF2-40B4-BE49-F238E27FC236}">
                  <a16:creationId xmlns:a16="http://schemas.microsoft.com/office/drawing/2014/main" id="{E5EF155B-3DEE-4271-A0A3-A1DCC1347032}"/>
                </a:ext>
              </a:extLst>
            </p:cNvPr>
            <p:cNvCxnSpPr>
              <a:cxnSpLocks/>
              <a:endCxn id="486" idx="1"/>
            </p:cNvCxnSpPr>
            <p:nvPr/>
          </p:nvCxnSpPr>
          <p:spPr>
            <a:xfrm>
              <a:off x="4683521" y="1178292"/>
              <a:ext cx="502725" cy="304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490" name="直線矢印コネクタ 489">
              <a:extLst>
                <a:ext uri="{FF2B5EF4-FFF2-40B4-BE49-F238E27FC236}">
                  <a16:creationId xmlns:a16="http://schemas.microsoft.com/office/drawing/2014/main" id="{15234C09-5D06-4EF4-8587-AEA6B51EB547}"/>
                </a:ext>
              </a:extLst>
            </p:cNvPr>
            <p:cNvCxnSpPr>
              <a:cxnSpLocks/>
            </p:cNvCxnSpPr>
            <p:nvPr/>
          </p:nvCxnSpPr>
          <p:spPr>
            <a:xfrm>
              <a:off x="3682320" y="1178292"/>
              <a:ext cx="54644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1" name="テキスト ボックス 490">
                  <a:extLst>
                    <a:ext uri="{FF2B5EF4-FFF2-40B4-BE49-F238E27FC236}">
                      <a16:creationId xmlns:a16="http://schemas.microsoft.com/office/drawing/2014/main" id="{70450334-5F86-4CA0-B410-DC10778E25F8}"/>
                    </a:ext>
                  </a:extLst>
                </p:cNvPr>
                <p:cNvSpPr txBox="1"/>
                <p:nvPr/>
              </p:nvSpPr>
              <p:spPr>
                <a:xfrm>
                  <a:off x="5684907" y="753381"/>
                  <a:ext cx="458021" cy="335643"/>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𝑃</m:t>
                            </m:r>
                          </m:e>
                        </m:acc>
                      </m:oMath>
                    </m:oMathPara>
                  </a14:m>
                  <a:endParaRPr kumimoji="1" lang="ja-JP" altLang="en-US" sz="2400" dirty="0"/>
                </a:p>
              </p:txBody>
            </p:sp>
          </mc:Choice>
          <mc:Fallback xmlns="">
            <p:sp>
              <p:nvSpPr>
                <p:cNvPr id="491" name="テキスト ボックス 490">
                  <a:extLst>
                    <a:ext uri="{FF2B5EF4-FFF2-40B4-BE49-F238E27FC236}">
                      <a16:creationId xmlns="" xmlns:a16="http://schemas.microsoft.com/office/drawing/2014/main" xmlns:a14="http://schemas.microsoft.com/office/drawing/2010/main" id="{70450334-5F86-4CA0-B410-DC10778E25F8}"/>
                    </a:ext>
                  </a:extLst>
                </p:cNvPr>
                <p:cNvSpPr txBox="1">
                  <a:spLocks noRot="1" noChangeAspect="1" noMove="1" noResize="1" noEditPoints="1" noAdjustHandles="1" noChangeArrowheads="1" noChangeShapeType="1" noTextEdit="1"/>
                </p:cNvSpPr>
                <p:nvPr/>
              </p:nvSpPr>
              <p:spPr>
                <a:xfrm>
                  <a:off x="5684907" y="753381"/>
                  <a:ext cx="458021" cy="335643"/>
                </a:xfrm>
                <a:prstGeom prst="rect">
                  <a:avLst/>
                </a:prstGeom>
                <a:blipFill rotWithShape="0">
                  <a:blip r:embed="rId25"/>
                  <a:stretch>
                    <a:fillRect t="-7547" r="-18056" b="-39623"/>
                  </a:stretch>
                </a:blipFill>
                <a:ln w="19050">
                  <a:noFill/>
                </a:ln>
              </p:spPr>
              <p:txBody>
                <a:bodyPr/>
                <a:lstStyle/>
                <a:p>
                  <a:r>
                    <a:rPr lang="ja-JP" altLang="en-US">
                      <a:noFill/>
                    </a:rPr>
                    <a:t> </a:t>
                  </a:r>
                </a:p>
              </p:txBody>
            </p:sp>
          </mc:Fallback>
        </mc:AlternateContent>
        <p:sp>
          <p:nvSpPr>
            <p:cNvPr id="492" name="テキスト ボックス 491">
              <a:extLst>
                <a:ext uri="{FF2B5EF4-FFF2-40B4-BE49-F238E27FC236}">
                  <a16:creationId xmlns:a16="http://schemas.microsoft.com/office/drawing/2014/main" id="{8EA2CFB6-AA3B-4C06-A01D-A028C42CFC66}"/>
                </a:ext>
              </a:extLst>
            </p:cNvPr>
            <p:cNvSpPr txBox="1"/>
            <p:nvPr/>
          </p:nvSpPr>
          <p:spPr>
            <a:xfrm>
              <a:off x="5897751" y="869712"/>
              <a:ext cx="357252"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ea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sp>
          <p:nvSpPr>
            <p:cNvPr id="512" name="正方形/長方形 511"/>
            <p:cNvSpPr/>
            <p:nvPr/>
          </p:nvSpPr>
          <p:spPr>
            <a:xfrm>
              <a:off x="6450088" y="3304607"/>
              <a:ext cx="1338828" cy="369332"/>
            </a:xfrm>
            <a:prstGeom prst="rect">
              <a:avLst/>
            </a:prstGeom>
          </p:spPr>
          <p:txBody>
            <a:bodyPr wrap="none">
              <a:spAutoFit/>
            </a:bodyPr>
            <a:lstStyle/>
            <a:p>
              <a:r>
                <a:rPr lang="ja-JP" altLang="en-US" dirty="0">
                  <a:latin typeface="ＭＳ Ｐゴシック" panose="020B0600070205080204" pitchFamily="50" charset="-128"/>
                </a:rPr>
                <a:t>正弦波信号</a:t>
              </a:r>
              <a:endParaRPr lang="ja-JP" altLang="en-US" dirty="0"/>
            </a:p>
          </p:txBody>
        </p:sp>
      </p:grpSp>
      <p:cxnSp>
        <p:nvCxnSpPr>
          <p:cNvPr id="97" name="直線コネクタ 96"/>
          <p:cNvCxnSpPr/>
          <p:nvPr/>
        </p:nvCxnSpPr>
        <p:spPr>
          <a:xfrm>
            <a:off x="-8769" y="3704817"/>
            <a:ext cx="9143999" cy="2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9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fade">
                                      <p:cBhvr>
                                        <p:cTn id="13" dur="500"/>
                                        <p:tgtEl>
                                          <p:spTgt spid="30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6"/>
                                        </p:tgtEl>
                                        <p:attrNameLst>
                                          <p:attrName>style.visibility</p:attrName>
                                        </p:attrNameLst>
                                      </p:cBhvr>
                                      <p:to>
                                        <p:strVal val="visible"/>
                                      </p:to>
                                    </p:set>
                                    <p:animEffect transition="in" filter="fade">
                                      <p:cBhvr>
                                        <p:cTn id="18" dur="500"/>
                                        <p:tgtEl>
                                          <p:spTgt spid="2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fade">
                                      <p:cBhvr>
                                        <p:cTn id="21" dur="500"/>
                                        <p:tgtEl>
                                          <p:spTgt spid="268"/>
                                        </p:tgtEl>
                                      </p:cBhvr>
                                    </p:animEffect>
                                  </p:childTnLst>
                                </p:cTn>
                              </p:par>
                              <p:par>
                                <p:cTn id="22" presetID="10" presetClass="entr" presetSubtype="0"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Effect transition="in" filter="fade">
                                      <p:cBhvr>
                                        <p:cTn id="24" dur="500"/>
                                        <p:tgtEl>
                                          <p:spTgt spid="2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9"/>
                                        </p:tgtEl>
                                        <p:attrNameLst>
                                          <p:attrName>style.visibility</p:attrName>
                                        </p:attrNameLst>
                                      </p:cBhvr>
                                      <p:to>
                                        <p:strVal val="visible"/>
                                      </p:to>
                                    </p:set>
                                    <p:animEffect transition="in" filter="fade">
                                      <p:cBhvr>
                                        <p:cTn id="27" dur="500"/>
                                        <p:tgtEl>
                                          <p:spTgt spid="269"/>
                                        </p:tgtEl>
                                      </p:cBhvr>
                                    </p:animEffect>
                                  </p:childTnLst>
                                </p:cTn>
                              </p:par>
                              <p:par>
                                <p:cTn id="28" presetID="10" presetClass="entr" presetSubtype="0" fill="hold" nodeType="withEffect">
                                  <p:stCondLst>
                                    <p:cond delay="0"/>
                                  </p:stCondLst>
                                  <p:childTnLst>
                                    <p:set>
                                      <p:cBhvr>
                                        <p:cTn id="29" dur="1" fill="hold">
                                          <p:stCondLst>
                                            <p:cond delay="0"/>
                                          </p:stCondLst>
                                        </p:cTn>
                                        <p:tgtEl>
                                          <p:spTgt spid="270"/>
                                        </p:tgtEl>
                                        <p:attrNameLst>
                                          <p:attrName>style.visibility</p:attrName>
                                        </p:attrNameLst>
                                      </p:cBhvr>
                                      <p:to>
                                        <p:strVal val="visible"/>
                                      </p:to>
                                    </p:set>
                                    <p:animEffect transition="in" filter="fade">
                                      <p:cBhvr>
                                        <p:cTn id="30" dur="500"/>
                                        <p:tgtEl>
                                          <p:spTgt spid="270"/>
                                        </p:tgtEl>
                                      </p:cBhvr>
                                    </p:animEffect>
                                  </p:childTnLst>
                                </p:cTn>
                              </p:par>
                              <p:par>
                                <p:cTn id="31" presetID="10" presetClass="entr" presetSubtype="0" fill="hold" nodeType="withEffect">
                                  <p:stCondLst>
                                    <p:cond delay="0"/>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1"/>
                                        </p:tgtEl>
                                        <p:attrNameLst>
                                          <p:attrName>style.visibility</p:attrName>
                                        </p:attrNameLst>
                                      </p:cBhvr>
                                      <p:to>
                                        <p:strVal val="visible"/>
                                      </p:to>
                                    </p:set>
                                    <p:animEffect transition="in" filter="fade">
                                      <p:cBhvr>
                                        <p:cTn id="36" dur="500"/>
                                        <p:tgtEl>
                                          <p:spTgt spid="271"/>
                                        </p:tgtEl>
                                      </p:cBhvr>
                                    </p:animEffect>
                                  </p:childTnLst>
                                </p:cTn>
                              </p:par>
                              <p:par>
                                <p:cTn id="37" presetID="10" presetClass="entr" presetSubtype="0" fill="hold" nodeType="withEffect">
                                  <p:stCondLst>
                                    <p:cond delay="0"/>
                                  </p:stCondLst>
                                  <p:childTnLst>
                                    <p:set>
                                      <p:cBhvr>
                                        <p:cTn id="38" dur="1" fill="hold">
                                          <p:stCondLst>
                                            <p:cond delay="0"/>
                                          </p:stCondLst>
                                        </p:cTn>
                                        <p:tgtEl>
                                          <p:spTgt spid="273"/>
                                        </p:tgtEl>
                                        <p:attrNameLst>
                                          <p:attrName>style.visibility</p:attrName>
                                        </p:attrNameLst>
                                      </p:cBhvr>
                                      <p:to>
                                        <p:strVal val="visible"/>
                                      </p:to>
                                    </p:set>
                                    <p:animEffect transition="in" filter="fade">
                                      <p:cBhvr>
                                        <p:cTn id="39" dur="500"/>
                                        <p:tgtEl>
                                          <p:spTgt spid="273"/>
                                        </p:tgtEl>
                                      </p:cBhvr>
                                    </p:animEffect>
                                  </p:childTnLst>
                                </p:cTn>
                              </p:par>
                              <p:par>
                                <p:cTn id="40" presetID="10" presetClass="entr" presetSubtype="0" fill="hold" nodeType="withEffect">
                                  <p:stCondLst>
                                    <p:cond delay="0"/>
                                  </p:stCondLst>
                                  <p:childTnLst>
                                    <p:set>
                                      <p:cBhvr>
                                        <p:cTn id="41" dur="1" fill="hold">
                                          <p:stCondLst>
                                            <p:cond delay="0"/>
                                          </p:stCondLst>
                                        </p:cTn>
                                        <p:tgtEl>
                                          <p:spTgt spid="274"/>
                                        </p:tgtEl>
                                        <p:attrNameLst>
                                          <p:attrName>style.visibility</p:attrName>
                                        </p:attrNameLst>
                                      </p:cBhvr>
                                      <p:to>
                                        <p:strVal val="visible"/>
                                      </p:to>
                                    </p:set>
                                    <p:animEffect transition="in" filter="fade">
                                      <p:cBhvr>
                                        <p:cTn id="42"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9" grpId="0" animBg="1"/>
      <p:bldP spid="271" grpId="0" animBg="1"/>
      <p:bldP spid="3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 y="113754"/>
            <a:ext cx="9144000" cy="719395"/>
          </a:xfrm>
        </p:spPr>
        <p:txBody>
          <a:bodyPr>
            <a:noAutofit/>
          </a:bodyPr>
          <a:lstStyle/>
          <a:p>
            <a:pPr algn="ctr"/>
            <a:r>
              <a:rPr kumimoji="1" lang="en-US" altLang="ja-JP" sz="3600" dirty="0"/>
              <a:t>- </a:t>
            </a:r>
            <a:r>
              <a:rPr lang="ja-JP" altLang="en-US" sz="3600" dirty="0"/>
              <a:t>実験条件：定常発振制御実験 </a:t>
            </a:r>
            <a:r>
              <a:rPr kumimoji="1" lang="en-US" altLang="ja-JP" sz="3600" dirty="0"/>
              <a:t>- </a:t>
            </a:r>
            <a:endParaRPr kumimoji="1" lang="ja-JP" altLang="en-US" sz="3600" dirty="0"/>
          </a:p>
        </p:txBody>
      </p:sp>
      <mc:AlternateContent xmlns:mc="http://schemas.openxmlformats.org/markup-compatibility/2006" xmlns:a14="http://schemas.microsoft.com/office/drawing/2010/main">
        <mc:Choice Requires="a14">
          <p:sp>
            <p:nvSpPr>
              <p:cNvPr id="30" name="正方形/長方形 29"/>
              <p:cNvSpPr/>
              <p:nvPr/>
            </p:nvSpPr>
            <p:spPr>
              <a:xfrm>
                <a:off x="749700" y="1746080"/>
                <a:ext cx="4064382" cy="1887696"/>
              </a:xfrm>
              <a:prstGeom prst="rect">
                <a:avLst/>
              </a:prstGeom>
            </p:spPr>
            <p:txBody>
              <a:bodyPr wrap="none">
                <a:spAutoFit/>
              </a:bodyPr>
              <a:lstStyle/>
              <a:p>
                <a:pPr>
                  <a:lnSpc>
                    <a:spcPts val="2800"/>
                  </a:lnSpc>
                </a:pPr>
                <a:r>
                  <a:rPr lang="ja-JP" altLang="en-US" sz="2000" dirty="0"/>
                  <a:t>・ 目標値 </a:t>
                </a:r>
                <a:r>
                  <a:rPr lang="en-US" altLang="ja-JP" sz="2000" dirty="0"/>
                  <a:t>500,1000,1500 Pa</a:t>
                </a:r>
              </a:p>
              <a:p>
                <a:pPr>
                  <a:lnSpc>
                    <a:spcPts val="2800"/>
                  </a:lnSpc>
                </a:pPr>
                <a:r>
                  <a:rPr lang="ja-JP" altLang="en-US" sz="2000" dirty="0"/>
                  <a:t>・ 測定管路長を</a:t>
                </a:r>
                <a:r>
                  <a:rPr lang="en-US" altLang="ja-JP" sz="2000" dirty="0"/>
                  <a:t>3</a:t>
                </a:r>
                <a:r>
                  <a:rPr lang="ja-JP" altLang="en-US" sz="2000" dirty="0"/>
                  <a:t>通りに変更</a:t>
                </a:r>
                <a:endParaRPr lang="en-US" altLang="ja-JP" sz="2000" dirty="0"/>
              </a:p>
              <a:p>
                <a:pPr>
                  <a:lnSpc>
                    <a:spcPts val="2800"/>
                  </a:lnSpc>
                </a:pPr>
                <a:r>
                  <a:rPr lang="ja-JP" altLang="en-US" sz="2000" dirty="0"/>
                  <a:t>・ </a:t>
                </a:r>
                <a:r>
                  <a:rPr lang="en-US" altLang="ja-JP" sz="2000" dirty="0"/>
                  <a:t>PI</a:t>
                </a:r>
                <a:r>
                  <a:rPr lang="ja-JP" altLang="en-US" sz="2000" dirty="0"/>
                  <a:t>ゲインは試行錯誤で調整</a:t>
                </a:r>
                <a:endParaRPr lang="en-US" altLang="ja-JP" sz="2000" dirty="0"/>
              </a:p>
              <a:p>
                <a:pPr>
                  <a:lnSpc>
                    <a:spcPts val="2800"/>
                  </a:lnSpc>
                </a:pPr>
                <a:r>
                  <a:rPr lang="ja-JP" altLang="en-US" sz="2000" dirty="0"/>
                  <a:t>・ むだ時間</a:t>
                </a:r>
                <a:r>
                  <a:rPr lang="en-US" altLang="ja-JP" sz="2000" i="1" dirty="0"/>
                  <a:t>τ</a:t>
                </a:r>
                <a:r>
                  <a:rPr lang="ja-JP" altLang="en-US" sz="2000" dirty="0"/>
                  <a:t>は最長の</a:t>
                </a:r>
                <a14:m>
                  <m:oMath xmlns:m="http://schemas.openxmlformats.org/officeDocument/2006/math">
                    <m:r>
                      <a:rPr lang="en-US" altLang="ja-JP" sz="2000" i="1" smtClean="0">
                        <a:solidFill>
                          <a:schemeClr val="tx1"/>
                        </a:solidFill>
                        <a:latin typeface="Cambria Math" panose="02040503050406030204" pitchFamily="18" charset="0"/>
                      </a:rPr>
                      <m:t>𝐿</m:t>
                    </m:r>
                  </m:oMath>
                </a14:m>
                <a:r>
                  <a:rPr lang="ja-JP" altLang="en-US" sz="2000" dirty="0"/>
                  <a:t>のときに調整</a:t>
                </a:r>
                <a:endParaRPr lang="en-US" altLang="ja-JP" sz="2000" dirty="0"/>
              </a:p>
              <a:p>
                <a:pPr>
                  <a:lnSpc>
                    <a:spcPts val="2800"/>
                  </a:lnSpc>
                </a:pPr>
                <a:r>
                  <a:rPr lang="ja-JP" altLang="en-US" sz="2000" dirty="0"/>
                  <a:t>・ 発振周波数は時間応答より取得</a:t>
                </a:r>
                <a:endParaRPr lang="en-US" altLang="ja-JP" sz="20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749700" y="1746080"/>
                <a:ext cx="4064382" cy="1887696"/>
              </a:xfrm>
              <a:prstGeom prst="rect">
                <a:avLst/>
              </a:prstGeom>
              <a:blipFill rotWithShape="0">
                <a:blip r:embed="rId3"/>
                <a:stretch>
                  <a:fillRect l="-1649" t="-1290" r="-900" b="-2258"/>
                </a:stretch>
              </a:blipFill>
            </p:spPr>
            <p:txBody>
              <a:bodyPr/>
              <a:lstStyle/>
              <a:p>
                <a:r>
                  <a:rPr lang="ja-JP" altLang="en-US">
                    <a:noFill/>
                  </a:rPr>
                  <a:t> </a:t>
                </a:r>
              </a:p>
            </p:txBody>
          </p:sp>
        </mc:Fallback>
      </mc:AlternateContent>
      <p:sp>
        <p:nvSpPr>
          <p:cNvPr id="12" name="スライド番号プレースホルダー 11"/>
          <p:cNvSpPr>
            <a:spLocks noGrp="1"/>
          </p:cNvSpPr>
          <p:nvPr>
            <p:ph type="sldNum" sz="quarter" idx="12"/>
          </p:nvPr>
        </p:nvSpPr>
        <p:spPr/>
        <p:txBody>
          <a:bodyPr/>
          <a:lstStyle/>
          <a:p>
            <a:fld id="{BC61AADE-A0EC-439D-811A-359813556A13}" type="slidenum">
              <a:rPr kumimoji="1" lang="ja-JP" altLang="en-US" smtClean="0"/>
              <a:t>17</a:t>
            </a:fld>
            <a:endParaRPr kumimoji="1" lang="ja-JP" altLang="en-US" dirty="0"/>
          </a:p>
        </p:txBody>
      </p:sp>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970" y="1211078"/>
            <a:ext cx="3900453" cy="2409595"/>
          </a:xfrm>
          <a:prstGeom prst="rect">
            <a:avLst/>
          </a:prstGeom>
        </p:spPr>
      </p:pic>
      <p:cxnSp>
        <p:nvCxnSpPr>
          <p:cNvPr id="26" name="直線コネクタ 25">
            <a:extLst>
              <a:ext uri="{FF2B5EF4-FFF2-40B4-BE49-F238E27FC236}">
                <a16:creationId xmlns:a16="http://schemas.microsoft.com/office/drawing/2014/main" id="{ACB5AE46-6EA9-4FAC-AF46-CB59BF1CF52F}"/>
              </a:ext>
            </a:extLst>
          </p:cNvPr>
          <p:cNvCxnSpPr>
            <a:cxnSpLocks/>
          </p:cNvCxnSpPr>
          <p:nvPr/>
        </p:nvCxnSpPr>
        <p:spPr>
          <a:xfrm>
            <a:off x="3614953" y="4704333"/>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5B9F623-C319-4BA6-A4E6-1A4AEB7DCACD}"/>
              </a:ext>
            </a:extLst>
          </p:cNvPr>
          <p:cNvCxnSpPr>
            <a:cxnSpLocks/>
          </p:cNvCxnSpPr>
          <p:nvPr/>
        </p:nvCxnSpPr>
        <p:spPr>
          <a:xfrm>
            <a:off x="3614953" y="5029433"/>
            <a:ext cx="3787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D9F6321B-DABA-4CC9-BEDB-404F214A1ACA}"/>
              </a:ext>
            </a:extLst>
          </p:cNvPr>
          <p:cNvGrpSpPr/>
          <p:nvPr/>
        </p:nvGrpSpPr>
        <p:grpSpPr>
          <a:xfrm>
            <a:off x="2416964" y="4524822"/>
            <a:ext cx="1207165" cy="683698"/>
            <a:chOff x="2666179" y="2911629"/>
            <a:chExt cx="1715076" cy="796474"/>
          </a:xfrm>
        </p:grpSpPr>
        <p:grpSp>
          <p:nvGrpSpPr>
            <p:cNvPr id="29" name="グループ化 28">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58" name="直線コネクタ 57">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線コネクタ 32">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49" name="直線コネクタ 48">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5B44D597-F485-4293-A550-C2675130C696}"/>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cxnSp>
        <p:nvCxnSpPr>
          <p:cNvPr id="67" name="直線コネクタ 66">
            <a:extLst>
              <a:ext uri="{FF2B5EF4-FFF2-40B4-BE49-F238E27FC236}">
                <a16:creationId xmlns:a16="http://schemas.microsoft.com/office/drawing/2014/main" id="{51C0BF67-5058-4078-85CD-C0A4AB11E7C6}"/>
              </a:ext>
            </a:extLst>
          </p:cNvPr>
          <p:cNvCxnSpPr>
            <a:cxnSpLocks/>
          </p:cNvCxnSpPr>
          <p:nvPr/>
        </p:nvCxnSpPr>
        <p:spPr>
          <a:xfrm>
            <a:off x="863137" y="4705224"/>
            <a:ext cx="15597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D4A68612-2C2F-452C-91A5-C8B9514E7AA3}"/>
              </a:ext>
            </a:extLst>
          </p:cNvPr>
          <p:cNvCxnSpPr>
            <a:cxnSpLocks/>
          </p:cNvCxnSpPr>
          <p:nvPr/>
        </p:nvCxnSpPr>
        <p:spPr>
          <a:xfrm>
            <a:off x="863138" y="5030325"/>
            <a:ext cx="1570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7DFB4D52-610D-490F-8F29-317F39412561}"/>
              </a:ext>
            </a:extLst>
          </p:cNvPr>
          <p:cNvSpPr/>
          <p:nvPr/>
        </p:nvSpPr>
        <p:spPr>
          <a:xfrm flipH="1">
            <a:off x="812954" y="4667899"/>
            <a:ext cx="64201" cy="3962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id="{9DCD3417-FC58-4A25-8B2F-46952D33C10F}"/>
              </a:ext>
            </a:extLst>
          </p:cNvPr>
          <p:cNvCxnSpPr>
            <a:cxnSpLocks/>
          </p:cNvCxnSpPr>
          <p:nvPr/>
        </p:nvCxnSpPr>
        <p:spPr>
          <a:xfrm flipV="1">
            <a:off x="5187138" y="4223260"/>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71" name="直線矢印コネクタ 70">
            <a:extLst>
              <a:ext uri="{FF2B5EF4-FFF2-40B4-BE49-F238E27FC236}">
                <a16:creationId xmlns:a16="http://schemas.microsoft.com/office/drawing/2014/main" id="{50DDECEF-0A2F-43D4-95D2-17A1F71204BA}"/>
              </a:ext>
            </a:extLst>
          </p:cNvPr>
          <p:cNvCxnSpPr>
            <a:cxnSpLocks/>
          </p:cNvCxnSpPr>
          <p:nvPr/>
        </p:nvCxnSpPr>
        <p:spPr>
          <a:xfrm flipV="1">
            <a:off x="3762216" y="4223260"/>
            <a:ext cx="0" cy="36902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72" name="直線コネクタ 71"/>
          <p:cNvCxnSpPr/>
          <p:nvPr/>
        </p:nvCxnSpPr>
        <p:spPr>
          <a:xfrm>
            <a:off x="2421149" y="4698505"/>
            <a:ext cx="0" cy="1140683"/>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820204" y="4696460"/>
            <a:ext cx="0" cy="1467469"/>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9DCD3417-FC58-4A25-8B2F-46952D33C10F}"/>
              </a:ext>
            </a:extLst>
          </p:cNvPr>
          <p:cNvCxnSpPr>
            <a:cxnSpLocks/>
          </p:cNvCxnSpPr>
          <p:nvPr/>
        </p:nvCxnSpPr>
        <p:spPr>
          <a:xfrm>
            <a:off x="806515" y="5730477"/>
            <a:ext cx="1616371"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75" name="直線矢印コネクタ 74">
            <a:extLst>
              <a:ext uri="{FF2B5EF4-FFF2-40B4-BE49-F238E27FC236}">
                <a16:creationId xmlns:a16="http://schemas.microsoft.com/office/drawing/2014/main" id="{9DCD3417-FC58-4A25-8B2F-46952D33C10F}"/>
              </a:ext>
            </a:extLst>
          </p:cNvPr>
          <p:cNvCxnSpPr>
            <a:cxnSpLocks/>
          </p:cNvCxnSpPr>
          <p:nvPr/>
        </p:nvCxnSpPr>
        <p:spPr>
          <a:xfrm>
            <a:off x="2422886" y="5730477"/>
            <a:ext cx="1251238"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76" name="直線矢印コネクタ 75">
            <a:extLst>
              <a:ext uri="{FF2B5EF4-FFF2-40B4-BE49-F238E27FC236}">
                <a16:creationId xmlns:a16="http://schemas.microsoft.com/office/drawing/2014/main" id="{9DCD3417-FC58-4A25-8B2F-46952D33C10F}"/>
              </a:ext>
            </a:extLst>
          </p:cNvPr>
          <p:cNvCxnSpPr>
            <a:cxnSpLocks/>
          </p:cNvCxnSpPr>
          <p:nvPr/>
        </p:nvCxnSpPr>
        <p:spPr>
          <a:xfrm>
            <a:off x="3762216" y="5730477"/>
            <a:ext cx="1424922"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cxnSp>
        <p:nvCxnSpPr>
          <p:cNvPr id="77" name="直線矢印コネクタ 76">
            <a:extLst>
              <a:ext uri="{FF2B5EF4-FFF2-40B4-BE49-F238E27FC236}">
                <a16:creationId xmlns:a16="http://schemas.microsoft.com/office/drawing/2014/main" id="{9DCD3417-FC58-4A25-8B2F-46952D33C10F}"/>
              </a:ext>
            </a:extLst>
          </p:cNvPr>
          <p:cNvCxnSpPr>
            <a:cxnSpLocks/>
          </p:cNvCxnSpPr>
          <p:nvPr/>
        </p:nvCxnSpPr>
        <p:spPr>
          <a:xfrm>
            <a:off x="5278193" y="5729326"/>
            <a:ext cx="2112381"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78" name="テキスト ボックス 77">
            <a:extLst>
              <a:ext uri="{FF2B5EF4-FFF2-40B4-BE49-F238E27FC236}">
                <a16:creationId xmlns:a16="http://schemas.microsoft.com/office/drawing/2014/main" id="{B0C11D1E-3878-47FC-9C76-99DF61208241}"/>
              </a:ext>
            </a:extLst>
          </p:cNvPr>
          <p:cNvSpPr txBox="1"/>
          <p:nvPr/>
        </p:nvSpPr>
        <p:spPr>
          <a:xfrm>
            <a:off x="814646" y="5483109"/>
            <a:ext cx="1604592"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600 mm</a:t>
            </a:r>
            <a:endParaRPr lang="ja-JP" altLang="en-US" sz="1400" dirty="0">
              <a:latin typeface="Century" panose="02040604050505020304" pitchFamily="18" charset="0"/>
            </a:endParaRPr>
          </a:p>
        </p:txBody>
      </p:sp>
      <p:sp>
        <p:nvSpPr>
          <p:cNvPr id="79" name="テキスト ボックス 78">
            <a:extLst>
              <a:ext uri="{FF2B5EF4-FFF2-40B4-BE49-F238E27FC236}">
                <a16:creationId xmlns:a16="http://schemas.microsoft.com/office/drawing/2014/main" id="{B0C11D1E-3878-47FC-9C76-99DF61208241}"/>
              </a:ext>
            </a:extLst>
          </p:cNvPr>
          <p:cNvSpPr txBox="1"/>
          <p:nvPr/>
        </p:nvSpPr>
        <p:spPr>
          <a:xfrm>
            <a:off x="3762935" y="5483111"/>
            <a:ext cx="1425475"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546.6 mm</a:t>
            </a:r>
            <a:endParaRPr lang="ja-JP" altLang="en-US" sz="1400" dirty="0">
              <a:latin typeface="Century" panose="02040604050505020304" pitchFamily="18" charset="0"/>
            </a:endParaRPr>
          </a:p>
        </p:txBody>
      </p:sp>
      <p:sp>
        <p:nvSpPr>
          <p:cNvPr id="80" name="テキスト ボックス 79">
            <a:extLst>
              <a:ext uri="{FF2B5EF4-FFF2-40B4-BE49-F238E27FC236}">
                <a16:creationId xmlns:a16="http://schemas.microsoft.com/office/drawing/2014/main" id="{B0C11D1E-3878-47FC-9C76-99DF61208241}"/>
              </a:ext>
            </a:extLst>
          </p:cNvPr>
          <p:cNvSpPr txBox="1"/>
          <p:nvPr/>
        </p:nvSpPr>
        <p:spPr>
          <a:xfrm>
            <a:off x="2416964" y="5483110"/>
            <a:ext cx="1252400" cy="264198"/>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340 mm</a:t>
            </a:r>
            <a:endParaRPr lang="ja-JP" altLang="en-US" sz="1400" dirty="0">
              <a:solidFill>
                <a:srgbClr val="FF0000"/>
              </a:solidFill>
              <a:latin typeface="Century" panose="02040604050505020304" pitchFamily="18" charset="0"/>
            </a:endParaRPr>
          </a:p>
        </p:txBody>
      </p:sp>
      <p:cxnSp>
        <p:nvCxnSpPr>
          <p:cNvPr id="81" name="直線コネクタ 80"/>
          <p:cNvCxnSpPr/>
          <p:nvPr/>
        </p:nvCxnSpPr>
        <p:spPr>
          <a:xfrm>
            <a:off x="7390575" y="4701911"/>
            <a:ext cx="0" cy="113727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B0C11D1E-3878-47FC-9C76-99DF61208241}"/>
              </a:ext>
            </a:extLst>
          </p:cNvPr>
          <p:cNvSpPr txBox="1"/>
          <p:nvPr/>
        </p:nvSpPr>
        <p:spPr>
          <a:xfrm>
            <a:off x="5279556" y="5089864"/>
            <a:ext cx="987008"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23.3 mm</a:t>
            </a:r>
            <a:endParaRPr lang="ja-JP" altLang="en-US" sz="1400" dirty="0">
              <a:latin typeface="Century" panose="02040604050505020304" pitchFamily="18" charset="0"/>
            </a:endParaRPr>
          </a:p>
        </p:txBody>
      </p:sp>
      <p:sp>
        <p:nvSpPr>
          <p:cNvPr id="83" name="正方形/長方形 82">
            <a:extLst>
              <a:ext uri="{FF2B5EF4-FFF2-40B4-BE49-F238E27FC236}">
                <a16:creationId xmlns:a16="http://schemas.microsoft.com/office/drawing/2014/main" id="{33F51074-06C8-44DB-8DA6-FAA0F7DF0D3F}"/>
              </a:ext>
            </a:extLst>
          </p:cNvPr>
          <p:cNvSpPr/>
          <p:nvPr/>
        </p:nvSpPr>
        <p:spPr>
          <a:xfrm flipH="1">
            <a:off x="5102371" y="4663795"/>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145">
            <a:extLst>
              <a:ext uri="{FF2B5EF4-FFF2-40B4-BE49-F238E27FC236}">
                <a16:creationId xmlns:a16="http://schemas.microsoft.com/office/drawing/2014/main" id="{6569364A-BA25-4C27-8445-B80741913705}"/>
              </a:ext>
            </a:extLst>
          </p:cNvPr>
          <p:cNvSpPr/>
          <p:nvPr/>
        </p:nvSpPr>
        <p:spPr>
          <a:xfrm>
            <a:off x="5137402" y="4596413"/>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p:nvPr/>
        </p:nvCxnSpPr>
        <p:spPr>
          <a:xfrm>
            <a:off x="5188819" y="4696461"/>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278193" y="4696461"/>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7" name="正方形/長方形 86">
            <a:extLst>
              <a:ext uri="{FF2B5EF4-FFF2-40B4-BE49-F238E27FC236}">
                <a16:creationId xmlns:a16="http://schemas.microsoft.com/office/drawing/2014/main" id="{33F51074-06C8-44DB-8DA6-FAA0F7DF0D3F}"/>
              </a:ext>
            </a:extLst>
          </p:cNvPr>
          <p:cNvSpPr/>
          <p:nvPr/>
        </p:nvSpPr>
        <p:spPr>
          <a:xfrm flipH="1">
            <a:off x="3674124" y="4660103"/>
            <a:ext cx="176505" cy="4271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36">
            <a:extLst>
              <a:ext uri="{FF2B5EF4-FFF2-40B4-BE49-F238E27FC236}">
                <a16:creationId xmlns:a16="http://schemas.microsoft.com/office/drawing/2014/main" id="{704A4720-CABE-4AF3-8C94-FC9AFFA92554}"/>
              </a:ext>
            </a:extLst>
          </p:cNvPr>
          <p:cNvSpPr/>
          <p:nvPr/>
        </p:nvSpPr>
        <p:spPr>
          <a:xfrm>
            <a:off x="3712480" y="4596413"/>
            <a:ext cx="101544" cy="1015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3763617" y="4696460"/>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9DCD3417-FC58-4A25-8B2F-46952D33C10F}"/>
              </a:ext>
            </a:extLst>
          </p:cNvPr>
          <p:cNvCxnSpPr>
            <a:cxnSpLocks/>
          </p:cNvCxnSpPr>
          <p:nvPr/>
        </p:nvCxnSpPr>
        <p:spPr>
          <a:xfrm>
            <a:off x="5057590" y="5335587"/>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91" name="直線矢印コネクタ 90">
            <a:extLst>
              <a:ext uri="{FF2B5EF4-FFF2-40B4-BE49-F238E27FC236}">
                <a16:creationId xmlns:a16="http://schemas.microsoft.com/office/drawing/2014/main" id="{9DCD3417-FC58-4A25-8B2F-46952D33C10F}"/>
              </a:ext>
            </a:extLst>
          </p:cNvPr>
          <p:cNvCxnSpPr>
            <a:cxnSpLocks/>
          </p:cNvCxnSpPr>
          <p:nvPr/>
        </p:nvCxnSpPr>
        <p:spPr>
          <a:xfrm>
            <a:off x="5280877" y="5334908"/>
            <a:ext cx="914861"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92" name="直線矢印コネクタ 91">
            <a:extLst>
              <a:ext uri="{FF2B5EF4-FFF2-40B4-BE49-F238E27FC236}">
                <a16:creationId xmlns:a16="http://schemas.microsoft.com/office/drawing/2014/main" id="{9DCD3417-FC58-4A25-8B2F-46952D33C10F}"/>
              </a:ext>
            </a:extLst>
          </p:cNvPr>
          <p:cNvCxnSpPr>
            <a:cxnSpLocks/>
          </p:cNvCxnSpPr>
          <p:nvPr/>
        </p:nvCxnSpPr>
        <p:spPr>
          <a:xfrm>
            <a:off x="5072527" y="5335587"/>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cxnSp>
        <p:nvCxnSpPr>
          <p:cNvPr id="93" name="直線コネクタ 92">
            <a:extLst>
              <a:ext uri="{FF2B5EF4-FFF2-40B4-BE49-F238E27FC236}">
                <a16:creationId xmlns:a16="http://schemas.microsoft.com/office/drawing/2014/main" id="{A58D690D-569B-41C7-802E-72A32B87BE3B}"/>
              </a:ext>
            </a:extLst>
          </p:cNvPr>
          <p:cNvCxnSpPr>
            <a:cxnSpLocks/>
          </p:cNvCxnSpPr>
          <p:nvPr/>
        </p:nvCxnSpPr>
        <p:spPr>
          <a:xfrm>
            <a:off x="7788952" y="5201900"/>
            <a:ext cx="515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A3144650-AF3A-45ED-A123-73BF6C9E91E8}"/>
              </a:ext>
            </a:extLst>
          </p:cNvPr>
          <p:cNvCxnSpPr>
            <a:cxnSpLocks/>
          </p:cNvCxnSpPr>
          <p:nvPr/>
        </p:nvCxnSpPr>
        <p:spPr>
          <a:xfrm>
            <a:off x="8298765" y="4528717"/>
            <a:ext cx="0" cy="677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FE423492-1C44-4096-BDEA-B953B6B501AC}"/>
              </a:ext>
            </a:extLst>
          </p:cNvPr>
          <p:cNvCxnSpPr>
            <a:cxnSpLocks/>
          </p:cNvCxnSpPr>
          <p:nvPr/>
        </p:nvCxnSpPr>
        <p:spPr>
          <a:xfrm>
            <a:off x="7784338" y="4524822"/>
            <a:ext cx="0" cy="67707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91D71781-9F36-4B30-AD94-00D3CC20A53A}"/>
              </a:ext>
            </a:extLst>
          </p:cNvPr>
          <p:cNvSpPr/>
          <p:nvPr/>
        </p:nvSpPr>
        <p:spPr>
          <a:xfrm>
            <a:off x="7987703" y="4702562"/>
            <a:ext cx="97546" cy="32159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a:extLst>
              <a:ext uri="{FF2B5EF4-FFF2-40B4-BE49-F238E27FC236}">
                <a16:creationId xmlns:a16="http://schemas.microsoft.com/office/drawing/2014/main" id="{A94E46FC-D504-4F9F-BCE0-7EB40FB8B453}"/>
              </a:ext>
            </a:extLst>
          </p:cNvPr>
          <p:cNvCxnSpPr>
            <a:cxnSpLocks/>
          </p:cNvCxnSpPr>
          <p:nvPr/>
        </p:nvCxnSpPr>
        <p:spPr>
          <a:xfrm>
            <a:off x="7784338" y="4531442"/>
            <a:ext cx="184156" cy="1711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E09DABBF-93C3-4BEB-8F9E-EE2A8C9E1B17}"/>
              </a:ext>
            </a:extLst>
          </p:cNvPr>
          <p:cNvCxnSpPr>
            <a:cxnSpLocks/>
          </p:cNvCxnSpPr>
          <p:nvPr/>
        </p:nvCxnSpPr>
        <p:spPr>
          <a:xfrm flipH="1">
            <a:off x="7784338" y="5024160"/>
            <a:ext cx="184156" cy="1843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A58D690D-569B-41C7-802E-72A32B87BE3B}"/>
              </a:ext>
            </a:extLst>
          </p:cNvPr>
          <p:cNvCxnSpPr>
            <a:cxnSpLocks/>
          </p:cNvCxnSpPr>
          <p:nvPr/>
        </p:nvCxnSpPr>
        <p:spPr>
          <a:xfrm>
            <a:off x="7784338" y="4533476"/>
            <a:ext cx="5219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グループ化 99"/>
          <p:cNvGrpSpPr/>
          <p:nvPr/>
        </p:nvGrpSpPr>
        <p:grpSpPr>
          <a:xfrm>
            <a:off x="7399004" y="4531127"/>
            <a:ext cx="382673" cy="174378"/>
            <a:chOff x="8970589" y="1505753"/>
            <a:chExt cx="445795" cy="203142"/>
          </a:xfrm>
        </p:grpSpPr>
        <p:cxnSp>
          <p:nvCxnSpPr>
            <p:cNvPr id="101" name="直線コネクタ 100">
              <a:extLst>
                <a:ext uri="{FF2B5EF4-FFF2-40B4-BE49-F238E27FC236}">
                  <a16:creationId xmlns:a16="http://schemas.microsoft.com/office/drawing/2014/main" id="{6A0A7825-D0EC-4AF7-BC0D-3BA8DD1B8A3B}"/>
                </a:ext>
              </a:extLst>
            </p:cNvPr>
            <p:cNvCxnSpPr>
              <a:cxnSpLocks/>
            </p:cNvCxnSpPr>
            <p:nvPr/>
          </p:nvCxnSpPr>
          <p:spPr>
            <a:xfrm flipV="1">
              <a:off x="8970589" y="1605793"/>
              <a:ext cx="93190" cy="103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6A0A7825-D0EC-4AF7-BC0D-3BA8DD1B8A3B}"/>
                </a:ext>
              </a:extLst>
            </p:cNvPr>
            <p:cNvCxnSpPr>
              <a:cxnSpLocks/>
            </p:cNvCxnSpPr>
            <p:nvPr/>
          </p:nvCxnSpPr>
          <p:spPr>
            <a:xfrm flipV="1">
              <a:off x="9320155" y="1505753"/>
              <a:ext cx="96229" cy="106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A58D690D-569B-41C7-802E-72A32B87BE3B}"/>
                </a:ext>
              </a:extLst>
            </p:cNvPr>
            <p:cNvCxnSpPr>
              <a:cxnSpLocks/>
            </p:cNvCxnSpPr>
            <p:nvPr/>
          </p:nvCxnSpPr>
          <p:spPr>
            <a:xfrm>
              <a:off x="9059851" y="1605793"/>
              <a:ext cx="27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直線コネクタ 103">
            <a:extLst>
              <a:ext uri="{FF2B5EF4-FFF2-40B4-BE49-F238E27FC236}">
                <a16:creationId xmlns:a16="http://schemas.microsoft.com/office/drawing/2014/main" id="{6A0A7825-D0EC-4AF7-BC0D-3BA8DD1B8A3B}"/>
              </a:ext>
            </a:extLst>
          </p:cNvPr>
          <p:cNvCxnSpPr>
            <a:cxnSpLocks/>
          </p:cNvCxnSpPr>
          <p:nvPr/>
        </p:nvCxnSpPr>
        <p:spPr>
          <a:xfrm>
            <a:off x="7404252" y="5027521"/>
            <a:ext cx="79995" cy="88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6A0A7825-D0EC-4AF7-BC0D-3BA8DD1B8A3B}"/>
              </a:ext>
            </a:extLst>
          </p:cNvPr>
          <p:cNvCxnSpPr>
            <a:cxnSpLocks/>
          </p:cNvCxnSpPr>
          <p:nvPr/>
        </p:nvCxnSpPr>
        <p:spPr>
          <a:xfrm>
            <a:off x="7706013" y="5112386"/>
            <a:ext cx="80912" cy="89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A58D690D-569B-41C7-802E-72A32B87BE3B}"/>
              </a:ext>
            </a:extLst>
          </p:cNvPr>
          <p:cNvCxnSpPr>
            <a:cxnSpLocks/>
          </p:cNvCxnSpPr>
          <p:nvPr/>
        </p:nvCxnSpPr>
        <p:spPr>
          <a:xfrm flipV="1">
            <a:off x="7478149" y="5116024"/>
            <a:ext cx="23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9DCD3417-FC58-4A25-8B2F-46952D33C10F}"/>
              </a:ext>
            </a:extLst>
          </p:cNvPr>
          <p:cNvCxnSpPr>
            <a:cxnSpLocks/>
          </p:cNvCxnSpPr>
          <p:nvPr/>
        </p:nvCxnSpPr>
        <p:spPr>
          <a:xfrm>
            <a:off x="7390575" y="5729324"/>
            <a:ext cx="398378"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sp>
        <p:nvSpPr>
          <p:cNvPr id="108" name="テキスト ボックス 107">
            <a:extLst>
              <a:ext uri="{FF2B5EF4-FFF2-40B4-BE49-F238E27FC236}">
                <a16:creationId xmlns:a16="http://schemas.microsoft.com/office/drawing/2014/main" id="{B0C11D1E-3878-47FC-9C76-99DF61208241}"/>
              </a:ext>
            </a:extLst>
          </p:cNvPr>
          <p:cNvSpPr txBox="1"/>
          <p:nvPr/>
        </p:nvSpPr>
        <p:spPr>
          <a:xfrm>
            <a:off x="7788951" y="5484526"/>
            <a:ext cx="947124"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250 mm</a:t>
            </a:r>
            <a:endParaRPr lang="ja-JP" altLang="en-US" sz="1400" dirty="0">
              <a:latin typeface="Century" panose="02040604050505020304" pitchFamily="18" charset="0"/>
            </a:endParaRPr>
          </a:p>
        </p:txBody>
      </p:sp>
      <p:cxnSp>
        <p:nvCxnSpPr>
          <p:cNvPr id="109" name="直線矢印コネクタ 108">
            <a:extLst>
              <a:ext uri="{FF2B5EF4-FFF2-40B4-BE49-F238E27FC236}">
                <a16:creationId xmlns:a16="http://schemas.microsoft.com/office/drawing/2014/main" id="{9DCD3417-FC58-4A25-8B2F-46952D33C10F}"/>
              </a:ext>
            </a:extLst>
          </p:cNvPr>
          <p:cNvCxnSpPr>
            <a:cxnSpLocks/>
          </p:cNvCxnSpPr>
          <p:nvPr/>
        </p:nvCxnSpPr>
        <p:spPr>
          <a:xfrm>
            <a:off x="7574820" y="5729017"/>
            <a:ext cx="1166410" cy="0"/>
          </a:xfrm>
          <a:prstGeom prst="straightConnector1">
            <a:avLst/>
          </a:prstGeom>
          <a:ln w="12700">
            <a:solidFill>
              <a:schemeClr val="tx1"/>
            </a:solidFill>
            <a:headEnd type="non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B0C11D1E-3878-47FC-9C76-99DF61208241}"/>
                  </a:ext>
                </a:extLst>
              </p:cNvPr>
              <p:cNvSpPr txBox="1"/>
              <p:nvPr/>
            </p:nvSpPr>
            <p:spPr>
              <a:xfrm>
                <a:off x="5300823" y="5330177"/>
                <a:ext cx="210969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C00000"/>
                              </a:solidFill>
                              <a:latin typeface="Cambria Math" panose="02040503050406030204" pitchFamily="18" charset="0"/>
                            </a:rPr>
                          </m:ctrlPr>
                        </m:sSubPr>
                        <m:e>
                          <m:r>
                            <a:rPr lang="en-US" altLang="ja-JP" sz="2000" b="0" i="1" smtClean="0">
                              <a:solidFill>
                                <a:srgbClr val="C00000"/>
                              </a:solidFill>
                              <a:latin typeface="Cambria Math" panose="02040503050406030204" pitchFamily="18" charset="0"/>
                            </a:rPr>
                            <m:t>𝑙</m:t>
                          </m:r>
                        </m:e>
                        <m:sub>
                          <m:r>
                            <a:rPr lang="en-US" altLang="ja-JP" sz="2000" b="0" i="1" smtClean="0">
                              <a:solidFill>
                                <a:srgbClr val="C00000"/>
                              </a:solidFill>
                              <a:latin typeface="Cambria Math" panose="02040503050406030204" pitchFamily="18" charset="0"/>
                            </a:rPr>
                            <m:t>𝑣𝑎𝑟</m:t>
                          </m:r>
                        </m:sub>
                      </m:sSub>
                    </m:oMath>
                  </m:oMathPara>
                </a14:m>
                <a:endParaRPr lang="ja-JP" altLang="en-US" sz="2000" i="1" dirty="0">
                  <a:latin typeface="Century" panose="02040604050505020304" pitchFamily="18" charset="0"/>
                </a:endParaRPr>
              </a:p>
            </p:txBody>
          </p:sp>
        </mc:Choice>
        <mc:Fallback xmlns="">
          <p:sp>
            <p:nvSpPr>
              <p:cNvPr id="110" name="テキスト ボックス 109">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300823" y="5330177"/>
                <a:ext cx="2109697" cy="400110"/>
              </a:xfrm>
              <a:prstGeom prst="rect">
                <a:avLst/>
              </a:prstGeom>
              <a:blipFill rotWithShape="0">
                <a:blip r:embed="rId5"/>
                <a:stretch>
                  <a:fillRect/>
                </a:stretch>
              </a:blipFill>
              <a:ln w="19050">
                <a:noFill/>
              </a:ln>
            </p:spPr>
            <p:txBody>
              <a:bodyPr/>
              <a:lstStyle/>
              <a:p>
                <a:r>
                  <a:rPr lang="ja-JP" altLang="en-US">
                    <a:noFill/>
                  </a:rPr>
                  <a:t> </a:t>
                </a:r>
              </a:p>
            </p:txBody>
          </p:sp>
        </mc:Fallback>
      </mc:AlternateContent>
      <p:cxnSp>
        <p:nvCxnSpPr>
          <p:cNvPr id="111" name="直線矢印コネクタ 110">
            <a:extLst>
              <a:ext uri="{FF2B5EF4-FFF2-40B4-BE49-F238E27FC236}">
                <a16:creationId xmlns:a16="http://schemas.microsoft.com/office/drawing/2014/main" id="{9DCD3417-FC58-4A25-8B2F-46952D33C10F}"/>
              </a:ext>
            </a:extLst>
          </p:cNvPr>
          <p:cNvCxnSpPr>
            <a:cxnSpLocks/>
          </p:cNvCxnSpPr>
          <p:nvPr/>
        </p:nvCxnSpPr>
        <p:spPr>
          <a:xfrm>
            <a:off x="811966" y="6085161"/>
            <a:ext cx="6976986" cy="0"/>
          </a:xfrm>
          <a:prstGeom prst="straightConnector1">
            <a:avLst/>
          </a:prstGeom>
          <a:ln w="12700">
            <a:solidFill>
              <a:schemeClr val="tx1"/>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112" name="直線コネクタ 111"/>
          <p:cNvCxnSpPr/>
          <p:nvPr/>
        </p:nvCxnSpPr>
        <p:spPr>
          <a:xfrm>
            <a:off x="7790278" y="5157143"/>
            <a:ext cx="0" cy="1006786"/>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B0C11D1E-3878-47FC-9C76-99DF61208241}"/>
                  </a:ext>
                </a:extLst>
              </p:cNvPr>
              <p:cNvSpPr txBox="1"/>
              <p:nvPr/>
            </p:nvSpPr>
            <p:spPr>
              <a:xfrm>
                <a:off x="801797" y="6085005"/>
                <a:ext cx="5656153"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rgbClr val="C00000"/>
                          </a:solidFill>
                          <a:latin typeface="Cambria Math" panose="02040503050406030204" pitchFamily="18" charset="0"/>
                        </a:rPr>
                        <m:t>𝐿</m:t>
                      </m:r>
                    </m:oMath>
                  </m:oMathPara>
                </a14:m>
                <a:endParaRPr lang="ja-JP" altLang="en-US" sz="2000" i="1" dirty="0">
                  <a:solidFill>
                    <a:srgbClr val="C00000"/>
                  </a:solidFill>
                  <a:latin typeface="Century" panose="02040604050505020304" pitchFamily="18" charset="0"/>
                </a:endParaRPr>
              </a:p>
            </p:txBody>
          </p:sp>
        </mc:Choice>
        <mc:Fallback xmlns="">
          <p:sp>
            <p:nvSpPr>
              <p:cNvPr id="113" name="テキスト ボックス 112">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801797" y="6085005"/>
                <a:ext cx="5656153" cy="400110"/>
              </a:xfrm>
              <a:prstGeom prst="rect">
                <a:avLst/>
              </a:prstGeom>
              <a:blipFill rotWithShape="0">
                <a:blip r:embed="rId6"/>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B0C11D1E-3878-47FC-9C76-99DF61208241}"/>
                  </a:ext>
                </a:extLst>
              </p:cNvPr>
              <p:cNvSpPr txBox="1"/>
              <p:nvPr/>
            </p:nvSpPr>
            <p:spPr>
              <a:xfrm>
                <a:off x="4918115" y="3859022"/>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114" name="テキスト ボックス 113">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4918115" y="3859022"/>
                <a:ext cx="538045" cy="400110"/>
              </a:xfrm>
              <a:prstGeom prst="rect">
                <a:avLst/>
              </a:prstGeom>
              <a:blipFill rotWithShape="0">
                <a:blip r:embed="rId7"/>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5" name="テキスト ボックス 114">
                <a:extLst>
                  <a:ext uri="{FF2B5EF4-FFF2-40B4-BE49-F238E27FC236}">
                    <a16:creationId xmlns:a16="http://schemas.microsoft.com/office/drawing/2014/main" id="{B0C11D1E-3878-47FC-9C76-99DF61208241}"/>
                  </a:ext>
                </a:extLst>
              </p:cNvPr>
              <p:cNvSpPr txBox="1"/>
              <p:nvPr/>
            </p:nvSpPr>
            <p:spPr>
              <a:xfrm>
                <a:off x="3488422" y="3863278"/>
                <a:ext cx="538045"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115" name="テキスト ボックス 114">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488422" y="3863278"/>
                <a:ext cx="538045" cy="400110"/>
              </a:xfrm>
              <a:prstGeom prst="rect">
                <a:avLst/>
              </a:prstGeom>
              <a:blipFill rotWithShape="0">
                <a:blip r:embed="rId8"/>
                <a:stretch>
                  <a:fillRect b="-10769"/>
                </a:stretch>
              </a:blipFill>
              <a:ln w="19050">
                <a:noFill/>
              </a:ln>
            </p:spPr>
            <p:txBody>
              <a:bodyPr/>
              <a:lstStyle/>
              <a:p>
                <a:r>
                  <a:rPr lang="ja-JP" altLang="en-US">
                    <a:noFill/>
                  </a:rPr>
                  <a:t> </a:t>
                </a:r>
              </a:p>
            </p:txBody>
          </p:sp>
        </mc:Fallback>
      </mc:AlternateContent>
      <p:cxnSp>
        <p:nvCxnSpPr>
          <p:cNvPr id="116" name="直線矢印コネクタ 115">
            <a:extLst>
              <a:ext uri="{FF2B5EF4-FFF2-40B4-BE49-F238E27FC236}">
                <a16:creationId xmlns:a16="http://schemas.microsoft.com/office/drawing/2014/main" id="{FCA2397A-471E-43B3-AF12-D4E3E36292D1}"/>
              </a:ext>
            </a:extLst>
          </p:cNvPr>
          <p:cNvCxnSpPr>
            <a:cxnSpLocks/>
          </p:cNvCxnSpPr>
          <p:nvPr/>
        </p:nvCxnSpPr>
        <p:spPr>
          <a:xfrm>
            <a:off x="8028119" y="4210855"/>
            <a:ext cx="0" cy="501243"/>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7" name="テキスト ボックス 116">
                <a:extLst>
                  <a:ext uri="{FF2B5EF4-FFF2-40B4-BE49-F238E27FC236}">
                    <a16:creationId xmlns:a16="http://schemas.microsoft.com/office/drawing/2014/main" id="{13449206-D51A-40DD-B933-21393DE163F9}"/>
                  </a:ext>
                </a:extLst>
              </p:cNvPr>
              <p:cNvSpPr txBox="1"/>
              <p:nvPr/>
            </p:nvSpPr>
            <p:spPr>
              <a:xfrm flipH="1">
                <a:off x="7790663" y="3874739"/>
                <a:ext cx="474912" cy="36933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17" name="テキスト ボックス 116">
                <a:extLst>
                  <a:ext uri="{FF2B5EF4-FFF2-40B4-BE49-F238E27FC236}">
                    <a16:creationId xmlns="" xmlns:a16="http://schemas.microsoft.com/office/drawing/2014/main" xmlns:a14="http://schemas.microsoft.com/office/drawing/2010/main" id="{13449206-D51A-40DD-B933-21393DE163F9}"/>
                  </a:ext>
                </a:extLst>
              </p:cNvPr>
              <p:cNvSpPr txBox="1">
                <a:spLocks noRot="1" noChangeAspect="1" noMove="1" noResize="1" noEditPoints="1" noAdjustHandles="1" noChangeArrowheads="1" noChangeShapeType="1" noTextEdit="1"/>
              </p:cNvSpPr>
              <p:nvPr/>
            </p:nvSpPr>
            <p:spPr>
              <a:xfrm flipH="1">
                <a:off x="7790663" y="3874739"/>
                <a:ext cx="474912" cy="369332"/>
              </a:xfrm>
              <a:prstGeom prst="rect">
                <a:avLst/>
              </a:prstGeom>
              <a:blipFill rotWithShape="0">
                <a:blip r:embed="rId9"/>
                <a:stretch>
                  <a:fillRect r="-32051" b="-13333"/>
                </a:stretch>
              </a:blipFill>
              <a:ln w="19050">
                <a:noFill/>
              </a:ln>
            </p:spPr>
            <p:txBody>
              <a:bodyPr/>
              <a:lstStyle/>
              <a:p>
                <a:r>
                  <a:rPr lang="ja-JP" altLang="en-US">
                    <a:noFill/>
                  </a:rPr>
                  <a:t> </a:t>
                </a:r>
              </a:p>
            </p:txBody>
          </p:sp>
        </mc:Fallback>
      </mc:AlternateContent>
      <p:cxnSp>
        <p:nvCxnSpPr>
          <p:cNvPr id="118" name="直線コネクタ 117"/>
          <p:cNvCxnSpPr/>
          <p:nvPr/>
        </p:nvCxnSpPr>
        <p:spPr>
          <a:xfrm>
            <a:off x="3674124" y="4696460"/>
            <a:ext cx="0" cy="114272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B0C11D1E-3878-47FC-9C76-99DF61208241}"/>
              </a:ext>
            </a:extLst>
          </p:cNvPr>
          <p:cNvSpPr txBox="1"/>
          <p:nvPr/>
        </p:nvSpPr>
        <p:spPr>
          <a:xfrm>
            <a:off x="3760339" y="5092352"/>
            <a:ext cx="932172"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23.3 mm</a:t>
            </a:r>
            <a:endParaRPr lang="ja-JP" altLang="en-US" sz="1400" dirty="0">
              <a:latin typeface="Century" panose="02040604050505020304" pitchFamily="18" charset="0"/>
            </a:endParaRPr>
          </a:p>
        </p:txBody>
      </p:sp>
      <p:cxnSp>
        <p:nvCxnSpPr>
          <p:cNvPr id="120" name="直線矢印コネクタ 119">
            <a:extLst>
              <a:ext uri="{FF2B5EF4-FFF2-40B4-BE49-F238E27FC236}">
                <a16:creationId xmlns:a16="http://schemas.microsoft.com/office/drawing/2014/main" id="{9DCD3417-FC58-4A25-8B2F-46952D33C10F}"/>
              </a:ext>
            </a:extLst>
          </p:cNvPr>
          <p:cNvCxnSpPr>
            <a:cxnSpLocks/>
          </p:cNvCxnSpPr>
          <p:nvPr/>
        </p:nvCxnSpPr>
        <p:spPr>
          <a:xfrm>
            <a:off x="3538372" y="5338074"/>
            <a:ext cx="130993"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121" name="直線矢印コネクタ 120">
            <a:extLst>
              <a:ext uri="{FF2B5EF4-FFF2-40B4-BE49-F238E27FC236}">
                <a16:creationId xmlns:a16="http://schemas.microsoft.com/office/drawing/2014/main" id="{9DCD3417-FC58-4A25-8B2F-46952D33C10F}"/>
              </a:ext>
            </a:extLst>
          </p:cNvPr>
          <p:cNvCxnSpPr>
            <a:cxnSpLocks/>
          </p:cNvCxnSpPr>
          <p:nvPr/>
        </p:nvCxnSpPr>
        <p:spPr>
          <a:xfrm>
            <a:off x="3761659" y="5337396"/>
            <a:ext cx="930852"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122" name="直線矢印コネクタ 121">
            <a:extLst>
              <a:ext uri="{FF2B5EF4-FFF2-40B4-BE49-F238E27FC236}">
                <a16:creationId xmlns:a16="http://schemas.microsoft.com/office/drawing/2014/main" id="{9DCD3417-FC58-4A25-8B2F-46952D33C10F}"/>
              </a:ext>
            </a:extLst>
          </p:cNvPr>
          <p:cNvCxnSpPr>
            <a:cxnSpLocks/>
          </p:cNvCxnSpPr>
          <p:nvPr/>
        </p:nvCxnSpPr>
        <p:spPr>
          <a:xfrm>
            <a:off x="3553309" y="5338074"/>
            <a:ext cx="240603"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sp>
        <p:nvSpPr>
          <p:cNvPr id="123" name="正方形/長方形 122"/>
          <p:cNvSpPr/>
          <p:nvPr/>
        </p:nvSpPr>
        <p:spPr>
          <a:xfrm>
            <a:off x="3688413" y="6095393"/>
            <a:ext cx="2610371" cy="369332"/>
          </a:xfrm>
          <a:prstGeom prst="rect">
            <a:avLst/>
          </a:prstGeom>
        </p:spPr>
        <p:txBody>
          <a:bodyPr wrap="square">
            <a:spAutoFit/>
          </a:bodyPr>
          <a:lstStyle/>
          <a:p>
            <a:r>
              <a:rPr lang="en-US" altLang="ja-JP" dirty="0">
                <a:solidFill>
                  <a:srgbClr val="FF0000"/>
                </a:solidFill>
              </a:rPr>
              <a:t>=  </a:t>
            </a:r>
            <a:r>
              <a:rPr lang="en-US" altLang="ja-JP" dirty="0">
                <a:solidFill>
                  <a:srgbClr val="FF0000"/>
                </a:solidFill>
                <a:latin typeface="+mn-ea"/>
              </a:rPr>
              <a:t>2944, 3028, 3124</a:t>
            </a:r>
            <a:r>
              <a:rPr lang="en-US" altLang="ja-JP" dirty="0">
                <a:solidFill>
                  <a:srgbClr val="FF0000"/>
                </a:solidFill>
                <a:latin typeface="ＭＳ Ｐゴシック" panose="020B0600070205080204" pitchFamily="50" charset="-128"/>
              </a:rPr>
              <a:t> mm</a:t>
            </a:r>
          </a:p>
        </p:txBody>
      </p:sp>
      <p:sp>
        <p:nvSpPr>
          <p:cNvPr id="124" name="正方形/長方形 123"/>
          <p:cNvSpPr/>
          <p:nvPr/>
        </p:nvSpPr>
        <p:spPr>
          <a:xfrm>
            <a:off x="749700" y="1230424"/>
            <a:ext cx="3942811" cy="492443"/>
          </a:xfrm>
          <a:prstGeom prst="rect">
            <a:avLst/>
          </a:prstGeom>
        </p:spPr>
        <p:txBody>
          <a:bodyPr wrap="square">
            <a:spAutoFit/>
          </a:bodyPr>
          <a:lstStyle/>
          <a:p>
            <a:pPr algn="ctr"/>
            <a:r>
              <a:rPr lang="ja-JP" altLang="en-US" sz="2600" dirty="0"/>
              <a:t>実験条件</a:t>
            </a:r>
            <a:endParaRPr lang="en-US" altLang="ja-JP" sz="2600" dirty="0"/>
          </a:p>
        </p:txBody>
      </p:sp>
    </p:spTree>
    <p:extLst>
      <p:ext uri="{BB962C8B-B14F-4D97-AF65-F5344CB8AC3E}">
        <p14:creationId xmlns:p14="http://schemas.microsoft.com/office/powerpoint/2010/main" val="414468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 y="113754"/>
            <a:ext cx="9144000" cy="719395"/>
          </a:xfrm>
        </p:spPr>
        <p:txBody>
          <a:bodyPr>
            <a:noAutofit/>
          </a:bodyPr>
          <a:lstStyle/>
          <a:p>
            <a:pPr algn="ctr"/>
            <a:r>
              <a:rPr kumimoji="1" lang="en-US" altLang="ja-JP" sz="3600" dirty="0"/>
              <a:t>- </a:t>
            </a:r>
            <a:r>
              <a:rPr lang="ja-JP" altLang="en-US" sz="3600" dirty="0"/>
              <a:t>実験結果：コア部の時間応答 </a:t>
            </a:r>
            <a:r>
              <a:rPr kumimoji="1" lang="en-US" altLang="ja-JP" sz="3600" dirty="0"/>
              <a:t>- </a:t>
            </a:r>
            <a:endParaRPr kumimoji="1" lang="ja-JP" altLang="en-US" sz="3600" dirty="0"/>
          </a:p>
        </p:txBody>
      </p:sp>
      <p:sp>
        <p:nvSpPr>
          <p:cNvPr id="12" name="スライド番号プレースホルダー 11"/>
          <p:cNvSpPr>
            <a:spLocks noGrp="1"/>
          </p:cNvSpPr>
          <p:nvPr>
            <p:ph type="sldNum" sz="quarter" idx="12"/>
          </p:nvPr>
        </p:nvSpPr>
        <p:spPr/>
        <p:txBody>
          <a:bodyPr/>
          <a:lstStyle/>
          <a:p>
            <a:fld id="{BC61AADE-A0EC-439D-811A-359813556A13}" type="slidenum">
              <a:rPr kumimoji="1" lang="ja-JP" altLang="en-US" smtClean="0"/>
              <a:t>18</a:t>
            </a:fld>
            <a:endParaRPr kumimoji="1" lang="ja-JP" altLang="en-US" dirty="0"/>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E613296-5AA9-48C2-AD43-0EC8B8E62DF5}"/>
                  </a:ext>
                </a:extLst>
              </p:cNvPr>
              <p:cNvSpPr/>
              <p:nvPr/>
            </p:nvSpPr>
            <p:spPr>
              <a:xfrm>
                <a:off x="283563" y="5937930"/>
                <a:ext cx="7124128" cy="338554"/>
              </a:xfrm>
              <a:prstGeom prst="rect">
                <a:avLst/>
              </a:prstGeom>
              <a:solidFill>
                <a:schemeClr val="bg1"/>
              </a:solidFill>
            </p:spPr>
            <p:txBody>
              <a:bodyPr wrap="square">
                <a:spAutoFit/>
              </a:bodyPr>
              <a:lstStyle/>
              <a:p>
                <a14:m>
                  <m:oMath xmlns:m="http://schemas.openxmlformats.org/officeDocument/2006/math">
                    <m:r>
                      <a:rPr lang="en-US" altLang="ja-JP" sz="1600" b="0" i="1" smtClean="0">
                        <a:latin typeface="Cambria Math" panose="02040503050406030204" pitchFamily="18" charset="0"/>
                      </a:rPr>
                      <m:t>𝐿</m:t>
                    </m:r>
                  </m:oMath>
                </a14:m>
                <a:r>
                  <a:rPr lang="en-US" altLang="ja-JP" sz="1600" dirty="0"/>
                  <a:t> : </a:t>
                </a:r>
                <a:r>
                  <a:rPr lang="ja-JP" altLang="en-US" sz="1600" dirty="0"/>
                  <a:t>管路長  </a:t>
                </a:r>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𝑓</m:t>
                        </m:r>
                      </m:e>
                      <m:sub>
                        <m:r>
                          <a:rPr lang="en-US" altLang="ja-JP" sz="1600" i="1">
                            <a:latin typeface="Cambria Math" panose="02040503050406030204" pitchFamily="18" charset="0"/>
                          </a:rPr>
                          <m:t>𝑟</m:t>
                        </m:r>
                      </m:sub>
                    </m:sSub>
                  </m:oMath>
                </a14:m>
                <a:r>
                  <a:rPr lang="en-US" altLang="ja-JP" sz="1600" dirty="0"/>
                  <a:t> : </a:t>
                </a:r>
                <a:r>
                  <a:rPr lang="ja-JP" altLang="en-US" sz="1600" dirty="0"/>
                  <a:t>共振周波数  </a:t>
                </a:r>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𝑓</m:t>
                        </m:r>
                      </m:e>
                      <m:sub>
                        <m:r>
                          <a:rPr lang="en-US" altLang="ja-JP" sz="1600" i="1">
                            <a:latin typeface="Cambria Math" panose="02040503050406030204" pitchFamily="18" charset="0"/>
                          </a:rPr>
                          <m:t>𝑜</m:t>
                        </m:r>
                      </m:sub>
                    </m:sSub>
                  </m:oMath>
                </a14:m>
                <a:r>
                  <a:rPr lang="en-US" altLang="ja-JP" sz="1600" dirty="0"/>
                  <a:t> : </a:t>
                </a:r>
                <a:r>
                  <a:rPr lang="ja-JP" altLang="en-US" sz="1600" dirty="0"/>
                  <a:t>発振周波数  </a:t>
                </a:r>
                <a:r>
                  <a:rPr lang="en-US" altLang="ja-JP" sz="1600" dirty="0"/>
                  <a:t>,</a:t>
                </a:r>
                <a:r>
                  <a:rPr lang="ja-JP" altLang="en-US" sz="1600" dirty="0"/>
                  <a:t> </a:t>
                </a:r>
                <a14:m>
                  <m:oMath xmlns:m="http://schemas.openxmlformats.org/officeDocument/2006/math">
                    <m:r>
                      <a:rPr lang="en-US" altLang="ja-JP" sz="1600" i="1">
                        <a:latin typeface="Cambria Math" panose="02040503050406030204" pitchFamily="18" charset="0"/>
                      </a:rPr>
                      <m:t>𝐺</m:t>
                    </m:r>
                    <m:r>
                      <a:rPr lang="en-US" altLang="ja-JP" sz="1600" i="1">
                        <a:latin typeface="Cambria Math" panose="02040503050406030204" pitchFamily="18" charset="0"/>
                      </a:rPr>
                      <m:t>(∞)</m:t>
                    </m:r>
                  </m:oMath>
                </a14:m>
                <a:r>
                  <a:rPr lang="en-US" altLang="ja-JP" sz="1600" dirty="0"/>
                  <a:t> : </a:t>
                </a:r>
                <a:r>
                  <a:rPr lang="ja-JP" altLang="en-US" sz="1600" dirty="0"/>
                  <a:t>ゲインの収束値</a:t>
                </a:r>
              </a:p>
            </p:txBody>
          </p:sp>
        </mc:Choice>
        <mc:Fallback xmlns="">
          <p:sp>
            <p:nvSpPr>
              <p:cNvPr id="35" name="正方形/長方形 34">
                <a:extLst>
                  <a:ext uri="{FF2B5EF4-FFF2-40B4-BE49-F238E27FC236}">
                    <a16:creationId xmlns:a16="http://schemas.microsoft.com/office/drawing/2014/main" xmlns:a14="http://schemas.microsoft.com/office/drawing/2010/main" xmlns="" id="{FE613296-5AA9-48C2-AD43-0EC8B8E62DF5}"/>
                  </a:ext>
                </a:extLst>
              </p:cNvPr>
              <p:cNvSpPr>
                <a:spLocks noRot="1" noChangeAspect="1" noMove="1" noResize="1" noEditPoints="1" noAdjustHandles="1" noChangeArrowheads="1" noChangeShapeType="1" noTextEdit="1"/>
              </p:cNvSpPr>
              <p:nvPr/>
            </p:nvSpPr>
            <p:spPr>
              <a:xfrm>
                <a:off x="283563" y="5937930"/>
                <a:ext cx="7124128" cy="338554"/>
              </a:xfrm>
              <a:prstGeom prst="rect">
                <a:avLst/>
              </a:prstGeom>
              <a:blipFill rotWithShape="0">
                <a:blip r:embed="rId3"/>
                <a:stretch>
                  <a:fillRect t="-8929" b="-23214"/>
                </a:stretch>
              </a:blipFill>
            </p:spPr>
            <p:txBody>
              <a:bodyPr/>
              <a:lstStyle/>
              <a:p>
                <a:r>
                  <a:rPr lang="ja-JP" altLang="en-US">
                    <a:noFill/>
                  </a:rPr>
                  <a:t> </a:t>
                </a:r>
              </a:p>
            </p:txBody>
          </p:sp>
        </mc:Fallback>
      </mc:AlternateContent>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 y="4222692"/>
            <a:ext cx="9218141" cy="1771937"/>
          </a:xfrm>
          <a:prstGeom prst="rect">
            <a:avLst/>
          </a:prstGeom>
        </p:spPr>
      </p:pic>
      <p:sp>
        <p:nvSpPr>
          <p:cNvPr id="38" name="正方形/長方形 37"/>
          <p:cNvSpPr/>
          <p:nvPr/>
        </p:nvSpPr>
        <p:spPr>
          <a:xfrm>
            <a:off x="1291905" y="4237341"/>
            <a:ext cx="1191236" cy="163859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489374" y="4565991"/>
            <a:ext cx="1117952" cy="130994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706466" y="4555866"/>
            <a:ext cx="1039993" cy="132007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845599" y="4565991"/>
            <a:ext cx="1124185" cy="132007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130602" y="1164346"/>
            <a:ext cx="8707380" cy="2753089"/>
            <a:chOff x="210704" y="3963582"/>
            <a:chExt cx="8707380" cy="2753089"/>
          </a:xfrm>
        </p:grpSpPr>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b="10026"/>
            <a:stretch/>
          </p:blipFill>
          <p:spPr>
            <a:xfrm>
              <a:off x="346396" y="4028753"/>
              <a:ext cx="4405050" cy="2597314"/>
            </a:xfrm>
            <a:prstGeom prst="rect">
              <a:avLst/>
            </a:prstGeom>
          </p:spPr>
        </p:pic>
        <p:sp>
          <p:nvSpPr>
            <p:cNvPr id="31" name="テキスト ボックス 30">
              <a:extLst>
                <a:ext uri="{FF2B5EF4-FFF2-40B4-BE49-F238E27FC236}">
                  <a16:creationId xmlns:a16="http://schemas.microsoft.com/office/drawing/2014/main" id="{E60C718B-6FF4-40F0-B69E-E95638D9A744}"/>
                </a:ext>
              </a:extLst>
            </p:cNvPr>
            <p:cNvSpPr txBox="1"/>
            <p:nvPr/>
          </p:nvSpPr>
          <p:spPr>
            <a:xfrm>
              <a:off x="1664316" y="6408894"/>
              <a:ext cx="2013526"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Time(s)</a:t>
              </a:r>
            </a:p>
          </p:txBody>
        </p:sp>
        <p:sp>
          <p:nvSpPr>
            <p:cNvPr id="32" name="テキスト ボックス 31">
              <a:extLst>
                <a:ext uri="{FF2B5EF4-FFF2-40B4-BE49-F238E27FC236}">
                  <a16:creationId xmlns:a16="http://schemas.microsoft.com/office/drawing/2014/main" id="{3D9359FD-628A-4591-AD92-2F4E51AAE881}"/>
                </a:ext>
              </a:extLst>
            </p:cNvPr>
            <p:cNvSpPr txBox="1"/>
            <p:nvPr/>
          </p:nvSpPr>
          <p:spPr>
            <a:xfrm rot="16200000">
              <a:off x="-438702" y="4791086"/>
              <a:ext cx="1606590" cy="307777"/>
            </a:xfrm>
            <a:prstGeom prst="rect">
              <a:avLst/>
            </a:prstGeom>
            <a:solidFill>
              <a:schemeClr val="bg1"/>
            </a:solidFill>
          </p:spPr>
          <p:txBody>
            <a:bodyPr wrap="square" rtlCol="0">
              <a:spAutoFit/>
            </a:bodyPr>
            <a:lstStyle/>
            <a:p>
              <a:r>
                <a:rPr lang="en-US" altLang="ja-JP" sz="1400" b="1" dirty="0">
                  <a:latin typeface="Adobe Song Std L" panose="02020300000000000000" pitchFamily="18" charset="-128"/>
                  <a:ea typeface="Adobe Song Std L" panose="02020300000000000000" pitchFamily="18" charset="-128"/>
                </a:rPr>
                <a:t>Pressure (Pa)</a:t>
              </a:r>
              <a:endParaRPr kumimoji="1" lang="ja-JP" altLang="en-US" sz="1400" b="1" dirty="0">
                <a:latin typeface="Adobe Song Std L" panose="02020300000000000000" pitchFamily="18" charset="-128"/>
                <a:ea typeface="Adobe Song Std L" panose="02020300000000000000" pitchFamily="18"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4352" y="3963582"/>
              <a:ext cx="4253732" cy="2599200"/>
            </a:xfrm>
            <a:prstGeom prst="rect">
              <a:avLst/>
            </a:prstGeom>
          </p:spPr>
        </p:pic>
        <p:sp>
          <p:nvSpPr>
            <p:cNvPr id="42" name="テキスト ボックス 41">
              <a:extLst>
                <a:ext uri="{FF2B5EF4-FFF2-40B4-BE49-F238E27FC236}">
                  <a16:creationId xmlns:a16="http://schemas.microsoft.com/office/drawing/2014/main" id="{E60C718B-6FF4-40F0-B69E-E95638D9A744}"/>
                </a:ext>
              </a:extLst>
            </p:cNvPr>
            <p:cNvSpPr txBox="1"/>
            <p:nvPr/>
          </p:nvSpPr>
          <p:spPr>
            <a:xfrm>
              <a:off x="6028177" y="6403677"/>
              <a:ext cx="2013526"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Time(s)</a:t>
              </a:r>
            </a:p>
          </p:txBody>
        </p:sp>
        <p:sp>
          <p:nvSpPr>
            <p:cNvPr id="43" name="テキスト ボックス 42">
              <a:extLst>
                <a:ext uri="{FF2B5EF4-FFF2-40B4-BE49-F238E27FC236}">
                  <a16:creationId xmlns:a16="http://schemas.microsoft.com/office/drawing/2014/main" id="{3D9359FD-628A-4591-AD92-2F4E51AAE881}"/>
                </a:ext>
              </a:extLst>
            </p:cNvPr>
            <p:cNvSpPr txBox="1"/>
            <p:nvPr/>
          </p:nvSpPr>
          <p:spPr>
            <a:xfrm rot="16200000">
              <a:off x="3966349" y="4794107"/>
              <a:ext cx="1606590" cy="307777"/>
            </a:xfrm>
            <a:prstGeom prst="rect">
              <a:avLst/>
            </a:prstGeom>
            <a:solidFill>
              <a:schemeClr val="bg1"/>
            </a:solidFill>
          </p:spPr>
          <p:txBody>
            <a:bodyPr wrap="square" rtlCol="0">
              <a:spAutoFit/>
            </a:bodyPr>
            <a:lstStyle/>
            <a:p>
              <a:r>
                <a:rPr lang="en-US" altLang="ja-JP" sz="1400" b="1" dirty="0">
                  <a:latin typeface="Adobe Song Std L" panose="02020300000000000000" pitchFamily="18" charset="-128"/>
                  <a:ea typeface="Adobe Song Std L" panose="02020300000000000000" pitchFamily="18" charset="-128"/>
                </a:rPr>
                <a:t>Pressure (Pa)</a:t>
              </a:r>
              <a:endParaRPr kumimoji="1" lang="ja-JP" altLang="en-US" sz="1400" b="1" dirty="0">
                <a:latin typeface="Adobe Song Std L" panose="02020300000000000000" pitchFamily="18" charset="-128"/>
                <a:ea typeface="Adobe Song Std L" panose="02020300000000000000" pitchFamily="18" charset="-128"/>
              </a:endParaRPr>
            </a:p>
          </p:txBody>
        </p:sp>
      </p:grpSp>
      <p:sp>
        <p:nvSpPr>
          <p:cNvPr id="34" name="正方形/長方形 33"/>
          <p:cNvSpPr/>
          <p:nvPr/>
        </p:nvSpPr>
        <p:spPr>
          <a:xfrm>
            <a:off x="2336487" y="2115964"/>
            <a:ext cx="4609523" cy="646331"/>
          </a:xfrm>
          <a:prstGeom prst="rect">
            <a:avLst/>
          </a:prstGeom>
          <a:solidFill>
            <a:schemeClr val="accent2">
              <a:lumMod val="20000"/>
              <a:lumOff val="80000"/>
            </a:schemeClr>
          </a:solidFill>
          <a:ln>
            <a:solidFill>
              <a:schemeClr val="tx1"/>
            </a:solidFill>
          </a:ln>
        </p:spPr>
        <p:txBody>
          <a:bodyPr wrap="square">
            <a:spAutoFit/>
          </a:bodyPr>
          <a:lstStyle/>
          <a:p>
            <a:pPr algn="ctr">
              <a:spcBef>
                <a:spcPct val="0"/>
              </a:spcBef>
            </a:pPr>
            <a:r>
              <a:rPr lang="ja-JP" altLang="en-US" sz="3600" b="1" dirty="0"/>
              <a:t>目標値に収束（安定）</a:t>
            </a:r>
            <a:endParaRPr lang="en-US" altLang="ja-JP" sz="3600" b="1" dirty="0"/>
          </a:p>
        </p:txBody>
      </p:sp>
      <p:sp>
        <p:nvSpPr>
          <p:cNvPr id="23" name="正方形/長方形 22"/>
          <p:cNvSpPr/>
          <p:nvPr/>
        </p:nvSpPr>
        <p:spPr>
          <a:xfrm>
            <a:off x="568411" y="3935105"/>
            <a:ext cx="7850659" cy="646331"/>
          </a:xfrm>
          <a:prstGeom prst="rect">
            <a:avLst/>
          </a:prstGeom>
          <a:solidFill>
            <a:schemeClr val="accent2">
              <a:lumMod val="20000"/>
              <a:lumOff val="80000"/>
            </a:schemeClr>
          </a:solidFill>
          <a:ln>
            <a:solidFill>
              <a:schemeClr val="tx1"/>
            </a:solidFill>
          </a:ln>
        </p:spPr>
        <p:txBody>
          <a:bodyPr wrap="square">
            <a:spAutoFit/>
          </a:bodyPr>
          <a:lstStyle/>
          <a:p>
            <a:pPr algn="ctr">
              <a:spcBef>
                <a:spcPct val="0"/>
              </a:spcBef>
            </a:pPr>
            <a:r>
              <a:rPr lang="ja-JP" altLang="en-US" sz="3600" b="1" dirty="0"/>
              <a:t>管路長に応じて発振周波数が自動決定</a:t>
            </a:r>
            <a:endParaRPr lang="en-US" altLang="ja-JP" sz="3600" b="1" dirty="0"/>
          </a:p>
        </p:txBody>
      </p:sp>
    </p:spTree>
    <p:extLst>
      <p:ext uri="{BB962C8B-B14F-4D97-AF65-F5344CB8AC3E}">
        <p14:creationId xmlns:p14="http://schemas.microsoft.com/office/powerpoint/2010/main" val="17072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animBg="1"/>
      <p:bldP spid="41" grpId="0" animBg="1"/>
      <p:bldP spid="34"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3999" cy="719395"/>
          </a:xfrm>
        </p:spPr>
        <p:txBody>
          <a:bodyPr>
            <a:normAutofit/>
          </a:bodyPr>
          <a:lstStyle/>
          <a:p>
            <a:pPr algn="ctr"/>
            <a:r>
              <a:rPr kumimoji="1" lang="en-US" altLang="ja-JP" sz="3600" dirty="0"/>
              <a:t>- </a:t>
            </a:r>
            <a:r>
              <a:rPr lang="ja-JP" altLang="en-US" sz="3600" dirty="0"/>
              <a:t>実験結果：自動調整された各パラメータ </a:t>
            </a:r>
            <a:r>
              <a:rPr kumimoji="1" lang="en-US" altLang="ja-JP" sz="3600" dirty="0"/>
              <a:t>-</a:t>
            </a:r>
            <a:endParaRPr kumimoji="1" lang="ja-JP" altLang="en-US" sz="3600" dirty="0"/>
          </a:p>
        </p:txBody>
      </p:sp>
      <p:sp>
        <p:nvSpPr>
          <p:cNvPr id="16" name="テキスト ボックス 15">
            <a:extLst>
              <a:ext uri="{FF2B5EF4-FFF2-40B4-BE49-F238E27FC236}">
                <a16:creationId xmlns:a16="http://schemas.microsoft.com/office/drawing/2014/main" id="{4312AD6C-2CBB-4611-9667-DCE1E3D5C82D}"/>
              </a:ext>
            </a:extLst>
          </p:cNvPr>
          <p:cNvSpPr txBox="1"/>
          <p:nvPr/>
        </p:nvSpPr>
        <p:spPr>
          <a:xfrm>
            <a:off x="576649" y="4171363"/>
            <a:ext cx="8044248" cy="892552"/>
          </a:xfrm>
          <a:prstGeom prst="rect">
            <a:avLst/>
          </a:prstGeom>
          <a:noFill/>
        </p:spPr>
        <p:txBody>
          <a:bodyPr wrap="square" rtlCol="0">
            <a:spAutoFit/>
          </a:bodyPr>
          <a:lstStyle/>
          <a:p>
            <a:r>
              <a:rPr lang="ja-JP" altLang="en-US" sz="2600" dirty="0"/>
              <a:t>管路長が小さくなるにつれてゲインの収束値が大きくなる</a:t>
            </a:r>
            <a:endParaRPr lang="en-US" altLang="ja-JP" sz="2600" dirty="0"/>
          </a:p>
          <a:p>
            <a:r>
              <a:rPr lang="ja-JP" altLang="en-US" sz="2600" dirty="0"/>
              <a:t>⇒ むだ時間が最適値から外れていくと共振利用が困難</a:t>
            </a:r>
            <a:endParaRPr lang="en-US" altLang="ja-JP" sz="2600" i="1" dirty="0"/>
          </a:p>
        </p:txBody>
      </p:sp>
      <p:sp>
        <p:nvSpPr>
          <p:cNvPr id="22" name="テキスト ボックス 21">
            <a:extLst>
              <a:ext uri="{FF2B5EF4-FFF2-40B4-BE49-F238E27FC236}">
                <a16:creationId xmlns:a16="http://schemas.microsoft.com/office/drawing/2014/main" id="{4312AD6C-2CBB-4611-9667-DCE1E3D5C82D}"/>
              </a:ext>
            </a:extLst>
          </p:cNvPr>
          <p:cNvSpPr txBox="1"/>
          <p:nvPr/>
        </p:nvSpPr>
        <p:spPr>
          <a:xfrm>
            <a:off x="743318" y="5610710"/>
            <a:ext cx="7787666" cy="523220"/>
          </a:xfrm>
          <a:prstGeom prst="rect">
            <a:avLst/>
          </a:prstGeom>
          <a:noFill/>
        </p:spPr>
        <p:txBody>
          <a:bodyPr wrap="square" rtlCol="0">
            <a:spAutoFit/>
          </a:bodyPr>
          <a:lstStyle/>
          <a:p>
            <a:r>
              <a:rPr lang="ja-JP" altLang="en-US" sz="2800" dirty="0"/>
              <a:t>周波数範囲を拡大　⇒　</a:t>
            </a:r>
            <a:r>
              <a:rPr lang="ja-JP" altLang="en-US" sz="2800" dirty="0">
                <a:solidFill>
                  <a:srgbClr val="FF0000"/>
                </a:solidFill>
              </a:rPr>
              <a:t>むだ時間の再調整が必要</a:t>
            </a:r>
            <a:endParaRPr lang="en-US" altLang="ja-JP" sz="2800" dirty="0">
              <a:solidFill>
                <a:srgbClr val="FF0000"/>
              </a:solidFill>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 y="1913517"/>
            <a:ext cx="9218141" cy="1771937"/>
          </a:xfrm>
          <a:prstGeom prst="rect">
            <a:avLst/>
          </a:prstGeom>
        </p:spPr>
      </p:pic>
      <p:sp>
        <p:nvSpPr>
          <p:cNvPr id="11" name="正方形/長方形 10"/>
          <p:cNvSpPr/>
          <p:nvPr/>
        </p:nvSpPr>
        <p:spPr>
          <a:xfrm>
            <a:off x="3595905" y="2266941"/>
            <a:ext cx="1099662" cy="130994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744434" y="2256816"/>
            <a:ext cx="1101165" cy="132007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968892" y="2256816"/>
            <a:ext cx="1124185" cy="132007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C61AADE-A0EC-439D-811A-359813556A13}" type="slidenum">
              <a:rPr kumimoji="1" lang="ja-JP" altLang="en-US" smtClean="0"/>
              <a:t>19</a:t>
            </a:fld>
            <a:endParaRPr kumimoji="1" lang="ja-JP" altLang="en-US"/>
          </a:p>
        </p:txBody>
      </p:sp>
      <p:cxnSp>
        <p:nvCxnSpPr>
          <p:cNvPr id="4" name="直線矢印コネクタ 3"/>
          <p:cNvCxnSpPr/>
          <p:nvPr/>
        </p:nvCxnSpPr>
        <p:spPr>
          <a:xfrm>
            <a:off x="1044710" y="2546809"/>
            <a:ext cx="0" cy="103008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312AD6C-2CBB-4611-9667-DCE1E3D5C82D}"/>
              </a:ext>
            </a:extLst>
          </p:cNvPr>
          <p:cNvSpPr txBox="1"/>
          <p:nvPr/>
        </p:nvSpPr>
        <p:spPr>
          <a:xfrm>
            <a:off x="1047484" y="2799485"/>
            <a:ext cx="650789" cy="461665"/>
          </a:xfrm>
          <a:prstGeom prst="rect">
            <a:avLst/>
          </a:prstGeom>
          <a:noFill/>
        </p:spPr>
        <p:txBody>
          <a:bodyPr wrap="square" rtlCol="0">
            <a:spAutoFit/>
          </a:bodyPr>
          <a:lstStyle/>
          <a:p>
            <a:r>
              <a:rPr lang="ja-JP" altLang="en-US" sz="2400" dirty="0">
                <a:solidFill>
                  <a:srgbClr val="FF0000"/>
                </a:solidFill>
              </a:rPr>
              <a:t>小</a:t>
            </a:r>
            <a:endParaRPr lang="en-US" altLang="ja-JP" sz="2400" dirty="0">
              <a:solidFill>
                <a:srgbClr val="FF0000"/>
              </a:solidFill>
            </a:endParaRPr>
          </a:p>
        </p:txBody>
      </p:sp>
      <p:cxnSp>
        <p:nvCxnSpPr>
          <p:cNvPr id="17" name="直線矢印コネクタ 16"/>
          <p:cNvCxnSpPr/>
          <p:nvPr/>
        </p:nvCxnSpPr>
        <p:spPr>
          <a:xfrm>
            <a:off x="3808525" y="2546808"/>
            <a:ext cx="0" cy="103008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312AD6C-2CBB-4611-9667-DCE1E3D5C82D}"/>
              </a:ext>
            </a:extLst>
          </p:cNvPr>
          <p:cNvSpPr txBox="1"/>
          <p:nvPr/>
        </p:nvSpPr>
        <p:spPr>
          <a:xfrm>
            <a:off x="3321366" y="2799484"/>
            <a:ext cx="650789" cy="461665"/>
          </a:xfrm>
          <a:prstGeom prst="rect">
            <a:avLst/>
          </a:prstGeom>
          <a:noFill/>
        </p:spPr>
        <p:txBody>
          <a:bodyPr wrap="square" rtlCol="0">
            <a:spAutoFit/>
          </a:bodyPr>
          <a:lstStyle/>
          <a:p>
            <a:r>
              <a:rPr lang="ja-JP" altLang="en-US" sz="2400" dirty="0">
                <a:solidFill>
                  <a:srgbClr val="FF0000"/>
                </a:solidFill>
              </a:rPr>
              <a:t>大</a:t>
            </a:r>
            <a:endParaRPr lang="en-US" altLang="ja-JP" sz="2400" dirty="0">
              <a:solidFill>
                <a:srgbClr val="FF0000"/>
              </a:solidFill>
            </a:endParaRPr>
          </a:p>
        </p:txBody>
      </p:sp>
      <p:cxnSp>
        <p:nvCxnSpPr>
          <p:cNvPr id="24" name="直線矢印コネクタ 23"/>
          <p:cNvCxnSpPr/>
          <p:nvPr/>
        </p:nvCxnSpPr>
        <p:spPr>
          <a:xfrm>
            <a:off x="5982230" y="2546808"/>
            <a:ext cx="0" cy="99475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312AD6C-2CBB-4611-9667-DCE1E3D5C82D}"/>
              </a:ext>
            </a:extLst>
          </p:cNvPr>
          <p:cNvSpPr txBox="1"/>
          <p:nvPr/>
        </p:nvSpPr>
        <p:spPr>
          <a:xfrm>
            <a:off x="5495071" y="2799485"/>
            <a:ext cx="645847" cy="461665"/>
          </a:xfrm>
          <a:prstGeom prst="rect">
            <a:avLst/>
          </a:prstGeom>
          <a:noFill/>
        </p:spPr>
        <p:txBody>
          <a:bodyPr wrap="square" rtlCol="0">
            <a:spAutoFit/>
          </a:bodyPr>
          <a:lstStyle/>
          <a:p>
            <a:r>
              <a:rPr lang="ja-JP" altLang="en-US" sz="2400" dirty="0">
                <a:solidFill>
                  <a:srgbClr val="FF0000"/>
                </a:solidFill>
              </a:rPr>
              <a:t>大</a:t>
            </a:r>
            <a:endParaRPr lang="en-US" altLang="ja-JP" sz="2400" dirty="0">
              <a:solidFill>
                <a:srgbClr val="FF0000"/>
              </a:solidFill>
            </a:endParaRPr>
          </a:p>
        </p:txBody>
      </p:sp>
      <p:cxnSp>
        <p:nvCxnSpPr>
          <p:cNvPr id="26" name="直線矢印コネクタ 25"/>
          <p:cNvCxnSpPr/>
          <p:nvPr/>
        </p:nvCxnSpPr>
        <p:spPr>
          <a:xfrm>
            <a:off x="8130656" y="2546808"/>
            <a:ext cx="0" cy="103008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312AD6C-2CBB-4611-9667-DCE1E3D5C82D}"/>
              </a:ext>
            </a:extLst>
          </p:cNvPr>
          <p:cNvSpPr txBox="1"/>
          <p:nvPr/>
        </p:nvSpPr>
        <p:spPr>
          <a:xfrm>
            <a:off x="7643497" y="2799484"/>
            <a:ext cx="650789" cy="461665"/>
          </a:xfrm>
          <a:prstGeom prst="rect">
            <a:avLst/>
          </a:prstGeom>
          <a:noFill/>
        </p:spPr>
        <p:txBody>
          <a:bodyPr wrap="square" rtlCol="0">
            <a:spAutoFit/>
          </a:bodyPr>
          <a:lstStyle/>
          <a:p>
            <a:r>
              <a:rPr lang="ja-JP" altLang="en-US" sz="2400" dirty="0">
                <a:solidFill>
                  <a:srgbClr val="FF0000"/>
                </a:solidFill>
              </a:rPr>
              <a:t>大</a:t>
            </a:r>
            <a:endParaRPr lang="en-US" altLang="ja-JP" sz="2400" dirty="0">
              <a:solidFill>
                <a:srgbClr val="FF0000"/>
              </a:solidFill>
            </a:endParaRPr>
          </a:p>
        </p:txBody>
      </p:sp>
      <p:sp>
        <p:nvSpPr>
          <p:cNvPr id="28" name="正方形/長方形 27"/>
          <p:cNvSpPr/>
          <p:nvPr/>
        </p:nvSpPr>
        <p:spPr>
          <a:xfrm>
            <a:off x="54991" y="1937063"/>
            <a:ext cx="1230111" cy="163982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87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xit" presetSubtype="0" fill="hold" grpId="1" nodeType="withEffect">
                                  <p:stCondLst>
                                    <p:cond delay="0"/>
                                  </p:stCondLst>
                                  <p:childTnLst>
                                    <p:animEffect transition="out" filter="fade">
                                      <p:cBhvr>
                                        <p:cTn id="47" dur="100"/>
                                        <p:tgtEl>
                                          <p:spTgt spid="11"/>
                                        </p:tgtEl>
                                      </p:cBhvr>
                                    </p:animEffect>
                                    <p:set>
                                      <p:cBhvr>
                                        <p:cTn id="48" dur="1" fill="hold">
                                          <p:stCondLst>
                                            <p:cond delay="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
                                        <p:tgtEl>
                                          <p:spTgt spid="12"/>
                                        </p:tgtEl>
                                      </p:cBhvr>
                                    </p:animEffect>
                                    <p:set>
                                      <p:cBhvr>
                                        <p:cTn id="51" dur="1" fill="hold">
                                          <p:stCondLst>
                                            <p:cond delay="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
                                        <p:tgtEl>
                                          <p:spTgt spid="14"/>
                                        </p:tgtEl>
                                      </p:cBhvr>
                                    </p:animEffect>
                                    <p:set>
                                      <p:cBhvr>
                                        <p:cTn id="54" dur="1" fill="hold">
                                          <p:stCondLst>
                                            <p:cond delay="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00"/>
                                        <p:tgtEl>
                                          <p:spTgt spid="28"/>
                                        </p:tgtEl>
                                      </p:cBhvr>
                                    </p:animEffect>
                                    <p:set>
                                      <p:cBhvr>
                                        <p:cTn id="57" dur="1" fill="hold">
                                          <p:stCondLst>
                                            <p:cond delay="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11" grpId="0" animBg="1"/>
      <p:bldP spid="11" grpId="1" animBg="1"/>
      <p:bldP spid="12" grpId="0" animBg="1"/>
      <p:bldP spid="12" grpId="1" animBg="1"/>
      <p:bldP spid="14" grpId="0" animBg="1"/>
      <p:bldP spid="14" grpId="1" animBg="1"/>
      <p:bldP spid="15" grpId="0"/>
      <p:bldP spid="18" grpId="0"/>
      <p:bldP spid="25" grpId="0"/>
      <p:bldP spid="27" grpId="0"/>
      <p:bldP spid="28" grpId="0" animBg="1"/>
      <p:bldP spid="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4000" cy="719395"/>
          </a:xfrm>
        </p:spPr>
        <p:txBody>
          <a:bodyPr>
            <a:normAutofit/>
          </a:bodyPr>
          <a:lstStyle/>
          <a:p>
            <a:pPr algn="ctr"/>
            <a:r>
              <a:rPr kumimoji="1" lang="en-US" altLang="ja-JP" sz="3600" dirty="0"/>
              <a:t>- </a:t>
            </a:r>
            <a:r>
              <a:rPr kumimoji="1" lang="ja-JP" altLang="en-US" sz="3600" dirty="0"/>
              <a:t>研究背景 </a:t>
            </a:r>
            <a:r>
              <a:rPr kumimoji="1" lang="en-US" altLang="ja-JP" sz="3600" dirty="0"/>
              <a:t>-</a:t>
            </a:r>
            <a:endParaRPr kumimoji="1" lang="ja-JP" altLang="en-US" sz="3600" dirty="0"/>
          </a:p>
        </p:txBody>
      </p:sp>
      <p:sp>
        <p:nvSpPr>
          <p:cNvPr id="60" name="テキスト ボックス 59">
            <a:extLst>
              <a:ext uri="{FF2B5EF4-FFF2-40B4-BE49-F238E27FC236}">
                <a16:creationId xmlns:a16="http://schemas.microsoft.com/office/drawing/2014/main" id="{0D983D14-EC9A-4127-9A7D-E6618BC0B4C5}"/>
              </a:ext>
            </a:extLst>
          </p:cNvPr>
          <p:cNvSpPr txBox="1"/>
          <p:nvPr/>
        </p:nvSpPr>
        <p:spPr>
          <a:xfrm>
            <a:off x="205272" y="1144007"/>
            <a:ext cx="6919335" cy="461665"/>
          </a:xfrm>
          <a:prstGeom prst="rect">
            <a:avLst/>
          </a:prstGeom>
          <a:noFill/>
        </p:spPr>
        <p:txBody>
          <a:bodyPr wrap="square" rtlCol="0">
            <a:spAutoFit/>
          </a:bodyPr>
          <a:lstStyle/>
          <a:p>
            <a:pPr algn="ctr"/>
            <a:r>
              <a:rPr lang="ja-JP" altLang="en-US" sz="2400" dirty="0"/>
              <a:t>熱音響現象 </a:t>
            </a:r>
            <a:r>
              <a:rPr lang="en-US" altLang="ja-JP" sz="2400" dirty="0"/>
              <a:t>:</a:t>
            </a:r>
            <a:r>
              <a:rPr lang="ja-JP" altLang="en-US" sz="2400" dirty="0"/>
              <a:t> </a:t>
            </a:r>
            <a:r>
              <a:rPr lang="ja-JP" altLang="en-US" sz="2400" dirty="0">
                <a:solidFill>
                  <a:srgbClr val="FF0000"/>
                </a:solidFill>
              </a:rPr>
              <a:t>熱</a:t>
            </a:r>
            <a:r>
              <a:rPr lang="ja-JP" altLang="en-US" sz="2400" dirty="0"/>
              <a:t>と</a:t>
            </a:r>
            <a:r>
              <a:rPr lang="ja-JP" altLang="en-US" sz="2400" dirty="0">
                <a:solidFill>
                  <a:srgbClr val="FF0000"/>
                </a:solidFill>
              </a:rPr>
              <a:t>音波</a:t>
            </a:r>
            <a:r>
              <a:rPr lang="ja-JP" altLang="en-US" sz="2400" dirty="0"/>
              <a:t>の相互エネルギー変換</a:t>
            </a:r>
            <a:endParaRPr lang="en-US" altLang="ja-JP" sz="2400" dirty="0"/>
          </a:p>
        </p:txBody>
      </p:sp>
      <p:sp>
        <p:nvSpPr>
          <p:cNvPr id="29" name="テキスト ボックス 28">
            <a:extLst>
              <a:ext uri="{FF2B5EF4-FFF2-40B4-BE49-F238E27FC236}">
                <a16:creationId xmlns:a16="http://schemas.microsoft.com/office/drawing/2014/main" id="{A04E5116-C710-4D1A-BF0D-9EE0E41731A6}"/>
              </a:ext>
            </a:extLst>
          </p:cNvPr>
          <p:cNvSpPr txBox="1"/>
          <p:nvPr/>
        </p:nvSpPr>
        <p:spPr>
          <a:xfrm>
            <a:off x="1372400" y="5200116"/>
            <a:ext cx="7520573" cy="830997"/>
          </a:xfrm>
          <a:prstGeom prst="rect">
            <a:avLst/>
          </a:prstGeom>
          <a:noFill/>
        </p:spPr>
        <p:txBody>
          <a:bodyPr wrap="square" rtlCol="0">
            <a:spAutoFit/>
          </a:bodyPr>
          <a:lstStyle/>
          <a:p>
            <a:r>
              <a:rPr lang="ja-JP" altLang="en-US" sz="2400" dirty="0">
                <a:latin typeface="ＭＳ Ｐゴシック" panose="020B0600070205080204" pitchFamily="50" charset="-128"/>
              </a:rPr>
              <a:t>設計段階で自励発振時圧力振幅の推定</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en-US" altLang="ja-JP" sz="2400" dirty="0">
                <a:solidFill>
                  <a:srgbClr val="FF0000"/>
                </a:solidFill>
                <a:latin typeface="ＭＳ Ｐゴシック" panose="020B0600070205080204" pitchFamily="50" charset="-128"/>
                <a:ea typeface="ＭＳ Ｐゴシック" panose="020B0600070205080204" pitchFamily="50" charset="-128"/>
              </a:rPr>
              <a:t>	</a:t>
            </a:r>
            <a:r>
              <a:rPr lang="ja-JP" altLang="en-US" sz="2400"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熱音響システムを実用化するにあたり重要</a:t>
            </a:r>
          </a:p>
        </p:txBody>
      </p:sp>
      <p:sp>
        <p:nvSpPr>
          <p:cNvPr id="30" name="コンテンツ プレースホルダ 2">
            <a:extLst>
              <a:ext uri="{FF2B5EF4-FFF2-40B4-BE49-F238E27FC236}">
                <a16:creationId xmlns:a16="http://schemas.microsoft.com/office/drawing/2014/main" id="{1442D1B4-D505-497D-A612-9E62BA447E2E}"/>
              </a:ext>
            </a:extLst>
          </p:cNvPr>
          <p:cNvSpPr txBox="1">
            <a:spLocks/>
          </p:cNvSpPr>
          <p:nvPr/>
        </p:nvSpPr>
        <p:spPr>
          <a:xfrm>
            <a:off x="699312" y="4767810"/>
            <a:ext cx="8193661" cy="512625"/>
          </a:xfrm>
          <a:prstGeom prst="rect">
            <a:avLst/>
          </a:prstGeom>
          <a:noFill/>
        </p:spPr>
        <p:txBody>
          <a:bodyPr>
            <a:noAutofit/>
          </a:bodyPr>
          <a:lstStyle/>
          <a:p>
            <a:pPr>
              <a:spcBef>
                <a:spcPct val="20000"/>
              </a:spcBef>
              <a:defRPr/>
            </a:pPr>
            <a:r>
              <a:rPr lang="ja-JP" altLang="en-US" sz="2400" u="sng" dirty="0">
                <a:uFill>
                  <a:solidFill>
                    <a:schemeClr val="tx1"/>
                  </a:solidFill>
                </a:uFill>
                <a:latin typeface="ＭＳ Ｐゴシック" panose="020B0600070205080204" pitchFamily="50" charset="-128"/>
                <a:ea typeface="ＭＳ Ｐゴシック" panose="020B0600070205080204" pitchFamily="50" charset="-128"/>
              </a:rPr>
              <a:t>熱音響システム・・・</a:t>
            </a:r>
            <a:r>
              <a:rPr lang="ja-JP" altLang="en-US" sz="2400" u="sng" dirty="0"/>
              <a:t>エンジン、発電機、冷凍機</a:t>
            </a:r>
            <a:endParaRPr lang="en-US" altLang="ja-JP" sz="2400" u="sng" dirty="0"/>
          </a:p>
          <a:p>
            <a:pPr>
              <a:spcBef>
                <a:spcPct val="20000"/>
              </a:spcBef>
              <a:defRPr/>
            </a:pPr>
            <a:endParaRPr lang="en-US" altLang="ja-JP" sz="2400" u="sng" dirty="0">
              <a:uFill>
                <a:solidFill>
                  <a:schemeClr val="tx1"/>
                </a:solidFill>
              </a:uFill>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5B827512-14FE-46AA-8D84-496CF6BCEE70}"/>
              </a:ext>
            </a:extLst>
          </p:cNvPr>
          <p:cNvSpPr txBox="1"/>
          <p:nvPr/>
        </p:nvSpPr>
        <p:spPr>
          <a:xfrm>
            <a:off x="751864" y="2411407"/>
            <a:ext cx="3472404" cy="1569660"/>
          </a:xfrm>
          <a:prstGeom prst="rect">
            <a:avLst/>
          </a:prstGeom>
          <a:noFill/>
        </p:spPr>
        <p:txBody>
          <a:bodyPr wrap="square" rtlCol="0">
            <a:spAutoFit/>
          </a:bodyPr>
          <a:lstStyle/>
          <a:p>
            <a:r>
              <a:rPr lang="ja-JP" altLang="en-US" sz="2400" dirty="0"/>
              <a:t>共鳴管内にあるスタック</a:t>
            </a:r>
            <a:endParaRPr lang="en-US" altLang="ja-JP" sz="2400" dirty="0"/>
          </a:p>
          <a:p>
            <a:r>
              <a:rPr lang="ja-JP" altLang="en-US" sz="2400" dirty="0"/>
              <a:t>（熱音波変換デバイス）に温度勾配を与えることで音波が発生</a:t>
            </a:r>
            <a:endParaRPr lang="en-US" altLang="ja-JP" sz="2400" dirty="0"/>
          </a:p>
        </p:txBody>
      </p:sp>
      <p:sp>
        <p:nvSpPr>
          <p:cNvPr id="4" name="スライド番号プレースホルダー 3"/>
          <p:cNvSpPr>
            <a:spLocks noGrp="1"/>
          </p:cNvSpPr>
          <p:nvPr>
            <p:ph type="sldNum" sz="quarter" idx="12"/>
          </p:nvPr>
        </p:nvSpPr>
        <p:spPr/>
        <p:txBody>
          <a:bodyPr/>
          <a:lstStyle/>
          <a:p>
            <a:fld id="{BC61AADE-A0EC-439D-811A-359813556A13}" type="slidenum">
              <a:rPr kumimoji="1" lang="ja-JP" altLang="en-US" smtClean="0"/>
              <a:t>2</a:t>
            </a:fld>
            <a:endParaRPr kumimoji="1" lang="ja-JP" altLang="en-US"/>
          </a:p>
        </p:txBody>
      </p:sp>
      <p:grpSp>
        <p:nvGrpSpPr>
          <p:cNvPr id="45" name="グループ化 44"/>
          <p:cNvGrpSpPr/>
          <p:nvPr/>
        </p:nvGrpSpPr>
        <p:grpSpPr>
          <a:xfrm>
            <a:off x="4822573" y="2508443"/>
            <a:ext cx="2996986" cy="995159"/>
            <a:chOff x="9301679" y="2584925"/>
            <a:chExt cx="2996986" cy="995159"/>
          </a:xfrm>
        </p:grpSpPr>
        <p:sp>
          <p:nvSpPr>
            <p:cNvPr id="46" name="円柱 45">
              <a:extLst>
                <a:ext uri="{FF2B5EF4-FFF2-40B4-BE49-F238E27FC236}">
                  <a16:creationId xmlns:a16="http://schemas.microsoft.com/office/drawing/2014/main" id="{F5BBDB80-D336-401B-A9EC-30B1DC466345}"/>
                </a:ext>
              </a:extLst>
            </p:cNvPr>
            <p:cNvSpPr>
              <a:spLocks noChangeArrowheads="1"/>
            </p:cNvSpPr>
            <p:nvPr/>
          </p:nvSpPr>
          <p:spPr bwMode="auto">
            <a:xfrm rot="6621938">
              <a:off x="10455071" y="1590840"/>
              <a:ext cx="690201" cy="2996986"/>
            </a:xfrm>
            <a:prstGeom prst="can">
              <a:avLst>
                <a:gd name="adj" fmla="val 71705"/>
              </a:avLst>
            </a:prstGeom>
            <a:gradFill flip="none" rotWithShape="1">
              <a:gsLst>
                <a:gs pos="100000">
                  <a:schemeClr val="bg1">
                    <a:lumMod val="65000"/>
                  </a:schemeClr>
                </a:gs>
                <a:gs pos="46900">
                  <a:schemeClr val="accent3">
                    <a:lumMod val="20000"/>
                    <a:lumOff val="80000"/>
                  </a:schemeClr>
                </a:gs>
                <a:gs pos="0">
                  <a:schemeClr val="bg1">
                    <a:lumMod val="65000"/>
                  </a:schemeClr>
                </a:gs>
              </a:gsLst>
              <a:lin ang="21594000" scaled="0"/>
              <a:tileRect/>
            </a:gradFill>
            <a:ln w="12700" algn="ctr">
              <a:solidFill>
                <a:srgbClr val="000000"/>
              </a:solidFill>
              <a:round/>
              <a:headEnd/>
              <a:tailEnd/>
            </a:ln>
          </p:spPr>
          <p:txBody>
            <a:bodyPr rot="10800000" vert="eaVert"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schemeClr val="bg1"/>
                </a:solidFill>
                <a:effectLst/>
                <a:highlight>
                  <a:srgbClr val="FFFF00"/>
                </a:highlight>
                <a:uLnTx/>
                <a:uFillTx/>
                <a:latin typeface="Arial"/>
                <a:ea typeface="ＭＳ Ｐゴシック"/>
              </a:endParaRPr>
            </a:p>
          </p:txBody>
        </p:sp>
        <p:sp>
          <p:nvSpPr>
            <p:cNvPr id="47" name="円柱 46">
              <a:extLst>
                <a:ext uri="{FF2B5EF4-FFF2-40B4-BE49-F238E27FC236}">
                  <a16:creationId xmlns:a16="http://schemas.microsoft.com/office/drawing/2014/main" id="{C4D8C41D-810D-4250-8874-7F596CDC5075}"/>
                </a:ext>
              </a:extLst>
            </p:cNvPr>
            <p:cNvSpPr>
              <a:spLocks noChangeArrowheads="1"/>
            </p:cNvSpPr>
            <p:nvPr/>
          </p:nvSpPr>
          <p:spPr bwMode="auto">
            <a:xfrm rot="6621938">
              <a:off x="10012759" y="2352351"/>
              <a:ext cx="679669" cy="1144818"/>
            </a:xfrm>
            <a:prstGeom prst="can">
              <a:avLst>
                <a:gd name="adj" fmla="val 71705"/>
              </a:avLst>
            </a:prstGeom>
            <a:gradFill flip="none" rotWithShape="1">
              <a:gsLst>
                <a:gs pos="60000">
                  <a:schemeClr val="accent1"/>
                </a:gs>
                <a:gs pos="16000">
                  <a:schemeClr val="accent1">
                    <a:lumMod val="75000"/>
                  </a:schemeClr>
                </a:gs>
                <a:gs pos="83000">
                  <a:srgbClr val="FF4747"/>
                </a:gs>
                <a:gs pos="95000">
                  <a:srgbClr val="FF0000"/>
                </a:gs>
                <a:gs pos="76000">
                  <a:schemeClr val="accent1">
                    <a:lumMod val="20000"/>
                    <a:lumOff val="80000"/>
                  </a:schemeClr>
                </a:gs>
                <a:gs pos="74000">
                  <a:schemeClr val="accent1"/>
                </a:gs>
              </a:gsLst>
              <a:path path="circle">
                <a:fillToRect l="50000" t="-80000" r="50000" b="180000"/>
              </a:path>
              <a:tileRect/>
            </a:gradFill>
            <a:ln w="3175" algn="ctr">
              <a:solidFill>
                <a:schemeClr val="bg1">
                  <a:lumMod val="50000"/>
                </a:schemeClr>
              </a:solidFill>
              <a:prstDash val="solid"/>
              <a:round/>
              <a:headEnd/>
              <a:tailEnd/>
            </a:ln>
          </p:spPr>
          <p:txBody>
            <a:bodyPr rot="10800000" vert="eaVert"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schemeClr val="bg1"/>
                </a:solidFill>
                <a:effectLst/>
                <a:highlight>
                  <a:srgbClr val="FFFF00"/>
                </a:highlight>
                <a:uLnTx/>
                <a:uFillTx/>
                <a:latin typeface="Arial"/>
                <a:ea typeface="ＭＳ Ｐゴシック"/>
              </a:endParaRPr>
            </a:p>
          </p:txBody>
        </p:sp>
        <p:sp>
          <p:nvSpPr>
            <p:cNvPr id="48" name="楕円 82">
              <a:extLst>
                <a:ext uri="{FF2B5EF4-FFF2-40B4-BE49-F238E27FC236}">
                  <a16:creationId xmlns:a16="http://schemas.microsoft.com/office/drawing/2014/main" id="{4ACE7B0C-2090-475C-B5F2-DC5B6A1D611E}"/>
                </a:ext>
              </a:extLst>
            </p:cNvPr>
            <p:cNvSpPr/>
            <p:nvPr/>
          </p:nvSpPr>
          <p:spPr>
            <a:xfrm rot="1285678">
              <a:off x="10418078" y="2698214"/>
              <a:ext cx="483506" cy="680168"/>
            </a:xfrm>
            <a:prstGeom prst="ellipse">
              <a:avLst/>
            </a:prstGeom>
            <a:pattFill prst="lgGrid">
              <a:fgClr>
                <a:schemeClr val="tx1"/>
              </a:fgClr>
              <a:bgClr>
                <a:schemeClr val="accent1"/>
              </a:bgClr>
            </a:patt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1705FF28-BD14-4A0E-8959-5F04EDDABCF6}"/>
                </a:ext>
              </a:extLst>
            </p:cNvPr>
            <p:cNvGrpSpPr/>
            <p:nvPr/>
          </p:nvGrpSpPr>
          <p:grpSpPr>
            <a:xfrm rot="1262551">
              <a:off x="11229554" y="3044740"/>
              <a:ext cx="349819" cy="535344"/>
              <a:chOff x="5544891" y="5235603"/>
              <a:chExt cx="436048" cy="667305"/>
            </a:xfrm>
          </p:grpSpPr>
          <p:sp>
            <p:nvSpPr>
              <p:cNvPr id="50" name="月 49">
                <a:extLst>
                  <a:ext uri="{FF2B5EF4-FFF2-40B4-BE49-F238E27FC236}">
                    <a16:creationId xmlns:a16="http://schemas.microsoft.com/office/drawing/2014/main" id="{A21EE2CC-461A-4D9D-BA8E-CDB7B681E751}"/>
                  </a:ext>
                </a:extLst>
              </p:cNvPr>
              <p:cNvSpPr/>
              <p:nvPr/>
            </p:nvSpPr>
            <p:spPr>
              <a:xfrm rot="10800000">
                <a:off x="5668862" y="5369114"/>
                <a:ext cx="109981" cy="400283"/>
              </a:xfrm>
              <a:prstGeom prst="moon">
                <a:avLst>
                  <a:gd name="adj" fmla="val 312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月 50">
                <a:extLst>
                  <a:ext uri="{FF2B5EF4-FFF2-40B4-BE49-F238E27FC236}">
                    <a16:creationId xmlns:a16="http://schemas.microsoft.com/office/drawing/2014/main" id="{A86D5C73-5815-475A-97BD-7B9C26FEBDD3}"/>
                  </a:ext>
                </a:extLst>
              </p:cNvPr>
              <p:cNvSpPr/>
              <p:nvPr/>
            </p:nvSpPr>
            <p:spPr>
              <a:xfrm rot="10800000">
                <a:off x="5833716" y="5235603"/>
                <a:ext cx="147223" cy="667305"/>
              </a:xfrm>
              <a:prstGeom prst="moon">
                <a:avLst>
                  <a:gd name="adj" fmla="val 269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月 51">
                <a:extLst>
                  <a:ext uri="{FF2B5EF4-FFF2-40B4-BE49-F238E27FC236}">
                    <a16:creationId xmlns:a16="http://schemas.microsoft.com/office/drawing/2014/main" id="{4CF80A22-6B0D-4AC2-B10D-A6EBB6689CFD}"/>
                  </a:ext>
                </a:extLst>
              </p:cNvPr>
              <p:cNvSpPr/>
              <p:nvPr/>
            </p:nvSpPr>
            <p:spPr>
              <a:xfrm rot="10800000">
                <a:off x="5544891" y="5463371"/>
                <a:ext cx="62540" cy="211772"/>
              </a:xfrm>
              <a:prstGeom prst="moon">
                <a:avLst>
                  <a:gd name="adj" fmla="val 439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BB9BA524-DA10-4B16-BB0C-050B41AFEB77}"/>
                  </a:ext>
                </a:extLst>
              </p:cNvPr>
              <p:cNvSpPr txBox="1"/>
              <p:nvPr/>
            </p:nvSpPr>
            <p:spPr>
              <a:xfrm>
                <a:off x="5402493" y="2037978"/>
                <a:ext cx="9419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m:rPr>
                              <m:sty m:val="p"/>
                            </m:rPr>
                            <a:rPr lang="en-US" altLang="ja-JP" sz="1400" i="1">
                              <a:latin typeface="Cambria Math" panose="02040503050406030204" pitchFamily="18" charset="0"/>
                            </a:rPr>
                            <m:t>H</m:t>
                          </m:r>
                        </m:sub>
                      </m:sSub>
                      <m:r>
                        <a:rPr lang="ja-JP" altLang="en-US" sz="1400" i="1">
                          <a:latin typeface="Cambria Math" panose="02040503050406030204" pitchFamily="18" charset="0"/>
                        </a:rPr>
                        <m:t>（</m:t>
                      </m:r>
                      <m:r>
                        <m:rPr>
                          <m:sty m:val="p"/>
                        </m:rPr>
                        <a:rPr lang="en-US" altLang="ja-JP" sz="1400" b="0" i="0" smtClean="0">
                          <a:latin typeface="Cambria Math" panose="02040503050406030204" pitchFamily="18" charset="0"/>
                        </a:rPr>
                        <m:t>Hot</m:t>
                      </m:r>
                      <m:r>
                        <a:rPr lang="ja-JP" altLang="en-US" sz="1400" i="1">
                          <a:latin typeface="Cambria Math" panose="02040503050406030204" pitchFamily="18" charset="0"/>
                        </a:rPr>
                        <m:t>）</m:t>
                      </m:r>
                    </m:oMath>
                  </m:oMathPara>
                </a14:m>
                <a:endParaRPr kumimoji="1" lang="ja-JP" altLang="en-US" sz="1400" dirty="0"/>
              </a:p>
            </p:txBody>
          </p:sp>
        </mc:Choice>
        <mc:Fallback xmlns="">
          <p:sp>
            <p:nvSpPr>
              <p:cNvPr id="53" name="テキスト ボックス 52">
                <a:extLst>
                  <a:ext uri="{FF2B5EF4-FFF2-40B4-BE49-F238E27FC236}">
                    <a16:creationId xmlns:a16="http://schemas.microsoft.com/office/drawing/2014/main" id="{BB9BA524-DA10-4B16-BB0C-050B41AFEB77}"/>
                  </a:ext>
                </a:extLst>
              </p:cNvPr>
              <p:cNvSpPr txBox="1">
                <a:spLocks noRot="1" noChangeAspect="1" noMove="1" noResize="1" noEditPoints="1" noAdjustHandles="1" noChangeArrowheads="1" noChangeShapeType="1" noTextEdit="1"/>
              </p:cNvSpPr>
              <p:nvPr/>
            </p:nvSpPr>
            <p:spPr>
              <a:xfrm>
                <a:off x="5402493" y="2037978"/>
                <a:ext cx="941987" cy="307777"/>
              </a:xfrm>
              <a:prstGeom prst="rect">
                <a:avLst/>
              </a:prstGeom>
              <a:blipFill>
                <a:blip r:embed="rId3"/>
                <a:stretch>
                  <a:fillRect/>
                </a:stretch>
              </a:blipFill>
            </p:spPr>
            <p:txBody>
              <a:bodyPr/>
              <a:lstStyle/>
              <a:p>
                <a:r>
                  <a:rPr lang="ja-JP" altLang="en-US">
                    <a:noFill/>
                  </a:rPr>
                  <a:t> </a:t>
                </a:r>
              </a:p>
            </p:txBody>
          </p:sp>
        </mc:Fallback>
      </mc:AlternateContent>
      <p:sp>
        <p:nvSpPr>
          <p:cNvPr id="54" name="テキスト ボックス 53">
            <a:extLst>
              <a:ext uri="{FF2B5EF4-FFF2-40B4-BE49-F238E27FC236}">
                <a16:creationId xmlns:a16="http://schemas.microsoft.com/office/drawing/2014/main" id="{FF37E6AE-6CFB-4543-8159-1B5A778BCF01}"/>
              </a:ext>
            </a:extLst>
          </p:cNvPr>
          <p:cNvSpPr txBox="1"/>
          <p:nvPr/>
        </p:nvSpPr>
        <p:spPr>
          <a:xfrm>
            <a:off x="7657255" y="2443400"/>
            <a:ext cx="858095" cy="338554"/>
          </a:xfrm>
          <a:prstGeom prst="rect">
            <a:avLst/>
          </a:prstGeom>
          <a:noFill/>
        </p:spPr>
        <p:txBody>
          <a:bodyPr wrap="square" rtlCol="0">
            <a:spAutoFit/>
          </a:bodyPr>
          <a:lstStyle/>
          <a:p>
            <a:r>
              <a:rPr kumimoji="1" lang="ja-JP" altLang="en-US" sz="1600" dirty="0"/>
              <a:t>音波</a:t>
            </a:r>
          </a:p>
        </p:txBody>
      </p:sp>
      <p:sp>
        <p:nvSpPr>
          <p:cNvPr id="55" name="テキスト ボックス 54">
            <a:extLst>
              <a:ext uri="{FF2B5EF4-FFF2-40B4-BE49-F238E27FC236}">
                <a16:creationId xmlns:a16="http://schemas.microsoft.com/office/drawing/2014/main" id="{E6CC6369-9917-43DD-B5DB-A18E7E53DE41}"/>
              </a:ext>
            </a:extLst>
          </p:cNvPr>
          <p:cNvSpPr txBox="1"/>
          <p:nvPr/>
        </p:nvSpPr>
        <p:spPr>
          <a:xfrm>
            <a:off x="4617087" y="3196237"/>
            <a:ext cx="1479534" cy="338554"/>
          </a:xfrm>
          <a:prstGeom prst="rect">
            <a:avLst/>
          </a:prstGeom>
          <a:noFill/>
        </p:spPr>
        <p:txBody>
          <a:bodyPr wrap="square" rtlCol="0">
            <a:spAutoFit/>
          </a:bodyPr>
          <a:lstStyle/>
          <a:p>
            <a:r>
              <a:rPr lang="ja-JP" altLang="en-US" sz="1600" dirty="0"/>
              <a:t>スタック</a:t>
            </a:r>
            <a:endParaRPr kumimoji="1" lang="ja-JP" altLang="en-US" sz="1600" dirty="0"/>
          </a:p>
        </p:txBody>
      </p:sp>
      <p:cxnSp>
        <p:nvCxnSpPr>
          <p:cNvPr id="56" name="直線コネクタ 55">
            <a:extLst>
              <a:ext uri="{FF2B5EF4-FFF2-40B4-BE49-F238E27FC236}">
                <a16:creationId xmlns:a16="http://schemas.microsoft.com/office/drawing/2014/main" id="{1B110923-530C-4B66-8EE7-30A0675CA53A}"/>
              </a:ext>
            </a:extLst>
          </p:cNvPr>
          <p:cNvCxnSpPr>
            <a:cxnSpLocks/>
            <a:endCxn id="55" idx="0"/>
          </p:cNvCxnSpPr>
          <p:nvPr/>
        </p:nvCxnSpPr>
        <p:spPr>
          <a:xfrm flipH="1">
            <a:off x="5356854" y="2948146"/>
            <a:ext cx="209086" cy="248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89FB149-48EA-4709-9A3A-9CEC2D45D817}"/>
              </a:ext>
            </a:extLst>
          </p:cNvPr>
          <p:cNvCxnSpPr>
            <a:cxnSpLocks/>
            <a:endCxn id="54" idx="1"/>
          </p:cNvCxnSpPr>
          <p:nvPr/>
        </p:nvCxnSpPr>
        <p:spPr>
          <a:xfrm flipV="1">
            <a:off x="7131918" y="2612677"/>
            <a:ext cx="525337" cy="601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A9E5E73B-3172-425F-A436-28374A09F6F4}"/>
              </a:ext>
            </a:extLst>
          </p:cNvPr>
          <p:cNvSpPr txBox="1"/>
          <p:nvPr/>
        </p:nvSpPr>
        <p:spPr>
          <a:xfrm>
            <a:off x="6876578" y="3799748"/>
            <a:ext cx="1084824" cy="338554"/>
          </a:xfrm>
          <a:prstGeom prst="rect">
            <a:avLst/>
          </a:prstGeom>
          <a:noFill/>
        </p:spPr>
        <p:txBody>
          <a:bodyPr wrap="square" rtlCol="0">
            <a:spAutoFit/>
          </a:bodyPr>
          <a:lstStyle/>
          <a:p>
            <a:r>
              <a:rPr lang="ja-JP" altLang="en-US" sz="1600" dirty="0"/>
              <a:t>共鳴管</a:t>
            </a:r>
            <a:endParaRPr kumimoji="1" lang="ja-JP" altLang="en-US" sz="1600" dirty="0"/>
          </a:p>
        </p:txBody>
      </p: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6448FFDE-E048-422D-B7CE-9C14C3E4B744}"/>
                  </a:ext>
                </a:extLst>
              </p:cNvPr>
              <p:cNvSpPr txBox="1"/>
              <p:nvPr/>
            </p:nvSpPr>
            <p:spPr>
              <a:xfrm>
                <a:off x="6119865" y="2350640"/>
                <a:ext cx="107372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m:rPr>
                              <m:sty m:val="p"/>
                            </m:rPr>
                            <a:rPr lang="en-US" altLang="ja-JP" sz="1400" i="1">
                              <a:latin typeface="Cambria Math" panose="02040503050406030204" pitchFamily="18" charset="0"/>
                            </a:rPr>
                            <m:t>C</m:t>
                          </m:r>
                        </m:sub>
                      </m:sSub>
                      <m:r>
                        <a:rPr lang="ja-JP" altLang="en-US" sz="1400" i="1">
                          <a:latin typeface="Cambria Math" panose="02040503050406030204" pitchFamily="18" charset="0"/>
                        </a:rPr>
                        <m:t>（</m:t>
                      </m:r>
                      <m:r>
                        <m:rPr>
                          <m:sty m:val="p"/>
                        </m:rPr>
                        <a:rPr lang="en-US" altLang="ja-JP" sz="1400" b="0" i="0" smtClean="0">
                          <a:latin typeface="Cambria Math" panose="02040503050406030204" pitchFamily="18" charset="0"/>
                        </a:rPr>
                        <m:t>Cold</m:t>
                      </m:r>
                      <m:r>
                        <a:rPr lang="ja-JP" altLang="en-US" sz="1400" i="1">
                          <a:latin typeface="Cambria Math" panose="02040503050406030204" pitchFamily="18" charset="0"/>
                        </a:rPr>
                        <m:t>）</m:t>
                      </m:r>
                    </m:oMath>
                  </m:oMathPara>
                </a14:m>
                <a:endParaRPr kumimoji="1" lang="ja-JP" altLang="en-US" sz="1400" dirty="0"/>
              </a:p>
            </p:txBody>
          </p:sp>
        </mc:Choice>
        <mc:Fallback xmlns="">
          <p:sp>
            <p:nvSpPr>
              <p:cNvPr id="59" name="テキスト ボックス 58">
                <a:extLst>
                  <a:ext uri="{FF2B5EF4-FFF2-40B4-BE49-F238E27FC236}">
                    <a16:creationId xmlns:a16="http://schemas.microsoft.com/office/drawing/2014/main" id="{6448FFDE-E048-422D-B7CE-9C14C3E4B744}"/>
                  </a:ext>
                </a:extLst>
              </p:cNvPr>
              <p:cNvSpPr txBox="1">
                <a:spLocks noRot="1" noChangeAspect="1" noMove="1" noResize="1" noEditPoints="1" noAdjustHandles="1" noChangeArrowheads="1" noChangeShapeType="1" noTextEdit="1"/>
              </p:cNvSpPr>
              <p:nvPr/>
            </p:nvSpPr>
            <p:spPr>
              <a:xfrm>
                <a:off x="6119865" y="2350640"/>
                <a:ext cx="1073729" cy="307777"/>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6773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293" y="1994341"/>
            <a:ext cx="6277232" cy="3704313"/>
          </a:xfrm>
          <a:prstGeom prst="rect">
            <a:avLst/>
          </a:prstGeom>
        </p:spPr>
      </p:pic>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3999" cy="719395"/>
          </a:xfrm>
        </p:spPr>
        <p:txBody>
          <a:bodyPr>
            <a:normAutofit/>
          </a:bodyPr>
          <a:lstStyle/>
          <a:p>
            <a:pPr algn="ctr"/>
            <a:r>
              <a:rPr kumimoji="1" lang="en-US" altLang="ja-JP" sz="3600" dirty="0"/>
              <a:t>- </a:t>
            </a:r>
            <a:r>
              <a:rPr lang="ja-JP" altLang="en-US" sz="3600" dirty="0"/>
              <a:t>実験</a:t>
            </a:r>
            <a:r>
              <a:rPr kumimoji="1" lang="ja-JP" altLang="en-US" sz="3600" dirty="0"/>
              <a:t>結果：</a:t>
            </a:r>
            <a:r>
              <a:rPr lang="ja-JP" altLang="en-US" sz="3600" dirty="0"/>
              <a:t>コア部の周波数</a:t>
            </a:r>
            <a:r>
              <a:rPr kumimoji="1" lang="ja-JP" altLang="en-US" sz="3600" dirty="0"/>
              <a:t>応答 </a:t>
            </a:r>
            <a:r>
              <a:rPr kumimoji="1" lang="en-US" altLang="ja-JP" sz="3600" dirty="0"/>
              <a:t>-</a:t>
            </a:r>
            <a:endParaRPr kumimoji="1" lang="ja-JP" altLang="en-US" sz="3600" dirty="0"/>
          </a:p>
        </p:txBody>
      </p:sp>
      <p:sp>
        <p:nvSpPr>
          <p:cNvPr id="7" name="テキスト ボックス 6">
            <a:extLst>
              <a:ext uri="{FF2B5EF4-FFF2-40B4-BE49-F238E27FC236}">
                <a16:creationId xmlns:a16="http://schemas.microsoft.com/office/drawing/2014/main" id="{4312AD6C-2CBB-4611-9667-DCE1E3D5C82D}"/>
              </a:ext>
            </a:extLst>
          </p:cNvPr>
          <p:cNvSpPr txBox="1"/>
          <p:nvPr/>
        </p:nvSpPr>
        <p:spPr>
          <a:xfrm>
            <a:off x="148577" y="898495"/>
            <a:ext cx="8764763"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従来手法（実線）：管路長を変化させず、周波数掃引（</a:t>
            </a:r>
            <a:r>
              <a:rPr lang="en-US" altLang="ja-JP" sz="2400" dirty="0"/>
              <a:t>40</a:t>
            </a:r>
            <a:r>
              <a:rPr lang="ja-JP" altLang="en-US" sz="2400" dirty="0"/>
              <a:t>～</a:t>
            </a:r>
            <a:r>
              <a:rPr lang="en-US" altLang="ja-JP" sz="2400" dirty="0"/>
              <a:t>60Hz</a:t>
            </a:r>
            <a:r>
              <a:rPr lang="ja-JP" altLang="en-US" sz="2400" dirty="0"/>
              <a:t>）</a:t>
            </a:r>
            <a:endParaRPr lang="en-US" altLang="ja-JP" sz="2400" dirty="0"/>
          </a:p>
          <a:p>
            <a:pPr marL="342900" indent="-342900">
              <a:buFont typeface="Wingdings" panose="05000000000000000000" pitchFamily="2" charset="2"/>
              <a:buChar char="l"/>
            </a:pPr>
            <a:r>
              <a:rPr lang="ja-JP" altLang="en-US" sz="2400" dirty="0"/>
              <a:t>提案手法（点）　 ：管路長を変化させ、周波数を自動決定</a:t>
            </a:r>
            <a:endParaRPr lang="en-US" altLang="ja-JP" sz="2400" dirty="0"/>
          </a:p>
        </p:txBody>
      </p:sp>
      <p:sp>
        <p:nvSpPr>
          <p:cNvPr id="60" name="正方形/長方形 59">
            <a:extLst>
              <a:ext uri="{FF2B5EF4-FFF2-40B4-BE49-F238E27FC236}">
                <a16:creationId xmlns:a16="http://schemas.microsoft.com/office/drawing/2014/main" id="{36385780-A96B-4A62-A4A4-828140DE33C6}"/>
              </a:ext>
            </a:extLst>
          </p:cNvPr>
          <p:cNvSpPr/>
          <p:nvPr/>
        </p:nvSpPr>
        <p:spPr>
          <a:xfrm>
            <a:off x="345990" y="5886292"/>
            <a:ext cx="8273620" cy="492443"/>
          </a:xfrm>
          <a:prstGeom prst="rect">
            <a:avLst/>
          </a:prstGeom>
        </p:spPr>
        <p:txBody>
          <a:bodyPr wrap="square">
            <a:spAutoFit/>
          </a:bodyPr>
          <a:lstStyle/>
          <a:p>
            <a:r>
              <a:rPr lang="ja-JP" altLang="en-US" sz="2600" dirty="0">
                <a:latin typeface="ＭＳ Ｐゴシック" panose="020B0600070205080204" pitchFamily="50" charset="-128"/>
              </a:rPr>
              <a:t>両手法の結果は定量的にほぼ一致　⇒　</a:t>
            </a:r>
            <a:r>
              <a:rPr lang="ja-JP" altLang="en-US" sz="2600" dirty="0">
                <a:solidFill>
                  <a:srgbClr val="FF0000"/>
                </a:solidFill>
                <a:latin typeface="ＭＳ Ｐゴシック" panose="020B0600070205080204" pitchFamily="50" charset="-128"/>
              </a:rPr>
              <a:t>提案手法が妥当</a:t>
            </a:r>
            <a:endParaRPr lang="ja-JP" altLang="en-US" sz="2600" dirty="0">
              <a:solidFill>
                <a:srgbClr val="FF0000"/>
              </a:solidFill>
            </a:endParaRPr>
          </a:p>
        </p:txBody>
      </p:sp>
      <p:grpSp>
        <p:nvGrpSpPr>
          <p:cNvPr id="3" name="グループ化 2"/>
          <p:cNvGrpSpPr/>
          <p:nvPr/>
        </p:nvGrpSpPr>
        <p:grpSpPr>
          <a:xfrm>
            <a:off x="2168690" y="2309013"/>
            <a:ext cx="5334300" cy="2900896"/>
            <a:chOff x="976375" y="2826577"/>
            <a:chExt cx="4444876" cy="2417209"/>
          </a:xfrm>
        </p:grpSpPr>
        <p:sp>
          <p:nvSpPr>
            <p:cNvPr id="25" name="正方形/長方形 24">
              <a:extLst>
                <a:ext uri="{FF2B5EF4-FFF2-40B4-BE49-F238E27FC236}">
                  <a16:creationId xmlns:a16="http://schemas.microsoft.com/office/drawing/2014/main" id="{740B00AD-020D-4001-96EC-1032593F9E12}"/>
                </a:ext>
              </a:extLst>
            </p:cNvPr>
            <p:cNvSpPr/>
            <p:nvPr/>
          </p:nvSpPr>
          <p:spPr>
            <a:xfrm>
              <a:off x="976375" y="4752191"/>
              <a:ext cx="1728017" cy="49159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従来手法（スイープ）</a:t>
              </a:r>
              <a:endParaRPr lang="en-US" altLang="ja-JP" sz="1600" dirty="0">
                <a:solidFill>
                  <a:schemeClr val="tx1"/>
                </a:solidFill>
              </a:endParaRPr>
            </a:p>
            <a:p>
              <a:pPr algn="ctr"/>
              <a:r>
                <a:rPr lang="ja-JP" altLang="en-US" sz="1600" dirty="0">
                  <a:solidFill>
                    <a:schemeClr val="tx1"/>
                  </a:solidFill>
                </a:rPr>
                <a:t>提案手法（自動決定）</a:t>
              </a:r>
              <a:endParaRPr lang="en-US" altLang="ja-JP" sz="1600" dirty="0">
                <a:solidFill>
                  <a:schemeClr val="tx1"/>
                </a:solidFill>
              </a:endParaRPr>
            </a:p>
          </p:txBody>
        </p:sp>
        <p:sp>
          <p:nvSpPr>
            <p:cNvPr id="26" name="テキスト ボックス 25"/>
            <p:cNvSpPr txBox="1"/>
            <p:nvPr/>
          </p:nvSpPr>
          <p:spPr>
            <a:xfrm>
              <a:off x="3995466" y="3167595"/>
              <a:ext cx="950523" cy="307751"/>
            </a:xfrm>
            <a:prstGeom prst="rect">
              <a:avLst/>
            </a:prstGeom>
            <a:noFill/>
          </p:spPr>
          <p:txBody>
            <a:bodyPr wrap="square" rtlCol="0">
              <a:spAutoFit/>
            </a:bodyPr>
            <a:lstStyle/>
            <a:p>
              <a:pPr algn="ctr"/>
              <a:r>
                <a:rPr lang="en-US" altLang="ja-JP" b="1" dirty="0"/>
                <a:t>1000</a:t>
              </a:r>
              <a:r>
                <a:rPr kumimoji="1" lang="en-US" altLang="ja-JP" b="1" dirty="0"/>
                <a:t>Pa</a:t>
              </a:r>
              <a:endParaRPr kumimoji="1" lang="ja-JP" altLang="en-US" b="1" dirty="0"/>
            </a:p>
          </p:txBody>
        </p:sp>
        <p:sp>
          <p:nvSpPr>
            <p:cNvPr id="28" name="テキスト ボックス 27"/>
            <p:cNvSpPr txBox="1"/>
            <p:nvPr/>
          </p:nvSpPr>
          <p:spPr>
            <a:xfrm>
              <a:off x="4470728" y="2826577"/>
              <a:ext cx="950523" cy="307751"/>
            </a:xfrm>
            <a:prstGeom prst="rect">
              <a:avLst/>
            </a:prstGeom>
            <a:noFill/>
          </p:spPr>
          <p:txBody>
            <a:bodyPr wrap="square" rtlCol="0">
              <a:spAutoFit/>
            </a:bodyPr>
            <a:lstStyle/>
            <a:p>
              <a:pPr algn="ctr"/>
              <a:r>
                <a:rPr lang="en-US" altLang="ja-JP" b="1" dirty="0"/>
                <a:t>500</a:t>
              </a:r>
              <a:r>
                <a:rPr kumimoji="1" lang="en-US" altLang="ja-JP" b="1" dirty="0"/>
                <a:t>Pa</a:t>
              </a:r>
              <a:endParaRPr kumimoji="1" lang="ja-JP" altLang="en-US" b="1" dirty="0"/>
            </a:p>
          </p:txBody>
        </p:sp>
      </p:grpSp>
      <p:sp>
        <p:nvSpPr>
          <p:cNvPr id="12" name="テキスト ボックス 11"/>
          <p:cNvSpPr txBox="1"/>
          <p:nvPr/>
        </p:nvSpPr>
        <p:spPr>
          <a:xfrm>
            <a:off x="5221542" y="3219804"/>
            <a:ext cx="1140724" cy="369332"/>
          </a:xfrm>
          <a:prstGeom prst="rect">
            <a:avLst/>
          </a:prstGeom>
          <a:noFill/>
        </p:spPr>
        <p:txBody>
          <a:bodyPr wrap="square" rtlCol="0">
            <a:spAutoFit/>
          </a:bodyPr>
          <a:lstStyle/>
          <a:p>
            <a:pPr algn="ctr"/>
            <a:r>
              <a:rPr lang="en-US" altLang="ja-JP" b="1" dirty="0"/>
              <a:t>1500</a:t>
            </a:r>
            <a:r>
              <a:rPr kumimoji="1" lang="en-US" altLang="ja-JP" b="1" dirty="0"/>
              <a:t>Pa</a:t>
            </a:r>
            <a:endParaRPr kumimoji="1" lang="ja-JP" altLang="en-US" b="1" dirty="0"/>
          </a:p>
        </p:txBody>
      </p:sp>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20</a:t>
            </a:fld>
            <a:endParaRPr kumimoji="1" lang="ja-JP" altLang="en-US"/>
          </a:p>
        </p:txBody>
      </p:sp>
    </p:spTree>
    <p:extLst>
      <p:ext uri="{BB962C8B-B14F-4D97-AF65-F5344CB8AC3E}">
        <p14:creationId xmlns:p14="http://schemas.microsoft.com/office/powerpoint/2010/main" val="130729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78271F0B-FBCB-40CB-9450-FFB48FFD3803}"/>
              </a:ext>
            </a:extLst>
          </p:cNvPr>
          <p:cNvSpPr/>
          <p:nvPr/>
        </p:nvSpPr>
        <p:spPr>
          <a:xfrm>
            <a:off x="1359018" y="4440237"/>
            <a:ext cx="6593886" cy="369332"/>
          </a:xfrm>
          <a:prstGeom prst="rect">
            <a:avLst/>
          </a:prstGeom>
        </p:spPr>
        <p:txBody>
          <a:bodyPr wrap="square">
            <a:spAutoFit/>
          </a:bodyPr>
          <a:lstStyle/>
          <a:p>
            <a:r>
              <a:rPr lang="ja-JP" altLang="en-US" dirty="0">
                <a:solidFill>
                  <a:srgbClr val="FF0000"/>
                </a:solidFill>
              </a:rPr>
              <a:t>コア部の周波数応答　　　　　　　　　　　　　　</a:t>
            </a:r>
            <a:r>
              <a:rPr lang="ja-JP" altLang="en-US" dirty="0">
                <a:solidFill>
                  <a:srgbClr val="00B050"/>
                </a:solidFill>
              </a:rPr>
              <a:t>管路部の周波数応答</a:t>
            </a:r>
            <a:endParaRPr lang="ja-JP" altLang="en-US" dirty="0"/>
          </a:p>
        </p:txBody>
      </p:sp>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3999" cy="719395"/>
          </a:xfrm>
        </p:spPr>
        <p:txBody>
          <a:bodyPr>
            <a:normAutofit/>
          </a:bodyPr>
          <a:lstStyle/>
          <a:p>
            <a:pPr algn="ctr"/>
            <a:r>
              <a:rPr kumimoji="1" lang="en-US" altLang="ja-JP" sz="3600" dirty="0"/>
              <a:t>- </a:t>
            </a:r>
            <a:r>
              <a:rPr lang="ja-JP" altLang="en-US" sz="3600" dirty="0"/>
              <a:t>推定</a:t>
            </a:r>
            <a:r>
              <a:rPr kumimoji="1" lang="ja-JP" altLang="en-US" sz="3600" dirty="0"/>
              <a:t>結果</a:t>
            </a:r>
            <a:r>
              <a:rPr lang="ja-JP" altLang="en-US" sz="3600" dirty="0"/>
              <a:t>：</a:t>
            </a:r>
            <a:r>
              <a:rPr kumimoji="1" lang="ja-JP" altLang="en-US" sz="3600" dirty="0"/>
              <a:t>ナイキスト軌跡</a:t>
            </a:r>
            <a:r>
              <a:rPr lang="ja-JP" altLang="en-US" sz="3600" dirty="0"/>
              <a:t> </a:t>
            </a:r>
            <a:r>
              <a:rPr kumimoji="1" lang="en-US" altLang="ja-JP" sz="3600" dirty="0"/>
              <a:t>-</a:t>
            </a:r>
            <a:endParaRPr kumimoji="1" lang="ja-JP" altLang="en-US" sz="3600" dirty="0"/>
          </a:p>
        </p:txBody>
      </p:sp>
      <p:sp>
        <p:nvSpPr>
          <p:cNvPr id="15" name="正方形/長方形 14">
            <a:extLst>
              <a:ext uri="{FF2B5EF4-FFF2-40B4-BE49-F238E27FC236}">
                <a16:creationId xmlns:a16="http://schemas.microsoft.com/office/drawing/2014/main" id="{5624EDF1-C9EF-4C56-A119-A970C4957F4D}"/>
              </a:ext>
            </a:extLst>
          </p:cNvPr>
          <p:cNvSpPr/>
          <p:nvPr/>
        </p:nvSpPr>
        <p:spPr>
          <a:xfrm>
            <a:off x="186765" y="818280"/>
            <a:ext cx="8071409" cy="461665"/>
          </a:xfrm>
          <a:prstGeom prst="rect">
            <a:avLst/>
          </a:prstGeom>
        </p:spPr>
        <p:txBody>
          <a:bodyPr wrap="square">
            <a:spAutoFit/>
          </a:bodyPr>
          <a:lstStyle/>
          <a:p>
            <a:pPr algn="ctr"/>
            <a:r>
              <a:rPr lang="ja-JP" altLang="en-US" sz="2400" dirty="0">
                <a:solidFill>
                  <a:srgbClr val="FF0000"/>
                </a:solidFill>
              </a:rPr>
              <a:t>コア部</a:t>
            </a:r>
            <a:r>
              <a:rPr lang="ja-JP" altLang="en-US" sz="2400" dirty="0"/>
              <a:t>と</a:t>
            </a:r>
            <a:r>
              <a:rPr lang="ja-JP" altLang="en-US" sz="2400" dirty="0">
                <a:solidFill>
                  <a:srgbClr val="00B050"/>
                </a:solidFill>
              </a:rPr>
              <a:t>管路部</a:t>
            </a:r>
            <a:r>
              <a:rPr lang="ja-JP" altLang="en-US" sz="2400" dirty="0"/>
              <a:t>の周波数応答を用いたナイキスト軌跡</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25" y="1750514"/>
            <a:ext cx="4372725" cy="256642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65" y="1777382"/>
            <a:ext cx="4073084" cy="2539554"/>
          </a:xfrm>
          <a:prstGeom prst="rect">
            <a:avLst/>
          </a:prstGeom>
        </p:spPr>
      </p:pic>
      <p:sp>
        <p:nvSpPr>
          <p:cNvPr id="4" name="正方形/長方形 3">
            <a:extLst>
              <a:ext uri="{FF2B5EF4-FFF2-40B4-BE49-F238E27FC236}">
                <a16:creationId xmlns:a16="http://schemas.microsoft.com/office/drawing/2014/main" id="{ABE07E73-D339-4735-B977-12D093CD98A0}"/>
              </a:ext>
            </a:extLst>
          </p:cNvPr>
          <p:cNvSpPr/>
          <p:nvPr/>
        </p:nvSpPr>
        <p:spPr>
          <a:xfrm>
            <a:off x="118749" y="1271612"/>
            <a:ext cx="8808657" cy="374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545" y="1334563"/>
            <a:ext cx="6195079" cy="4690300"/>
          </a:xfrm>
          <a:prstGeom prst="rect">
            <a:avLst/>
          </a:prstGeom>
        </p:spPr>
      </p:pic>
      <p:sp>
        <p:nvSpPr>
          <p:cNvPr id="28" name="正方形/長方形 27"/>
          <p:cNvSpPr/>
          <p:nvPr/>
        </p:nvSpPr>
        <p:spPr>
          <a:xfrm>
            <a:off x="1842172" y="2743200"/>
            <a:ext cx="647594" cy="165091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022661" y="1271613"/>
            <a:ext cx="6497733" cy="4821180"/>
            <a:chOff x="1031615" y="1569455"/>
            <a:chExt cx="6497733" cy="4608000"/>
          </a:xfrm>
        </p:grpSpPr>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615" y="1569455"/>
              <a:ext cx="6483023" cy="4608000"/>
            </a:xfrm>
            <a:prstGeom prst="rect">
              <a:avLst/>
            </a:prstGeom>
          </p:spPr>
        </p:pic>
        <p:sp>
          <p:nvSpPr>
            <p:cNvPr id="48" name="テキスト ボックス 47"/>
            <p:cNvSpPr txBox="1"/>
            <p:nvPr/>
          </p:nvSpPr>
          <p:spPr>
            <a:xfrm>
              <a:off x="5765507" y="2151299"/>
              <a:ext cx="1140724" cy="369332"/>
            </a:xfrm>
            <a:prstGeom prst="rect">
              <a:avLst/>
            </a:prstGeom>
            <a:noFill/>
          </p:spPr>
          <p:txBody>
            <a:bodyPr wrap="square" rtlCol="0">
              <a:spAutoFit/>
            </a:bodyPr>
            <a:lstStyle/>
            <a:p>
              <a:pPr algn="ctr"/>
              <a:r>
                <a:rPr lang="en-US" altLang="ja-JP" b="1" dirty="0"/>
                <a:t>1000</a:t>
              </a:r>
              <a:r>
                <a:rPr kumimoji="1" lang="en-US" altLang="ja-JP" b="1" dirty="0"/>
                <a:t>Pa</a:t>
              </a:r>
              <a:endParaRPr kumimoji="1" lang="ja-JP" altLang="en-US" b="1" dirty="0"/>
            </a:p>
          </p:txBody>
        </p:sp>
        <p:sp>
          <p:nvSpPr>
            <p:cNvPr id="49" name="テキスト ボックス 48"/>
            <p:cNvSpPr txBox="1"/>
            <p:nvPr/>
          </p:nvSpPr>
          <p:spPr>
            <a:xfrm>
              <a:off x="5067789" y="1966633"/>
              <a:ext cx="1140724" cy="369332"/>
            </a:xfrm>
            <a:prstGeom prst="rect">
              <a:avLst/>
            </a:prstGeom>
            <a:noFill/>
          </p:spPr>
          <p:txBody>
            <a:bodyPr wrap="square" rtlCol="0">
              <a:spAutoFit/>
            </a:bodyPr>
            <a:lstStyle/>
            <a:p>
              <a:pPr algn="ctr"/>
              <a:r>
                <a:rPr lang="en-US" altLang="ja-JP" b="1" dirty="0"/>
                <a:t>500</a:t>
              </a:r>
              <a:r>
                <a:rPr kumimoji="1" lang="en-US" altLang="ja-JP" b="1" dirty="0"/>
                <a:t>Pa</a:t>
              </a:r>
              <a:endParaRPr kumimoji="1" lang="ja-JP" altLang="en-US" b="1" dirty="0"/>
            </a:p>
          </p:txBody>
        </p:sp>
        <p:sp>
          <p:nvSpPr>
            <p:cNvPr id="51" name="正方形/長方形 50">
              <a:extLst>
                <a:ext uri="{FF2B5EF4-FFF2-40B4-BE49-F238E27FC236}">
                  <a16:creationId xmlns:a16="http://schemas.microsoft.com/office/drawing/2014/main" id="{740B00AD-020D-4001-96EC-1032593F9E12}"/>
                </a:ext>
              </a:extLst>
            </p:cNvPr>
            <p:cNvSpPr/>
            <p:nvPr/>
          </p:nvSpPr>
          <p:spPr>
            <a:xfrm>
              <a:off x="1736374" y="1810779"/>
              <a:ext cx="1806612" cy="73841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従来手法（破線）</a:t>
              </a:r>
              <a:endParaRPr lang="en-US" altLang="ja-JP" sz="1600" dirty="0">
                <a:solidFill>
                  <a:schemeClr val="tx1"/>
                </a:solidFill>
              </a:endParaRPr>
            </a:p>
            <a:p>
              <a:pPr algn="ctr"/>
              <a:r>
                <a:rPr lang="ja-JP" altLang="en-US" sz="1600" dirty="0">
                  <a:solidFill>
                    <a:schemeClr val="tx1"/>
                  </a:solidFill>
                </a:rPr>
                <a:t>提案手法（実線）</a:t>
              </a:r>
              <a:endParaRPr lang="en-US" altLang="ja-JP" sz="1600" dirty="0">
                <a:solidFill>
                  <a:schemeClr val="tx1"/>
                </a:solidFill>
              </a:endParaRPr>
            </a:p>
          </p:txBody>
        </p:sp>
        <p:sp>
          <p:nvSpPr>
            <p:cNvPr id="30" name="テキスト ボックス 29"/>
            <p:cNvSpPr txBox="1"/>
            <p:nvPr/>
          </p:nvSpPr>
          <p:spPr>
            <a:xfrm>
              <a:off x="6388624" y="2346629"/>
              <a:ext cx="1140724" cy="369332"/>
            </a:xfrm>
            <a:prstGeom prst="rect">
              <a:avLst/>
            </a:prstGeom>
            <a:noFill/>
          </p:spPr>
          <p:txBody>
            <a:bodyPr wrap="square" rtlCol="0">
              <a:spAutoFit/>
            </a:bodyPr>
            <a:lstStyle/>
            <a:p>
              <a:pPr algn="ctr"/>
              <a:r>
                <a:rPr lang="en-US" altLang="ja-JP" b="1" dirty="0"/>
                <a:t>1500</a:t>
              </a:r>
              <a:r>
                <a:rPr kumimoji="1" lang="en-US" altLang="ja-JP" b="1" dirty="0"/>
                <a:t>Pa</a:t>
              </a:r>
              <a:endParaRPr kumimoji="1" lang="ja-JP" altLang="en-US" b="1" dirty="0"/>
            </a:p>
          </p:txBody>
        </p:sp>
      </p:grpSp>
      <p:grpSp>
        <p:nvGrpSpPr>
          <p:cNvPr id="42" name="グループ化 41"/>
          <p:cNvGrpSpPr/>
          <p:nvPr/>
        </p:nvGrpSpPr>
        <p:grpSpPr>
          <a:xfrm>
            <a:off x="1711242" y="3512940"/>
            <a:ext cx="3860644" cy="2114647"/>
            <a:chOff x="1711242" y="3512940"/>
            <a:chExt cx="3860644" cy="2114647"/>
          </a:xfrm>
        </p:grpSpPr>
        <p:sp>
          <p:nvSpPr>
            <p:cNvPr id="6" name="円/楕円 5"/>
            <p:cNvSpPr/>
            <p:nvPr/>
          </p:nvSpPr>
          <p:spPr>
            <a:xfrm>
              <a:off x="4380323" y="3512940"/>
              <a:ext cx="88670" cy="8867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4" name="直線コネクタ 13"/>
            <p:cNvCxnSpPr>
              <a:endCxn id="31" idx="0"/>
            </p:cNvCxnSpPr>
            <p:nvPr/>
          </p:nvCxnSpPr>
          <p:spPr>
            <a:xfrm flipH="1">
              <a:off x="2682562" y="3567558"/>
              <a:ext cx="1730053" cy="892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40B00AD-020D-4001-96EC-1032593F9E12}"/>
                </a:ext>
              </a:extLst>
            </p:cNvPr>
            <p:cNvSpPr/>
            <p:nvPr/>
          </p:nvSpPr>
          <p:spPr>
            <a:xfrm>
              <a:off x="1711242" y="4459703"/>
              <a:ext cx="1942639" cy="11678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 </a:t>
              </a:r>
              <a:r>
                <a:rPr lang="ja-JP" altLang="en-US" sz="1600" dirty="0">
                  <a:solidFill>
                    <a:schemeClr val="tx1"/>
                  </a:solidFill>
                </a:rPr>
                <a:t>推定結果 </a:t>
              </a:r>
              <a:r>
                <a:rPr lang="en-US" altLang="ja-JP" sz="1600" dirty="0">
                  <a:solidFill>
                    <a:schemeClr val="tx1"/>
                  </a:solidFill>
                </a:rPr>
                <a:t>-</a:t>
              </a:r>
            </a:p>
            <a:p>
              <a:pPr algn="ctr"/>
              <a:endParaRPr lang="en-US" altLang="ja-JP" sz="500" dirty="0">
                <a:solidFill>
                  <a:schemeClr val="tx1"/>
                </a:solidFill>
              </a:endParaRPr>
            </a:p>
            <a:p>
              <a:r>
                <a:rPr lang="ja-JP" altLang="en-US" sz="1600" dirty="0">
                  <a:solidFill>
                    <a:schemeClr val="tx1"/>
                  </a:solidFill>
                </a:rPr>
                <a:t>圧力振幅    </a:t>
              </a:r>
              <a:r>
                <a:rPr lang="en-US" altLang="ja-JP" sz="1600" dirty="0">
                  <a:solidFill>
                    <a:schemeClr val="tx1"/>
                  </a:solidFill>
                </a:rPr>
                <a:t>: </a:t>
              </a:r>
              <a:r>
                <a:rPr lang="en-US" altLang="ja-JP" sz="1600" b="1" dirty="0">
                  <a:solidFill>
                    <a:srgbClr val="FF0000"/>
                  </a:solidFill>
                </a:rPr>
                <a:t>1024</a:t>
              </a:r>
              <a:r>
                <a:rPr lang="en-US" altLang="ja-JP" sz="1600" dirty="0">
                  <a:solidFill>
                    <a:schemeClr val="tx1"/>
                  </a:solidFill>
                </a:rPr>
                <a:t>Pa</a:t>
              </a:r>
            </a:p>
            <a:p>
              <a:r>
                <a:rPr lang="ja-JP" altLang="en-US" sz="1600" dirty="0">
                  <a:solidFill>
                    <a:schemeClr val="tx1"/>
                  </a:solidFill>
                </a:rPr>
                <a:t>発振周波数</a:t>
              </a:r>
              <a:r>
                <a:rPr lang="en-US" altLang="ja-JP" sz="1600" dirty="0">
                  <a:solidFill>
                    <a:schemeClr val="tx1"/>
                  </a:solidFill>
                </a:rPr>
                <a:t>:</a:t>
              </a:r>
              <a:r>
                <a:rPr lang="ja-JP" altLang="en-US" sz="1600" dirty="0">
                  <a:solidFill>
                    <a:schemeClr val="tx1"/>
                  </a:solidFill>
                </a:rPr>
                <a:t> </a:t>
              </a:r>
              <a:r>
                <a:rPr lang="en-US" altLang="ja-JP" sz="1600" b="1" dirty="0">
                  <a:solidFill>
                    <a:srgbClr val="FF0000"/>
                  </a:solidFill>
                </a:rPr>
                <a:t>48.0</a:t>
              </a:r>
              <a:r>
                <a:rPr lang="en-US" altLang="ja-JP" sz="1600" dirty="0">
                  <a:solidFill>
                    <a:schemeClr val="tx1"/>
                  </a:solidFill>
                </a:rPr>
                <a:t>Hz</a:t>
              </a:r>
            </a:p>
          </p:txBody>
        </p:sp>
        <p:sp>
          <p:nvSpPr>
            <p:cNvPr id="29" name="四角形吹き出し 27">
              <a:extLst>
                <a:ext uri="{FF2B5EF4-FFF2-40B4-BE49-F238E27FC236}">
                  <a16:creationId xmlns:a16="http://schemas.microsoft.com/office/drawing/2014/main" id="{325714F4-3A72-4AF6-A897-76B76E2A710C}"/>
                </a:ext>
              </a:extLst>
            </p:cNvPr>
            <p:cNvSpPr/>
            <p:nvPr/>
          </p:nvSpPr>
          <p:spPr>
            <a:xfrm>
              <a:off x="3870870" y="5092600"/>
              <a:ext cx="1701016" cy="440693"/>
            </a:xfrm>
            <a:prstGeom prst="wedgeRectCallout">
              <a:avLst>
                <a:gd name="adj1" fmla="val -68165"/>
                <a:gd name="adj2" fmla="val -4744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誤差</a:t>
              </a:r>
              <a:r>
                <a:rPr lang="en-US" altLang="ja-JP" sz="2000" dirty="0">
                  <a:solidFill>
                    <a:schemeClr val="tx1"/>
                  </a:solidFill>
                </a:rPr>
                <a:t>:</a:t>
              </a:r>
              <a:r>
                <a:rPr lang="ja-JP" altLang="en-US" sz="2000" dirty="0">
                  <a:solidFill>
                    <a:schemeClr val="tx1"/>
                  </a:solidFill>
                </a:rPr>
                <a:t>約</a:t>
              </a:r>
              <a:r>
                <a:rPr lang="en-US" altLang="ja-JP" sz="2000" dirty="0">
                  <a:solidFill>
                    <a:schemeClr val="tx1"/>
                  </a:solidFill>
                </a:rPr>
                <a:t>1.1%</a:t>
              </a:r>
            </a:p>
          </p:txBody>
        </p:sp>
      </p:grpSp>
      <p:sp>
        <p:nvSpPr>
          <p:cNvPr id="32" name="正方形/長方形 31">
            <a:extLst>
              <a:ext uri="{FF2B5EF4-FFF2-40B4-BE49-F238E27FC236}">
                <a16:creationId xmlns:a16="http://schemas.microsoft.com/office/drawing/2014/main" id="{5624EDF1-C9EF-4C56-A119-A970C4957F4D}"/>
              </a:ext>
            </a:extLst>
          </p:cNvPr>
          <p:cNvSpPr/>
          <p:nvPr/>
        </p:nvSpPr>
        <p:spPr>
          <a:xfrm>
            <a:off x="487372" y="6174021"/>
            <a:ext cx="8071409" cy="461665"/>
          </a:xfrm>
          <a:prstGeom prst="rect">
            <a:avLst/>
          </a:prstGeom>
        </p:spPr>
        <p:txBody>
          <a:bodyPr wrap="square">
            <a:spAutoFit/>
          </a:bodyPr>
          <a:lstStyle/>
          <a:p>
            <a:pPr algn="ctr"/>
            <a:r>
              <a:rPr lang="ja-JP" altLang="en-US" sz="2400" dirty="0"/>
              <a:t>自励発振条件が推定可能　⇒　</a:t>
            </a:r>
            <a:r>
              <a:rPr lang="ja-JP" altLang="en-US" sz="2400" b="1" dirty="0">
                <a:solidFill>
                  <a:srgbClr val="FF0000"/>
                </a:solidFill>
              </a:rPr>
              <a:t>計測ツールとして有用</a:t>
            </a:r>
          </a:p>
        </p:txBody>
      </p:sp>
      <p:sp>
        <p:nvSpPr>
          <p:cNvPr id="37" name="スライド番号プレースホルダー 1"/>
          <p:cNvSpPr>
            <a:spLocks noGrp="1"/>
          </p:cNvSpPr>
          <p:nvPr>
            <p:ph type="sldNum" sz="quarter" idx="12"/>
          </p:nvPr>
        </p:nvSpPr>
        <p:spPr>
          <a:xfrm>
            <a:off x="6457950" y="6356351"/>
            <a:ext cx="2057400" cy="365125"/>
          </a:xfrm>
        </p:spPr>
        <p:txBody>
          <a:bodyPr/>
          <a:lstStyle/>
          <a:p>
            <a:r>
              <a:rPr lang="en-US" altLang="ja-JP" dirty="0"/>
              <a:t>20</a:t>
            </a:r>
            <a:endParaRPr kumimoji="1" lang="ja-JP" altLang="en-US" dirty="0"/>
          </a:p>
        </p:txBody>
      </p:sp>
    </p:spTree>
    <p:extLst>
      <p:ext uri="{BB962C8B-B14F-4D97-AF65-F5344CB8AC3E}">
        <p14:creationId xmlns:p14="http://schemas.microsoft.com/office/powerpoint/2010/main" val="24002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3999" cy="719395"/>
          </a:xfrm>
        </p:spPr>
        <p:txBody>
          <a:bodyPr>
            <a:normAutofit/>
          </a:bodyPr>
          <a:lstStyle/>
          <a:p>
            <a:pPr algn="ctr"/>
            <a:r>
              <a:rPr kumimoji="1" lang="en-US" altLang="ja-JP" sz="4000" dirty="0"/>
              <a:t>- </a:t>
            </a:r>
            <a:r>
              <a:rPr kumimoji="1" lang="ja-JP" altLang="en-US" sz="4000" dirty="0"/>
              <a:t>まとめ</a:t>
            </a:r>
            <a:r>
              <a:rPr lang="ja-JP" altLang="en-US" sz="4000" dirty="0"/>
              <a:t> </a:t>
            </a:r>
            <a:r>
              <a:rPr kumimoji="1" lang="en-US" altLang="ja-JP" sz="4000" dirty="0"/>
              <a:t>-</a:t>
            </a:r>
            <a:endParaRPr kumimoji="1" lang="ja-JP" altLang="en-US" sz="4000" dirty="0"/>
          </a:p>
        </p:txBody>
      </p:sp>
      <p:sp>
        <p:nvSpPr>
          <p:cNvPr id="7" name="テキスト ボックス 6">
            <a:extLst>
              <a:ext uri="{FF2B5EF4-FFF2-40B4-BE49-F238E27FC236}">
                <a16:creationId xmlns:a16="http://schemas.microsoft.com/office/drawing/2014/main" id="{F0DBE93D-CB99-4F4A-832D-21485D17344E}"/>
              </a:ext>
            </a:extLst>
          </p:cNvPr>
          <p:cNvSpPr txBox="1"/>
          <p:nvPr/>
        </p:nvSpPr>
        <p:spPr>
          <a:xfrm>
            <a:off x="275300" y="833149"/>
            <a:ext cx="8774090" cy="2262158"/>
          </a:xfrm>
          <a:prstGeom prst="rect">
            <a:avLst/>
          </a:prstGeom>
          <a:noFill/>
        </p:spPr>
        <p:txBody>
          <a:bodyPr wrap="square" rtlCol="0">
            <a:spAutoFit/>
          </a:bodyPr>
          <a:lstStyle/>
          <a:p>
            <a:endParaRPr lang="en-US" altLang="ja-JP" sz="900" dirty="0"/>
          </a:p>
          <a:p>
            <a:pPr marL="342900" indent="-342900">
              <a:buFont typeface="Wingdings" panose="05000000000000000000" pitchFamily="2" charset="2"/>
              <a:buChar char="l"/>
            </a:pPr>
            <a:r>
              <a:rPr lang="ja-JP" altLang="en-US" sz="2400" dirty="0"/>
              <a:t>管路長を変化させ発振周波数を掃引する周波数応答計測手法を用いた大振幅音響計測制御機構を提案した</a:t>
            </a:r>
            <a:endParaRPr lang="en-US" altLang="ja-JP" sz="2400" dirty="0"/>
          </a:p>
          <a:p>
            <a:pPr marL="342900" indent="-342900">
              <a:buFont typeface="Wingdings" panose="05000000000000000000" pitchFamily="2" charset="2"/>
              <a:buChar char="l"/>
            </a:pPr>
            <a:endParaRPr lang="en-US" altLang="ja-JP" sz="400" dirty="0"/>
          </a:p>
          <a:p>
            <a:pPr marL="800100" lvl="1" indent="-342900">
              <a:buFont typeface="Calibri" panose="020F0502020204030204" pitchFamily="34" charset="0"/>
              <a:buChar char="-"/>
            </a:pPr>
            <a:r>
              <a:rPr lang="ja-JP" altLang="en-US" sz="2400" dirty="0"/>
              <a:t>測定管路長の共振を利用した周波数応答計測手法の提案</a:t>
            </a:r>
            <a:endParaRPr lang="en-US" altLang="ja-JP" sz="2400" dirty="0"/>
          </a:p>
          <a:p>
            <a:pPr marL="800100" lvl="1" indent="-342900">
              <a:buFont typeface="Calibri" panose="020F0502020204030204" pitchFamily="34" charset="0"/>
              <a:buChar char="-"/>
            </a:pPr>
            <a:r>
              <a:rPr lang="ja-JP" altLang="en-US" sz="2400" dirty="0"/>
              <a:t>発振周波数を自動決定する制御系の提案</a:t>
            </a:r>
            <a:endParaRPr lang="en-US" altLang="ja-JP" sz="2400" dirty="0"/>
          </a:p>
          <a:p>
            <a:pPr marL="800100" lvl="1" indent="-342900">
              <a:buFont typeface="Calibri" panose="020F0502020204030204" pitchFamily="34" charset="0"/>
              <a:buChar char="-"/>
            </a:pPr>
            <a:endParaRPr lang="en-US" altLang="ja-JP" sz="800" dirty="0"/>
          </a:p>
          <a:p>
            <a:pPr marL="342900" indent="-342900">
              <a:buFont typeface="Wingdings" panose="05000000000000000000" pitchFamily="2" charset="2"/>
              <a:buChar char="l"/>
            </a:pPr>
            <a:r>
              <a:rPr lang="ja-JP" altLang="en-US" sz="2400" dirty="0"/>
              <a:t>推定結果より、提案手法の有用性を実験的に示した</a:t>
            </a:r>
            <a:endParaRPr lang="en-US" altLang="ja-JP" sz="2400"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7B4E6EC-4987-40C3-8A4F-63642F6EEC7A}"/>
                  </a:ext>
                </a:extLst>
              </p:cNvPr>
              <p:cNvSpPr txBox="1"/>
              <p:nvPr/>
            </p:nvSpPr>
            <p:spPr>
              <a:xfrm>
                <a:off x="275300" y="4325026"/>
                <a:ext cx="8581143" cy="1523494"/>
              </a:xfrm>
              <a:prstGeom prst="rect">
                <a:avLst/>
              </a:prstGeom>
              <a:noFill/>
            </p:spPr>
            <p:txBody>
              <a:bodyPr wrap="square" rtlCol="0">
                <a:spAutoFit/>
              </a:bodyPr>
              <a:lstStyle/>
              <a:p>
                <a:r>
                  <a:rPr lang="ja-JP" altLang="en-US" sz="3200" dirty="0"/>
                  <a:t>今後の課題</a:t>
                </a:r>
                <a:endParaRPr lang="en-US" altLang="ja-JP" sz="3200" dirty="0"/>
              </a:p>
              <a:p>
                <a:endParaRPr lang="en-US" altLang="ja-JP" sz="400" dirty="0"/>
              </a:p>
              <a:p>
                <a:pPr marL="457200" indent="-457200">
                  <a:buFont typeface="Wingdings" panose="05000000000000000000" pitchFamily="2" charset="2"/>
                  <a:buChar char="l"/>
                </a:pPr>
                <a:r>
                  <a:rPr lang="ja-JP" altLang="en-US" sz="2400" dirty="0"/>
                  <a:t>むだ時間 </a:t>
                </a:r>
                <a14:m>
                  <m:oMath xmlns:m="http://schemas.openxmlformats.org/officeDocument/2006/math">
                    <m:r>
                      <a:rPr lang="ja-JP" altLang="en-US" sz="2400" i="1" smtClean="0">
                        <a:latin typeface="Cambria Math" panose="02040503050406030204" pitchFamily="18" charset="0"/>
                      </a:rPr>
                      <m:t>𝜏</m:t>
                    </m:r>
                  </m:oMath>
                </a14:m>
                <a:r>
                  <a:rPr lang="ja-JP" altLang="en-US" sz="2400" dirty="0"/>
                  <a:t> を再調整する手法の検討</a:t>
                </a:r>
                <a:endParaRPr lang="en-US" altLang="ja-JP" sz="2400" dirty="0"/>
              </a:p>
              <a:p>
                <a:endParaRPr lang="en-US" altLang="ja-JP" sz="900" dirty="0"/>
              </a:p>
              <a:p>
                <a:pPr marL="457200" indent="-457200">
                  <a:buFont typeface="Wingdings" panose="05000000000000000000" pitchFamily="2" charset="2"/>
                  <a:buChar char="l"/>
                </a:pPr>
                <a:r>
                  <a:rPr lang="ja-JP" altLang="en-US" sz="2400" dirty="0"/>
                  <a:t>管路長を連続的に変化させる機構の導入</a:t>
                </a:r>
                <a:endParaRPr lang="en-US" altLang="ja-JP" sz="2400" dirty="0"/>
              </a:p>
            </p:txBody>
          </p:sp>
        </mc:Choice>
        <mc:Fallback xmlns="">
          <p:sp>
            <p:nvSpPr>
              <p:cNvPr id="8" name="テキスト ボックス 7">
                <a:extLst>
                  <a:ext uri="{FF2B5EF4-FFF2-40B4-BE49-F238E27FC236}">
                    <a16:creationId xmlns="" xmlns:a16="http://schemas.microsoft.com/office/drawing/2014/main" xmlns:a14="http://schemas.microsoft.com/office/drawing/2010/main" id="{87B4E6EC-4987-40C3-8A4F-63642F6EEC7A}"/>
                  </a:ext>
                </a:extLst>
              </p:cNvPr>
              <p:cNvSpPr txBox="1">
                <a:spLocks noRot="1" noChangeAspect="1" noMove="1" noResize="1" noEditPoints="1" noAdjustHandles="1" noChangeArrowheads="1" noChangeShapeType="1" noTextEdit="1"/>
              </p:cNvSpPr>
              <p:nvPr/>
            </p:nvSpPr>
            <p:spPr>
              <a:xfrm>
                <a:off x="275300" y="4325026"/>
                <a:ext cx="8581143" cy="1523494"/>
              </a:xfrm>
              <a:prstGeom prst="rect">
                <a:avLst/>
              </a:prstGeom>
              <a:blipFill rotWithShape="0">
                <a:blip r:embed="rId3"/>
                <a:stretch>
                  <a:fillRect l="-1776" t="-7200" b="-6800"/>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BC61AADE-A0EC-439D-811A-359813556A13}" type="slidenum">
              <a:rPr kumimoji="1" lang="ja-JP" altLang="en-US" smtClean="0"/>
              <a:t>22</a:t>
            </a:fld>
            <a:endParaRPr kumimoji="1" lang="ja-JP" altLang="en-US" dirty="0"/>
          </a:p>
        </p:txBody>
      </p:sp>
    </p:spTree>
    <p:extLst>
      <p:ext uri="{BB962C8B-B14F-4D97-AF65-F5344CB8AC3E}">
        <p14:creationId xmlns:p14="http://schemas.microsoft.com/office/powerpoint/2010/main" val="357777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937"/>
            <a:ext cx="9144000" cy="6226125"/>
          </a:xfrm>
          <a:prstGeom prst="rect">
            <a:avLst/>
          </a:prstGeom>
        </p:spPr>
      </p:pic>
      <p:grpSp>
        <p:nvGrpSpPr>
          <p:cNvPr id="6" name="グループ化 5"/>
          <p:cNvGrpSpPr/>
          <p:nvPr/>
        </p:nvGrpSpPr>
        <p:grpSpPr>
          <a:xfrm>
            <a:off x="1317072" y="3340329"/>
            <a:ext cx="6937695" cy="2484880"/>
            <a:chOff x="1671299" y="3142621"/>
            <a:chExt cx="6937695" cy="2484880"/>
          </a:xfrm>
        </p:grpSpPr>
        <p:sp>
          <p:nvSpPr>
            <p:cNvPr id="7" name="円/楕円 6"/>
            <p:cNvSpPr/>
            <p:nvPr/>
          </p:nvSpPr>
          <p:spPr>
            <a:xfrm>
              <a:off x="3334117" y="3142621"/>
              <a:ext cx="88670" cy="8867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40B00AD-020D-4001-96EC-1032593F9E12}"/>
                </a:ext>
              </a:extLst>
            </p:cNvPr>
            <p:cNvSpPr/>
            <p:nvPr/>
          </p:nvSpPr>
          <p:spPr>
            <a:xfrm>
              <a:off x="1671299" y="5112523"/>
              <a:ext cx="6937695" cy="5149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圧力振幅 </a:t>
              </a:r>
              <a:r>
                <a:rPr lang="en-US" altLang="ja-JP" sz="4000" dirty="0">
                  <a:solidFill>
                    <a:schemeClr val="tx1"/>
                  </a:solidFill>
                </a:rPr>
                <a:t>: </a:t>
              </a:r>
              <a:r>
                <a:rPr lang="en-US" altLang="ja-JP" sz="4000" b="1" dirty="0">
                  <a:solidFill>
                    <a:srgbClr val="FF0000"/>
                  </a:solidFill>
                </a:rPr>
                <a:t>1024</a:t>
              </a:r>
              <a:r>
                <a:rPr lang="en-US" altLang="ja-JP" sz="4000" dirty="0">
                  <a:solidFill>
                    <a:schemeClr val="tx1"/>
                  </a:solidFill>
                </a:rPr>
                <a:t>Pa</a:t>
              </a:r>
              <a:r>
                <a:rPr lang="ja-JP" altLang="en-US" sz="4000" dirty="0">
                  <a:solidFill>
                    <a:schemeClr val="tx1"/>
                  </a:solidFill>
                </a:rPr>
                <a:t> </a:t>
              </a:r>
              <a:r>
                <a:rPr lang="en-US" altLang="ja-JP" sz="4000" dirty="0">
                  <a:solidFill>
                    <a:schemeClr val="tx1"/>
                  </a:solidFill>
                </a:rPr>
                <a:t>(</a:t>
              </a:r>
              <a:r>
                <a:rPr lang="ja-JP" altLang="en-US" sz="4000" dirty="0">
                  <a:solidFill>
                    <a:schemeClr val="tx1"/>
                  </a:solidFill>
                </a:rPr>
                <a:t>誤差 </a:t>
              </a:r>
              <a:r>
                <a:rPr lang="en-US" altLang="ja-JP" sz="4000" dirty="0">
                  <a:solidFill>
                    <a:schemeClr val="tx1"/>
                  </a:solidFill>
                </a:rPr>
                <a:t>1.1%)</a:t>
              </a:r>
            </a:p>
          </p:txBody>
        </p:sp>
        <p:cxnSp>
          <p:nvCxnSpPr>
            <p:cNvPr id="8" name="直線コネクタ 7"/>
            <p:cNvCxnSpPr>
              <a:stCxn id="7" idx="5"/>
              <a:endCxn id="9" idx="0"/>
            </p:cNvCxnSpPr>
            <p:nvPr/>
          </p:nvCxnSpPr>
          <p:spPr>
            <a:xfrm>
              <a:off x="3409802" y="3218306"/>
              <a:ext cx="1730345" cy="1894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7004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937"/>
            <a:ext cx="9144000" cy="6226125"/>
          </a:xfrm>
          <a:prstGeom prst="rect">
            <a:avLst/>
          </a:prstGeom>
        </p:spPr>
      </p:pic>
      <p:cxnSp>
        <p:nvCxnSpPr>
          <p:cNvPr id="10" name="直線コネクタ 9"/>
          <p:cNvCxnSpPr/>
          <p:nvPr/>
        </p:nvCxnSpPr>
        <p:spPr>
          <a:xfrm>
            <a:off x="5850826" y="1581665"/>
            <a:ext cx="362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032059" y="1581665"/>
            <a:ext cx="0" cy="171347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63179" y="3295135"/>
            <a:ext cx="362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740B00AD-020D-4001-96EC-1032593F9E12}"/>
              </a:ext>
            </a:extLst>
          </p:cNvPr>
          <p:cNvSpPr/>
          <p:nvPr/>
        </p:nvSpPr>
        <p:spPr>
          <a:xfrm>
            <a:off x="3967994" y="2104768"/>
            <a:ext cx="4170988" cy="66726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片振幅 </a:t>
            </a:r>
            <a:r>
              <a:rPr lang="en-US" altLang="ja-JP" sz="4000" dirty="0">
                <a:solidFill>
                  <a:schemeClr val="tx1"/>
                </a:solidFill>
              </a:rPr>
              <a:t>: </a:t>
            </a:r>
            <a:r>
              <a:rPr lang="en-US" altLang="ja-JP" sz="4000" b="1" dirty="0">
                <a:solidFill>
                  <a:srgbClr val="FF0000"/>
                </a:solidFill>
              </a:rPr>
              <a:t>1013</a:t>
            </a:r>
            <a:r>
              <a:rPr lang="en-US" altLang="ja-JP" sz="4000" dirty="0">
                <a:solidFill>
                  <a:schemeClr val="tx1"/>
                </a:solidFill>
              </a:rPr>
              <a:t>Pa</a:t>
            </a:r>
          </a:p>
        </p:txBody>
      </p:sp>
    </p:spTree>
    <p:extLst>
      <p:ext uri="{BB962C8B-B14F-4D97-AF65-F5344CB8AC3E}">
        <p14:creationId xmlns:p14="http://schemas.microsoft.com/office/powerpoint/2010/main" val="3282101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C61AADE-A0EC-439D-811A-359813556A13}" type="slidenum">
              <a:rPr kumimoji="1" lang="ja-JP" altLang="en-US" smtClean="0"/>
              <a:t>25</a:t>
            </a:fld>
            <a:endParaRPr kumimoji="1" lang="ja-JP" altLang="en-US"/>
          </a:p>
        </p:txBody>
      </p:sp>
      <p:cxnSp>
        <p:nvCxnSpPr>
          <p:cNvPr id="145" name="直線コネクタ 144">
            <a:extLst>
              <a:ext uri="{FF2B5EF4-FFF2-40B4-BE49-F238E27FC236}">
                <a16:creationId xmlns:a16="http://schemas.microsoft.com/office/drawing/2014/main" id="{15AA762A-5371-4CAE-AC4F-197D44373F53}"/>
              </a:ext>
            </a:extLst>
          </p:cNvPr>
          <p:cNvCxnSpPr>
            <a:cxnSpLocks/>
            <a:stCxn id="217" idx="0"/>
          </p:cNvCxnSpPr>
          <p:nvPr/>
        </p:nvCxnSpPr>
        <p:spPr>
          <a:xfrm flipH="1" flipV="1">
            <a:off x="2399812" y="2968176"/>
            <a:ext cx="1549" cy="1967989"/>
          </a:xfrm>
          <a:prstGeom prst="line">
            <a:avLst/>
          </a:prstGeom>
          <a:ln w="19050"/>
        </p:spPr>
        <p:style>
          <a:lnRef idx="3">
            <a:schemeClr val="dk1"/>
          </a:lnRef>
          <a:fillRef idx="0">
            <a:schemeClr val="dk1"/>
          </a:fillRef>
          <a:effectRef idx="2">
            <a:schemeClr val="dk1"/>
          </a:effectRef>
          <a:fontRef idx="minor">
            <a:schemeClr val="tx1"/>
          </a:fontRef>
        </p:style>
      </p:cxnSp>
      <p:cxnSp>
        <p:nvCxnSpPr>
          <p:cNvPr id="148" name="直線矢印コネクタ 147">
            <a:extLst>
              <a:ext uri="{FF2B5EF4-FFF2-40B4-BE49-F238E27FC236}">
                <a16:creationId xmlns:a16="http://schemas.microsoft.com/office/drawing/2014/main" id="{A1169633-177D-4D1C-8C72-0CA1A8275627}"/>
              </a:ext>
            </a:extLst>
          </p:cNvPr>
          <p:cNvCxnSpPr>
            <a:cxnSpLocks/>
          </p:cNvCxnSpPr>
          <p:nvPr/>
        </p:nvCxnSpPr>
        <p:spPr>
          <a:xfrm>
            <a:off x="2399812" y="2975474"/>
            <a:ext cx="65997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149" name="グループ化 148">
            <a:extLst>
              <a:ext uri="{FF2B5EF4-FFF2-40B4-BE49-F238E27FC236}">
                <a16:creationId xmlns:a16="http://schemas.microsoft.com/office/drawing/2014/main" id="{110274EB-D9F2-4DC5-BA0C-96C9D55ECC25}"/>
              </a:ext>
            </a:extLst>
          </p:cNvPr>
          <p:cNvGrpSpPr/>
          <p:nvPr/>
        </p:nvGrpSpPr>
        <p:grpSpPr>
          <a:xfrm>
            <a:off x="3004164" y="2752142"/>
            <a:ext cx="670104" cy="446664"/>
            <a:chOff x="890707" y="1481343"/>
            <a:chExt cx="965356" cy="643467"/>
          </a:xfrm>
        </p:grpSpPr>
        <p:sp>
          <p:nvSpPr>
            <p:cNvPr id="150" name="テキスト ボックス 149">
              <a:extLst>
                <a:ext uri="{FF2B5EF4-FFF2-40B4-BE49-F238E27FC236}">
                  <a16:creationId xmlns:a16="http://schemas.microsoft.com/office/drawing/2014/main" id="{23D9C142-F658-40E5-996C-37A0C8FA98B3}"/>
                </a:ext>
              </a:extLst>
            </p:cNvPr>
            <p:cNvSpPr txBox="1"/>
            <p:nvPr/>
          </p:nvSpPr>
          <p:spPr>
            <a:xfrm>
              <a:off x="890707" y="1507568"/>
              <a:ext cx="965356" cy="576401"/>
            </a:xfrm>
            <a:prstGeom prst="rect">
              <a:avLst/>
            </a:prstGeom>
            <a:noFill/>
            <a:ln w="19050">
              <a:noFill/>
            </a:ln>
          </p:spPr>
          <p:txBody>
            <a:bodyPr wrap="square" rtlCol="0">
              <a:spAutoFit/>
            </a:bodyPr>
            <a:lstStyle/>
            <a:p>
              <a:r>
                <a:rPr kumimoji="1" lang="en-US" altLang="ja-JP" sz="2000" dirty="0"/>
                <a:t>|</a:t>
              </a:r>
              <a:r>
                <a:rPr lang="ja-JP" altLang="en-US" sz="2000" dirty="0"/>
                <a:t>・</a:t>
              </a:r>
              <a:r>
                <a:rPr kumimoji="1" lang="en-US" altLang="ja-JP" sz="2000" dirty="0"/>
                <a:t>|</a:t>
              </a:r>
              <a:endParaRPr kumimoji="1" lang="ja-JP" altLang="en-US" sz="2000" dirty="0"/>
            </a:p>
          </p:txBody>
        </p:sp>
        <p:sp>
          <p:nvSpPr>
            <p:cNvPr id="151" name="正方形/長方形 150">
              <a:extLst>
                <a:ext uri="{FF2B5EF4-FFF2-40B4-BE49-F238E27FC236}">
                  <a16:creationId xmlns:a16="http://schemas.microsoft.com/office/drawing/2014/main" id="{7CC55C51-091F-42B6-AE01-21101BEB0710}"/>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2" name="グループ化 151">
            <a:extLst>
              <a:ext uri="{FF2B5EF4-FFF2-40B4-BE49-F238E27FC236}">
                <a16:creationId xmlns:a16="http://schemas.microsoft.com/office/drawing/2014/main" id="{77ED027B-F77B-497E-938A-F77AE16ED79A}"/>
              </a:ext>
            </a:extLst>
          </p:cNvPr>
          <p:cNvGrpSpPr/>
          <p:nvPr/>
        </p:nvGrpSpPr>
        <p:grpSpPr>
          <a:xfrm>
            <a:off x="3974242" y="2752141"/>
            <a:ext cx="823149" cy="446664"/>
            <a:chOff x="867394" y="1481343"/>
            <a:chExt cx="1185833" cy="643467"/>
          </a:xfrm>
        </p:grpSpPr>
        <p:sp>
          <p:nvSpPr>
            <p:cNvPr id="153" name="テキスト ボックス 152">
              <a:extLst>
                <a:ext uri="{FF2B5EF4-FFF2-40B4-BE49-F238E27FC236}">
                  <a16:creationId xmlns:a16="http://schemas.microsoft.com/office/drawing/2014/main" id="{20218B13-9CAA-42BD-86BE-FA5316364B5F}"/>
                </a:ext>
              </a:extLst>
            </p:cNvPr>
            <p:cNvSpPr txBox="1"/>
            <p:nvPr/>
          </p:nvSpPr>
          <p:spPr>
            <a:xfrm>
              <a:off x="867394" y="1560939"/>
              <a:ext cx="1185833" cy="532062"/>
            </a:xfrm>
            <a:prstGeom prst="rect">
              <a:avLst/>
            </a:prstGeom>
            <a:noFill/>
            <a:ln w="19050">
              <a:noFill/>
            </a:ln>
          </p:spPr>
          <p:txBody>
            <a:bodyPr wrap="square" rtlCol="0">
              <a:spAutoFit/>
            </a:bodyPr>
            <a:lstStyle/>
            <a:p>
              <a:r>
                <a:rPr lang="en-US" altLang="ja-JP" dirty="0">
                  <a:latin typeface="Georgia" panose="02040502050405020303" pitchFamily="18" charset="0"/>
                </a:rPr>
                <a:t>LPF</a:t>
              </a:r>
              <a:endParaRPr kumimoji="1" lang="ja-JP" altLang="en-US" dirty="0">
                <a:latin typeface="Georgia" panose="02040502050405020303" pitchFamily="18" charset="0"/>
              </a:endParaRPr>
            </a:p>
          </p:txBody>
        </p:sp>
        <p:sp>
          <p:nvSpPr>
            <p:cNvPr id="158" name="正方形/長方形 157">
              <a:extLst>
                <a:ext uri="{FF2B5EF4-FFF2-40B4-BE49-F238E27FC236}">
                  <a16:creationId xmlns:a16="http://schemas.microsoft.com/office/drawing/2014/main" id="{77F41C41-33C9-4072-9989-BD528E31CF71}"/>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1" name="グループ化 160">
            <a:extLst>
              <a:ext uri="{FF2B5EF4-FFF2-40B4-BE49-F238E27FC236}">
                <a16:creationId xmlns:a16="http://schemas.microsoft.com/office/drawing/2014/main" id="{9F2F35FC-60F6-43E1-803A-9265B4C57143}"/>
              </a:ext>
            </a:extLst>
          </p:cNvPr>
          <p:cNvGrpSpPr/>
          <p:nvPr/>
        </p:nvGrpSpPr>
        <p:grpSpPr>
          <a:xfrm>
            <a:off x="4963526" y="2752141"/>
            <a:ext cx="512805" cy="446664"/>
            <a:chOff x="875561" y="1481343"/>
            <a:chExt cx="738750" cy="643467"/>
          </a:xfrm>
        </p:grpSpPr>
        <mc:AlternateContent xmlns:mc="http://schemas.openxmlformats.org/markup-compatibility/2006" xmlns:a14="http://schemas.microsoft.com/office/drawing/2010/main">
          <mc:Choice Requires="a14">
            <p:sp>
              <p:nvSpPr>
                <p:cNvPr id="162" name="テキスト ボックス 161">
                  <a:extLst>
                    <a:ext uri="{FF2B5EF4-FFF2-40B4-BE49-F238E27FC236}">
                      <a16:creationId xmlns:a16="http://schemas.microsoft.com/office/drawing/2014/main" id="{F2C08EEC-B466-41D5-AF94-FEE237D98F58}"/>
                    </a:ext>
                  </a:extLst>
                </p:cNvPr>
                <p:cNvSpPr txBox="1"/>
                <p:nvPr/>
              </p:nvSpPr>
              <p:spPr>
                <a:xfrm>
                  <a:off x="875561" y="1501367"/>
                  <a:ext cx="643467" cy="443968"/>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kumimoji="1" lang="en-US" altLang="ja-JP" sz="2000" i="1" smtClean="0">
                                <a:latin typeface="Cambria Math" panose="02040503050406030204" pitchFamily="18" charset="0"/>
                              </a:rPr>
                            </m:ctrlPr>
                          </m:fPr>
                          <m:num>
                            <m:r>
                              <a:rPr kumimoji="1" lang="ja-JP" altLang="en-US" sz="2000" i="1" smtClean="0">
                                <a:latin typeface="Cambria Math" panose="02040503050406030204" pitchFamily="18" charset="0"/>
                              </a:rPr>
                              <m:t>𝜋</m:t>
                            </m:r>
                          </m:num>
                          <m:den>
                            <m:r>
                              <a:rPr lang="en-US" altLang="ja-JP" sz="2000" i="1">
                                <a:latin typeface="Cambria Math" panose="02040503050406030204" pitchFamily="18" charset="0"/>
                              </a:rPr>
                              <m:t>2</m:t>
                            </m:r>
                          </m:den>
                        </m:f>
                      </m:oMath>
                    </m:oMathPara>
                  </a14:m>
                  <a:endParaRPr kumimoji="1" lang="ja-JP" altLang="en-US" sz="2000" dirty="0"/>
                </a:p>
              </p:txBody>
            </p:sp>
          </mc:Choice>
          <mc:Fallback xmlns="">
            <p:sp>
              <p:nvSpPr>
                <p:cNvPr id="162" name="テキスト ボックス 161">
                  <a:extLst>
                    <a:ext uri="{FF2B5EF4-FFF2-40B4-BE49-F238E27FC236}">
                      <a16:creationId xmlns="" xmlns:a16="http://schemas.microsoft.com/office/drawing/2014/main" xmlns:a14="http://schemas.microsoft.com/office/drawing/2010/main" id="{F2C08EEC-B466-41D5-AF94-FEE237D98F58}"/>
                    </a:ext>
                  </a:extLst>
                </p:cNvPr>
                <p:cNvSpPr txBox="1">
                  <a:spLocks noRot="1" noChangeAspect="1" noMove="1" noResize="1" noEditPoints="1" noAdjustHandles="1" noChangeArrowheads="1" noChangeShapeType="1" noTextEdit="1"/>
                </p:cNvSpPr>
                <p:nvPr/>
              </p:nvSpPr>
              <p:spPr>
                <a:xfrm>
                  <a:off x="875561" y="1501367"/>
                  <a:ext cx="643467" cy="443968"/>
                </a:xfrm>
                <a:prstGeom prst="rect">
                  <a:avLst/>
                </a:prstGeom>
                <a:blipFill rotWithShape="0">
                  <a:blip r:embed="rId5"/>
                  <a:stretch>
                    <a:fillRect l="-78378" t="-210000" r="-140541" b="-364000"/>
                  </a:stretch>
                </a:blipFill>
                <a:ln w="19050">
                  <a:noFill/>
                </a:ln>
              </p:spPr>
              <p:txBody>
                <a:bodyPr/>
                <a:lstStyle/>
                <a:p>
                  <a:r>
                    <a:rPr lang="ja-JP" altLang="en-US">
                      <a:noFill/>
                    </a:rPr>
                    <a:t> </a:t>
                  </a:r>
                </a:p>
              </p:txBody>
            </p:sp>
          </mc:Fallback>
        </mc:AlternateContent>
        <p:sp>
          <p:nvSpPr>
            <p:cNvPr id="163" name="正方形/長方形 162">
              <a:extLst>
                <a:ext uri="{FF2B5EF4-FFF2-40B4-BE49-F238E27FC236}">
                  <a16:creationId xmlns:a16="http://schemas.microsoft.com/office/drawing/2014/main" id="{7C4AFB59-E0A1-4E7C-AD5E-1EFAAF2AAF1F}"/>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64" name="直線矢印コネクタ 163">
            <a:extLst>
              <a:ext uri="{FF2B5EF4-FFF2-40B4-BE49-F238E27FC236}">
                <a16:creationId xmlns:a16="http://schemas.microsoft.com/office/drawing/2014/main" id="{C1504364-F03D-4AD4-9339-CE7C6A5D3A90}"/>
              </a:ext>
            </a:extLst>
          </p:cNvPr>
          <p:cNvCxnSpPr>
            <a:cxnSpLocks/>
          </p:cNvCxnSpPr>
          <p:nvPr/>
        </p:nvCxnSpPr>
        <p:spPr>
          <a:xfrm>
            <a:off x="5476331" y="2971593"/>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165" name="楕円 35">
            <a:extLst>
              <a:ext uri="{FF2B5EF4-FFF2-40B4-BE49-F238E27FC236}">
                <a16:creationId xmlns:a16="http://schemas.microsoft.com/office/drawing/2014/main" id="{6BC31266-13DF-4DC3-B27D-68619ED42CAB}"/>
              </a:ext>
            </a:extLst>
          </p:cNvPr>
          <p:cNvSpPr/>
          <p:nvPr/>
        </p:nvSpPr>
        <p:spPr>
          <a:xfrm>
            <a:off x="6009230" y="2920132"/>
            <a:ext cx="112614" cy="1126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a:extLst>
              <a:ext uri="{FF2B5EF4-FFF2-40B4-BE49-F238E27FC236}">
                <a16:creationId xmlns:a16="http://schemas.microsoft.com/office/drawing/2014/main" id="{E0D4CBF4-6A80-46CC-AB52-257EB32AF279}"/>
              </a:ext>
            </a:extLst>
          </p:cNvPr>
          <p:cNvCxnSpPr>
            <a:cxnSpLocks/>
          </p:cNvCxnSpPr>
          <p:nvPr/>
        </p:nvCxnSpPr>
        <p:spPr>
          <a:xfrm rot="5400000">
            <a:off x="6297736" y="2793935"/>
            <a:ext cx="0" cy="351785"/>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67" name="直線矢印コネクタ 166">
            <a:extLst>
              <a:ext uri="{FF2B5EF4-FFF2-40B4-BE49-F238E27FC236}">
                <a16:creationId xmlns:a16="http://schemas.microsoft.com/office/drawing/2014/main" id="{54EFBBDC-E966-4246-9A9F-84B7920C17FE}"/>
              </a:ext>
            </a:extLst>
          </p:cNvPr>
          <p:cNvCxnSpPr>
            <a:cxnSpLocks/>
          </p:cNvCxnSpPr>
          <p:nvPr/>
        </p:nvCxnSpPr>
        <p:spPr>
          <a:xfrm rot="5400000">
            <a:off x="5993092" y="3101757"/>
            <a:ext cx="149937"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168" name="グループ化 167">
            <a:extLst>
              <a:ext uri="{FF2B5EF4-FFF2-40B4-BE49-F238E27FC236}">
                <a16:creationId xmlns:a16="http://schemas.microsoft.com/office/drawing/2014/main" id="{96F5FE9B-28E9-4211-93E2-8FA134A78C4F}"/>
              </a:ext>
            </a:extLst>
          </p:cNvPr>
          <p:cNvGrpSpPr/>
          <p:nvPr/>
        </p:nvGrpSpPr>
        <p:grpSpPr>
          <a:xfrm>
            <a:off x="5808122" y="3179627"/>
            <a:ext cx="582794" cy="446664"/>
            <a:chOff x="908294" y="1481343"/>
            <a:chExt cx="839577" cy="643467"/>
          </a:xfrm>
        </p:grpSpPr>
        <p:sp>
          <p:nvSpPr>
            <p:cNvPr id="169" name="テキスト ボックス 168">
              <a:extLst>
                <a:ext uri="{FF2B5EF4-FFF2-40B4-BE49-F238E27FC236}">
                  <a16:creationId xmlns:a16="http://schemas.microsoft.com/office/drawing/2014/main" id="{492071E3-B687-4405-9118-FA3191BF0A09}"/>
                </a:ext>
              </a:extLst>
            </p:cNvPr>
            <p:cNvSpPr txBox="1"/>
            <p:nvPr/>
          </p:nvSpPr>
          <p:spPr>
            <a:xfrm>
              <a:off x="908294" y="1553592"/>
              <a:ext cx="839577" cy="532062"/>
            </a:xfrm>
            <a:prstGeom prst="rect">
              <a:avLst/>
            </a:prstGeom>
            <a:noFill/>
            <a:ln w="19050">
              <a:noFill/>
            </a:ln>
          </p:spPr>
          <p:txBody>
            <a:bodyPr wrap="square" rtlCol="0">
              <a:spAutoFit/>
            </a:bodyPr>
            <a:lstStyle/>
            <a:p>
              <a:r>
                <a:rPr lang="ja-JP" altLang="en-US" dirty="0">
                  <a:latin typeface="Georgia" panose="02040502050405020303" pitchFamily="18" charset="0"/>
                </a:rPr>
                <a:t> </a:t>
              </a:r>
              <a:r>
                <a:rPr kumimoji="1" lang="en-US" altLang="ja-JP" dirty="0">
                  <a:latin typeface="Georgia" panose="02040502050405020303" pitchFamily="18" charset="0"/>
                </a:rPr>
                <a:t>PI</a:t>
              </a:r>
              <a:endParaRPr kumimoji="1" lang="ja-JP" altLang="en-US" dirty="0">
                <a:latin typeface="Georgia" panose="02040502050405020303" pitchFamily="18" charset="0"/>
              </a:endParaRPr>
            </a:p>
          </p:txBody>
        </p:sp>
        <p:sp>
          <p:nvSpPr>
            <p:cNvPr id="191" name="正方形/長方形 190">
              <a:extLst>
                <a:ext uri="{FF2B5EF4-FFF2-40B4-BE49-F238E27FC236}">
                  <a16:creationId xmlns:a16="http://schemas.microsoft.com/office/drawing/2014/main" id="{7F354667-1562-441C-AA79-11C2F132369B}"/>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mc:AlternateContent xmlns:mc="http://schemas.openxmlformats.org/markup-compatibility/2006" xmlns:a14="http://schemas.microsoft.com/office/drawing/2010/main">
        <mc:Choice Requires="a14">
          <p:sp>
            <p:nvSpPr>
              <p:cNvPr id="194" name="テキスト ボックス 193">
                <a:extLst>
                  <a:ext uri="{FF2B5EF4-FFF2-40B4-BE49-F238E27FC236}">
                    <a16:creationId xmlns:a16="http://schemas.microsoft.com/office/drawing/2014/main" id="{21EABAA4-80E2-4419-B0A3-3BCAD226EEBF}"/>
                  </a:ext>
                </a:extLst>
              </p:cNvPr>
              <p:cNvSpPr txBox="1"/>
              <p:nvPr/>
            </p:nvSpPr>
            <p:spPr>
              <a:xfrm>
                <a:off x="5222066" y="4575441"/>
                <a:ext cx="446664"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chemeClr val="tx1"/>
                          </a:solidFill>
                          <a:latin typeface="Cambria Math" panose="02040503050406030204" pitchFamily="18" charset="0"/>
                        </a:rPr>
                        <m:t>𝑢</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𝑡</m:t>
                      </m:r>
                      <m:r>
                        <a:rPr kumimoji="1" lang="en-US" altLang="ja-JP" sz="2000" b="0" i="1" smtClean="0">
                          <a:solidFill>
                            <a:schemeClr val="tx1"/>
                          </a:solidFill>
                          <a:latin typeface="Cambria Math" panose="02040503050406030204" pitchFamily="18" charset="0"/>
                        </a:rPr>
                        <m:t>)</m:t>
                      </m:r>
                    </m:oMath>
                  </m:oMathPara>
                </a14:m>
                <a:endParaRPr kumimoji="1" lang="ja-JP" altLang="en-US" sz="2000" dirty="0">
                  <a:solidFill>
                    <a:schemeClr val="tx1"/>
                  </a:solidFill>
                </a:endParaRPr>
              </a:p>
            </p:txBody>
          </p:sp>
        </mc:Choice>
        <mc:Fallback xmlns="">
          <p:sp>
            <p:nvSpPr>
              <p:cNvPr id="194" name="テキスト ボックス 193">
                <a:extLst>
                  <a:ext uri="{FF2B5EF4-FFF2-40B4-BE49-F238E27FC236}">
                    <a16:creationId xmlns:a16="http://schemas.microsoft.com/office/drawing/2014/main" id="{21EABAA4-80E2-4419-B0A3-3BCAD226EEBF}"/>
                  </a:ext>
                </a:extLst>
              </p:cNvPr>
              <p:cNvSpPr txBox="1">
                <a:spLocks noRot="1" noChangeAspect="1" noMove="1" noResize="1" noEditPoints="1" noAdjustHandles="1" noChangeArrowheads="1" noChangeShapeType="1" noTextEdit="1"/>
              </p:cNvSpPr>
              <p:nvPr/>
            </p:nvSpPr>
            <p:spPr>
              <a:xfrm>
                <a:off x="5222066" y="4575441"/>
                <a:ext cx="446664" cy="400110"/>
              </a:xfrm>
              <a:prstGeom prst="rect">
                <a:avLst/>
              </a:prstGeom>
              <a:blipFill>
                <a:blip r:embed="rId6"/>
                <a:stretch>
                  <a:fillRect r="-53425" b="-15385"/>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5" name="テキスト ボックス 194">
                <a:extLst>
                  <a:ext uri="{FF2B5EF4-FFF2-40B4-BE49-F238E27FC236}">
                    <a16:creationId xmlns:a16="http://schemas.microsoft.com/office/drawing/2014/main" id="{867B22E5-42F6-42E4-A52F-5D42755AA1A8}"/>
                  </a:ext>
                </a:extLst>
              </p:cNvPr>
              <p:cNvSpPr txBox="1"/>
              <p:nvPr/>
            </p:nvSpPr>
            <p:spPr>
              <a:xfrm>
                <a:off x="5522014" y="2495514"/>
                <a:ext cx="446664" cy="32732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𝑃</m:t>
                          </m:r>
                        </m:e>
                      </m:acc>
                    </m:oMath>
                  </m:oMathPara>
                </a14:m>
                <a:endParaRPr kumimoji="1" lang="ja-JP" altLang="en-US" sz="2400" dirty="0"/>
              </a:p>
            </p:txBody>
          </p:sp>
        </mc:Choice>
        <mc:Fallback xmlns="">
          <p:sp>
            <p:nvSpPr>
              <p:cNvPr id="195" name="テキスト ボックス 194">
                <a:extLst>
                  <a:ext uri="{FF2B5EF4-FFF2-40B4-BE49-F238E27FC236}">
                    <a16:creationId xmlns:a16="http://schemas.microsoft.com/office/drawing/2014/main" id="{867B22E5-42F6-42E4-A52F-5D42755AA1A8}"/>
                  </a:ext>
                </a:extLst>
              </p:cNvPr>
              <p:cNvSpPr txBox="1">
                <a:spLocks noRot="1" noChangeAspect="1" noMove="1" noResize="1" noEditPoints="1" noAdjustHandles="1" noChangeArrowheads="1" noChangeShapeType="1" noTextEdit="1"/>
              </p:cNvSpPr>
              <p:nvPr/>
            </p:nvSpPr>
            <p:spPr>
              <a:xfrm>
                <a:off x="5522014" y="2495514"/>
                <a:ext cx="446664" cy="327320"/>
              </a:xfrm>
              <a:prstGeom prst="rect">
                <a:avLst/>
              </a:prstGeom>
              <a:blipFill>
                <a:blip r:embed="rId7"/>
                <a:stretch>
                  <a:fillRect t="-7407" r="-19178" b="-37037"/>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6" name="テキスト ボックス 195">
                <a:extLst>
                  <a:ext uri="{FF2B5EF4-FFF2-40B4-BE49-F238E27FC236}">
                    <a16:creationId xmlns:a16="http://schemas.microsoft.com/office/drawing/2014/main" id="{135FAA69-BD40-4660-ACDD-0B9D815805D4}"/>
                  </a:ext>
                </a:extLst>
              </p:cNvPr>
              <p:cNvSpPr txBox="1"/>
              <p:nvPr/>
            </p:nvSpPr>
            <p:spPr>
              <a:xfrm>
                <a:off x="6461761" y="2704617"/>
                <a:ext cx="602832"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𝑃</m:t>
                          </m:r>
                        </m:e>
                        <m:sub>
                          <m:r>
                            <m:rPr>
                              <m:sty m:val="p"/>
                            </m:rPr>
                            <a:rPr kumimoji="1" lang="en-US" altLang="ja-JP" sz="2400" b="0" i="0" smtClean="0">
                              <a:latin typeface="Cambria Math" panose="02040503050406030204" pitchFamily="18" charset="0"/>
                            </a:rPr>
                            <m:t>C</m:t>
                          </m:r>
                        </m:sub>
                      </m:sSub>
                    </m:oMath>
                  </m:oMathPara>
                </a14:m>
                <a:endParaRPr kumimoji="1" lang="ja-JP" altLang="en-US" sz="2400" dirty="0"/>
              </a:p>
            </p:txBody>
          </p:sp>
        </mc:Choice>
        <mc:Fallback xmlns="">
          <p:sp>
            <p:nvSpPr>
              <p:cNvPr id="196" name="テキスト ボックス 195">
                <a:extLst>
                  <a:ext uri="{FF2B5EF4-FFF2-40B4-BE49-F238E27FC236}">
                    <a16:creationId xmlns:a16="http://schemas.microsoft.com/office/drawing/2014/main" id="{135FAA69-BD40-4660-ACDD-0B9D815805D4}"/>
                  </a:ext>
                </a:extLst>
              </p:cNvPr>
              <p:cNvSpPr txBox="1">
                <a:spLocks noRot="1" noChangeAspect="1" noMove="1" noResize="1" noEditPoints="1" noAdjustHandles="1" noChangeArrowheads="1" noChangeShapeType="1" noTextEdit="1"/>
              </p:cNvSpPr>
              <p:nvPr/>
            </p:nvSpPr>
            <p:spPr>
              <a:xfrm>
                <a:off x="6461761" y="2704617"/>
                <a:ext cx="602832" cy="461665"/>
              </a:xfrm>
              <a:prstGeom prst="rect">
                <a:avLst/>
              </a:prstGeom>
              <a:blipFill>
                <a:blip r:embed="rId8"/>
                <a:stretch>
                  <a:fillRect b="-2667"/>
                </a:stretch>
              </a:blipFill>
              <a:ln w="19050">
                <a:noFill/>
              </a:ln>
            </p:spPr>
            <p:txBody>
              <a:bodyPr/>
              <a:lstStyle/>
              <a:p>
                <a:r>
                  <a:rPr lang="ja-JP" altLang="en-US">
                    <a:noFill/>
                  </a:rPr>
                  <a:t> </a:t>
                </a:r>
              </a:p>
            </p:txBody>
          </p:sp>
        </mc:Fallback>
      </mc:AlternateContent>
      <p:sp>
        <p:nvSpPr>
          <p:cNvPr id="197" name="テキスト ボックス 196">
            <a:extLst>
              <a:ext uri="{FF2B5EF4-FFF2-40B4-BE49-F238E27FC236}">
                <a16:creationId xmlns:a16="http://schemas.microsoft.com/office/drawing/2014/main" id="{660FEED9-27ED-45FD-807A-5B24965F6325}"/>
              </a:ext>
            </a:extLst>
          </p:cNvPr>
          <p:cNvSpPr txBox="1"/>
          <p:nvPr/>
        </p:nvSpPr>
        <p:spPr>
          <a:xfrm>
            <a:off x="6763177" y="2647710"/>
            <a:ext cx="602832" cy="320466"/>
          </a:xfrm>
          <a:prstGeom prst="rect">
            <a:avLst/>
          </a:prstGeom>
          <a:noFill/>
          <a:ln w="19050">
            <a:noFill/>
          </a:ln>
        </p:spPr>
        <p:txBody>
          <a:bodyPr wrap="square" rtlCol="0">
            <a:spAutoFit/>
          </a:bodyPr>
          <a:lstStyle/>
          <a:p>
            <a:r>
              <a:rPr kumimoji="1" lang="en-US" altLang="ja-JP" sz="2400" dirty="0"/>
              <a:t>*</a:t>
            </a:r>
            <a:endParaRPr kumimoji="1" lang="ja-JP" altLang="en-US" sz="2400" dirty="0"/>
          </a:p>
        </p:txBody>
      </p:sp>
      <p:sp>
        <p:nvSpPr>
          <p:cNvPr id="198" name="テキスト ボックス 197">
            <a:extLst>
              <a:ext uri="{FF2B5EF4-FFF2-40B4-BE49-F238E27FC236}">
                <a16:creationId xmlns:a16="http://schemas.microsoft.com/office/drawing/2014/main" id="{9E7895A6-7D8E-4917-8D0E-1A0825B493B2}"/>
              </a:ext>
            </a:extLst>
          </p:cNvPr>
          <p:cNvSpPr txBox="1"/>
          <p:nvPr/>
        </p:nvSpPr>
        <p:spPr>
          <a:xfrm>
            <a:off x="5715332" y="2668855"/>
            <a:ext cx="348393"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ea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99" name="テキスト ボックス 198">
                <a:extLst>
                  <a:ext uri="{FF2B5EF4-FFF2-40B4-BE49-F238E27FC236}">
                    <a16:creationId xmlns:a16="http://schemas.microsoft.com/office/drawing/2014/main" id="{914268D5-3F43-427A-BE4E-003AF3FC914C}"/>
                  </a:ext>
                </a:extLst>
              </p:cNvPr>
              <p:cNvSpPr txBox="1"/>
              <p:nvPr/>
            </p:nvSpPr>
            <p:spPr>
              <a:xfrm>
                <a:off x="6001154" y="2580606"/>
                <a:ext cx="446664" cy="3204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99" name="テキスト ボックス 198">
                <a:extLst>
                  <a:ext uri="{FF2B5EF4-FFF2-40B4-BE49-F238E27FC236}">
                    <a16:creationId xmlns:a16="http://schemas.microsoft.com/office/drawing/2014/main" id="{914268D5-3F43-427A-BE4E-003AF3FC914C}"/>
                  </a:ext>
                </a:extLst>
              </p:cNvPr>
              <p:cNvSpPr txBox="1">
                <a:spLocks noRot="1" noChangeAspect="1" noMove="1" noResize="1" noEditPoints="1" noAdjustHandles="1" noChangeArrowheads="1" noChangeShapeType="1" noTextEdit="1"/>
              </p:cNvSpPr>
              <p:nvPr/>
            </p:nvSpPr>
            <p:spPr>
              <a:xfrm>
                <a:off x="6001154" y="2580606"/>
                <a:ext cx="446664" cy="320466"/>
              </a:xfrm>
              <a:prstGeom prst="rect">
                <a:avLst/>
              </a:prstGeom>
              <a:blipFill>
                <a:blip r:embed="rId9"/>
                <a:stretch>
                  <a:fillRect b="-18868"/>
                </a:stretch>
              </a:blipFill>
              <a:ln w="19050">
                <a:noFill/>
              </a:ln>
            </p:spPr>
            <p:txBody>
              <a:bodyPr/>
              <a:lstStyle/>
              <a:p>
                <a:r>
                  <a:rPr lang="ja-JP" altLang="en-US">
                    <a:noFill/>
                  </a:rPr>
                  <a:t> </a:t>
                </a:r>
              </a:p>
            </p:txBody>
          </p:sp>
        </mc:Fallback>
      </mc:AlternateContent>
      <p:cxnSp>
        <p:nvCxnSpPr>
          <p:cNvPr id="201" name="直線矢印コネクタ 200">
            <a:extLst>
              <a:ext uri="{FF2B5EF4-FFF2-40B4-BE49-F238E27FC236}">
                <a16:creationId xmlns:a16="http://schemas.microsoft.com/office/drawing/2014/main" id="{EF4CAF10-693C-43E0-9C74-78B9AECDB1C4}"/>
              </a:ext>
            </a:extLst>
          </p:cNvPr>
          <p:cNvCxnSpPr>
            <a:cxnSpLocks/>
            <a:endCxn id="214" idx="3"/>
          </p:cNvCxnSpPr>
          <p:nvPr/>
        </p:nvCxnSpPr>
        <p:spPr>
          <a:xfrm flipH="1" flipV="1">
            <a:off x="4794615" y="4996449"/>
            <a:ext cx="1292400" cy="1120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04" name="直線コネクタ 203">
            <a:extLst>
              <a:ext uri="{FF2B5EF4-FFF2-40B4-BE49-F238E27FC236}">
                <a16:creationId xmlns:a16="http://schemas.microsoft.com/office/drawing/2014/main" id="{02BDEBA6-1B04-41F7-A252-7D7F61DD0B8B}"/>
              </a:ext>
            </a:extLst>
          </p:cNvPr>
          <p:cNvCxnSpPr>
            <a:cxnSpLocks/>
          </p:cNvCxnSpPr>
          <p:nvPr/>
        </p:nvCxnSpPr>
        <p:spPr>
          <a:xfrm>
            <a:off x="2145487" y="4863913"/>
            <a:ext cx="22828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7BF39559-D539-4144-B921-94C6DCCDCC12}"/>
              </a:ext>
            </a:extLst>
          </p:cNvPr>
          <p:cNvCxnSpPr>
            <a:cxnSpLocks/>
          </p:cNvCxnSpPr>
          <p:nvPr/>
        </p:nvCxnSpPr>
        <p:spPr>
          <a:xfrm>
            <a:off x="2145487" y="5126806"/>
            <a:ext cx="22714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4F11398A-FB2C-4A3C-9DB9-E8DEDA36B3A6}"/>
              </a:ext>
            </a:extLst>
          </p:cNvPr>
          <p:cNvCxnSpPr>
            <a:cxnSpLocks/>
          </p:cNvCxnSpPr>
          <p:nvPr/>
        </p:nvCxnSpPr>
        <p:spPr>
          <a:xfrm>
            <a:off x="4541792" y="4728041"/>
            <a:ext cx="4265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A7759DFD-4EF8-47CD-86BE-1E21DF66F525}"/>
              </a:ext>
            </a:extLst>
          </p:cNvPr>
          <p:cNvCxnSpPr>
            <a:cxnSpLocks/>
          </p:cNvCxnSpPr>
          <p:nvPr/>
        </p:nvCxnSpPr>
        <p:spPr>
          <a:xfrm>
            <a:off x="4541792" y="5270209"/>
            <a:ext cx="4265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9A884C80-4E0A-4C3D-AE3C-5757559BCF07}"/>
              </a:ext>
            </a:extLst>
          </p:cNvPr>
          <p:cNvCxnSpPr>
            <a:cxnSpLocks/>
          </p:cNvCxnSpPr>
          <p:nvPr/>
        </p:nvCxnSpPr>
        <p:spPr>
          <a:xfrm>
            <a:off x="4967275" y="4725837"/>
            <a:ext cx="0" cy="547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3F82FA49-383F-47EA-BE12-A5B0310A4984}"/>
              </a:ext>
            </a:extLst>
          </p:cNvPr>
          <p:cNvCxnSpPr>
            <a:cxnSpLocks/>
          </p:cNvCxnSpPr>
          <p:nvPr/>
        </p:nvCxnSpPr>
        <p:spPr>
          <a:xfrm flipV="1">
            <a:off x="4419522" y="4728041"/>
            <a:ext cx="127227" cy="140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8A5D9435-AD30-40C8-83F8-953CAD4E5058}"/>
              </a:ext>
            </a:extLst>
          </p:cNvPr>
          <p:cNvCxnSpPr>
            <a:cxnSpLocks/>
          </p:cNvCxnSpPr>
          <p:nvPr/>
        </p:nvCxnSpPr>
        <p:spPr>
          <a:xfrm>
            <a:off x="4417870" y="5129710"/>
            <a:ext cx="127227" cy="140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0B80A21E-BEFF-462E-9564-D17AD28152B0}"/>
              </a:ext>
            </a:extLst>
          </p:cNvPr>
          <p:cNvCxnSpPr>
            <a:cxnSpLocks/>
          </p:cNvCxnSpPr>
          <p:nvPr/>
        </p:nvCxnSpPr>
        <p:spPr>
          <a:xfrm>
            <a:off x="4551283" y="4722688"/>
            <a:ext cx="0" cy="54752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4" name="正方形/長方形 213">
            <a:extLst>
              <a:ext uri="{FF2B5EF4-FFF2-40B4-BE49-F238E27FC236}">
                <a16:creationId xmlns:a16="http://schemas.microsoft.com/office/drawing/2014/main" id="{FD2FD799-ACB4-4855-833F-839ECB108A27}"/>
              </a:ext>
            </a:extLst>
          </p:cNvPr>
          <p:cNvSpPr/>
          <p:nvPr/>
        </p:nvSpPr>
        <p:spPr>
          <a:xfrm>
            <a:off x="4715734" y="4866418"/>
            <a:ext cx="78881" cy="26006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コネクタ 214">
            <a:extLst>
              <a:ext uri="{FF2B5EF4-FFF2-40B4-BE49-F238E27FC236}">
                <a16:creationId xmlns:a16="http://schemas.microsoft.com/office/drawing/2014/main" id="{C24B1C8F-71D2-49B0-BB08-FAA04D0F9C39}"/>
              </a:ext>
            </a:extLst>
          </p:cNvPr>
          <p:cNvCxnSpPr>
            <a:cxnSpLocks/>
          </p:cNvCxnSpPr>
          <p:nvPr/>
        </p:nvCxnSpPr>
        <p:spPr>
          <a:xfrm>
            <a:off x="4551283" y="4728041"/>
            <a:ext cx="148918" cy="138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6C6CCEF-2CF2-4890-B31C-F8D8D4D1AF1D}"/>
              </a:ext>
            </a:extLst>
          </p:cNvPr>
          <p:cNvCxnSpPr>
            <a:cxnSpLocks/>
          </p:cNvCxnSpPr>
          <p:nvPr/>
        </p:nvCxnSpPr>
        <p:spPr>
          <a:xfrm flipH="1">
            <a:off x="4551283" y="5126479"/>
            <a:ext cx="148918" cy="14908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7" name="楕円 230">
            <a:extLst>
              <a:ext uri="{FF2B5EF4-FFF2-40B4-BE49-F238E27FC236}">
                <a16:creationId xmlns:a16="http://schemas.microsoft.com/office/drawing/2014/main" id="{CCA15009-B51A-47FB-9DA0-66AC9005F721}"/>
              </a:ext>
            </a:extLst>
          </p:cNvPr>
          <p:cNvSpPr/>
          <p:nvPr/>
        </p:nvSpPr>
        <p:spPr>
          <a:xfrm>
            <a:off x="2345054" y="4936165"/>
            <a:ext cx="112614" cy="1126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9" name="グループ化 218">
            <a:extLst>
              <a:ext uri="{FF2B5EF4-FFF2-40B4-BE49-F238E27FC236}">
                <a16:creationId xmlns:a16="http://schemas.microsoft.com/office/drawing/2014/main" id="{B9B0C4BE-0C99-41E8-80F8-0A94BCAE374A}"/>
              </a:ext>
            </a:extLst>
          </p:cNvPr>
          <p:cNvGrpSpPr/>
          <p:nvPr/>
        </p:nvGrpSpPr>
        <p:grpSpPr>
          <a:xfrm>
            <a:off x="962238" y="4718751"/>
            <a:ext cx="1190523" cy="552874"/>
            <a:chOff x="2666179" y="2911629"/>
            <a:chExt cx="1715076" cy="796474"/>
          </a:xfrm>
        </p:grpSpPr>
        <p:grpSp>
          <p:nvGrpSpPr>
            <p:cNvPr id="220" name="グループ化 219">
              <a:extLst>
                <a:ext uri="{FF2B5EF4-FFF2-40B4-BE49-F238E27FC236}">
                  <a16:creationId xmlns:a16="http://schemas.microsoft.com/office/drawing/2014/main" id="{46D7C2E3-2CF3-4840-8AD2-EEAB81A29F6C}"/>
                </a:ext>
              </a:extLst>
            </p:cNvPr>
            <p:cNvGrpSpPr/>
            <p:nvPr/>
          </p:nvGrpSpPr>
          <p:grpSpPr>
            <a:xfrm>
              <a:off x="3877397" y="2911629"/>
              <a:ext cx="503858" cy="796474"/>
              <a:chOff x="3877397" y="2911629"/>
              <a:chExt cx="503858" cy="796474"/>
            </a:xfrm>
          </p:grpSpPr>
          <p:cxnSp>
            <p:nvCxnSpPr>
              <p:cNvPr id="236" name="直線コネクタ 235">
                <a:extLst>
                  <a:ext uri="{FF2B5EF4-FFF2-40B4-BE49-F238E27FC236}">
                    <a16:creationId xmlns:a16="http://schemas.microsoft.com/office/drawing/2014/main" id="{ECD58C34-41BB-4B6B-93A0-E7CABDFD23B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C9B3DCBC-6ADD-4B51-A2D8-1B645315889C}"/>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F2C830D5-BA74-4662-AD4E-59098912A9C3}"/>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正方形/長方形 238">
                <a:extLst>
                  <a:ext uri="{FF2B5EF4-FFF2-40B4-BE49-F238E27FC236}">
                    <a16:creationId xmlns:a16="http://schemas.microsoft.com/office/drawing/2014/main" id="{9AF37070-ABA4-436B-AC59-B46DFB3CB4C5}"/>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0" name="直線コネクタ 239">
                <a:extLst>
                  <a:ext uri="{FF2B5EF4-FFF2-40B4-BE49-F238E27FC236}">
                    <a16:creationId xmlns:a16="http://schemas.microsoft.com/office/drawing/2014/main" id="{9685D533-11FE-4602-BFD1-674E523C65F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9B808008-7F59-4692-BBFA-39495EE0FB45}"/>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A12EECAD-A536-4E05-A4AB-E868696911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6256308D-B094-4E78-A094-59976AD57A7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59A62B81-CCA7-4800-84D1-096F15AB35D9}"/>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1" name="直線コネクタ 220">
              <a:extLst>
                <a:ext uri="{FF2B5EF4-FFF2-40B4-BE49-F238E27FC236}">
                  <a16:creationId xmlns:a16="http://schemas.microsoft.com/office/drawing/2014/main" id="{292DD3FB-4C3C-4776-824D-0225B0BB335B}"/>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4C0FEF0C-B5CA-42F3-A98E-A827EF26B30C}"/>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正方形/長方形 222">
              <a:extLst>
                <a:ext uri="{FF2B5EF4-FFF2-40B4-BE49-F238E27FC236}">
                  <a16:creationId xmlns:a16="http://schemas.microsoft.com/office/drawing/2014/main" id="{C8538DE8-78EF-4ACD-89E8-CE182D175148}"/>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4" name="グループ化 223">
              <a:extLst>
                <a:ext uri="{FF2B5EF4-FFF2-40B4-BE49-F238E27FC236}">
                  <a16:creationId xmlns:a16="http://schemas.microsoft.com/office/drawing/2014/main" id="{3C60198A-F853-4F77-894F-7A5211ACBB12}"/>
                </a:ext>
              </a:extLst>
            </p:cNvPr>
            <p:cNvGrpSpPr/>
            <p:nvPr/>
          </p:nvGrpSpPr>
          <p:grpSpPr>
            <a:xfrm flipH="1">
              <a:off x="2666179" y="2911629"/>
              <a:ext cx="503858" cy="796474"/>
              <a:chOff x="3877397" y="2911629"/>
              <a:chExt cx="503858" cy="796474"/>
            </a:xfrm>
          </p:grpSpPr>
          <p:cxnSp>
            <p:nvCxnSpPr>
              <p:cNvPr id="227" name="直線コネクタ 226">
                <a:extLst>
                  <a:ext uri="{FF2B5EF4-FFF2-40B4-BE49-F238E27FC236}">
                    <a16:creationId xmlns:a16="http://schemas.microsoft.com/office/drawing/2014/main" id="{F14A1FDF-19F8-4F75-B767-108646ED8885}"/>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5CA575AE-F72E-4377-9141-7160745F76BA}"/>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71FD6103-0CF2-45FE-8EAF-748135D7FD8D}"/>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正方形/長方形 229">
                <a:extLst>
                  <a:ext uri="{FF2B5EF4-FFF2-40B4-BE49-F238E27FC236}">
                    <a16:creationId xmlns:a16="http://schemas.microsoft.com/office/drawing/2014/main" id="{E6098D46-A038-42BF-9623-107D3896F6D7}"/>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1" name="直線コネクタ 230">
                <a:extLst>
                  <a:ext uri="{FF2B5EF4-FFF2-40B4-BE49-F238E27FC236}">
                    <a16:creationId xmlns:a16="http://schemas.microsoft.com/office/drawing/2014/main" id="{5E9F7DD9-8FA5-47D6-B9DE-5171465E82E9}"/>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C6E6AC42-A14A-4C5B-B937-57E295DA1B14}"/>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4744461-BA92-49CA-BE7E-681C550D22D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33CDC745-4FC3-42CD-84FA-7E4A9CC533F1}"/>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CF290F6C-6060-486A-BFAD-744AA6A8F9C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 name="正方形/長方形 224">
              <a:extLst>
                <a:ext uri="{FF2B5EF4-FFF2-40B4-BE49-F238E27FC236}">
                  <a16:creationId xmlns:a16="http://schemas.microsoft.com/office/drawing/2014/main" id="{248A4B11-DB89-4D7D-B760-7A3AA8A16144}"/>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6" name="正方形/長方形 225">
              <a:extLst>
                <a:ext uri="{FF2B5EF4-FFF2-40B4-BE49-F238E27FC236}">
                  <a16:creationId xmlns:a16="http://schemas.microsoft.com/office/drawing/2014/main" id="{CE6D107D-B38D-42CD-992D-D0AA392BA36F}"/>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245" name="グループ化 244">
            <a:extLst>
              <a:ext uri="{FF2B5EF4-FFF2-40B4-BE49-F238E27FC236}">
                <a16:creationId xmlns:a16="http://schemas.microsoft.com/office/drawing/2014/main" id="{1A67E14D-E09F-43CA-AD2E-3B79C258AB15}"/>
              </a:ext>
            </a:extLst>
          </p:cNvPr>
          <p:cNvGrpSpPr/>
          <p:nvPr/>
        </p:nvGrpSpPr>
        <p:grpSpPr>
          <a:xfrm>
            <a:off x="1338946" y="5132767"/>
            <a:ext cx="539749" cy="329275"/>
            <a:chOff x="2730802" y="2645338"/>
            <a:chExt cx="777566" cy="474356"/>
          </a:xfrm>
        </p:grpSpPr>
        <mc:AlternateContent xmlns:mc="http://schemas.openxmlformats.org/markup-compatibility/2006" xmlns:a14="http://schemas.microsoft.com/office/drawing/2010/main">
          <mc:Choice Requires="a14">
            <p:sp>
              <p:nvSpPr>
                <p:cNvPr id="246" name="テキスト ボックス 245">
                  <a:extLst>
                    <a:ext uri="{FF2B5EF4-FFF2-40B4-BE49-F238E27FC236}">
                      <a16:creationId xmlns:a16="http://schemas.microsoft.com/office/drawing/2014/main" id="{371DAFC5-940F-4BA5-8954-A8B008B30FB3}"/>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2"/>
                  <a:stretch>
                    <a:fillRect/>
                  </a:stretch>
                </a:blipFill>
                <a:ln w="19050">
                  <a:noFill/>
                </a:ln>
              </p:spPr>
              <p:txBody>
                <a:bodyPr/>
                <a:lstStyle/>
                <a:p>
                  <a:r>
                    <a:rPr lang="ja-JP" altLang="en-US">
                      <a:noFill/>
                    </a:rPr>
                    <a:t> </a:t>
                  </a:r>
                </a:p>
              </p:txBody>
            </p:sp>
          </mc:Fallback>
        </mc:AlternateContent>
        <p:sp>
          <p:nvSpPr>
            <p:cNvPr id="247" name="テキスト ボックス 246">
              <a:extLst>
                <a:ext uri="{FF2B5EF4-FFF2-40B4-BE49-F238E27FC236}">
                  <a16:creationId xmlns:a16="http://schemas.microsoft.com/office/drawing/2014/main" id="{3594451B-0798-47A2-BCAE-249AD0A90EFD}"/>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248" name="グループ化 247">
            <a:extLst>
              <a:ext uri="{FF2B5EF4-FFF2-40B4-BE49-F238E27FC236}">
                <a16:creationId xmlns:a16="http://schemas.microsoft.com/office/drawing/2014/main" id="{1E9BE282-BE30-40F8-B445-D56744A5C04A}"/>
              </a:ext>
            </a:extLst>
          </p:cNvPr>
          <p:cNvGrpSpPr/>
          <p:nvPr/>
        </p:nvGrpSpPr>
        <p:grpSpPr>
          <a:xfrm>
            <a:off x="1667257" y="5218972"/>
            <a:ext cx="539749" cy="329275"/>
            <a:chOff x="3159444" y="2512131"/>
            <a:chExt cx="777566" cy="474356"/>
          </a:xfrm>
        </p:grpSpPr>
        <mc:AlternateContent xmlns:mc="http://schemas.openxmlformats.org/markup-compatibility/2006" xmlns:a14="http://schemas.microsoft.com/office/drawing/2010/main">
          <mc:Choice Requires="a14">
            <p:sp>
              <p:nvSpPr>
                <p:cNvPr id="249" name="テキスト ボックス 248">
                  <a:extLst>
                    <a:ext uri="{FF2B5EF4-FFF2-40B4-BE49-F238E27FC236}">
                      <a16:creationId xmlns:a16="http://schemas.microsoft.com/office/drawing/2014/main" id="{8662CDBE-EA04-4DA4-9DB7-D4F93A2D6C04}"/>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3"/>
                  <a:stretch>
                    <a:fillRect/>
                  </a:stretch>
                </a:blipFill>
                <a:ln w="19050">
                  <a:noFill/>
                </a:ln>
              </p:spPr>
              <p:txBody>
                <a:bodyPr/>
                <a:lstStyle/>
                <a:p>
                  <a:r>
                    <a:rPr lang="ja-JP" altLang="en-US">
                      <a:noFill/>
                    </a:rPr>
                    <a:t> </a:t>
                  </a:r>
                </a:p>
              </p:txBody>
            </p:sp>
          </mc:Fallback>
        </mc:AlternateContent>
        <p:sp>
          <p:nvSpPr>
            <p:cNvPr id="250" name="テキスト ボックス 249">
              <a:extLst>
                <a:ext uri="{FF2B5EF4-FFF2-40B4-BE49-F238E27FC236}">
                  <a16:creationId xmlns:a16="http://schemas.microsoft.com/office/drawing/2014/main" id="{78462716-3C0B-4AD3-BC97-746CE6D4AFA5}"/>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p:cxnSp>
        <p:nvCxnSpPr>
          <p:cNvPr id="252" name="直線矢印コネクタ 251">
            <a:extLst>
              <a:ext uri="{FF2B5EF4-FFF2-40B4-BE49-F238E27FC236}">
                <a16:creationId xmlns:a16="http://schemas.microsoft.com/office/drawing/2014/main" id="{85C2D11B-1C96-4B92-B1B9-B7E78B02EE0B}"/>
              </a:ext>
            </a:extLst>
          </p:cNvPr>
          <p:cNvCxnSpPr>
            <a:cxnSpLocks/>
            <a:endCxn id="255" idx="1"/>
          </p:cNvCxnSpPr>
          <p:nvPr/>
        </p:nvCxnSpPr>
        <p:spPr>
          <a:xfrm>
            <a:off x="2399812" y="4054303"/>
            <a:ext cx="2623536"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nvGrpSpPr>
          <p:cNvPr id="253" name="グループ化 252">
            <a:extLst>
              <a:ext uri="{FF2B5EF4-FFF2-40B4-BE49-F238E27FC236}">
                <a16:creationId xmlns:a16="http://schemas.microsoft.com/office/drawing/2014/main" id="{62E2720E-21F1-469D-80B7-03607846E4E4}"/>
              </a:ext>
            </a:extLst>
          </p:cNvPr>
          <p:cNvGrpSpPr/>
          <p:nvPr/>
        </p:nvGrpSpPr>
        <p:grpSpPr>
          <a:xfrm>
            <a:off x="4957392" y="3830970"/>
            <a:ext cx="512622" cy="446664"/>
            <a:chOff x="875825" y="1481343"/>
            <a:chExt cx="738486" cy="643467"/>
          </a:xfrm>
        </p:grpSpPr>
        <mc:AlternateContent xmlns:mc="http://schemas.openxmlformats.org/markup-compatibility/2006" xmlns:a14="http://schemas.microsoft.com/office/drawing/2010/main">
          <mc:Choice Requires="a14">
            <p:sp>
              <p:nvSpPr>
                <p:cNvPr id="254" name="テキスト ボックス 253">
                  <a:extLst>
                    <a:ext uri="{FF2B5EF4-FFF2-40B4-BE49-F238E27FC236}">
                      <a16:creationId xmlns:a16="http://schemas.microsoft.com/office/drawing/2014/main" id="{2ECC9FF0-3C8D-4B51-A16E-A3CFE491C1E6}"/>
                    </a:ext>
                  </a:extLst>
                </p:cNvPr>
                <p:cNvSpPr txBox="1"/>
                <p:nvPr/>
              </p:nvSpPr>
              <p:spPr>
                <a:xfrm>
                  <a:off x="875825" y="1529464"/>
                  <a:ext cx="738485" cy="53206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𝐺</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54" name="テキスト ボックス 253">
                  <a:extLst>
                    <a:ext uri="{FF2B5EF4-FFF2-40B4-BE49-F238E27FC236}">
                      <a16:creationId xmlns="" xmlns:a16="http://schemas.microsoft.com/office/drawing/2014/main" xmlns:a14="http://schemas.microsoft.com/office/drawing/2010/main" id="{2ECC9FF0-3C8D-4B51-A16E-A3CFE491C1E6}"/>
                    </a:ext>
                  </a:extLst>
                </p:cNvPr>
                <p:cNvSpPr txBox="1">
                  <a:spLocks noRot="1" noChangeAspect="1" noMove="1" noResize="1" noEditPoints="1" noAdjustHandles="1" noChangeArrowheads="1" noChangeShapeType="1" noTextEdit="1"/>
                </p:cNvSpPr>
                <p:nvPr/>
              </p:nvSpPr>
              <p:spPr>
                <a:xfrm>
                  <a:off x="875825" y="1529464"/>
                  <a:ext cx="738485" cy="532062"/>
                </a:xfrm>
                <a:prstGeom prst="rect">
                  <a:avLst/>
                </a:prstGeom>
                <a:blipFill rotWithShape="0">
                  <a:blip r:embed="rId14"/>
                  <a:stretch>
                    <a:fillRect r="-26190" b="-11475"/>
                  </a:stretch>
                </a:blipFill>
                <a:ln w="19050">
                  <a:noFill/>
                </a:ln>
              </p:spPr>
              <p:txBody>
                <a:bodyPr/>
                <a:lstStyle/>
                <a:p>
                  <a:r>
                    <a:rPr lang="ja-JP" altLang="en-US">
                      <a:noFill/>
                    </a:rPr>
                    <a:t> </a:t>
                  </a:r>
                </a:p>
              </p:txBody>
            </p:sp>
          </mc:Fallback>
        </mc:AlternateContent>
        <p:sp>
          <p:nvSpPr>
            <p:cNvPr id="255" name="正方形/長方形 254">
              <a:extLst>
                <a:ext uri="{FF2B5EF4-FFF2-40B4-BE49-F238E27FC236}">
                  <a16:creationId xmlns:a16="http://schemas.microsoft.com/office/drawing/2014/main" id="{28581C1F-1925-4BFE-BD90-60B2626520E0}"/>
                </a:ext>
              </a:extLst>
            </p:cNvPr>
            <p:cNvSpPr/>
            <p:nvPr/>
          </p:nvSpPr>
          <p:spPr>
            <a:xfrm>
              <a:off x="970844" y="1481343"/>
              <a:ext cx="643467" cy="6434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56" name="直線矢印コネクタ 255">
            <a:extLst>
              <a:ext uri="{FF2B5EF4-FFF2-40B4-BE49-F238E27FC236}">
                <a16:creationId xmlns:a16="http://schemas.microsoft.com/office/drawing/2014/main" id="{1C8E5E66-9E74-498C-9C70-A9DC007EAE7A}"/>
              </a:ext>
            </a:extLst>
          </p:cNvPr>
          <p:cNvCxnSpPr>
            <a:cxnSpLocks/>
            <a:stCxn id="255" idx="3"/>
            <a:endCxn id="261" idx="1"/>
          </p:cNvCxnSpPr>
          <p:nvPr/>
        </p:nvCxnSpPr>
        <p:spPr>
          <a:xfrm>
            <a:off x="5470012" y="4054303"/>
            <a:ext cx="372193"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7" name="テキスト ボックス 256">
                <a:extLst>
                  <a:ext uri="{FF2B5EF4-FFF2-40B4-BE49-F238E27FC236}">
                    <a16:creationId xmlns:a16="http://schemas.microsoft.com/office/drawing/2014/main" id="{4341208A-617A-4597-95BA-294A5BC17CC0}"/>
                  </a:ext>
                </a:extLst>
              </p:cNvPr>
              <p:cNvSpPr txBox="1"/>
              <p:nvPr/>
            </p:nvSpPr>
            <p:spPr>
              <a:xfrm>
                <a:off x="5775256" y="3622044"/>
                <a:ext cx="648526" cy="646331"/>
              </a:xfrm>
              <a:prstGeom prst="rect">
                <a:avLst/>
              </a:prstGeom>
              <a:noFill/>
              <a:ln w="19050">
                <a:noFill/>
              </a:ln>
            </p:spPr>
            <p:txBody>
              <a:bodyPr wrap="square" rtlCol="0">
                <a:spAutoFit/>
              </a:bodyPr>
              <a:lstStyle/>
              <a:p>
                <a:r>
                  <a:rPr lang="ja-JP" altLang="en-US" dirty="0"/>
                  <a:t> </a:t>
                </a:r>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𝑒</m:t>
                        </m:r>
                      </m:e>
                      <m:sup>
                        <m:r>
                          <a:rPr lang="en-US" altLang="ja-JP" b="0" i="1" smtClean="0">
                            <a:latin typeface="Cambria Math" panose="02040503050406030204" pitchFamily="18" charset="0"/>
                          </a:rPr>
                          <m:t>−</m:t>
                        </m:r>
                        <m:r>
                          <a:rPr lang="en-US" altLang="ja-JP" b="0" i="1" smtClean="0">
                            <a:latin typeface="Cambria Math" panose="02040503050406030204" pitchFamily="18" charset="0"/>
                          </a:rPr>
                          <m:t>𝑠</m:t>
                        </m:r>
                        <m:r>
                          <a:rPr lang="ja-JP" altLang="en-US" b="0" i="1" smtClean="0">
                            <a:latin typeface="Cambria Math" panose="02040503050406030204" pitchFamily="18" charset="0"/>
                          </a:rPr>
                          <m:t>𝜏</m:t>
                        </m:r>
                      </m:sup>
                    </m:sSup>
                  </m:oMath>
                </a14:m>
                <a:endParaRPr kumimoji="1" lang="ja-JP" altLang="en-US" dirty="0"/>
              </a:p>
            </p:txBody>
          </p:sp>
        </mc:Choice>
        <mc:Fallback xmlns="">
          <p:sp>
            <p:nvSpPr>
              <p:cNvPr id="257" name="テキスト ボックス 256">
                <a:extLst>
                  <a:ext uri="{FF2B5EF4-FFF2-40B4-BE49-F238E27FC236}">
                    <a16:creationId xmlns:a16="http://schemas.microsoft.com/office/drawing/2014/main" id="{4341208A-617A-4597-95BA-294A5BC17CC0}"/>
                  </a:ext>
                </a:extLst>
              </p:cNvPr>
              <p:cNvSpPr txBox="1">
                <a:spLocks noRot="1" noChangeAspect="1" noMove="1" noResize="1" noEditPoints="1" noAdjustHandles="1" noChangeArrowheads="1" noChangeShapeType="1" noTextEdit="1"/>
              </p:cNvSpPr>
              <p:nvPr/>
            </p:nvSpPr>
            <p:spPr>
              <a:xfrm>
                <a:off x="5775256" y="3622044"/>
                <a:ext cx="648526" cy="646331"/>
              </a:xfrm>
              <a:prstGeom prst="rect">
                <a:avLst/>
              </a:prstGeom>
              <a:blipFill>
                <a:blip r:embed="rId15"/>
                <a:stretch>
                  <a:fillRect/>
                </a:stretch>
              </a:blipFill>
              <a:ln w="19050">
                <a:noFill/>
              </a:ln>
            </p:spPr>
            <p:txBody>
              <a:bodyPr/>
              <a:lstStyle/>
              <a:p>
                <a:r>
                  <a:rPr lang="ja-JP" altLang="en-US">
                    <a:noFill/>
                  </a:rPr>
                  <a:t> </a:t>
                </a:r>
              </a:p>
            </p:txBody>
          </p:sp>
        </mc:Fallback>
      </mc:AlternateContent>
      <p:sp>
        <p:nvSpPr>
          <p:cNvPr id="258" name="楕円 98">
            <a:extLst>
              <a:ext uri="{FF2B5EF4-FFF2-40B4-BE49-F238E27FC236}">
                <a16:creationId xmlns:a16="http://schemas.microsoft.com/office/drawing/2014/main" id="{F6B3D618-D057-417C-84DC-F3FC42C24A1F}"/>
              </a:ext>
            </a:extLst>
          </p:cNvPr>
          <p:cNvSpPr/>
          <p:nvPr/>
        </p:nvSpPr>
        <p:spPr>
          <a:xfrm>
            <a:off x="2384041" y="4035817"/>
            <a:ext cx="36971" cy="3697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9" name="直線コネクタ 258">
            <a:extLst>
              <a:ext uri="{FF2B5EF4-FFF2-40B4-BE49-F238E27FC236}">
                <a16:creationId xmlns:a16="http://schemas.microsoft.com/office/drawing/2014/main" id="{83C082F5-0EF4-4D1F-85E1-94FC1DA9847D}"/>
              </a:ext>
            </a:extLst>
          </p:cNvPr>
          <p:cNvCxnSpPr>
            <a:cxnSpLocks/>
          </p:cNvCxnSpPr>
          <p:nvPr/>
        </p:nvCxnSpPr>
        <p:spPr>
          <a:xfrm flipV="1">
            <a:off x="6075731" y="3624244"/>
            <a:ext cx="0" cy="69140"/>
          </a:xfrm>
          <a:prstGeom prst="line">
            <a:avLst/>
          </a:prstGeom>
          <a:ln w="19050"/>
        </p:spPr>
        <p:style>
          <a:lnRef idx="3">
            <a:schemeClr val="dk1"/>
          </a:lnRef>
          <a:fillRef idx="0">
            <a:schemeClr val="dk1"/>
          </a:fillRef>
          <a:effectRef idx="2">
            <a:schemeClr val="dk1"/>
          </a:effectRef>
          <a:fontRef idx="minor">
            <a:schemeClr val="tx1"/>
          </a:fontRef>
        </p:style>
      </p:cxnSp>
      <p:cxnSp>
        <p:nvCxnSpPr>
          <p:cNvPr id="260" name="直線矢印コネクタ 259">
            <a:extLst>
              <a:ext uri="{FF2B5EF4-FFF2-40B4-BE49-F238E27FC236}">
                <a16:creationId xmlns:a16="http://schemas.microsoft.com/office/drawing/2014/main" id="{7C3DFBD1-743D-48D2-95E0-9D2CBC1C0240}"/>
              </a:ext>
            </a:extLst>
          </p:cNvPr>
          <p:cNvCxnSpPr>
            <a:cxnSpLocks/>
          </p:cNvCxnSpPr>
          <p:nvPr/>
        </p:nvCxnSpPr>
        <p:spPr>
          <a:xfrm flipH="1">
            <a:off x="4883366" y="3689558"/>
            <a:ext cx="1194018" cy="555218"/>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261" name="正方形/長方形 260">
            <a:extLst>
              <a:ext uri="{FF2B5EF4-FFF2-40B4-BE49-F238E27FC236}">
                <a16:creationId xmlns:a16="http://schemas.microsoft.com/office/drawing/2014/main" id="{082139F4-A202-4326-A4EA-B58DE3712419}"/>
              </a:ext>
            </a:extLst>
          </p:cNvPr>
          <p:cNvSpPr/>
          <p:nvPr/>
        </p:nvSpPr>
        <p:spPr>
          <a:xfrm>
            <a:off x="5842205" y="3830970"/>
            <a:ext cx="446664" cy="446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2" name="直線コネクタ 261">
            <a:extLst>
              <a:ext uri="{FF2B5EF4-FFF2-40B4-BE49-F238E27FC236}">
                <a16:creationId xmlns:a16="http://schemas.microsoft.com/office/drawing/2014/main" id="{81140A49-2B9F-4680-B411-AC9BEFBA54E7}"/>
              </a:ext>
            </a:extLst>
          </p:cNvPr>
          <p:cNvCxnSpPr>
            <a:cxnSpLocks/>
            <a:stCxn id="261" idx="2"/>
          </p:cNvCxnSpPr>
          <p:nvPr/>
        </p:nvCxnSpPr>
        <p:spPr>
          <a:xfrm>
            <a:off x="6065537" y="4277634"/>
            <a:ext cx="10271" cy="723613"/>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8F4B1E00-35C9-4AEB-B03F-409A071A3076}"/>
                  </a:ext>
                </a:extLst>
              </p:cNvPr>
              <p:cNvSpPr txBox="1"/>
              <p:nvPr/>
            </p:nvSpPr>
            <p:spPr>
              <a:xfrm>
                <a:off x="1836038" y="4104798"/>
                <a:ext cx="702182"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oMath>
                  </m:oMathPara>
                </a14:m>
                <a:endParaRPr lang="ja-JP" altLang="en-US" sz="2400" i="1" dirty="0">
                  <a:latin typeface="Century" panose="02040604050505020304" pitchFamily="18" charset="0"/>
                </a:endParaRPr>
              </a:p>
            </p:txBody>
          </p:sp>
        </mc:Choice>
        <mc:Fallback xmlns="">
          <p:sp>
            <p:nvSpPr>
              <p:cNvPr id="263" name="テキスト ボックス 262">
                <a:extLst>
                  <a:ext uri="{FF2B5EF4-FFF2-40B4-BE49-F238E27FC236}">
                    <a16:creationId xmlns:a16="http://schemas.microsoft.com/office/drawing/2014/main" id="{8F4B1E00-35C9-4AEB-B03F-409A071A3076}"/>
                  </a:ext>
                </a:extLst>
              </p:cNvPr>
              <p:cNvSpPr txBox="1">
                <a:spLocks noRot="1" noChangeAspect="1" noMove="1" noResize="1" noEditPoints="1" noAdjustHandles="1" noChangeArrowheads="1" noChangeShapeType="1" noTextEdit="1"/>
              </p:cNvSpPr>
              <p:nvPr/>
            </p:nvSpPr>
            <p:spPr>
              <a:xfrm>
                <a:off x="1836038" y="4104798"/>
                <a:ext cx="702182" cy="461665"/>
              </a:xfrm>
              <a:prstGeom prst="rect">
                <a:avLst/>
              </a:prstGeom>
              <a:blipFill>
                <a:blip r:embed="rId16"/>
                <a:stretch>
                  <a:fillRect b="-13158"/>
                </a:stretch>
              </a:blipFill>
              <a:ln w="19050">
                <a:noFill/>
              </a:ln>
            </p:spPr>
            <p:txBody>
              <a:bodyPr/>
              <a:lstStyle/>
              <a:p>
                <a:r>
                  <a:rPr lang="ja-JP" altLang="en-US">
                    <a:noFill/>
                  </a:rPr>
                  <a:t> </a:t>
                </a:r>
              </a:p>
            </p:txBody>
          </p:sp>
        </mc:Fallback>
      </mc:AlternateContent>
      <p:cxnSp>
        <p:nvCxnSpPr>
          <p:cNvPr id="264" name="直線矢印コネクタ 263">
            <a:extLst>
              <a:ext uri="{FF2B5EF4-FFF2-40B4-BE49-F238E27FC236}">
                <a16:creationId xmlns:a16="http://schemas.microsoft.com/office/drawing/2014/main" id="{33592199-1C0B-4514-AF8C-AA2786EAE677}"/>
              </a:ext>
            </a:extLst>
          </p:cNvPr>
          <p:cNvCxnSpPr>
            <a:cxnSpLocks/>
          </p:cNvCxnSpPr>
          <p:nvPr/>
        </p:nvCxnSpPr>
        <p:spPr>
          <a:xfrm>
            <a:off x="4488461" y="2972846"/>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65" name="直線矢印コネクタ 264">
            <a:extLst>
              <a:ext uri="{FF2B5EF4-FFF2-40B4-BE49-F238E27FC236}">
                <a16:creationId xmlns:a16="http://schemas.microsoft.com/office/drawing/2014/main" id="{1965E244-5B35-4A32-9AAF-1C4111B66D83}"/>
              </a:ext>
            </a:extLst>
          </p:cNvPr>
          <p:cNvCxnSpPr>
            <a:cxnSpLocks/>
          </p:cNvCxnSpPr>
          <p:nvPr/>
        </p:nvCxnSpPr>
        <p:spPr>
          <a:xfrm>
            <a:off x="3512088" y="2972846"/>
            <a:ext cx="532899"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7" name="正方形/長方形 186">
                <a:extLst>
                  <a:ext uri="{FF2B5EF4-FFF2-40B4-BE49-F238E27FC236}">
                    <a16:creationId xmlns:a16="http://schemas.microsoft.com/office/drawing/2014/main" id="{21F1CB2B-5AB5-45ED-A251-F33BC95FCE63}"/>
                  </a:ext>
                </a:extLst>
              </p:cNvPr>
              <p:cNvSpPr/>
              <p:nvPr/>
            </p:nvSpPr>
            <p:spPr>
              <a:xfrm>
                <a:off x="3581069" y="5322176"/>
                <a:ext cx="388188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rgbClr val="FF0000"/>
                          </a:solidFill>
                          <a:effectLst/>
                          <a:latin typeface="Cambria Math" panose="02040503050406030204" pitchFamily="18" charset="0"/>
                        </a:rPr>
                        <m:t>𝑢</m:t>
                      </m:r>
                      <m:r>
                        <a:rPr lang="en-US" altLang="ja-JP" sz="2400" b="0" i="1" smtClean="0">
                          <a:solidFill>
                            <a:srgbClr val="FF0000"/>
                          </a:solidFill>
                          <a:effectLst/>
                          <a:latin typeface="Cambria Math" panose="02040503050406030204" pitchFamily="18" charset="0"/>
                        </a:rPr>
                        <m:t>(</m:t>
                      </m:r>
                      <m:r>
                        <a:rPr lang="en-US" altLang="ja-JP" sz="2400" b="0" i="1" smtClean="0">
                          <a:solidFill>
                            <a:srgbClr val="FF0000"/>
                          </a:solidFill>
                          <a:effectLst/>
                          <a:latin typeface="Cambria Math" panose="02040503050406030204" pitchFamily="18" charset="0"/>
                        </a:rPr>
                        <m:t>𝑡</m:t>
                      </m:r>
                      <m:r>
                        <a:rPr lang="en-US" altLang="ja-JP" sz="2400" b="0" i="1" smtClean="0">
                          <a:solidFill>
                            <a:srgbClr val="FF0000"/>
                          </a:solidFill>
                          <a:effectLst/>
                          <a:latin typeface="Cambria Math" panose="02040503050406030204" pitchFamily="18" charset="0"/>
                        </a:rPr>
                        <m:t>)=</m:t>
                      </m:r>
                      <m:r>
                        <a:rPr lang="en-US" altLang="ja-JP" sz="2400" b="0" i="1" smtClean="0">
                          <a:solidFill>
                            <a:srgbClr val="FF0000"/>
                          </a:solidFill>
                          <a:effectLst/>
                          <a:latin typeface="Cambria Math" panose="02040503050406030204" pitchFamily="18" charset="0"/>
                        </a:rPr>
                        <m:t>𝐺</m:t>
                      </m:r>
                      <m:r>
                        <a:rPr lang="en-US" altLang="ja-JP" sz="2400" b="0" i="1" smtClean="0">
                          <a:solidFill>
                            <a:srgbClr val="FF0000"/>
                          </a:solidFill>
                          <a:effectLst/>
                          <a:latin typeface="Cambria Math" panose="02040503050406030204" pitchFamily="18" charset="0"/>
                        </a:rPr>
                        <m:t>(</m:t>
                      </m:r>
                      <m:r>
                        <a:rPr lang="en-US" altLang="ja-JP" sz="2400" b="0" i="1" smtClean="0">
                          <a:solidFill>
                            <a:srgbClr val="FF0000"/>
                          </a:solidFill>
                          <a:effectLst/>
                          <a:latin typeface="Cambria Math" panose="02040503050406030204" pitchFamily="18" charset="0"/>
                        </a:rPr>
                        <m:t>𝑡</m:t>
                      </m:r>
                      <m:r>
                        <a:rPr lang="en-US" altLang="ja-JP" sz="2400" b="0" i="1" smtClean="0">
                          <a:solidFill>
                            <a:srgbClr val="FF0000"/>
                          </a:solidFill>
                          <a:effectLst/>
                          <a:latin typeface="Cambria Math" panose="02040503050406030204" pitchFamily="18" charset="0"/>
                        </a:rPr>
                        <m:t>)</m:t>
                      </m:r>
                      <m:sSub>
                        <m:sSubPr>
                          <m:ctrlPr>
                            <a:rPr lang="en-US" altLang="ja-JP" sz="2400" i="1">
                              <a:solidFill>
                                <a:srgbClr val="FF0000"/>
                              </a:solidFill>
                              <a:effectLst/>
                              <a:latin typeface="Cambria Math" panose="02040503050406030204" pitchFamily="18" charset="0"/>
                            </a:rPr>
                          </m:ctrlPr>
                        </m:sSubPr>
                        <m:e>
                          <m:r>
                            <a:rPr lang="en-US" altLang="ja-JP" sz="2400" i="1">
                              <a:solidFill>
                                <a:srgbClr val="FF0000"/>
                              </a:solidFill>
                              <a:effectLst/>
                              <a:latin typeface="Cambria Math" panose="02040503050406030204" pitchFamily="18" charset="0"/>
                            </a:rPr>
                            <m:t>𝑝</m:t>
                          </m:r>
                        </m:e>
                        <m:sub>
                          <m:r>
                            <m:rPr>
                              <m:sty m:val="p"/>
                            </m:rPr>
                            <a:rPr lang="en-US" altLang="ja-JP" sz="2400">
                              <a:solidFill>
                                <a:srgbClr val="FF0000"/>
                              </a:solidFill>
                              <a:effectLst/>
                              <a:latin typeface="Cambria Math" panose="02040503050406030204" pitchFamily="18" charset="0"/>
                            </a:rPr>
                            <m:t>C</m:t>
                          </m:r>
                        </m:sub>
                      </m:sSub>
                      <m:r>
                        <a:rPr lang="en-US" altLang="ja-JP" sz="2400" b="0" i="1" smtClean="0">
                          <a:solidFill>
                            <a:srgbClr val="FF0000"/>
                          </a:solidFill>
                          <a:effectLst/>
                          <a:latin typeface="Cambria Math" panose="02040503050406030204" pitchFamily="18" charset="0"/>
                        </a:rPr>
                        <m:t>(</m:t>
                      </m:r>
                      <m:r>
                        <a:rPr lang="en-US" altLang="ja-JP" sz="2400" b="0" i="1" smtClean="0">
                          <a:solidFill>
                            <a:srgbClr val="FF0000"/>
                          </a:solidFill>
                          <a:effectLst/>
                          <a:latin typeface="Cambria Math" panose="02040503050406030204" pitchFamily="18" charset="0"/>
                        </a:rPr>
                        <m:t>𝑡</m:t>
                      </m:r>
                      <m:r>
                        <a:rPr lang="en-US" altLang="ja-JP" sz="2400" b="0" i="1" smtClean="0">
                          <a:solidFill>
                            <a:srgbClr val="FF0000"/>
                          </a:solidFill>
                          <a:effectLst/>
                          <a:latin typeface="Cambria Math" panose="02040503050406030204" pitchFamily="18" charset="0"/>
                        </a:rPr>
                        <m:t>−</m:t>
                      </m:r>
                      <m:r>
                        <a:rPr lang="ja-JP" altLang="en-US" sz="2400" b="0" i="1" smtClean="0">
                          <a:solidFill>
                            <a:srgbClr val="FF0000"/>
                          </a:solidFill>
                          <a:effectLst/>
                          <a:latin typeface="Cambria Math" panose="02040503050406030204" pitchFamily="18" charset="0"/>
                        </a:rPr>
                        <m:t>𝜏</m:t>
                      </m:r>
                      <m:r>
                        <a:rPr lang="en-US" altLang="ja-JP" sz="2400" b="0" i="1" smtClean="0">
                          <a:solidFill>
                            <a:srgbClr val="FF0000"/>
                          </a:solidFill>
                          <a:effectLst/>
                          <a:latin typeface="Cambria Math" panose="02040503050406030204" pitchFamily="18" charset="0"/>
                        </a:rPr>
                        <m:t>)</m:t>
                      </m:r>
                    </m:oMath>
                  </m:oMathPara>
                </a14:m>
                <a:endParaRPr lang="ja-JP" altLang="en-US" sz="2400" dirty="0">
                  <a:solidFill>
                    <a:srgbClr val="FF0000"/>
                  </a:solidFill>
                  <a:effectLst/>
                </a:endParaRPr>
              </a:p>
            </p:txBody>
          </p:sp>
        </mc:Choice>
        <mc:Fallback xmlns="">
          <p:sp>
            <p:nvSpPr>
              <p:cNvPr id="187" name="正方形/長方形 186">
                <a:extLst>
                  <a:ext uri="{FF2B5EF4-FFF2-40B4-BE49-F238E27FC236}">
                    <a16:creationId xmlns:a16="http://schemas.microsoft.com/office/drawing/2014/main" id="{21F1CB2B-5AB5-45ED-A251-F33BC95FCE63}"/>
                  </a:ext>
                </a:extLst>
              </p:cNvPr>
              <p:cNvSpPr>
                <a:spLocks noRot="1" noChangeAspect="1" noMove="1" noResize="1" noEditPoints="1" noAdjustHandles="1" noChangeArrowheads="1" noChangeShapeType="1" noTextEdit="1"/>
              </p:cNvSpPr>
              <p:nvPr/>
            </p:nvSpPr>
            <p:spPr>
              <a:xfrm>
                <a:off x="3581069" y="5322176"/>
                <a:ext cx="3881889" cy="461665"/>
              </a:xfrm>
              <a:prstGeom prst="rect">
                <a:avLst/>
              </a:prstGeom>
              <a:blipFill>
                <a:blip r:embed="rId17"/>
                <a:stretch>
                  <a:fillRect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8" name="テキスト ボックス 187">
                <a:extLst>
                  <a:ext uri="{FF2B5EF4-FFF2-40B4-BE49-F238E27FC236}">
                    <a16:creationId xmlns:a16="http://schemas.microsoft.com/office/drawing/2014/main" id="{77CA02D9-D0C0-4054-91CB-EEF373F49318}"/>
                  </a:ext>
                </a:extLst>
              </p:cNvPr>
              <p:cNvSpPr txBox="1"/>
              <p:nvPr/>
            </p:nvSpPr>
            <p:spPr>
              <a:xfrm>
                <a:off x="282349" y="131023"/>
                <a:ext cx="8352135" cy="1384995"/>
              </a:xfrm>
              <a:prstGeom prst="rect">
                <a:avLst/>
              </a:prstGeom>
              <a:noFill/>
            </p:spPr>
            <p:txBody>
              <a:bodyPr wrap="square" rtlCol="0">
                <a:spAutoFit/>
              </a:bodyPr>
              <a:lstStyle/>
              <a:p>
                <a:r>
                  <a:rPr lang="ja-JP" altLang="en-US" sz="2400" b="1" dirty="0">
                    <a:latin typeface="ＭＳ Ｐゴシック" panose="020B0600070205080204" pitchFamily="50" charset="-128"/>
                  </a:rPr>
                  <a:t>目的</a:t>
                </a:r>
                <a:r>
                  <a:rPr lang="ja-JP" altLang="en-US" sz="2400" dirty="0">
                    <a:latin typeface="ＭＳ Ｐゴシック" panose="020B0600070205080204" pitchFamily="50" charset="-128"/>
                  </a:rPr>
                  <a:t>：管路長に応じた</a:t>
                </a:r>
                <a:r>
                  <a:rPr lang="ja-JP" altLang="en-US" sz="2400" dirty="0">
                    <a:solidFill>
                      <a:srgbClr val="FF0000"/>
                    </a:solidFill>
                    <a:latin typeface="ＭＳ Ｐゴシック" panose="020B0600070205080204" pitchFamily="50" charset="-128"/>
                  </a:rPr>
                  <a:t>共振周波数</a:t>
                </a:r>
                <a:r>
                  <a:rPr lang="ja-JP" altLang="en-US" sz="2400" dirty="0">
                    <a:latin typeface="ＭＳ Ｐゴシック" panose="020B0600070205080204" pitchFamily="50" charset="-128"/>
                  </a:rPr>
                  <a:t>かつ</a:t>
                </a:r>
                <a:r>
                  <a:rPr lang="ja-JP" altLang="en-US" sz="2400" dirty="0">
                    <a:solidFill>
                      <a:srgbClr val="FF0000"/>
                    </a:solidFill>
                    <a:latin typeface="ＭＳ Ｐゴシック" panose="020B0600070205080204" pitchFamily="50" charset="-128"/>
                  </a:rPr>
                  <a:t>一定振幅</a:t>
                </a:r>
                <a:r>
                  <a:rPr lang="ja-JP" altLang="en-US" sz="2400" dirty="0">
                    <a:latin typeface="ＭＳ Ｐゴシック" panose="020B0600070205080204" pitchFamily="50" charset="-128"/>
                  </a:rPr>
                  <a:t>で発振させる</a:t>
                </a:r>
                <a:endParaRPr lang="en-US" altLang="ja-JP" sz="2400" dirty="0">
                  <a:latin typeface="ＭＳ Ｐゴシック" panose="020B0600070205080204" pitchFamily="50" charset="-128"/>
                </a:endParaRPr>
              </a:p>
              <a:p>
                <a:endParaRPr lang="en-US" altLang="ja-JP" sz="600" dirty="0">
                  <a:latin typeface="ＭＳ Ｐゴシック" panose="020B0600070205080204" pitchFamily="50" charset="-128"/>
                </a:endParaRPr>
              </a:p>
              <a:p>
                <a:r>
                  <a:rPr lang="ja-JP" altLang="en-US" sz="2400" b="1" dirty="0">
                    <a:latin typeface="ＭＳ Ｐゴシック" panose="020B0600070205080204" pitchFamily="50" charset="-128"/>
                  </a:rPr>
                  <a:t>用途</a:t>
                </a:r>
                <a:r>
                  <a:rPr lang="ja-JP" altLang="en-US" sz="2400" dirty="0">
                    <a:latin typeface="ＭＳ Ｐゴシック" panose="020B0600070205080204" pitchFamily="50" charset="-128"/>
                  </a:rPr>
                  <a:t>：加振周波数が</a:t>
                </a:r>
                <a:r>
                  <a:rPr lang="ja-JP" altLang="en-US" sz="2400" dirty="0">
                    <a:solidFill>
                      <a:srgbClr val="FF0000"/>
                    </a:solidFill>
                    <a:latin typeface="ＭＳ Ｐゴシック" panose="020B0600070205080204" pitchFamily="50" charset="-128"/>
                  </a:rPr>
                  <a:t>未知</a:t>
                </a:r>
                <a:r>
                  <a:rPr lang="ja-JP" altLang="en-US" sz="2400" dirty="0">
                    <a:latin typeface="ＭＳ Ｐゴシック" panose="020B0600070205080204" pitchFamily="50" charset="-128"/>
                  </a:rPr>
                  <a:t>の場合に用いることができる</a:t>
                </a:r>
                <a:endParaRPr lang="en-US" altLang="ja-JP" sz="2400" dirty="0">
                  <a:latin typeface="ＭＳ Ｐゴシック" panose="020B0600070205080204" pitchFamily="50" charset="-128"/>
                </a:endParaRPr>
              </a:p>
              <a:p>
                <a:endParaRPr lang="en-US" altLang="ja-JP" sz="600" dirty="0">
                  <a:latin typeface="ＭＳ Ｐゴシック" panose="020B0600070205080204" pitchFamily="50" charset="-128"/>
                </a:endParaRPr>
              </a:p>
              <a:p>
                <a:r>
                  <a:rPr lang="ja-JP" altLang="en-US" sz="2400" b="1" dirty="0">
                    <a:latin typeface="ＭＳ Ｐゴシック" panose="020B0600070205080204" pitchFamily="50" charset="-128"/>
                  </a:rPr>
                  <a:t>方法</a:t>
                </a:r>
                <a:r>
                  <a:rPr lang="ja-JP" altLang="en-US" sz="2400" dirty="0">
                    <a:latin typeface="ＭＳ Ｐゴシック" panose="020B0600070205080204" pitchFamily="50" charset="-128"/>
                  </a:rPr>
                  <a:t>：正弦波の参照信号を用いずに、</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𝑐</m:t>
                        </m:r>
                      </m:sub>
                    </m:sSub>
                    <m:r>
                      <a:rPr lang="ja-JP" altLang="en-US" sz="2400" i="1" dirty="0" smtClean="0">
                        <a:latin typeface="Cambria Math" panose="02040503050406030204" pitchFamily="18" charset="0"/>
                      </a:rPr>
                      <m:t>を</m:t>
                    </m:r>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ja-JP" altLang="en-US" sz="2400" i="1">
                        <a:latin typeface="Cambria Math" panose="02040503050406030204" pitchFamily="18" charset="0"/>
                      </a:rPr>
                      <m:t>と</m:t>
                    </m:r>
                  </m:oMath>
                </a14:m>
                <a:r>
                  <a:rPr lang="ja-JP" altLang="en-US" sz="2400" dirty="0">
                    <a:latin typeface="ＭＳ Ｐゴシック" panose="020B0600070205080204" pitchFamily="50" charset="-128"/>
                  </a:rPr>
                  <a:t>して発振させる</a:t>
                </a:r>
                <a:endParaRPr lang="en-US" altLang="ja-JP" sz="2400" dirty="0">
                  <a:latin typeface="ＭＳ Ｐゴシック" panose="020B0600070205080204" pitchFamily="50" charset="-128"/>
                </a:endParaRPr>
              </a:p>
            </p:txBody>
          </p:sp>
        </mc:Choice>
        <mc:Fallback xmlns="">
          <p:sp>
            <p:nvSpPr>
              <p:cNvPr id="188" name="テキスト ボックス 187">
                <a:extLst>
                  <a:ext uri="{FF2B5EF4-FFF2-40B4-BE49-F238E27FC236}">
                    <a16:creationId xmlns:a16="http://schemas.microsoft.com/office/drawing/2014/main" id="{77CA02D9-D0C0-4054-91CB-EEF373F49318}"/>
                  </a:ext>
                </a:extLst>
              </p:cNvPr>
              <p:cNvSpPr txBox="1">
                <a:spLocks noRot="1" noChangeAspect="1" noMove="1" noResize="1" noEditPoints="1" noAdjustHandles="1" noChangeArrowheads="1" noChangeShapeType="1" noTextEdit="1"/>
              </p:cNvSpPr>
              <p:nvPr/>
            </p:nvSpPr>
            <p:spPr>
              <a:xfrm>
                <a:off x="282349" y="131023"/>
                <a:ext cx="8352135" cy="1384995"/>
              </a:xfrm>
              <a:prstGeom prst="rect">
                <a:avLst/>
              </a:prstGeom>
              <a:blipFill>
                <a:blip r:embed="rId18"/>
                <a:stretch>
                  <a:fillRect l="-1095" t="-3509" r="-511" b="-7456"/>
                </a:stretch>
              </a:blipFill>
            </p:spPr>
            <p:txBody>
              <a:bodyPr/>
              <a:lstStyle/>
              <a:p>
                <a:r>
                  <a:rPr lang="ja-JP" altLang="en-US">
                    <a:noFill/>
                  </a:rPr>
                  <a:t> </a:t>
                </a:r>
              </a:p>
            </p:txBody>
          </p:sp>
        </mc:Fallback>
      </mc:AlternateContent>
      <p:sp>
        <p:nvSpPr>
          <p:cNvPr id="189" name="テキスト ボックス 188">
            <a:extLst>
              <a:ext uri="{FF2B5EF4-FFF2-40B4-BE49-F238E27FC236}">
                <a16:creationId xmlns:a16="http://schemas.microsoft.com/office/drawing/2014/main" id="{9A9B574D-04A6-49FF-B900-585780276338}"/>
              </a:ext>
            </a:extLst>
          </p:cNvPr>
          <p:cNvSpPr txBox="1"/>
          <p:nvPr/>
        </p:nvSpPr>
        <p:spPr>
          <a:xfrm>
            <a:off x="981808" y="1459854"/>
            <a:ext cx="579526" cy="461665"/>
          </a:xfrm>
          <a:prstGeom prst="rect">
            <a:avLst/>
          </a:prstGeom>
          <a:noFill/>
        </p:spPr>
        <p:txBody>
          <a:bodyPr wrap="square" rtlCol="0">
            <a:spAutoFit/>
          </a:bodyPr>
          <a:lstStyle/>
          <a:p>
            <a:r>
              <a:rPr lang="ja-JP" altLang="en-US" sz="2400" dirty="0">
                <a:latin typeface="ＭＳ Ｐゴシック" panose="020B0600070205080204" pitchFamily="50" charset="-128"/>
              </a:rPr>
              <a:t>⇒</a:t>
            </a:r>
            <a:endParaRPr lang="en-US" altLang="ja-JP" sz="2400" dirty="0">
              <a:latin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55" name="テキスト ボックス 354">
                <a:extLst>
                  <a:ext uri="{FF2B5EF4-FFF2-40B4-BE49-F238E27FC236}">
                    <a16:creationId xmlns:a16="http://schemas.microsoft.com/office/drawing/2014/main" id="{24550917-5683-46D7-9B41-D261C7F3B4B1}"/>
                  </a:ext>
                </a:extLst>
              </p:cNvPr>
              <p:cNvSpPr txBox="1"/>
              <p:nvPr/>
            </p:nvSpPr>
            <p:spPr>
              <a:xfrm>
                <a:off x="775927" y="5817881"/>
                <a:ext cx="6538119" cy="369332"/>
              </a:xfrm>
              <a:prstGeom prst="rect">
                <a:avLst/>
              </a:prstGeom>
              <a:noFill/>
            </p:spPr>
            <p:txBody>
              <a:bodyPr wrap="square" rtlCol="0">
                <a:spAutoFit/>
              </a:bodyPr>
              <a:lstStyle/>
              <a:p>
                <a14:m>
                  <m:oMath xmlns:m="http://schemas.openxmlformats.org/officeDocument/2006/math">
                    <m:r>
                      <a:rPr lang="en-US" altLang="ja-JP" i="1" smtClean="0">
                        <a:solidFill>
                          <a:schemeClr val="tx1"/>
                        </a:solidFill>
                        <a:latin typeface="Cambria Math" panose="02040503050406030204" pitchFamily="18" charset="0"/>
                      </a:rPr>
                      <m:t>𝑢</m:t>
                    </m:r>
                    <m:r>
                      <a:rPr lang="en-US" altLang="ja-JP" i="1" smtClean="0">
                        <a:solidFill>
                          <a:schemeClr val="tx1"/>
                        </a:solidFill>
                        <a:latin typeface="Cambria Math" panose="02040503050406030204" pitchFamily="18" charset="0"/>
                      </a:rPr>
                      <m:t>(</m:t>
                    </m:r>
                    <m:r>
                      <a:rPr lang="en-US" altLang="ja-JP" i="1" smtClean="0">
                        <a:solidFill>
                          <a:schemeClr val="tx1"/>
                        </a:solidFill>
                        <a:latin typeface="Cambria Math" panose="02040503050406030204" pitchFamily="18" charset="0"/>
                      </a:rPr>
                      <m:t>𝑡</m:t>
                    </m:r>
                    <m:r>
                      <a:rPr lang="en-US" altLang="ja-JP" i="1" smtClean="0">
                        <a:solidFill>
                          <a:schemeClr val="tx1"/>
                        </a:solidFill>
                        <a:latin typeface="Cambria Math" panose="02040503050406030204" pitchFamily="18" charset="0"/>
                      </a:rPr>
                      <m:t>)</m:t>
                    </m:r>
                  </m:oMath>
                </a14:m>
                <a:r>
                  <a:rPr lang="ja-JP" altLang="en-US" dirty="0">
                    <a:solidFill>
                      <a:schemeClr val="tx1"/>
                    </a:solidFill>
                  </a:rPr>
                  <a:t>：</a:t>
                </a:r>
                <a:r>
                  <a:rPr lang="ja-JP" altLang="en-US" dirty="0">
                    <a:solidFill>
                      <a:schemeClr val="tx1"/>
                    </a:solidFill>
                    <a:latin typeface="ＭＳ Ｐゴシック" panose="020B0600070205080204" pitchFamily="50" charset="-128"/>
                  </a:rPr>
                  <a:t>駆動信号，</a:t>
                </a:r>
                <a:r>
                  <a:rPr lang="en-US" altLang="ja-JP" dirty="0">
                    <a:solidFill>
                      <a:schemeClr val="tx1"/>
                    </a:solidFill>
                  </a:rPr>
                  <a:t> </a:t>
                </a:r>
                <a14:m>
                  <m:oMath xmlns:m="http://schemas.openxmlformats.org/officeDocument/2006/math">
                    <m:r>
                      <a:rPr lang="en-US" altLang="ja-JP" i="1">
                        <a:solidFill>
                          <a:schemeClr val="tx1"/>
                        </a:solidFill>
                        <a:latin typeface="Cambria Math" panose="02040503050406030204" pitchFamily="18" charset="0"/>
                      </a:rPr>
                      <m:t>𝐺</m:t>
                    </m:r>
                    <m:r>
                      <a:rPr lang="en-US" altLang="ja-JP" i="1">
                        <a:solidFill>
                          <a:schemeClr val="tx1"/>
                        </a:solidFill>
                        <a:latin typeface="Cambria Math" panose="02040503050406030204" pitchFamily="18" charset="0"/>
                      </a:rPr>
                      <m:t>(</m:t>
                    </m:r>
                    <m:r>
                      <a:rPr lang="en-US" altLang="ja-JP" i="1">
                        <a:solidFill>
                          <a:schemeClr val="tx1"/>
                        </a:solidFill>
                        <a:latin typeface="Cambria Math" panose="02040503050406030204" pitchFamily="18" charset="0"/>
                      </a:rPr>
                      <m:t>𝑡</m:t>
                    </m:r>
                    <m:r>
                      <a:rPr lang="en-US" altLang="ja-JP" i="1">
                        <a:solidFill>
                          <a:schemeClr val="tx1"/>
                        </a:solidFill>
                        <a:latin typeface="Cambria Math" panose="02040503050406030204" pitchFamily="18" charset="0"/>
                      </a:rPr>
                      <m:t>) </m:t>
                    </m:r>
                  </m:oMath>
                </a14:m>
                <a:r>
                  <a:rPr lang="ja-JP" altLang="en-US" dirty="0">
                    <a:solidFill>
                      <a:schemeClr val="tx1"/>
                    </a:solidFill>
                    <a:latin typeface="ＭＳ Ｐゴシック" panose="020B0600070205080204" pitchFamily="50" charset="-128"/>
                  </a:rPr>
                  <a:t>：時変ゲイン，</a:t>
                </a:r>
                <a:r>
                  <a:rPr lang="en-US" altLang="ja-JP" dirty="0">
                    <a:solidFill>
                      <a:schemeClr val="tx1"/>
                    </a:solidFill>
                  </a:rPr>
                  <a:t> </a:t>
                </a:r>
                <a14:m>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𝑝</m:t>
                        </m:r>
                      </m:e>
                      <m:sub>
                        <m:r>
                          <m:rPr>
                            <m:sty m:val="p"/>
                          </m:rPr>
                          <a:rPr lang="en-US" altLang="ja-JP">
                            <a:solidFill>
                              <a:schemeClr val="tx1"/>
                            </a:solidFill>
                            <a:latin typeface="Cambria Math" panose="02040503050406030204" pitchFamily="18" charset="0"/>
                          </a:rPr>
                          <m:t>C</m:t>
                        </m:r>
                      </m:sub>
                    </m:sSub>
                    <m:r>
                      <a:rPr lang="en-US" altLang="ja-JP" i="1">
                        <a:solidFill>
                          <a:schemeClr val="tx1"/>
                        </a:solidFill>
                        <a:latin typeface="Cambria Math" panose="02040503050406030204" pitchFamily="18" charset="0"/>
                      </a:rPr>
                      <m:t> </m:t>
                    </m:r>
                  </m:oMath>
                </a14:m>
                <a:r>
                  <a:rPr lang="ja-JP" altLang="en-US" dirty="0">
                    <a:solidFill>
                      <a:schemeClr val="tx1"/>
                    </a:solidFill>
                    <a:latin typeface="ＭＳ Ｐゴシック" panose="020B0600070205080204" pitchFamily="50" charset="-128"/>
                  </a:rPr>
                  <a:t>：圧力センサの出力信号</a:t>
                </a:r>
                <a:endParaRPr lang="en-US" altLang="ja-JP" dirty="0">
                  <a:solidFill>
                    <a:schemeClr val="tx1"/>
                  </a:solidFill>
                  <a:latin typeface="ＭＳ Ｐゴシック" panose="020B0600070205080204" pitchFamily="50" charset="-128"/>
                </a:endParaRPr>
              </a:p>
            </p:txBody>
          </p:sp>
        </mc:Choice>
        <mc:Fallback xmlns="">
          <p:sp>
            <p:nvSpPr>
              <p:cNvPr id="355" name="テキスト ボックス 354">
                <a:extLst>
                  <a:ext uri="{FF2B5EF4-FFF2-40B4-BE49-F238E27FC236}">
                    <a16:creationId xmlns:a16="http://schemas.microsoft.com/office/drawing/2014/main" id="{24550917-5683-46D7-9B41-D261C7F3B4B1}"/>
                  </a:ext>
                </a:extLst>
              </p:cNvPr>
              <p:cNvSpPr txBox="1">
                <a:spLocks noRot="1" noChangeAspect="1" noMove="1" noResize="1" noEditPoints="1" noAdjustHandles="1" noChangeArrowheads="1" noChangeShapeType="1" noTextEdit="1"/>
              </p:cNvSpPr>
              <p:nvPr/>
            </p:nvSpPr>
            <p:spPr>
              <a:xfrm>
                <a:off x="775927" y="5817881"/>
                <a:ext cx="6538119" cy="369332"/>
              </a:xfrm>
              <a:prstGeom prst="rect">
                <a:avLst/>
              </a:prstGeom>
              <a:blipFill>
                <a:blip r:embed="rId19"/>
                <a:stretch>
                  <a:fillRect t="-13115" b="-1967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5972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2832241"/>
            <a:ext cx="9144000" cy="719395"/>
          </a:xfrm>
        </p:spPr>
        <p:txBody>
          <a:bodyPr>
            <a:noAutofit/>
          </a:bodyPr>
          <a:lstStyle/>
          <a:p>
            <a:pPr algn="ctr"/>
            <a:r>
              <a:rPr kumimoji="1" lang="ja-JP" altLang="en-US" sz="8000" dirty="0"/>
              <a:t>補足資料</a:t>
            </a:r>
          </a:p>
        </p:txBody>
      </p:sp>
      <p:sp>
        <p:nvSpPr>
          <p:cNvPr id="2" name="スライド番号プレースホルダー 1"/>
          <p:cNvSpPr>
            <a:spLocks noGrp="1"/>
          </p:cNvSpPr>
          <p:nvPr>
            <p:ph type="sldNum" sz="quarter" idx="12"/>
          </p:nvPr>
        </p:nvSpPr>
        <p:spPr/>
        <p:txBody>
          <a:bodyPr/>
          <a:lstStyle/>
          <a:p>
            <a:fld id="{BC61AADE-A0EC-439D-811A-359813556A13}" type="slidenum">
              <a:rPr kumimoji="1" lang="ja-JP" altLang="en-US" smtClean="0"/>
              <a:t>26</a:t>
            </a:fld>
            <a:endParaRPr kumimoji="1" lang="ja-JP" altLang="en-US"/>
          </a:p>
        </p:txBody>
      </p:sp>
    </p:spTree>
    <p:extLst>
      <p:ext uri="{BB962C8B-B14F-4D97-AF65-F5344CB8AC3E}">
        <p14:creationId xmlns:p14="http://schemas.microsoft.com/office/powerpoint/2010/main" val="3958245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 y="113754"/>
            <a:ext cx="9144000" cy="719395"/>
          </a:xfrm>
        </p:spPr>
        <p:txBody>
          <a:bodyPr>
            <a:normAutofit/>
          </a:bodyPr>
          <a:lstStyle/>
          <a:p>
            <a:pPr algn="ctr"/>
            <a:r>
              <a:rPr kumimoji="1" lang="en-US" altLang="ja-JP" sz="3600" dirty="0"/>
              <a:t>- </a:t>
            </a:r>
            <a:r>
              <a:rPr lang="ja-JP" altLang="en-US" sz="3600" dirty="0"/>
              <a:t>推定対象とする熱音響エンジンの構成 </a:t>
            </a:r>
            <a:r>
              <a:rPr kumimoji="1" lang="en-US" altLang="ja-JP" sz="3600" dirty="0"/>
              <a:t>-</a:t>
            </a:r>
            <a:endParaRPr kumimoji="1" lang="ja-JP" altLang="en-US" sz="3600" dirty="0"/>
          </a:p>
        </p:txBody>
      </p:sp>
      <p:grpSp>
        <p:nvGrpSpPr>
          <p:cNvPr id="73" name="グループ化 72">
            <a:extLst>
              <a:ext uri="{FF2B5EF4-FFF2-40B4-BE49-F238E27FC236}">
                <a16:creationId xmlns:a16="http://schemas.microsoft.com/office/drawing/2014/main" id="{B5B66E5E-C632-48FD-958E-512CF5F570ED}"/>
              </a:ext>
            </a:extLst>
          </p:cNvPr>
          <p:cNvGrpSpPr/>
          <p:nvPr/>
        </p:nvGrpSpPr>
        <p:grpSpPr>
          <a:xfrm>
            <a:off x="5173523" y="2914141"/>
            <a:ext cx="1172843" cy="641180"/>
            <a:chOff x="2666179" y="2911629"/>
            <a:chExt cx="1715076" cy="796474"/>
          </a:xfrm>
        </p:grpSpPr>
        <p:grpSp>
          <p:nvGrpSpPr>
            <p:cNvPr id="74" name="グループ化 73">
              <a:extLst>
                <a:ext uri="{FF2B5EF4-FFF2-40B4-BE49-F238E27FC236}">
                  <a16:creationId xmlns:a16="http://schemas.microsoft.com/office/drawing/2014/main" id="{A93F7F8A-E247-4325-BB98-DA42724FED13}"/>
                </a:ext>
              </a:extLst>
            </p:cNvPr>
            <p:cNvGrpSpPr/>
            <p:nvPr/>
          </p:nvGrpSpPr>
          <p:grpSpPr>
            <a:xfrm>
              <a:off x="3877397" y="2911629"/>
              <a:ext cx="503858" cy="796474"/>
              <a:chOff x="3877397" y="2911629"/>
              <a:chExt cx="503858" cy="796474"/>
            </a:xfrm>
          </p:grpSpPr>
          <p:cxnSp>
            <p:nvCxnSpPr>
              <p:cNvPr id="91" name="直線コネクタ 90">
                <a:extLst>
                  <a:ext uri="{FF2B5EF4-FFF2-40B4-BE49-F238E27FC236}">
                    <a16:creationId xmlns:a16="http://schemas.microsoft.com/office/drawing/2014/main" id="{1126C70C-05B8-4511-97DE-D3AE433AA7CC}"/>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5FAB7DFB-5988-4C0A-ABDD-0572869C0B61}"/>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6E098FED-1E8C-4784-AF90-39313D36DAF4}"/>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28FB64D-190C-46AB-A1A6-5B5CC6A6F1D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5" name="直線コネクタ 94">
                <a:extLst>
                  <a:ext uri="{FF2B5EF4-FFF2-40B4-BE49-F238E27FC236}">
                    <a16:creationId xmlns:a16="http://schemas.microsoft.com/office/drawing/2014/main" id="{2D7CEAA8-1550-4794-B763-B6241F1A6AD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91225D39-D17D-4493-A2D0-E0289512378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396D230-59ED-4D74-8EDB-41D9B094EEE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2636065F-4C4A-4F11-9A43-B0EEE9019D23}"/>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66F25E92-BE4D-4B7F-8B99-0C704C420531}"/>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直線コネクタ 74">
              <a:extLst>
                <a:ext uri="{FF2B5EF4-FFF2-40B4-BE49-F238E27FC236}">
                  <a16:creationId xmlns:a16="http://schemas.microsoft.com/office/drawing/2014/main" id="{9D12F1F1-FC68-4009-810D-C19E82049F99}"/>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77AF937-9D71-4B76-8C00-5C7BD49BBC27}"/>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262B28F7-4602-4AD5-8993-2FA0C9A0C66E}"/>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8" name="グループ化 77">
              <a:extLst>
                <a:ext uri="{FF2B5EF4-FFF2-40B4-BE49-F238E27FC236}">
                  <a16:creationId xmlns:a16="http://schemas.microsoft.com/office/drawing/2014/main" id="{490FAC48-BB50-400B-8988-3D5D7A7A4A89}"/>
                </a:ext>
              </a:extLst>
            </p:cNvPr>
            <p:cNvGrpSpPr/>
            <p:nvPr/>
          </p:nvGrpSpPr>
          <p:grpSpPr>
            <a:xfrm flipH="1">
              <a:off x="2666179" y="2911629"/>
              <a:ext cx="503858" cy="796474"/>
              <a:chOff x="3877397" y="2911629"/>
              <a:chExt cx="503858" cy="796474"/>
            </a:xfrm>
          </p:grpSpPr>
          <p:cxnSp>
            <p:nvCxnSpPr>
              <p:cNvPr id="81" name="直線コネクタ 80">
                <a:extLst>
                  <a:ext uri="{FF2B5EF4-FFF2-40B4-BE49-F238E27FC236}">
                    <a16:creationId xmlns:a16="http://schemas.microsoft.com/office/drawing/2014/main" id="{3AF86AE3-C6F6-414C-AFAF-190509E59108}"/>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08CD5DA-B843-4DB0-9D72-00806A9FCEE9}"/>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E6D9FF1E-80E1-4E4C-A7E9-86A0028E6A41}"/>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F7CBBE5D-8936-4C77-8D4D-F11D3E8EB68B}"/>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5" name="直線コネクタ 84">
                <a:extLst>
                  <a:ext uri="{FF2B5EF4-FFF2-40B4-BE49-F238E27FC236}">
                    <a16:creationId xmlns:a16="http://schemas.microsoft.com/office/drawing/2014/main" id="{F708926C-C9DF-4B84-8F5B-AD13701687FD}"/>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465FF596-EC87-4686-B41A-AEC517C175C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136AAB3A-3683-4409-9B23-7B43D1757C2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3DFE68A-DDFB-4CB7-B17A-B61B83C5B9E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EDDA9258-B5F3-4F31-82A5-5933C06C6E7C}"/>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正方形/長方形 78">
              <a:extLst>
                <a:ext uri="{FF2B5EF4-FFF2-40B4-BE49-F238E27FC236}">
                  <a16:creationId xmlns:a16="http://schemas.microsoft.com/office/drawing/2014/main" id="{2742984F-EA8E-4419-8CB6-4E77F2CA6849}"/>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0" name="正方形/長方形 79">
              <a:extLst>
                <a:ext uri="{FF2B5EF4-FFF2-40B4-BE49-F238E27FC236}">
                  <a16:creationId xmlns:a16="http://schemas.microsoft.com/office/drawing/2014/main" id="{86CFEBF7-F050-458B-A0E2-EBCDEF1FF7E2}"/>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01" name="グループ化 100">
            <a:extLst>
              <a:ext uri="{FF2B5EF4-FFF2-40B4-BE49-F238E27FC236}">
                <a16:creationId xmlns:a16="http://schemas.microsoft.com/office/drawing/2014/main" id="{6F5D2ED8-3D03-4323-A8D4-1C2FED9D2B2A}"/>
              </a:ext>
            </a:extLst>
          </p:cNvPr>
          <p:cNvGrpSpPr/>
          <p:nvPr/>
        </p:nvGrpSpPr>
        <p:grpSpPr>
          <a:xfrm>
            <a:off x="5517848" y="2676888"/>
            <a:ext cx="531732" cy="360400"/>
            <a:chOff x="2730802" y="2645338"/>
            <a:chExt cx="777566" cy="447691"/>
          </a:xfrm>
        </p:grpSpPr>
        <mc:AlternateContent xmlns:mc="http://schemas.openxmlformats.org/markup-compatibility/2006" xmlns:a14="http://schemas.microsoft.com/office/drawing/2010/main">
          <mc:Choice Requires="a14">
            <p:sp>
              <p:nvSpPr>
                <p:cNvPr id="102" name="テキスト ボックス 101">
                  <a:extLst>
                    <a:ext uri="{FF2B5EF4-FFF2-40B4-BE49-F238E27FC236}">
                      <a16:creationId xmlns:a16="http://schemas.microsoft.com/office/drawing/2014/main" id="{1811074D-CCCF-4189-95C9-84E4CEF1DA33}"/>
                    </a:ext>
                  </a:extLst>
                </p:cNvPr>
                <p:cNvSpPr txBox="1"/>
                <p:nvPr/>
              </p:nvSpPr>
              <p:spPr>
                <a:xfrm>
                  <a:off x="2730802" y="2645338"/>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1" name="テキスト ボックス 230">
                  <a:extLst>
                    <a:ext uri="{FF2B5EF4-FFF2-40B4-BE49-F238E27FC236}">
                      <a16:creationId xmlns:a16="http://schemas.microsoft.com/office/drawing/2014/main" id="{1811074D-CCCF-4189-95C9-84E4CEF1DA33}"/>
                    </a:ext>
                  </a:extLst>
                </p:cNvPr>
                <p:cNvSpPr txBox="1">
                  <a:spLocks noRot="1" noChangeAspect="1" noMove="1" noResize="1" noEditPoints="1" noAdjustHandles="1" noChangeArrowheads="1" noChangeShapeType="1" noTextEdit="1"/>
                </p:cNvSpPr>
                <p:nvPr/>
              </p:nvSpPr>
              <p:spPr>
                <a:xfrm>
                  <a:off x="2730802" y="2645338"/>
                  <a:ext cx="643467" cy="566793"/>
                </a:xfrm>
                <a:prstGeom prst="rect">
                  <a:avLst/>
                </a:prstGeom>
                <a:blipFill>
                  <a:blip r:embed="rId4"/>
                  <a:stretch>
                    <a:fillRect/>
                  </a:stretch>
                </a:blipFill>
                <a:ln w="19050">
                  <a:noFill/>
                </a:ln>
              </p:spPr>
              <p:txBody>
                <a:bodyPr/>
                <a:lstStyle/>
                <a:p>
                  <a:r>
                    <a:rPr lang="ja-JP" altLang="en-US">
                      <a:noFill/>
                    </a:rPr>
                    <a:t> </a:t>
                  </a:r>
                </a:p>
              </p:txBody>
            </p:sp>
          </mc:Fallback>
        </mc:AlternateContent>
        <p:sp>
          <p:nvSpPr>
            <p:cNvPr id="103" name="テキスト ボックス 102">
              <a:extLst>
                <a:ext uri="{FF2B5EF4-FFF2-40B4-BE49-F238E27FC236}">
                  <a16:creationId xmlns:a16="http://schemas.microsoft.com/office/drawing/2014/main" id="{C644E377-3355-4AA6-B270-83B654FE05A9}"/>
                </a:ext>
              </a:extLst>
            </p:cNvPr>
            <p:cNvSpPr txBox="1"/>
            <p:nvPr/>
          </p:nvSpPr>
          <p:spPr>
            <a:xfrm>
              <a:off x="3006470" y="2759588"/>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H</a:t>
              </a:r>
              <a:endParaRPr lang="ja-JP" altLang="en-US" sz="1400" dirty="0">
                <a:latin typeface="Cambria" panose="02040503050406030204" pitchFamily="18" charset="0"/>
                <a:cs typeface="Calibri" panose="020F0502020204030204" pitchFamily="34" charset="0"/>
              </a:endParaRPr>
            </a:p>
          </p:txBody>
        </p:sp>
      </p:grpSp>
      <p:grpSp>
        <p:nvGrpSpPr>
          <p:cNvPr id="104" name="グループ化 103">
            <a:extLst>
              <a:ext uri="{FF2B5EF4-FFF2-40B4-BE49-F238E27FC236}">
                <a16:creationId xmlns:a16="http://schemas.microsoft.com/office/drawing/2014/main" id="{388AB6FF-ACD1-406C-9A22-3779EA3C8D20}"/>
              </a:ext>
            </a:extLst>
          </p:cNvPr>
          <p:cNvGrpSpPr/>
          <p:nvPr/>
        </p:nvGrpSpPr>
        <p:grpSpPr>
          <a:xfrm>
            <a:off x="5872927" y="2554979"/>
            <a:ext cx="531732" cy="360393"/>
            <a:chOff x="3159444" y="2512139"/>
            <a:chExt cx="777566" cy="447683"/>
          </a:xfrm>
        </p:grpSpPr>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19B326B0-F6BD-4D90-9870-FAF9392A42E2}"/>
                    </a:ext>
                  </a:extLst>
                </p:cNvPr>
                <p:cNvSpPr txBox="1"/>
                <p:nvPr/>
              </p:nvSpPr>
              <p:spPr>
                <a:xfrm>
                  <a:off x="3159444" y="2512139"/>
                  <a:ext cx="643467" cy="43347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4" name="テキスト ボックス 233">
                  <a:extLst>
                    <a:ext uri="{FF2B5EF4-FFF2-40B4-BE49-F238E27FC236}">
                      <a16:creationId xmlns:a16="http://schemas.microsoft.com/office/drawing/2014/main" id="{19B326B0-F6BD-4D90-9870-FAF9392A42E2}"/>
                    </a:ext>
                  </a:extLst>
                </p:cNvPr>
                <p:cNvSpPr txBox="1">
                  <a:spLocks noRot="1" noChangeAspect="1" noMove="1" noResize="1" noEditPoints="1" noAdjustHandles="1" noChangeArrowheads="1" noChangeShapeType="1" noTextEdit="1"/>
                </p:cNvSpPr>
                <p:nvPr/>
              </p:nvSpPr>
              <p:spPr>
                <a:xfrm>
                  <a:off x="3159444" y="2512131"/>
                  <a:ext cx="643467" cy="566793"/>
                </a:xfrm>
                <a:prstGeom prst="rect">
                  <a:avLst/>
                </a:prstGeom>
                <a:blipFill>
                  <a:blip r:embed="rId5"/>
                  <a:stretch>
                    <a:fillRect/>
                  </a:stretch>
                </a:blipFill>
                <a:ln w="19050">
                  <a:noFill/>
                </a:ln>
              </p:spPr>
              <p:txBody>
                <a:bodyPr/>
                <a:lstStyle/>
                <a:p>
                  <a:r>
                    <a:rPr lang="ja-JP" altLang="en-US">
                      <a:noFill/>
                    </a:rPr>
                    <a:t> </a:t>
                  </a:r>
                </a:p>
              </p:txBody>
            </p:sp>
          </mc:Fallback>
        </mc:AlternateContent>
        <p:sp>
          <p:nvSpPr>
            <p:cNvPr id="107" name="テキスト ボックス 106">
              <a:extLst>
                <a:ext uri="{FF2B5EF4-FFF2-40B4-BE49-F238E27FC236}">
                  <a16:creationId xmlns:a16="http://schemas.microsoft.com/office/drawing/2014/main" id="{D0F92294-4240-4876-B9C9-3935047C80B0}"/>
                </a:ext>
              </a:extLst>
            </p:cNvPr>
            <p:cNvSpPr txBox="1"/>
            <p:nvPr/>
          </p:nvSpPr>
          <p:spPr>
            <a:xfrm>
              <a:off x="3435112" y="2626381"/>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C</a:t>
              </a:r>
              <a:endParaRPr lang="ja-JP" altLang="en-US" sz="1400" dirty="0">
                <a:latin typeface="Cambria" panose="02040503050406030204" pitchFamily="18" charset="0"/>
                <a:cs typeface="Calibri" panose="020F0502020204030204" pitchFamily="34" charset="0"/>
              </a:endParaRPr>
            </a:p>
          </p:txBody>
        </p:sp>
      </p:grpSp>
      <p:sp>
        <p:nvSpPr>
          <p:cNvPr id="108" name="テキスト ボックス 107">
            <a:extLst>
              <a:ext uri="{FF2B5EF4-FFF2-40B4-BE49-F238E27FC236}">
                <a16:creationId xmlns:a16="http://schemas.microsoft.com/office/drawing/2014/main" id="{6FB8AF12-FFB0-48A0-A366-053DFB68E26B}"/>
              </a:ext>
            </a:extLst>
          </p:cNvPr>
          <p:cNvSpPr txBox="1"/>
          <p:nvPr/>
        </p:nvSpPr>
        <p:spPr>
          <a:xfrm>
            <a:off x="6734156" y="3066999"/>
            <a:ext cx="57" cy="187899"/>
          </a:xfrm>
          <a:prstGeom prst="rect">
            <a:avLst/>
          </a:prstGeom>
          <a:noFill/>
        </p:spPr>
        <p:txBody>
          <a:bodyPr wrap="none" lIns="0" tIns="0" rIns="0" bIns="0" rtlCol="0">
            <a:spAutoFit/>
          </a:bodyPr>
          <a:lstStyle/>
          <a:p>
            <a:endParaRPr lang="ja-JP" altLang="en-US" sz="1400" dirty="0"/>
          </a:p>
        </p:txBody>
      </p:sp>
      <p:cxnSp>
        <p:nvCxnSpPr>
          <p:cNvPr id="109" name="直線コネクタ 108">
            <a:extLst>
              <a:ext uri="{FF2B5EF4-FFF2-40B4-BE49-F238E27FC236}">
                <a16:creationId xmlns:a16="http://schemas.microsoft.com/office/drawing/2014/main" id="{11B21E15-8378-43A3-88D8-098C292170E8}"/>
              </a:ext>
            </a:extLst>
          </p:cNvPr>
          <p:cNvCxnSpPr>
            <a:cxnSpLocks/>
          </p:cNvCxnSpPr>
          <p:nvPr/>
        </p:nvCxnSpPr>
        <p:spPr>
          <a:xfrm>
            <a:off x="6341648" y="3086862"/>
            <a:ext cx="2652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D7B26AA-D59F-46A6-BFB8-A8D6BE0293AB}"/>
              </a:ext>
            </a:extLst>
          </p:cNvPr>
          <p:cNvCxnSpPr>
            <a:cxnSpLocks/>
          </p:cNvCxnSpPr>
          <p:nvPr/>
        </p:nvCxnSpPr>
        <p:spPr>
          <a:xfrm>
            <a:off x="6341648" y="3387539"/>
            <a:ext cx="2652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テキスト ボックス 111">
                <a:extLst>
                  <a:ext uri="{FF2B5EF4-FFF2-40B4-BE49-F238E27FC236}">
                    <a16:creationId xmlns:a16="http://schemas.microsoft.com/office/drawing/2014/main" id="{FFC35BEC-8585-449F-A29B-D288CBA7C237}"/>
                  </a:ext>
                </a:extLst>
              </p:cNvPr>
              <p:cNvSpPr txBox="1"/>
              <p:nvPr/>
            </p:nvSpPr>
            <p:spPr>
              <a:xfrm>
                <a:off x="6397368" y="3054019"/>
                <a:ext cx="216195" cy="187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112" name="テキスト ボックス 111">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a:off x="6397368" y="3054019"/>
                <a:ext cx="216195" cy="187899"/>
              </a:xfrm>
              <a:prstGeom prst="rect">
                <a:avLst/>
              </a:prstGeom>
              <a:blipFill rotWithShape="0">
                <a:blip r:embed="rId6"/>
                <a:stretch>
                  <a:fillRect l="-22222" r="-8333"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912B9661-C7B4-4AD0-8584-C80EC1183E7B}"/>
                  </a:ext>
                </a:extLst>
              </p:cNvPr>
              <p:cNvSpPr txBox="1"/>
              <p:nvPr/>
            </p:nvSpPr>
            <p:spPr>
              <a:xfrm>
                <a:off x="6393699" y="3200740"/>
                <a:ext cx="213512" cy="187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113" name="テキスト ボックス 112">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a:off x="6393699" y="3200740"/>
                <a:ext cx="213512" cy="187899"/>
              </a:xfrm>
              <a:prstGeom prst="rect">
                <a:avLst/>
              </a:prstGeom>
              <a:blipFill rotWithShape="0">
                <a:blip r:embed="rId7"/>
                <a:stretch>
                  <a:fillRect l="-22857" r="-11429" b="-29032"/>
                </a:stretch>
              </a:blipFill>
            </p:spPr>
            <p:txBody>
              <a:bodyPr/>
              <a:lstStyle/>
              <a:p>
                <a:r>
                  <a:rPr lang="ja-JP" altLang="en-US">
                    <a:noFill/>
                  </a:rPr>
                  <a:t> </a:t>
                </a:r>
              </a:p>
            </p:txBody>
          </p:sp>
        </mc:Fallback>
      </mc:AlternateContent>
      <p:cxnSp>
        <p:nvCxnSpPr>
          <p:cNvPr id="114" name="直線矢印コネクタ 113">
            <a:extLst>
              <a:ext uri="{FF2B5EF4-FFF2-40B4-BE49-F238E27FC236}">
                <a16:creationId xmlns:a16="http://schemas.microsoft.com/office/drawing/2014/main" id="{9F8274EF-8B4A-4881-8E1F-701EB244F88A}"/>
              </a:ext>
            </a:extLst>
          </p:cNvPr>
          <p:cNvCxnSpPr>
            <a:cxnSpLocks/>
          </p:cNvCxnSpPr>
          <p:nvPr/>
        </p:nvCxnSpPr>
        <p:spPr>
          <a:xfrm flipH="1">
            <a:off x="6624666" y="3304200"/>
            <a:ext cx="172981"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15" name="直線矢印コネクタ 114">
            <a:extLst>
              <a:ext uri="{FF2B5EF4-FFF2-40B4-BE49-F238E27FC236}">
                <a16:creationId xmlns:a16="http://schemas.microsoft.com/office/drawing/2014/main" id="{07200C47-1CC2-421A-9838-2AEC53C84246}"/>
              </a:ext>
            </a:extLst>
          </p:cNvPr>
          <p:cNvCxnSpPr>
            <a:cxnSpLocks/>
          </p:cNvCxnSpPr>
          <p:nvPr/>
        </p:nvCxnSpPr>
        <p:spPr>
          <a:xfrm>
            <a:off x="6637958" y="3189900"/>
            <a:ext cx="172981"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sp>
        <p:nvSpPr>
          <p:cNvPr id="118" name="テキスト ボックス 117">
            <a:extLst>
              <a:ext uri="{FF2B5EF4-FFF2-40B4-BE49-F238E27FC236}">
                <a16:creationId xmlns:a16="http://schemas.microsoft.com/office/drawing/2014/main" id="{6FB8AF12-FFB0-48A0-A366-053DFB68E26B}"/>
              </a:ext>
            </a:extLst>
          </p:cNvPr>
          <p:cNvSpPr txBox="1"/>
          <p:nvPr/>
        </p:nvSpPr>
        <p:spPr>
          <a:xfrm flipH="1">
            <a:off x="4787071" y="3066834"/>
            <a:ext cx="57" cy="187899"/>
          </a:xfrm>
          <a:prstGeom prst="rect">
            <a:avLst/>
          </a:prstGeom>
          <a:noFill/>
        </p:spPr>
        <p:txBody>
          <a:bodyPr wrap="none" lIns="0" tIns="0" rIns="0" bIns="0" rtlCol="0">
            <a:spAutoFit/>
          </a:bodyPr>
          <a:lstStyle/>
          <a:p>
            <a:endParaRPr lang="ja-JP" altLang="en-US" sz="1400" dirty="0"/>
          </a:p>
        </p:txBody>
      </p:sp>
      <p:cxnSp>
        <p:nvCxnSpPr>
          <p:cNvPr id="119" name="直線コネクタ 118">
            <a:extLst>
              <a:ext uri="{FF2B5EF4-FFF2-40B4-BE49-F238E27FC236}">
                <a16:creationId xmlns:a16="http://schemas.microsoft.com/office/drawing/2014/main" id="{11B21E15-8378-43A3-88D8-098C292170E8}"/>
              </a:ext>
            </a:extLst>
          </p:cNvPr>
          <p:cNvCxnSpPr>
            <a:cxnSpLocks/>
          </p:cNvCxnSpPr>
          <p:nvPr/>
        </p:nvCxnSpPr>
        <p:spPr>
          <a:xfrm flipH="1">
            <a:off x="4328788" y="3086696"/>
            <a:ext cx="849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6D7B26AA-D59F-46A6-BFB8-A8D6BE0293AB}"/>
              </a:ext>
            </a:extLst>
          </p:cNvPr>
          <p:cNvCxnSpPr>
            <a:cxnSpLocks/>
          </p:cNvCxnSpPr>
          <p:nvPr/>
        </p:nvCxnSpPr>
        <p:spPr>
          <a:xfrm flipH="1">
            <a:off x="4300519" y="3387373"/>
            <a:ext cx="8726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テキスト ボックス 121">
                <a:extLst>
                  <a:ext uri="{FF2B5EF4-FFF2-40B4-BE49-F238E27FC236}">
                    <a16:creationId xmlns:a16="http://schemas.microsoft.com/office/drawing/2014/main" id="{FFC35BEC-8585-449F-A29B-D288CBA7C237}"/>
                  </a:ext>
                </a:extLst>
              </p:cNvPr>
              <p:cNvSpPr txBox="1"/>
              <p:nvPr/>
            </p:nvSpPr>
            <p:spPr>
              <a:xfrm flipH="1">
                <a:off x="4934126" y="3053854"/>
                <a:ext cx="212561" cy="187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122" name="テキスト ボックス 121">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flipH="1">
                <a:off x="4934126" y="3053854"/>
                <a:ext cx="212561" cy="187899"/>
              </a:xfrm>
              <a:prstGeom prst="rect">
                <a:avLst/>
              </a:prstGeom>
              <a:blipFill rotWithShape="0">
                <a:blip r:embed="rId8"/>
                <a:stretch>
                  <a:fillRect l="-22857" r="-857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テキスト ボックス 122">
                <a:extLst>
                  <a:ext uri="{FF2B5EF4-FFF2-40B4-BE49-F238E27FC236}">
                    <a16:creationId xmlns:a16="http://schemas.microsoft.com/office/drawing/2014/main" id="{912B9661-C7B4-4AD0-8584-C80EC1183E7B}"/>
                  </a:ext>
                </a:extLst>
              </p:cNvPr>
              <p:cNvSpPr txBox="1"/>
              <p:nvPr/>
            </p:nvSpPr>
            <p:spPr>
              <a:xfrm flipH="1">
                <a:off x="4933724" y="3200089"/>
                <a:ext cx="209876" cy="187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123" name="テキスト ボックス 122">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flipH="1">
                <a:off x="4933724" y="3200089"/>
                <a:ext cx="209876" cy="187899"/>
              </a:xfrm>
              <a:prstGeom prst="rect">
                <a:avLst/>
              </a:prstGeom>
              <a:blipFill rotWithShape="0">
                <a:blip r:embed="rId9"/>
                <a:stretch>
                  <a:fillRect l="-22857" r="-8571" b="-29032"/>
                </a:stretch>
              </a:blipFill>
            </p:spPr>
            <p:txBody>
              <a:bodyPr/>
              <a:lstStyle/>
              <a:p>
                <a:r>
                  <a:rPr lang="ja-JP" altLang="en-US">
                    <a:noFill/>
                  </a:rPr>
                  <a:t> </a:t>
                </a:r>
              </a:p>
            </p:txBody>
          </p:sp>
        </mc:Fallback>
      </mc:AlternateContent>
      <p:cxnSp>
        <p:nvCxnSpPr>
          <p:cNvPr id="124" name="直線コネクタ 123"/>
          <p:cNvCxnSpPr/>
          <p:nvPr/>
        </p:nvCxnSpPr>
        <p:spPr>
          <a:xfrm>
            <a:off x="6727874" y="3085879"/>
            <a:ext cx="0" cy="684738"/>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92190" y="3085879"/>
            <a:ext cx="0" cy="684738"/>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テキスト ボックス 125">
                <a:extLst>
                  <a:ext uri="{FF2B5EF4-FFF2-40B4-BE49-F238E27FC236}">
                    <a16:creationId xmlns:a16="http://schemas.microsoft.com/office/drawing/2014/main" id="{CA01B175-D2B4-456F-B988-23263ECF9B3D}"/>
                  </a:ext>
                </a:extLst>
              </p:cNvPr>
              <p:cNvSpPr txBox="1"/>
              <p:nvPr/>
            </p:nvSpPr>
            <p:spPr>
              <a:xfrm>
                <a:off x="4787071" y="3750777"/>
                <a:ext cx="1937376" cy="23767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thermoacoustic</m:t>
                      </m:r>
                      <m:r>
                        <a:rPr lang="en-US" altLang="ja-JP" sz="1600">
                          <a:latin typeface="Cambria Math" panose="02040503050406030204" pitchFamily="18" charset="0"/>
                        </a:rPr>
                        <m:t> </m:t>
                      </m:r>
                      <m:r>
                        <m:rPr>
                          <m:sty m:val="p"/>
                        </m:rPr>
                        <a:rPr lang="en-US" altLang="ja-JP" sz="1600">
                          <a:latin typeface="Cambria Math" panose="02040503050406030204" pitchFamily="18" charset="0"/>
                        </a:rPr>
                        <m:t>core</m:t>
                      </m:r>
                    </m:oMath>
                  </m:oMathPara>
                </a14:m>
                <a:endParaRPr lang="ja-JP" altLang="en-US" sz="1600" dirty="0">
                  <a:latin typeface="Century" panose="02040604050505020304" pitchFamily="18" charset="0"/>
                </a:endParaRPr>
              </a:p>
            </p:txBody>
          </p:sp>
        </mc:Choice>
        <mc:Fallback xmlns="">
          <p:sp>
            <p:nvSpPr>
              <p:cNvPr id="126" name="テキスト ボックス 125">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4787071" y="3750777"/>
                <a:ext cx="1937376" cy="237676"/>
              </a:xfrm>
              <a:prstGeom prst="rect">
                <a:avLst/>
              </a:prstGeom>
              <a:blipFill rotWithShape="0">
                <a:blip r:embed="rId10"/>
                <a:stretch>
                  <a:fillRect b="-35897"/>
                </a:stretch>
              </a:blipFill>
              <a:ln w="19050">
                <a:noFill/>
              </a:ln>
            </p:spPr>
            <p:txBody>
              <a:bodyPr/>
              <a:lstStyle/>
              <a:p>
                <a:r>
                  <a:rPr lang="ja-JP" altLang="en-US">
                    <a:noFill/>
                  </a:rPr>
                  <a:t> </a:t>
                </a:r>
              </a:p>
            </p:txBody>
          </p:sp>
        </mc:Fallback>
      </mc:AlternateContent>
      <p:sp>
        <p:nvSpPr>
          <p:cNvPr id="127" name="正方形/長方形 126">
            <a:extLst>
              <a:ext uri="{FF2B5EF4-FFF2-40B4-BE49-F238E27FC236}">
                <a16:creationId xmlns:a16="http://schemas.microsoft.com/office/drawing/2014/main" id="{7DFB4D52-610D-490F-8F29-317F39412561}"/>
              </a:ext>
            </a:extLst>
          </p:cNvPr>
          <p:cNvSpPr/>
          <p:nvPr/>
        </p:nvSpPr>
        <p:spPr>
          <a:xfrm flipH="1">
            <a:off x="4300519" y="3051016"/>
            <a:ext cx="56540" cy="34899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7DFB4D52-610D-490F-8F29-317F39412561}"/>
              </a:ext>
            </a:extLst>
          </p:cNvPr>
          <p:cNvSpPr/>
          <p:nvPr/>
        </p:nvSpPr>
        <p:spPr>
          <a:xfrm flipH="1">
            <a:off x="8978761" y="3055801"/>
            <a:ext cx="56540" cy="34899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p:cNvGrpSpPr/>
          <p:nvPr/>
        </p:nvGrpSpPr>
        <p:grpSpPr>
          <a:xfrm>
            <a:off x="4790413" y="3728603"/>
            <a:ext cx="1940981" cy="59068"/>
            <a:chOff x="2287109" y="5122195"/>
            <a:chExt cx="2730638" cy="63025"/>
          </a:xfrm>
        </p:grpSpPr>
        <p:cxnSp>
          <p:nvCxnSpPr>
            <p:cNvPr id="130" name="直線コネクタ 129"/>
            <p:cNvCxnSpPr/>
            <p:nvPr/>
          </p:nvCxnSpPr>
          <p:spPr>
            <a:xfrm flipH="1">
              <a:off x="2287109" y="5180458"/>
              <a:ext cx="273063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2290420" y="5122195"/>
              <a:ext cx="0" cy="582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5017247" y="5122195"/>
              <a:ext cx="0" cy="6302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33" name="直線矢印コネクタ 132">
            <a:extLst>
              <a:ext uri="{FF2B5EF4-FFF2-40B4-BE49-F238E27FC236}">
                <a16:creationId xmlns:a16="http://schemas.microsoft.com/office/drawing/2014/main" id="{9F8274EF-8B4A-4881-8E1F-701EB244F88A}"/>
              </a:ext>
            </a:extLst>
          </p:cNvPr>
          <p:cNvCxnSpPr>
            <a:cxnSpLocks/>
          </p:cNvCxnSpPr>
          <p:nvPr/>
        </p:nvCxnSpPr>
        <p:spPr>
          <a:xfrm flipH="1">
            <a:off x="4701203" y="3304200"/>
            <a:ext cx="172981"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34" name="直線矢印コネクタ 133">
            <a:extLst>
              <a:ext uri="{FF2B5EF4-FFF2-40B4-BE49-F238E27FC236}">
                <a16:creationId xmlns:a16="http://schemas.microsoft.com/office/drawing/2014/main" id="{07200C47-1CC2-421A-9838-2AEC53C84246}"/>
              </a:ext>
            </a:extLst>
          </p:cNvPr>
          <p:cNvCxnSpPr>
            <a:cxnSpLocks/>
          </p:cNvCxnSpPr>
          <p:nvPr/>
        </p:nvCxnSpPr>
        <p:spPr>
          <a:xfrm>
            <a:off x="4714494" y="3189900"/>
            <a:ext cx="172981"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grpSp>
        <p:nvGrpSpPr>
          <p:cNvPr id="215" name="グループ化 214">
            <a:extLst>
              <a:ext uri="{FF2B5EF4-FFF2-40B4-BE49-F238E27FC236}">
                <a16:creationId xmlns:a16="http://schemas.microsoft.com/office/drawing/2014/main" id="{B5B66E5E-C632-48FD-958E-512CF5F570ED}"/>
              </a:ext>
            </a:extLst>
          </p:cNvPr>
          <p:cNvGrpSpPr/>
          <p:nvPr/>
        </p:nvGrpSpPr>
        <p:grpSpPr>
          <a:xfrm>
            <a:off x="1635648" y="2230715"/>
            <a:ext cx="1198976" cy="655466"/>
            <a:chOff x="2666179" y="2911629"/>
            <a:chExt cx="1715076" cy="796474"/>
          </a:xfrm>
        </p:grpSpPr>
        <p:grpSp>
          <p:nvGrpSpPr>
            <p:cNvPr id="216" name="グループ化 215">
              <a:extLst>
                <a:ext uri="{FF2B5EF4-FFF2-40B4-BE49-F238E27FC236}">
                  <a16:creationId xmlns:a16="http://schemas.microsoft.com/office/drawing/2014/main" id="{A93F7F8A-E247-4325-BB98-DA42724FED13}"/>
                </a:ext>
              </a:extLst>
            </p:cNvPr>
            <p:cNvGrpSpPr/>
            <p:nvPr/>
          </p:nvGrpSpPr>
          <p:grpSpPr>
            <a:xfrm>
              <a:off x="3877397" y="2911629"/>
              <a:ext cx="503858" cy="796474"/>
              <a:chOff x="3877397" y="2911629"/>
              <a:chExt cx="503858" cy="796474"/>
            </a:xfrm>
          </p:grpSpPr>
          <p:cxnSp>
            <p:nvCxnSpPr>
              <p:cNvPr id="232" name="直線コネクタ 231">
                <a:extLst>
                  <a:ext uri="{FF2B5EF4-FFF2-40B4-BE49-F238E27FC236}">
                    <a16:creationId xmlns:a16="http://schemas.microsoft.com/office/drawing/2014/main" id="{1126C70C-05B8-4511-97DE-D3AE433AA7CC}"/>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5FAB7DFB-5988-4C0A-ABDD-0572869C0B61}"/>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6E098FED-1E8C-4784-AF90-39313D36DAF4}"/>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正方形/長方形 234">
                <a:extLst>
                  <a:ext uri="{FF2B5EF4-FFF2-40B4-BE49-F238E27FC236}">
                    <a16:creationId xmlns:a16="http://schemas.microsoft.com/office/drawing/2014/main" id="{D28FB64D-190C-46AB-A1A6-5B5CC6A6F1D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36" name="直線コネクタ 235">
                <a:extLst>
                  <a:ext uri="{FF2B5EF4-FFF2-40B4-BE49-F238E27FC236}">
                    <a16:creationId xmlns:a16="http://schemas.microsoft.com/office/drawing/2014/main" id="{2D7CEAA8-1550-4794-B763-B6241F1A6AD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91225D39-D17D-4493-A2D0-E0289512378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2396D230-59ED-4D74-8EDB-41D9B094EEE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2636065F-4C4A-4F11-9A43-B0EEE9019D23}"/>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66F25E92-BE4D-4B7F-8B99-0C704C420531}"/>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7" name="直線コネクタ 216">
              <a:extLst>
                <a:ext uri="{FF2B5EF4-FFF2-40B4-BE49-F238E27FC236}">
                  <a16:creationId xmlns:a16="http://schemas.microsoft.com/office/drawing/2014/main" id="{9D12F1F1-FC68-4009-810D-C19E82049F99}"/>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877AF937-9D71-4B76-8C00-5C7BD49BBC27}"/>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正方形/長方形 218">
              <a:extLst>
                <a:ext uri="{FF2B5EF4-FFF2-40B4-BE49-F238E27FC236}">
                  <a16:creationId xmlns:a16="http://schemas.microsoft.com/office/drawing/2014/main" id="{262B28F7-4602-4AD5-8993-2FA0C9A0C66E}"/>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0" name="グループ化 219">
              <a:extLst>
                <a:ext uri="{FF2B5EF4-FFF2-40B4-BE49-F238E27FC236}">
                  <a16:creationId xmlns:a16="http://schemas.microsoft.com/office/drawing/2014/main" id="{490FAC48-BB50-400B-8988-3D5D7A7A4A89}"/>
                </a:ext>
              </a:extLst>
            </p:cNvPr>
            <p:cNvGrpSpPr/>
            <p:nvPr/>
          </p:nvGrpSpPr>
          <p:grpSpPr>
            <a:xfrm flipH="1">
              <a:off x="2666179" y="2911629"/>
              <a:ext cx="503858" cy="796474"/>
              <a:chOff x="3877397" y="2911629"/>
              <a:chExt cx="503858" cy="796474"/>
            </a:xfrm>
          </p:grpSpPr>
          <p:cxnSp>
            <p:nvCxnSpPr>
              <p:cNvPr id="223" name="直線コネクタ 222">
                <a:extLst>
                  <a:ext uri="{FF2B5EF4-FFF2-40B4-BE49-F238E27FC236}">
                    <a16:creationId xmlns:a16="http://schemas.microsoft.com/office/drawing/2014/main" id="{3AF86AE3-C6F6-414C-AFAF-190509E59108}"/>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508CD5DA-B843-4DB0-9D72-00806A9FCEE9}"/>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E6D9FF1E-80E1-4E4C-A7E9-86A0028E6A41}"/>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正方形/長方形 225">
                <a:extLst>
                  <a:ext uri="{FF2B5EF4-FFF2-40B4-BE49-F238E27FC236}">
                    <a16:creationId xmlns:a16="http://schemas.microsoft.com/office/drawing/2014/main" id="{F7CBBE5D-8936-4C77-8D4D-F11D3E8EB68B}"/>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7" name="直線コネクタ 226">
                <a:extLst>
                  <a:ext uri="{FF2B5EF4-FFF2-40B4-BE49-F238E27FC236}">
                    <a16:creationId xmlns:a16="http://schemas.microsoft.com/office/drawing/2014/main" id="{F708926C-C9DF-4B84-8F5B-AD13701687FD}"/>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465FF596-EC87-4686-B41A-AEC517C175C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136AAB3A-3683-4409-9B23-7B43D1757C2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33DFE68A-DDFB-4CB7-B17A-B61B83C5B9E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EDDA9258-B5F3-4F31-82A5-5933C06C6E7C}"/>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正方形/長方形 220">
              <a:extLst>
                <a:ext uri="{FF2B5EF4-FFF2-40B4-BE49-F238E27FC236}">
                  <a16:creationId xmlns:a16="http://schemas.microsoft.com/office/drawing/2014/main" id="{2742984F-EA8E-4419-8CB6-4E77F2CA6849}"/>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2" name="正方形/長方形 221">
              <a:extLst>
                <a:ext uri="{FF2B5EF4-FFF2-40B4-BE49-F238E27FC236}">
                  <a16:creationId xmlns:a16="http://schemas.microsoft.com/office/drawing/2014/main" id="{86CFEBF7-F050-458B-A0E2-EBCDEF1FF7E2}"/>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241" name="グループ化 240">
            <a:extLst>
              <a:ext uri="{FF2B5EF4-FFF2-40B4-BE49-F238E27FC236}">
                <a16:creationId xmlns:a16="http://schemas.microsoft.com/office/drawing/2014/main" id="{6F5D2ED8-3D03-4323-A8D4-1C2FED9D2B2A}"/>
              </a:ext>
            </a:extLst>
          </p:cNvPr>
          <p:cNvGrpSpPr/>
          <p:nvPr/>
        </p:nvGrpSpPr>
        <p:grpSpPr>
          <a:xfrm>
            <a:off x="1981159" y="1988331"/>
            <a:ext cx="543580" cy="368430"/>
            <a:chOff x="2730802" y="2645338"/>
            <a:chExt cx="777566" cy="447691"/>
          </a:xfrm>
        </p:grpSpPr>
        <mc:AlternateContent xmlns:mc="http://schemas.openxmlformats.org/markup-compatibility/2006" xmlns:a14="http://schemas.microsoft.com/office/drawing/2010/main">
          <mc:Choice Requires="a14">
            <p:sp>
              <p:nvSpPr>
                <p:cNvPr id="242" name="テキスト ボックス 241">
                  <a:extLst>
                    <a:ext uri="{FF2B5EF4-FFF2-40B4-BE49-F238E27FC236}">
                      <a16:creationId xmlns:a16="http://schemas.microsoft.com/office/drawing/2014/main" id="{1811074D-CCCF-4189-95C9-84E4CEF1DA33}"/>
                    </a:ext>
                  </a:extLst>
                </p:cNvPr>
                <p:cNvSpPr txBox="1"/>
                <p:nvPr/>
              </p:nvSpPr>
              <p:spPr>
                <a:xfrm>
                  <a:off x="2730802" y="2645338"/>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1" name="テキスト ボックス 230">
                  <a:extLst>
                    <a:ext uri="{FF2B5EF4-FFF2-40B4-BE49-F238E27FC236}">
                      <a16:creationId xmlns:a16="http://schemas.microsoft.com/office/drawing/2014/main" id="{1811074D-CCCF-4189-95C9-84E4CEF1DA33}"/>
                    </a:ext>
                  </a:extLst>
                </p:cNvPr>
                <p:cNvSpPr txBox="1">
                  <a:spLocks noRot="1" noChangeAspect="1" noMove="1" noResize="1" noEditPoints="1" noAdjustHandles="1" noChangeArrowheads="1" noChangeShapeType="1" noTextEdit="1"/>
                </p:cNvSpPr>
                <p:nvPr/>
              </p:nvSpPr>
              <p:spPr>
                <a:xfrm>
                  <a:off x="2730802" y="2645338"/>
                  <a:ext cx="643467" cy="566793"/>
                </a:xfrm>
                <a:prstGeom prst="rect">
                  <a:avLst/>
                </a:prstGeom>
                <a:blipFill>
                  <a:blip r:embed="rId4"/>
                  <a:stretch>
                    <a:fillRect/>
                  </a:stretch>
                </a:blipFill>
                <a:ln w="19050">
                  <a:noFill/>
                </a:ln>
              </p:spPr>
              <p:txBody>
                <a:bodyPr/>
                <a:lstStyle/>
                <a:p>
                  <a:r>
                    <a:rPr lang="ja-JP" altLang="en-US">
                      <a:noFill/>
                    </a:rPr>
                    <a:t> </a:t>
                  </a:r>
                </a:p>
              </p:txBody>
            </p:sp>
          </mc:Fallback>
        </mc:AlternateContent>
        <p:sp>
          <p:nvSpPr>
            <p:cNvPr id="243" name="テキスト ボックス 242">
              <a:extLst>
                <a:ext uri="{FF2B5EF4-FFF2-40B4-BE49-F238E27FC236}">
                  <a16:creationId xmlns:a16="http://schemas.microsoft.com/office/drawing/2014/main" id="{C644E377-3355-4AA6-B270-83B654FE05A9}"/>
                </a:ext>
              </a:extLst>
            </p:cNvPr>
            <p:cNvSpPr txBox="1"/>
            <p:nvPr/>
          </p:nvSpPr>
          <p:spPr>
            <a:xfrm>
              <a:off x="3006470" y="2759588"/>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H</a:t>
              </a:r>
              <a:endParaRPr lang="ja-JP" altLang="en-US" sz="1400" dirty="0">
                <a:latin typeface="Cambria" panose="02040503050406030204" pitchFamily="18" charset="0"/>
                <a:cs typeface="Calibri" panose="020F0502020204030204" pitchFamily="34" charset="0"/>
              </a:endParaRPr>
            </a:p>
          </p:txBody>
        </p:sp>
      </p:grpSp>
      <p:grpSp>
        <p:nvGrpSpPr>
          <p:cNvPr id="244" name="グループ化 243">
            <a:extLst>
              <a:ext uri="{FF2B5EF4-FFF2-40B4-BE49-F238E27FC236}">
                <a16:creationId xmlns:a16="http://schemas.microsoft.com/office/drawing/2014/main" id="{388AB6FF-ACD1-406C-9A22-3779EA3C8D20}"/>
              </a:ext>
            </a:extLst>
          </p:cNvPr>
          <p:cNvGrpSpPr/>
          <p:nvPr/>
        </p:nvGrpSpPr>
        <p:grpSpPr>
          <a:xfrm>
            <a:off x="2343135" y="1867730"/>
            <a:ext cx="543580" cy="368430"/>
            <a:chOff x="3159444" y="2512131"/>
            <a:chExt cx="777566" cy="447691"/>
          </a:xfrm>
        </p:grpSpPr>
        <mc:AlternateContent xmlns:mc="http://schemas.openxmlformats.org/markup-compatibility/2006" xmlns:a14="http://schemas.microsoft.com/office/drawing/2010/main">
          <mc:Choice Requires="a14">
            <p:sp>
              <p:nvSpPr>
                <p:cNvPr id="245" name="テキスト ボックス 244">
                  <a:extLst>
                    <a:ext uri="{FF2B5EF4-FFF2-40B4-BE49-F238E27FC236}">
                      <a16:creationId xmlns:a16="http://schemas.microsoft.com/office/drawing/2014/main" id="{19B326B0-F6BD-4D90-9870-FAF9392A42E2}"/>
                    </a:ext>
                  </a:extLst>
                </p:cNvPr>
                <p:cNvSpPr txBox="1"/>
                <p:nvPr/>
              </p:nvSpPr>
              <p:spPr>
                <a:xfrm>
                  <a:off x="3159444" y="2512131"/>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4" name="テキスト ボックス 233">
                  <a:extLst>
                    <a:ext uri="{FF2B5EF4-FFF2-40B4-BE49-F238E27FC236}">
                      <a16:creationId xmlns:a16="http://schemas.microsoft.com/office/drawing/2014/main" id="{19B326B0-F6BD-4D90-9870-FAF9392A42E2}"/>
                    </a:ext>
                  </a:extLst>
                </p:cNvPr>
                <p:cNvSpPr txBox="1">
                  <a:spLocks noRot="1" noChangeAspect="1" noMove="1" noResize="1" noEditPoints="1" noAdjustHandles="1" noChangeArrowheads="1" noChangeShapeType="1" noTextEdit="1"/>
                </p:cNvSpPr>
                <p:nvPr/>
              </p:nvSpPr>
              <p:spPr>
                <a:xfrm>
                  <a:off x="3159444" y="2512131"/>
                  <a:ext cx="643467" cy="566793"/>
                </a:xfrm>
                <a:prstGeom prst="rect">
                  <a:avLst/>
                </a:prstGeom>
                <a:blipFill>
                  <a:blip r:embed="rId5"/>
                  <a:stretch>
                    <a:fillRect/>
                  </a:stretch>
                </a:blipFill>
                <a:ln w="19050">
                  <a:noFill/>
                </a:ln>
              </p:spPr>
              <p:txBody>
                <a:bodyPr/>
                <a:lstStyle/>
                <a:p>
                  <a:r>
                    <a:rPr lang="ja-JP" altLang="en-US">
                      <a:noFill/>
                    </a:rPr>
                    <a:t> </a:t>
                  </a:r>
                </a:p>
              </p:txBody>
            </p:sp>
          </mc:Fallback>
        </mc:AlternateContent>
        <p:sp>
          <p:nvSpPr>
            <p:cNvPr id="246" name="テキスト ボックス 245">
              <a:extLst>
                <a:ext uri="{FF2B5EF4-FFF2-40B4-BE49-F238E27FC236}">
                  <a16:creationId xmlns:a16="http://schemas.microsoft.com/office/drawing/2014/main" id="{D0F92294-4240-4876-B9C9-3935047C80B0}"/>
                </a:ext>
              </a:extLst>
            </p:cNvPr>
            <p:cNvSpPr txBox="1"/>
            <p:nvPr/>
          </p:nvSpPr>
          <p:spPr>
            <a:xfrm>
              <a:off x="3435112" y="2626381"/>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C</a:t>
              </a:r>
              <a:endParaRPr lang="ja-JP" altLang="en-US" sz="1400" dirty="0">
                <a:latin typeface="Cambria" panose="02040503050406030204" pitchFamily="18" charset="0"/>
                <a:cs typeface="Calibri" panose="020F0502020204030204" pitchFamily="34" charset="0"/>
              </a:endParaRPr>
            </a:p>
          </p:txBody>
        </p:sp>
      </p:grpSp>
      <p:sp>
        <p:nvSpPr>
          <p:cNvPr id="247" name="テキスト ボックス 246">
            <a:extLst>
              <a:ext uri="{FF2B5EF4-FFF2-40B4-BE49-F238E27FC236}">
                <a16:creationId xmlns:a16="http://schemas.microsoft.com/office/drawing/2014/main" id="{6FB8AF12-FFB0-48A0-A366-053DFB68E26B}"/>
              </a:ext>
            </a:extLst>
          </p:cNvPr>
          <p:cNvSpPr txBox="1"/>
          <p:nvPr/>
        </p:nvSpPr>
        <p:spPr>
          <a:xfrm>
            <a:off x="3231054" y="2386979"/>
            <a:ext cx="58" cy="192086"/>
          </a:xfrm>
          <a:prstGeom prst="rect">
            <a:avLst/>
          </a:prstGeom>
          <a:noFill/>
        </p:spPr>
        <p:txBody>
          <a:bodyPr wrap="none" lIns="0" tIns="0" rIns="0" bIns="0" rtlCol="0">
            <a:spAutoFit/>
          </a:bodyPr>
          <a:lstStyle/>
          <a:p>
            <a:endParaRPr lang="ja-JP" altLang="en-US" sz="1400" dirty="0"/>
          </a:p>
        </p:txBody>
      </p:sp>
      <mc:AlternateContent xmlns:mc="http://schemas.openxmlformats.org/markup-compatibility/2006" xmlns:a14="http://schemas.microsoft.com/office/drawing/2010/main">
        <mc:Choice Requires="a14">
          <p:sp>
            <p:nvSpPr>
              <p:cNvPr id="248" name="テキスト ボックス 247">
                <a:extLst>
                  <a:ext uri="{FF2B5EF4-FFF2-40B4-BE49-F238E27FC236}">
                    <a16:creationId xmlns:a16="http://schemas.microsoft.com/office/drawing/2014/main" id="{FFC35BEC-8585-449F-A29B-D288CBA7C237}"/>
                  </a:ext>
                </a:extLst>
              </p:cNvPr>
              <p:cNvSpPr txBox="1"/>
              <p:nvPr/>
            </p:nvSpPr>
            <p:spPr>
              <a:xfrm>
                <a:off x="2886763" y="2396606"/>
                <a:ext cx="221012" cy="192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248" name="テキスト ボックス 247">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a:off x="2886763" y="2396606"/>
                <a:ext cx="221012" cy="192086"/>
              </a:xfrm>
              <a:prstGeom prst="rect">
                <a:avLst/>
              </a:prstGeom>
              <a:blipFill rotWithShape="0">
                <a:blip r:embed="rId6"/>
                <a:stretch>
                  <a:fillRect l="-22222" r="-8333"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9" name="テキスト ボックス 248">
                <a:extLst>
                  <a:ext uri="{FF2B5EF4-FFF2-40B4-BE49-F238E27FC236}">
                    <a16:creationId xmlns:a16="http://schemas.microsoft.com/office/drawing/2014/main" id="{912B9661-C7B4-4AD0-8584-C80EC1183E7B}"/>
                  </a:ext>
                </a:extLst>
              </p:cNvPr>
              <p:cNvSpPr txBox="1"/>
              <p:nvPr/>
            </p:nvSpPr>
            <p:spPr>
              <a:xfrm>
                <a:off x="2883012" y="2546596"/>
                <a:ext cx="218269" cy="192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249" name="テキスト ボックス 248">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a:off x="2883012" y="2546596"/>
                <a:ext cx="218269" cy="192086"/>
              </a:xfrm>
              <a:prstGeom prst="rect">
                <a:avLst/>
              </a:prstGeom>
              <a:blipFill rotWithShape="0">
                <a:blip r:embed="rId7"/>
                <a:stretch>
                  <a:fillRect l="-22222" r="-8333" b="-29032"/>
                </a:stretch>
              </a:blipFill>
            </p:spPr>
            <p:txBody>
              <a:bodyPr/>
              <a:lstStyle/>
              <a:p>
                <a:r>
                  <a:rPr lang="ja-JP" altLang="en-US">
                    <a:noFill/>
                  </a:rPr>
                  <a:t> </a:t>
                </a:r>
              </a:p>
            </p:txBody>
          </p:sp>
        </mc:Fallback>
      </mc:AlternateContent>
      <p:cxnSp>
        <p:nvCxnSpPr>
          <p:cNvPr id="250" name="直線矢印コネクタ 249">
            <a:extLst>
              <a:ext uri="{FF2B5EF4-FFF2-40B4-BE49-F238E27FC236}">
                <a16:creationId xmlns:a16="http://schemas.microsoft.com/office/drawing/2014/main" id="{9F8274EF-8B4A-4881-8E1F-701EB244F88A}"/>
              </a:ext>
            </a:extLst>
          </p:cNvPr>
          <p:cNvCxnSpPr>
            <a:cxnSpLocks/>
          </p:cNvCxnSpPr>
          <p:nvPr/>
        </p:nvCxnSpPr>
        <p:spPr>
          <a:xfrm flipH="1">
            <a:off x="3119125" y="2629465"/>
            <a:ext cx="176835"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251" name="直線矢印コネクタ 250">
            <a:extLst>
              <a:ext uri="{FF2B5EF4-FFF2-40B4-BE49-F238E27FC236}">
                <a16:creationId xmlns:a16="http://schemas.microsoft.com/office/drawing/2014/main" id="{07200C47-1CC2-421A-9838-2AEC53C84246}"/>
              </a:ext>
            </a:extLst>
          </p:cNvPr>
          <p:cNvCxnSpPr>
            <a:cxnSpLocks/>
          </p:cNvCxnSpPr>
          <p:nvPr/>
        </p:nvCxnSpPr>
        <p:spPr>
          <a:xfrm>
            <a:off x="3132713" y="2512619"/>
            <a:ext cx="176835"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sp>
        <p:nvSpPr>
          <p:cNvPr id="252" name="テキスト ボックス 251">
            <a:extLst>
              <a:ext uri="{FF2B5EF4-FFF2-40B4-BE49-F238E27FC236}">
                <a16:creationId xmlns:a16="http://schemas.microsoft.com/office/drawing/2014/main" id="{6FB8AF12-FFB0-48A0-A366-053DFB68E26B}"/>
              </a:ext>
            </a:extLst>
          </p:cNvPr>
          <p:cNvSpPr txBox="1"/>
          <p:nvPr/>
        </p:nvSpPr>
        <p:spPr>
          <a:xfrm flipH="1">
            <a:off x="1240585" y="2386809"/>
            <a:ext cx="58" cy="192086"/>
          </a:xfrm>
          <a:prstGeom prst="rect">
            <a:avLst/>
          </a:prstGeom>
          <a:noFill/>
        </p:spPr>
        <p:txBody>
          <a:bodyPr wrap="none" lIns="0" tIns="0" rIns="0" bIns="0" rtlCol="0">
            <a:spAutoFit/>
          </a:bodyPr>
          <a:lstStyle/>
          <a:p>
            <a:endParaRPr lang="ja-JP" altLang="en-US" sz="1400" dirty="0"/>
          </a:p>
        </p:txBody>
      </p:sp>
      <p:cxnSp>
        <p:nvCxnSpPr>
          <p:cNvPr id="253" name="直線コネクタ 252">
            <a:extLst>
              <a:ext uri="{FF2B5EF4-FFF2-40B4-BE49-F238E27FC236}">
                <a16:creationId xmlns:a16="http://schemas.microsoft.com/office/drawing/2014/main" id="{11B21E15-8378-43A3-88D8-098C292170E8}"/>
              </a:ext>
            </a:extLst>
          </p:cNvPr>
          <p:cNvCxnSpPr>
            <a:cxnSpLocks/>
          </p:cNvCxnSpPr>
          <p:nvPr/>
        </p:nvCxnSpPr>
        <p:spPr>
          <a:xfrm flipH="1">
            <a:off x="832154" y="2407115"/>
            <a:ext cx="8083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6D7B26AA-D59F-46A6-BFB8-A8D6BE0293AB}"/>
              </a:ext>
            </a:extLst>
          </p:cNvPr>
          <p:cNvCxnSpPr>
            <a:cxnSpLocks/>
          </p:cNvCxnSpPr>
          <p:nvPr/>
        </p:nvCxnSpPr>
        <p:spPr>
          <a:xfrm flipH="1">
            <a:off x="832154" y="2714491"/>
            <a:ext cx="803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5" name="テキスト ボックス 254">
                <a:extLst>
                  <a:ext uri="{FF2B5EF4-FFF2-40B4-BE49-F238E27FC236}">
                    <a16:creationId xmlns:a16="http://schemas.microsoft.com/office/drawing/2014/main" id="{FFC35BEC-8585-449F-A29B-D288CBA7C237}"/>
                  </a:ext>
                </a:extLst>
              </p:cNvPr>
              <p:cNvSpPr txBox="1"/>
              <p:nvPr/>
            </p:nvSpPr>
            <p:spPr>
              <a:xfrm flipH="1">
                <a:off x="1390916" y="2396437"/>
                <a:ext cx="217297" cy="192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255" name="テキスト ボックス 254">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flipH="1">
                <a:off x="1390916" y="2396437"/>
                <a:ext cx="217297" cy="192086"/>
              </a:xfrm>
              <a:prstGeom prst="rect">
                <a:avLst/>
              </a:prstGeom>
              <a:blipFill rotWithShape="0">
                <a:blip r:embed="rId8"/>
                <a:stretch>
                  <a:fillRect l="-22222" r="-5556"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6" name="テキスト ボックス 255">
                <a:extLst>
                  <a:ext uri="{FF2B5EF4-FFF2-40B4-BE49-F238E27FC236}">
                    <a16:creationId xmlns:a16="http://schemas.microsoft.com/office/drawing/2014/main" id="{912B9661-C7B4-4AD0-8584-C80EC1183E7B}"/>
                  </a:ext>
                </a:extLst>
              </p:cNvPr>
              <p:cNvSpPr txBox="1"/>
              <p:nvPr/>
            </p:nvSpPr>
            <p:spPr>
              <a:xfrm flipH="1">
                <a:off x="1390505" y="2545930"/>
                <a:ext cx="214552" cy="192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256" name="テキスト ボックス 255">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flipH="1">
                <a:off x="1390505" y="2545930"/>
                <a:ext cx="214552" cy="192086"/>
              </a:xfrm>
              <a:prstGeom prst="rect">
                <a:avLst/>
              </a:prstGeom>
              <a:blipFill rotWithShape="0">
                <a:blip r:embed="rId9"/>
                <a:stretch>
                  <a:fillRect l="-22857" r="-8571" b="-29032"/>
                </a:stretch>
              </a:blipFill>
            </p:spPr>
            <p:txBody>
              <a:bodyPr/>
              <a:lstStyle/>
              <a:p>
                <a:r>
                  <a:rPr lang="ja-JP" altLang="en-US">
                    <a:noFill/>
                  </a:rPr>
                  <a:t> </a:t>
                </a:r>
              </a:p>
            </p:txBody>
          </p:sp>
        </mc:Fallback>
      </mc:AlternateContent>
      <p:cxnSp>
        <p:nvCxnSpPr>
          <p:cNvPr id="257" name="直線コネクタ 256"/>
          <p:cNvCxnSpPr/>
          <p:nvPr/>
        </p:nvCxnSpPr>
        <p:spPr>
          <a:xfrm>
            <a:off x="3224632" y="2406280"/>
            <a:ext cx="0" cy="699995"/>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45819" y="2406280"/>
            <a:ext cx="0" cy="699995"/>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9" name="テキスト ボックス 258">
                <a:extLst>
                  <a:ext uri="{FF2B5EF4-FFF2-40B4-BE49-F238E27FC236}">
                    <a16:creationId xmlns:a16="http://schemas.microsoft.com/office/drawing/2014/main" id="{CA01B175-D2B4-456F-B988-23263ECF9B3D}"/>
                  </a:ext>
                </a:extLst>
              </p:cNvPr>
              <p:cNvSpPr txBox="1"/>
              <p:nvPr/>
            </p:nvSpPr>
            <p:spPr>
              <a:xfrm>
                <a:off x="1240585" y="3099664"/>
                <a:ext cx="1980544" cy="24297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thermoacoustic</m:t>
                      </m:r>
                      <m:r>
                        <a:rPr lang="en-US" altLang="ja-JP" sz="1600">
                          <a:latin typeface="Cambria Math" panose="02040503050406030204" pitchFamily="18" charset="0"/>
                        </a:rPr>
                        <m:t> </m:t>
                      </m:r>
                      <m:r>
                        <m:rPr>
                          <m:sty m:val="p"/>
                        </m:rPr>
                        <a:rPr lang="en-US" altLang="ja-JP" sz="1600">
                          <a:latin typeface="Cambria Math" panose="02040503050406030204" pitchFamily="18" charset="0"/>
                        </a:rPr>
                        <m:t>core</m:t>
                      </m:r>
                    </m:oMath>
                  </m:oMathPara>
                </a14:m>
                <a:endParaRPr lang="ja-JP" altLang="en-US" sz="1600" dirty="0">
                  <a:latin typeface="Century" panose="02040604050505020304" pitchFamily="18" charset="0"/>
                </a:endParaRPr>
              </a:p>
            </p:txBody>
          </p:sp>
        </mc:Choice>
        <mc:Fallback xmlns="">
          <p:sp>
            <p:nvSpPr>
              <p:cNvPr id="259" name="テキスト ボックス 258">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1240585" y="3099664"/>
                <a:ext cx="1980544" cy="242972"/>
              </a:xfrm>
              <a:prstGeom prst="rect">
                <a:avLst/>
              </a:prstGeom>
              <a:blipFill rotWithShape="0">
                <a:blip r:embed="rId11"/>
                <a:stretch>
                  <a:fillRect b="-32500"/>
                </a:stretch>
              </a:blipFill>
              <a:ln w="19050">
                <a:noFill/>
              </a:ln>
            </p:spPr>
            <p:txBody>
              <a:bodyPr/>
              <a:lstStyle/>
              <a:p>
                <a:r>
                  <a:rPr lang="ja-JP" altLang="en-US">
                    <a:noFill/>
                  </a:rPr>
                  <a:t> </a:t>
                </a:r>
              </a:p>
            </p:txBody>
          </p:sp>
        </mc:Fallback>
      </mc:AlternateContent>
      <p:grpSp>
        <p:nvGrpSpPr>
          <p:cNvPr id="260" name="グループ化 259"/>
          <p:cNvGrpSpPr/>
          <p:nvPr/>
        </p:nvGrpSpPr>
        <p:grpSpPr>
          <a:xfrm>
            <a:off x="1244003" y="3076996"/>
            <a:ext cx="1979062" cy="73728"/>
            <a:chOff x="2287109" y="5122195"/>
            <a:chExt cx="2730638" cy="63025"/>
          </a:xfrm>
        </p:grpSpPr>
        <p:cxnSp>
          <p:nvCxnSpPr>
            <p:cNvPr id="261" name="直線コネクタ 260"/>
            <p:cNvCxnSpPr/>
            <p:nvPr/>
          </p:nvCxnSpPr>
          <p:spPr>
            <a:xfrm flipH="1">
              <a:off x="2287109" y="5180458"/>
              <a:ext cx="273063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flipV="1">
              <a:off x="2290420" y="5122195"/>
              <a:ext cx="0" cy="582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V="1">
              <a:off x="5017247" y="5122195"/>
              <a:ext cx="0" cy="6302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64" name="直線矢印コネクタ 263">
            <a:extLst>
              <a:ext uri="{FF2B5EF4-FFF2-40B4-BE49-F238E27FC236}">
                <a16:creationId xmlns:a16="http://schemas.microsoft.com/office/drawing/2014/main" id="{9F8274EF-8B4A-4881-8E1F-701EB244F88A}"/>
              </a:ext>
            </a:extLst>
          </p:cNvPr>
          <p:cNvCxnSpPr>
            <a:cxnSpLocks/>
          </p:cNvCxnSpPr>
          <p:nvPr/>
        </p:nvCxnSpPr>
        <p:spPr>
          <a:xfrm flipH="1">
            <a:off x="1152804" y="2629465"/>
            <a:ext cx="176835"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265" name="直線矢印コネクタ 264">
            <a:extLst>
              <a:ext uri="{FF2B5EF4-FFF2-40B4-BE49-F238E27FC236}">
                <a16:creationId xmlns:a16="http://schemas.microsoft.com/office/drawing/2014/main" id="{07200C47-1CC2-421A-9838-2AEC53C84246}"/>
              </a:ext>
            </a:extLst>
          </p:cNvPr>
          <p:cNvCxnSpPr>
            <a:cxnSpLocks/>
          </p:cNvCxnSpPr>
          <p:nvPr/>
        </p:nvCxnSpPr>
        <p:spPr>
          <a:xfrm>
            <a:off x="1166392" y="2512619"/>
            <a:ext cx="176835"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266" name="直線コネクタ 265">
            <a:extLst>
              <a:ext uri="{FF2B5EF4-FFF2-40B4-BE49-F238E27FC236}">
                <a16:creationId xmlns:a16="http://schemas.microsoft.com/office/drawing/2014/main" id="{6D7B26AA-D59F-46A6-BFB8-A8D6BE0293AB}"/>
              </a:ext>
            </a:extLst>
          </p:cNvPr>
          <p:cNvCxnSpPr>
            <a:cxnSpLocks/>
          </p:cNvCxnSpPr>
          <p:nvPr/>
        </p:nvCxnSpPr>
        <p:spPr>
          <a:xfrm flipH="1">
            <a:off x="2834624" y="2713570"/>
            <a:ext cx="803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7" name="グループ化 266"/>
          <p:cNvGrpSpPr/>
          <p:nvPr/>
        </p:nvGrpSpPr>
        <p:grpSpPr>
          <a:xfrm rot="5400000">
            <a:off x="3286555" y="3321191"/>
            <a:ext cx="1271949" cy="311404"/>
            <a:chOff x="3375660" y="1173915"/>
            <a:chExt cx="1819812" cy="433906"/>
          </a:xfrm>
        </p:grpSpPr>
        <p:cxnSp>
          <p:nvCxnSpPr>
            <p:cNvPr id="268" name="直線コネクタ 267">
              <a:extLst>
                <a:ext uri="{FF2B5EF4-FFF2-40B4-BE49-F238E27FC236}">
                  <a16:creationId xmlns:a16="http://schemas.microsoft.com/office/drawing/2014/main" id="{11B21E15-8378-43A3-88D8-098C292170E8}"/>
                </a:ext>
              </a:extLst>
            </p:cNvPr>
            <p:cNvCxnSpPr>
              <a:cxnSpLocks/>
            </p:cNvCxnSpPr>
            <p:nvPr/>
          </p:nvCxnSpPr>
          <p:spPr>
            <a:xfrm flipH="1">
              <a:off x="3375660" y="1173915"/>
              <a:ext cx="1819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a:extLst>
                <a:ext uri="{FF2B5EF4-FFF2-40B4-BE49-F238E27FC236}">
                  <a16:creationId xmlns:a16="http://schemas.microsoft.com/office/drawing/2014/main" id="{6D7B26AA-D59F-46A6-BFB8-A8D6BE0293AB}"/>
                </a:ext>
              </a:extLst>
            </p:cNvPr>
            <p:cNvCxnSpPr>
              <a:cxnSpLocks/>
            </p:cNvCxnSpPr>
            <p:nvPr/>
          </p:nvCxnSpPr>
          <p:spPr>
            <a:xfrm rot="16200000" flipV="1">
              <a:off x="4285566" y="697915"/>
              <a:ext cx="0" cy="18198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0" name="グループ化 269"/>
          <p:cNvGrpSpPr/>
          <p:nvPr/>
        </p:nvGrpSpPr>
        <p:grpSpPr>
          <a:xfrm>
            <a:off x="3157163" y="2409911"/>
            <a:ext cx="919673" cy="843912"/>
            <a:chOff x="7842209" y="1031022"/>
            <a:chExt cx="1281461" cy="1175897"/>
          </a:xfrm>
        </p:grpSpPr>
        <p:sp>
          <p:nvSpPr>
            <p:cNvPr id="271" name="円弧 270"/>
            <p:cNvSpPr/>
            <p:nvPr/>
          </p:nvSpPr>
          <p:spPr>
            <a:xfrm>
              <a:off x="7842209" y="1031022"/>
              <a:ext cx="1281461" cy="1175897"/>
            </a:xfrm>
            <a:prstGeom prst="arc">
              <a:avLst>
                <a:gd name="adj1" fmla="val 16200000"/>
                <a:gd name="adj2" fmla="val 192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2" name="円弧 271"/>
            <p:cNvSpPr/>
            <p:nvPr/>
          </p:nvSpPr>
          <p:spPr>
            <a:xfrm>
              <a:off x="8331711" y="1455420"/>
              <a:ext cx="360000" cy="360000"/>
            </a:xfrm>
            <a:prstGeom prst="arc">
              <a:avLst>
                <a:gd name="adj1" fmla="val 16200000"/>
                <a:gd name="adj2" fmla="val 8458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73" name="グループ化 272"/>
          <p:cNvGrpSpPr/>
          <p:nvPr/>
        </p:nvGrpSpPr>
        <p:grpSpPr>
          <a:xfrm rot="5400000">
            <a:off x="3195043" y="3669837"/>
            <a:ext cx="919673" cy="843912"/>
            <a:chOff x="7842209" y="1031022"/>
            <a:chExt cx="1281461" cy="1175897"/>
          </a:xfrm>
        </p:grpSpPr>
        <p:sp>
          <p:nvSpPr>
            <p:cNvPr id="274" name="円弧 273"/>
            <p:cNvSpPr/>
            <p:nvPr/>
          </p:nvSpPr>
          <p:spPr>
            <a:xfrm>
              <a:off x="7842209" y="1031022"/>
              <a:ext cx="1281461" cy="1175897"/>
            </a:xfrm>
            <a:prstGeom prst="arc">
              <a:avLst>
                <a:gd name="adj1" fmla="val 16200000"/>
                <a:gd name="adj2" fmla="val 192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5" name="円弧 274"/>
            <p:cNvSpPr/>
            <p:nvPr/>
          </p:nvSpPr>
          <p:spPr>
            <a:xfrm>
              <a:off x="8331711" y="1463040"/>
              <a:ext cx="360000" cy="360000"/>
            </a:xfrm>
            <a:prstGeom prst="arc">
              <a:avLst>
                <a:gd name="adj1" fmla="val 16200000"/>
                <a:gd name="adj2" fmla="val 8458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76" name="グループ化 275"/>
          <p:cNvGrpSpPr/>
          <p:nvPr/>
        </p:nvGrpSpPr>
        <p:grpSpPr>
          <a:xfrm rot="10800000">
            <a:off x="832154" y="4241287"/>
            <a:ext cx="2805965" cy="317057"/>
            <a:chOff x="3375660" y="1166036"/>
            <a:chExt cx="1819831" cy="441784"/>
          </a:xfrm>
        </p:grpSpPr>
        <p:cxnSp>
          <p:nvCxnSpPr>
            <p:cNvPr id="277" name="直線コネクタ 276">
              <a:extLst>
                <a:ext uri="{FF2B5EF4-FFF2-40B4-BE49-F238E27FC236}">
                  <a16:creationId xmlns:a16="http://schemas.microsoft.com/office/drawing/2014/main" id="{11B21E15-8378-43A3-88D8-098C292170E8}"/>
                </a:ext>
              </a:extLst>
            </p:cNvPr>
            <p:cNvCxnSpPr>
              <a:cxnSpLocks/>
            </p:cNvCxnSpPr>
            <p:nvPr/>
          </p:nvCxnSpPr>
          <p:spPr>
            <a:xfrm flipH="1">
              <a:off x="3375660" y="1166036"/>
              <a:ext cx="1819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a:extLst>
                <a:ext uri="{FF2B5EF4-FFF2-40B4-BE49-F238E27FC236}">
                  <a16:creationId xmlns:a16="http://schemas.microsoft.com/office/drawing/2014/main" id="{6D7B26AA-D59F-46A6-BFB8-A8D6BE0293AB}"/>
                </a:ext>
              </a:extLst>
            </p:cNvPr>
            <p:cNvCxnSpPr>
              <a:cxnSpLocks/>
            </p:cNvCxnSpPr>
            <p:nvPr/>
          </p:nvCxnSpPr>
          <p:spPr>
            <a:xfrm rot="10800000">
              <a:off x="3375660" y="1607820"/>
              <a:ext cx="1819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rot="10800000">
            <a:off x="388257" y="3707718"/>
            <a:ext cx="919673" cy="843912"/>
            <a:chOff x="7842209" y="1031022"/>
            <a:chExt cx="1281461" cy="1175897"/>
          </a:xfrm>
        </p:grpSpPr>
        <p:sp>
          <p:nvSpPr>
            <p:cNvPr id="280" name="円弧 279"/>
            <p:cNvSpPr/>
            <p:nvPr/>
          </p:nvSpPr>
          <p:spPr>
            <a:xfrm>
              <a:off x="7842209" y="1031022"/>
              <a:ext cx="1281461" cy="1175897"/>
            </a:xfrm>
            <a:prstGeom prst="arc">
              <a:avLst>
                <a:gd name="adj1" fmla="val 16200000"/>
                <a:gd name="adj2" fmla="val 192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1" name="円弧 280"/>
            <p:cNvSpPr/>
            <p:nvPr/>
          </p:nvSpPr>
          <p:spPr>
            <a:xfrm>
              <a:off x="8326101" y="1464484"/>
              <a:ext cx="366177" cy="366177"/>
            </a:xfrm>
            <a:prstGeom prst="arc">
              <a:avLst>
                <a:gd name="adj1" fmla="val 16028479"/>
                <a:gd name="adj2" fmla="val 8458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82" name="グループ化 281"/>
          <p:cNvGrpSpPr/>
          <p:nvPr/>
        </p:nvGrpSpPr>
        <p:grpSpPr>
          <a:xfrm rot="5400000">
            <a:off x="-104718" y="3321026"/>
            <a:ext cx="1290763" cy="303165"/>
            <a:chOff x="3375660" y="1185394"/>
            <a:chExt cx="1819813" cy="422426"/>
          </a:xfrm>
        </p:grpSpPr>
        <p:cxnSp>
          <p:nvCxnSpPr>
            <p:cNvPr id="283" name="直線コネクタ 282">
              <a:extLst>
                <a:ext uri="{FF2B5EF4-FFF2-40B4-BE49-F238E27FC236}">
                  <a16:creationId xmlns:a16="http://schemas.microsoft.com/office/drawing/2014/main" id="{11B21E15-8378-43A3-88D8-098C292170E8}"/>
                </a:ext>
              </a:extLst>
            </p:cNvPr>
            <p:cNvCxnSpPr>
              <a:cxnSpLocks/>
            </p:cNvCxnSpPr>
            <p:nvPr/>
          </p:nvCxnSpPr>
          <p:spPr>
            <a:xfrm flipH="1">
              <a:off x="3375661" y="1185394"/>
              <a:ext cx="1819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6D7B26AA-D59F-46A6-BFB8-A8D6BE0293AB}"/>
                </a:ext>
              </a:extLst>
            </p:cNvPr>
            <p:cNvCxnSpPr>
              <a:cxnSpLocks/>
            </p:cNvCxnSpPr>
            <p:nvPr/>
          </p:nvCxnSpPr>
          <p:spPr>
            <a:xfrm flipH="1">
              <a:off x="3375660" y="1607820"/>
              <a:ext cx="18125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グループ化 284"/>
          <p:cNvGrpSpPr/>
          <p:nvPr/>
        </p:nvGrpSpPr>
        <p:grpSpPr>
          <a:xfrm rot="16200000">
            <a:off x="344056" y="2449785"/>
            <a:ext cx="930923" cy="843912"/>
            <a:chOff x="7834589" y="1031022"/>
            <a:chExt cx="1281461" cy="1175897"/>
          </a:xfrm>
        </p:grpSpPr>
        <p:sp>
          <p:nvSpPr>
            <p:cNvPr id="286" name="円弧 285"/>
            <p:cNvSpPr/>
            <p:nvPr/>
          </p:nvSpPr>
          <p:spPr>
            <a:xfrm>
              <a:off x="7834589" y="1031022"/>
              <a:ext cx="1281461" cy="1175897"/>
            </a:xfrm>
            <a:prstGeom prst="arc">
              <a:avLst>
                <a:gd name="adj1" fmla="val 16200000"/>
                <a:gd name="adj2" fmla="val 192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7" name="円弧 286"/>
            <p:cNvSpPr/>
            <p:nvPr/>
          </p:nvSpPr>
          <p:spPr>
            <a:xfrm>
              <a:off x="8331711" y="1463040"/>
              <a:ext cx="360000" cy="360000"/>
            </a:xfrm>
            <a:prstGeom prst="arc">
              <a:avLst>
                <a:gd name="adj1" fmla="val 16200000"/>
                <a:gd name="adj2" fmla="val 20398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288" name="直線コネクタ 287">
            <a:extLst>
              <a:ext uri="{FF2B5EF4-FFF2-40B4-BE49-F238E27FC236}">
                <a16:creationId xmlns:a16="http://schemas.microsoft.com/office/drawing/2014/main" id="{11B21E15-8378-43A3-88D8-098C292170E8}"/>
              </a:ext>
            </a:extLst>
          </p:cNvPr>
          <p:cNvCxnSpPr>
            <a:cxnSpLocks/>
          </p:cNvCxnSpPr>
          <p:nvPr/>
        </p:nvCxnSpPr>
        <p:spPr>
          <a:xfrm flipH="1">
            <a:off x="2829801" y="2406280"/>
            <a:ext cx="8083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テキスト ボックス 288"/>
          <p:cNvSpPr txBox="1"/>
          <p:nvPr/>
        </p:nvSpPr>
        <p:spPr>
          <a:xfrm>
            <a:off x="90912" y="1691742"/>
            <a:ext cx="886008" cy="523220"/>
          </a:xfrm>
          <a:prstGeom prst="rect">
            <a:avLst/>
          </a:prstGeom>
          <a:noFill/>
        </p:spPr>
        <p:txBody>
          <a:bodyPr wrap="square" rtlCol="0">
            <a:spAutoFit/>
          </a:bodyPr>
          <a:lstStyle/>
          <a:p>
            <a:r>
              <a:rPr kumimoji="1" lang="en-US" altLang="ja-JP" sz="2800" dirty="0"/>
              <a:t>Ex.)</a:t>
            </a:r>
            <a:endParaRPr kumimoji="1" lang="ja-JP" altLang="en-US" sz="2800" dirty="0"/>
          </a:p>
        </p:txBody>
      </p:sp>
      <p:sp>
        <p:nvSpPr>
          <p:cNvPr id="290" name="テキスト ボックス 289"/>
          <p:cNvSpPr txBox="1"/>
          <p:nvPr/>
        </p:nvSpPr>
        <p:spPr>
          <a:xfrm>
            <a:off x="0" y="1078029"/>
            <a:ext cx="9144000" cy="492443"/>
          </a:xfrm>
          <a:prstGeom prst="rect">
            <a:avLst/>
          </a:prstGeom>
          <a:noFill/>
        </p:spPr>
        <p:txBody>
          <a:bodyPr wrap="square" rtlCol="0">
            <a:spAutoFit/>
          </a:bodyPr>
          <a:lstStyle/>
          <a:p>
            <a:pPr algn="ctr"/>
            <a:r>
              <a:rPr kumimoji="1" lang="ja-JP" altLang="en-US" sz="2600" dirty="0">
                <a:latin typeface="ＭＳ Ｐゴシック" panose="020B0600070205080204" pitchFamily="50" charset="-128"/>
                <a:ea typeface="ＭＳ Ｐゴシック" panose="020B0600070205080204" pitchFamily="50" charset="-128"/>
              </a:rPr>
              <a:t>熱音響コアの両端に任意の管路が接続された熱音響エンジン</a:t>
            </a:r>
            <a:endParaRPr kumimoji="1" lang="en-US" altLang="ja-JP" sz="2600" dirty="0">
              <a:latin typeface="ＭＳ Ｐゴシック" panose="020B0600070205080204" pitchFamily="50" charset="-128"/>
              <a:ea typeface="ＭＳ Ｐゴシック" panose="020B0600070205080204" pitchFamily="50" charset="-128"/>
            </a:endParaRPr>
          </a:p>
        </p:txBody>
      </p:sp>
      <p:sp>
        <p:nvSpPr>
          <p:cNvPr id="291" name="テキスト ボックス 290"/>
          <p:cNvSpPr txBox="1"/>
          <p:nvPr/>
        </p:nvSpPr>
        <p:spPr>
          <a:xfrm>
            <a:off x="362847" y="4592756"/>
            <a:ext cx="3749910" cy="492443"/>
          </a:xfrm>
          <a:prstGeom prst="rect">
            <a:avLst/>
          </a:prstGeom>
          <a:noFill/>
        </p:spPr>
        <p:txBody>
          <a:bodyPr wrap="square" rtlCol="0">
            <a:spAutoFit/>
          </a:bodyPr>
          <a:lstStyle/>
          <a:p>
            <a:pPr algn="ctr"/>
            <a:r>
              <a:rPr lang="ja-JP" altLang="en-US" sz="2600" dirty="0">
                <a:latin typeface="ＭＳ Ｐゴシック" panose="020B0600070205080204" pitchFamily="50" charset="-128"/>
                <a:ea typeface="ＭＳ Ｐゴシック" panose="020B0600070205080204" pitchFamily="50" charset="-128"/>
              </a:rPr>
              <a:t>進行波型熱音響エンジン</a:t>
            </a:r>
            <a:endParaRPr kumimoji="1" lang="ja-JP" altLang="en-US" sz="2600" dirty="0">
              <a:latin typeface="ＭＳ Ｐゴシック" panose="020B0600070205080204" pitchFamily="50" charset="-128"/>
              <a:ea typeface="ＭＳ Ｐゴシック" panose="020B0600070205080204" pitchFamily="50" charset="-128"/>
            </a:endParaRPr>
          </a:p>
        </p:txBody>
      </p:sp>
      <p:sp>
        <p:nvSpPr>
          <p:cNvPr id="292" name="テキスト ボックス 291"/>
          <p:cNvSpPr txBox="1"/>
          <p:nvPr/>
        </p:nvSpPr>
        <p:spPr>
          <a:xfrm>
            <a:off x="4425793" y="4558344"/>
            <a:ext cx="4552968" cy="492443"/>
          </a:xfrm>
          <a:prstGeom prst="rect">
            <a:avLst/>
          </a:prstGeom>
          <a:noFill/>
        </p:spPr>
        <p:txBody>
          <a:bodyPr wrap="square" rtlCol="0">
            <a:spAutoFit/>
          </a:bodyPr>
          <a:lstStyle/>
          <a:p>
            <a:pPr algn="ctr"/>
            <a:r>
              <a:rPr lang="ja-JP" altLang="en-US" sz="2600" dirty="0">
                <a:latin typeface="ＭＳ Ｐゴシック" panose="020B0600070205080204" pitchFamily="50" charset="-128"/>
                <a:ea typeface="ＭＳ Ｐゴシック" panose="020B0600070205080204" pitchFamily="50" charset="-128"/>
              </a:rPr>
              <a:t>定在波型熱音響エンジン</a:t>
            </a:r>
            <a:endParaRPr kumimoji="1" lang="ja-JP" altLang="en-US" sz="2600" dirty="0">
              <a:latin typeface="ＭＳ Ｐゴシック" panose="020B0600070205080204" pitchFamily="50" charset="-128"/>
              <a:ea typeface="ＭＳ Ｐゴシック" panose="020B0600070205080204" pitchFamily="50" charset="-128"/>
            </a:endParaRPr>
          </a:p>
        </p:txBody>
      </p:sp>
      <p:sp>
        <p:nvSpPr>
          <p:cNvPr id="387" name="テキスト ボックス 386"/>
          <p:cNvSpPr txBox="1"/>
          <p:nvPr/>
        </p:nvSpPr>
        <p:spPr>
          <a:xfrm>
            <a:off x="444113" y="5668559"/>
            <a:ext cx="8886724" cy="492443"/>
          </a:xfrm>
          <a:prstGeom prst="rect">
            <a:avLst/>
          </a:prstGeom>
          <a:noFill/>
        </p:spPr>
        <p:txBody>
          <a:bodyPr wrap="square" rtlCol="0">
            <a:spAutoFit/>
          </a:bodyPr>
          <a:lstStyle/>
          <a:p>
            <a:r>
              <a:rPr lang="ja-JP" altLang="en-US" sz="2600" dirty="0">
                <a:latin typeface="ＭＳ Ｐゴシック" panose="020B0600070205080204" pitchFamily="50" charset="-128"/>
              </a:rPr>
              <a:t>周波数応答計測系を構成 ⇒</a:t>
            </a:r>
            <a:r>
              <a:rPr kumimoji="1" lang="ja-JP" altLang="en-US" sz="2600" dirty="0">
                <a:latin typeface="ＭＳ Ｐゴシック" panose="020B0600070205080204" pitchFamily="50" charset="-128"/>
                <a:ea typeface="ＭＳ Ｐゴシック" panose="020B0600070205080204" pitchFamily="50" charset="-128"/>
              </a:rPr>
              <a:t> 熱音響コアの特性を取得する</a:t>
            </a:r>
          </a:p>
        </p:txBody>
      </p:sp>
      <p:sp>
        <p:nvSpPr>
          <p:cNvPr id="8" name="スライド番号プレースホルダー 7"/>
          <p:cNvSpPr>
            <a:spLocks noGrp="1"/>
          </p:cNvSpPr>
          <p:nvPr>
            <p:ph type="sldNum" sz="quarter" idx="12"/>
          </p:nvPr>
        </p:nvSpPr>
        <p:spPr/>
        <p:txBody>
          <a:bodyPr/>
          <a:lstStyle/>
          <a:p>
            <a:fld id="{BC61AADE-A0EC-439D-811A-359813556A13}" type="slidenum">
              <a:rPr kumimoji="1" lang="ja-JP" altLang="en-US" smtClean="0"/>
              <a:t>27</a:t>
            </a:fld>
            <a:endParaRPr kumimoji="1" lang="ja-JP" altLang="en-US"/>
          </a:p>
        </p:txBody>
      </p:sp>
    </p:spTree>
    <p:extLst>
      <p:ext uri="{BB962C8B-B14F-4D97-AF65-F5344CB8AC3E}">
        <p14:creationId xmlns:p14="http://schemas.microsoft.com/office/powerpoint/2010/main" val="830337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グループ化 6"/>
          <p:cNvGrpSpPr/>
          <p:nvPr/>
        </p:nvGrpSpPr>
        <p:grpSpPr>
          <a:xfrm>
            <a:off x="714948" y="1518292"/>
            <a:ext cx="7845433" cy="2367106"/>
            <a:chOff x="1871629" y="680447"/>
            <a:chExt cx="7845433" cy="2367106"/>
          </a:xfrm>
        </p:grpSpPr>
        <mc:AlternateContent xmlns:mc="http://schemas.openxmlformats.org/markup-compatibility/2006" xmlns:a14="http://schemas.microsoft.com/office/drawing/2010/main">
          <mc:Choice Requires="a14">
            <p:sp>
              <p:nvSpPr>
                <p:cNvPr id="293" name="テキスト ボックス 292">
                  <a:extLst>
                    <a:ext uri="{FF2B5EF4-FFF2-40B4-BE49-F238E27FC236}">
                      <a16:creationId xmlns:a16="http://schemas.microsoft.com/office/drawing/2014/main" id="{CA01B175-D2B4-456F-B988-23263ECF9B3D}"/>
                    </a:ext>
                  </a:extLst>
                </p:cNvPr>
                <p:cNvSpPr txBox="1"/>
                <p:nvPr/>
              </p:nvSpPr>
              <p:spPr>
                <a:xfrm>
                  <a:off x="8902328" y="753503"/>
                  <a:ext cx="621008"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𝑢</m:t>
                        </m:r>
                      </m:oMath>
                    </m:oMathPara>
                  </a14:m>
                  <a:endParaRPr lang="ja-JP" altLang="en-US" sz="2000" dirty="0"/>
                </a:p>
              </p:txBody>
            </p:sp>
          </mc:Choice>
          <mc:Fallback xmlns="">
            <p:sp>
              <p:nvSpPr>
                <p:cNvPr id="293" name="テキスト ボックス 292">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8902328" y="753503"/>
                  <a:ext cx="621008" cy="497064"/>
                </a:xfrm>
                <a:prstGeom prst="rect">
                  <a:avLst/>
                </a:prstGeom>
                <a:blipFill rotWithShape="0">
                  <a:blip r:embed="rId3"/>
                  <a:stretch>
                    <a:fillRect/>
                  </a:stretch>
                </a:blipFill>
                <a:ln w="19050">
                  <a:noFill/>
                </a:ln>
              </p:spPr>
              <p:txBody>
                <a:bodyPr/>
                <a:lstStyle/>
                <a:p>
                  <a:r>
                    <a:rPr lang="ja-JP" altLang="en-US">
                      <a:noFill/>
                    </a:rPr>
                    <a:t> </a:t>
                  </a:r>
                </a:p>
              </p:txBody>
            </p:sp>
          </mc:Fallback>
        </mc:AlternateContent>
        <p:cxnSp>
          <p:nvCxnSpPr>
            <p:cNvPr id="294" name="直線コネクタ 293">
              <a:extLst>
                <a:ext uri="{FF2B5EF4-FFF2-40B4-BE49-F238E27FC236}">
                  <a16:creationId xmlns:a16="http://schemas.microsoft.com/office/drawing/2014/main" id="{0B42DA29-66A9-427D-8FEA-D5FD5CF90EEE}"/>
                </a:ext>
              </a:extLst>
            </p:cNvPr>
            <p:cNvCxnSpPr>
              <a:cxnSpLocks/>
            </p:cNvCxnSpPr>
            <p:nvPr/>
          </p:nvCxnSpPr>
          <p:spPr>
            <a:xfrm>
              <a:off x="8916882" y="1418439"/>
              <a:ext cx="6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E1FB33F1-ADCE-4E5A-947C-D45B0D581174}"/>
                </a:ext>
              </a:extLst>
            </p:cNvPr>
            <p:cNvCxnSpPr>
              <a:cxnSpLocks/>
            </p:cNvCxnSpPr>
            <p:nvPr/>
          </p:nvCxnSpPr>
          <p:spPr>
            <a:xfrm>
              <a:off x="8916992" y="2318116"/>
              <a:ext cx="6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a:extLst>
                <a:ext uri="{FF2B5EF4-FFF2-40B4-BE49-F238E27FC236}">
                  <a16:creationId xmlns:a16="http://schemas.microsoft.com/office/drawing/2014/main" id="{0A401467-8DDF-4552-8BF6-AEB41AB40527}"/>
                </a:ext>
              </a:extLst>
            </p:cNvPr>
            <p:cNvCxnSpPr>
              <a:cxnSpLocks/>
            </p:cNvCxnSpPr>
            <p:nvPr/>
          </p:nvCxnSpPr>
          <p:spPr>
            <a:xfrm>
              <a:off x="9513954" y="1418845"/>
              <a:ext cx="0" cy="904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9144BAFB-41EB-42FA-85C1-75D058632423}"/>
                </a:ext>
              </a:extLst>
            </p:cNvPr>
            <p:cNvCxnSpPr>
              <a:cxnSpLocks/>
            </p:cNvCxnSpPr>
            <p:nvPr/>
          </p:nvCxnSpPr>
          <p:spPr>
            <a:xfrm flipV="1">
              <a:off x="8745303" y="1422485"/>
              <a:ext cx="178536" cy="232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8CBAE370-6D9A-4998-B562-467953D0203A}"/>
                </a:ext>
              </a:extLst>
            </p:cNvPr>
            <p:cNvCxnSpPr>
              <a:cxnSpLocks/>
            </p:cNvCxnSpPr>
            <p:nvPr/>
          </p:nvCxnSpPr>
          <p:spPr>
            <a:xfrm>
              <a:off x="8742985" y="2086021"/>
              <a:ext cx="178536" cy="232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a:extLst>
                <a:ext uri="{FF2B5EF4-FFF2-40B4-BE49-F238E27FC236}">
                  <a16:creationId xmlns:a16="http://schemas.microsoft.com/office/drawing/2014/main" id="{E97C22F4-C340-44FF-84D3-35BBE4A5EC40}"/>
                </a:ext>
              </a:extLst>
            </p:cNvPr>
            <p:cNvCxnSpPr>
              <a:cxnSpLocks/>
            </p:cNvCxnSpPr>
            <p:nvPr/>
          </p:nvCxnSpPr>
          <p:spPr>
            <a:xfrm>
              <a:off x="8930201" y="1413644"/>
              <a:ext cx="0" cy="9044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0" name="正方形/長方形 299">
              <a:extLst>
                <a:ext uri="{FF2B5EF4-FFF2-40B4-BE49-F238E27FC236}">
                  <a16:creationId xmlns:a16="http://schemas.microsoft.com/office/drawing/2014/main" id="{86638292-EA0C-4780-8EA3-2542EB6A8CD9}"/>
                </a:ext>
              </a:extLst>
            </p:cNvPr>
            <p:cNvSpPr/>
            <p:nvPr/>
          </p:nvSpPr>
          <p:spPr>
            <a:xfrm>
              <a:off x="9160973" y="1651077"/>
              <a:ext cx="110692" cy="42960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01" name="直線コネクタ 300">
              <a:extLst>
                <a:ext uri="{FF2B5EF4-FFF2-40B4-BE49-F238E27FC236}">
                  <a16:creationId xmlns:a16="http://schemas.microsoft.com/office/drawing/2014/main" id="{4AD51EE8-03D5-4F62-9FB9-CBDC00E56CA1}"/>
                </a:ext>
              </a:extLst>
            </p:cNvPr>
            <p:cNvCxnSpPr>
              <a:cxnSpLocks/>
            </p:cNvCxnSpPr>
            <p:nvPr/>
          </p:nvCxnSpPr>
          <p:spPr>
            <a:xfrm>
              <a:off x="8926155" y="1422487"/>
              <a:ext cx="208973" cy="22859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90ACCCF8-1BCD-4F0E-9260-63BBD4A6B04A}"/>
                </a:ext>
              </a:extLst>
            </p:cNvPr>
            <p:cNvCxnSpPr>
              <a:cxnSpLocks/>
            </p:cNvCxnSpPr>
            <p:nvPr/>
          </p:nvCxnSpPr>
          <p:spPr>
            <a:xfrm flipH="1">
              <a:off x="8930201" y="2080683"/>
              <a:ext cx="208973" cy="2462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3" name="グループ化 302">
              <a:extLst>
                <a:ext uri="{FF2B5EF4-FFF2-40B4-BE49-F238E27FC236}">
                  <a16:creationId xmlns:a16="http://schemas.microsoft.com/office/drawing/2014/main" id="{B5B66E5E-C632-48FD-958E-512CF5F570ED}"/>
                </a:ext>
              </a:extLst>
            </p:cNvPr>
            <p:cNvGrpSpPr/>
            <p:nvPr/>
          </p:nvGrpSpPr>
          <p:grpSpPr>
            <a:xfrm>
              <a:off x="4953970" y="1407411"/>
              <a:ext cx="1670638" cy="913318"/>
              <a:chOff x="2666179" y="2911629"/>
              <a:chExt cx="1715076" cy="796474"/>
            </a:xfrm>
          </p:grpSpPr>
          <p:grpSp>
            <p:nvGrpSpPr>
              <p:cNvPr id="304" name="グループ化 303">
                <a:extLst>
                  <a:ext uri="{FF2B5EF4-FFF2-40B4-BE49-F238E27FC236}">
                    <a16:creationId xmlns:a16="http://schemas.microsoft.com/office/drawing/2014/main" id="{A93F7F8A-E247-4325-BB98-DA42724FED13}"/>
                  </a:ext>
                </a:extLst>
              </p:cNvPr>
              <p:cNvGrpSpPr/>
              <p:nvPr/>
            </p:nvGrpSpPr>
            <p:grpSpPr>
              <a:xfrm>
                <a:off x="3877397" y="2911629"/>
                <a:ext cx="503858" cy="796474"/>
                <a:chOff x="3877397" y="2911629"/>
                <a:chExt cx="503858" cy="796474"/>
              </a:xfrm>
            </p:grpSpPr>
            <p:cxnSp>
              <p:nvCxnSpPr>
                <p:cNvPr id="320" name="直線コネクタ 319">
                  <a:extLst>
                    <a:ext uri="{FF2B5EF4-FFF2-40B4-BE49-F238E27FC236}">
                      <a16:creationId xmlns:a16="http://schemas.microsoft.com/office/drawing/2014/main" id="{1126C70C-05B8-4511-97DE-D3AE433AA7CC}"/>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a:extLst>
                    <a:ext uri="{FF2B5EF4-FFF2-40B4-BE49-F238E27FC236}">
                      <a16:creationId xmlns:a16="http://schemas.microsoft.com/office/drawing/2014/main" id="{5FAB7DFB-5988-4C0A-ABDD-0572869C0B61}"/>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6E098FED-1E8C-4784-AF90-39313D36DAF4}"/>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正方形/長方形 322">
                  <a:extLst>
                    <a:ext uri="{FF2B5EF4-FFF2-40B4-BE49-F238E27FC236}">
                      <a16:creationId xmlns:a16="http://schemas.microsoft.com/office/drawing/2014/main" id="{D28FB64D-190C-46AB-A1A6-5B5CC6A6F1D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24" name="直線コネクタ 323">
                  <a:extLst>
                    <a:ext uri="{FF2B5EF4-FFF2-40B4-BE49-F238E27FC236}">
                      <a16:creationId xmlns:a16="http://schemas.microsoft.com/office/drawing/2014/main" id="{2D7CEAA8-1550-4794-B763-B6241F1A6AD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91225D39-D17D-4493-A2D0-E0289512378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2396D230-59ED-4D74-8EDB-41D9B094EEE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a:extLst>
                    <a:ext uri="{FF2B5EF4-FFF2-40B4-BE49-F238E27FC236}">
                      <a16:creationId xmlns:a16="http://schemas.microsoft.com/office/drawing/2014/main" id="{2636065F-4C4A-4F11-9A43-B0EEE9019D23}"/>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66F25E92-BE4D-4B7F-8B99-0C704C420531}"/>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5" name="直線コネクタ 304">
                <a:extLst>
                  <a:ext uri="{FF2B5EF4-FFF2-40B4-BE49-F238E27FC236}">
                    <a16:creationId xmlns:a16="http://schemas.microsoft.com/office/drawing/2014/main" id="{9D12F1F1-FC68-4009-810D-C19E82049F99}"/>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877AF937-9D71-4B76-8C00-5C7BD49BBC27}"/>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正方形/長方形 306">
                <a:extLst>
                  <a:ext uri="{FF2B5EF4-FFF2-40B4-BE49-F238E27FC236}">
                    <a16:creationId xmlns:a16="http://schemas.microsoft.com/office/drawing/2014/main" id="{262B28F7-4602-4AD5-8993-2FA0C9A0C66E}"/>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8" name="グループ化 307">
                <a:extLst>
                  <a:ext uri="{FF2B5EF4-FFF2-40B4-BE49-F238E27FC236}">
                    <a16:creationId xmlns:a16="http://schemas.microsoft.com/office/drawing/2014/main" id="{490FAC48-BB50-400B-8988-3D5D7A7A4A89}"/>
                  </a:ext>
                </a:extLst>
              </p:cNvPr>
              <p:cNvGrpSpPr/>
              <p:nvPr/>
            </p:nvGrpSpPr>
            <p:grpSpPr>
              <a:xfrm flipH="1">
                <a:off x="2666179" y="2911629"/>
                <a:ext cx="503858" cy="796474"/>
                <a:chOff x="3877397" y="2911629"/>
                <a:chExt cx="503858" cy="796474"/>
              </a:xfrm>
            </p:grpSpPr>
            <p:cxnSp>
              <p:nvCxnSpPr>
                <p:cNvPr id="311" name="直線コネクタ 310">
                  <a:extLst>
                    <a:ext uri="{FF2B5EF4-FFF2-40B4-BE49-F238E27FC236}">
                      <a16:creationId xmlns:a16="http://schemas.microsoft.com/office/drawing/2014/main" id="{3AF86AE3-C6F6-414C-AFAF-190509E59108}"/>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508CD5DA-B843-4DB0-9D72-00806A9FCEE9}"/>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E6D9FF1E-80E1-4E4C-A7E9-86A0028E6A41}"/>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正方形/長方形 313">
                  <a:extLst>
                    <a:ext uri="{FF2B5EF4-FFF2-40B4-BE49-F238E27FC236}">
                      <a16:creationId xmlns:a16="http://schemas.microsoft.com/office/drawing/2014/main" id="{F7CBBE5D-8936-4C77-8D4D-F11D3E8EB68B}"/>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15" name="直線コネクタ 314">
                  <a:extLst>
                    <a:ext uri="{FF2B5EF4-FFF2-40B4-BE49-F238E27FC236}">
                      <a16:creationId xmlns:a16="http://schemas.microsoft.com/office/drawing/2014/main" id="{F708926C-C9DF-4B84-8F5B-AD13701687FD}"/>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465FF596-EC87-4686-B41A-AEC517C175C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136AAB3A-3683-4409-9B23-7B43D1757C2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33DFE68A-DDFB-4CB7-B17A-B61B83C5B9E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EDDA9258-B5F3-4F31-82A5-5933C06C6E7C}"/>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9" name="正方形/長方形 308">
                <a:extLst>
                  <a:ext uri="{FF2B5EF4-FFF2-40B4-BE49-F238E27FC236}">
                    <a16:creationId xmlns:a16="http://schemas.microsoft.com/office/drawing/2014/main" id="{2742984F-EA8E-4419-8CB6-4E77F2CA6849}"/>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10" name="正方形/長方形 309">
                <a:extLst>
                  <a:ext uri="{FF2B5EF4-FFF2-40B4-BE49-F238E27FC236}">
                    <a16:creationId xmlns:a16="http://schemas.microsoft.com/office/drawing/2014/main" id="{86CFEBF7-F050-458B-A0E2-EBCDEF1FF7E2}"/>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329" name="グループ化 328">
              <a:extLst>
                <a:ext uri="{FF2B5EF4-FFF2-40B4-BE49-F238E27FC236}">
                  <a16:creationId xmlns:a16="http://schemas.microsoft.com/office/drawing/2014/main" id="{6F5D2ED8-3D03-4323-A8D4-1C2FED9D2B2A}"/>
                </a:ext>
              </a:extLst>
            </p:cNvPr>
            <p:cNvGrpSpPr/>
            <p:nvPr/>
          </p:nvGrpSpPr>
          <p:grpSpPr>
            <a:xfrm>
              <a:off x="5484061" y="2114040"/>
              <a:ext cx="757418" cy="513366"/>
              <a:chOff x="2730802" y="2645338"/>
              <a:chExt cx="777566" cy="447691"/>
            </a:xfrm>
          </p:grpSpPr>
          <mc:AlternateContent xmlns:mc="http://schemas.openxmlformats.org/markup-compatibility/2006" xmlns:a14="http://schemas.microsoft.com/office/drawing/2010/main">
            <mc:Choice Requires="a14">
              <p:sp>
                <p:nvSpPr>
                  <p:cNvPr id="330" name="テキスト ボックス 329">
                    <a:extLst>
                      <a:ext uri="{FF2B5EF4-FFF2-40B4-BE49-F238E27FC236}">
                        <a16:creationId xmlns:a16="http://schemas.microsoft.com/office/drawing/2014/main" id="{1811074D-CCCF-4189-95C9-84E4CEF1DA33}"/>
                      </a:ext>
                    </a:extLst>
                  </p:cNvPr>
                  <p:cNvSpPr txBox="1"/>
                  <p:nvPr/>
                </p:nvSpPr>
                <p:spPr>
                  <a:xfrm>
                    <a:off x="2730802" y="2645338"/>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1" name="テキスト ボックス 230">
                    <a:extLst>
                      <a:ext uri="{FF2B5EF4-FFF2-40B4-BE49-F238E27FC236}">
                        <a16:creationId xmlns:a16="http://schemas.microsoft.com/office/drawing/2014/main" id="{1811074D-CCCF-4189-95C9-84E4CEF1DA33}"/>
                      </a:ext>
                    </a:extLst>
                  </p:cNvPr>
                  <p:cNvSpPr txBox="1">
                    <a:spLocks noRot="1" noChangeAspect="1" noMove="1" noResize="1" noEditPoints="1" noAdjustHandles="1" noChangeArrowheads="1" noChangeShapeType="1" noTextEdit="1"/>
                  </p:cNvSpPr>
                  <p:nvPr/>
                </p:nvSpPr>
                <p:spPr>
                  <a:xfrm>
                    <a:off x="2730802" y="2645338"/>
                    <a:ext cx="643467" cy="566793"/>
                  </a:xfrm>
                  <a:prstGeom prst="rect">
                    <a:avLst/>
                  </a:prstGeom>
                  <a:blipFill>
                    <a:blip r:embed="rId4"/>
                    <a:stretch>
                      <a:fillRect/>
                    </a:stretch>
                  </a:blipFill>
                  <a:ln w="19050">
                    <a:noFill/>
                  </a:ln>
                </p:spPr>
                <p:txBody>
                  <a:bodyPr/>
                  <a:lstStyle/>
                  <a:p>
                    <a:r>
                      <a:rPr lang="ja-JP" altLang="en-US">
                        <a:noFill/>
                      </a:rPr>
                      <a:t> </a:t>
                    </a:r>
                  </a:p>
                </p:txBody>
              </p:sp>
            </mc:Fallback>
          </mc:AlternateContent>
          <p:sp>
            <p:nvSpPr>
              <p:cNvPr id="331" name="テキスト ボックス 330">
                <a:extLst>
                  <a:ext uri="{FF2B5EF4-FFF2-40B4-BE49-F238E27FC236}">
                    <a16:creationId xmlns:a16="http://schemas.microsoft.com/office/drawing/2014/main" id="{C644E377-3355-4AA6-B270-83B654FE05A9}"/>
                  </a:ext>
                </a:extLst>
              </p:cNvPr>
              <p:cNvSpPr txBox="1"/>
              <p:nvPr/>
            </p:nvSpPr>
            <p:spPr>
              <a:xfrm>
                <a:off x="3006470" y="2759588"/>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H</a:t>
                </a:r>
                <a:endParaRPr lang="ja-JP" altLang="en-US" sz="1400" dirty="0">
                  <a:latin typeface="Cambria" panose="02040503050406030204" pitchFamily="18" charset="0"/>
                  <a:cs typeface="Calibri" panose="020F0502020204030204" pitchFamily="34" charset="0"/>
                </a:endParaRPr>
              </a:p>
            </p:txBody>
          </p:sp>
        </p:grpSp>
        <p:grpSp>
          <p:nvGrpSpPr>
            <p:cNvPr id="332" name="グループ化 331">
              <a:extLst>
                <a:ext uri="{FF2B5EF4-FFF2-40B4-BE49-F238E27FC236}">
                  <a16:creationId xmlns:a16="http://schemas.microsoft.com/office/drawing/2014/main" id="{388AB6FF-ACD1-406C-9A22-3779EA3C8D20}"/>
                </a:ext>
              </a:extLst>
            </p:cNvPr>
            <p:cNvGrpSpPr/>
            <p:nvPr/>
          </p:nvGrpSpPr>
          <p:grpSpPr>
            <a:xfrm>
              <a:off x="5944774" y="2256446"/>
              <a:ext cx="757418" cy="513366"/>
              <a:chOff x="3159444" y="2512131"/>
              <a:chExt cx="777566" cy="447691"/>
            </a:xfrm>
          </p:grpSpPr>
          <mc:AlternateContent xmlns:mc="http://schemas.openxmlformats.org/markup-compatibility/2006" xmlns:a14="http://schemas.microsoft.com/office/drawing/2010/main">
            <mc:Choice Requires="a14">
              <p:sp>
                <p:nvSpPr>
                  <p:cNvPr id="333" name="テキスト ボックス 332">
                    <a:extLst>
                      <a:ext uri="{FF2B5EF4-FFF2-40B4-BE49-F238E27FC236}">
                        <a16:creationId xmlns:a16="http://schemas.microsoft.com/office/drawing/2014/main" id="{19B326B0-F6BD-4D90-9870-FAF9392A42E2}"/>
                      </a:ext>
                    </a:extLst>
                  </p:cNvPr>
                  <p:cNvSpPr txBox="1"/>
                  <p:nvPr/>
                </p:nvSpPr>
                <p:spPr>
                  <a:xfrm>
                    <a:off x="3159444" y="2512131"/>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4" name="テキスト ボックス 233">
                    <a:extLst>
                      <a:ext uri="{FF2B5EF4-FFF2-40B4-BE49-F238E27FC236}">
                        <a16:creationId xmlns:a16="http://schemas.microsoft.com/office/drawing/2014/main" id="{19B326B0-F6BD-4D90-9870-FAF9392A42E2}"/>
                      </a:ext>
                    </a:extLst>
                  </p:cNvPr>
                  <p:cNvSpPr txBox="1">
                    <a:spLocks noRot="1" noChangeAspect="1" noMove="1" noResize="1" noEditPoints="1" noAdjustHandles="1" noChangeArrowheads="1" noChangeShapeType="1" noTextEdit="1"/>
                  </p:cNvSpPr>
                  <p:nvPr/>
                </p:nvSpPr>
                <p:spPr>
                  <a:xfrm>
                    <a:off x="3159444" y="2512131"/>
                    <a:ext cx="643467" cy="566793"/>
                  </a:xfrm>
                  <a:prstGeom prst="rect">
                    <a:avLst/>
                  </a:prstGeom>
                  <a:blipFill>
                    <a:blip r:embed="rId5"/>
                    <a:stretch>
                      <a:fillRect/>
                    </a:stretch>
                  </a:blipFill>
                  <a:ln w="19050">
                    <a:noFill/>
                  </a:ln>
                </p:spPr>
                <p:txBody>
                  <a:bodyPr/>
                  <a:lstStyle/>
                  <a:p>
                    <a:r>
                      <a:rPr lang="ja-JP" altLang="en-US">
                        <a:noFill/>
                      </a:rPr>
                      <a:t> </a:t>
                    </a:r>
                  </a:p>
                </p:txBody>
              </p:sp>
            </mc:Fallback>
          </mc:AlternateContent>
          <p:sp>
            <p:nvSpPr>
              <p:cNvPr id="334" name="テキスト ボックス 333">
                <a:extLst>
                  <a:ext uri="{FF2B5EF4-FFF2-40B4-BE49-F238E27FC236}">
                    <a16:creationId xmlns:a16="http://schemas.microsoft.com/office/drawing/2014/main" id="{D0F92294-4240-4876-B9C9-3935047C80B0}"/>
                  </a:ext>
                </a:extLst>
              </p:cNvPr>
              <p:cNvSpPr txBox="1"/>
              <p:nvPr/>
            </p:nvSpPr>
            <p:spPr>
              <a:xfrm>
                <a:off x="3435112" y="2626381"/>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C</a:t>
                </a:r>
                <a:endParaRPr lang="ja-JP" altLang="en-US" sz="1400" dirty="0">
                  <a:latin typeface="Cambria" panose="02040503050406030204" pitchFamily="18" charset="0"/>
                  <a:cs typeface="Calibri" panose="020F0502020204030204" pitchFamily="34" charset="0"/>
                </a:endParaRPr>
              </a:p>
            </p:txBody>
          </p:sp>
        </p:grpSp>
        <p:sp>
          <p:nvSpPr>
            <p:cNvPr id="335" name="テキスト ボックス 334">
              <a:extLst>
                <a:ext uri="{FF2B5EF4-FFF2-40B4-BE49-F238E27FC236}">
                  <a16:creationId xmlns:a16="http://schemas.microsoft.com/office/drawing/2014/main" id="{6FB8AF12-FFB0-48A0-A366-053DFB68E26B}"/>
                </a:ext>
              </a:extLst>
            </p:cNvPr>
            <p:cNvSpPr txBox="1"/>
            <p:nvPr/>
          </p:nvSpPr>
          <p:spPr>
            <a:xfrm>
              <a:off x="7176989" y="1625147"/>
              <a:ext cx="81" cy="267650"/>
            </a:xfrm>
            <a:prstGeom prst="rect">
              <a:avLst/>
            </a:prstGeom>
            <a:noFill/>
          </p:spPr>
          <p:txBody>
            <a:bodyPr wrap="none" lIns="0" tIns="0" rIns="0" bIns="0" rtlCol="0">
              <a:spAutoFit/>
            </a:bodyPr>
            <a:lstStyle/>
            <a:p>
              <a:endParaRPr lang="ja-JP" altLang="en-US" sz="1400" dirty="0"/>
            </a:p>
          </p:txBody>
        </p:sp>
        <p:cxnSp>
          <p:nvCxnSpPr>
            <p:cNvPr id="336" name="直線コネクタ 335">
              <a:extLst>
                <a:ext uri="{FF2B5EF4-FFF2-40B4-BE49-F238E27FC236}">
                  <a16:creationId xmlns:a16="http://schemas.microsoft.com/office/drawing/2014/main" id="{11B21E15-8378-43A3-88D8-098C292170E8}"/>
                </a:ext>
              </a:extLst>
            </p:cNvPr>
            <p:cNvCxnSpPr>
              <a:cxnSpLocks/>
            </p:cNvCxnSpPr>
            <p:nvPr/>
          </p:nvCxnSpPr>
          <p:spPr>
            <a:xfrm>
              <a:off x="6619351" y="1653440"/>
              <a:ext cx="213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a:extLst>
                <a:ext uri="{FF2B5EF4-FFF2-40B4-BE49-F238E27FC236}">
                  <a16:creationId xmlns:a16="http://schemas.microsoft.com/office/drawing/2014/main" id="{6D7B26AA-D59F-46A6-BFB8-A8D6BE0293AB}"/>
                </a:ext>
              </a:extLst>
            </p:cNvPr>
            <p:cNvCxnSpPr>
              <a:cxnSpLocks/>
            </p:cNvCxnSpPr>
            <p:nvPr/>
          </p:nvCxnSpPr>
          <p:spPr>
            <a:xfrm>
              <a:off x="6617888" y="2083023"/>
              <a:ext cx="213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線矢印コネクタ 337">
              <a:extLst>
                <a:ext uri="{FF2B5EF4-FFF2-40B4-BE49-F238E27FC236}">
                  <a16:creationId xmlns:a16="http://schemas.microsoft.com/office/drawing/2014/main" id="{5A28214B-0278-428A-B75D-F1A2488DE573}"/>
                </a:ext>
              </a:extLst>
            </p:cNvPr>
            <p:cNvCxnSpPr>
              <a:cxnSpLocks/>
            </p:cNvCxnSpPr>
            <p:nvPr/>
          </p:nvCxnSpPr>
          <p:spPr>
            <a:xfrm flipV="1">
              <a:off x="8271659" y="1082210"/>
              <a:ext cx="0" cy="492957"/>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9" name="テキスト ボックス 338">
                  <a:extLst>
                    <a:ext uri="{FF2B5EF4-FFF2-40B4-BE49-F238E27FC236}">
                      <a16:creationId xmlns:a16="http://schemas.microsoft.com/office/drawing/2014/main" id="{FFC35BEC-8585-449F-A29B-D288CBA7C237}"/>
                    </a:ext>
                  </a:extLst>
                </p:cNvPr>
                <p:cNvSpPr txBox="1"/>
                <p:nvPr/>
              </p:nvSpPr>
              <p:spPr>
                <a:xfrm>
                  <a:off x="6697258" y="1638562"/>
                  <a:ext cx="307956" cy="267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339" name="テキスト ボックス 338">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a:off x="6697258" y="1638562"/>
                  <a:ext cx="307956" cy="267650"/>
                </a:xfrm>
                <a:prstGeom prst="rect">
                  <a:avLst/>
                </a:prstGeom>
                <a:blipFill rotWithShape="0">
                  <a:blip r:embed="rId6"/>
                  <a:stretch>
                    <a:fillRect l="-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0" name="テキスト ボックス 339">
                  <a:extLst>
                    <a:ext uri="{FF2B5EF4-FFF2-40B4-BE49-F238E27FC236}">
                      <a16:creationId xmlns:a16="http://schemas.microsoft.com/office/drawing/2014/main" id="{912B9661-C7B4-4AD0-8584-C80EC1183E7B}"/>
                    </a:ext>
                  </a:extLst>
                </p:cNvPr>
                <p:cNvSpPr txBox="1"/>
                <p:nvPr/>
              </p:nvSpPr>
              <p:spPr>
                <a:xfrm>
                  <a:off x="6692031" y="1847555"/>
                  <a:ext cx="304133" cy="267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340" name="テキスト ボックス 339">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a:off x="6692031" y="1847555"/>
                  <a:ext cx="304133" cy="267650"/>
                </a:xfrm>
                <a:prstGeom prst="rect">
                  <a:avLst/>
                </a:prstGeom>
                <a:blipFill rotWithShape="0">
                  <a:blip r:embed="rId7"/>
                  <a:stretch>
                    <a:fillRect l="-2000"/>
                  </a:stretch>
                </a:blipFill>
              </p:spPr>
              <p:txBody>
                <a:bodyPr/>
                <a:lstStyle/>
                <a:p>
                  <a:r>
                    <a:rPr lang="ja-JP" altLang="en-US">
                      <a:noFill/>
                    </a:rPr>
                    <a:t> </a:t>
                  </a:r>
                </a:p>
              </p:txBody>
            </p:sp>
          </mc:Fallback>
        </mc:AlternateContent>
        <p:cxnSp>
          <p:nvCxnSpPr>
            <p:cNvPr id="341" name="直線矢印コネクタ 340">
              <a:extLst>
                <a:ext uri="{FF2B5EF4-FFF2-40B4-BE49-F238E27FC236}">
                  <a16:creationId xmlns:a16="http://schemas.microsoft.com/office/drawing/2014/main" id="{9F8274EF-8B4A-4881-8E1F-701EB244F88A}"/>
                </a:ext>
              </a:extLst>
            </p:cNvPr>
            <p:cNvCxnSpPr>
              <a:cxnSpLocks/>
            </p:cNvCxnSpPr>
            <p:nvPr/>
          </p:nvCxnSpPr>
          <p:spPr>
            <a:xfrm flipH="1">
              <a:off x="7021028" y="1963024"/>
              <a:ext cx="246400"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342" name="直線矢印コネクタ 341">
              <a:extLst>
                <a:ext uri="{FF2B5EF4-FFF2-40B4-BE49-F238E27FC236}">
                  <a16:creationId xmlns:a16="http://schemas.microsoft.com/office/drawing/2014/main" id="{07200C47-1CC2-421A-9838-2AEC53C84246}"/>
                </a:ext>
              </a:extLst>
            </p:cNvPr>
            <p:cNvCxnSpPr>
              <a:cxnSpLocks/>
            </p:cNvCxnSpPr>
            <p:nvPr/>
          </p:nvCxnSpPr>
          <p:spPr>
            <a:xfrm>
              <a:off x="7039961" y="1800212"/>
              <a:ext cx="246400"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sp>
          <p:nvSpPr>
            <p:cNvPr id="343" name="楕円 244">
              <a:extLst>
                <a:ext uri="{FF2B5EF4-FFF2-40B4-BE49-F238E27FC236}">
                  <a16:creationId xmlns:a16="http://schemas.microsoft.com/office/drawing/2014/main" id="{02E66978-AE9C-44DA-81D0-3642EB4CEF10}"/>
                </a:ext>
              </a:extLst>
            </p:cNvPr>
            <p:cNvSpPr/>
            <p:nvPr/>
          </p:nvSpPr>
          <p:spPr>
            <a:xfrm flipH="1">
              <a:off x="8206519" y="1584976"/>
              <a:ext cx="124470" cy="1244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4" name="楕円 244">
              <a:extLst>
                <a:ext uri="{FF2B5EF4-FFF2-40B4-BE49-F238E27FC236}">
                  <a16:creationId xmlns:a16="http://schemas.microsoft.com/office/drawing/2014/main" id="{02E66978-AE9C-44DA-81D0-3642EB4CEF10}"/>
                </a:ext>
              </a:extLst>
            </p:cNvPr>
            <p:cNvSpPr/>
            <p:nvPr/>
          </p:nvSpPr>
          <p:spPr>
            <a:xfrm flipH="1">
              <a:off x="7104748" y="1575166"/>
              <a:ext cx="124470" cy="1244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45" name="直線矢印コネクタ 344">
              <a:extLst>
                <a:ext uri="{FF2B5EF4-FFF2-40B4-BE49-F238E27FC236}">
                  <a16:creationId xmlns:a16="http://schemas.microsoft.com/office/drawing/2014/main" id="{5A28214B-0278-428A-B75D-F1A2488DE573}"/>
                </a:ext>
              </a:extLst>
            </p:cNvPr>
            <p:cNvCxnSpPr>
              <a:cxnSpLocks/>
            </p:cNvCxnSpPr>
            <p:nvPr/>
          </p:nvCxnSpPr>
          <p:spPr>
            <a:xfrm flipV="1">
              <a:off x="7163159" y="1091060"/>
              <a:ext cx="0" cy="492957"/>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346" name="直線コネクタ 345">
              <a:extLst>
                <a:ext uri="{FF2B5EF4-FFF2-40B4-BE49-F238E27FC236}">
                  <a16:creationId xmlns:a16="http://schemas.microsoft.com/office/drawing/2014/main" id="{0B42DA29-66A9-427D-8FEA-D5FD5CF90EEE}"/>
                </a:ext>
              </a:extLst>
            </p:cNvPr>
            <p:cNvCxnSpPr>
              <a:cxnSpLocks/>
            </p:cNvCxnSpPr>
            <p:nvPr/>
          </p:nvCxnSpPr>
          <p:spPr>
            <a:xfrm flipH="1">
              <a:off x="2051210" y="1418203"/>
              <a:ext cx="598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E1FB33F1-ADCE-4E5A-947C-D45B0D581174}"/>
                </a:ext>
              </a:extLst>
            </p:cNvPr>
            <p:cNvCxnSpPr>
              <a:cxnSpLocks/>
            </p:cNvCxnSpPr>
            <p:nvPr/>
          </p:nvCxnSpPr>
          <p:spPr>
            <a:xfrm flipH="1">
              <a:off x="2055145" y="2317879"/>
              <a:ext cx="60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0A401467-8DDF-4552-8BF6-AEB41AB40527}"/>
                </a:ext>
              </a:extLst>
            </p:cNvPr>
            <p:cNvCxnSpPr>
              <a:cxnSpLocks/>
            </p:cNvCxnSpPr>
            <p:nvPr/>
          </p:nvCxnSpPr>
          <p:spPr>
            <a:xfrm flipH="1">
              <a:off x="2060848" y="1418609"/>
              <a:ext cx="0" cy="904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9144BAFB-41EB-42FA-85C1-75D058632423}"/>
                </a:ext>
              </a:extLst>
            </p:cNvPr>
            <p:cNvCxnSpPr>
              <a:cxnSpLocks/>
            </p:cNvCxnSpPr>
            <p:nvPr/>
          </p:nvCxnSpPr>
          <p:spPr>
            <a:xfrm flipH="1" flipV="1">
              <a:off x="2650963" y="1422249"/>
              <a:ext cx="178536" cy="232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8CBAE370-6D9A-4998-B562-467953D0203A}"/>
                </a:ext>
              </a:extLst>
            </p:cNvPr>
            <p:cNvCxnSpPr>
              <a:cxnSpLocks/>
            </p:cNvCxnSpPr>
            <p:nvPr/>
          </p:nvCxnSpPr>
          <p:spPr>
            <a:xfrm flipH="1">
              <a:off x="2653281" y="2085785"/>
              <a:ext cx="178536" cy="232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E97C22F4-C340-44FF-84D3-35BBE4A5EC40}"/>
                </a:ext>
              </a:extLst>
            </p:cNvPr>
            <p:cNvCxnSpPr>
              <a:cxnSpLocks/>
            </p:cNvCxnSpPr>
            <p:nvPr/>
          </p:nvCxnSpPr>
          <p:spPr>
            <a:xfrm flipH="1">
              <a:off x="2644601" y="1413408"/>
              <a:ext cx="0" cy="9044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2" name="正方形/長方形 351">
              <a:extLst>
                <a:ext uri="{FF2B5EF4-FFF2-40B4-BE49-F238E27FC236}">
                  <a16:creationId xmlns:a16="http://schemas.microsoft.com/office/drawing/2014/main" id="{86638292-EA0C-4780-8EA3-2542EB6A8CD9}"/>
                </a:ext>
              </a:extLst>
            </p:cNvPr>
            <p:cNvSpPr/>
            <p:nvPr/>
          </p:nvSpPr>
          <p:spPr>
            <a:xfrm flipH="1">
              <a:off x="2303139" y="1650841"/>
              <a:ext cx="110692" cy="42960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3" name="直線コネクタ 352">
              <a:extLst>
                <a:ext uri="{FF2B5EF4-FFF2-40B4-BE49-F238E27FC236}">
                  <a16:creationId xmlns:a16="http://schemas.microsoft.com/office/drawing/2014/main" id="{4AD51EE8-03D5-4F62-9FB9-CBDC00E56CA1}"/>
                </a:ext>
              </a:extLst>
            </p:cNvPr>
            <p:cNvCxnSpPr>
              <a:cxnSpLocks/>
            </p:cNvCxnSpPr>
            <p:nvPr/>
          </p:nvCxnSpPr>
          <p:spPr>
            <a:xfrm flipH="1">
              <a:off x="2435629" y="1422251"/>
              <a:ext cx="208973" cy="22859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90ACCCF8-1BCD-4F0E-9260-63BBD4A6B04A}"/>
                </a:ext>
              </a:extLst>
            </p:cNvPr>
            <p:cNvCxnSpPr>
              <a:cxnSpLocks/>
            </p:cNvCxnSpPr>
            <p:nvPr/>
          </p:nvCxnSpPr>
          <p:spPr>
            <a:xfrm>
              <a:off x="2435629" y="2080447"/>
              <a:ext cx="208973" cy="2462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5" name="テキスト ボックス 354">
              <a:extLst>
                <a:ext uri="{FF2B5EF4-FFF2-40B4-BE49-F238E27FC236}">
                  <a16:creationId xmlns:a16="http://schemas.microsoft.com/office/drawing/2014/main" id="{6FB8AF12-FFB0-48A0-A366-053DFB68E26B}"/>
                </a:ext>
              </a:extLst>
            </p:cNvPr>
            <p:cNvSpPr txBox="1"/>
            <p:nvPr/>
          </p:nvSpPr>
          <p:spPr>
            <a:xfrm flipH="1">
              <a:off x="4403494" y="1624911"/>
              <a:ext cx="81" cy="267650"/>
            </a:xfrm>
            <a:prstGeom prst="rect">
              <a:avLst/>
            </a:prstGeom>
            <a:noFill/>
          </p:spPr>
          <p:txBody>
            <a:bodyPr wrap="none" lIns="0" tIns="0" rIns="0" bIns="0" rtlCol="0">
              <a:spAutoFit/>
            </a:bodyPr>
            <a:lstStyle/>
            <a:p>
              <a:endParaRPr lang="ja-JP" altLang="en-US" sz="1400" dirty="0"/>
            </a:p>
          </p:txBody>
        </p:sp>
        <p:cxnSp>
          <p:nvCxnSpPr>
            <p:cNvPr id="356" name="直線コネクタ 355">
              <a:extLst>
                <a:ext uri="{FF2B5EF4-FFF2-40B4-BE49-F238E27FC236}">
                  <a16:creationId xmlns:a16="http://schemas.microsoft.com/office/drawing/2014/main" id="{11B21E15-8378-43A3-88D8-098C292170E8}"/>
                </a:ext>
              </a:extLst>
            </p:cNvPr>
            <p:cNvCxnSpPr>
              <a:cxnSpLocks/>
            </p:cNvCxnSpPr>
            <p:nvPr/>
          </p:nvCxnSpPr>
          <p:spPr>
            <a:xfrm flipH="1">
              <a:off x="2822713" y="1653204"/>
              <a:ext cx="21385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線コネクタ 356">
              <a:extLst>
                <a:ext uri="{FF2B5EF4-FFF2-40B4-BE49-F238E27FC236}">
                  <a16:creationId xmlns:a16="http://schemas.microsoft.com/office/drawing/2014/main" id="{6D7B26AA-D59F-46A6-BFB8-A8D6BE0293AB}"/>
                </a:ext>
              </a:extLst>
            </p:cNvPr>
            <p:cNvCxnSpPr>
              <a:cxnSpLocks/>
            </p:cNvCxnSpPr>
            <p:nvPr/>
          </p:nvCxnSpPr>
          <p:spPr>
            <a:xfrm flipH="1">
              <a:off x="2822713" y="2082787"/>
              <a:ext cx="21399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線矢印コネクタ 357">
              <a:extLst>
                <a:ext uri="{FF2B5EF4-FFF2-40B4-BE49-F238E27FC236}">
                  <a16:creationId xmlns:a16="http://schemas.microsoft.com/office/drawing/2014/main" id="{5A28214B-0278-428A-B75D-F1A2488DE573}"/>
                </a:ext>
              </a:extLst>
            </p:cNvPr>
            <p:cNvCxnSpPr>
              <a:cxnSpLocks/>
            </p:cNvCxnSpPr>
            <p:nvPr/>
          </p:nvCxnSpPr>
          <p:spPr>
            <a:xfrm flipH="1" flipV="1">
              <a:off x="3308911" y="1081974"/>
              <a:ext cx="0" cy="492957"/>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9" name="テキスト ボックス 358">
                  <a:extLst>
                    <a:ext uri="{FF2B5EF4-FFF2-40B4-BE49-F238E27FC236}">
                      <a16:creationId xmlns:a16="http://schemas.microsoft.com/office/drawing/2014/main" id="{FFC35BEC-8585-449F-A29B-D288CBA7C237}"/>
                    </a:ext>
                  </a:extLst>
                </p:cNvPr>
                <p:cNvSpPr txBox="1"/>
                <p:nvPr/>
              </p:nvSpPr>
              <p:spPr>
                <a:xfrm flipH="1">
                  <a:off x="4612964" y="1638326"/>
                  <a:ext cx="302779" cy="267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359" name="テキスト ボックス 358">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flipH="1">
                  <a:off x="4612964" y="1638326"/>
                  <a:ext cx="302779" cy="267650"/>
                </a:xfrm>
                <a:prstGeom prst="rect">
                  <a:avLst/>
                </a:prstGeom>
                <a:blipFill rotWithShape="0">
                  <a:blip r:embed="rId8"/>
                  <a:stretch>
                    <a:fillRect l="-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0" name="テキスト ボックス 359">
                  <a:extLst>
                    <a:ext uri="{FF2B5EF4-FFF2-40B4-BE49-F238E27FC236}">
                      <a16:creationId xmlns:a16="http://schemas.microsoft.com/office/drawing/2014/main" id="{912B9661-C7B4-4AD0-8584-C80EC1183E7B}"/>
                    </a:ext>
                  </a:extLst>
                </p:cNvPr>
                <p:cNvSpPr txBox="1"/>
                <p:nvPr/>
              </p:nvSpPr>
              <p:spPr>
                <a:xfrm flipH="1">
                  <a:off x="4612391" y="1846628"/>
                  <a:ext cx="298954" cy="267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1</m:t>
                            </m:r>
                          </m:sub>
                        </m:sSub>
                      </m:oMath>
                    </m:oMathPara>
                  </a14:m>
                  <a:endParaRPr lang="ja-JP" altLang="en-US" sz="1400" i="1" dirty="0"/>
                </a:p>
              </p:txBody>
            </p:sp>
          </mc:Choice>
          <mc:Fallback xmlns="">
            <p:sp>
              <p:nvSpPr>
                <p:cNvPr id="360" name="テキスト ボックス 359">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flipH="1">
                  <a:off x="4612391" y="1846628"/>
                  <a:ext cx="298954" cy="267650"/>
                </a:xfrm>
                <a:prstGeom prst="rect">
                  <a:avLst/>
                </a:prstGeom>
                <a:blipFill rotWithShape="0">
                  <a:blip r:embed="rId9"/>
                  <a:stretch>
                    <a:fillRect l="-2041"/>
                  </a:stretch>
                </a:blipFill>
              </p:spPr>
              <p:txBody>
                <a:bodyPr/>
                <a:lstStyle/>
                <a:p>
                  <a:r>
                    <a:rPr lang="ja-JP" altLang="en-US">
                      <a:noFill/>
                    </a:rPr>
                    <a:t> </a:t>
                  </a:r>
                </a:p>
              </p:txBody>
            </p:sp>
          </mc:Fallback>
        </mc:AlternateContent>
        <p:sp>
          <p:nvSpPr>
            <p:cNvPr id="361" name="楕円 244">
              <a:extLst>
                <a:ext uri="{FF2B5EF4-FFF2-40B4-BE49-F238E27FC236}">
                  <a16:creationId xmlns:a16="http://schemas.microsoft.com/office/drawing/2014/main" id="{02E66978-AE9C-44DA-81D0-3642EB4CEF10}"/>
                </a:ext>
              </a:extLst>
            </p:cNvPr>
            <p:cNvSpPr/>
            <p:nvPr/>
          </p:nvSpPr>
          <p:spPr>
            <a:xfrm>
              <a:off x="3249580" y="1584740"/>
              <a:ext cx="124470" cy="1244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楕円 244">
              <a:extLst>
                <a:ext uri="{FF2B5EF4-FFF2-40B4-BE49-F238E27FC236}">
                  <a16:creationId xmlns:a16="http://schemas.microsoft.com/office/drawing/2014/main" id="{02E66978-AE9C-44DA-81D0-3642EB4CEF10}"/>
                </a:ext>
              </a:extLst>
            </p:cNvPr>
            <p:cNvSpPr/>
            <p:nvPr/>
          </p:nvSpPr>
          <p:spPr>
            <a:xfrm>
              <a:off x="4351352" y="1574930"/>
              <a:ext cx="124470" cy="1244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63" name="直線矢印コネクタ 362">
              <a:extLst>
                <a:ext uri="{FF2B5EF4-FFF2-40B4-BE49-F238E27FC236}">
                  <a16:creationId xmlns:a16="http://schemas.microsoft.com/office/drawing/2014/main" id="{5A28214B-0278-428A-B75D-F1A2488DE573}"/>
                </a:ext>
              </a:extLst>
            </p:cNvPr>
            <p:cNvCxnSpPr>
              <a:cxnSpLocks/>
            </p:cNvCxnSpPr>
            <p:nvPr/>
          </p:nvCxnSpPr>
          <p:spPr>
            <a:xfrm flipH="1" flipV="1">
              <a:off x="4417411" y="1090824"/>
              <a:ext cx="0" cy="492957"/>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4" name="テキスト ボックス 363">
                  <a:extLst>
                    <a:ext uri="{FF2B5EF4-FFF2-40B4-BE49-F238E27FC236}">
                      <a16:creationId xmlns:a16="http://schemas.microsoft.com/office/drawing/2014/main" id="{B0C11D1E-3878-47FC-9C76-99DF61208241}"/>
                    </a:ext>
                  </a:extLst>
                </p:cNvPr>
                <p:cNvSpPr txBox="1"/>
                <p:nvPr/>
              </p:nvSpPr>
              <p:spPr>
                <a:xfrm>
                  <a:off x="2995514" y="680447"/>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r>
                              <a:rPr lang="en-US" altLang="ja-JP" sz="2000" i="1">
                                <a:latin typeface="Cambria Math" panose="02040503050406030204" pitchFamily="18" charset="0"/>
                              </a:rPr>
                              <m:t>1</m:t>
                            </m:r>
                          </m:sub>
                        </m:sSub>
                      </m:oMath>
                    </m:oMathPara>
                  </a14:m>
                  <a:endParaRPr lang="ja-JP" altLang="en-US" sz="2000" i="1" dirty="0">
                    <a:latin typeface="Century" panose="02040604050505020304" pitchFamily="18" charset="0"/>
                  </a:endParaRPr>
                </a:p>
              </p:txBody>
            </p:sp>
          </mc:Choice>
          <mc:Fallback xmlns="">
            <p:sp>
              <p:nvSpPr>
                <p:cNvPr id="364" name="テキスト ボックス 363">
                  <a:extLst>
                    <a:ext uri="{FF2B5EF4-FFF2-40B4-BE49-F238E27FC236}">
                      <a16:creationId xmlns="" xmlns:a16="http://schemas.microsoft.com/office/drawing/2014/main"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a:off x="2995514" y="680447"/>
                  <a:ext cx="626795" cy="497064"/>
                </a:xfrm>
                <a:prstGeom prst="rect">
                  <a:avLst/>
                </a:prstGeom>
                <a:blipFill rotWithShape="0">
                  <a:blip r:embed="rId10"/>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5" name="テキスト ボックス 364">
                  <a:extLst>
                    <a:ext uri="{FF2B5EF4-FFF2-40B4-BE49-F238E27FC236}">
                      <a16:creationId xmlns:a16="http://schemas.microsoft.com/office/drawing/2014/main" id="{B0C11D1E-3878-47FC-9C76-99DF61208241}"/>
                    </a:ext>
                  </a:extLst>
                </p:cNvPr>
                <p:cNvSpPr txBox="1"/>
                <p:nvPr/>
              </p:nvSpPr>
              <p:spPr>
                <a:xfrm>
                  <a:off x="7964051" y="680447"/>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r>
                              <a:rPr lang="en-US" altLang="ja-JP" sz="2000" i="1">
                                <a:latin typeface="Cambria Math" panose="02040503050406030204" pitchFamily="18" charset="0"/>
                              </a:rPr>
                              <m:t>2</m:t>
                            </m:r>
                          </m:sub>
                        </m:sSub>
                      </m:oMath>
                    </m:oMathPara>
                  </a14:m>
                  <a:endParaRPr lang="ja-JP" altLang="en-US" sz="2000" i="1" dirty="0">
                    <a:latin typeface="Century" panose="02040604050505020304" pitchFamily="18" charset="0"/>
                  </a:endParaRPr>
                </a:p>
              </p:txBody>
            </p:sp>
          </mc:Choice>
          <mc:Fallback xmlns="">
            <p:sp>
              <p:nvSpPr>
                <p:cNvPr id="365" name="テキスト ボックス 364">
                  <a:extLst>
                    <a:ext uri="{FF2B5EF4-FFF2-40B4-BE49-F238E27FC236}">
                      <a16:creationId xmlns="" xmlns:a16="http://schemas.microsoft.com/office/drawing/2014/main"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a:off x="7964051" y="680447"/>
                  <a:ext cx="626795" cy="497064"/>
                </a:xfrm>
                <a:prstGeom prst="rect">
                  <a:avLst/>
                </a:prstGeom>
                <a:blipFill rotWithShape="0">
                  <a:blip r:embed="rId11"/>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6" name="テキスト ボックス 365">
                  <a:extLst>
                    <a:ext uri="{FF2B5EF4-FFF2-40B4-BE49-F238E27FC236}">
                      <a16:creationId xmlns:a16="http://schemas.microsoft.com/office/drawing/2014/main" id="{B0C11D1E-3878-47FC-9C76-99DF61208241}"/>
                    </a:ext>
                  </a:extLst>
                </p:cNvPr>
                <p:cNvSpPr txBox="1"/>
                <p:nvPr/>
              </p:nvSpPr>
              <p:spPr>
                <a:xfrm>
                  <a:off x="6865283" y="680447"/>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r>
                              <a:rPr lang="en-US" altLang="ja-JP" sz="2000" i="1">
                                <a:latin typeface="Cambria Math" panose="02040503050406030204" pitchFamily="18" charset="0"/>
                              </a:rPr>
                              <m:t>2</m:t>
                            </m:r>
                          </m:sub>
                        </m:sSub>
                      </m:oMath>
                    </m:oMathPara>
                  </a14:m>
                  <a:endParaRPr lang="ja-JP" altLang="en-US" sz="2000" i="1" dirty="0">
                    <a:latin typeface="Century" panose="02040604050505020304" pitchFamily="18" charset="0"/>
                  </a:endParaRPr>
                </a:p>
              </p:txBody>
            </p:sp>
          </mc:Choice>
          <mc:Fallback xmlns="">
            <p:sp>
              <p:nvSpPr>
                <p:cNvPr id="366" name="テキスト ボックス 365">
                  <a:extLst>
                    <a:ext uri="{FF2B5EF4-FFF2-40B4-BE49-F238E27FC236}">
                      <a16:creationId xmlns="" xmlns:a16="http://schemas.microsoft.com/office/drawing/2014/main"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a:off x="6865283" y="680447"/>
                  <a:ext cx="626795" cy="497064"/>
                </a:xfrm>
                <a:prstGeom prst="rect">
                  <a:avLst/>
                </a:prstGeom>
                <a:blipFill rotWithShape="0">
                  <a:blip r:embed="rId12"/>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7" name="テキスト ボックス 366">
                  <a:extLst>
                    <a:ext uri="{FF2B5EF4-FFF2-40B4-BE49-F238E27FC236}">
                      <a16:creationId xmlns:a16="http://schemas.microsoft.com/office/drawing/2014/main" id="{B0C11D1E-3878-47FC-9C76-99DF61208241}"/>
                    </a:ext>
                  </a:extLst>
                </p:cNvPr>
                <p:cNvSpPr txBox="1"/>
                <p:nvPr/>
              </p:nvSpPr>
              <p:spPr>
                <a:xfrm>
                  <a:off x="4113916" y="680447"/>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r>
                              <a:rPr lang="en-US" altLang="ja-JP" sz="2000" i="1">
                                <a:latin typeface="Cambria Math" panose="02040503050406030204" pitchFamily="18" charset="0"/>
                              </a:rPr>
                              <m:t>1</m:t>
                            </m:r>
                          </m:sub>
                        </m:sSub>
                      </m:oMath>
                    </m:oMathPara>
                  </a14:m>
                  <a:endParaRPr lang="ja-JP" altLang="en-US" sz="2000" i="1" dirty="0">
                    <a:latin typeface="Century" panose="02040604050505020304" pitchFamily="18" charset="0"/>
                  </a:endParaRPr>
                </a:p>
              </p:txBody>
            </p:sp>
          </mc:Choice>
          <mc:Fallback xmlns="">
            <p:sp>
              <p:nvSpPr>
                <p:cNvPr id="367" name="テキスト ボックス 366">
                  <a:extLst>
                    <a:ext uri="{FF2B5EF4-FFF2-40B4-BE49-F238E27FC236}">
                      <a16:creationId xmlns="" xmlns:a16="http://schemas.microsoft.com/office/drawing/2014/main"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a:off x="4113916" y="680447"/>
                  <a:ext cx="626795" cy="497064"/>
                </a:xfrm>
                <a:prstGeom prst="rect">
                  <a:avLst/>
                </a:prstGeom>
                <a:blipFill rotWithShape="0">
                  <a:blip r:embed="rId13"/>
                  <a:stretch>
                    <a:fillRect/>
                  </a:stretch>
                </a:blipFill>
                <a:ln w="19050">
                  <a:noFill/>
                </a:ln>
              </p:spPr>
              <p:txBody>
                <a:bodyPr/>
                <a:lstStyle/>
                <a:p>
                  <a:r>
                    <a:rPr lang="ja-JP" altLang="en-US">
                      <a:noFill/>
                    </a:rPr>
                    <a:t> </a:t>
                  </a:r>
                </a:p>
              </p:txBody>
            </p:sp>
          </mc:Fallback>
        </mc:AlternateContent>
        <p:cxnSp>
          <p:nvCxnSpPr>
            <p:cNvPr id="368" name="直線矢印コネクタ 367">
              <a:extLst>
                <a:ext uri="{FF2B5EF4-FFF2-40B4-BE49-F238E27FC236}">
                  <a16:creationId xmlns:a16="http://schemas.microsoft.com/office/drawing/2014/main" id="{5A28214B-0278-428A-B75D-F1A2488DE573}"/>
                </a:ext>
              </a:extLst>
            </p:cNvPr>
            <p:cNvCxnSpPr>
              <a:cxnSpLocks/>
            </p:cNvCxnSpPr>
            <p:nvPr/>
          </p:nvCxnSpPr>
          <p:spPr>
            <a:xfrm>
              <a:off x="9216831" y="1090824"/>
              <a:ext cx="0" cy="548158"/>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369" name="直線矢印コネクタ 368">
              <a:extLst>
                <a:ext uri="{FF2B5EF4-FFF2-40B4-BE49-F238E27FC236}">
                  <a16:creationId xmlns:a16="http://schemas.microsoft.com/office/drawing/2014/main" id="{5A28214B-0278-428A-B75D-F1A2488DE573}"/>
                </a:ext>
              </a:extLst>
            </p:cNvPr>
            <p:cNvCxnSpPr>
              <a:cxnSpLocks/>
            </p:cNvCxnSpPr>
            <p:nvPr/>
          </p:nvCxnSpPr>
          <p:spPr>
            <a:xfrm>
              <a:off x="2366497" y="1090824"/>
              <a:ext cx="0" cy="548158"/>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70" name="テキスト ボックス 369">
                  <a:extLst>
                    <a:ext uri="{FF2B5EF4-FFF2-40B4-BE49-F238E27FC236}">
                      <a16:creationId xmlns:a16="http://schemas.microsoft.com/office/drawing/2014/main" id="{CA01B175-D2B4-456F-B988-23263ECF9B3D}"/>
                    </a:ext>
                  </a:extLst>
                </p:cNvPr>
                <p:cNvSpPr txBox="1"/>
                <p:nvPr/>
              </p:nvSpPr>
              <p:spPr>
                <a:xfrm>
                  <a:off x="2060848" y="753503"/>
                  <a:ext cx="621008"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𝑤</m:t>
                        </m:r>
                      </m:oMath>
                    </m:oMathPara>
                  </a14:m>
                  <a:endParaRPr lang="ja-JP" altLang="en-US" sz="2000" dirty="0"/>
                </a:p>
              </p:txBody>
            </p:sp>
          </mc:Choice>
          <mc:Fallback xmlns="">
            <p:sp>
              <p:nvSpPr>
                <p:cNvPr id="370" name="テキスト ボックス 369">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2060848" y="753503"/>
                  <a:ext cx="621008" cy="497064"/>
                </a:xfrm>
                <a:prstGeom prst="rect">
                  <a:avLst/>
                </a:prstGeom>
                <a:blipFill rotWithShape="0">
                  <a:blip r:embed="rId14"/>
                  <a:stretch>
                    <a:fillRect/>
                  </a:stretch>
                </a:blipFill>
                <a:ln w="19050">
                  <a:noFill/>
                </a:ln>
              </p:spPr>
              <p:txBody>
                <a:bodyPr/>
                <a:lstStyle/>
                <a:p>
                  <a:r>
                    <a:rPr lang="ja-JP" altLang="en-US">
                      <a:noFill/>
                    </a:rPr>
                    <a:t> </a:t>
                  </a:r>
                </a:p>
              </p:txBody>
            </p:sp>
          </mc:Fallback>
        </mc:AlternateContent>
        <p:cxnSp>
          <p:nvCxnSpPr>
            <p:cNvPr id="371" name="直線コネクタ 370"/>
            <p:cNvCxnSpPr/>
            <p:nvPr/>
          </p:nvCxnSpPr>
          <p:spPr>
            <a:xfrm>
              <a:off x="7144226" y="1698359"/>
              <a:ext cx="0" cy="1079693"/>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a:off x="4410787" y="1698358"/>
              <a:ext cx="0" cy="1079694"/>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3" name="テキスト ボックス 372">
                  <a:extLst>
                    <a:ext uri="{FF2B5EF4-FFF2-40B4-BE49-F238E27FC236}">
                      <a16:creationId xmlns:a16="http://schemas.microsoft.com/office/drawing/2014/main" id="{CA01B175-D2B4-456F-B988-23263ECF9B3D}"/>
                    </a:ext>
                  </a:extLst>
                </p:cNvPr>
                <p:cNvSpPr txBox="1"/>
                <p:nvPr/>
              </p:nvSpPr>
              <p:spPr>
                <a:xfrm>
                  <a:off x="4415360" y="2708999"/>
                  <a:ext cx="2723679" cy="33855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thermoacoustic</m:t>
                        </m:r>
                        <m:r>
                          <a:rPr lang="en-US" altLang="ja-JP" sz="1600">
                            <a:latin typeface="Cambria Math" panose="02040503050406030204" pitchFamily="18" charset="0"/>
                          </a:rPr>
                          <m:t> </m:t>
                        </m:r>
                        <m:r>
                          <m:rPr>
                            <m:sty m:val="p"/>
                          </m:rPr>
                          <a:rPr lang="en-US" altLang="ja-JP" sz="1600">
                            <a:latin typeface="Cambria Math" panose="02040503050406030204" pitchFamily="18" charset="0"/>
                          </a:rPr>
                          <m:t>core</m:t>
                        </m:r>
                      </m:oMath>
                    </m:oMathPara>
                  </a14:m>
                  <a:endParaRPr lang="ja-JP" altLang="en-US" sz="1600" dirty="0">
                    <a:latin typeface="Century" panose="02040604050505020304" pitchFamily="18" charset="0"/>
                  </a:endParaRPr>
                </a:p>
              </p:txBody>
            </p:sp>
          </mc:Choice>
          <mc:Fallback xmlns="">
            <p:sp>
              <p:nvSpPr>
                <p:cNvPr id="373" name="テキスト ボックス 372">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4415360" y="2708999"/>
                  <a:ext cx="2723679" cy="338554"/>
                </a:xfrm>
                <a:prstGeom prst="rect">
                  <a:avLst/>
                </a:prstGeom>
                <a:blipFill rotWithShape="0">
                  <a:blip r:embed="rId15"/>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4" name="テキスト ボックス 373">
                  <a:extLst>
                    <a:ext uri="{FF2B5EF4-FFF2-40B4-BE49-F238E27FC236}">
                      <a16:creationId xmlns:a16="http://schemas.microsoft.com/office/drawing/2014/main" id="{CA01B175-D2B4-456F-B988-23263ECF9B3D}"/>
                    </a:ext>
                  </a:extLst>
                </p:cNvPr>
                <p:cNvSpPr txBox="1"/>
                <p:nvPr/>
              </p:nvSpPr>
              <p:spPr>
                <a:xfrm>
                  <a:off x="1871629" y="2327582"/>
                  <a:ext cx="1027224" cy="33855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SPK</m:t>
                        </m:r>
                        <m:r>
                          <a:rPr lang="en-US" altLang="ja-JP" sz="1600">
                            <a:latin typeface="Cambria Math" panose="02040503050406030204" pitchFamily="18" charset="0"/>
                          </a:rPr>
                          <m:t>1</m:t>
                        </m:r>
                      </m:oMath>
                    </m:oMathPara>
                  </a14:m>
                  <a:endParaRPr lang="ja-JP" altLang="en-US" sz="1600" dirty="0">
                    <a:latin typeface="Century" panose="02040604050505020304" pitchFamily="18" charset="0"/>
                  </a:endParaRPr>
                </a:p>
              </p:txBody>
            </p:sp>
          </mc:Choice>
          <mc:Fallback xmlns="">
            <p:sp>
              <p:nvSpPr>
                <p:cNvPr id="374" name="テキスト ボックス 373">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1871629" y="2327582"/>
                  <a:ext cx="1027224" cy="338554"/>
                </a:xfrm>
                <a:prstGeom prst="rect">
                  <a:avLst/>
                </a:prstGeom>
                <a:blipFill rotWithShape="0">
                  <a:blip r:embed="rId16"/>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5" name="テキスト ボックス 374">
                  <a:extLst>
                    <a:ext uri="{FF2B5EF4-FFF2-40B4-BE49-F238E27FC236}">
                      <a16:creationId xmlns:a16="http://schemas.microsoft.com/office/drawing/2014/main" id="{CA01B175-D2B4-456F-B988-23263ECF9B3D}"/>
                    </a:ext>
                  </a:extLst>
                </p:cNvPr>
                <p:cNvSpPr txBox="1"/>
                <p:nvPr/>
              </p:nvSpPr>
              <p:spPr>
                <a:xfrm>
                  <a:off x="8689838" y="2326434"/>
                  <a:ext cx="1027224" cy="33855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SPK</m:t>
                        </m:r>
                        <m:r>
                          <a:rPr lang="en-US" altLang="ja-JP" sz="1600">
                            <a:latin typeface="Cambria Math" panose="02040503050406030204" pitchFamily="18" charset="0"/>
                          </a:rPr>
                          <m:t>2</m:t>
                        </m:r>
                      </m:oMath>
                    </m:oMathPara>
                  </a14:m>
                  <a:endParaRPr lang="ja-JP" altLang="en-US" sz="1600" dirty="0">
                    <a:latin typeface="Century" panose="02040604050505020304" pitchFamily="18" charset="0"/>
                  </a:endParaRPr>
                </a:p>
              </p:txBody>
            </p:sp>
          </mc:Choice>
          <mc:Fallback xmlns="">
            <p:sp>
              <p:nvSpPr>
                <p:cNvPr id="375" name="テキスト ボックス 374">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8689838" y="2326434"/>
                  <a:ext cx="1027224" cy="338554"/>
                </a:xfrm>
                <a:prstGeom prst="rect">
                  <a:avLst/>
                </a:prstGeom>
                <a:blipFill rotWithShape="0">
                  <a:blip r:embed="rId17"/>
                  <a:stretch>
                    <a:fillRect/>
                  </a:stretch>
                </a:blipFill>
                <a:ln w="19050">
                  <a:noFill/>
                </a:ln>
              </p:spPr>
              <p:txBody>
                <a:bodyPr/>
                <a:lstStyle/>
                <a:p>
                  <a:r>
                    <a:rPr lang="ja-JP" altLang="en-US">
                      <a:noFill/>
                    </a:rPr>
                    <a:t> </a:t>
                  </a:r>
                </a:p>
              </p:txBody>
            </p:sp>
          </mc:Fallback>
        </mc:AlternateContent>
        <p:cxnSp>
          <p:nvCxnSpPr>
            <p:cNvPr id="376" name="直線矢印コネクタ 375">
              <a:extLst>
                <a:ext uri="{FF2B5EF4-FFF2-40B4-BE49-F238E27FC236}">
                  <a16:creationId xmlns:a16="http://schemas.microsoft.com/office/drawing/2014/main" id="{9F8274EF-8B4A-4881-8E1F-701EB244F88A}"/>
                </a:ext>
              </a:extLst>
            </p:cNvPr>
            <p:cNvCxnSpPr>
              <a:cxnSpLocks/>
            </p:cNvCxnSpPr>
            <p:nvPr/>
          </p:nvCxnSpPr>
          <p:spPr>
            <a:xfrm flipH="1">
              <a:off x="4281064" y="1963024"/>
              <a:ext cx="246400"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377" name="直線矢印コネクタ 376">
              <a:extLst>
                <a:ext uri="{FF2B5EF4-FFF2-40B4-BE49-F238E27FC236}">
                  <a16:creationId xmlns:a16="http://schemas.microsoft.com/office/drawing/2014/main" id="{07200C47-1CC2-421A-9838-2AEC53C84246}"/>
                </a:ext>
              </a:extLst>
            </p:cNvPr>
            <p:cNvCxnSpPr>
              <a:cxnSpLocks/>
            </p:cNvCxnSpPr>
            <p:nvPr/>
          </p:nvCxnSpPr>
          <p:spPr>
            <a:xfrm>
              <a:off x="4299997" y="1800212"/>
              <a:ext cx="246400"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grpSp>
          <p:nvGrpSpPr>
            <p:cNvPr id="378" name="グループ化 377"/>
            <p:cNvGrpSpPr/>
            <p:nvPr/>
          </p:nvGrpSpPr>
          <p:grpSpPr>
            <a:xfrm>
              <a:off x="4406214" y="2713785"/>
              <a:ext cx="2743200" cy="64010"/>
              <a:chOff x="2287109" y="5122195"/>
              <a:chExt cx="2730638" cy="58263"/>
            </a:xfrm>
          </p:grpSpPr>
          <p:cxnSp>
            <p:nvCxnSpPr>
              <p:cNvPr id="379" name="直線コネクタ 378"/>
              <p:cNvCxnSpPr/>
              <p:nvPr/>
            </p:nvCxnSpPr>
            <p:spPr>
              <a:xfrm flipH="1">
                <a:off x="2287109" y="5180458"/>
                <a:ext cx="273063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0" name="直線コネクタ 379"/>
              <p:cNvCxnSpPr/>
              <p:nvPr/>
            </p:nvCxnSpPr>
            <p:spPr>
              <a:xfrm flipV="1">
                <a:off x="2290420" y="5122195"/>
                <a:ext cx="0" cy="582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1" name="直線コネクタ 380"/>
              <p:cNvCxnSpPr/>
              <p:nvPr/>
            </p:nvCxnSpPr>
            <p:spPr>
              <a:xfrm flipV="1">
                <a:off x="5017247" y="5122195"/>
                <a:ext cx="0" cy="582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sp>
        <p:nvSpPr>
          <p:cNvPr id="384" name="テキスト ボックス 383"/>
          <p:cNvSpPr txBox="1"/>
          <p:nvPr/>
        </p:nvSpPr>
        <p:spPr>
          <a:xfrm>
            <a:off x="211709" y="992392"/>
            <a:ext cx="8348672" cy="492443"/>
          </a:xfrm>
          <a:prstGeom prst="rect">
            <a:avLst/>
          </a:prstGeom>
          <a:noFill/>
        </p:spPr>
        <p:txBody>
          <a:bodyPr wrap="square" rtlCol="0">
            <a:spAutoFit/>
          </a:bodyPr>
          <a:lstStyle/>
          <a:p>
            <a:pPr marL="457200" indent="-457200" algn="ctr">
              <a:buFont typeface="Wingdings" panose="05000000000000000000" pitchFamily="2" charset="2"/>
              <a:buChar char="l"/>
            </a:pPr>
            <a:r>
              <a:rPr lang="ja-JP" altLang="en-US" sz="2600" dirty="0">
                <a:latin typeface="ＭＳ Ｐゴシック" panose="020B0600070205080204" pitchFamily="50" charset="-128"/>
                <a:ea typeface="ＭＳ Ｐゴシック" panose="020B0600070205080204" pitchFamily="50" charset="-128"/>
              </a:rPr>
              <a:t>熱音響コアの両端に音源を配置した周波数応答計測系</a:t>
            </a:r>
            <a:endParaRPr kumimoji="1" lang="en-US" altLang="ja-JP" sz="2600" dirty="0">
              <a:latin typeface="ＭＳ Ｐゴシック" panose="020B0600070205080204" pitchFamily="50" charset="-128"/>
              <a:ea typeface="ＭＳ Ｐゴシック" panose="020B0600070205080204" pitchFamily="50" charset="-128"/>
            </a:endParaRPr>
          </a:p>
        </p:txBody>
      </p:sp>
      <p:sp>
        <p:nvSpPr>
          <p:cNvPr id="385" name="テキスト ボックス 384"/>
          <p:cNvSpPr txBox="1"/>
          <p:nvPr/>
        </p:nvSpPr>
        <p:spPr>
          <a:xfrm>
            <a:off x="866290" y="4096185"/>
            <a:ext cx="7935434" cy="892552"/>
          </a:xfrm>
          <a:prstGeom prst="rect">
            <a:avLst/>
          </a:prstGeom>
          <a:solidFill>
            <a:schemeClr val="bg1"/>
          </a:solidFill>
          <a:ln w="28575">
            <a:solidFill>
              <a:schemeClr val="accent1"/>
            </a:solidFill>
          </a:ln>
        </p:spPr>
        <p:txBody>
          <a:bodyPr wrap="square" rtlCol="0">
            <a:spAutoFit/>
          </a:bodyPr>
          <a:lstStyle/>
          <a:p>
            <a:pPr algn="ctr"/>
            <a:r>
              <a:rPr kumimoji="1" lang="ja-JP" altLang="en-US" sz="2600" dirty="0">
                <a:latin typeface="ＭＳ Ｐゴシック" panose="020B0600070205080204" pitchFamily="50" charset="-128"/>
                <a:ea typeface="ＭＳ Ｐゴシック" panose="020B0600070205080204" pitchFamily="50" charset="-128"/>
              </a:rPr>
              <a:t>左右の</a:t>
            </a:r>
            <a:r>
              <a:rPr lang="ja-JP" altLang="en-US" sz="2600" dirty="0">
                <a:latin typeface="ＭＳ Ｐゴシック" panose="020B0600070205080204" pitchFamily="50" charset="-128"/>
                <a:ea typeface="ＭＳ Ｐゴシック" panose="020B0600070205080204" pitchFamily="50" charset="-128"/>
              </a:rPr>
              <a:t>音源</a:t>
            </a:r>
            <a:r>
              <a:rPr kumimoji="1" lang="ja-JP" altLang="en-US" sz="2600" dirty="0">
                <a:latin typeface="ＭＳ Ｐゴシック" panose="020B0600070205080204" pitchFamily="50" charset="-128"/>
                <a:ea typeface="ＭＳ Ｐゴシック" panose="020B0600070205080204" pitchFamily="50" charset="-128"/>
              </a:rPr>
              <a:t>を同時駆動させることにより</a:t>
            </a:r>
            <a:endParaRPr kumimoji="1" lang="en-US" altLang="ja-JP" sz="2600" dirty="0">
              <a:latin typeface="ＭＳ Ｐゴシック" panose="020B0600070205080204" pitchFamily="50" charset="-128"/>
              <a:ea typeface="ＭＳ Ｐゴシック" panose="020B0600070205080204" pitchFamily="50" charset="-128"/>
            </a:endParaRPr>
          </a:p>
          <a:p>
            <a:pPr algn="ctr"/>
            <a:r>
              <a:rPr kumimoji="1" lang="ja-JP" altLang="en-US" sz="2600" dirty="0">
                <a:latin typeface="ＭＳ Ｐゴシック" panose="020B0600070205080204" pitchFamily="50" charset="-128"/>
                <a:ea typeface="ＭＳ Ｐゴシック" panose="020B0600070205080204" pitchFamily="50" charset="-128"/>
              </a:rPr>
              <a:t>熱音響コア両端での音響インピーダンスを制御</a:t>
            </a:r>
            <a:endParaRPr kumimoji="1" lang="en-US" altLang="ja-JP" sz="2600" dirty="0">
              <a:latin typeface="ＭＳ Ｐゴシック" panose="020B0600070205080204" pitchFamily="50" charset="-128"/>
              <a:ea typeface="ＭＳ Ｐゴシック" panose="020B0600070205080204" pitchFamily="50" charset="-128"/>
            </a:endParaRPr>
          </a:p>
        </p:txBody>
      </p:sp>
      <p:sp>
        <p:nvSpPr>
          <p:cNvPr id="386" name="テキスト ボックス 385"/>
          <p:cNvSpPr txBox="1"/>
          <p:nvPr/>
        </p:nvSpPr>
        <p:spPr>
          <a:xfrm>
            <a:off x="1995551" y="5571092"/>
            <a:ext cx="5537606" cy="492443"/>
          </a:xfrm>
          <a:prstGeom prst="rect">
            <a:avLst/>
          </a:prstGeom>
          <a:noFill/>
        </p:spPr>
        <p:txBody>
          <a:bodyPr wrap="square" rtlCol="0">
            <a:spAutoFit/>
          </a:bodyPr>
          <a:lstStyle/>
          <a:p>
            <a:pPr algn="ctr"/>
            <a:r>
              <a:rPr kumimoji="1" lang="en-US" altLang="ja-JP" sz="2600" dirty="0">
                <a:latin typeface="ＭＳ Ｐゴシック" panose="020B0600070205080204" pitchFamily="50" charset="-128"/>
                <a:ea typeface="ＭＳ Ｐゴシック" panose="020B0600070205080204" pitchFamily="50" charset="-128"/>
              </a:rPr>
              <a:t>2</a:t>
            </a:r>
            <a:r>
              <a:rPr kumimoji="1" lang="ja-JP" altLang="en-US" sz="2600" dirty="0">
                <a:latin typeface="ＭＳ Ｐゴシック" panose="020B0600070205080204" pitchFamily="50" charset="-128"/>
                <a:ea typeface="ＭＳ Ｐゴシック" panose="020B0600070205080204" pitchFamily="50" charset="-128"/>
              </a:rPr>
              <a:t>入出力系</a:t>
            </a:r>
            <a:r>
              <a:rPr lang="ja-JP" altLang="en-US" sz="2600" dirty="0">
                <a:latin typeface="ＭＳ Ｐゴシック" panose="020B0600070205080204" pitchFamily="50" charset="-128"/>
                <a:ea typeface="ＭＳ Ｐゴシック" panose="020B0600070205080204" pitchFamily="50" charset="-128"/>
              </a:rPr>
              <a:t>の</a:t>
            </a:r>
            <a:r>
              <a:rPr kumimoji="1" lang="ja-JP" altLang="en-US" sz="2600" dirty="0">
                <a:latin typeface="ＭＳ Ｐゴシック" panose="020B0600070205080204" pitchFamily="50" charset="-128"/>
                <a:ea typeface="ＭＳ Ｐゴシック" panose="020B0600070205080204" pitchFamily="50" charset="-128"/>
              </a:rPr>
              <a:t>難しい問題設定</a:t>
            </a:r>
            <a:endParaRPr kumimoji="1" lang="en-US" altLang="ja-JP" sz="2600" dirty="0">
              <a:latin typeface="ＭＳ Ｐゴシック" panose="020B0600070205080204" pitchFamily="50" charset="-128"/>
              <a:ea typeface="ＭＳ Ｐゴシック" panose="020B0600070205080204" pitchFamily="50" charset="-128"/>
            </a:endParaRPr>
          </a:p>
        </p:txBody>
      </p:sp>
      <p:sp>
        <p:nvSpPr>
          <p:cNvPr id="382" name="下矢印 381"/>
          <p:cNvSpPr/>
          <p:nvPr/>
        </p:nvSpPr>
        <p:spPr>
          <a:xfrm>
            <a:off x="4158994" y="4999438"/>
            <a:ext cx="960772" cy="526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96106" y="6108533"/>
            <a:ext cx="8700364" cy="492443"/>
          </a:xfrm>
          <a:prstGeom prst="rect">
            <a:avLst/>
          </a:prstGeom>
          <a:noFill/>
        </p:spPr>
        <p:txBody>
          <a:bodyPr wrap="square" rtlCol="0">
            <a:spAutoFit/>
          </a:bodyPr>
          <a:lstStyle/>
          <a:p>
            <a:pPr algn="ctr"/>
            <a:r>
              <a:rPr kumimoji="1" lang="ja-JP" altLang="en-US" sz="2600" dirty="0">
                <a:latin typeface="ＭＳ Ｐゴシック" panose="020B0600070205080204" pitchFamily="50" charset="-128"/>
                <a:ea typeface="ＭＳ Ｐゴシック" panose="020B0600070205080204" pitchFamily="50" charset="-128"/>
              </a:rPr>
              <a:t>この問題を解決する準備段階として、問題設定を簡単化</a:t>
            </a:r>
            <a:endParaRPr kumimoji="1" lang="en-US" altLang="ja-JP" sz="2600" dirty="0">
              <a:latin typeface="ＭＳ Ｐゴシック" panose="020B0600070205080204" pitchFamily="50" charset="-128"/>
              <a:ea typeface="ＭＳ Ｐゴシック" panose="020B0600070205080204" pitchFamily="50" charset="-128"/>
            </a:endParaRPr>
          </a:p>
        </p:txBody>
      </p:sp>
      <p:sp>
        <p:nvSpPr>
          <p:cNvPr id="99"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推定対象とする熱音響エンジンの構成 </a:t>
            </a:r>
            <a:r>
              <a:rPr lang="en-US" altLang="ja-JP" sz="3600" dirty="0"/>
              <a:t>-</a:t>
            </a:r>
            <a:endParaRPr lang="ja-JP" altLang="en-US" sz="3600" dirty="0"/>
          </a:p>
        </p:txBody>
      </p:sp>
      <p:sp>
        <p:nvSpPr>
          <p:cNvPr id="3" name="スライド番号プレースホルダー 2"/>
          <p:cNvSpPr>
            <a:spLocks noGrp="1"/>
          </p:cNvSpPr>
          <p:nvPr>
            <p:ph type="sldNum" sz="quarter" idx="12"/>
          </p:nvPr>
        </p:nvSpPr>
        <p:spPr/>
        <p:txBody>
          <a:bodyPr/>
          <a:lstStyle/>
          <a:p>
            <a:fld id="{BC61AADE-A0EC-439D-811A-359813556A13}" type="slidenum">
              <a:rPr kumimoji="1" lang="ja-JP" altLang="en-US" smtClean="0"/>
              <a:t>28</a:t>
            </a:fld>
            <a:endParaRPr kumimoji="1" lang="ja-JP" altLang="en-US"/>
          </a:p>
        </p:txBody>
      </p:sp>
    </p:spTree>
    <p:extLst>
      <p:ext uri="{BB962C8B-B14F-4D97-AF65-F5344CB8AC3E}">
        <p14:creationId xmlns:p14="http://schemas.microsoft.com/office/powerpoint/2010/main" val="861061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B36C367-49A8-4B73-A9A0-638C36D5ACBA}"/>
              </a:ext>
            </a:extLst>
          </p:cNvPr>
          <p:cNvSpPr/>
          <p:nvPr/>
        </p:nvSpPr>
        <p:spPr>
          <a:xfrm>
            <a:off x="141629" y="1023443"/>
            <a:ext cx="8371202" cy="492443"/>
          </a:xfrm>
          <a:prstGeom prst="rect">
            <a:avLst/>
          </a:prstGeom>
        </p:spPr>
        <p:txBody>
          <a:bodyPr wrap="none">
            <a:spAutoFit/>
          </a:bodyPr>
          <a:lstStyle/>
          <a:p>
            <a:pPr marL="457200" indent="-457200">
              <a:buFont typeface="Wingdings" panose="05000000000000000000" pitchFamily="2" charset="2"/>
              <a:buChar char="l"/>
            </a:pPr>
            <a:r>
              <a:rPr lang="ja-JP" altLang="en-US" sz="2600" u="sng" dirty="0">
                <a:latin typeface="ＭＳ Ｐゴシック" panose="020B0600070205080204" pitchFamily="50" charset="-128"/>
              </a:rPr>
              <a:t>熱音響コアの左端の閉端を持つ管路 ＝ 熱音響コア部</a:t>
            </a:r>
            <a:endParaRPr lang="en-US" altLang="ja-JP" sz="2600" u="sng" dirty="0">
              <a:latin typeface="ＭＳ Ｐゴシック" panose="020B0600070205080204" pitchFamily="50" charset="-128"/>
            </a:endParaRPr>
          </a:p>
        </p:txBody>
      </p:sp>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推定対象とする熱音響エンジンの構成 </a:t>
            </a:r>
            <a:r>
              <a:rPr lang="en-US" altLang="ja-JP" sz="3600" dirty="0"/>
              <a:t>-</a:t>
            </a:r>
            <a:endParaRPr lang="ja-JP" altLang="en-US" sz="3600" dirty="0"/>
          </a:p>
        </p:txBody>
      </p:sp>
      <p:grpSp>
        <p:nvGrpSpPr>
          <p:cNvPr id="77" name="グループ化 76">
            <a:extLst>
              <a:ext uri="{FF2B5EF4-FFF2-40B4-BE49-F238E27FC236}">
                <a16:creationId xmlns:a16="http://schemas.microsoft.com/office/drawing/2014/main" id="{B5B66E5E-C632-48FD-958E-512CF5F570ED}"/>
              </a:ext>
            </a:extLst>
          </p:cNvPr>
          <p:cNvGrpSpPr/>
          <p:nvPr/>
        </p:nvGrpSpPr>
        <p:grpSpPr>
          <a:xfrm>
            <a:off x="2493881" y="2101800"/>
            <a:ext cx="1695501" cy="926911"/>
            <a:chOff x="2666179" y="2911629"/>
            <a:chExt cx="1715076" cy="796474"/>
          </a:xfrm>
        </p:grpSpPr>
        <p:grpSp>
          <p:nvGrpSpPr>
            <p:cNvPr id="78" name="グループ化 77">
              <a:extLst>
                <a:ext uri="{FF2B5EF4-FFF2-40B4-BE49-F238E27FC236}">
                  <a16:creationId xmlns:a16="http://schemas.microsoft.com/office/drawing/2014/main" id="{A93F7F8A-E247-4325-BB98-DA42724FED13}"/>
                </a:ext>
              </a:extLst>
            </p:cNvPr>
            <p:cNvGrpSpPr/>
            <p:nvPr/>
          </p:nvGrpSpPr>
          <p:grpSpPr>
            <a:xfrm>
              <a:off x="3877397" y="2911629"/>
              <a:ext cx="503858" cy="796474"/>
              <a:chOff x="3877397" y="2911629"/>
              <a:chExt cx="503858" cy="796474"/>
            </a:xfrm>
          </p:grpSpPr>
          <p:cxnSp>
            <p:nvCxnSpPr>
              <p:cNvPr id="95" name="直線コネクタ 94">
                <a:extLst>
                  <a:ext uri="{FF2B5EF4-FFF2-40B4-BE49-F238E27FC236}">
                    <a16:creationId xmlns:a16="http://schemas.microsoft.com/office/drawing/2014/main" id="{1126C70C-05B8-4511-97DE-D3AE433AA7CC}"/>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5FAB7DFB-5988-4C0A-ABDD-0572869C0B61}"/>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6E098FED-1E8C-4784-AF90-39313D36DAF4}"/>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D28FB64D-190C-46AB-A1A6-5B5CC6A6F1D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00" name="直線コネクタ 99">
                <a:extLst>
                  <a:ext uri="{FF2B5EF4-FFF2-40B4-BE49-F238E27FC236}">
                    <a16:creationId xmlns:a16="http://schemas.microsoft.com/office/drawing/2014/main" id="{2D7CEAA8-1550-4794-B763-B6241F1A6AD5}"/>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91225D39-D17D-4493-A2D0-E0289512378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2396D230-59ED-4D74-8EDB-41D9B094EEE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2636065F-4C4A-4F11-9A43-B0EEE9019D23}"/>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66F25E92-BE4D-4B7F-8B99-0C704C420531}"/>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直線コネクタ 78">
              <a:extLst>
                <a:ext uri="{FF2B5EF4-FFF2-40B4-BE49-F238E27FC236}">
                  <a16:creationId xmlns:a16="http://schemas.microsoft.com/office/drawing/2014/main" id="{9D12F1F1-FC68-4009-810D-C19E82049F99}"/>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77AF937-9D71-4B76-8C00-5C7BD49BBC27}"/>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262B28F7-4602-4AD5-8993-2FA0C9A0C66E}"/>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2" name="グループ化 81">
              <a:extLst>
                <a:ext uri="{FF2B5EF4-FFF2-40B4-BE49-F238E27FC236}">
                  <a16:creationId xmlns:a16="http://schemas.microsoft.com/office/drawing/2014/main" id="{490FAC48-BB50-400B-8988-3D5D7A7A4A89}"/>
                </a:ext>
              </a:extLst>
            </p:cNvPr>
            <p:cNvGrpSpPr/>
            <p:nvPr/>
          </p:nvGrpSpPr>
          <p:grpSpPr>
            <a:xfrm flipH="1">
              <a:off x="2666179" y="2911629"/>
              <a:ext cx="503858" cy="796474"/>
              <a:chOff x="3877397" y="2911629"/>
              <a:chExt cx="503858" cy="796474"/>
            </a:xfrm>
          </p:grpSpPr>
          <p:cxnSp>
            <p:nvCxnSpPr>
              <p:cNvPr id="85" name="直線コネクタ 84">
                <a:extLst>
                  <a:ext uri="{FF2B5EF4-FFF2-40B4-BE49-F238E27FC236}">
                    <a16:creationId xmlns:a16="http://schemas.microsoft.com/office/drawing/2014/main" id="{3AF86AE3-C6F6-414C-AFAF-190509E59108}"/>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08CD5DA-B843-4DB0-9D72-00806A9FCEE9}"/>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E6D9FF1E-80E1-4E4C-A7E9-86A0028E6A41}"/>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F7CBBE5D-8936-4C77-8D4D-F11D3E8EB68B}"/>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0" name="直線コネクタ 89">
                <a:extLst>
                  <a:ext uri="{FF2B5EF4-FFF2-40B4-BE49-F238E27FC236}">
                    <a16:creationId xmlns:a16="http://schemas.microsoft.com/office/drawing/2014/main" id="{F708926C-C9DF-4B84-8F5B-AD13701687FD}"/>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465FF596-EC87-4686-B41A-AEC517C175C7}"/>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36AAB3A-3683-4409-9B23-7B43D1757C23}"/>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33DFE68A-DDFB-4CB7-B17A-B61B83C5B9E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EDDA9258-B5F3-4F31-82A5-5933C06C6E7C}"/>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正方形/長方形 82">
              <a:extLst>
                <a:ext uri="{FF2B5EF4-FFF2-40B4-BE49-F238E27FC236}">
                  <a16:creationId xmlns:a16="http://schemas.microsoft.com/office/drawing/2014/main" id="{2742984F-EA8E-4419-8CB6-4E77F2CA6849}"/>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4" name="正方形/長方形 83">
              <a:extLst>
                <a:ext uri="{FF2B5EF4-FFF2-40B4-BE49-F238E27FC236}">
                  <a16:creationId xmlns:a16="http://schemas.microsoft.com/office/drawing/2014/main" id="{86CFEBF7-F050-458B-A0E2-EBCDEF1FF7E2}"/>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05" name="グループ化 104">
            <a:extLst>
              <a:ext uri="{FF2B5EF4-FFF2-40B4-BE49-F238E27FC236}">
                <a16:creationId xmlns:a16="http://schemas.microsoft.com/office/drawing/2014/main" id="{6F5D2ED8-3D03-4323-A8D4-1C2FED9D2B2A}"/>
              </a:ext>
            </a:extLst>
          </p:cNvPr>
          <p:cNvGrpSpPr/>
          <p:nvPr/>
        </p:nvGrpSpPr>
        <p:grpSpPr>
          <a:xfrm>
            <a:off x="2991648" y="1758819"/>
            <a:ext cx="768689" cy="521006"/>
            <a:chOff x="2730802" y="2645338"/>
            <a:chExt cx="777566" cy="447691"/>
          </a:xfrm>
        </p:grpSpPr>
        <mc:AlternateContent xmlns:mc="http://schemas.openxmlformats.org/markup-compatibility/2006" xmlns:a14="http://schemas.microsoft.com/office/drawing/2010/main">
          <mc:Choice Requires="a14">
            <p:sp>
              <p:nvSpPr>
                <p:cNvPr id="107" name="テキスト ボックス 106">
                  <a:extLst>
                    <a:ext uri="{FF2B5EF4-FFF2-40B4-BE49-F238E27FC236}">
                      <a16:creationId xmlns:a16="http://schemas.microsoft.com/office/drawing/2014/main" id="{1811074D-CCCF-4189-95C9-84E4CEF1DA33}"/>
                    </a:ext>
                  </a:extLst>
                </p:cNvPr>
                <p:cNvSpPr txBox="1"/>
                <p:nvPr/>
              </p:nvSpPr>
              <p:spPr>
                <a:xfrm>
                  <a:off x="2730802" y="2645338"/>
                  <a:ext cx="643467" cy="43347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231" name="テキスト ボックス 230">
                  <a:extLst>
                    <a:ext uri="{FF2B5EF4-FFF2-40B4-BE49-F238E27FC236}">
                      <a16:creationId xmlns:a16="http://schemas.microsoft.com/office/drawing/2014/main" id="{1811074D-CCCF-4189-95C9-84E4CEF1DA33}"/>
                    </a:ext>
                  </a:extLst>
                </p:cNvPr>
                <p:cNvSpPr txBox="1">
                  <a:spLocks noRot="1" noChangeAspect="1" noMove="1" noResize="1" noEditPoints="1" noAdjustHandles="1" noChangeArrowheads="1" noChangeShapeType="1" noTextEdit="1"/>
                </p:cNvSpPr>
                <p:nvPr/>
              </p:nvSpPr>
              <p:spPr>
                <a:xfrm>
                  <a:off x="2730802" y="2645338"/>
                  <a:ext cx="643467" cy="566793"/>
                </a:xfrm>
                <a:prstGeom prst="rect">
                  <a:avLst/>
                </a:prstGeom>
                <a:blipFill>
                  <a:blip r:embed="rId4"/>
                  <a:stretch>
                    <a:fillRect/>
                  </a:stretch>
                </a:blipFill>
                <a:ln w="19050">
                  <a:noFill/>
                </a:ln>
              </p:spPr>
              <p:txBody>
                <a:bodyPr/>
                <a:lstStyle/>
                <a:p>
                  <a:r>
                    <a:rPr lang="ja-JP" altLang="en-US">
                      <a:noFill/>
                    </a:rPr>
                    <a:t> </a:t>
                  </a:r>
                </a:p>
              </p:txBody>
            </p:sp>
          </mc:Fallback>
        </mc:AlternateContent>
        <p:sp>
          <p:nvSpPr>
            <p:cNvPr id="108" name="テキスト ボックス 107">
              <a:extLst>
                <a:ext uri="{FF2B5EF4-FFF2-40B4-BE49-F238E27FC236}">
                  <a16:creationId xmlns:a16="http://schemas.microsoft.com/office/drawing/2014/main" id="{C644E377-3355-4AA6-B270-83B654FE05A9}"/>
                </a:ext>
              </a:extLst>
            </p:cNvPr>
            <p:cNvSpPr txBox="1"/>
            <p:nvPr/>
          </p:nvSpPr>
          <p:spPr>
            <a:xfrm>
              <a:off x="3006470" y="2759588"/>
              <a:ext cx="501898" cy="333441"/>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H</a:t>
              </a:r>
              <a:endParaRPr lang="ja-JP" altLang="en-US" sz="1400" dirty="0">
                <a:latin typeface="Cambria" panose="02040503050406030204" pitchFamily="18" charset="0"/>
                <a:cs typeface="Calibri" panose="020F0502020204030204" pitchFamily="34" charset="0"/>
              </a:endParaRPr>
            </a:p>
          </p:txBody>
        </p:sp>
      </p:grpSp>
      <p:sp>
        <p:nvSpPr>
          <p:cNvPr id="109" name="テキスト ボックス 108">
            <a:extLst>
              <a:ext uri="{FF2B5EF4-FFF2-40B4-BE49-F238E27FC236}">
                <a16:creationId xmlns:a16="http://schemas.microsoft.com/office/drawing/2014/main" id="{6FB8AF12-FFB0-48A0-A366-053DFB68E26B}"/>
              </a:ext>
            </a:extLst>
          </p:cNvPr>
          <p:cNvSpPr txBox="1"/>
          <p:nvPr/>
        </p:nvSpPr>
        <p:spPr>
          <a:xfrm>
            <a:off x="4749983" y="2322776"/>
            <a:ext cx="82" cy="271633"/>
          </a:xfrm>
          <a:prstGeom prst="rect">
            <a:avLst/>
          </a:prstGeom>
          <a:noFill/>
        </p:spPr>
        <p:txBody>
          <a:bodyPr wrap="none" lIns="0" tIns="0" rIns="0" bIns="0" rtlCol="0">
            <a:spAutoFit/>
          </a:bodyPr>
          <a:lstStyle/>
          <a:p>
            <a:endParaRPr lang="ja-JP" altLang="en-US" sz="1400" dirty="0"/>
          </a:p>
        </p:txBody>
      </p:sp>
      <p:cxnSp>
        <p:nvCxnSpPr>
          <p:cNvPr id="111" name="直線コネクタ 110">
            <a:extLst>
              <a:ext uri="{FF2B5EF4-FFF2-40B4-BE49-F238E27FC236}">
                <a16:creationId xmlns:a16="http://schemas.microsoft.com/office/drawing/2014/main" id="{11B21E15-8378-43A3-88D8-098C292170E8}"/>
              </a:ext>
            </a:extLst>
          </p:cNvPr>
          <p:cNvCxnSpPr>
            <a:cxnSpLocks/>
          </p:cNvCxnSpPr>
          <p:nvPr/>
        </p:nvCxnSpPr>
        <p:spPr>
          <a:xfrm>
            <a:off x="4182561" y="2351491"/>
            <a:ext cx="3834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6D7B26AA-D59F-46A6-BFB8-A8D6BE0293AB}"/>
              </a:ext>
            </a:extLst>
          </p:cNvPr>
          <p:cNvCxnSpPr>
            <a:cxnSpLocks/>
          </p:cNvCxnSpPr>
          <p:nvPr/>
        </p:nvCxnSpPr>
        <p:spPr>
          <a:xfrm>
            <a:off x="4182561" y="2786160"/>
            <a:ext cx="3834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FFC35BEC-8585-449F-A29B-D288CBA7C237}"/>
                  </a:ext>
                </a:extLst>
              </p:cNvPr>
              <p:cNvSpPr txBox="1"/>
              <p:nvPr/>
            </p:nvSpPr>
            <p:spPr>
              <a:xfrm>
                <a:off x="4263112" y="2304012"/>
                <a:ext cx="312539" cy="271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𝐴</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113" name="テキスト ボックス 112">
                <a:extLst>
                  <a:ext uri="{FF2B5EF4-FFF2-40B4-BE49-F238E27FC236}">
                    <a16:creationId xmlns="" xmlns:a16="http://schemas.microsoft.com/office/drawing/2014/main" xmlns:a14="http://schemas.microsoft.com/office/drawing/2010/main" id="{FFC35BEC-8585-449F-A29B-D288CBA7C237}"/>
                  </a:ext>
                </a:extLst>
              </p:cNvPr>
              <p:cNvSpPr txBox="1">
                <a:spLocks noRot="1" noChangeAspect="1" noMove="1" noResize="1" noEditPoints="1" noAdjustHandles="1" noChangeArrowheads="1" noChangeShapeType="1" noTextEdit="1"/>
              </p:cNvSpPr>
              <p:nvPr/>
            </p:nvSpPr>
            <p:spPr>
              <a:xfrm>
                <a:off x="4263112" y="2304012"/>
                <a:ext cx="312539" cy="27163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912B9661-C7B4-4AD0-8584-C80EC1183E7B}"/>
                  </a:ext>
                </a:extLst>
              </p:cNvPr>
              <p:cNvSpPr txBox="1"/>
              <p:nvPr/>
            </p:nvSpPr>
            <p:spPr>
              <a:xfrm>
                <a:off x="4257807" y="2516117"/>
                <a:ext cx="308660" cy="271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𝐵</m:t>
                          </m:r>
                        </m:e>
                        <m:sub>
                          <m:r>
                            <a:rPr lang="en-US" altLang="ja-JP" sz="1400" i="1">
                              <a:latin typeface="Cambria Math" panose="02040503050406030204" pitchFamily="18" charset="0"/>
                            </a:rPr>
                            <m:t>2</m:t>
                          </m:r>
                        </m:sub>
                      </m:sSub>
                    </m:oMath>
                  </m:oMathPara>
                </a14:m>
                <a:endParaRPr lang="ja-JP" altLang="en-US" sz="1400" i="1" dirty="0"/>
              </a:p>
            </p:txBody>
          </p:sp>
        </mc:Choice>
        <mc:Fallback xmlns="">
          <p:sp>
            <p:nvSpPr>
              <p:cNvPr id="114" name="テキスト ボックス 113">
                <a:extLst>
                  <a:ext uri="{FF2B5EF4-FFF2-40B4-BE49-F238E27FC236}">
                    <a16:creationId xmlns="" xmlns:a16="http://schemas.microsoft.com/office/drawing/2014/main" xmlns:a14="http://schemas.microsoft.com/office/drawing/2010/main" id="{912B9661-C7B4-4AD0-8584-C80EC1183E7B}"/>
                  </a:ext>
                </a:extLst>
              </p:cNvPr>
              <p:cNvSpPr txBox="1">
                <a:spLocks noRot="1" noChangeAspect="1" noMove="1" noResize="1" noEditPoints="1" noAdjustHandles="1" noChangeArrowheads="1" noChangeShapeType="1" noTextEdit="1"/>
              </p:cNvSpPr>
              <p:nvPr/>
            </p:nvSpPr>
            <p:spPr>
              <a:xfrm>
                <a:off x="4257807" y="2516117"/>
                <a:ext cx="308660" cy="271633"/>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115" name="直線矢印コネクタ 114">
            <a:extLst>
              <a:ext uri="{FF2B5EF4-FFF2-40B4-BE49-F238E27FC236}">
                <a16:creationId xmlns:a16="http://schemas.microsoft.com/office/drawing/2014/main" id="{9F8274EF-8B4A-4881-8E1F-701EB244F88A}"/>
              </a:ext>
            </a:extLst>
          </p:cNvPr>
          <p:cNvCxnSpPr>
            <a:cxnSpLocks/>
          </p:cNvCxnSpPr>
          <p:nvPr/>
        </p:nvCxnSpPr>
        <p:spPr>
          <a:xfrm flipH="1">
            <a:off x="4591701" y="2665682"/>
            <a:ext cx="250067"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18" name="直線矢印コネクタ 117">
            <a:extLst>
              <a:ext uri="{FF2B5EF4-FFF2-40B4-BE49-F238E27FC236}">
                <a16:creationId xmlns:a16="http://schemas.microsoft.com/office/drawing/2014/main" id="{07200C47-1CC2-421A-9838-2AEC53C84246}"/>
              </a:ext>
            </a:extLst>
          </p:cNvPr>
          <p:cNvCxnSpPr>
            <a:cxnSpLocks/>
          </p:cNvCxnSpPr>
          <p:nvPr/>
        </p:nvCxnSpPr>
        <p:spPr>
          <a:xfrm>
            <a:off x="4610916" y="2500446"/>
            <a:ext cx="250067"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20" name="直線コネクタ 119">
            <a:extLst>
              <a:ext uri="{FF2B5EF4-FFF2-40B4-BE49-F238E27FC236}">
                <a16:creationId xmlns:a16="http://schemas.microsoft.com/office/drawing/2014/main" id="{11B21E15-8378-43A3-88D8-098C292170E8}"/>
              </a:ext>
            </a:extLst>
          </p:cNvPr>
          <p:cNvCxnSpPr>
            <a:cxnSpLocks/>
          </p:cNvCxnSpPr>
          <p:nvPr/>
        </p:nvCxnSpPr>
        <p:spPr>
          <a:xfrm flipH="1">
            <a:off x="1272704" y="2351251"/>
            <a:ext cx="1227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6D7B26AA-D59F-46A6-BFB8-A8D6BE0293AB}"/>
              </a:ext>
            </a:extLst>
          </p:cNvPr>
          <p:cNvCxnSpPr>
            <a:cxnSpLocks/>
          </p:cNvCxnSpPr>
          <p:nvPr/>
        </p:nvCxnSpPr>
        <p:spPr>
          <a:xfrm flipH="1">
            <a:off x="1231837" y="2785920"/>
            <a:ext cx="12615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40902" y="2350070"/>
            <a:ext cx="0" cy="98988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1231837" y="2318177"/>
            <a:ext cx="0" cy="98988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テキスト ボックス 126">
                <a:extLst>
                  <a:ext uri="{FF2B5EF4-FFF2-40B4-BE49-F238E27FC236}">
                    <a16:creationId xmlns:a16="http://schemas.microsoft.com/office/drawing/2014/main" id="{CA01B175-D2B4-456F-B988-23263ECF9B3D}"/>
                  </a:ext>
                </a:extLst>
              </p:cNvPr>
              <p:cNvSpPr txBox="1"/>
              <p:nvPr/>
            </p:nvSpPr>
            <p:spPr>
              <a:xfrm>
                <a:off x="1222757" y="3311269"/>
                <a:ext cx="3527226" cy="34359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1600">
                          <a:latin typeface="Cambria Math" panose="02040503050406030204" pitchFamily="18" charset="0"/>
                        </a:rPr>
                        <m:t>thermoacoustic</m:t>
                      </m:r>
                      <m:r>
                        <a:rPr lang="en-US" altLang="ja-JP" sz="1600">
                          <a:latin typeface="Cambria Math" panose="02040503050406030204" pitchFamily="18" charset="0"/>
                        </a:rPr>
                        <m:t> </m:t>
                      </m:r>
                      <m:r>
                        <m:rPr>
                          <m:sty m:val="p"/>
                        </m:rPr>
                        <a:rPr lang="en-US" altLang="ja-JP" sz="1600">
                          <a:latin typeface="Cambria Math" panose="02040503050406030204" pitchFamily="18" charset="0"/>
                        </a:rPr>
                        <m:t>core</m:t>
                      </m:r>
                    </m:oMath>
                  </m:oMathPara>
                </a14:m>
                <a:endParaRPr lang="ja-JP" altLang="en-US" sz="1600" dirty="0">
                  <a:latin typeface="Century" panose="02040604050505020304" pitchFamily="18" charset="0"/>
                </a:endParaRPr>
              </a:p>
            </p:txBody>
          </p:sp>
        </mc:Choice>
        <mc:Fallback xmlns="">
          <p:sp>
            <p:nvSpPr>
              <p:cNvPr id="127" name="テキスト ボックス 126">
                <a:extLst>
                  <a:ext uri="{FF2B5EF4-FFF2-40B4-BE49-F238E27FC236}">
                    <a16:creationId xmlns="" xmlns:a16="http://schemas.microsoft.com/office/drawing/2014/main" xmlns:a14="http://schemas.microsoft.com/office/drawing/2010/main" id="{CA01B175-D2B4-456F-B988-23263ECF9B3D}"/>
                  </a:ext>
                </a:extLst>
              </p:cNvPr>
              <p:cNvSpPr txBox="1">
                <a:spLocks noRot="1" noChangeAspect="1" noMove="1" noResize="1" noEditPoints="1" noAdjustHandles="1" noChangeArrowheads="1" noChangeShapeType="1" noTextEdit="1"/>
              </p:cNvSpPr>
              <p:nvPr/>
            </p:nvSpPr>
            <p:spPr>
              <a:xfrm>
                <a:off x="1222757" y="3311269"/>
                <a:ext cx="3527226" cy="343592"/>
              </a:xfrm>
              <a:prstGeom prst="rect">
                <a:avLst/>
              </a:prstGeom>
              <a:blipFill rotWithShape="0">
                <a:blip r:embed="rId7"/>
                <a:stretch>
                  <a:fillRect/>
                </a:stretch>
              </a:blipFill>
              <a:ln w="19050">
                <a:noFill/>
              </a:ln>
            </p:spPr>
            <p:txBody>
              <a:bodyPr/>
              <a:lstStyle/>
              <a:p>
                <a:r>
                  <a:rPr lang="ja-JP" altLang="en-US">
                    <a:noFill/>
                  </a:rPr>
                  <a:t> </a:t>
                </a:r>
              </a:p>
            </p:txBody>
          </p:sp>
        </mc:Fallback>
      </mc:AlternateContent>
      <p:sp>
        <p:nvSpPr>
          <p:cNvPr id="128" name="正方形/長方形 127">
            <a:extLst>
              <a:ext uri="{FF2B5EF4-FFF2-40B4-BE49-F238E27FC236}">
                <a16:creationId xmlns:a16="http://schemas.microsoft.com/office/drawing/2014/main" id="{7DFB4D52-610D-490F-8F29-317F39412561}"/>
              </a:ext>
            </a:extLst>
          </p:cNvPr>
          <p:cNvSpPr/>
          <p:nvPr/>
        </p:nvSpPr>
        <p:spPr>
          <a:xfrm flipH="1">
            <a:off x="1231837" y="2299671"/>
            <a:ext cx="81736" cy="50452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7DFB4D52-610D-490F-8F29-317F39412561}"/>
              </a:ext>
            </a:extLst>
          </p:cNvPr>
          <p:cNvSpPr/>
          <p:nvPr/>
        </p:nvSpPr>
        <p:spPr>
          <a:xfrm flipH="1">
            <a:off x="7994859" y="2306588"/>
            <a:ext cx="81736" cy="50452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0" name="グループ化 129"/>
          <p:cNvGrpSpPr/>
          <p:nvPr/>
        </p:nvGrpSpPr>
        <p:grpSpPr>
          <a:xfrm>
            <a:off x="1231838" y="3279213"/>
            <a:ext cx="3514154" cy="54713"/>
            <a:chOff x="2287109" y="5122195"/>
            <a:chExt cx="2730638" cy="63025"/>
          </a:xfrm>
        </p:grpSpPr>
        <p:cxnSp>
          <p:nvCxnSpPr>
            <p:cNvPr id="131" name="直線コネクタ 130"/>
            <p:cNvCxnSpPr/>
            <p:nvPr/>
          </p:nvCxnSpPr>
          <p:spPr>
            <a:xfrm flipH="1">
              <a:off x="2287109" y="5180458"/>
              <a:ext cx="273063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2290420" y="5122195"/>
              <a:ext cx="0" cy="582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5017247" y="5122195"/>
              <a:ext cx="0" cy="6302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7" name="テキスト ボックス 136">
                <a:extLst>
                  <a:ext uri="{FF2B5EF4-FFF2-40B4-BE49-F238E27FC236}">
                    <a16:creationId xmlns:a16="http://schemas.microsoft.com/office/drawing/2014/main" id="{19B326B0-F6BD-4D90-9870-FAF9392A42E2}"/>
                  </a:ext>
                </a:extLst>
              </p:cNvPr>
              <p:cNvSpPr txBox="1"/>
              <p:nvPr/>
            </p:nvSpPr>
            <p:spPr>
              <a:xfrm>
                <a:off x="3527057" y="1706180"/>
                <a:ext cx="626794" cy="497063"/>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𝑇</m:t>
                      </m:r>
                    </m:oMath>
                  </m:oMathPara>
                </a14:m>
                <a:endParaRPr lang="ja-JP" altLang="en-US" sz="2000" i="1" dirty="0"/>
              </a:p>
            </p:txBody>
          </p:sp>
        </mc:Choice>
        <mc:Fallback xmlns="">
          <p:sp>
            <p:nvSpPr>
              <p:cNvPr id="137" name="テキスト ボックス 136">
                <a:extLst>
                  <a:ext uri="{FF2B5EF4-FFF2-40B4-BE49-F238E27FC236}">
                    <a16:creationId xmlns="" xmlns:a16="http://schemas.microsoft.com/office/drawing/2014/main" xmlns:a14="http://schemas.microsoft.com/office/drawing/2010/main" id="{19B326B0-F6BD-4D90-9870-FAF9392A42E2}"/>
                  </a:ext>
                </a:extLst>
              </p:cNvPr>
              <p:cNvSpPr txBox="1">
                <a:spLocks noRot="1" noChangeAspect="1" noMove="1" noResize="1" noEditPoints="1" noAdjustHandles="1" noChangeArrowheads="1" noChangeShapeType="1" noTextEdit="1"/>
              </p:cNvSpPr>
              <p:nvPr/>
            </p:nvSpPr>
            <p:spPr>
              <a:xfrm>
                <a:off x="3527057" y="1706180"/>
                <a:ext cx="626794" cy="497063"/>
              </a:xfrm>
              <a:prstGeom prst="rect">
                <a:avLst/>
              </a:prstGeom>
              <a:blipFill rotWithShape="0">
                <a:blip r:embed="rId8"/>
                <a:stretch>
                  <a:fillRect/>
                </a:stretch>
              </a:blipFill>
              <a:ln w="19050">
                <a:noFill/>
              </a:ln>
            </p:spPr>
            <p:txBody>
              <a:bodyPr/>
              <a:lstStyle/>
              <a:p>
                <a:r>
                  <a:rPr lang="ja-JP" altLang="en-US">
                    <a:noFill/>
                  </a:rPr>
                  <a:t> </a:t>
                </a:r>
              </a:p>
            </p:txBody>
          </p:sp>
        </mc:Fallback>
      </mc:AlternateContent>
      <p:sp>
        <p:nvSpPr>
          <p:cNvPr id="138" name="テキスト ボックス 137">
            <a:extLst>
              <a:ext uri="{FF2B5EF4-FFF2-40B4-BE49-F238E27FC236}">
                <a16:creationId xmlns:a16="http://schemas.microsoft.com/office/drawing/2014/main" id="{D0F92294-4240-4876-B9C9-3935047C80B0}"/>
              </a:ext>
            </a:extLst>
          </p:cNvPr>
          <p:cNvSpPr txBox="1"/>
          <p:nvPr/>
        </p:nvSpPr>
        <p:spPr>
          <a:xfrm>
            <a:off x="3795582" y="1837190"/>
            <a:ext cx="488893" cy="382356"/>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C</a:t>
            </a:r>
            <a:endParaRPr lang="ja-JP" altLang="en-US" sz="1400" dirty="0">
              <a:latin typeface="Cambria" panose="02040503050406030204" pitchFamily="18" charset="0"/>
              <a:cs typeface="Calibri" panose="020F0502020204030204" pitchFamily="34" charset="0"/>
            </a:endParaRPr>
          </a:p>
        </p:txBody>
      </p:sp>
      <p:sp>
        <p:nvSpPr>
          <p:cNvPr id="152" name="下矢印 151"/>
          <p:cNvSpPr/>
          <p:nvPr/>
        </p:nvSpPr>
        <p:spPr>
          <a:xfrm>
            <a:off x="3927629" y="5128237"/>
            <a:ext cx="960772" cy="526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p:cNvSpPr txBox="1"/>
          <p:nvPr/>
        </p:nvSpPr>
        <p:spPr>
          <a:xfrm>
            <a:off x="643199" y="4049714"/>
            <a:ext cx="7935434" cy="892552"/>
          </a:xfrm>
          <a:prstGeom prst="rect">
            <a:avLst/>
          </a:prstGeom>
          <a:solidFill>
            <a:schemeClr val="bg1"/>
          </a:solidFill>
          <a:ln w="28575">
            <a:solidFill>
              <a:schemeClr val="accent1"/>
            </a:solidFill>
          </a:ln>
        </p:spPr>
        <p:txBody>
          <a:bodyPr wrap="square" rtlCol="0">
            <a:spAutoFit/>
          </a:bodyPr>
          <a:lstStyle/>
          <a:p>
            <a:pPr algn="ctr"/>
            <a:r>
              <a:rPr lang="ja-JP" altLang="en-US" sz="2600" dirty="0">
                <a:latin typeface="ＭＳ Ｐゴシック" panose="020B0600070205080204" pitchFamily="50" charset="-128"/>
              </a:rPr>
              <a:t>１入出力系の定在波型熱音響エンジンの</a:t>
            </a:r>
            <a:endParaRPr lang="en-US" altLang="ja-JP" sz="2600" dirty="0">
              <a:latin typeface="ＭＳ Ｐゴシック" panose="020B0600070205080204" pitchFamily="50" charset="-128"/>
            </a:endParaRPr>
          </a:p>
          <a:p>
            <a:pPr algn="ctr"/>
            <a:r>
              <a:rPr lang="ja-JP" altLang="en-US" sz="2600" dirty="0">
                <a:latin typeface="ＭＳ Ｐゴシック" panose="020B0600070205080204" pitchFamily="50" charset="-128"/>
              </a:rPr>
              <a:t>周波数応答果に基づいて推定を行うことを考える</a:t>
            </a:r>
          </a:p>
        </p:txBody>
      </p:sp>
      <p:sp>
        <p:nvSpPr>
          <p:cNvPr id="154" name="正方形/長方形 153">
            <a:extLst>
              <a:ext uri="{FF2B5EF4-FFF2-40B4-BE49-F238E27FC236}">
                <a16:creationId xmlns:a16="http://schemas.microsoft.com/office/drawing/2014/main" id="{1B36C367-49A8-4B73-A9A0-638C36D5ACBA}"/>
              </a:ext>
            </a:extLst>
          </p:cNvPr>
          <p:cNvSpPr/>
          <p:nvPr/>
        </p:nvSpPr>
        <p:spPr>
          <a:xfrm>
            <a:off x="534100" y="5863620"/>
            <a:ext cx="8422498" cy="492443"/>
          </a:xfrm>
          <a:prstGeom prst="rect">
            <a:avLst/>
          </a:prstGeom>
        </p:spPr>
        <p:txBody>
          <a:bodyPr wrap="none">
            <a:spAutoFit/>
          </a:bodyPr>
          <a:lstStyle/>
          <a:p>
            <a:r>
              <a:rPr lang="ja-JP" altLang="en-US" sz="2600" dirty="0">
                <a:latin typeface="ＭＳ Ｐゴシック" panose="020B0600070205080204" pitchFamily="50" charset="-128"/>
              </a:rPr>
              <a:t>コアの左端が閉端に限定された熱音響エンジンを推定対象</a:t>
            </a:r>
            <a:endParaRPr lang="en-US" altLang="ja-JP" sz="2600" dirty="0">
              <a:latin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29</a:t>
            </a:fld>
            <a:endParaRPr kumimoji="1" lang="ja-JP" altLang="en-US"/>
          </a:p>
        </p:txBody>
      </p:sp>
    </p:spTree>
    <p:extLst>
      <p:ext uri="{BB962C8B-B14F-4D97-AF65-F5344CB8AC3E}">
        <p14:creationId xmlns:p14="http://schemas.microsoft.com/office/powerpoint/2010/main" val="2305634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4000" cy="719395"/>
          </a:xfrm>
        </p:spPr>
        <p:txBody>
          <a:bodyPr>
            <a:normAutofit/>
          </a:bodyPr>
          <a:lstStyle/>
          <a:p>
            <a:pPr algn="ctr"/>
            <a:r>
              <a:rPr kumimoji="1" lang="en-US" altLang="ja-JP" sz="3600" dirty="0"/>
              <a:t>- </a:t>
            </a:r>
            <a:r>
              <a:rPr lang="ja-JP" altLang="en-US" sz="3600" dirty="0"/>
              <a:t>先行研究 </a:t>
            </a:r>
            <a:r>
              <a:rPr kumimoji="1" lang="en-US" altLang="ja-JP" sz="3600" dirty="0"/>
              <a:t>-</a:t>
            </a:r>
            <a:endParaRPr kumimoji="1" lang="ja-JP" altLang="en-US" sz="3600" dirty="0"/>
          </a:p>
        </p:txBody>
      </p:sp>
      <p:sp>
        <p:nvSpPr>
          <p:cNvPr id="22" name="テキスト ボックス 21">
            <a:extLst>
              <a:ext uri="{FF2B5EF4-FFF2-40B4-BE49-F238E27FC236}">
                <a16:creationId xmlns:a16="http://schemas.microsoft.com/office/drawing/2014/main" id="{5B827512-14FE-46AA-8D84-496CF6BCEE70}"/>
              </a:ext>
            </a:extLst>
          </p:cNvPr>
          <p:cNvSpPr txBox="1"/>
          <p:nvPr/>
        </p:nvSpPr>
        <p:spPr>
          <a:xfrm>
            <a:off x="0" y="2313142"/>
            <a:ext cx="9144000" cy="523220"/>
          </a:xfrm>
          <a:prstGeom prst="rect">
            <a:avLst/>
          </a:prstGeom>
          <a:noFill/>
        </p:spPr>
        <p:txBody>
          <a:bodyPr wrap="square" rtlCol="0">
            <a:spAutoFit/>
          </a:bodyPr>
          <a:lstStyle/>
          <a:p>
            <a:pPr algn="ctr"/>
            <a:r>
              <a:rPr lang="ja-JP" altLang="en-US" sz="2800" b="1" dirty="0"/>
              <a:t>実験的な推定手法</a:t>
            </a:r>
            <a:endParaRPr lang="en-US" altLang="ja-JP" sz="2800" b="1" u="sng" dirty="0">
              <a:uFill>
                <a:solidFill>
                  <a:srgbClr val="FF0000"/>
                </a:solidFill>
              </a:uFill>
            </a:endParaRPr>
          </a:p>
        </p:txBody>
      </p:sp>
      <p:sp>
        <p:nvSpPr>
          <p:cNvPr id="24" name="テキスト ボックス 23">
            <a:extLst>
              <a:ext uri="{FF2B5EF4-FFF2-40B4-BE49-F238E27FC236}">
                <a16:creationId xmlns:a16="http://schemas.microsoft.com/office/drawing/2014/main" id="{5B827512-14FE-46AA-8D84-496CF6BCEE70}"/>
              </a:ext>
            </a:extLst>
          </p:cNvPr>
          <p:cNvSpPr txBox="1"/>
          <p:nvPr/>
        </p:nvSpPr>
        <p:spPr>
          <a:xfrm>
            <a:off x="623630" y="5698220"/>
            <a:ext cx="7896740" cy="830997"/>
          </a:xfrm>
          <a:prstGeom prst="rect">
            <a:avLst/>
          </a:prstGeom>
          <a:noFill/>
        </p:spPr>
        <p:txBody>
          <a:bodyPr wrap="square" rtlCol="0">
            <a:spAutoFit/>
          </a:bodyPr>
          <a:lstStyle/>
          <a:p>
            <a:pPr algn="ctr"/>
            <a:r>
              <a:rPr lang="ja-JP" altLang="en-US" sz="2400" dirty="0"/>
              <a:t>一般的な</a:t>
            </a:r>
            <a:r>
              <a:rPr lang="ja-JP" altLang="en-US" sz="2400" dirty="0">
                <a:solidFill>
                  <a:srgbClr val="FF0000"/>
                </a:solidFill>
              </a:rPr>
              <a:t>大振幅</a:t>
            </a:r>
            <a:r>
              <a:rPr lang="ja-JP" altLang="en-US" sz="2400" dirty="0"/>
              <a:t>（</a:t>
            </a:r>
            <a:r>
              <a:rPr lang="en-US" altLang="ja-JP" sz="2400" dirty="0"/>
              <a:t>1kPa</a:t>
            </a:r>
            <a:r>
              <a:rPr lang="ja-JP" altLang="en-US" sz="2400" dirty="0"/>
              <a:t>以上）で自励発振する</a:t>
            </a:r>
            <a:endParaRPr lang="en-US" altLang="ja-JP" sz="2400" dirty="0"/>
          </a:p>
          <a:p>
            <a:pPr algn="ctr"/>
            <a:r>
              <a:rPr lang="ja-JP" altLang="en-US" sz="2400" dirty="0"/>
              <a:t>熱音響システムの圧力振幅を容易に推定したい</a:t>
            </a:r>
            <a:endParaRPr lang="en-US" altLang="ja-JP" sz="2400" dirty="0"/>
          </a:p>
        </p:txBody>
      </p:sp>
      <p:sp>
        <p:nvSpPr>
          <p:cNvPr id="25" name="テキスト ボックス 24">
            <a:extLst>
              <a:ext uri="{FF2B5EF4-FFF2-40B4-BE49-F238E27FC236}">
                <a16:creationId xmlns:a16="http://schemas.microsoft.com/office/drawing/2014/main" id="{5B827512-14FE-46AA-8D84-496CF6BCEE70}"/>
              </a:ext>
            </a:extLst>
          </p:cNvPr>
          <p:cNvSpPr txBox="1"/>
          <p:nvPr/>
        </p:nvSpPr>
        <p:spPr>
          <a:xfrm>
            <a:off x="242502" y="2853556"/>
            <a:ext cx="8817161" cy="2062103"/>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熱音響コアとそれ以外の部分の周波数応答より、比較的圧力振幅が小さい領域を対象としたシステム全体の発振条件を推定する方法</a:t>
            </a:r>
            <a:r>
              <a:rPr lang="ja-JP" altLang="en-US" sz="1600" dirty="0"/>
              <a:t>［</a:t>
            </a:r>
            <a:r>
              <a:rPr lang="en-US" altLang="ja-JP" sz="1600" dirty="0" err="1"/>
              <a:t>H.Hatori</a:t>
            </a:r>
            <a:r>
              <a:rPr lang="en-US" altLang="ja-JP" sz="1600" dirty="0"/>
              <a:t> </a:t>
            </a:r>
            <a:r>
              <a:rPr lang="en-US" altLang="ja-JP" sz="1600" i="1" dirty="0"/>
              <a:t>et al. </a:t>
            </a:r>
            <a:r>
              <a:rPr lang="en-US" altLang="ja-JP" sz="1600" dirty="0"/>
              <a:t>2012</a:t>
            </a:r>
            <a:r>
              <a:rPr lang="ja-JP" altLang="en-US" sz="1600" dirty="0"/>
              <a:t>］</a:t>
            </a:r>
            <a:endParaRPr lang="en-US" altLang="ja-JP" sz="1600" dirty="0"/>
          </a:p>
          <a:p>
            <a:pPr marL="342900" indent="-342900">
              <a:buFont typeface="Wingdings" panose="05000000000000000000" pitchFamily="2" charset="2"/>
              <a:buChar char="l"/>
            </a:pPr>
            <a:endParaRPr lang="en-US" altLang="ja-JP" sz="1600" dirty="0"/>
          </a:p>
          <a:p>
            <a:pPr marL="342900" indent="-342900">
              <a:buFont typeface="Wingdings" panose="05000000000000000000" pitchFamily="2" charset="2"/>
              <a:buChar char="l"/>
            </a:pPr>
            <a:endParaRPr lang="en-US" altLang="ja-JP" sz="1600" dirty="0"/>
          </a:p>
          <a:p>
            <a:pPr marL="342900" indent="-342900">
              <a:buFont typeface="Wingdings" panose="05000000000000000000" pitchFamily="2" charset="2"/>
              <a:buChar char="l"/>
            </a:pPr>
            <a:endParaRPr lang="en-US" altLang="ja-JP" sz="1600" dirty="0"/>
          </a:p>
          <a:p>
            <a:pPr marL="342900" indent="-342900">
              <a:buFont typeface="Wingdings" panose="05000000000000000000" pitchFamily="2" charset="2"/>
              <a:buChar char="l"/>
            </a:pPr>
            <a:r>
              <a:rPr lang="ja-JP" altLang="en-US" sz="2000" dirty="0"/>
              <a:t>熱音響コア部と管路部の分割面における音響インピーダンスを測定し，特性方程式に基づき自励発振時圧力振幅を推定する方法</a:t>
            </a:r>
            <a:r>
              <a:rPr lang="ja-JP" altLang="en-US" sz="1600" dirty="0"/>
              <a:t>［</a:t>
            </a:r>
            <a:r>
              <a:rPr lang="en-US" altLang="ja-JP" sz="1600" dirty="0" err="1"/>
              <a:t>V.Zorgnotti</a:t>
            </a:r>
            <a:r>
              <a:rPr lang="en-US" altLang="ja-JP" sz="1600" dirty="0"/>
              <a:t> </a:t>
            </a:r>
            <a:r>
              <a:rPr lang="en-US" altLang="ja-JP" sz="1600" i="1" dirty="0"/>
              <a:t>et al. </a:t>
            </a:r>
            <a:r>
              <a:rPr lang="en-US" altLang="ja-JP" sz="1600" dirty="0"/>
              <a:t>2012</a:t>
            </a:r>
            <a:r>
              <a:rPr lang="ja-JP" altLang="en-US" sz="1600" dirty="0"/>
              <a:t>］</a:t>
            </a:r>
            <a:endParaRPr lang="en-US" altLang="ja-JP" sz="1600" dirty="0"/>
          </a:p>
        </p:txBody>
      </p:sp>
      <p:grpSp>
        <p:nvGrpSpPr>
          <p:cNvPr id="6" name="グループ化 5"/>
          <p:cNvGrpSpPr/>
          <p:nvPr/>
        </p:nvGrpSpPr>
        <p:grpSpPr>
          <a:xfrm>
            <a:off x="302270" y="2726423"/>
            <a:ext cx="8757394" cy="1264737"/>
            <a:chOff x="302270" y="2798049"/>
            <a:chExt cx="8757394" cy="1264737"/>
          </a:xfrm>
        </p:grpSpPr>
        <p:sp>
          <p:nvSpPr>
            <p:cNvPr id="27" name="正方形/長方形 26"/>
            <p:cNvSpPr/>
            <p:nvPr/>
          </p:nvSpPr>
          <p:spPr bwMode="auto">
            <a:xfrm>
              <a:off x="302270" y="2798049"/>
              <a:ext cx="8757394" cy="119730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テキスト ボックス 28"/>
            <p:cNvSpPr txBox="1"/>
            <p:nvPr/>
          </p:nvSpPr>
          <p:spPr bwMode="auto">
            <a:xfrm>
              <a:off x="679081" y="3601121"/>
              <a:ext cx="8275449" cy="461665"/>
            </a:xfrm>
            <a:prstGeom prst="rect">
              <a:avLst/>
            </a:prstGeom>
            <a:solidFill>
              <a:schemeClr val="accent6">
                <a:lumMod val="40000"/>
                <a:lumOff val="60000"/>
              </a:schemeClr>
            </a:solidFill>
          </p:spPr>
          <p:txBody>
            <a:bodyPr wrap="square">
              <a:spAutoFit/>
            </a:bodyPr>
            <a:lstStyle/>
            <a:p>
              <a:pPr algn="ctr">
                <a:defRPr/>
              </a:pPr>
              <a:r>
                <a:rPr lang="ja-JP" altLang="en-US" sz="2400" b="1" dirty="0">
                  <a:latin typeface="Arial" pitchFamily="34" charset="0"/>
                </a:rPr>
                <a:t>圧力振幅に依存する非線形特性を持つシステムの推定が困難</a:t>
              </a:r>
            </a:p>
          </p:txBody>
        </p:sp>
      </p:grpSp>
      <p:grpSp>
        <p:nvGrpSpPr>
          <p:cNvPr id="30" name="グループ化 29"/>
          <p:cNvGrpSpPr/>
          <p:nvPr/>
        </p:nvGrpSpPr>
        <p:grpSpPr>
          <a:xfrm>
            <a:off x="242501" y="4113171"/>
            <a:ext cx="8757394" cy="1264737"/>
            <a:chOff x="302270" y="2798049"/>
            <a:chExt cx="8757394" cy="1264737"/>
          </a:xfrm>
        </p:grpSpPr>
        <p:sp>
          <p:nvSpPr>
            <p:cNvPr id="31" name="正方形/長方形 30"/>
            <p:cNvSpPr/>
            <p:nvPr/>
          </p:nvSpPr>
          <p:spPr bwMode="auto">
            <a:xfrm>
              <a:off x="302270" y="2798049"/>
              <a:ext cx="8757394" cy="119730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2" name="テキスト ボックス 31"/>
            <p:cNvSpPr txBox="1"/>
            <p:nvPr/>
          </p:nvSpPr>
          <p:spPr bwMode="auto">
            <a:xfrm>
              <a:off x="679081" y="3601121"/>
              <a:ext cx="8275450" cy="461665"/>
            </a:xfrm>
            <a:prstGeom prst="rect">
              <a:avLst/>
            </a:prstGeom>
            <a:solidFill>
              <a:schemeClr val="accent6">
                <a:lumMod val="40000"/>
                <a:lumOff val="60000"/>
              </a:schemeClr>
            </a:solidFill>
          </p:spPr>
          <p:txBody>
            <a:bodyPr wrap="square">
              <a:spAutoFit/>
            </a:bodyPr>
            <a:lstStyle/>
            <a:p>
              <a:pPr algn="ctr">
                <a:defRPr/>
              </a:pPr>
              <a:r>
                <a:rPr lang="ja-JP" altLang="en-US" sz="2400" b="1" dirty="0">
                  <a:latin typeface="Arial" pitchFamily="34" charset="0"/>
                </a:rPr>
                <a:t>等式条件を満たさない場合のシステムの推定が困難</a:t>
              </a:r>
            </a:p>
          </p:txBody>
        </p:sp>
      </p:grpSp>
      <p:sp>
        <p:nvSpPr>
          <p:cNvPr id="33" name="テキスト ボックス 32">
            <a:extLst>
              <a:ext uri="{FF2B5EF4-FFF2-40B4-BE49-F238E27FC236}">
                <a16:creationId xmlns:a16="http://schemas.microsoft.com/office/drawing/2014/main" id="{5B827512-14FE-46AA-8D84-496CF6BCEE70}"/>
              </a:ext>
            </a:extLst>
          </p:cNvPr>
          <p:cNvSpPr txBox="1"/>
          <p:nvPr/>
        </p:nvSpPr>
        <p:spPr>
          <a:xfrm>
            <a:off x="302269" y="1132862"/>
            <a:ext cx="8445499" cy="461665"/>
          </a:xfrm>
          <a:prstGeom prst="rect">
            <a:avLst/>
          </a:prstGeom>
          <a:noFill/>
        </p:spPr>
        <p:txBody>
          <a:bodyPr wrap="square" rtlCol="0">
            <a:spAutoFit/>
          </a:bodyPr>
          <a:lstStyle/>
          <a:p>
            <a:pPr algn="ctr"/>
            <a:r>
              <a:rPr lang="ja-JP" altLang="en-US" sz="2400" dirty="0"/>
              <a:t>熱音響コアの形状が複雑な場合、</a:t>
            </a:r>
            <a:r>
              <a:rPr lang="ja-JP" altLang="en-US" sz="2400" b="1" u="sng" dirty="0">
                <a:uFill>
                  <a:solidFill>
                    <a:srgbClr val="FF0000"/>
                  </a:solidFill>
                </a:uFill>
              </a:rPr>
              <a:t>発振条件の推定は困難</a:t>
            </a:r>
            <a:endParaRPr lang="en-US" altLang="ja-JP" sz="2400" b="1" u="sng" dirty="0">
              <a:uFill>
                <a:solidFill>
                  <a:srgbClr val="FF0000"/>
                </a:solidFill>
              </a:uFill>
            </a:endParaRPr>
          </a:p>
        </p:txBody>
      </p:sp>
      <p:sp>
        <p:nvSpPr>
          <p:cNvPr id="34" name="テキスト ボックス 33">
            <a:extLst>
              <a:ext uri="{FF2B5EF4-FFF2-40B4-BE49-F238E27FC236}">
                <a16:creationId xmlns:a16="http://schemas.microsoft.com/office/drawing/2014/main" id="{5B827512-14FE-46AA-8D84-496CF6BCEE70}"/>
              </a:ext>
            </a:extLst>
          </p:cNvPr>
          <p:cNvSpPr txBox="1"/>
          <p:nvPr/>
        </p:nvSpPr>
        <p:spPr>
          <a:xfrm>
            <a:off x="5753466" y="1577186"/>
            <a:ext cx="2736776" cy="461665"/>
          </a:xfrm>
          <a:prstGeom prst="rect">
            <a:avLst/>
          </a:prstGeom>
          <a:noFill/>
        </p:spPr>
        <p:txBody>
          <a:bodyPr wrap="square" rtlCol="0">
            <a:spAutoFit/>
          </a:bodyPr>
          <a:lstStyle/>
          <a:p>
            <a:pPr algn="r"/>
            <a:r>
              <a:rPr lang="ja-JP" altLang="en-US" sz="2400" b="1" dirty="0"/>
              <a:t>⇒</a:t>
            </a:r>
            <a:r>
              <a:rPr lang="ja-JP" altLang="en-US" sz="2400" b="1" dirty="0">
                <a:solidFill>
                  <a:srgbClr val="FF0000"/>
                </a:solidFill>
              </a:rPr>
              <a:t>　</a:t>
            </a:r>
            <a:r>
              <a:rPr lang="ja-JP" altLang="en-US" sz="2400" dirty="0">
                <a:solidFill>
                  <a:srgbClr val="FF0000"/>
                </a:solidFill>
              </a:rPr>
              <a:t>実験的な推定</a:t>
            </a:r>
            <a:endParaRPr lang="en-US" altLang="ja-JP" sz="2400" dirty="0">
              <a:solidFill>
                <a:srgbClr val="FF0000"/>
              </a:solidFill>
            </a:endParaRPr>
          </a:p>
        </p:txBody>
      </p:sp>
      <p:sp>
        <p:nvSpPr>
          <p:cNvPr id="35" name="正方形/長方形 34"/>
          <p:cNvSpPr/>
          <p:nvPr/>
        </p:nvSpPr>
        <p:spPr>
          <a:xfrm>
            <a:off x="302269" y="981051"/>
            <a:ext cx="8445500" cy="11252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スライド番号プレースホルダー 6"/>
          <p:cNvSpPr>
            <a:spLocks noGrp="1"/>
          </p:cNvSpPr>
          <p:nvPr>
            <p:ph type="sldNum" sz="quarter" idx="12"/>
          </p:nvPr>
        </p:nvSpPr>
        <p:spPr/>
        <p:txBody>
          <a:bodyPr/>
          <a:lstStyle/>
          <a:p>
            <a:fld id="{BC61AADE-A0EC-439D-811A-359813556A13}" type="slidenum">
              <a:rPr kumimoji="1" lang="ja-JP" altLang="en-US" smtClean="0"/>
              <a:t>3</a:t>
            </a:fld>
            <a:endParaRPr kumimoji="1" lang="ja-JP" altLang="en-US"/>
          </a:p>
        </p:txBody>
      </p:sp>
    </p:spTree>
    <p:extLst>
      <p:ext uri="{BB962C8B-B14F-4D97-AF65-F5344CB8AC3E}">
        <p14:creationId xmlns:p14="http://schemas.microsoft.com/office/powerpoint/2010/main" val="20933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振幅依存性について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30</a:t>
            </a:fld>
            <a:endParaRPr kumimoji="1" lang="ja-JP" altLang="en-US"/>
          </a:p>
        </p:txBody>
      </p:sp>
      <p:sp>
        <p:nvSpPr>
          <p:cNvPr id="18" name="正方形/長方形 17">
            <a:extLst>
              <a:ext uri="{FF2B5EF4-FFF2-40B4-BE49-F238E27FC236}">
                <a16:creationId xmlns:a16="http://schemas.microsoft.com/office/drawing/2014/main" id="{E326541A-0CAA-4E60-8246-D1A3ACD726A2}"/>
              </a:ext>
            </a:extLst>
          </p:cNvPr>
          <p:cNvSpPr/>
          <p:nvPr/>
        </p:nvSpPr>
        <p:spPr>
          <a:xfrm>
            <a:off x="276837" y="990033"/>
            <a:ext cx="8590325" cy="1015663"/>
          </a:xfrm>
          <a:prstGeom prst="rect">
            <a:avLst/>
          </a:prstGeom>
        </p:spPr>
        <p:txBody>
          <a:bodyPr wrap="square">
            <a:spAutoFit/>
          </a:bodyPr>
          <a:lstStyle/>
          <a:p>
            <a:r>
              <a:rPr lang="ja-JP" altLang="en-US" sz="2800" dirty="0"/>
              <a:t>・ 振幅依存性（コア部の周波数応答）</a:t>
            </a:r>
            <a:endParaRPr lang="en-US" altLang="ja-JP" sz="2800" dirty="0"/>
          </a:p>
          <a:p>
            <a:endParaRPr lang="en-US" altLang="ja-JP" sz="800" dirty="0"/>
          </a:p>
          <a:p>
            <a:r>
              <a:rPr lang="ja-JP" altLang="en-US" sz="2400" dirty="0"/>
              <a:t>　 圧力振幅</a:t>
            </a:r>
            <a:r>
              <a:rPr lang="ja-JP" altLang="en-US" sz="2400" b="1" dirty="0">
                <a:solidFill>
                  <a:srgbClr val="FF0000"/>
                </a:solidFill>
              </a:rPr>
              <a:t>大 </a:t>
            </a:r>
            <a:r>
              <a:rPr lang="ja-JP" altLang="en-US" sz="2400" dirty="0"/>
              <a:t>＝ 空気の振幅</a:t>
            </a:r>
            <a:r>
              <a:rPr lang="ja-JP" altLang="en-US" sz="2400" b="1" dirty="0">
                <a:solidFill>
                  <a:srgbClr val="FF0000"/>
                </a:solidFill>
              </a:rPr>
              <a:t>大 </a:t>
            </a:r>
            <a:r>
              <a:rPr lang="ja-JP" altLang="en-US" sz="2400" dirty="0"/>
              <a:t>⇒ エネルギー変換量が限られる</a:t>
            </a:r>
            <a:endParaRPr lang="en-US" altLang="ja-JP" sz="2400" dirty="0"/>
          </a:p>
        </p:txBody>
      </p:sp>
      <p:grpSp>
        <p:nvGrpSpPr>
          <p:cNvPr id="5" name="グループ化 4">
            <a:extLst>
              <a:ext uri="{FF2B5EF4-FFF2-40B4-BE49-F238E27FC236}">
                <a16:creationId xmlns:a16="http://schemas.microsoft.com/office/drawing/2014/main" id="{9663A35B-EB6C-4C6C-B3AB-91C555A7F6DF}"/>
              </a:ext>
            </a:extLst>
          </p:cNvPr>
          <p:cNvGrpSpPr/>
          <p:nvPr/>
        </p:nvGrpSpPr>
        <p:grpSpPr>
          <a:xfrm>
            <a:off x="1314688" y="3153687"/>
            <a:ext cx="6277232" cy="3704313"/>
            <a:chOff x="1433382" y="1576843"/>
            <a:chExt cx="6277232" cy="3704313"/>
          </a:xfrm>
        </p:grpSpPr>
        <p:pic>
          <p:nvPicPr>
            <p:cNvPr id="7" name="図 6">
              <a:extLst>
                <a:ext uri="{FF2B5EF4-FFF2-40B4-BE49-F238E27FC236}">
                  <a16:creationId xmlns:a16="http://schemas.microsoft.com/office/drawing/2014/main" id="{8E0530F1-B1EA-4555-BE9F-4A68FB86A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82" y="1576843"/>
              <a:ext cx="6277232" cy="3704313"/>
            </a:xfrm>
            <a:prstGeom prst="rect">
              <a:avLst/>
            </a:prstGeom>
          </p:spPr>
        </p:pic>
        <p:cxnSp>
          <p:nvCxnSpPr>
            <p:cNvPr id="8" name="直線矢印コネクタ 7">
              <a:extLst>
                <a:ext uri="{FF2B5EF4-FFF2-40B4-BE49-F238E27FC236}">
                  <a16:creationId xmlns:a16="http://schemas.microsoft.com/office/drawing/2014/main" id="{D3BA9430-FACB-483A-B1CD-B304146187AE}"/>
                </a:ext>
              </a:extLst>
            </p:cNvPr>
            <p:cNvCxnSpPr>
              <a:cxnSpLocks/>
            </p:cNvCxnSpPr>
            <p:nvPr/>
          </p:nvCxnSpPr>
          <p:spPr>
            <a:xfrm flipH="1">
              <a:off x="5766497" y="1809713"/>
              <a:ext cx="758565" cy="1469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8E28EAA-1AA9-4728-B8C2-0E29A061A48E}"/>
                    </a:ext>
                  </a:extLst>
                </p:cNvPr>
                <p:cNvSpPr txBox="1"/>
                <p:nvPr/>
              </p:nvSpPr>
              <p:spPr>
                <a:xfrm>
                  <a:off x="6062998" y="2871474"/>
                  <a:ext cx="663875" cy="307777"/>
                </a:xfrm>
                <a:prstGeom prst="rect">
                  <a:avLst/>
                </a:prstGeom>
                <a:noFill/>
              </p:spPr>
              <p:txBody>
                <a:bodyPr wrap="square" lIns="0" tIns="0" rIns="0" bIns="0" rtlCol="0">
                  <a:spAutoFit/>
                </a:bodyPr>
                <a:lstStyle/>
                <a:p>
                  <a14:m>
                    <m:oMath xmlns:m="http://schemas.openxmlformats.org/officeDocument/2006/math">
                      <m:sSup>
                        <m:sSupPr>
                          <m:ctrlPr>
                            <a:rPr kumimoji="1" lang="en-US" altLang="ja-JP" sz="2000" b="1" i="1" smtClean="0">
                              <a:latin typeface="Cambria Math" panose="02040503050406030204" pitchFamily="18" charset="0"/>
                            </a:rPr>
                          </m:ctrlPr>
                        </m:sSupPr>
                        <m:e>
                          <m:r>
                            <a:rPr kumimoji="1" lang="en-US" altLang="ja-JP" sz="2000" b="1" i="1" smtClean="0">
                              <a:latin typeface="Cambria Math" panose="02040503050406030204" pitchFamily="18" charset="0"/>
                            </a:rPr>
                            <m:t>𝑷</m:t>
                          </m:r>
                        </m:e>
                        <m:sup>
                          <m:r>
                            <a:rPr kumimoji="1" lang="en-US" altLang="ja-JP" sz="2000" b="1" i="1" smtClean="0">
                              <a:latin typeface="Cambria Math" panose="02040503050406030204" pitchFamily="18" charset="0"/>
                            </a:rPr>
                            <m:t>∗</m:t>
                          </m:r>
                        </m:sup>
                      </m:sSup>
                    </m:oMath>
                  </a14:m>
                  <a:r>
                    <a:rPr kumimoji="1" lang="en-US" altLang="ja-JP" sz="2000" b="1" dirty="0"/>
                    <a:t>:</a:t>
                  </a:r>
                  <a:r>
                    <a:rPr kumimoji="1" lang="ja-JP" altLang="en-US" sz="2000" b="1" dirty="0"/>
                    <a:t>大</a:t>
                  </a:r>
                  <a:r>
                    <a:rPr kumimoji="1" lang="ja-JP" altLang="en-US" dirty="0"/>
                    <a:t>　</a:t>
                  </a:r>
                </a:p>
              </p:txBody>
            </p:sp>
          </mc:Choice>
          <mc:Fallback xmlns="">
            <p:sp>
              <p:nvSpPr>
                <p:cNvPr id="9" name="テキスト ボックス 8">
                  <a:extLst>
                    <a:ext uri="{FF2B5EF4-FFF2-40B4-BE49-F238E27FC236}">
                      <a16:creationId xmlns:a16="http://schemas.microsoft.com/office/drawing/2014/main" id="{C8E28EAA-1AA9-4728-B8C2-0E29A061A48E}"/>
                    </a:ext>
                  </a:extLst>
                </p:cNvPr>
                <p:cNvSpPr txBox="1">
                  <a:spLocks noRot="1" noChangeAspect="1" noMove="1" noResize="1" noEditPoints="1" noAdjustHandles="1" noChangeArrowheads="1" noChangeShapeType="1" noTextEdit="1"/>
                </p:cNvSpPr>
                <p:nvPr/>
              </p:nvSpPr>
              <p:spPr>
                <a:xfrm>
                  <a:off x="6062998" y="2871474"/>
                  <a:ext cx="663875" cy="307777"/>
                </a:xfrm>
                <a:prstGeom prst="rect">
                  <a:avLst/>
                </a:prstGeom>
                <a:blipFill>
                  <a:blip r:embed="rId4"/>
                  <a:stretch>
                    <a:fillRect l="-12844" t="-32000" r="-15596" b="-5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FB396CB-D01F-4A42-9F40-3BBB17423B4E}"/>
                    </a:ext>
                  </a:extLst>
                </p:cNvPr>
                <p:cNvSpPr txBox="1"/>
                <p:nvPr/>
              </p:nvSpPr>
              <p:spPr>
                <a:xfrm>
                  <a:off x="6525062" y="2011722"/>
                  <a:ext cx="624012" cy="307777"/>
                </a:xfrm>
                <a:prstGeom prst="rect">
                  <a:avLst/>
                </a:prstGeom>
                <a:noFill/>
              </p:spPr>
              <p:txBody>
                <a:bodyPr wrap="square" lIns="0" tIns="0" rIns="0" bIns="0" rtlCol="0">
                  <a:spAutoFit/>
                </a:bodyPr>
                <a:lstStyle/>
                <a:p>
                  <a14:m>
                    <m:oMath xmlns:m="http://schemas.openxmlformats.org/officeDocument/2006/math">
                      <m:sSup>
                        <m:sSupPr>
                          <m:ctrlPr>
                            <a:rPr lang="en-US" altLang="ja-JP" sz="2000" b="1" i="1">
                              <a:latin typeface="Cambria Math" panose="02040503050406030204" pitchFamily="18" charset="0"/>
                            </a:rPr>
                          </m:ctrlPr>
                        </m:sSupPr>
                        <m:e>
                          <m:r>
                            <a:rPr lang="en-US" altLang="ja-JP" sz="2000" b="1" i="1">
                              <a:latin typeface="Cambria Math" panose="02040503050406030204" pitchFamily="18" charset="0"/>
                            </a:rPr>
                            <m:t>𝑷</m:t>
                          </m:r>
                        </m:e>
                        <m:sup>
                          <m:r>
                            <a:rPr lang="en-US" altLang="ja-JP" sz="2000" b="1" i="1">
                              <a:latin typeface="Cambria Math" panose="02040503050406030204" pitchFamily="18" charset="0"/>
                            </a:rPr>
                            <m:t>∗</m:t>
                          </m:r>
                        </m:sup>
                      </m:sSup>
                    </m:oMath>
                  </a14:m>
                  <a:r>
                    <a:rPr lang="en-US" altLang="ja-JP" sz="2000" b="1" dirty="0"/>
                    <a:t>:</a:t>
                  </a:r>
                  <a:r>
                    <a:rPr kumimoji="1" lang="ja-JP" altLang="en-US" sz="2000" b="1" dirty="0"/>
                    <a:t>小</a:t>
                  </a:r>
                  <a:endParaRPr kumimoji="1" lang="ja-JP" altLang="en-US" b="1" dirty="0"/>
                </a:p>
              </p:txBody>
            </p:sp>
          </mc:Choice>
          <mc:Fallback xmlns="">
            <p:sp>
              <p:nvSpPr>
                <p:cNvPr id="10" name="テキスト ボックス 9">
                  <a:extLst>
                    <a:ext uri="{FF2B5EF4-FFF2-40B4-BE49-F238E27FC236}">
                      <a16:creationId xmlns:a16="http://schemas.microsoft.com/office/drawing/2014/main" id="{AFB396CB-D01F-4A42-9F40-3BBB17423B4E}"/>
                    </a:ext>
                  </a:extLst>
                </p:cNvPr>
                <p:cNvSpPr txBox="1">
                  <a:spLocks noRot="1" noChangeAspect="1" noMove="1" noResize="1" noEditPoints="1" noAdjustHandles="1" noChangeArrowheads="1" noChangeShapeType="1" noTextEdit="1"/>
                </p:cNvSpPr>
                <p:nvPr/>
              </p:nvSpPr>
              <p:spPr>
                <a:xfrm>
                  <a:off x="6525062" y="2011722"/>
                  <a:ext cx="624012" cy="307777"/>
                </a:xfrm>
                <a:prstGeom prst="rect">
                  <a:avLst/>
                </a:prstGeom>
                <a:blipFill>
                  <a:blip r:embed="rId5"/>
                  <a:stretch>
                    <a:fillRect l="-14706" t="-32000" r="-22549" b="-52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 name="コンテンツ プレースホルダー 2">
                <a:extLst>
                  <a:ext uri="{FF2B5EF4-FFF2-40B4-BE49-F238E27FC236}">
                    <a16:creationId xmlns:a16="http://schemas.microsoft.com/office/drawing/2014/main" id="{68140FB4-0075-49C0-90D9-EE5FD14F9219}"/>
                  </a:ext>
                </a:extLst>
              </p:cNvPr>
              <p:cNvSpPr txBox="1">
                <a:spLocks/>
              </p:cNvSpPr>
              <p:nvPr/>
            </p:nvSpPr>
            <p:spPr>
              <a:xfrm>
                <a:off x="2208962" y="2318351"/>
                <a:ext cx="4413457" cy="591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r>
                      <a:rPr lang="ja-JP" altLang="en-US" sz="2400" i="1">
                        <a:latin typeface="Cambria Math" panose="02040503050406030204" pitchFamily="18" charset="0"/>
                      </a:rPr>
                      <m:t>：大</m:t>
                    </m:r>
                  </m:oMath>
                </a14:m>
                <a:r>
                  <a:rPr lang="ja-JP" altLang="en-US" sz="2400" dirty="0"/>
                  <a:t>　⇒</a:t>
                </a:r>
              </a:p>
            </p:txBody>
          </p:sp>
        </mc:Choice>
        <mc:Fallback xmlns="">
          <p:sp>
            <p:nvSpPr>
              <p:cNvPr id="16" name="コンテンツ プレースホルダー 2">
                <a:extLst>
                  <a:ext uri="{FF2B5EF4-FFF2-40B4-BE49-F238E27FC236}">
                    <a16:creationId xmlns:a16="http://schemas.microsoft.com/office/drawing/2014/main" id="{68140FB4-0075-49C0-90D9-EE5FD14F9219}"/>
                  </a:ext>
                </a:extLst>
              </p:cNvPr>
              <p:cNvSpPr txBox="1">
                <a:spLocks noRot="1" noChangeAspect="1" noMove="1" noResize="1" noEditPoints="1" noAdjustHandles="1" noChangeArrowheads="1" noChangeShapeType="1" noTextEdit="1"/>
              </p:cNvSpPr>
              <p:nvPr/>
            </p:nvSpPr>
            <p:spPr>
              <a:xfrm>
                <a:off x="2208962" y="2318351"/>
                <a:ext cx="4413457" cy="591345"/>
              </a:xfrm>
              <a:prstGeom prst="rect">
                <a:avLst/>
              </a:prstGeom>
              <a:blipFill>
                <a:blip r:embed="rId6"/>
                <a:stretch>
                  <a:fillRect l="-276" t="-18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D148D349-04B5-43A6-AFE3-AC1E4A13BF09}"/>
                  </a:ext>
                </a:extLst>
              </p:cNvPr>
              <p:cNvSpPr/>
              <p:nvPr/>
            </p:nvSpPr>
            <p:spPr>
              <a:xfrm>
                <a:off x="3712539" y="2101681"/>
                <a:ext cx="1094339" cy="79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𝐺</m:t>
                      </m:r>
                      <m:r>
                        <a:rPr lang="en-US" altLang="ja-JP" sz="2000" b="0" i="1" smtClean="0">
                          <a:latin typeface="Cambria Math" panose="02040503050406030204" pitchFamily="18" charset="0"/>
                        </a:rPr>
                        <m:t>=</m:t>
                      </m:r>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acc>
                                <m:accPr>
                                  <m:chr m:val="̃"/>
                                  <m:ctrlPr>
                                    <a:rPr lang="en-US" altLang="ja-JP" sz="2000" i="1">
                                      <a:latin typeface="Cambria Math" panose="02040503050406030204" pitchFamily="18" charset="0"/>
                                    </a:rPr>
                                  </m:ctrlPr>
                                </m:accPr>
                                <m:e>
                                  <m:r>
                                    <a:rPr lang="en-US" altLang="ja-JP" sz="2000" b="0" i="1" smtClean="0">
                                      <a:latin typeface="Cambria Math" panose="02040503050406030204" pitchFamily="18" charset="0"/>
                                    </a:rPr>
                                    <m:t>𝐴</m:t>
                                  </m:r>
                                </m:e>
                              </m:acc>
                            </m:num>
                            <m:den>
                              <m:acc>
                                <m:accPr>
                                  <m:chr m:val="̃"/>
                                  <m:ctrlPr>
                                    <a:rPr lang="en-US" altLang="ja-JP" sz="2000" i="1">
                                      <a:latin typeface="Cambria Math" panose="02040503050406030204" pitchFamily="18" charset="0"/>
                                    </a:rPr>
                                  </m:ctrlPr>
                                </m:accPr>
                                <m:e>
                                  <m:r>
                                    <a:rPr lang="en-US" altLang="ja-JP" sz="2000" b="0" i="1" smtClean="0">
                                      <a:latin typeface="Cambria Math" panose="02040503050406030204" pitchFamily="18" charset="0"/>
                                    </a:rPr>
                                    <m:t>𝐵</m:t>
                                  </m:r>
                                </m:e>
                              </m:acc>
                            </m:den>
                          </m:f>
                        </m:e>
                      </m:d>
                    </m:oMath>
                  </m:oMathPara>
                </a14:m>
                <a:endParaRPr lang="ja-JP" altLang="en-US" sz="2000" dirty="0"/>
              </a:p>
            </p:txBody>
          </p:sp>
        </mc:Choice>
        <mc:Fallback xmlns="">
          <p:sp>
            <p:nvSpPr>
              <p:cNvPr id="20" name="正方形/長方形 19">
                <a:extLst>
                  <a:ext uri="{FF2B5EF4-FFF2-40B4-BE49-F238E27FC236}">
                    <a16:creationId xmlns:a16="http://schemas.microsoft.com/office/drawing/2014/main" id="{D148D349-04B5-43A6-AFE3-AC1E4A13BF09}"/>
                  </a:ext>
                </a:extLst>
              </p:cNvPr>
              <p:cNvSpPr>
                <a:spLocks noRot="1" noChangeAspect="1" noMove="1" noResize="1" noEditPoints="1" noAdjustHandles="1" noChangeArrowheads="1" noChangeShapeType="1" noTextEdit="1"/>
              </p:cNvSpPr>
              <p:nvPr/>
            </p:nvSpPr>
            <p:spPr>
              <a:xfrm>
                <a:off x="3712539" y="2101681"/>
                <a:ext cx="1094339" cy="79387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A37AC711-B57D-47C7-BFEF-54C2CA527EF8}"/>
                  </a:ext>
                </a:extLst>
              </p:cNvPr>
              <p:cNvSpPr/>
              <p:nvPr/>
            </p:nvSpPr>
            <p:spPr>
              <a:xfrm>
                <a:off x="5500602" y="2109504"/>
                <a:ext cx="628634" cy="729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rPr>
                          </m:ctrlPr>
                        </m:fPr>
                        <m:num>
                          <m:acc>
                            <m:accPr>
                              <m:chr m:val="̃"/>
                              <m:ctrlPr>
                                <a:rPr lang="en-US" altLang="ja-JP" sz="2000" i="1">
                                  <a:latin typeface="Cambria Math" panose="02040503050406030204" pitchFamily="18" charset="0"/>
                                </a:rPr>
                              </m:ctrlPr>
                            </m:accPr>
                            <m:e>
                              <m:r>
                                <a:rPr lang="en-US" altLang="ja-JP" sz="2000" b="0" i="1" smtClean="0">
                                  <a:latin typeface="Cambria Math" panose="02040503050406030204" pitchFamily="18" charset="0"/>
                                </a:rPr>
                                <m:t>𝐴</m:t>
                              </m:r>
                            </m:e>
                          </m:acc>
                        </m:num>
                        <m:den>
                          <m:acc>
                            <m:accPr>
                              <m:chr m:val="̃"/>
                              <m:ctrlPr>
                                <a:rPr lang="en-US" altLang="ja-JP" sz="2000" i="1">
                                  <a:latin typeface="Cambria Math" panose="02040503050406030204" pitchFamily="18" charset="0"/>
                                </a:rPr>
                              </m:ctrlPr>
                            </m:accPr>
                            <m:e>
                              <m:r>
                                <a:rPr lang="en-US" altLang="ja-JP" sz="2000" b="0" i="1" smtClean="0">
                                  <a:latin typeface="Cambria Math" panose="02040503050406030204" pitchFamily="18" charset="0"/>
                                </a:rPr>
                                <m:t>𝐵</m:t>
                              </m:r>
                            </m:e>
                          </m:acc>
                        </m:den>
                      </m:f>
                    </m:oMath>
                  </m:oMathPara>
                </a14:m>
                <a:endParaRPr lang="ja-JP" altLang="en-US" sz="2000" dirty="0"/>
              </a:p>
            </p:txBody>
          </p:sp>
        </mc:Choice>
        <mc:Fallback xmlns="">
          <p:sp>
            <p:nvSpPr>
              <p:cNvPr id="21" name="正方形/長方形 20">
                <a:extLst>
                  <a:ext uri="{FF2B5EF4-FFF2-40B4-BE49-F238E27FC236}">
                    <a16:creationId xmlns:a16="http://schemas.microsoft.com/office/drawing/2014/main" id="{A37AC711-B57D-47C7-BFEF-54C2CA527EF8}"/>
                  </a:ext>
                </a:extLst>
              </p:cNvPr>
              <p:cNvSpPr>
                <a:spLocks noRot="1" noChangeAspect="1" noMove="1" noResize="1" noEditPoints="1" noAdjustHandles="1" noChangeArrowheads="1" noChangeShapeType="1" noTextEdit="1"/>
              </p:cNvSpPr>
              <p:nvPr/>
            </p:nvSpPr>
            <p:spPr>
              <a:xfrm>
                <a:off x="5500602" y="2109504"/>
                <a:ext cx="628634" cy="729943"/>
              </a:xfrm>
              <a:prstGeom prst="rect">
                <a:avLst/>
              </a:prstGeom>
              <a:blipFill>
                <a:blip r:embed="rId8"/>
                <a:stretch>
                  <a:fillRect/>
                </a:stretch>
              </a:blipFill>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8006598C-505B-4501-9361-D86BD53F6F7F}"/>
              </a:ext>
            </a:extLst>
          </p:cNvPr>
          <p:cNvSpPr/>
          <p:nvPr/>
        </p:nvSpPr>
        <p:spPr>
          <a:xfrm>
            <a:off x="4786670" y="2267799"/>
            <a:ext cx="861133" cy="461665"/>
          </a:xfrm>
          <a:prstGeom prst="rect">
            <a:avLst/>
          </a:prstGeom>
        </p:spPr>
        <p:txBody>
          <a:bodyPr wrap="none">
            <a:spAutoFit/>
          </a:bodyPr>
          <a:lstStyle/>
          <a:p>
            <a:r>
              <a:rPr lang="ja-JP" altLang="en-US" sz="2400" dirty="0"/>
              <a:t>：小  </a:t>
            </a:r>
            <a:r>
              <a:rPr lang="en-US" altLang="ja-JP" sz="2400" dirty="0"/>
              <a:t>,</a:t>
            </a:r>
          </a:p>
        </p:txBody>
      </p:sp>
      <p:cxnSp>
        <p:nvCxnSpPr>
          <p:cNvPr id="24" name="直線矢印コネクタ 23">
            <a:extLst>
              <a:ext uri="{FF2B5EF4-FFF2-40B4-BE49-F238E27FC236}">
                <a16:creationId xmlns:a16="http://schemas.microsoft.com/office/drawing/2014/main" id="{8F536642-AA54-40F9-80BE-A97AAEA810A3}"/>
              </a:ext>
            </a:extLst>
          </p:cNvPr>
          <p:cNvCxnSpPr>
            <a:cxnSpLocks/>
          </p:cNvCxnSpPr>
          <p:nvPr/>
        </p:nvCxnSpPr>
        <p:spPr>
          <a:xfrm flipH="1">
            <a:off x="6448195" y="5486538"/>
            <a:ext cx="314633" cy="6093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142289D4-227F-46E9-8987-8A6B7DB5B149}"/>
              </a:ext>
            </a:extLst>
          </p:cNvPr>
          <p:cNvSpPr/>
          <p:nvPr/>
        </p:nvSpPr>
        <p:spPr>
          <a:xfrm>
            <a:off x="6235153" y="2274196"/>
            <a:ext cx="954107" cy="461665"/>
          </a:xfrm>
          <a:prstGeom prst="rect">
            <a:avLst/>
          </a:prstGeom>
        </p:spPr>
        <p:txBody>
          <a:bodyPr wrap="none">
            <a:spAutoFit/>
          </a:bodyPr>
          <a:lstStyle/>
          <a:p>
            <a:r>
              <a:rPr lang="ja-JP" altLang="en-US" sz="2400" dirty="0"/>
              <a:t>：遅れ</a:t>
            </a:r>
          </a:p>
        </p:txBody>
      </p:sp>
    </p:spTree>
    <p:extLst>
      <p:ext uri="{BB962C8B-B14F-4D97-AF65-F5344CB8AC3E}">
        <p14:creationId xmlns:p14="http://schemas.microsoft.com/office/powerpoint/2010/main" val="244452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スプライン補間したコア部の周波数応答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31</a:t>
            </a:fld>
            <a:endParaRPr kumimoji="1" lang="ja-JP" altLang="en-US"/>
          </a:p>
        </p:txBody>
      </p:sp>
      <p:sp>
        <p:nvSpPr>
          <p:cNvPr id="18" name="正方形/長方形 17">
            <a:extLst>
              <a:ext uri="{FF2B5EF4-FFF2-40B4-BE49-F238E27FC236}">
                <a16:creationId xmlns:a16="http://schemas.microsoft.com/office/drawing/2014/main" id="{E326541A-0CAA-4E60-8246-D1A3ACD726A2}"/>
              </a:ext>
            </a:extLst>
          </p:cNvPr>
          <p:cNvSpPr/>
          <p:nvPr/>
        </p:nvSpPr>
        <p:spPr>
          <a:xfrm>
            <a:off x="671119" y="878509"/>
            <a:ext cx="8263155" cy="830997"/>
          </a:xfrm>
          <a:prstGeom prst="rect">
            <a:avLst/>
          </a:prstGeom>
        </p:spPr>
        <p:txBody>
          <a:bodyPr wrap="square">
            <a:spAutoFit/>
          </a:bodyPr>
          <a:lstStyle/>
          <a:p>
            <a:r>
              <a:rPr lang="ja-JP" altLang="en-US" sz="2400" dirty="0"/>
              <a:t>目的：コア部と管路部（実測）の周波数応答よりナイキスト軌跡</a:t>
            </a:r>
            <a:endParaRPr lang="en-US" altLang="ja-JP" sz="2400" dirty="0"/>
          </a:p>
          <a:p>
            <a:r>
              <a:rPr lang="ja-JP" altLang="en-US" sz="2400" dirty="0"/>
              <a:t>　　　　を描画するために、両者の周波数を一致させること</a:t>
            </a:r>
            <a:endParaRPr lang="en-US" altLang="ja-JP" sz="2400" dirty="0"/>
          </a:p>
        </p:txBody>
      </p:sp>
      <p:grpSp>
        <p:nvGrpSpPr>
          <p:cNvPr id="2" name="グループ化 1">
            <a:extLst>
              <a:ext uri="{FF2B5EF4-FFF2-40B4-BE49-F238E27FC236}">
                <a16:creationId xmlns:a16="http://schemas.microsoft.com/office/drawing/2014/main" id="{9AA147B6-8D5A-4A94-8B2F-751AEA46061B}"/>
              </a:ext>
            </a:extLst>
          </p:cNvPr>
          <p:cNvGrpSpPr/>
          <p:nvPr/>
        </p:nvGrpSpPr>
        <p:grpSpPr>
          <a:xfrm>
            <a:off x="1145750" y="2534422"/>
            <a:ext cx="6852499" cy="4272510"/>
            <a:chOff x="1145748" y="2480319"/>
            <a:chExt cx="6852499" cy="4272510"/>
          </a:xfrm>
        </p:grpSpPr>
        <p:pic>
          <p:nvPicPr>
            <p:cNvPr id="17" name="図 16">
              <a:extLst>
                <a:ext uri="{FF2B5EF4-FFF2-40B4-BE49-F238E27FC236}">
                  <a16:creationId xmlns:a16="http://schemas.microsoft.com/office/drawing/2014/main" id="{D9995121-6C95-4BE8-BC34-EA113B603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48" y="2480319"/>
              <a:ext cx="6852499" cy="4272510"/>
            </a:xfrm>
            <a:prstGeom prst="rect">
              <a:avLst/>
            </a:prstGeom>
          </p:spPr>
        </p:pic>
        <p:sp>
          <p:nvSpPr>
            <p:cNvPr id="22" name="正方形/長方形 21">
              <a:extLst>
                <a:ext uri="{FF2B5EF4-FFF2-40B4-BE49-F238E27FC236}">
                  <a16:creationId xmlns:a16="http://schemas.microsoft.com/office/drawing/2014/main" id="{C06D1902-FDA9-481F-90FC-0DEBBB0EB65A}"/>
                </a:ext>
              </a:extLst>
            </p:cNvPr>
            <p:cNvSpPr/>
            <p:nvPr/>
          </p:nvSpPr>
          <p:spPr>
            <a:xfrm>
              <a:off x="2042855" y="5620624"/>
              <a:ext cx="2243919" cy="6962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提案手法（黒点）</a:t>
              </a:r>
              <a:endParaRPr lang="en-US" altLang="ja-JP" sz="1600" dirty="0">
                <a:solidFill>
                  <a:schemeClr val="tx1"/>
                </a:solidFill>
              </a:endParaRPr>
            </a:p>
            <a:p>
              <a:pPr algn="ctr"/>
              <a:r>
                <a:rPr lang="ja-JP" altLang="en-US" sz="1600" dirty="0">
                  <a:solidFill>
                    <a:schemeClr val="tx1"/>
                  </a:solidFill>
                </a:rPr>
                <a:t>スプライン補間（実線）</a:t>
              </a:r>
              <a:endParaRPr lang="en-US" altLang="ja-JP" sz="1600" dirty="0">
                <a:solidFill>
                  <a:schemeClr val="tx1"/>
                </a:solidFill>
              </a:endParaRPr>
            </a:p>
          </p:txBody>
        </p:sp>
      </p:grpSp>
      <p:sp>
        <p:nvSpPr>
          <p:cNvPr id="29" name="正方形/長方形 28">
            <a:extLst>
              <a:ext uri="{FF2B5EF4-FFF2-40B4-BE49-F238E27FC236}">
                <a16:creationId xmlns:a16="http://schemas.microsoft.com/office/drawing/2014/main" id="{B74FC82F-3762-447F-8A0A-CE94796EA823}"/>
              </a:ext>
            </a:extLst>
          </p:cNvPr>
          <p:cNvSpPr/>
          <p:nvPr/>
        </p:nvSpPr>
        <p:spPr>
          <a:xfrm>
            <a:off x="1475670" y="1621580"/>
            <a:ext cx="7265657" cy="400110"/>
          </a:xfrm>
          <a:prstGeom prst="rect">
            <a:avLst/>
          </a:prstGeom>
        </p:spPr>
        <p:txBody>
          <a:bodyPr wrap="square">
            <a:spAutoFit/>
          </a:bodyPr>
          <a:lstStyle/>
          <a:p>
            <a:r>
              <a:rPr lang="ja-JP" altLang="en-US" sz="2000" dirty="0"/>
              <a:t>（</a:t>
            </a:r>
            <a:r>
              <a:rPr lang="en-US" altLang="ja-JP" sz="2000" dirty="0"/>
              <a:t>※</a:t>
            </a:r>
            <a:r>
              <a:rPr lang="ja-JP" altLang="en-US" sz="2000" dirty="0"/>
              <a:t>ただし管路部モデルを使用する場合は補間する必要なし）</a:t>
            </a:r>
            <a:endParaRPr lang="en-US" altLang="ja-JP" sz="2000" dirty="0"/>
          </a:p>
        </p:txBody>
      </p:sp>
      <p:sp>
        <p:nvSpPr>
          <p:cNvPr id="34" name="正方形/長方形 33">
            <a:extLst>
              <a:ext uri="{FF2B5EF4-FFF2-40B4-BE49-F238E27FC236}">
                <a16:creationId xmlns:a16="http://schemas.microsoft.com/office/drawing/2014/main" id="{B371A8D2-E9BD-4EA3-BC49-582F681110F2}"/>
              </a:ext>
            </a:extLst>
          </p:cNvPr>
          <p:cNvSpPr/>
          <p:nvPr/>
        </p:nvSpPr>
        <p:spPr>
          <a:xfrm>
            <a:off x="3156128" y="4019776"/>
            <a:ext cx="3293135" cy="400110"/>
          </a:xfrm>
          <a:prstGeom prst="rect">
            <a:avLst/>
          </a:prstGeom>
        </p:spPr>
        <p:txBody>
          <a:bodyPr wrap="square">
            <a:spAutoFit/>
          </a:bodyPr>
          <a:lstStyle/>
          <a:p>
            <a:r>
              <a:rPr lang="ja-JP" altLang="en-US" sz="2000" dirty="0">
                <a:solidFill>
                  <a:srgbClr val="FF0000"/>
                </a:solidFill>
              </a:rPr>
              <a:t>ナイキスト軌跡で用いる応答</a:t>
            </a:r>
            <a:endParaRPr lang="en-US" altLang="ja-JP" sz="2000" dirty="0">
              <a:solidFill>
                <a:srgbClr val="FF0000"/>
              </a:solidFill>
            </a:endParaRPr>
          </a:p>
        </p:txBody>
      </p:sp>
      <p:sp>
        <p:nvSpPr>
          <p:cNvPr id="37" name="正方形/長方形 36">
            <a:extLst>
              <a:ext uri="{FF2B5EF4-FFF2-40B4-BE49-F238E27FC236}">
                <a16:creationId xmlns:a16="http://schemas.microsoft.com/office/drawing/2014/main" id="{018BC3A6-4A21-4BFE-8F7A-4F511A4EEEFB}"/>
              </a:ext>
            </a:extLst>
          </p:cNvPr>
          <p:cNvSpPr/>
          <p:nvPr/>
        </p:nvSpPr>
        <p:spPr>
          <a:xfrm>
            <a:off x="671118" y="2072757"/>
            <a:ext cx="8388992" cy="461665"/>
          </a:xfrm>
          <a:prstGeom prst="rect">
            <a:avLst/>
          </a:prstGeom>
        </p:spPr>
        <p:txBody>
          <a:bodyPr wrap="square">
            <a:spAutoFit/>
          </a:bodyPr>
          <a:lstStyle/>
          <a:p>
            <a:r>
              <a:rPr lang="ja-JP" altLang="en-US" sz="2400" dirty="0"/>
              <a:t>方法：従来結果より周波数が従来と同一となる応答を算出</a:t>
            </a:r>
            <a:endParaRPr lang="en-US" altLang="ja-JP" sz="2400" dirty="0"/>
          </a:p>
        </p:txBody>
      </p:sp>
      <p:sp>
        <p:nvSpPr>
          <p:cNvPr id="36" name="左大かっこ 35">
            <a:extLst>
              <a:ext uri="{FF2B5EF4-FFF2-40B4-BE49-F238E27FC236}">
                <a16:creationId xmlns:a16="http://schemas.microsoft.com/office/drawing/2014/main" id="{6D64DAB8-5E66-47CC-BD5E-7F48BCB03A11}"/>
              </a:ext>
            </a:extLst>
          </p:cNvPr>
          <p:cNvSpPr/>
          <p:nvPr/>
        </p:nvSpPr>
        <p:spPr>
          <a:xfrm rot="16200000">
            <a:off x="4653004" y="3019954"/>
            <a:ext cx="85487" cy="914400"/>
          </a:xfrm>
          <a:prstGeom prst="leftBracket">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F35A84CE-2F62-4E3D-A6D7-96AA73D32041}"/>
              </a:ext>
            </a:extLst>
          </p:cNvPr>
          <p:cNvCxnSpPr>
            <a:cxnSpLocks/>
            <a:stCxn id="36" idx="1"/>
            <a:endCxn id="34" idx="0"/>
          </p:cNvCxnSpPr>
          <p:nvPr/>
        </p:nvCxnSpPr>
        <p:spPr>
          <a:xfrm>
            <a:off x="4695748" y="3519898"/>
            <a:ext cx="106948" cy="499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65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提案手法と従来手法の誤差について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BC61AADE-A0EC-439D-811A-359813556A13}" type="slidenum">
              <a:rPr kumimoji="1" lang="ja-JP" altLang="en-US" smtClean="0"/>
              <a:t>32</a:t>
            </a:fld>
            <a:endParaRPr kumimoji="1" lang="ja-JP" altLang="en-US" dirty="0"/>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E326541A-0CAA-4E60-8246-D1A3ACD726A2}"/>
                  </a:ext>
                </a:extLst>
              </p:cNvPr>
              <p:cNvSpPr/>
              <p:nvPr/>
            </p:nvSpPr>
            <p:spPr>
              <a:xfrm>
                <a:off x="109057" y="873277"/>
                <a:ext cx="8590325" cy="523220"/>
              </a:xfrm>
              <a:prstGeom prst="rect">
                <a:avLst/>
              </a:prstGeom>
            </p:spPr>
            <p:txBody>
              <a:bodyPr wrap="square">
                <a:spAutoFit/>
              </a:bodyPr>
              <a:lstStyle/>
              <a:p>
                <a:r>
                  <a:rPr lang="ja-JP" altLang="en-US" sz="2800" dirty="0"/>
                  <a:t>①周波数応答</a:t>
                </a:r>
                <a:r>
                  <a:rPr lang="ja-JP" altLang="en-US" sz="2400" dirty="0"/>
                  <a:t>（</a:t>
                </a:r>
                <a14:m>
                  <m:oMath xmlns:m="http://schemas.openxmlformats.org/officeDocument/2006/math">
                    <m:sSup>
                      <m:sSupPr>
                        <m:ctrlPr>
                          <a:rPr lang="en-US" altLang="ja-JP" sz="2400" i="1" smtClean="0">
                            <a:latin typeface="Cambria Math" panose="02040503050406030204" pitchFamily="18" charset="0"/>
                          </a:rPr>
                        </m:ctrlPr>
                      </m:sSup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𝑇</m:t>
                            </m:r>
                          </m:e>
                          <m:sub>
                            <m:r>
                              <a:rPr lang="en-US" altLang="ja-JP" sz="2400" b="0" i="1" smtClean="0">
                                <a:latin typeface="Cambria Math" panose="02040503050406030204" pitchFamily="18" charset="0"/>
                              </a:rPr>
                              <m:t>𝐻</m:t>
                            </m:r>
                          </m:sub>
                        </m:sSub>
                      </m:e>
                      <m:sup>
                        <m:r>
                          <a:rPr lang="en-US" altLang="ja-JP" sz="2400" b="0" i="1" smtClean="0">
                            <a:latin typeface="Cambria Math" panose="02040503050406030204" pitchFamily="18" charset="0"/>
                          </a:rPr>
                          <m:t>∗</m:t>
                        </m:r>
                      </m:sup>
                    </m:sSup>
                  </m:oMath>
                </a14:m>
                <a:r>
                  <a:rPr lang="en-US" altLang="ja-JP" sz="2400" dirty="0"/>
                  <a:t>=350</a:t>
                </a:r>
                <a:r>
                  <a:rPr lang="ja-JP" altLang="en-US" sz="2400" dirty="0"/>
                  <a:t>℃</a:t>
                </a:r>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a:rPr lang="en-US" altLang="ja-JP" sz="2400" b="0" i="1" smtClean="0">
                                <a:latin typeface="Cambria Math" panose="02040503050406030204" pitchFamily="18" charset="0"/>
                              </a:rPr>
                              <m:t>𝐶</m:t>
                            </m:r>
                          </m:sub>
                        </m:sSub>
                      </m:e>
                      <m:sup>
                        <m:r>
                          <a:rPr lang="en-US" altLang="ja-JP" sz="2400" i="1">
                            <a:latin typeface="Cambria Math" panose="02040503050406030204" pitchFamily="18" charset="0"/>
                          </a:rPr>
                          <m:t>∗</m:t>
                        </m:r>
                      </m:sup>
                    </m:sSup>
                  </m:oMath>
                </a14:m>
                <a:r>
                  <a:rPr lang="en-US" altLang="ja-JP" sz="2400" dirty="0"/>
                  <a:t>=10</a:t>
                </a:r>
                <a:r>
                  <a:rPr lang="ja-JP" altLang="en-US" sz="2400" dirty="0"/>
                  <a:t>℃ ）</a:t>
                </a:r>
                <a:r>
                  <a:rPr lang="ja-JP" altLang="en-US" sz="2800" dirty="0"/>
                  <a:t>について</a:t>
                </a:r>
                <a:endParaRPr lang="en-US" altLang="ja-JP" sz="2800" dirty="0"/>
              </a:p>
            </p:txBody>
          </p:sp>
        </mc:Choice>
        <mc:Fallback xmlns="">
          <p:sp>
            <p:nvSpPr>
              <p:cNvPr id="18" name="正方形/長方形 17">
                <a:extLst>
                  <a:ext uri="{FF2B5EF4-FFF2-40B4-BE49-F238E27FC236}">
                    <a16:creationId xmlns:a16="http://schemas.microsoft.com/office/drawing/2014/main" id="{E326541A-0CAA-4E60-8246-D1A3ACD726A2}"/>
                  </a:ext>
                </a:extLst>
              </p:cNvPr>
              <p:cNvSpPr>
                <a:spLocks noRot="1" noChangeAspect="1" noMove="1" noResize="1" noEditPoints="1" noAdjustHandles="1" noChangeArrowheads="1" noChangeShapeType="1" noTextEdit="1"/>
              </p:cNvSpPr>
              <p:nvPr/>
            </p:nvSpPr>
            <p:spPr>
              <a:xfrm>
                <a:off x="109057" y="873277"/>
                <a:ext cx="8590325" cy="523220"/>
              </a:xfrm>
              <a:prstGeom prst="rect">
                <a:avLst/>
              </a:prstGeom>
              <a:blipFill>
                <a:blip r:embed="rId3"/>
                <a:stretch>
                  <a:fillRect l="-1490" t="-16279" b="-26744"/>
                </a:stretch>
              </a:blipFill>
            </p:spPr>
            <p:txBody>
              <a:bodyPr/>
              <a:lstStyle/>
              <a:p>
                <a:r>
                  <a:rPr lang="ja-JP" altLang="en-US">
                    <a:noFill/>
                  </a:rPr>
                  <a:t> </a:t>
                </a:r>
              </a:p>
            </p:txBody>
          </p:sp>
        </mc:Fallback>
      </mc:AlternateContent>
      <p:grpSp>
        <p:nvGrpSpPr>
          <p:cNvPr id="2" name="グループ化 1">
            <a:extLst>
              <a:ext uri="{FF2B5EF4-FFF2-40B4-BE49-F238E27FC236}">
                <a16:creationId xmlns:a16="http://schemas.microsoft.com/office/drawing/2014/main" id="{F5AD2736-01CD-4ABE-A854-D6E4F778C3D0}"/>
              </a:ext>
            </a:extLst>
          </p:cNvPr>
          <p:cNvGrpSpPr/>
          <p:nvPr/>
        </p:nvGrpSpPr>
        <p:grpSpPr>
          <a:xfrm>
            <a:off x="0" y="2660492"/>
            <a:ext cx="4504888" cy="2790299"/>
            <a:chOff x="0" y="1686915"/>
            <a:chExt cx="4873864" cy="2876159"/>
          </a:xfrm>
        </p:grpSpPr>
        <p:pic>
          <p:nvPicPr>
            <p:cNvPr id="7" name="図 6">
              <a:extLst>
                <a:ext uri="{FF2B5EF4-FFF2-40B4-BE49-F238E27FC236}">
                  <a16:creationId xmlns:a16="http://schemas.microsoft.com/office/drawing/2014/main" id="{8E0530F1-B1EA-4555-BE9F-4A68FB86A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6915"/>
              <a:ext cx="4873864" cy="2876159"/>
            </a:xfrm>
            <a:prstGeom prst="rect">
              <a:avLst/>
            </a:prstGeom>
          </p:spPr>
        </p:pic>
        <p:sp>
          <p:nvSpPr>
            <p:cNvPr id="17" name="円/楕円 13">
              <a:extLst>
                <a:ext uri="{FF2B5EF4-FFF2-40B4-BE49-F238E27FC236}">
                  <a16:creationId xmlns:a16="http://schemas.microsoft.com/office/drawing/2014/main" id="{12499A95-FC8E-448E-B466-CD17C77A5453}"/>
                </a:ext>
              </a:extLst>
            </p:cNvPr>
            <p:cNvSpPr/>
            <p:nvPr/>
          </p:nvSpPr>
          <p:spPr>
            <a:xfrm>
              <a:off x="1919506" y="2462445"/>
              <a:ext cx="1150865" cy="5240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a:extLst>
              <a:ext uri="{FF2B5EF4-FFF2-40B4-BE49-F238E27FC236}">
                <a16:creationId xmlns:a16="http://schemas.microsoft.com/office/drawing/2014/main" id="{C0EF7BB8-414B-40F0-A454-13144CD10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4888" y="2660492"/>
            <a:ext cx="4391836" cy="2706409"/>
          </a:xfrm>
          <a:prstGeom prst="rect">
            <a:avLst/>
          </a:prstGeom>
        </p:spPr>
      </p:pic>
      <p:sp>
        <p:nvSpPr>
          <p:cNvPr id="22" name="正方形/長方形 21">
            <a:extLst>
              <a:ext uri="{FF2B5EF4-FFF2-40B4-BE49-F238E27FC236}">
                <a16:creationId xmlns:a16="http://schemas.microsoft.com/office/drawing/2014/main" id="{175A3413-C85E-4FBD-8132-BB2BAEE9B03F}"/>
              </a:ext>
            </a:extLst>
          </p:cNvPr>
          <p:cNvSpPr/>
          <p:nvPr/>
        </p:nvSpPr>
        <p:spPr>
          <a:xfrm>
            <a:off x="109057" y="5453707"/>
            <a:ext cx="4395831" cy="461665"/>
          </a:xfrm>
          <a:prstGeom prst="rect">
            <a:avLst/>
          </a:prstGeom>
        </p:spPr>
        <p:txBody>
          <a:bodyPr wrap="square">
            <a:spAutoFit/>
          </a:bodyPr>
          <a:lstStyle/>
          <a:p>
            <a:pPr algn="ctr"/>
            <a:r>
              <a:rPr lang="ja-JP" altLang="en-US" sz="2400" dirty="0"/>
              <a:t>コア部の周波数応答</a:t>
            </a:r>
            <a:endParaRPr lang="en-US" altLang="ja-JP" sz="2400" dirty="0"/>
          </a:p>
        </p:txBody>
      </p:sp>
      <p:sp>
        <p:nvSpPr>
          <p:cNvPr id="25" name="正方形/長方形 24">
            <a:extLst>
              <a:ext uri="{FF2B5EF4-FFF2-40B4-BE49-F238E27FC236}">
                <a16:creationId xmlns:a16="http://schemas.microsoft.com/office/drawing/2014/main" id="{9AB2FAC6-5D19-45C7-8250-81355651116D}"/>
              </a:ext>
            </a:extLst>
          </p:cNvPr>
          <p:cNvSpPr/>
          <p:nvPr/>
        </p:nvSpPr>
        <p:spPr>
          <a:xfrm>
            <a:off x="4571086" y="5453707"/>
            <a:ext cx="4572914" cy="461665"/>
          </a:xfrm>
          <a:prstGeom prst="rect">
            <a:avLst/>
          </a:prstGeom>
        </p:spPr>
        <p:txBody>
          <a:bodyPr wrap="square">
            <a:spAutoFit/>
          </a:bodyPr>
          <a:lstStyle/>
          <a:p>
            <a:pPr algn="ctr"/>
            <a:r>
              <a:rPr lang="ja-JP" altLang="en-US" sz="2400" dirty="0"/>
              <a:t>計測中の温度低下</a:t>
            </a:r>
            <a:r>
              <a:rPr lang="en-US" altLang="ja-JP" sz="2400" dirty="0"/>
              <a:t>(1500Pa)</a:t>
            </a:r>
          </a:p>
        </p:txBody>
      </p:sp>
      <p:sp>
        <p:nvSpPr>
          <p:cNvPr id="27" name="正方形/長方形 26">
            <a:extLst>
              <a:ext uri="{FF2B5EF4-FFF2-40B4-BE49-F238E27FC236}">
                <a16:creationId xmlns:a16="http://schemas.microsoft.com/office/drawing/2014/main" id="{223447A5-2459-406B-AC76-B5663221E50F}"/>
              </a:ext>
            </a:extLst>
          </p:cNvPr>
          <p:cNvSpPr/>
          <p:nvPr/>
        </p:nvSpPr>
        <p:spPr>
          <a:xfrm>
            <a:off x="838903" y="1463397"/>
            <a:ext cx="8237985" cy="1077218"/>
          </a:xfrm>
          <a:prstGeom prst="rect">
            <a:avLst/>
          </a:prstGeom>
        </p:spPr>
        <p:txBody>
          <a:bodyPr wrap="square">
            <a:spAutoFit/>
          </a:bodyPr>
          <a:lstStyle/>
          <a:p>
            <a:r>
              <a:rPr lang="ja-JP" altLang="en-US" sz="2000" b="1" dirty="0"/>
              <a:t>従来手法 ： </a:t>
            </a:r>
            <a:r>
              <a:rPr lang="ja-JP" altLang="en-US" sz="2000" dirty="0"/>
              <a:t>周波数掃引</a:t>
            </a:r>
            <a:r>
              <a:rPr lang="en-US" altLang="ja-JP" sz="2000" dirty="0"/>
              <a:t>40</a:t>
            </a:r>
            <a:r>
              <a:rPr lang="ja-JP" altLang="en-US" sz="2000" dirty="0"/>
              <a:t>～</a:t>
            </a:r>
            <a:r>
              <a:rPr lang="en-US" altLang="ja-JP" sz="2000" dirty="0"/>
              <a:t>60Hz </a:t>
            </a:r>
            <a:r>
              <a:rPr lang="ja-JP" altLang="en-US" sz="2000" dirty="0"/>
              <a:t>・・・ </a:t>
            </a:r>
            <a:r>
              <a:rPr lang="en-US" altLang="ja-JP" sz="2000" dirty="0"/>
              <a:t>105</a:t>
            </a:r>
            <a:r>
              <a:rPr lang="ja-JP" altLang="en-US" sz="2000" dirty="0"/>
              <a:t>秒間計測</a:t>
            </a:r>
            <a:endParaRPr lang="en-US" altLang="ja-JP" sz="2000" dirty="0"/>
          </a:p>
          <a:p>
            <a:r>
              <a:rPr lang="ja-JP" altLang="en-US" sz="2000" dirty="0"/>
              <a:t>　　　　　　　 加振周波数を切り替える際に音源加振を一時停止</a:t>
            </a:r>
            <a:endParaRPr lang="en-US" altLang="ja-JP" sz="2000" dirty="0"/>
          </a:p>
          <a:p>
            <a:endParaRPr lang="en-US" altLang="ja-JP" sz="400" dirty="0"/>
          </a:p>
          <a:p>
            <a:r>
              <a:rPr lang="ja-JP" altLang="en-US" sz="2000" b="1" dirty="0"/>
              <a:t>提案手法 ： </a:t>
            </a:r>
            <a:r>
              <a:rPr lang="ja-JP" altLang="en-US" sz="2000" dirty="0"/>
              <a:t>周波数一定　　　　　　 ・・・ </a:t>
            </a:r>
            <a:r>
              <a:rPr lang="en-US" altLang="ja-JP" sz="2000" dirty="0"/>
              <a:t>120</a:t>
            </a:r>
            <a:r>
              <a:rPr lang="ja-JP" altLang="en-US" sz="2000" dirty="0"/>
              <a:t>秒間計測</a:t>
            </a:r>
            <a:endParaRPr lang="en-US" altLang="ja-JP" sz="2000" dirty="0"/>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E74B572D-CD6D-49E7-A7E8-FEDDCBB226FF}"/>
                  </a:ext>
                </a:extLst>
              </p:cNvPr>
              <p:cNvSpPr/>
              <p:nvPr/>
            </p:nvSpPr>
            <p:spPr>
              <a:xfrm>
                <a:off x="7907637" y="4658367"/>
                <a:ext cx="1240340" cy="400110"/>
              </a:xfrm>
              <a:prstGeom prst="rect">
                <a:avLst/>
              </a:prstGeom>
            </p:spPr>
            <p:txBody>
              <a:bodyPr wrap="none">
                <a:spAutoFit/>
              </a:bodyPr>
              <a:lstStyle/>
              <a:p>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𝑇</m:t>
                        </m:r>
                      </m:e>
                      <m:sub>
                        <m:r>
                          <a:rPr lang="en-US" altLang="ja-JP" sz="2000" b="0" i="1" smtClean="0">
                            <a:solidFill>
                              <a:srgbClr val="FF0000"/>
                            </a:solidFill>
                            <a:latin typeface="Cambria Math" panose="02040503050406030204" pitchFamily="18" charset="0"/>
                          </a:rPr>
                          <m:t>𝐻</m:t>
                        </m:r>
                      </m:sub>
                    </m:sSub>
                  </m:oMath>
                </a14:m>
                <a:r>
                  <a:rPr lang="en-US" altLang="ja-JP" sz="2000" dirty="0">
                    <a:solidFill>
                      <a:srgbClr val="FF0000"/>
                    </a:solidFill>
                  </a:rPr>
                  <a:t>=337</a:t>
                </a:r>
                <a:r>
                  <a:rPr lang="ja-JP" altLang="en-US" sz="2000" dirty="0">
                    <a:solidFill>
                      <a:srgbClr val="FF0000"/>
                    </a:solidFill>
                  </a:rPr>
                  <a:t>℃</a:t>
                </a:r>
              </a:p>
            </p:txBody>
          </p:sp>
        </mc:Choice>
        <mc:Fallback xmlns="">
          <p:sp>
            <p:nvSpPr>
              <p:cNvPr id="19" name="正方形/長方形 18">
                <a:extLst>
                  <a:ext uri="{FF2B5EF4-FFF2-40B4-BE49-F238E27FC236}">
                    <a16:creationId xmlns:a16="http://schemas.microsoft.com/office/drawing/2014/main" id="{E74B572D-CD6D-49E7-A7E8-FEDDCBB226FF}"/>
                  </a:ext>
                </a:extLst>
              </p:cNvPr>
              <p:cNvSpPr>
                <a:spLocks noRot="1" noChangeAspect="1" noMove="1" noResize="1" noEditPoints="1" noAdjustHandles="1" noChangeArrowheads="1" noChangeShapeType="1" noTextEdit="1"/>
              </p:cNvSpPr>
              <p:nvPr/>
            </p:nvSpPr>
            <p:spPr>
              <a:xfrm>
                <a:off x="7907637" y="4658367"/>
                <a:ext cx="1240340" cy="400110"/>
              </a:xfrm>
              <a:prstGeom prst="rect">
                <a:avLst/>
              </a:prstGeom>
              <a:blipFill>
                <a:blip r:embed="rId6"/>
                <a:stretch>
                  <a:fillRect t="-12121" r="-4412" b="-2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490EDA97-B54E-49DE-82D0-25D940BA5538}"/>
                  </a:ext>
                </a:extLst>
              </p:cNvPr>
              <p:cNvSpPr/>
              <p:nvPr/>
            </p:nvSpPr>
            <p:spPr>
              <a:xfrm>
                <a:off x="7907637" y="3736596"/>
                <a:ext cx="1240340" cy="400110"/>
              </a:xfrm>
              <a:prstGeom prst="rect">
                <a:avLst/>
              </a:prstGeom>
            </p:spPr>
            <p:txBody>
              <a:bodyPr wrap="none">
                <a:spAutoFit/>
              </a:bodyPr>
              <a:lstStyle/>
              <a:p>
                <a14:m>
                  <m:oMath xmlns:m="http://schemas.openxmlformats.org/officeDocument/2006/math">
                    <m:sSub>
                      <m:sSubPr>
                        <m:ctrlPr>
                          <a:rPr lang="en-US" altLang="ja-JP" sz="2000" i="1" smtClean="0">
                            <a:solidFill>
                              <a:schemeClr val="accent5"/>
                            </a:solidFill>
                            <a:latin typeface="Cambria Math" panose="02040503050406030204" pitchFamily="18" charset="0"/>
                          </a:rPr>
                        </m:ctrlPr>
                      </m:sSubPr>
                      <m:e>
                        <m:r>
                          <a:rPr lang="en-US" altLang="ja-JP" sz="2000" b="0" i="1" smtClean="0">
                            <a:solidFill>
                              <a:schemeClr val="accent5"/>
                            </a:solidFill>
                            <a:latin typeface="Cambria Math" panose="02040503050406030204" pitchFamily="18" charset="0"/>
                          </a:rPr>
                          <m:t>𝑇</m:t>
                        </m:r>
                      </m:e>
                      <m:sub>
                        <m:r>
                          <a:rPr lang="en-US" altLang="ja-JP" sz="2000" b="0" i="1" smtClean="0">
                            <a:solidFill>
                              <a:schemeClr val="accent5"/>
                            </a:solidFill>
                            <a:latin typeface="Cambria Math" panose="02040503050406030204" pitchFamily="18" charset="0"/>
                          </a:rPr>
                          <m:t>𝐻</m:t>
                        </m:r>
                      </m:sub>
                    </m:sSub>
                  </m:oMath>
                </a14:m>
                <a:r>
                  <a:rPr lang="en-US" altLang="ja-JP" sz="2000" dirty="0">
                    <a:solidFill>
                      <a:schemeClr val="accent5"/>
                    </a:solidFill>
                  </a:rPr>
                  <a:t>=347</a:t>
                </a:r>
                <a:r>
                  <a:rPr lang="ja-JP" altLang="en-US" sz="2000" dirty="0">
                    <a:solidFill>
                      <a:schemeClr val="accent5"/>
                    </a:solidFill>
                  </a:rPr>
                  <a:t>℃</a:t>
                </a:r>
              </a:p>
            </p:txBody>
          </p:sp>
        </mc:Choice>
        <mc:Fallback xmlns="">
          <p:sp>
            <p:nvSpPr>
              <p:cNvPr id="30" name="正方形/長方形 29">
                <a:extLst>
                  <a:ext uri="{FF2B5EF4-FFF2-40B4-BE49-F238E27FC236}">
                    <a16:creationId xmlns:a16="http://schemas.microsoft.com/office/drawing/2014/main" id="{490EDA97-B54E-49DE-82D0-25D940BA5538}"/>
                  </a:ext>
                </a:extLst>
              </p:cNvPr>
              <p:cNvSpPr>
                <a:spLocks noRot="1" noChangeAspect="1" noMove="1" noResize="1" noEditPoints="1" noAdjustHandles="1" noChangeArrowheads="1" noChangeShapeType="1" noTextEdit="1"/>
              </p:cNvSpPr>
              <p:nvPr/>
            </p:nvSpPr>
            <p:spPr>
              <a:xfrm>
                <a:off x="7907637" y="3736596"/>
                <a:ext cx="1240340" cy="400110"/>
              </a:xfrm>
              <a:prstGeom prst="rect">
                <a:avLst/>
              </a:prstGeom>
              <a:blipFill>
                <a:blip r:embed="rId7"/>
                <a:stretch>
                  <a:fillRect t="-13636" r="-4412" b="-27273"/>
                </a:stretch>
              </a:blipFill>
            </p:spPr>
            <p:txBody>
              <a:bodyPr/>
              <a:lstStyle/>
              <a:p>
                <a:r>
                  <a:rPr lang="ja-JP" altLang="en-US">
                    <a:noFill/>
                  </a:rPr>
                  <a:t> </a:t>
                </a:r>
              </a:p>
            </p:txBody>
          </p:sp>
        </mc:Fallback>
      </mc:AlternateContent>
      <p:sp>
        <p:nvSpPr>
          <p:cNvPr id="32" name="正方形/長方形 31">
            <a:extLst>
              <a:ext uri="{FF2B5EF4-FFF2-40B4-BE49-F238E27FC236}">
                <a16:creationId xmlns:a16="http://schemas.microsoft.com/office/drawing/2014/main" id="{4A2B7A01-4B71-4455-8C5A-E05A03150DEA}"/>
              </a:ext>
            </a:extLst>
          </p:cNvPr>
          <p:cNvSpPr/>
          <p:nvPr/>
        </p:nvSpPr>
        <p:spPr>
          <a:xfrm>
            <a:off x="0" y="6253121"/>
            <a:ext cx="9143999" cy="461665"/>
          </a:xfrm>
          <a:prstGeom prst="rect">
            <a:avLst/>
          </a:prstGeom>
        </p:spPr>
        <p:txBody>
          <a:bodyPr wrap="square">
            <a:spAutoFit/>
          </a:bodyPr>
          <a:lstStyle/>
          <a:p>
            <a:pPr algn="ctr"/>
            <a:r>
              <a:rPr lang="ja-JP" altLang="en-US" sz="2400" dirty="0"/>
              <a:t>提案手法では温度比が低下 ⇒ </a:t>
            </a:r>
            <a:r>
              <a:rPr lang="ja-JP" altLang="en-US" sz="2400" dirty="0">
                <a:solidFill>
                  <a:srgbClr val="FF0000"/>
                </a:solidFill>
              </a:rPr>
              <a:t>ゲイン・位相低下 </a:t>
            </a:r>
            <a:r>
              <a:rPr lang="en-US" altLang="ja-JP" dirty="0">
                <a:latin typeface="ＭＳ Ｐゴシック" panose="020B0600070205080204" pitchFamily="50" charset="-128"/>
              </a:rPr>
              <a:t>[</a:t>
            </a:r>
            <a:r>
              <a:rPr lang="ja-JP" altLang="en-US" dirty="0">
                <a:latin typeface="ＭＳ Ｐゴシック" panose="020B0600070205080204" pitchFamily="50" charset="-128"/>
              </a:rPr>
              <a:t>廣本 他</a:t>
            </a:r>
            <a:r>
              <a:rPr lang="en-US" altLang="ja-JP" dirty="0">
                <a:latin typeface="ＭＳ Ｐゴシック" panose="020B0600070205080204" pitchFamily="50" charset="-128"/>
              </a:rPr>
              <a:t>(2019)]</a:t>
            </a:r>
            <a:endParaRPr lang="en-US" altLang="ja-JP" sz="2400" dirty="0">
              <a:solidFill>
                <a:srgbClr val="FF0000"/>
              </a:solidFill>
            </a:endParaRPr>
          </a:p>
        </p:txBody>
      </p:sp>
    </p:spTree>
    <p:extLst>
      <p:ext uri="{BB962C8B-B14F-4D97-AF65-F5344CB8AC3E}">
        <p14:creationId xmlns:p14="http://schemas.microsoft.com/office/powerpoint/2010/main" val="255951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提案手法と従来手法の誤差について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BC61AADE-A0EC-439D-811A-359813556A13}" type="slidenum">
              <a:rPr kumimoji="1" lang="ja-JP" altLang="en-US" smtClean="0"/>
              <a:t>33</a:t>
            </a:fld>
            <a:endParaRPr kumimoji="1" lang="ja-JP" altLang="en-US" dirty="0"/>
          </a:p>
        </p:txBody>
      </p:sp>
      <p:sp>
        <p:nvSpPr>
          <p:cNvPr id="32" name="正方形/長方形 31">
            <a:extLst>
              <a:ext uri="{FF2B5EF4-FFF2-40B4-BE49-F238E27FC236}">
                <a16:creationId xmlns:a16="http://schemas.microsoft.com/office/drawing/2014/main" id="{4A2B7A01-4B71-4455-8C5A-E05A03150DEA}"/>
              </a:ext>
            </a:extLst>
          </p:cNvPr>
          <p:cNvSpPr/>
          <p:nvPr/>
        </p:nvSpPr>
        <p:spPr>
          <a:xfrm>
            <a:off x="4639112" y="3733132"/>
            <a:ext cx="4423623" cy="461665"/>
          </a:xfrm>
          <a:prstGeom prst="rect">
            <a:avLst/>
          </a:prstGeom>
        </p:spPr>
        <p:txBody>
          <a:bodyPr wrap="square">
            <a:spAutoFit/>
          </a:bodyPr>
          <a:lstStyle/>
          <a:p>
            <a:pPr algn="ctr"/>
            <a:r>
              <a:rPr lang="ja-JP" altLang="en-US" sz="2400" dirty="0"/>
              <a:t>・　提案手法の誤差が大きい</a:t>
            </a:r>
            <a:endParaRPr lang="en-US" altLang="ja-JP" sz="2400" dirty="0"/>
          </a:p>
        </p:txBody>
      </p:sp>
      <p:grpSp>
        <p:nvGrpSpPr>
          <p:cNvPr id="8" name="グループ化 7">
            <a:extLst>
              <a:ext uri="{FF2B5EF4-FFF2-40B4-BE49-F238E27FC236}">
                <a16:creationId xmlns:a16="http://schemas.microsoft.com/office/drawing/2014/main" id="{B91E6E92-E0A0-47A9-BA0D-11319A570B52}"/>
              </a:ext>
            </a:extLst>
          </p:cNvPr>
          <p:cNvGrpSpPr/>
          <p:nvPr/>
        </p:nvGrpSpPr>
        <p:grpSpPr>
          <a:xfrm>
            <a:off x="0" y="1191202"/>
            <a:ext cx="9144000" cy="1900823"/>
            <a:chOff x="0" y="4592052"/>
            <a:chExt cx="9144000" cy="1900823"/>
          </a:xfrm>
        </p:grpSpPr>
        <p:grpSp>
          <p:nvGrpSpPr>
            <p:cNvPr id="5" name="グループ化 4">
              <a:extLst>
                <a:ext uri="{FF2B5EF4-FFF2-40B4-BE49-F238E27FC236}">
                  <a16:creationId xmlns:a16="http://schemas.microsoft.com/office/drawing/2014/main" id="{1ADEEABE-4E0F-4A30-84A4-F50044B0C093}"/>
                </a:ext>
              </a:extLst>
            </p:cNvPr>
            <p:cNvGrpSpPr/>
            <p:nvPr/>
          </p:nvGrpSpPr>
          <p:grpSpPr>
            <a:xfrm>
              <a:off x="0" y="4670185"/>
              <a:ext cx="9144000" cy="1822690"/>
              <a:chOff x="0" y="2517655"/>
              <a:chExt cx="9144000" cy="1822690"/>
            </a:xfrm>
          </p:grpSpPr>
          <p:pic>
            <p:nvPicPr>
              <p:cNvPr id="4" name="図 3">
                <a:extLst>
                  <a:ext uri="{FF2B5EF4-FFF2-40B4-BE49-F238E27FC236}">
                    <a16:creationId xmlns:a16="http://schemas.microsoft.com/office/drawing/2014/main" id="{5C75E439-8DA8-4EC2-A1BF-966E58A0B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7655"/>
                <a:ext cx="9144000" cy="1822690"/>
              </a:xfrm>
              <a:prstGeom prst="rect">
                <a:avLst/>
              </a:prstGeom>
            </p:spPr>
          </p:pic>
          <p:sp>
            <p:nvSpPr>
              <p:cNvPr id="20" name="正方形/長方形 19">
                <a:extLst>
                  <a:ext uri="{FF2B5EF4-FFF2-40B4-BE49-F238E27FC236}">
                    <a16:creationId xmlns:a16="http://schemas.microsoft.com/office/drawing/2014/main" id="{F19932EF-E4EB-44BC-84E4-18BCBE86C219}"/>
                  </a:ext>
                </a:extLst>
              </p:cNvPr>
              <p:cNvSpPr/>
              <p:nvPr/>
            </p:nvSpPr>
            <p:spPr>
              <a:xfrm>
                <a:off x="167671" y="2518544"/>
                <a:ext cx="8808657" cy="27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31678C3-F317-4BDC-8458-200F9AAE14AF}"/>
                </a:ext>
              </a:extLst>
            </p:cNvPr>
            <p:cNvSpPr/>
            <p:nvPr/>
          </p:nvSpPr>
          <p:spPr>
            <a:xfrm>
              <a:off x="1" y="4592052"/>
              <a:ext cx="9143999" cy="400110"/>
            </a:xfrm>
            <a:prstGeom prst="rect">
              <a:avLst/>
            </a:prstGeom>
          </p:spPr>
          <p:txBody>
            <a:bodyPr wrap="square">
              <a:spAutoFit/>
            </a:bodyPr>
            <a:lstStyle/>
            <a:p>
              <a:pPr algn="ctr"/>
              <a:r>
                <a:rPr lang="ja-JP" altLang="en-US" sz="2000" dirty="0"/>
                <a:t>推定結果</a:t>
              </a:r>
              <a:endParaRPr lang="en-US" altLang="ja-JP" sz="2000" dirty="0"/>
            </a:p>
          </p:txBody>
        </p:sp>
      </p:grpSp>
      <p:pic>
        <p:nvPicPr>
          <p:cNvPr id="23" name="図 22">
            <a:extLst>
              <a:ext uri="{FF2B5EF4-FFF2-40B4-BE49-F238E27FC236}">
                <a16:creationId xmlns:a16="http://schemas.microsoft.com/office/drawing/2014/main" id="{533826D0-2DF5-4E9A-B7CD-54787F746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4" y="3339483"/>
            <a:ext cx="4731337" cy="3518517"/>
          </a:xfrm>
          <a:prstGeom prst="rect">
            <a:avLst/>
          </a:prstGeom>
        </p:spPr>
      </p:pic>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947B41B8-3EBC-41B3-87D4-4216EE1799C3}"/>
                  </a:ext>
                </a:extLst>
              </p:cNvPr>
              <p:cNvSpPr/>
              <p:nvPr/>
            </p:nvSpPr>
            <p:spPr>
              <a:xfrm>
                <a:off x="5414650" y="4195242"/>
                <a:ext cx="2994731" cy="830997"/>
              </a:xfrm>
              <a:prstGeom prst="rect">
                <a:avLst/>
              </a:prstGeom>
            </p:spPr>
            <p:txBody>
              <a:bodyPr wrap="square">
                <a:spAutoFit/>
              </a:bodyPr>
              <a:lstStyle/>
              <a:p>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oMath>
                </a14:m>
                <a:r>
                  <a:rPr lang="en-US" altLang="ja-JP" sz="2400" dirty="0"/>
                  <a:t>=1500Pa</a:t>
                </a:r>
                <a:r>
                  <a:rPr lang="ja-JP" altLang="en-US" sz="2400" dirty="0"/>
                  <a:t>のときの</a:t>
                </a:r>
                <a:endParaRPr lang="en-US" altLang="ja-JP" sz="2400" dirty="0"/>
              </a:p>
              <a:p>
                <a:r>
                  <a:rPr lang="ja-JP" altLang="en-US" sz="2400" dirty="0"/>
                  <a:t>温度低下による影響</a:t>
                </a:r>
              </a:p>
            </p:txBody>
          </p:sp>
        </mc:Choice>
        <mc:Fallback xmlns="">
          <p:sp>
            <p:nvSpPr>
              <p:cNvPr id="12" name="正方形/長方形 11">
                <a:extLst>
                  <a:ext uri="{FF2B5EF4-FFF2-40B4-BE49-F238E27FC236}">
                    <a16:creationId xmlns:a16="http://schemas.microsoft.com/office/drawing/2014/main" id="{947B41B8-3EBC-41B3-87D4-4216EE1799C3}"/>
                  </a:ext>
                </a:extLst>
              </p:cNvPr>
              <p:cNvSpPr>
                <a:spLocks noRot="1" noChangeAspect="1" noMove="1" noResize="1" noEditPoints="1" noAdjustHandles="1" noChangeArrowheads="1" noChangeShapeType="1" noTextEdit="1"/>
              </p:cNvSpPr>
              <p:nvPr/>
            </p:nvSpPr>
            <p:spPr>
              <a:xfrm>
                <a:off x="5414650" y="4195242"/>
                <a:ext cx="2994731" cy="830997"/>
              </a:xfrm>
              <a:prstGeom prst="rect">
                <a:avLst/>
              </a:prstGeom>
              <a:blipFill>
                <a:blip r:embed="rId5"/>
                <a:stretch>
                  <a:fillRect l="-3055" t="-8759" b="-12409"/>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23D8FE94-A472-4EBC-AE9F-94E7E7A61D1D}"/>
              </a:ext>
            </a:extLst>
          </p:cNvPr>
          <p:cNvCxnSpPr>
            <a:cxnSpLocks/>
            <a:stCxn id="28" idx="6"/>
            <a:endCxn id="12" idx="1"/>
          </p:cNvCxnSpPr>
          <p:nvPr/>
        </p:nvCxnSpPr>
        <p:spPr>
          <a:xfrm flipV="1">
            <a:off x="4327997" y="4610741"/>
            <a:ext cx="1086653" cy="383028"/>
          </a:xfrm>
          <a:prstGeom prst="straightConnector1">
            <a:avLst/>
          </a:prstGeom>
          <a:ln w="571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8" name="円/楕円 13">
            <a:extLst>
              <a:ext uri="{FF2B5EF4-FFF2-40B4-BE49-F238E27FC236}">
                <a16:creationId xmlns:a16="http://schemas.microsoft.com/office/drawing/2014/main" id="{6F6665D4-C3F9-48FF-A2FC-9B0EC015EF5D}"/>
              </a:ext>
            </a:extLst>
          </p:cNvPr>
          <p:cNvSpPr/>
          <p:nvPr/>
        </p:nvSpPr>
        <p:spPr>
          <a:xfrm>
            <a:off x="3086427" y="4525592"/>
            <a:ext cx="1241570" cy="9363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A6EB67E2-01E8-4E15-AECC-4C2D333ACDF2}"/>
                  </a:ext>
                </a:extLst>
              </p:cNvPr>
              <p:cNvSpPr/>
              <p:nvPr/>
            </p:nvSpPr>
            <p:spPr>
              <a:xfrm>
                <a:off x="5414651" y="5256250"/>
                <a:ext cx="3135796" cy="830997"/>
              </a:xfrm>
              <a:prstGeom prst="rect">
                <a:avLst/>
              </a:prstGeom>
            </p:spPr>
            <p:txBody>
              <a:bodyPr wrap="square">
                <a:spAutoFit/>
              </a:bodyPr>
              <a:lstStyle/>
              <a:p>
                <a14:m>
                  <m:oMath xmlns:m="http://schemas.openxmlformats.org/officeDocument/2006/math">
                    <m:r>
                      <a:rPr lang="ja-JP" altLang="en-US" sz="2400" i="1" smtClean="0">
                        <a:latin typeface="Cambria Math" panose="02040503050406030204" pitchFamily="18" charset="0"/>
                      </a:rPr>
                      <m:t>温度</m:t>
                    </m:r>
                  </m:oMath>
                </a14:m>
                <a:r>
                  <a:rPr lang="ja-JP" altLang="en-US" sz="2400" dirty="0"/>
                  <a:t>比が低いと</a:t>
                </a:r>
                <a:endParaRPr lang="en-US" altLang="ja-JP" sz="2400" dirty="0"/>
              </a:p>
              <a:p>
                <a:r>
                  <a:rPr lang="ja-JP" altLang="en-US" sz="2400" dirty="0"/>
                  <a:t>軌跡は右にシフトする</a:t>
                </a:r>
              </a:p>
            </p:txBody>
          </p:sp>
        </mc:Choice>
        <mc:Fallback xmlns="">
          <p:sp>
            <p:nvSpPr>
              <p:cNvPr id="31" name="正方形/長方形 30">
                <a:extLst>
                  <a:ext uri="{FF2B5EF4-FFF2-40B4-BE49-F238E27FC236}">
                    <a16:creationId xmlns:a16="http://schemas.microsoft.com/office/drawing/2014/main" id="{A6EB67E2-01E8-4E15-AECC-4C2D333ACDF2}"/>
                  </a:ext>
                </a:extLst>
              </p:cNvPr>
              <p:cNvSpPr>
                <a:spLocks noRot="1" noChangeAspect="1" noMove="1" noResize="1" noEditPoints="1" noAdjustHandles="1" noChangeArrowheads="1" noChangeShapeType="1" noTextEdit="1"/>
              </p:cNvSpPr>
              <p:nvPr/>
            </p:nvSpPr>
            <p:spPr>
              <a:xfrm>
                <a:off x="5414651" y="5256250"/>
                <a:ext cx="3135796" cy="830997"/>
              </a:xfrm>
              <a:prstGeom prst="rect">
                <a:avLst/>
              </a:prstGeom>
              <a:blipFill>
                <a:blip r:embed="rId6"/>
                <a:stretch>
                  <a:fillRect l="-2913" t="-8759" b="-12409"/>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E326541A-0CAA-4E60-8246-D1A3ACD726A2}"/>
              </a:ext>
            </a:extLst>
          </p:cNvPr>
          <p:cNvSpPr/>
          <p:nvPr/>
        </p:nvSpPr>
        <p:spPr>
          <a:xfrm>
            <a:off x="109057" y="873277"/>
            <a:ext cx="8590325" cy="523220"/>
          </a:xfrm>
          <a:prstGeom prst="rect">
            <a:avLst/>
          </a:prstGeom>
        </p:spPr>
        <p:txBody>
          <a:bodyPr wrap="square">
            <a:spAutoFit/>
          </a:bodyPr>
          <a:lstStyle/>
          <a:p>
            <a:r>
              <a:rPr lang="ja-JP" altLang="en-US" sz="2800" dirty="0"/>
              <a:t>②推定結果について</a:t>
            </a:r>
            <a:endParaRPr lang="en-US" altLang="ja-JP" sz="2800" dirty="0"/>
          </a:p>
        </p:txBody>
      </p:sp>
    </p:spTree>
    <p:extLst>
      <p:ext uri="{BB962C8B-B14F-4D97-AF65-F5344CB8AC3E}">
        <p14:creationId xmlns:p14="http://schemas.microsoft.com/office/powerpoint/2010/main" val="1327226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実験条件：管路部の周波数応答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34</a:t>
            </a:fld>
            <a:endParaRPr kumimoji="1" lang="ja-JP" altLang="en-US"/>
          </a:p>
        </p:txBody>
      </p:sp>
      <p:cxnSp>
        <p:nvCxnSpPr>
          <p:cNvPr id="4" name="直線コネクタ 3">
            <a:extLst>
              <a:ext uri="{FF2B5EF4-FFF2-40B4-BE49-F238E27FC236}">
                <a16:creationId xmlns:a16="http://schemas.microsoft.com/office/drawing/2014/main" id="{1CCEA923-EEEF-4FEB-AD54-51C3C6BA69EF}"/>
              </a:ext>
            </a:extLst>
          </p:cNvPr>
          <p:cNvCxnSpPr>
            <a:cxnSpLocks/>
          </p:cNvCxnSpPr>
          <p:nvPr/>
        </p:nvCxnSpPr>
        <p:spPr>
          <a:xfrm>
            <a:off x="1926932" y="5078702"/>
            <a:ext cx="6663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E7038FB-9FE8-4665-A2EF-5050AD565267}"/>
              </a:ext>
            </a:extLst>
          </p:cNvPr>
          <p:cNvCxnSpPr>
            <a:cxnSpLocks/>
          </p:cNvCxnSpPr>
          <p:nvPr/>
        </p:nvCxnSpPr>
        <p:spPr>
          <a:xfrm>
            <a:off x="1933831" y="5457428"/>
            <a:ext cx="66570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9116BFE9-15A8-4351-A2C8-10957104CDC7}"/>
              </a:ext>
            </a:extLst>
          </p:cNvPr>
          <p:cNvGrpSpPr/>
          <p:nvPr/>
        </p:nvGrpSpPr>
        <p:grpSpPr>
          <a:xfrm flipH="1">
            <a:off x="1140767" y="4871116"/>
            <a:ext cx="793064" cy="791937"/>
            <a:chOff x="10394167" y="5395403"/>
            <a:chExt cx="793064" cy="791937"/>
          </a:xfrm>
        </p:grpSpPr>
        <p:cxnSp>
          <p:nvCxnSpPr>
            <p:cNvPr id="8" name="直線コネクタ 7">
              <a:extLst>
                <a:ext uri="{FF2B5EF4-FFF2-40B4-BE49-F238E27FC236}">
                  <a16:creationId xmlns:a16="http://schemas.microsoft.com/office/drawing/2014/main" id="{F80633B1-B34F-4FC8-B5AB-3A44119E15C1}"/>
                </a:ext>
              </a:extLst>
            </p:cNvPr>
            <p:cNvCxnSpPr>
              <a:cxnSpLocks/>
            </p:cNvCxnSpPr>
            <p:nvPr/>
          </p:nvCxnSpPr>
          <p:spPr>
            <a:xfrm>
              <a:off x="10572689" y="5398578"/>
              <a:ext cx="614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6E8A9E4-E3C1-45E1-AF6A-1657B4DC4E52}"/>
                </a:ext>
              </a:extLst>
            </p:cNvPr>
            <p:cNvCxnSpPr>
              <a:cxnSpLocks/>
            </p:cNvCxnSpPr>
            <p:nvPr/>
          </p:nvCxnSpPr>
          <p:spPr>
            <a:xfrm>
              <a:off x="10572689" y="6179628"/>
              <a:ext cx="614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92BB2C6-6913-4A2B-BEE6-C02F549508C8}"/>
                </a:ext>
              </a:extLst>
            </p:cNvPr>
            <p:cNvCxnSpPr>
              <a:cxnSpLocks/>
            </p:cNvCxnSpPr>
            <p:nvPr/>
          </p:nvCxnSpPr>
          <p:spPr>
            <a:xfrm>
              <a:off x="11185643" y="5395403"/>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D9C365B-19DB-40D6-B007-6A388F49CFC9}"/>
                </a:ext>
              </a:extLst>
            </p:cNvPr>
            <p:cNvCxnSpPr>
              <a:cxnSpLocks/>
            </p:cNvCxnSpPr>
            <p:nvPr/>
          </p:nvCxnSpPr>
          <p:spPr>
            <a:xfrm flipV="1">
              <a:off x="10396547" y="5398578"/>
              <a:ext cx="183284" cy="202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EBF079B-EF63-4A5C-9C8C-47FC44EC5BFB}"/>
                </a:ext>
              </a:extLst>
            </p:cNvPr>
            <p:cNvCxnSpPr>
              <a:cxnSpLocks/>
            </p:cNvCxnSpPr>
            <p:nvPr/>
          </p:nvCxnSpPr>
          <p:spPr>
            <a:xfrm>
              <a:off x="10394167" y="5977225"/>
              <a:ext cx="183284" cy="202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015F6F8-111C-4643-A07C-C9F14C665578}"/>
                </a:ext>
              </a:extLst>
            </p:cNvPr>
            <p:cNvCxnSpPr>
              <a:cxnSpLocks/>
            </p:cNvCxnSpPr>
            <p:nvPr/>
          </p:nvCxnSpPr>
          <p:spPr>
            <a:xfrm flipH="1">
              <a:off x="10586362" y="5404928"/>
              <a:ext cx="0" cy="774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FD3A480-4DDB-4A78-A130-57C7AA1A1B36}"/>
                </a:ext>
              </a:extLst>
            </p:cNvPr>
            <p:cNvSpPr/>
            <p:nvPr/>
          </p:nvSpPr>
          <p:spPr>
            <a:xfrm>
              <a:off x="10823272" y="5597924"/>
              <a:ext cx="113636" cy="37464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1240FF6-CE2C-488D-BA1F-8AEC560DCCE9}"/>
                </a:ext>
              </a:extLst>
            </p:cNvPr>
            <p:cNvCxnSpPr>
              <a:cxnSpLocks/>
            </p:cNvCxnSpPr>
            <p:nvPr/>
          </p:nvCxnSpPr>
          <p:spPr>
            <a:xfrm>
              <a:off x="10586362" y="5398578"/>
              <a:ext cx="214532" cy="19934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8C8D014-8D5A-4439-94EA-F4365DD7CC8A}"/>
                </a:ext>
              </a:extLst>
            </p:cNvPr>
            <p:cNvCxnSpPr>
              <a:cxnSpLocks/>
            </p:cNvCxnSpPr>
            <p:nvPr/>
          </p:nvCxnSpPr>
          <p:spPr>
            <a:xfrm flipH="1">
              <a:off x="10586362" y="5972570"/>
              <a:ext cx="214532" cy="2147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7" name="正方形/長方形 16">
            <a:extLst>
              <a:ext uri="{FF2B5EF4-FFF2-40B4-BE49-F238E27FC236}">
                <a16:creationId xmlns:a16="http://schemas.microsoft.com/office/drawing/2014/main" id="{1223E74D-CBE0-40DA-A18A-433355434E4F}"/>
              </a:ext>
            </a:extLst>
          </p:cNvPr>
          <p:cNvSpPr/>
          <p:nvPr/>
        </p:nvSpPr>
        <p:spPr>
          <a:xfrm flipH="1">
            <a:off x="8569868" y="5036259"/>
            <a:ext cx="74791" cy="46165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5865CB69-D72C-427B-A265-4E7E923A4410}"/>
              </a:ext>
            </a:extLst>
          </p:cNvPr>
          <p:cNvCxnSpPr>
            <a:cxnSpLocks/>
          </p:cNvCxnSpPr>
          <p:nvPr/>
        </p:nvCxnSpPr>
        <p:spPr>
          <a:xfrm>
            <a:off x="461395" y="5257025"/>
            <a:ext cx="921518" cy="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93EB294-614A-48E0-A9E6-FEADDFE91155}"/>
                  </a:ext>
                </a:extLst>
              </p:cNvPr>
              <p:cNvSpPr txBox="1"/>
              <p:nvPr/>
            </p:nvSpPr>
            <p:spPr>
              <a:xfrm>
                <a:off x="460439" y="4873582"/>
                <a:ext cx="433866"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19" name="テキスト ボックス 18">
                <a:extLst>
                  <a:ext uri="{FF2B5EF4-FFF2-40B4-BE49-F238E27FC236}">
                    <a16:creationId xmlns:a16="http://schemas.microsoft.com/office/drawing/2014/main" id="{893EB294-614A-48E0-A9E6-FEADDFE91155}"/>
                  </a:ext>
                </a:extLst>
              </p:cNvPr>
              <p:cNvSpPr txBox="1">
                <a:spLocks noRot="1" noChangeAspect="1" noMove="1" noResize="1" noEditPoints="1" noAdjustHandles="1" noChangeArrowheads="1" noChangeShapeType="1" noTextEdit="1"/>
              </p:cNvSpPr>
              <p:nvPr/>
            </p:nvSpPr>
            <p:spPr>
              <a:xfrm>
                <a:off x="460439" y="4873582"/>
                <a:ext cx="433866" cy="400110"/>
              </a:xfrm>
              <a:prstGeom prst="rect">
                <a:avLst/>
              </a:prstGeom>
              <a:blipFill>
                <a:blip r:embed="rId3"/>
                <a:stretch>
                  <a:fillRect r="-57746" b="-15152"/>
                </a:stretch>
              </a:blipFill>
              <a:ln w="19050">
                <a:noFill/>
              </a:ln>
            </p:spPr>
            <p:txBody>
              <a:bodyPr/>
              <a:lstStyle/>
              <a:p>
                <a:r>
                  <a:rPr lang="ja-JP" altLang="en-US">
                    <a:noFill/>
                  </a:rPr>
                  <a:t> </a:t>
                </a:r>
              </a:p>
            </p:txBody>
          </p:sp>
        </mc:Fallback>
      </mc:AlternateContent>
      <p:cxnSp>
        <p:nvCxnSpPr>
          <p:cNvPr id="20" name="直線コネクタ 19">
            <a:extLst>
              <a:ext uri="{FF2B5EF4-FFF2-40B4-BE49-F238E27FC236}">
                <a16:creationId xmlns:a16="http://schemas.microsoft.com/office/drawing/2014/main" id="{A6331906-A750-42EF-B04A-503619394A2E}"/>
              </a:ext>
            </a:extLst>
          </p:cNvPr>
          <p:cNvCxnSpPr/>
          <p:nvPr/>
        </p:nvCxnSpPr>
        <p:spPr>
          <a:xfrm>
            <a:off x="8642619" y="5073638"/>
            <a:ext cx="0" cy="136869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6B7990BE-BDA1-499A-A7CF-960BAC08B2CA}"/>
              </a:ext>
            </a:extLst>
          </p:cNvPr>
          <p:cNvCxnSpPr>
            <a:cxnSpLocks/>
          </p:cNvCxnSpPr>
          <p:nvPr/>
        </p:nvCxnSpPr>
        <p:spPr>
          <a:xfrm>
            <a:off x="3860879" y="6254893"/>
            <a:ext cx="4783780"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sp>
        <p:nvSpPr>
          <p:cNvPr id="22" name="テキスト ボックス 21">
            <a:extLst>
              <a:ext uri="{FF2B5EF4-FFF2-40B4-BE49-F238E27FC236}">
                <a16:creationId xmlns:a16="http://schemas.microsoft.com/office/drawing/2014/main" id="{7E663ECF-CEFC-45F4-9F8E-DE94BB6638E1}"/>
              </a:ext>
            </a:extLst>
          </p:cNvPr>
          <p:cNvSpPr txBox="1"/>
          <p:nvPr/>
        </p:nvSpPr>
        <p:spPr>
          <a:xfrm>
            <a:off x="3862467" y="5993943"/>
            <a:ext cx="4782192"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2330 mm</a:t>
            </a:r>
            <a:endParaRPr lang="ja-JP" altLang="en-US" sz="1400" dirty="0">
              <a:latin typeface="Century" panose="02040604050505020304" pitchFamily="18" charset="0"/>
            </a:endParaRPr>
          </a:p>
        </p:txBody>
      </p:sp>
      <p:cxnSp>
        <p:nvCxnSpPr>
          <p:cNvPr id="23" name="直線矢印コネクタ 22">
            <a:extLst>
              <a:ext uri="{FF2B5EF4-FFF2-40B4-BE49-F238E27FC236}">
                <a16:creationId xmlns:a16="http://schemas.microsoft.com/office/drawing/2014/main" id="{C56C8E2D-5931-4807-9DE1-6E188369E9B1}"/>
              </a:ext>
            </a:extLst>
          </p:cNvPr>
          <p:cNvCxnSpPr>
            <a:cxnSpLocks/>
          </p:cNvCxnSpPr>
          <p:nvPr/>
        </p:nvCxnSpPr>
        <p:spPr>
          <a:xfrm flipV="1">
            <a:off x="3754804" y="4499294"/>
            <a:ext cx="0" cy="4298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4" name="直線矢印コネクタ 23">
            <a:extLst>
              <a:ext uri="{FF2B5EF4-FFF2-40B4-BE49-F238E27FC236}">
                <a16:creationId xmlns:a16="http://schemas.microsoft.com/office/drawing/2014/main" id="{68E21CBA-D950-422D-B941-F48F932090C3}"/>
              </a:ext>
            </a:extLst>
          </p:cNvPr>
          <p:cNvCxnSpPr>
            <a:cxnSpLocks/>
          </p:cNvCxnSpPr>
          <p:nvPr/>
        </p:nvCxnSpPr>
        <p:spPr>
          <a:xfrm flipV="1">
            <a:off x="2094842" y="4499294"/>
            <a:ext cx="0" cy="4298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B968B430-788E-4D96-A2BF-A449F5B4F0E6}"/>
                  </a:ext>
                </a:extLst>
              </p:cNvPr>
              <p:cNvSpPr txBox="1"/>
              <p:nvPr/>
            </p:nvSpPr>
            <p:spPr>
              <a:xfrm>
                <a:off x="3746866" y="4227902"/>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r>
                            <a:rPr lang="en-US" altLang="ja-JP" sz="2000" i="1">
                              <a:latin typeface="Cambria Math" panose="02040503050406030204" pitchFamily="18" charset="0"/>
                            </a:rPr>
                            <m:t>2</m:t>
                          </m:r>
                        </m:sub>
                      </m:sSub>
                    </m:oMath>
                  </m:oMathPara>
                </a14:m>
                <a:endParaRPr lang="ja-JP" altLang="en-US" sz="2000" i="1" dirty="0">
                  <a:latin typeface="Century" panose="02040604050505020304" pitchFamily="18" charset="0"/>
                </a:endParaRPr>
              </a:p>
            </p:txBody>
          </p:sp>
        </mc:Choice>
        <mc:Fallback xmlns="">
          <p:sp>
            <p:nvSpPr>
              <p:cNvPr id="25" name="テキスト ボックス 24">
                <a:extLst>
                  <a:ext uri="{FF2B5EF4-FFF2-40B4-BE49-F238E27FC236}">
                    <a16:creationId xmlns:a16="http://schemas.microsoft.com/office/drawing/2014/main" id="{B968B430-788E-4D96-A2BF-A449F5B4F0E6}"/>
                  </a:ext>
                </a:extLst>
              </p:cNvPr>
              <p:cNvSpPr txBox="1">
                <a:spLocks noRot="1" noChangeAspect="1" noMove="1" noResize="1" noEditPoints="1" noAdjustHandles="1" noChangeArrowheads="1" noChangeShapeType="1" noTextEdit="1"/>
              </p:cNvSpPr>
              <p:nvPr/>
            </p:nvSpPr>
            <p:spPr>
              <a:xfrm>
                <a:off x="3746866" y="4227902"/>
                <a:ext cx="626795" cy="497064"/>
              </a:xfrm>
              <a:prstGeom prst="rect">
                <a:avLst/>
              </a:prstGeom>
              <a:blipFill>
                <a:blip r:embed="rId4"/>
                <a:stretch>
                  <a:fillRect/>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7696500-1B49-40E9-83A1-810056A49F88}"/>
                  </a:ext>
                </a:extLst>
              </p:cNvPr>
              <p:cNvSpPr txBox="1"/>
              <p:nvPr/>
            </p:nvSpPr>
            <p:spPr>
              <a:xfrm>
                <a:off x="2103669" y="4227902"/>
                <a:ext cx="626795" cy="49706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r>
                            <a:rPr lang="en-US" altLang="ja-JP" sz="2000" i="1">
                              <a:latin typeface="Cambria Math" panose="02040503050406030204" pitchFamily="18" charset="0"/>
                            </a:rPr>
                            <m:t>2</m:t>
                          </m:r>
                        </m:sub>
                      </m:sSub>
                    </m:oMath>
                  </m:oMathPara>
                </a14:m>
                <a:endParaRPr lang="ja-JP" altLang="en-US" sz="2000" i="1" dirty="0">
                  <a:latin typeface="Century" panose="02040604050505020304" pitchFamily="18" charset="0"/>
                </a:endParaRPr>
              </a:p>
            </p:txBody>
          </p:sp>
        </mc:Choice>
        <mc:Fallback xmlns="">
          <p:sp>
            <p:nvSpPr>
              <p:cNvPr id="26" name="テキスト ボックス 25">
                <a:extLst>
                  <a:ext uri="{FF2B5EF4-FFF2-40B4-BE49-F238E27FC236}">
                    <a16:creationId xmlns:a16="http://schemas.microsoft.com/office/drawing/2014/main" id="{17696500-1B49-40E9-83A1-810056A49F88}"/>
                  </a:ext>
                </a:extLst>
              </p:cNvPr>
              <p:cNvSpPr txBox="1">
                <a:spLocks noRot="1" noChangeAspect="1" noMove="1" noResize="1" noEditPoints="1" noAdjustHandles="1" noChangeArrowheads="1" noChangeShapeType="1" noTextEdit="1"/>
              </p:cNvSpPr>
              <p:nvPr/>
            </p:nvSpPr>
            <p:spPr>
              <a:xfrm>
                <a:off x="2103669" y="4227902"/>
                <a:ext cx="626795" cy="497064"/>
              </a:xfrm>
              <a:prstGeom prst="rect">
                <a:avLst/>
              </a:prstGeom>
              <a:blipFill>
                <a:blip r:embed="rId5"/>
                <a:stretch>
                  <a:fillRect/>
                </a:stretch>
              </a:blipFill>
              <a:ln w="19050">
                <a:noFill/>
              </a:ln>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400888A0-1DD0-4527-8CE3-6B4AA325D818}"/>
              </a:ext>
            </a:extLst>
          </p:cNvPr>
          <p:cNvCxnSpPr>
            <a:cxnSpLocks/>
          </p:cNvCxnSpPr>
          <p:nvPr/>
        </p:nvCxnSpPr>
        <p:spPr>
          <a:xfrm>
            <a:off x="2094842" y="6255126"/>
            <a:ext cx="1659962" cy="0"/>
          </a:xfrm>
          <a:prstGeom prst="straightConnector1">
            <a:avLst/>
          </a:prstGeom>
          <a:ln w="12700">
            <a:headEnd type="stealth"/>
            <a:tailEnd type="stealth"/>
          </a:ln>
        </p:spPr>
        <p:style>
          <a:lnRef idx="3">
            <a:schemeClr val="dk1"/>
          </a:lnRef>
          <a:fillRef idx="0">
            <a:schemeClr val="dk1"/>
          </a:fillRef>
          <a:effectRef idx="2">
            <a:schemeClr val="dk1"/>
          </a:effectRef>
          <a:fontRef idx="minor">
            <a:schemeClr val="tx1"/>
          </a:fontRef>
        </p:style>
      </p:cxnSp>
      <p:sp>
        <p:nvSpPr>
          <p:cNvPr id="28" name="テキスト ボックス 27">
            <a:extLst>
              <a:ext uri="{FF2B5EF4-FFF2-40B4-BE49-F238E27FC236}">
                <a16:creationId xmlns:a16="http://schemas.microsoft.com/office/drawing/2014/main" id="{D5744346-0FAA-4F5B-953C-40064CDD4FC4}"/>
              </a:ext>
            </a:extLst>
          </p:cNvPr>
          <p:cNvSpPr txBox="1"/>
          <p:nvPr/>
        </p:nvSpPr>
        <p:spPr>
          <a:xfrm>
            <a:off x="2095680" y="5966957"/>
            <a:ext cx="1660607"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547 mm</a:t>
            </a:r>
            <a:endParaRPr lang="ja-JP" altLang="en-US" sz="1400" dirty="0">
              <a:latin typeface="Century" panose="02040604050505020304" pitchFamily="18" charset="0"/>
            </a:endParaRPr>
          </a:p>
        </p:txBody>
      </p:sp>
      <p:sp>
        <p:nvSpPr>
          <p:cNvPr id="29" name="テキスト ボックス 28">
            <a:extLst>
              <a:ext uri="{FF2B5EF4-FFF2-40B4-BE49-F238E27FC236}">
                <a16:creationId xmlns:a16="http://schemas.microsoft.com/office/drawing/2014/main" id="{0CFCE327-4A2E-4FCC-AD94-27D7738E3CE4}"/>
              </a:ext>
            </a:extLst>
          </p:cNvPr>
          <p:cNvSpPr txBox="1"/>
          <p:nvPr/>
        </p:nvSpPr>
        <p:spPr>
          <a:xfrm>
            <a:off x="3862466" y="5508845"/>
            <a:ext cx="1007969" cy="307777"/>
          </a:xfrm>
          <a:prstGeom prst="rect">
            <a:avLst/>
          </a:prstGeom>
          <a:noFill/>
          <a:ln w="19050">
            <a:noFill/>
          </a:ln>
        </p:spPr>
        <p:txBody>
          <a:bodyPr wrap="square" rtlCol="0">
            <a:spAutoFit/>
          </a:bodyPr>
          <a:lstStyle/>
          <a:p>
            <a:pPr algn="ctr"/>
            <a:r>
              <a:rPr lang="en-US" altLang="ja-JP" sz="1400" dirty="0">
                <a:latin typeface="Century" panose="02040604050505020304" pitchFamily="18" charset="0"/>
              </a:rPr>
              <a:t>23 mm</a:t>
            </a:r>
            <a:endParaRPr lang="ja-JP" altLang="en-US" sz="1400" dirty="0">
              <a:latin typeface="Century" panose="02040604050505020304" pitchFamily="18" charset="0"/>
            </a:endParaRPr>
          </a:p>
        </p:txBody>
      </p:sp>
      <p:sp>
        <p:nvSpPr>
          <p:cNvPr id="30" name="正方形/長方形 29">
            <a:extLst>
              <a:ext uri="{FF2B5EF4-FFF2-40B4-BE49-F238E27FC236}">
                <a16:creationId xmlns:a16="http://schemas.microsoft.com/office/drawing/2014/main" id="{69E43773-4498-4F95-B1D8-20B24A3B6210}"/>
              </a:ext>
            </a:extLst>
          </p:cNvPr>
          <p:cNvSpPr/>
          <p:nvPr/>
        </p:nvSpPr>
        <p:spPr>
          <a:xfrm flipH="1">
            <a:off x="3656055" y="5012496"/>
            <a:ext cx="205619" cy="4976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145">
            <a:extLst>
              <a:ext uri="{FF2B5EF4-FFF2-40B4-BE49-F238E27FC236}">
                <a16:creationId xmlns:a16="http://schemas.microsoft.com/office/drawing/2014/main" id="{382D825E-2361-4846-A15C-E08C0172DBBD}"/>
              </a:ext>
            </a:extLst>
          </p:cNvPr>
          <p:cNvSpPr/>
          <p:nvPr/>
        </p:nvSpPr>
        <p:spPr>
          <a:xfrm>
            <a:off x="3696864" y="4933999"/>
            <a:ext cx="118294" cy="11829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12F86564-84B7-4C54-B43F-1C4CB6FC626E}"/>
              </a:ext>
            </a:extLst>
          </p:cNvPr>
          <p:cNvCxnSpPr/>
          <p:nvPr/>
        </p:nvCxnSpPr>
        <p:spPr>
          <a:xfrm>
            <a:off x="3756763" y="5050550"/>
            <a:ext cx="0" cy="136869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3C00B80-1E62-4F02-AA68-BA99856C50E2}"/>
              </a:ext>
            </a:extLst>
          </p:cNvPr>
          <p:cNvCxnSpPr/>
          <p:nvPr/>
        </p:nvCxnSpPr>
        <p:spPr>
          <a:xfrm>
            <a:off x="3860879" y="5050550"/>
            <a:ext cx="0" cy="1368691"/>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A860C5CA-8B40-43B7-8201-34A8E4D51FF6}"/>
              </a:ext>
            </a:extLst>
          </p:cNvPr>
          <p:cNvSpPr/>
          <p:nvPr/>
        </p:nvSpPr>
        <p:spPr>
          <a:xfrm flipH="1">
            <a:off x="1992219" y="5008195"/>
            <a:ext cx="205619" cy="4976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6">
            <a:extLst>
              <a:ext uri="{FF2B5EF4-FFF2-40B4-BE49-F238E27FC236}">
                <a16:creationId xmlns:a16="http://schemas.microsoft.com/office/drawing/2014/main" id="{10A0F076-AA32-4EAC-9628-17BEC2FCC6D7}"/>
              </a:ext>
            </a:extLst>
          </p:cNvPr>
          <p:cNvSpPr/>
          <p:nvPr/>
        </p:nvSpPr>
        <p:spPr>
          <a:xfrm>
            <a:off x="2036902" y="4933999"/>
            <a:ext cx="118294" cy="11829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FB0A3E52-B5E2-457D-BA90-DA610E2713E1}"/>
              </a:ext>
            </a:extLst>
          </p:cNvPr>
          <p:cNvCxnSpPr/>
          <p:nvPr/>
        </p:nvCxnSpPr>
        <p:spPr>
          <a:xfrm>
            <a:off x="2096474" y="5050549"/>
            <a:ext cx="0" cy="1368692"/>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EE8DA151-0263-468A-9140-401204518AB9}"/>
              </a:ext>
            </a:extLst>
          </p:cNvPr>
          <p:cNvCxnSpPr>
            <a:cxnSpLocks/>
          </p:cNvCxnSpPr>
          <p:nvPr/>
        </p:nvCxnSpPr>
        <p:spPr>
          <a:xfrm>
            <a:off x="3603887" y="5795099"/>
            <a:ext cx="152600" cy="0"/>
          </a:xfrm>
          <a:prstGeom prst="straightConnector1">
            <a:avLst/>
          </a:prstGeom>
          <a:ln w="12700">
            <a:headEnd type="none"/>
            <a:tailEnd type="stealth"/>
          </a:ln>
        </p:spPr>
        <p:style>
          <a:lnRef idx="3">
            <a:schemeClr val="dk1"/>
          </a:lnRef>
          <a:fillRef idx="0">
            <a:schemeClr val="dk1"/>
          </a:fillRef>
          <a:effectRef idx="2">
            <a:schemeClr val="dk1"/>
          </a:effectRef>
          <a:fontRef idx="minor">
            <a:schemeClr val="tx1"/>
          </a:fontRef>
        </p:style>
      </p:cxnSp>
      <p:cxnSp>
        <p:nvCxnSpPr>
          <p:cNvPr id="38" name="直線矢印コネクタ 37">
            <a:extLst>
              <a:ext uri="{FF2B5EF4-FFF2-40B4-BE49-F238E27FC236}">
                <a16:creationId xmlns:a16="http://schemas.microsoft.com/office/drawing/2014/main" id="{9AC7F78D-B19B-4C20-BFFA-90D3D345BEC1}"/>
              </a:ext>
            </a:extLst>
          </p:cNvPr>
          <p:cNvCxnSpPr>
            <a:cxnSpLocks/>
          </p:cNvCxnSpPr>
          <p:nvPr/>
        </p:nvCxnSpPr>
        <p:spPr>
          <a:xfrm>
            <a:off x="3864005" y="5794309"/>
            <a:ext cx="1007970" cy="0"/>
          </a:xfrm>
          <a:prstGeom prst="straightConnector1">
            <a:avLst/>
          </a:prstGeom>
          <a:ln w="12700">
            <a:headEnd type="stealth"/>
            <a:tailEnd type="none"/>
          </a:ln>
        </p:spPr>
        <p:style>
          <a:lnRef idx="3">
            <a:schemeClr val="dk1"/>
          </a:lnRef>
          <a:fillRef idx="0">
            <a:schemeClr val="dk1"/>
          </a:fillRef>
          <a:effectRef idx="2">
            <a:schemeClr val="dk1"/>
          </a:effectRef>
          <a:fontRef idx="minor">
            <a:schemeClr val="tx1"/>
          </a:fontRef>
        </p:style>
      </p:cxnSp>
      <p:cxnSp>
        <p:nvCxnSpPr>
          <p:cNvPr id="39" name="直線矢印コネクタ 38">
            <a:extLst>
              <a:ext uri="{FF2B5EF4-FFF2-40B4-BE49-F238E27FC236}">
                <a16:creationId xmlns:a16="http://schemas.microsoft.com/office/drawing/2014/main" id="{72F00FBF-F5E6-4AFC-87C8-607A8FAFF29B}"/>
              </a:ext>
            </a:extLst>
          </p:cNvPr>
          <p:cNvCxnSpPr>
            <a:cxnSpLocks/>
          </p:cNvCxnSpPr>
          <p:nvPr/>
        </p:nvCxnSpPr>
        <p:spPr>
          <a:xfrm>
            <a:off x="3621288" y="5795099"/>
            <a:ext cx="280290" cy="0"/>
          </a:xfrm>
          <a:prstGeom prst="straightConnector1">
            <a:avLst/>
          </a:prstGeom>
          <a:ln w="12700">
            <a:headEnd type="none"/>
            <a:tailEnd type="none"/>
          </a:ln>
        </p:spPr>
        <p:style>
          <a:lnRef idx="3">
            <a:schemeClr val="dk1"/>
          </a:lnRef>
          <a:fillRef idx="0">
            <a:schemeClr val="dk1"/>
          </a:fillRef>
          <a:effectRef idx="2">
            <a:schemeClr val="dk1"/>
          </a:effectRef>
          <a:fontRef idx="minor">
            <a:schemeClr val="tx1"/>
          </a:fontRef>
        </p:style>
      </p:cxnSp>
      <p:sp>
        <p:nvSpPr>
          <p:cNvPr id="41" name="正方形/長方形 40">
            <a:extLst>
              <a:ext uri="{FF2B5EF4-FFF2-40B4-BE49-F238E27FC236}">
                <a16:creationId xmlns:a16="http://schemas.microsoft.com/office/drawing/2014/main" id="{E6372D78-28F3-42A3-AA81-398E7E42162F}"/>
              </a:ext>
            </a:extLst>
          </p:cNvPr>
          <p:cNvSpPr/>
          <p:nvPr/>
        </p:nvSpPr>
        <p:spPr>
          <a:xfrm>
            <a:off x="749700" y="1230424"/>
            <a:ext cx="3942811" cy="492443"/>
          </a:xfrm>
          <a:prstGeom prst="rect">
            <a:avLst/>
          </a:prstGeom>
        </p:spPr>
        <p:txBody>
          <a:bodyPr wrap="square">
            <a:spAutoFit/>
          </a:bodyPr>
          <a:lstStyle/>
          <a:p>
            <a:pPr algn="ctr"/>
            <a:r>
              <a:rPr lang="ja-JP" altLang="en-US" sz="2600" dirty="0"/>
              <a:t>実験条件</a:t>
            </a:r>
            <a:endParaRPr lang="en-US" altLang="ja-JP" sz="2600" dirty="0"/>
          </a:p>
        </p:txBody>
      </p:sp>
      <p:pic>
        <p:nvPicPr>
          <p:cNvPr id="42" name="図 41">
            <a:extLst>
              <a:ext uri="{FF2B5EF4-FFF2-40B4-BE49-F238E27FC236}">
                <a16:creationId xmlns:a16="http://schemas.microsoft.com/office/drawing/2014/main" id="{18708806-1966-42FB-9288-2D23D98E7C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5" t="20251" r="6132" b="13728"/>
          <a:stretch/>
        </p:blipFill>
        <p:spPr>
          <a:xfrm>
            <a:off x="4891146" y="1432774"/>
            <a:ext cx="3451161" cy="1879012"/>
          </a:xfrm>
          <a:prstGeom prst="rect">
            <a:avLst/>
          </a:prstGeom>
        </p:spPr>
      </p:pic>
      <p:sp>
        <p:nvSpPr>
          <p:cNvPr id="43" name="正方形/長方形 42">
            <a:extLst>
              <a:ext uri="{FF2B5EF4-FFF2-40B4-BE49-F238E27FC236}">
                <a16:creationId xmlns:a16="http://schemas.microsoft.com/office/drawing/2014/main" id="{F6268395-8ECE-4700-BB0B-332F65A099F8}"/>
              </a:ext>
            </a:extLst>
          </p:cNvPr>
          <p:cNvSpPr/>
          <p:nvPr/>
        </p:nvSpPr>
        <p:spPr>
          <a:xfrm>
            <a:off x="4980524" y="3311786"/>
            <a:ext cx="3361783" cy="42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小規模音源（約</a:t>
            </a:r>
            <a:r>
              <a:rPr lang="en-US" altLang="ja-JP" sz="1600" b="1" dirty="0">
                <a:solidFill>
                  <a:srgbClr val="FF0000"/>
                </a:solidFill>
                <a:latin typeface="+mn-ea"/>
              </a:rPr>
              <a:t>300</a:t>
            </a:r>
            <a:r>
              <a:rPr lang="ja-JP" altLang="en-US" sz="1600" dirty="0">
                <a:solidFill>
                  <a:schemeClr val="tx1"/>
                </a:solidFill>
              </a:rPr>
              <a:t>ｍｍ）を使用</a:t>
            </a:r>
            <a:endParaRPr kumimoji="1" lang="ja-JP" altLang="en-US" sz="1600" dirty="0">
              <a:solidFill>
                <a:schemeClr val="tx1"/>
              </a:solidFill>
            </a:endParaRPr>
          </a:p>
        </p:txBody>
      </p:sp>
      <p:sp>
        <p:nvSpPr>
          <p:cNvPr id="44" name="正方形/長方形 43">
            <a:extLst>
              <a:ext uri="{FF2B5EF4-FFF2-40B4-BE49-F238E27FC236}">
                <a16:creationId xmlns:a16="http://schemas.microsoft.com/office/drawing/2014/main" id="{EE42532A-69C4-454F-99F9-982E7F33321F}"/>
              </a:ext>
            </a:extLst>
          </p:cNvPr>
          <p:cNvSpPr/>
          <p:nvPr/>
        </p:nvSpPr>
        <p:spPr>
          <a:xfrm flipH="1">
            <a:off x="5609567" y="2553016"/>
            <a:ext cx="1705603" cy="74538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1FFD9BC7-99E9-4E23-8CE2-1A3D9265A12A}"/>
                  </a:ext>
                </a:extLst>
              </p:cNvPr>
              <p:cNvSpPr/>
              <p:nvPr/>
            </p:nvSpPr>
            <p:spPr>
              <a:xfrm>
                <a:off x="702820" y="1853136"/>
                <a:ext cx="4188326" cy="1219373"/>
              </a:xfrm>
              <a:prstGeom prst="rect">
                <a:avLst/>
              </a:prstGeom>
            </p:spPr>
            <p:txBody>
              <a:bodyPr wrap="none">
                <a:spAutoFit/>
              </a:bodyPr>
              <a:lstStyle/>
              <a:p>
                <a:pPr>
                  <a:lnSpc>
                    <a:spcPts val="3000"/>
                  </a:lnSpc>
                </a:pPr>
                <a:r>
                  <a:rPr lang="ja-JP" altLang="en-US" sz="2200" dirty="0"/>
                  <a:t>・ 加振周波数 </a:t>
                </a:r>
                <a:r>
                  <a:rPr lang="en-US" altLang="ja-JP" sz="2200" dirty="0">
                    <a:latin typeface="+mj-ea"/>
                  </a:rPr>
                  <a:t>40</a:t>
                </a:r>
                <a:r>
                  <a:rPr lang="ja-JP" altLang="en-US" sz="2200" dirty="0">
                    <a:latin typeface="+mj-ea"/>
                  </a:rPr>
                  <a:t>～</a:t>
                </a:r>
                <a:r>
                  <a:rPr lang="en-US" altLang="ja-JP" sz="2200" dirty="0">
                    <a:latin typeface="+mj-ea"/>
                  </a:rPr>
                  <a:t>60</a:t>
                </a:r>
                <a:r>
                  <a:rPr lang="en-US" altLang="ja-JP" sz="2200" dirty="0"/>
                  <a:t>Hz</a:t>
                </a:r>
              </a:p>
              <a:p>
                <a:pPr>
                  <a:lnSpc>
                    <a:spcPts val="3000"/>
                  </a:lnSpc>
                </a:pPr>
                <a:r>
                  <a:rPr lang="ja-JP" altLang="en-US" sz="2200" dirty="0"/>
                  <a:t>・ 目標値　　　 </a:t>
                </a:r>
                <a:r>
                  <a:rPr lang="en-US" altLang="ja-JP" sz="2200" dirty="0">
                    <a:latin typeface="+mn-ea"/>
                  </a:rPr>
                  <a:t>500,1000,1500</a:t>
                </a:r>
                <a:r>
                  <a:rPr lang="en-US" altLang="ja-JP" sz="2200" dirty="0"/>
                  <a:t>Pa</a:t>
                </a:r>
                <a:endParaRPr lang="en-US" altLang="ja-JP" sz="2200" dirty="0">
                  <a:latin typeface="ＭＳ Ｐゴシック" panose="020B0600070205080204" pitchFamily="50" charset="-128"/>
                </a:endParaRPr>
              </a:p>
              <a:p>
                <a:pPr>
                  <a:lnSpc>
                    <a:spcPts val="3000"/>
                  </a:lnSpc>
                </a:pPr>
                <a:r>
                  <a:rPr lang="ja-JP" altLang="en-US" sz="2200" dirty="0">
                    <a:latin typeface="ＭＳ Ｐゴシック" panose="020B0600070205080204" pitchFamily="50" charset="-128"/>
                  </a:rPr>
                  <a:t>・ 共振周波数 </a:t>
                </a:r>
                <a:r>
                  <a:rPr lang="en-US" altLang="ja-JP" sz="2200" dirty="0">
                    <a:solidFill>
                      <a:srgbClr val="FF0000"/>
                    </a:solidFill>
                    <a:latin typeface="+mj-ea"/>
                  </a:rPr>
                  <a:t>41.7</a:t>
                </a:r>
                <a:r>
                  <a:rPr lang="en-US" altLang="ja-JP" sz="2200" dirty="0"/>
                  <a:t>Hz (</a:t>
                </a:r>
                <a14:m>
                  <m:oMath xmlns:m="http://schemas.openxmlformats.org/officeDocument/2006/math">
                    <m:r>
                      <a:rPr lang="en-US" altLang="ja-JP" sz="2200" i="1">
                        <a:uFill>
                          <a:solidFill>
                            <a:srgbClr val="FF0000"/>
                          </a:solidFill>
                        </a:uFill>
                        <a:latin typeface="Cambria Math" panose="02040503050406030204" pitchFamily="18" charset="0"/>
                      </a:rPr>
                      <m:t>𝐿</m:t>
                    </m:r>
                  </m:oMath>
                </a14:m>
                <a:r>
                  <a:rPr lang="en-US" altLang="ja-JP" sz="2200" dirty="0"/>
                  <a:t>=</a:t>
                </a:r>
                <a:r>
                  <a:rPr lang="en-US" altLang="ja-JP" sz="2200" dirty="0">
                    <a:latin typeface="+mn-ea"/>
                  </a:rPr>
                  <a:t>3179mm</a:t>
                </a:r>
                <a:r>
                  <a:rPr lang="en-US" altLang="ja-JP" sz="2200" dirty="0"/>
                  <a:t>)</a:t>
                </a:r>
              </a:p>
            </p:txBody>
          </p:sp>
        </mc:Choice>
        <mc:Fallback xmlns="">
          <p:sp>
            <p:nvSpPr>
              <p:cNvPr id="45" name="正方形/長方形 44">
                <a:extLst>
                  <a:ext uri="{FF2B5EF4-FFF2-40B4-BE49-F238E27FC236}">
                    <a16:creationId xmlns:a16="http://schemas.microsoft.com/office/drawing/2014/main" id="{1FFD9BC7-99E9-4E23-8CE2-1A3D9265A12A}"/>
                  </a:ext>
                </a:extLst>
              </p:cNvPr>
              <p:cNvSpPr>
                <a:spLocks noRot="1" noChangeAspect="1" noMove="1" noResize="1" noEditPoints="1" noAdjustHandles="1" noChangeArrowheads="1" noChangeShapeType="1" noTextEdit="1"/>
              </p:cNvSpPr>
              <p:nvPr/>
            </p:nvSpPr>
            <p:spPr>
              <a:xfrm>
                <a:off x="702820" y="1853136"/>
                <a:ext cx="4188326" cy="1219373"/>
              </a:xfrm>
              <a:prstGeom prst="rect">
                <a:avLst/>
              </a:prstGeom>
              <a:blipFill>
                <a:blip r:embed="rId7"/>
                <a:stretch>
                  <a:fillRect l="-1892" t="-4000" r="-1164" b="-9500"/>
                </a:stretch>
              </a:blipFill>
            </p:spPr>
            <p:txBody>
              <a:bodyPr/>
              <a:lstStyle/>
              <a:p>
                <a:r>
                  <a:rPr lang="ja-JP" altLang="en-US">
                    <a:noFill/>
                  </a:rPr>
                  <a:t> </a:t>
                </a:r>
              </a:p>
            </p:txBody>
          </p:sp>
        </mc:Fallback>
      </mc:AlternateContent>
      <p:sp>
        <p:nvSpPr>
          <p:cNvPr id="46" name="正方形/長方形 45">
            <a:extLst>
              <a:ext uri="{FF2B5EF4-FFF2-40B4-BE49-F238E27FC236}">
                <a16:creationId xmlns:a16="http://schemas.microsoft.com/office/drawing/2014/main" id="{15C00FCE-D170-41DE-A517-9E087C4861FD}"/>
              </a:ext>
            </a:extLst>
          </p:cNvPr>
          <p:cNvSpPr/>
          <p:nvPr/>
        </p:nvSpPr>
        <p:spPr>
          <a:xfrm>
            <a:off x="384949" y="3851506"/>
            <a:ext cx="4595575" cy="461665"/>
          </a:xfrm>
          <a:prstGeom prst="rect">
            <a:avLst/>
          </a:prstGeom>
        </p:spPr>
        <p:txBody>
          <a:bodyPr wrap="square">
            <a:spAutoFit/>
          </a:bodyPr>
          <a:lstStyle/>
          <a:p>
            <a:pPr marL="342900" indent="-342900">
              <a:buFont typeface="Wingdings" panose="05000000000000000000" pitchFamily="2" charset="2"/>
              <a:buChar char="l"/>
            </a:pPr>
            <a:r>
              <a:rPr lang="ja-JP" altLang="en-US" sz="2400" dirty="0"/>
              <a:t>管路部の周波数応答計測系</a:t>
            </a:r>
            <a:endParaRPr lang="en-US" altLang="ja-JP" sz="2400" dirty="0"/>
          </a:p>
        </p:txBody>
      </p:sp>
    </p:spTree>
    <p:extLst>
      <p:ext uri="{BB962C8B-B14F-4D97-AF65-F5344CB8AC3E}">
        <p14:creationId xmlns:p14="http://schemas.microsoft.com/office/powerpoint/2010/main" val="2902509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実験結果：管路部の周波数応答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35</a:t>
            </a:fld>
            <a:endParaRPr kumimoji="1" lang="ja-JP" altLang="en-US"/>
          </a:p>
        </p:txBody>
      </p:sp>
      <p:grpSp>
        <p:nvGrpSpPr>
          <p:cNvPr id="8" name="グループ化 7">
            <a:extLst>
              <a:ext uri="{FF2B5EF4-FFF2-40B4-BE49-F238E27FC236}">
                <a16:creationId xmlns:a16="http://schemas.microsoft.com/office/drawing/2014/main" id="{A69B8AAA-01C3-45D4-A08F-EC4BFB84AED0}"/>
              </a:ext>
            </a:extLst>
          </p:cNvPr>
          <p:cNvGrpSpPr/>
          <p:nvPr/>
        </p:nvGrpSpPr>
        <p:grpSpPr>
          <a:xfrm>
            <a:off x="186427" y="1721466"/>
            <a:ext cx="8707899" cy="2886057"/>
            <a:chOff x="154038" y="1947969"/>
            <a:chExt cx="8707899" cy="2886057"/>
          </a:xfrm>
        </p:grpSpPr>
        <p:pic>
          <p:nvPicPr>
            <p:cNvPr id="3" name="図 2">
              <a:extLst>
                <a:ext uri="{FF2B5EF4-FFF2-40B4-BE49-F238E27FC236}">
                  <a16:creationId xmlns:a16="http://schemas.microsoft.com/office/drawing/2014/main" id="{3F05AABD-1EBC-478B-BCF6-10628EAED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32" y="1952109"/>
              <a:ext cx="4080023" cy="2728027"/>
            </a:xfrm>
            <a:prstGeom prst="rect">
              <a:avLst/>
            </a:prstGeom>
          </p:spPr>
        </p:pic>
        <p:pic>
          <p:nvPicPr>
            <p:cNvPr id="7" name="図 6">
              <a:extLst>
                <a:ext uri="{FF2B5EF4-FFF2-40B4-BE49-F238E27FC236}">
                  <a16:creationId xmlns:a16="http://schemas.microsoft.com/office/drawing/2014/main" id="{421886D0-16F1-4AF3-8921-829EE9F6D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665" y="1947969"/>
              <a:ext cx="4060272" cy="2734774"/>
            </a:xfrm>
            <a:prstGeom prst="rect">
              <a:avLst/>
            </a:prstGeom>
          </p:spPr>
        </p:pic>
        <p:sp>
          <p:nvSpPr>
            <p:cNvPr id="61" name="テキスト ボックス 60">
              <a:extLst>
                <a:ext uri="{FF2B5EF4-FFF2-40B4-BE49-F238E27FC236}">
                  <a16:creationId xmlns:a16="http://schemas.microsoft.com/office/drawing/2014/main" id="{2B615650-15A3-4F87-A11F-BAE026F51411}"/>
                </a:ext>
              </a:extLst>
            </p:cNvPr>
            <p:cNvSpPr txBox="1"/>
            <p:nvPr/>
          </p:nvSpPr>
          <p:spPr>
            <a:xfrm>
              <a:off x="1372647" y="4513430"/>
              <a:ext cx="2013526"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Frequency</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(Hz)</a:t>
              </a:r>
              <a:endParaRPr kumimoji="1" lang="ja-JP" altLang="en-US" sz="1400" b="1" dirty="0">
                <a:latin typeface="Adobe Song Std L" panose="02020300000000000000" pitchFamily="18" charset="-128"/>
                <a:ea typeface="Adobe Song Std L" panose="02020300000000000000" pitchFamily="18" charset="-128"/>
              </a:endParaRPr>
            </a:p>
          </p:txBody>
        </p:sp>
        <p:sp>
          <p:nvSpPr>
            <p:cNvPr id="62" name="テキスト ボックス 61">
              <a:extLst>
                <a:ext uri="{FF2B5EF4-FFF2-40B4-BE49-F238E27FC236}">
                  <a16:creationId xmlns:a16="http://schemas.microsoft.com/office/drawing/2014/main" id="{59DC0B4C-F895-4672-929F-BC13D0EB70B9}"/>
                </a:ext>
              </a:extLst>
            </p:cNvPr>
            <p:cNvSpPr txBox="1"/>
            <p:nvPr/>
          </p:nvSpPr>
          <p:spPr>
            <a:xfrm rot="16200000">
              <a:off x="-1043461" y="3145470"/>
              <a:ext cx="2702776"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Pressure Amplitude</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(Pa)</a:t>
              </a:r>
              <a:endParaRPr kumimoji="1" lang="ja-JP" altLang="en-US" sz="1400" b="1" dirty="0">
                <a:latin typeface="Adobe Song Std L" panose="02020300000000000000" pitchFamily="18" charset="-128"/>
                <a:ea typeface="Adobe Song Std L" panose="02020300000000000000" pitchFamily="18" charset="-128"/>
              </a:endParaRPr>
            </a:p>
          </p:txBody>
        </p:sp>
        <p:sp>
          <p:nvSpPr>
            <p:cNvPr id="63" name="テキスト ボックス 62">
              <a:extLst>
                <a:ext uri="{FF2B5EF4-FFF2-40B4-BE49-F238E27FC236}">
                  <a16:creationId xmlns:a16="http://schemas.microsoft.com/office/drawing/2014/main" id="{CA9255B5-A8F4-4B0F-A58A-0D2C24A66D28}"/>
                </a:ext>
              </a:extLst>
            </p:cNvPr>
            <p:cNvSpPr txBox="1"/>
            <p:nvPr/>
          </p:nvSpPr>
          <p:spPr>
            <a:xfrm>
              <a:off x="5959109" y="4526249"/>
              <a:ext cx="2013526"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Frequency</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(Hz)</a:t>
              </a:r>
              <a:endParaRPr kumimoji="1" lang="ja-JP" altLang="en-US" sz="1400" b="1" dirty="0">
                <a:latin typeface="Adobe Song Std L" panose="02020300000000000000" pitchFamily="18" charset="-128"/>
                <a:ea typeface="Adobe Song Std L" panose="02020300000000000000" pitchFamily="18" charset="-128"/>
              </a:endParaRPr>
            </a:p>
          </p:txBody>
        </p:sp>
        <p:sp>
          <p:nvSpPr>
            <p:cNvPr id="64" name="テキスト ボックス 63">
              <a:extLst>
                <a:ext uri="{FF2B5EF4-FFF2-40B4-BE49-F238E27FC236}">
                  <a16:creationId xmlns:a16="http://schemas.microsoft.com/office/drawing/2014/main" id="{F8E2CAFF-F0FF-495D-AB0D-0A592D93CC79}"/>
                </a:ext>
              </a:extLst>
            </p:cNvPr>
            <p:cNvSpPr txBox="1"/>
            <p:nvPr/>
          </p:nvSpPr>
          <p:spPr>
            <a:xfrm rot="16200000">
              <a:off x="3435582" y="3160164"/>
              <a:ext cx="2732167"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Gain</a:t>
              </a:r>
              <a:endParaRPr kumimoji="1" lang="ja-JP" altLang="en-US" sz="1400" b="1" dirty="0">
                <a:latin typeface="Adobe Song Std L" panose="02020300000000000000" pitchFamily="18" charset="-128"/>
                <a:ea typeface="Adobe Song Std L" panose="02020300000000000000" pitchFamily="18" charset="-128"/>
              </a:endParaRPr>
            </a:p>
          </p:txBody>
        </p:sp>
      </p:grpSp>
      <p:sp>
        <p:nvSpPr>
          <p:cNvPr id="66" name="正方形/長方形 65">
            <a:extLst>
              <a:ext uri="{FF2B5EF4-FFF2-40B4-BE49-F238E27FC236}">
                <a16:creationId xmlns:a16="http://schemas.microsoft.com/office/drawing/2014/main" id="{A29D14CA-4EDA-413B-B892-E5F001660895}"/>
              </a:ext>
            </a:extLst>
          </p:cNvPr>
          <p:cNvSpPr/>
          <p:nvPr/>
        </p:nvSpPr>
        <p:spPr>
          <a:xfrm>
            <a:off x="0" y="1168857"/>
            <a:ext cx="9137189" cy="523220"/>
          </a:xfrm>
          <a:prstGeom prst="rect">
            <a:avLst/>
          </a:prstGeom>
        </p:spPr>
        <p:txBody>
          <a:bodyPr wrap="square">
            <a:spAutoFit/>
          </a:bodyPr>
          <a:lstStyle/>
          <a:p>
            <a:pPr algn="ctr"/>
            <a:r>
              <a:rPr lang="ja-JP" altLang="en-US" sz="2800" dirty="0"/>
              <a:t>周波数応答計測時の圧力振幅とゲイン</a:t>
            </a:r>
            <a:endParaRPr lang="ja-JP" altLang="en-US" sz="2400" dirty="0">
              <a:solidFill>
                <a:srgbClr val="FF0000"/>
              </a:solidFill>
            </a:endParaRPr>
          </a:p>
        </p:txBody>
      </p:sp>
      <p:sp>
        <p:nvSpPr>
          <p:cNvPr id="67" name="正方形/長方形 66">
            <a:extLst>
              <a:ext uri="{FF2B5EF4-FFF2-40B4-BE49-F238E27FC236}">
                <a16:creationId xmlns:a16="http://schemas.microsoft.com/office/drawing/2014/main" id="{B37CD1FB-5CEF-416B-8884-1545759A822E}"/>
              </a:ext>
            </a:extLst>
          </p:cNvPr>
          <p:cNvSpPr/>
          <p:nvPr/>
        </p:nvSpPr>
        <p:spPr>
          <a:xfrm>
            <a:off x="1644718" y="4685353"/>
            <a:ext cx="6070893" cy="954107"/>
          </a:xfrm>
          <a:prstGeom prst="rect">
            <a:avLst/>
          </a:prstGeom>
        </p:spPr>
        <p:txBody>
          <a:bodyPr wrap="none">
            <a:spAutoFit/>
          </a:bodyPr>
          <a:lstStyle/>
          <a:p>
            <a:r>
              <a:rPr lang="ja-JP" altLang="en-US" sz="2800" dirty="0"/>
              <a:t>・ 小規模音源による大振幅加振の達成</a:t>
            </a:r>
            <a:endParaRPr lang="en-US" altLang="ja-JP" sz="2800" dirty="0"/>
          </a:p>
          <a:p>
            <a:r>
              <a:rPr lang="ja-JP" altLang="en-US" sz="2800" dirty="0"/>
              <a:t>・ 共振周波数に近いほど、駆動信号</a:t>
            </a:r>
            <a:r>
              <a:rPr lang="ja-JP" altLang="en-US" sz="2800" dirty="0">
                <a:solidFill>
                  <a:srgbClr val="FF0000"/>
                </a:solidFill>
              </a:rPr>
              <a:t>小</a:t>
            </a:r>
            <a:endParaRPr lang="en-US" altLang="ja-JP" sz="2800" dirty="0">
              <a:solidFill>
                <a:srgbClr val="FF0000"/>
              </a:solidFill>
            </a:endParaRPr>
          </a:p>
        </p:txBody>
      </p:sp>
      <p:sp>
        <p:nvSpPr>
          <p:cNvPr id="68" name="正方形/長方形 67">
            <a:extLst>
              <a:ext uri="{FF2B5EF4-FFF2-40B4-BE49-F238E27FC236}">
                <a16:creationId xmlns:a16="http://schemas.microsoft.com/office/drawing/2014/main" id="{12F6092F-A644-488E-B0AD-D5D72D86CBD5}"/>
              </a:ext>
            </a:extLst>
          </p:cNvPr>
          <p:cNvSpPr/>
          <p:nvPr/>
        </p:nvSpPr>
        <p:spPr>
          <a:xfrm>
            <a:off x="1790395" y="5940851"/>
            <a:ext cx="5779538" cy="523220"/>
          </a:xfrm>
          <a:prstGeom prst="rect">
            <a:avLst/>
          </a:prstGeom>
        </p:spPr>
        <p:txBody>
          <a:bodyPr wrap="square">
            <a:spAutoFit/>
          </a:bodyPr>
          <a:lstStyle/>
          <a:p>
            <a:pPr algn="ctr"/>
            <a:r>
              <a:rPr lang="ja-JP" altLang="en-US" sz="2800" dirty="0"/>
              <a:t>⇒　測定管路の</a:t>
            </a:r>
            <a:r>
              <a:rPr lang="ja-JP" altLang="en-US" sz="2800" dirty="0">
                <a:solidFill>
                  <a:srgbClr val="FF0000"/>
                </a:solidFill>
              </a:rPr>
              <a:t>共振利用が可能</a:t>
            </a:r>
            <a:endParaRPr lang="en-US" altLang="ja-JP" sz="2800" dirty="0">
              <a:solidFill>
                <a:srgbClr val="FF0000"/>
              </a:solidFill>
            </a:endParaRPr>
          </a:p>
        </p:txBody>
      </p:sp>
    </p:spTree>
    <p:extLst>
      <p:ext uri="{BB962C8B-B14F-4D97-AF65-F5344CB8AC3E}">
        <p14:creationId xmlns:p14="http://schemas.microsoft.com/office/powerpoint/2010/main" val="243905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実験結果：管路部の周波数応答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36</a:t>
            </a:fld>
            <a:endParaRPr kumimoji="1" lang="ja-JP" altLang="en-US"/>
          </a:p>
        </p:txBody>
      </p:sp>
      <p:sp>
        <p:nvSpPr>
          <p:cNvPr id="68" name="正方形/長方形 67">
            <a:extLst>
              <a:ext uri="{FF2B5EF4-FFF2-40B4-BE49-F238E27FC236}">
                <a16:creationId xmlns:a16="http://schemas.microsoft.com/office/drawing/2014/main" id="{12F6092F-A644-488E-B0AD-D5D72D86CBD5}"/>
              </a:ext>
            </a:extLst>
          </p:cNvPr>
          <p:cNvSpPr/>
          <p:nvPr/>
        </p:nvSpPr>
        <p:spPr>
          <a:xfrm>
            <a:off x="403298" y="995111"/>
            <a:ext cx="8337401" cy="523220"/>
          </a:xfrm>
          <a:prstGeom prst="rect">
            <a:avLst/>
          </a:prstGeom>
        </p:spPr>
        <p:txBody>
          <a:bodyPr wrap="square">
            <a:spAutoFit/>
          </a:bodyPr>
          <a:lstStyle/>
          <a:p>
            <a:pPr algn="ctr"/>
            <a:r>
              <a:rPr lang="ja-JP" altLang="en-US" sz="2800" dirty="0"/>
              <a:t>コア部と異なり</a:t>
            </a:r>
            <a:r>
              <a:rPr lang="ja-JP" altLang="en-US" sz="2800" dirty="0">
                <a:solidFill>
                  <a:srgbClr val="FF0000"/>
                </a:solidFill>
              </a:rPr>
              <a:t>顕著な振幅依存性は見られない</a:t>
            </a:r>
            <a:endParaRPr lang="en-US" altLang="ja-JP" sz="2800" dirty="0">
              <a:solidFill>
                <a:srgbClr val="FF0000"/>
              </a:solidFill>
            </a:endParaRPr>
          </a:p>
        </p:txBody>
      </p:sp>
      <p:pic>
        <p:nvPicPr>
          <p:cNvPr id="15" name="図 14">
            <a:extLst>
              <a:ext uri="{FF2B5EF4-FFF2-40B4-BE49-F238E27FC236}">
                <a16:creationId xmlns:a16="http://schemas.microsoft.com/office/drawing/2014/main" id="{1087ED8F-D0C4-44D8-BFBC-2E0ABA706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477" y="1649136"/>
            <a:ext cx="6683044" cy="3922385"/>
          </a:xfrm>
          <a:prstGeom prst="rect">
            <a:avLst/>
          </a:prstGeom>
        </p:spPr>
      </p:pic>
      <p:sp>
        <p:nvSpPr>
          <p:cNvPr id="18" name="正方形/長方形 17">
            <a:extLst>
              <a:ext uri="{FF2B5EF4-FFF2-40B4-BE49-F238E27FC236}">
                <a16:creationId xmlns:a16="http://schemas.microsoft.com/office/drawing/2014/main" id="{E326541A-0CAA-4E60-8246-D1A3ACD726A2}"/>
              </a:ext>
            </a:extLst>
          </p:cNvPr>
          <p:cNvSpPr/>
          <p:nvPr/>
        </p:nvSpPr>
        <p:spPr>
          <a:xfrm>
            <a:off x="750159" y="5833131"/>
            <a:ext cx="8069099" cy="523220"/>
          </a:xfrm>
          <a:prstGeom prst="rect">
            <a:avLst/>
          </a:prstGeom>
        </p:spPr>
        <p:txBody>
          <a:bodyPr wrap="square">
            <a:spAutoFit/>
          </a:bodyPr>
          <a:lstStyle/>
          <a:p>
            <a:r>
              <a:rPr lang="ja-JP" altLang="en-US" sz="2800" dirty="0"/>
              <a:t>管路部はエネルギー散逸部 ⇒ 振幅依存性が低い</a:t>
            </a:r>
            <a:endParaRPr lang="en-US" altLang="ja-JP" sz="2800" dirty="0"/>
          </a:p>
        </p:txBody>
      </p:sp>
    </p:spTree>
    <p:extLst>
      <p:ext uri="{BB962C8B-B14F-4D97-AF65-F5344CB8AC3E}">
        <p14:creationId xmlns:p14="http://schemas.microsoft.com/office/powerpoint/2010/main" val="1908141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管路部モデルの周波数応答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37</a:t>
            </a:fld>
            <a:endParaRPr kumimoji="1" lang="ja-JP" altLang="en-US"/>
          </a:p>
        </p:txBody>
      </p:sp>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12F6092F-A644-488E-B0AD-D5D72D86CBD5}"/>
                  </a:ext>
                </a:extLst>
              </p:cNvPr>
              <p:cNvSpPr/>
              <p:nvPr/>
            </p:nvSpPr>
            <p:spPr>
              <a:xfrm>
                <a:off x="5285154" y="3278742"/>
                <a:ext cx="3582009" cy="461665"/>
              </a:xfrm>
              <a:prstGeom prst="rect">
                <a:avLst/>
              </a:prstGeom>
            </p:spPr>
            <p:txBody>
              <a:bodyPr wrap="square">
                <a:spAutoFit/>
              </a:bodyPr>
              <a:lstStyle/>
              <a:p>
                <a14:m>
                  <m:oMath xmlns:m="http://schemas.openxmlformats.org/officeDocument/2006/math">
                    <m:r>
                      <a:rPr lang="ja-JP" altLang="en-US" sz="2400" i="1">
                        <a:latin typeface="Cambria Math" panose="02040503050406030204" pitchFamily="18" charset="0"/>
                      </a:rPr>
                      <m:t>𝛼</m:t>
                    </m:r>
                  </m:oMath>
                </a14:m>
                <a:r>
                  <a:rPr lang="en-US" altLang="ja-JP" sz="2400" dirty="0"/>
                  <a:t> = 0,-1,-2</a:t>
                </a:r>
              </a:p>
            </p:txBody>
          </p:sp>
        </mc:Choice>
        <mc:Fallback xmlns="">
          <p:sp>
            <p:nvSpPr>
              <p:cNvPr id="68" name="正方形/長方形 67">
                <a:extLst>
                  <a:ext uri="{FF2B5EF4-FFF2-40B4-BE49-F238E27FC236}">
                    <a16:creationId xmlns:a16="http://schemas.microsoft.com/office/drawing/2014/main" id="{12F6092F-A644-488E-B0AD-D5D72D86CBD5}"/>
                  </a:ext>
                </a:extLst>
              </p:cNvPr>
              <p:cNvSpPr>
                <a:spLocks noRot="1" noChangeAspect="1" noMove="1" noResize="1" noEditPoints="1" noAdjustHandles="1" noChangeArrowheads="1" noChangeShapeType="1" noTextEdit="1"/>
              </p:cNvSpPr>
              <p:nvPr/>
            </p:nvSpPr>
            <p:spPr>
              <a:xfrm>
                <a:off x="5285154" y="3278742"/>
                <a:ext cx="3582009" cy="461665"/>
              </a:xfrm>
              <a:prstGeom prst="rect">
                <a:avLst/>
              </a:prstGeom>
              <a:blipFill>
                <a:blip r:embed="rId3"/>
                <a:stretch>
                  <a:fillRect t="-10526" b="-28947"/>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E326541A-0CAA-4E60-8246-D1A3ACD726A2}"/>
              </a:ext>
            </a:extLst>
          </p:cNvPr>
          <p:cNvSpPr/>
          <p:nvPr/>
        </p:nvSpPr>
        <p:spPr>
          <a:xfrm>
            <a:off x="678567" y="935467"/>
            <a:ext cx="8069099" cy="523220"/>
          </a:xfrm>
          <a:prstGeom prst="rect">
            <a:avLst/>
          </a:prstGeom>
        </p:spPr>
        <p:txBody>
          <a:bodyPr wrap="square">
            <a:spAutoFit/>
          </a:bodyPr>
          <a:lstStyle/>
          <a:p>
            <a:r>
              <a:rPr lang="ja-JP" altLang="en-US" sz="2800" dirty="0"/>
              <a:t>振幅依存性を無視した時間遅れ系と仮定</a:t>
            </a:r>
            <a:endParaRPr lang="en-US" altLang="ja-JP" sz="2800" dirty="0"/>
          </a:p>
        </p:txBody>
      </p:sp>
      <p:pic>
        <p:nvPicPr>
          <p:cNvPr id="3" name="図 2">
            <a:extLst>
              <a:ext uri="{FF2B5EF4-FFF2-40B4-BE49-F238E27FC236}">
                <a16:creationId xmlns:a16="http://schemas.microsoft.com/office/drawing/2014/main" id="{9F250626-A2AA-42DC-9257-73429EB12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843" y="1506347"/>
            <a:ext cx="2432749" cy="1602114"/>
          </a:xfrm>
          <a:prstGeom prst="rect">
            <a:avLst/>
          </a:prstGeom>
        </p:spPr>
      </p:pic>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C1BCBBC3-90A6-496F-AB90-23424B89436D}"/>
                  </a:ext>
                </a:extLst>
              </p:cNvPr>
              <p:cNvSpPr/>
              <p:nvPr/>
            </p:nvSpPr>
            <p:spPr>
              <a:xfrm>
                <a:off x="4647019" y="1477245"/>
                <a:ext cx="3792908" cy="1631216"/>
              </a:xfrm>
              <a:prstGeom prst="rect">
                <a:avLst/>
              </a:prstGeom>
            </p:spPr>
            <p:txBody>
              <a:bodyPr wrap="square">
                <a:spAutoFit/>
              </a:bodyPr>
              <a:lstStyle/>
              <a:p>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𝑐</m:t>
                        </m:r>
                      </m:e>
                      <m:sub>
                        <m:r>
                          <a:rPr lang="en-US" altLang="ja-JP" sz="2000" i="1">
                            <a:latin typeface="Cambria Math" panose="02040503050406030204" pitchFamily="18" charset="0"/>
                          </a:rPr>
                          <m:t>0</m:t>
                        </m:r>
                        <m:r>
                          <a:rPr lang="en-US" altLang="ja-JP" sz="2000" b="0" i="1" smtClean="0">
                            <a:latin typeface="Cambria Math" panose="02040503050406030204" pitchFamily="18" charset="0"/>
                          </a:rPr>
                          <m:t>  </m:t>
                        </m:r>
                      </m:sub>
                    </m:sSub>
                    <m:r>
                      <a:rPr lang="ja-JP" altLang="en-US" sz="2000" i="1" smtClean="0">
                        <a:latin typeface="Cambria Math" panose="02040503050406030204" pitchFamily="18" charset="0"/>
                      </a:rPr>
                      <m:t>：</m:t>
                    </m:r>
                  </m:oMath>
                </a14:m>
                <a:r>
                  <a:rPr lang="ja-JP" altLang="en-US" sz="2000" dirty="0"/>
                  <a:t>音速</a:t>
                </a:r>
                <a:endParaRPr lang="en-US" altLang="ja-JP" sz="2000" dirty="0"/>
              </a:p>
              <a:p>
                <a14:m>
                  <m:oMath xmlns:m="http://schemas.openxmlformats.org/officeDocument/2006/math">
                    <m:r>
                      <a:rPr lang="ja-JP" altLang="en-US" sz="2000" i="1" smtClean="0">
                        <a:latin typeface="Cambria Math" panose="02040503050406030204" pitchFamily="18" charset="0"/>
                      </a:rPr>
                      <m:t>𝜔</m:t>
                    </m:r>
                    <m:r>
                      <a:rPr lang="en-US" altLang="ja-JP" sz="2000" b="0" i="0" smtClean="0">
                        <a:latin typeface="Cambria Math" panose="02040503050406030204" pitchFamily="18" charset="0"/>
                      </a:rPr>
                      <m:t>  </m:t>
                    </m:r>
                    <m:r>
                      <a:rPr lang="ja-JP" altLang="en-US" sz="2000" i="1">
                        <a:latin typeface="Cambria Math" panose="02040503050406030204" pitchFamily="18" charset="0"/>
                      </a:rPr>
                      <m:t>：</m:t>
                    </m:r>
                  </m:oMath>
                </a14:m>
                <a:r>
                  <a:rPr lang="ja-JP" altLang="en-US" sz="2000" dirty="0"/>
                  <a:t>各周波数</a:t>
                </a:r>
                <a:endParaRPr lang="en-US" altLang="ja-JP" sz="2000" dirty="0"/>
              </a:p>
              <a:p>
                <a14:m>
                  <m:oMath xmlns:m="http://schemas.openxmlformats.org/officeDocument/2006/math">
                    <m:r>
                      <a:rPr lang="en-US" altLang="ja-JP" sz="2000" b="0" i="1" smtClean="0">
                        <a:latin typeface="Cambria Math" panose="02040503050406030204" pitchFamily="18" charset="0"/>
                      </a:rPr>
                      <m:t>𝑘</m:t>
                    </m:r>
                    <m:r>
                      <a:rPr lang="en-US" altLang="ja-JP" sz="2000" b="0" i="1" smtClean="0">
                        <a:latin typeface="Cambria Math" panose="02040503050406030204" pitchFamily="18" charset="0"/>
                      </a:rPr>
                      <m:t>   </m:t>
                    </m:r>
                    <m:r>
                      <a:rPr lang="ja-JP" altLang="en-US" sz="2000" i="1">
                        <a:latin typeface="Cambria Math" panose="02040503050406030204" pitchFamily="18" charset="0"/>
                      </a:rPr>
                      <m:t>：</m:t>
                    </m:r>
                  </m:oMath>
                </a14:m>
                <a:r>
                  <a:rPr lang="ja-JP" altLang="en-US" sz="2000" dirty="0"/>
                  <a:t>複素波数</a:t>
                </a:r>
                <a:endParaRPr lang="en-US" altLang="ja-JP" sz="2000" dirty="0"/>
              </a:p>
              <a:p>
                <a14:m>
                  <m:oMath xmlns:m="http://schemas.openxmlformats.org/officeDocument/2006/math">
                    <m:r>
                      <a:rPr lang="ja-JP" altLang="en-US" sz="2000" i="1" smtClean="0">
                        <a:latin typeface="Cambria Math" panose="02040503050406030204" pitchFamily="18" charset="0"/>
                      </a:rPr>
                      <m:t>𝛼</m:t>
                    </m:r>
                    <m:r>
                      <a:rPr lang="en-US" altLang="ja-JP" sz="2000" b="0" i="1" smtClean="0">
                        <a:latin typeface="Cambria Math" panose="02040503050406030204" pitchFamily="18" charset="0"/>
                      </a:rPr>
                      <m:t>   </m:t>
                    </m:r>
                    <m:r>
                      <a:rPr lang="ja-JP" altLang="en-US" sz="2000" i="1">
                        <a:latin typeface="Cambria Math" panose="02040503050406030204" pitchFamily="18" charset="0"/>
                      </a:rPr>
                      <m:t>：</m:t>
                    </m:r>
                  </m:oMath>
                </a14:m>
                <a:r>
                  <a:rPr lang="ja-JP" altLang="en-US" sz="2000" dirty="0"/>
                  <a:t>減衰（負実数）</a:t>
                </a:r>
                <a:endParaRPr lang="en-US" altLang="ja-JP" sz="2000" dirty="0"/>
              </a:p>
              <a:p>
                <a14:m>
                  <m:oMath xmlns:m="http://schemas.openxmlformats.org/officeDocument/2006/math">
                    <m:r>
                      <a:rPr lang="en-US" altLang="ja-JP" sz="2000" i="1">
                        <a:latin typeface="Cambria Math" panose="02040503050406030204" pitchFamily="18" charset="0"/>
                      </a:rPr>
                      <m:t>𝑙</m:t>
                    </m:r>
                    <m:r>
                      <a:rPr lang="en-US" altLang="ja-JP" sz="2000" b="0" i="1" smtClean="0">
                        <a:latin typeface="Cambria Math" panose="02040503050406030204" pitchFamily="18" charset="0"/>
                      </a:rPr>
                      <m:t>    </m:t>
                    </m:r>
                    <m:r>
                      <a:rPr lang="ja-JP" altLang="en-US" sz="2000" i="1" smtClean="0">
                        <a:latin typeface="Cambria Math" panose="02040503050406030204" pitchFamily="18" charset="0"/>
                      </a:rPr>
                      <m:t>：</m:t>
                    </m:r>
                  </m:oMath>
                </a14:m>
                <a:r>
                  <a:rPr lang="ja-JP" altLang="en-US" sz="2000" dirty="0"/>
                  <a:t>分割面から閉端部までの長さ</a:t>
                </a:r>
              </a:p>
            </p:txBody>
          </p:sp>
        </mc:Choice>
        <mc:Fallback xmlns="">
          <p:sp>
            <p:nvSpPr>
              <p:cNvPr id="11" name="正方形/長方形 10">
                <a:extLst>
                  <a:ext uri="{FF2B5EF4-FFF2-40B4-BE49-F238E27FC236}">
                    <a16:creationId xmlns:a16="http://schemas.microsoft.com/office/drawing/2014/main" id="{C1BCBBC3-90A6-496F-AB90-23424B89436D}"/>
                  </a:ext>
                </a:extLst>
              </p:cNvPr>
              <p:cNvSpPr>
                <a:spLocks noRot="1" noChangeAspect="1" noMove="1" noResize="1" noEditPoints="1" noAdjustHandles="1" noChangeArrowheads="1" noChangeShapeType="1" noTextEdit="1"/>
              </p:cNvSpPr>
              <p:nvPr/>
            </p:nvSpPr>
            <p:spPr>
              <a:xfrm>
                <a:off x="4647019" y="1477245"/>
                <a:ext cx="3792908" cy="1631216"/>
              </a:xfrm>
              <a:prstGeom prst="rect">
                <a:avLst/>
              </a:prstGeom>
              <a:blipFill>
                <a:blip r:embed="rId5"/>
                <a:stretch>
                  <a:fillRect t="-2985" r="-1284" b="-4478"/>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154DC207-A409-4E4C-A494-91C954A141A6}"/>
              </a:ext>
            </a:extLst>
          </p:cNvPr>
          <p:cNvGrpSpPr/>
          <p:nvPr/>
        </p:nvGrpSpPr>
        <p:grpSpPr>
          <a:xfrm>
            <a:off x="345152" y="3156121"/>
            <a:ext cx="4807962" cy="3701879"/>
            <a:chOff x="439155" y="3428999"/>
            <a:chExt cx="4480971" cy="3446365"/>
          </a:xfrm>
        </p:grpSpPr>
        <p:pic>
          <p:nvPicPr>
            <p:cNvPr id="4" name="図 3">
              <a:extLst>
                <a:ext uri="{FF2B5EF4-FFF2-40B4-BE49-F238E27FC236}">
                  <a16:creationId xmlns:a16="http://schemas.microsoft.com/office/drawing/2014/main" id="{E1BF1E8E-22AC-487D-A25C-A5ECC53FD6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976" y="3429000"/>
              <a:ext cx="4468150" cy="3277497"/>
            </a:xfrm>
            <a:prstGeom prst="rect">
              <a:avLst/>
            </a:prstGeom>
          </p:spPr>
        </p:pic>
        <p:sp>
          <p:nvSpPr>
            <p:cNvPr id="12" name="テキスト ボックス 11">
              <a:extLst>
                <a:ext uri="{FF2B5EF4-FFF2-40B4-BE49-F238E27FC236}">
                  <a16:creationId xmlns:a16="http://schemas.microsoft.com/office/drawing/2014/main" id="{3B9245FB-E226-44DC-853B-E01FAB521C45}"/>
                </a:ext>
              </a:extLst>
            </p:cNvPr>
            <p:cNvSpPr txBox="1"/>
            <p:nvPr/>
          </p:nvSpPr>
          <p:spPr>
            <a:xfrm>
              <a:off x="1840854" y="6567587"/>
              <a:ext cx="2013526" cy="307777"/>
            </a:xfrm>
            <a:prstGeom prst="rect">
              <a:avLst/>
            </a:prstGeom>
            <a:solidFill>
              <a:schemeClr val="bg1"/>
            </a:solidFill>
          </p:spPr>
          <p:txBody>
            <a:bodyPr wrap="square" rtlCol="0">
              <a:spAutoFit/>
            </a:bodyPr>
            <a:lstStyle/>
            <a:p>
              <a:pPr algn="ctr"/>
              <a:r>
                <a:rPr kumimoji="1" lang="en-US" altLang="ja-JP" sz="1400" b="1" dirty="0">
                  <a:latin typeface="Adobe Song Std L" panose="02020300000000000000" pitchFamily="18" charset="-128"/>
                  <a:ea typeface="Adobe Song Std L" panose="02020300000000000000" pitchFamily="18" charset="-128"/>
                </a:rPr>
                <a:t>Frequency</a:t>
              </a:r>
              <a:r>
                <a:rPr lang="ja-JP" altLang="en-US" sz="1400" b="1" dirty="0">
                  <a:latin typeface="Adobe Song Std L" panose="02020300000000000000" pitchFamily="18" charset="-128"/>
                  <a:ea typeface="Adobe Song Std L" panose="02020300000000000000" pitchFamily="18" charset="-128"/>
                </a:rPr>
                <a:t> </a:t>
              </a:r>
              <a:r>
                <a:rPr lang="en-US" altLang="ja-JP" sz="1400" b="1" dirty="0">
                  <a:latin typeface="Adobe Song Std L" panose="02020300000000000000" pitchFamily="18" charset="-128"/>
                  <a:ea typeface="Adobe Song Std L" panose="02020300000000000000" pitchFamily="18" charset="-128"/>
                </a:rPr>
                <a:t>(Hz)</a:t>
              </a:r>
              <a:endParaRPr kumimoji="1" lang="ja-JP" altLang="en-US" sz="1400" b="1" dirty="0">
                <a:latin typeface="Adobe Song Std L" panose="02020300000000000000" pitchFamily="18" charset="-128"/>
                <a:ea typeface="Adobe Song Std L" panose="02020300000000000000" pitchFamily="18" charset="-128"/>
              </a:endParaRPr>
            </a:p>
          </p:txBody>
        </p:sp>
        <p:sp>
          <p:nvSpPr>
            <p:cNvPr id="13" name="テキスト ボックス 12">
              <a:extLst>
                <a:ext uri="{FF2B5EF4-FFF2-40B4-BE49-F238E27FC236}">
                  <a16:creationId xmlns:a16="http://schemas.microsoft.com/office/drawing/2014/main" id="{C019E8B2-52F6-4F4B-8A91-31FD7320A22D}"/>
                </a:ext>
              </a:extLst>
            </p:cNvPr>
            <p:cNvSpPr txBox="1"/>
            <p:nvPr/>
          </p:nvSpPr>
          <p:spPr>
            <a:xfrm rot="16200000">
              <a:off x="-204921" y="4073075"/>
              <a:ext cx="1595930"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Magnitude(dB)</a:t>
              </a:r>
              <a:endParaRPr kumimoji="1" lang="ja-JP" altLang="en-US" sz="1400" b="1" dirty="0">
                <a:latin typeface="Adobe Song Std L" panose="02020300000000000000" pitchFamily="18" charset="-128"/>
                <a:ea typeface="Adobe Song Std L" panose="02020300000000000000" pitchFamily="18" charset="-128"/>
              </a:endParaRPr>
            </a:p>
          </p:txBody>
        </p:sp>
        <p:sp>
          <p:nvSpPr>
            <p:cNvPr id="14" name="テキスト ボックス 13">
              <a:extLst>
                <a:ext uri="{FF2B5EF4-FFF2-40B4-BE49-F238E27FC236}">
                  <a16:creationId xmlns:a16="http://schemas.microsoft.com/office/drawing/2014/main" id="{437495C2-83B7-456E-A1D7-13B1F7DE6395}"/>
                </a:ext>
              </a:extLst>
            </p:cNvPr>
            <p:cNvSpPr txBox="1"/>
            <p:nvPr/>
          </p:nvSpPr>
          <p:spPr>
            <a:xfrm rot="16200000">
              <a:off x="-156334" y="5615734"/>
              <a:ext cx="1595930" cy="307777"/>
            </a:xfrm>
            <a:prstGeom prst="rect">
              <a:avLst/>
            </a:prstGeom>
            <a:solidFill>
              <a:schemeClr val="bg1"/>
            </a:solidFill>
          </p:spPr>
          <p:txBody>
            <a:bodyPr wrap="square" rtlCol="0">
              <a:spAutoFit/>
            </a:bodyPr>
            <a:lstStyle/>
            <a:p>
              <a:pPr algn="ctr"/>
              <a:r>
                <a:rPr lang="en-US" altLang="ja-JP" sz="1400" b="1" dirty="0">
                  <a:latin typeface="Adobe Song Std L" panose="02020300000000000000" pitchFamily="18" charset="-128"/>
                  <a:ea typeface="Adobe Song Std L" panose="02020300000000000000" pitchFamily="18" charset="-128"/>
                </a:rPr>
                <a:t>Phase(deg)</a:t>
              </a:r>
              <a:endParaRPr kumimoji="1" lang="ja-JP" altLang="en-US" sz="1400" b="1" dirty="0">
                <a:latin typeface="Adobe Song Std L" panose="02020300000000000000" pitchFamily="18" charset="-128"/>
                <a:ea typeface="Adobe Song Std L" panose="02020300000000000000" pitchFamily="18" charset="-128"/>
              </a:endParaRPr>
            </a:p>
          </p:txBody>
        </p:sp>
      </p:gr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56738050-417F-4C2A-92FB-4906DAE3E8F0}"/>
                  </a:ext>
                </a:extLst>
              </p:cNvPr>
              <p:cNvSpPr/>
              <p:nvPr/>
            </p:nvSpPr>
            <p:spPr>
              <a:xfrm>
                <a:off x="5385821" y="3740407"/>
                <a:ext cx="3582009" cy="707886"/>
              </a:xfrm>
              <a:prstGeom prst="rect">
                <a:avLst/>
              </a:prstGeom>
            </p:spPr>
            <p:txBody>
              <a:bodyPr wrap="square">
                <a:spAutoFit/>
              </a:bodyPr>
              <a:lstStyle/>
              <a:p>
                <a14:m>
                  <m:oMath xmlns:m="http://schemas.openxmlformats.org/officeDocument/2006/math">
                    <m:r>
                      <a:rPr lang="ja-JP" altLang="en-US" sz="2000" i="1" smtClean="0">
                        <a:latin typeface="Cambria Math" panose="02040503050406030204" pitchFamily="18" charset="0"/>
                      </a:rPr>
                      <m:t>𝛼</m:t>
                    </m:r>
                  </m:oMath>
                </a14:m>
                <a:r>
                  <a:rPr lang="ja-JP" altLang="en-US" sz="2000" dirty="0"/>
                  <a:t>の大きさによってゲインが負の方向にシフト</a:t>
                </a:r>
                <a:endParaRPr lang="en-US" altLang="ja-JP" sz="2000" dirty="0"/>
              </a:p>
            </p:txBody>
          </p:sp>
        </mc:Choice>
        <mc:Fallback xmlns="">
          <p:sp>
            <p:nvSpPr>
              <p:cNvPr id="16" name="正方形/長方形 15">
                <a:extLst>
                  <a:ext uri="{FF2B5EF4-FFF2-40B4-BE49-F238E27FC236}">
                    <a16:creationId xmlns:a16="http://schemas.microsoft.com/office/drawing/2014/main" id="{56738050-417F-4C2A-92FB-4906DAE3E8F0}"/>
                  </a:ext>
                </a:extLst>
              </p:cNvPr>
              <p:cNvSpPr>
                <a:spLocks noRot="1" noChangeAspect="1" noMove="1" noResize="1" noEditPoints="1" noAdjustHandles="1" noChangeArrowheads="1" noChangeShapeType="1" noTextEdit="1"/>
              </p:cNvSpPr>
              <p:nvPr/>
            </p:nvSpPr>
            <p:spPr>
              <a:xfrm>
                <a:off x="5385821" y="3740407"/>
                <a:ext cx="3582009" cy="707886"/>
              </a:xfrm>
              <a:prstGeom prst="rect">
                <a:avLst/>
              </a:prstGeom>
              <a:blipFill>
                <a:blip r:embed="rId7"/>
                <a:stretch>
                  <a:fillRect l="-1874" t="-6897" b="-12069"/>
                </a:stretch>
              </a:blipFill>
            </p:spPr>
            <p:txBody>
              <a:bodyPr/>
              <a:lstStyle/>
              <a:p>
                <a:r>
                  <a:rPr lang="ja-JP" altLang="en-US">
                    <a:noFill/>
                  </a:rPr>
                  <a:t> </a:t>
                </a:r>
              </a:p>
            </p:txBody>
          </p:sp>
        </mc:Fallback>
      </mc:AlternateContent>
      <p:sp>
        <p:nvSpPr>
          <p:cNvPr id="19" name="正方形/長方形 18">
            <a:extLst>
              <a:ext uri="{FF2B5EF4-FFF2-40B4-BE49-F238E27FC236}">
                <a16:creationId xmlns:a16="http://schemas.microsoft.com/office/drawing/2014/main" id="{C93D46BE-9719-49A9-8576-C6E9FF40BD5B}"/>
              </a:ext>
            </a:extLst>
          </p:cNvPr>
          <p:cNvSpPr/>
          <p:nvPr/>
        </p:nvSpPr>
        <p:spPr>
          <a:xfrm>
            <a:off x="5385821" y="5048379"/>
            <a:ext cx="3582009" cy="707886"/>
          </a:xfrm>
          <a:prstGeom prst="rect">
            <a:avLst/>
          </a:prstGeom>
        </p:spPr>
        <p:txBody>
          <a:bodyPr wrap="square">
            <a:spAutoFit/>
          </a:bodyPr>
          <a:lstStyle/>
          <a:p>
            <a:r>
              <a:rPr lang="ja-JP" altLang="en-US" sz="2000" dirty="0"/>
              <a:t>実測した周波数応答と定量的に一致</a:t>
            </a:r>
            <a:endParaRPr lang="en-US" altLang="ja-JP" sz="2000" dirty="0"/>
          </a:p>
        </p:txBody>
      </p:sp>
    </p:spTree>
    <p:extLst>
      <p:ext uri="{BB962C8B-B14F-4D97-AF65-F5344CB8AC3E}">
        <p14:creationId xmlns:p14="http://schemas.microsoft.com/office/powerpoint/2010/main" val="863195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むだ時間の最適値について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38</a:t>
            </a:fld>
            <a:endParaRPr kumimoji="1" lang="ja-JP" altLang="en-US"/>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E326541A-0CAA-4E60-8246-D1A3ACD726A2}"/>
                  </a:ext>
                </a:extLst>
              </p:cNvPr>
              <p:cNvSpPr/>
              <p:nvPr/>
            </p:nvSpPr>
            <p:spPr>
              <a:xfrm>
                <a:off x="720512" y="783809"/>
                <a:ext cx="8069099" cy="1025665"/>
              </a:xfrm>
              <a:prstGeom prst="rect">
                <a:avLst/>
              </a:prstGeom>
            </p:spPr>
            <p:txBody>
              <a:bodyPr wrap="square">
                <a:spAutoFit/>
              </a:bodyPr>
              <a:lstStyle/>
              <a:p>
                <a:r>
                  <a:rPr lang="ja-JP" altLang="en-US" sz="2000" dirty="0"/>
                  <a:t>・ 周波数応答（実測）にゲイン</a:t>
                </a:r>
                <a14:m>
                  <m:oMath xmlns:m="http://schemas.openxmlformats.org/officeDocument/2006/math">
                    <m:r>
                      <a:rPr lang="en-US" altLang="ja-JP" sz="2000" b="0" i="1" smtClean="0">
                        <a:latin typeface="Cambria Math" panose="02040503050406030204" pitchFamily="18" charset="0"/>
                      </a:rPr>
                      <m:t>𝐺</m:t>
                    </m:r>
                    <m:r>
                      <a:rPr lang="en-US" altLang="ja-JP" sz="2000" b="0" i="1" smtClean="0">
                        <a:latin typeface="Cambria Math" panose="02040503050406030204" pitchFamily="18" charset="0"/>
                      </a:rPr>
                      <m:t>(∞)</m:t>
                    </m:r>
                  </m:oMath>
                </a14:m>
                <a:r>
                  <a:rPr lang="ja-JP" altLang="en-US" sz="2000" dirty="0"/>
                  <a:t>とむだ時間</a:t>
                </a:r>
                <a14:m>
                  <m:oMath xmlns:m="http://schemas.openxmlformats.org/officeDocument/2006/math">
                    <m:r>
                      <a:rPr lang="ja-JP" altLang="en-US" sz="2000" i="1">
                        <a:latin typeface="Cambria Math" panose="02040503050406030204" pitchFamily="18" charset="0"/>
                      </a:rPr>
                      <m:t>𝜏</m:t>
                    </m:r>
                  </m:oMath>
                </a14:m>
                <a:r>
                  <a:rPr lang="ja-JP" altLang="en-US" sz="2000" dirty="0"/>
                  <a:t>を用いた</a:t>
                </a:r>
                <a:endParaRPr lang="en-US" altLang="ja-JP" sz="2000" dirty="0"/>
              </a:p>
              <a:p>
                <a:r>
                  <a:rPr lang="en-US" altLang="ja-JP" sz="2000" dirty="0"/>
                  <a:t>   </a:t>
                </a:r>
                <a:r>
                  <a:rPr lang="ja-JP" altLang="en-US" sz="2000" dirty="0"/>
                  <a:t>周波数応答</a:t>
                </a:r>
                <a14:m>
                  <m:oMath xmlns:m="http://schemas.openxmlformats.org/officeDocument/2006/math">
                    <m:sSup>
                      <m:sSupPr>
                        <m:ctrlPr>
                          <a:rPr lang="en-US" altLang="ja-JP" sz="2000" i="1" smtClean="0">
                            <a:latin typeface="Cambria Math" panose="02040503050406030204" pitchFamily="18" charset="0"/>
                          </a:rPr>
                        </m:ctrlPr>
                      </m:sSupPr>
                      <m:e>
                        <m:r>
                          <a:rPr lang="en-US" altLang="ja-JP" sz="2000" b="0" i="1" smtClean="0">
                            <a:latin typeface="Cambria Math" panose="02040503050406030204" pitchFamily="18" charset="0"/>
                          </a:rPr>
                          <m:t>𝐺𝑒</m:t>
                        </m:r>
                      </m:e>
                      <m:sup>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𝑗</m:t>
                        </m:r>
                        <m:r>
                          <a:rPr lang="ja-JP" altLang="en-US" sz="2000" b="0" i="1" smtClean="0">
                            <a:latin typeface="Cambria Math" panose="02040503050406030204" pitchFamily="18" charset="0"/>
                          </a:rPr>
                          <m:t>𝜔𝜏</m:t>
                        </m:r>
                      </m:sup>
                    </m:sSup>
                  </m:oMath>
                </a14:m>
                <a:r>
                  <a:rPr lang="ja-JP" altLang="en-US" sz="2000" dirty="0"/>
                  <a:t>を掛けてナイキスト軌跡を算出</a:t>
                </a:r>
                <a:endParaRPr lang="en-US" altLang="ja-JP" sz="2000" dirty="0"/>
              </a:p>
              <a:p>
                <a:r>
                  <a:rPr lang="ja-JP" altLang="en-US" sz="2000" dirty="0"/>
                  <a:t>・ </a:t>
                </a:r>
                <a14:m>
                  <m:oMath xmlns:m="http://schemas.openxmlformats.org/officeDocument/2006/math">
                    <m:r>
                      <a:rPr lang="ja-JP" altLang="en-US" sz="2000" i="1">
                        <a:latin typeface="Cambria Math" panose="02040503050406030204" pitchFamily="18" charset="0"/>
                      </a:rPr>
                      <m:t>𝜏</m:t>
                    </m:r>
                  </m:oMath>
                </a14:m>
                <a:r>
                  <a:rPr lang="ja-JP" altLang="en-US" sz="2000" dirty="0"/>
                  <a:t>をパラメータとして</a:t>
                </a:r>
                <a:r>
                  <a:rPr lang="en-US" altLang="ja-JP" sz="2000" dirty="0"/>
                  <a:t>3</a:t>
                </a:r>
                <a:r>
                  <a:rPr lang="ja-JP" altLang="en-US" sz="2000" dirty="0"/>
                  <a:t>通りに変化（ </a:t>
                </a:r>
                <a14:m>
                  <m:oMath xmlns:m="http://schemas.openxmlformats.org/officeDocument/2006/math">
                    <m:r>
                      <a:rPr lang="ja-JP" altLang="en-US" sz="2000" i="1">
                        <a:latin typeface="Cambria Math" panose="02040503050406030204" pitchFamily="18" charset="0"/>
                      </a:rPr>
                      <m:t>𝜏</m:t>
                    </m:r>
                  </m:oMath>
                </a14:m>
                <a:r>
                  <a:rPr lang="en-US" altLang="ja-JP" sz="2000" dirty="0"/>
                  <a:t> = 14, 10, 7 </a:t>
                </a:r>
                <a:r>
                  <a:rPr lang="en-US" altLang="ja-JP" sz="2000" dirty="0" err="1"/>
                  <a:t>ms</a:t>
                </a:r>
                <a:r>
                  <a:rPr lang="ja-JP" altLang="en-US" sz="2000" dirty="0"/>
                  <a:t>）</a:t>
                </a:r>
                <a:endParaRPr lang="en-US" altLang="ja-JP" sz="2000" dirty="0"/>
              </a:p>
            </p:txBody>
          </p:sp>
        </mc:Choice>
        <mc:Fallback xmlns="">
          <p:sp>
            <p:nvSpPr>
              <p:cNvPr id="18" name="正方形/長方形 17">
                <a:extLst>
                  <a:ext uri="{FF2B5EF4-FFF2-40B4-BE49-F238E27FC236}">
                    <a16:creationId xmlns:a16="http://schemas.microsoft.com/office/drawing/2014/main" id="{E326541A-0CAA-4E60-8246-D1A3ACD726A2}"/>
                  </a:ext>
                </a:extLst>
              </p:cNvPr>
              <p:cNvSpPr>
                <a:spLocks noRot="1" noChangeAspect="1" noMove="1" noResize="1" noEditPoints="1" noAdjustHandles="1" noChangeArrowheads="1" noChangeShapeType="1" noTextEdit="1"/>
              </p:cNvSpPr>
              <p:nvPr/>
            </p:nvSpPr>
            <p:spPr>
              <a:xfrm>
                <a:off x="720512" y="783809"/>
                <a:ext cx="8069099" cy="1025665"/>
              </a:xfrm>
              <a:prstGeom prst="rect">
                <a:avLst/>
              </a:prstGeom>
              <a:blipFill>
                <a:blip r:embed="rId3"/>
                <a:stretch>
                  <a:fillRect l="-755" t="-5357" b="-10119"/>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A77CE5FB-6DBF-4DED-A2FD-A1A95A0B8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523" y="1930596"/>
            <a:ext cx="5368954" cy="1460190"/>
          </a:xfrm>
          <a:prstGeom prst="rect">
            <a:avLst/>
          </a:prstGeom>
        </p:spPr>
      </p:pic>
      <p:sp>
        <p:nvSpPr>
          <p:cNvPr id="8" name="正方形/長方形 7">
            <a:extLst>
              <a:ext uri="{FF2B5EF4-FFF2-40B4-BE49-F238E27FC236}">
                <a16:creationId xmlns:a16="http://schemas.microsoft.com/office/drawing/2014/main" id="{DC46EB5B-3B26-4E9B-8A14-9E751DF896EA}"/>
              </a:ext>
            </a:extLst>
          </p:cNvPr>
          <p:cNvSpPr/>
          <p:nvPr/>
        </p:nvSpPr>
        <p:spPr>
          <a:xfrm>
            <a:off x="1975607" y="2348046"/>
            <a:ext cx="5209563" cy="3028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62118F2-BEC5-4DB1-B782-88ABF7876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863" y="3390786"/>
            <a:ext cx="5289918" cy="3399436"/>
          </a:xfrm>
          <a:prstGeom prst="rect">
            <a:avLst/>
          </a:prstGeom>
        </p:spPr>
      </p:pic>
      <p:sp>
        <p:nvSpPr>
          <p:cNvPr id="22" name="正方形/長方形 21">
            <a:extLst>
              <a:ext uri="{FF2B5EF4-FFF2-40B4-BE49-F238E27FC236}">
                <a16:creationId xmlns:a16="http://schemas.microsoft.com/office/drawing/2014/main" id="{50829384-83B1-445A-ADAC-8D2BB63A1A25}"/>
              </a:ext>
            </a:extLst>
          </p:cNvPr>
          <p:cNvSpPr/>
          <p:nvPr/>
        </p:nvSpPr>
        <p:spPr>
          <a:xfrm>
            <a:off x="1975607" y="2656316"/>
            <a:ext cx="5209563" cy="3028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FA07BDD-B567-40E3-B285-F00CA530D576}"/>
              </a:ext>
            </a:extLst>
          </p:cNvPr>
          <p:cNvSpPr/>
          <p:nvPr/>
        </p:nvSpPr>
        <p:spPr>
          <a:xfrm>
            <a:off x="1975606" y="2959133"/>
            <a:ext cx="5209563" cy="3672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CD2AD394-DAB8-46D9-B95D-27ABCADCD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307" y="3420611"/>
            <a:ext cx="5289918" cy="3405545"/>
          </a:xfrm>
          <a:prstGeom prst="rect">
            <a:avLst/>
          </a:prstGeom>
        </p:spPr>
      </p:pic>
      <p:pic>
        <p:nvPicPr>
          <p:cNvPr id="27" name="図 26">
            <a:extLst>
              <a:ext uri="{FF2B5EF4-FFF2-40B4-BE49-F238E27FC236}">
                <a16:creationId xmlns:a16="http://schemas.microsoft.com/office/drawing/2014/main" id="{480A887C-FFB2-437A-BD82-9D36977D4C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3307" y="3405820"/>
            <a:ext cx="5289918" cy="3448820"/>
          </a:xfrm>
          <a:prstGeom prst="rect">
            <a:avLst/>
          </a:prstGeom>
        </p:spPr>
      </p:pic>
      <p:sp>
        <p:nvSpPr>
          <p:cNvPr id="20" name="正方形/長方形 19">
            <a:extLst>
              <a:ext uri="{FF2B5EF4-FFF2-40B4-BE49-F238E27FC236}">
                <a16:creationId xmlns:a16="http://schemas.microsoft.com/office/drawing/2014/main" id="{0181AD9F-0E98-4C7A-AAEE-D7956F6F4A2E}"/>
              </a:ext>
            </a:extLst>
          </p:cNvPr>
          <p:cNvSpPr/>
          <p:nvPr/>
        </p:nvSpPr>
        <p:spPr>
          <a:xfrm>
            <a:off x="7086600" y="2298407"/>
            <a:ext cx="2057400" cy="400110"/>
          </a:xfrm>
          <a:prstGeom prst="rect">
            <a:avLst/>
          </a:prstGeom>
        </p:spPr>
        <p:txBody>
          <a:bodyPr wrap="square">
            <a:spAutoFit/>
          </a:bodyPr>
          <a:lstStyle/>
          <a:p>
            <a:pPr algn="ctr"/>
            <a:r>
              <a:rPr lang="ja-JP" altLang="en-US" sz="2000" dirty="0"/>
              <a:t>⇐ ゲインが最小 </a:t>
            </a:r>
            <a:endParaRPr lang="en-US" altLang="ja-JP" sz="2000" dirty="0"/>
          </a:p>
        </p:txBody>
      </p:sp>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FD5B269B-6F63-45AA-8213-4BEBAE3C7175}"/>
                  </a:ext>
                </a:extLst>
              </p:cNvPr>
              <p:cNvSpPr/>
              <p:nvPr/>
            </p:nvSpPr>
            <p:spPr>
              <a:xfrm>
                <a:off x="2269223" y="3808236"/>
                <a:ext cx="2057400" cy="400110"/>
              </a:xfrm>
              <a:prstGeom prst="rect">
                <a:avLst/>
              </a:prstGeom>
            </p:spPr>
            <p:txBody>
              <a:bodyPr wrap="square">
                <a:spAutoFit/>
              </a:bodyPr>
              <a:lstStyle/>
              <a:p>
                <a:pPr algn="ctr"/>
                <a14:m>
                  <m:oMath xmlns:m="http://schemas.openxmlformats.org/officeDocument/2006/math">
                    <m:r>
                      <a:rPr lang="ja-JP" altLang="en-US" sz="2000" b="1" i="1" smtClean="0">
                        <a:solidFill>
                          <a:srgbClr val="FF0000"/>
                        </a:solidFill>
                        <a:latin typeface="Cambria Math" panose="02040503050406030204" pitchFamily="18" charset="0"/>
                      </a:rPr>
                      <m:t>𝝉</m:t>
                    </m:r>
                  </m:oMath>
                </a14:m>
                <a:r>
                  <a:rPr lang="ja-JP" altLang="en-US" sz="2000" dirty="0">
                    <a:solidFill>
                      <a:srgbClr val="FF0000"/>
                    </a:solidFill>
                  </a:rPr>
                  <a:t>が最適</a:t>
                </a:r>
                <a:endParaRPr lang="en-US" altLang="ja-JP" sz="2000" dirty="0">
                  <a:solidFill>
                    <a:srgbClr val="FF0000"/>
                  </a:solidFill>
                </a:endParaRPr>
              </a:p>
            </p:txBody>
          </p:sp>
        </mc:Choice>
        <mc:Fallback xmlns="">
          <p:sp>
            <p:nvSpPr>
              <p:cNvPr id="30" name="正方形/長方形 29">
                <a:extLst>
                  <a:ext uri="{FF2B5EF4-FFF2-40B4-BE49-F238E27FC236}">
                    <a16:creationId xmlns:a16="http://schemas.microsoft.com/office/drawing/2014/main" id="{FD5B269B-6F63-45AA-8213-4BEBAE3C7175}"/>
                  </a:ext>
                </a:extLst>
              </p:cNvPr>
              <p:cNvSpPr>
                <a:spLocks noRot="1" noChangeAspect="1" noMove="1" noResize="1" noEditPoints="1" noAdjustHandles="1" noChangeArrowheads="1" noChangeShapeType="1" noTextEdit="1"/>
              </p:cNvSpPr>
              <p:nvPr/>
            </p:nvSpPr>
            <p:spPr>
              <a:xfrm>
                <a:off x="2269223" y="3808236"/>
                <a:ext cx="2057400" cy="400110"/>
              </a:xfrm>
              <a:prstGeom prst="rect">
                <a:avLst/>
              </a:prstGeom>
              <a:blipFill>
                <a:blip r:embed="rId8"/>
                <a:stretch>
                  <a:fillRect t="-13846" b="-2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9986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10" presetClass="entr"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22" grpId="0" animBg="1"/>
      <p:bldP spid="22" grpId="1" animBg="1"/>
      <p:bldP spid="23" grpId="0" animBg="1"/>
      <p:bldP spid="23" grpId="1" animBg="1"/>
      <p:bldP spid="20"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むだ時間の最適値について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39</a:t>
            </a:fld>
            <a:endParaRPr kumimoji="1" lang="ja-JP" altLang="en-US"/>
          </a:p>
        </p:txBody>
      </p:sp>
      <p:grpSp>
        <p:nvGrpSpPr>
          <p:cNvPr id="2" name="グループ化 1"/>
          <p:cNvGrpSpPr/>
          <p:nvPr/>
        </p:nvGrpSpPr>
        <p:grpSpPr>
          <a:xfrm>
            <a:off x="387811" y="-1212374"/>
            <a:ext cx="3648729" cy="4779605"/>
            <a:chOff x="404444" y="-1278277"/>
            <a:chExt cx="4398215" cy="5880428"/>
          </a:xfrm>
        </p:grpSpPr>
        <p:cxnSp>
          <p:nvCxnSpPr>
            <p:cNvPr id="28" name="直線矢印コネクタ 27"/>
            <p:cNvCxnSpPr/>
            <p:nvPr/>
          </p:nvCxnSpPr>
          <p:spPr>
            <a:xfrm>
              <a:off x="913521" y="3947364"/>
              <a:ext cx="38891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6200000">
              <a:off x="-326272" y="2666380"/>
              <a:ext cx="28594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1221573" y="-1278277"/>
              <a:ext cx="3330697" cy="4720282"/>
              <a:chOff x="3932043" y="-742465"/>
              <a:chExt cx="3330697" cy="4316626"/>
            </a:xfrm>
          </p:grpSpPr>
          <p:sp>
            <p:nvSpPr>
              <p:cNvPr id="32" name="円弧 31"/>
              <p:cNvSpPr/>
              <p:nvPr/>
            </p:nvSpPr>
            <p:spPr>
              <a:xfrm rot="5400000">
                <a:off x="3453495" y="-263917"/>
                <a:ext cx="4287794" cy="3330697"/>
              </a:xfrm>
              <a:prstGeom prst="arc">
                <a:avLst>
                  <a:gd name="adj1" fmla="val 18219202"/>
                  <a:gd name="adj2" fmla="val 352933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楕円 32"/>
              <p:cNvSpPr/>
              <p:nvPr/>
            </p:nvSpPr>
            <p:spPr>
              <a:xfrm>
                <a:off x="5568559" y="3516496"/>
                <a:ext cx="57665" cy="576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B0C11D1E-3878-47FC-9C76-99DF61208241}"/>
                    </a:ext>
                  </a:extLst>
                </p:cNvPr>
                <p:cNvSpPr txBox="1"/>
                <p:nvPr/>
              </p:nvSpPr>
              <p:spPr>
                <a:xfrm>
                  <a:off x="913521" y="3958425"/>
                  <a:ext cx="3889138" cy="643726"/>
                </a:xfrm>
                <a:prstGeom prst="rect">
                  <a:avLst/>
                </a:prstGeom>
                <a:noFill/>
                <a:ln w="19050">
                  <a:noFill/>
                </a:ln>
              </p:spPr>
              <p:txBody>
                <a:bodyPr wrap="square" rtlCol="0">
                  <a:spAutoFit/>
                </a:bodyPr>
                <a:lstStyle/>
                <a:p>
                  <a:pPr algn="ctr"/>
                  <a:r>
                    <a:rPr lang="en-US" altLang="ja-JP" sz="2400" dirty="0">
                      <a:latin typeface="Century" panose="02040604050505020304" pitchFamily="18" charset="0"/>
                    </a:rPr>
                    <a:t>delay</a:t>
                  </a:r>
                  <a:r>
                    <a:rPr lang="en-US" altLang="ja-JP" sz="1400" dirty="0">
                      <a:latin typeface="Century" panose="02040604050505020304" pitchFamily="18" charset="0"/>
                    </a:rPr>
                    <a:t>  </a:t>
                  </a:r>
                  <a14:m>
                    <m:oMath xmlns:m="http://schemas.openxmlformats.org/officeDocument/2006/math">
                      <m:r>
                        <a:rPr lang="ja-JP" altLang="en-US" sz="2800" i="1" smtClean="0">
                          <a:latin typeface="Cambria Math" panose="02040503050406030204" pitchFamily="18" charset="0"/>
                        </a:rPr>
                        <m:t>𝜏</m:t>
                      </m:r>
                    </m:oMath>
                  </a14:m>
                  <a:endParaRPr lang="ja-JP" altLang="en-US" sz="2800" i="1" dirty="0">
                    <a:latin typeface="Century" panose="02040604050505020304" pitchFamily="18" charset="0"/>
                  </a:endParaRPr>
                </a:p>
              </p:txBody>
            </p:sp>
          </mc:Choice>
          <mc:Fallback xmlns="">
            <p:sp>
              <p:nvSpPr>
                <p:cNvPr id="34" name="テキスト ボックス 33">
                  <a:extLst>
                    <a:ext uri="{FF2B5EF4-FFF2-40B4-BE49-F238E27FC236}">
                      <a16:creationId xmlns:a16="http://schemas.microsoft.com/office/drawing/2014/main" xmlns=""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a:off x="913521" y="3958425"/>
                  <a:ext cx="3889138" cy="643726"/>
                </a:xfrm>
                <a:prstGeom prst="rect">
                  <a:avLst/>
                </a:prstGeom>
                <a:blipFill rotWithShape="0">
                  <a:blip r:embed="rId3"/>
                  <a:stretch>
                    <a:fillRect b="-2325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B0C11D1E-3878-47FC-9C76-99DF61208241}"/>
                    </a:ext>
                  </a:extLst>
                </p:cNvPr>
                <p:cNvSpPr txBox="1"/>
                <p:nvPr/>
              </p:nvSpPr>
              <p:spPr>
                <a:xfrm rot="16200000">
                  <a:off x="-747014" y="2388133"/>
                  <a:ext cx="2859411" cy="556496"/>
                </a:xfrm>
                <a:prstGeom prst="rect">
                  <a:avLst/>
                </a:prstGeom>
                <a:noFill/>
                <a:ln w="19050">
                  <a:noFill/>
                </a:ln>
              </p:spPr>
              <p:txBody>
                <a:bodyPr wrap="square" rtlCol="0">
                  <a:spAutoFit/>
                </a:bodyPr>
                <a:lstStyle/>
                <a:p>
                  <a:pPr algn="ctr"/>
                  <a:r>
                    <a:rPr lang="en-US" altLang="ja-JP" sz="2400" dirty="0">
                      <a:latin typeface="Century" panose="02040604050505020304" pitchFamily="18" charset="0"/>
                    </a:rPr>
                    <a:t>gain</a:t>
                  </a:r>
                  <a:r>
                    <a:rPr lang="en-US" altLang="ja-JP" sz="1400" dirty="0">
                      <a:latin typeface="Century" panose="02040604050505020304" pitchFamily="18" charset="0"/>
                    </a:rPr>
                    <a:t>  </a:t>
                  </a:r>
                  <a14:m>
                    <m:oMath xmlns:m="http://schemas.openxmlformats.org/officeDocument/2006/math">
                      <m:r>
                        <a:rPr lang="en-US" altLang="ja-JP" sz="2400" b="0" i="1" smtClean="0">
                          <a:latin typeface="Cambria Math" panose="02040503050406030204" pitchFamily="18" charset="0"/>
                        </a:rPr>
                        <m:t>𝐺</m:t>
                      </m:r>
                    </m:oMath>
                  </a14:m>
                  <a:endParaRPr lang="ja-JP" altLang="en-US" sz="2400" i="1" dirty="0">
                    <a:latin typeface="Century" panose="02040604050505020304" pitchFamily="18" charset="0"/>
                  </a:endParaRPr>
                </a:p>
              </p:txBody>
            </p:sp>
          </mc:Choice>
          <mc:Fallback xmlns="">
            <p:sp>
              <p:nvSpPr>
                <p:cNvPr id="35" name="テキスト ボックス 34">
                  <a:extLst>
                    <a:ext uri="{FF2B5EF4-FFF2-40B4-BE49-F238E27FC236}">
                      <a16:creationId xmlns:a16="http://schemas.microsoft.com/office/drawing/2014/main" xmlns="" xmlns:a14="http://schemas.microsoft.com/office/drawing/2010/main" id="{B0C11D1E-3878-47FC-9C76-99DF61208241}"/>
                    </a:ext>
                  </a:extLst>
                </p:cNvPr>
                <p:cNvSpPr txBox="1">
                  <a:spLocks noRot="1" noChangeAspect="1" noMove="1" noResize="1" noEditPoints="1" noAdjustHandles="1" noChangeArrowheads="1" noChangeShapeType="1" noTextEdit="1"/>
                </p:cNvSpPr>
                <p:nvPr/>
              </p:nvSpPr>
              <p:spPr>
                <a:xfrm rot="16200000">
                  <a:off x="-747014" y="2388133"/>
                  <a:ext cx="2859411" cy="556496"/>
                </a:xfrm>
                <a:prstGeom prst="rect">
                  <a:avLst/>
                </a:prstGeom>
                <a:blipFill rotWithShape="0">
                  <a:blip r:embed="rId4"/>
                  <a:stretch>
                    <a:fillRect l="-10667" r="-30667"/>
                  </a:stretch>
                </a:blipFill>
                <a:ln w="19050">
                  <a:noFill/>
                </a:ln>
              </p:spPr>
              <p:txBody>
                <a:bodyPr/>
                <a:lstStyle/>
                <a:p>
                  <a:r>
                    <a:rPr lang="ja-JP" altLang="en-US">
                      <a:noFill/>
                    </a:rPr>
                    <a:t> </a:t>
                  </a:r>
                </a:p>
              </p:txBody>
            </p:sp>
          </mc:Fallback>
        </mc:AlternateContent>
        <p:sp>
          <p:nvSpPr>
            <p:cNvPr id="36" name="右矢印 35"/>
            <p:cNvSpPr/>
            <p:nvPr/>
          </p:nvSpPr>
          <p:spPr>
            <a:xfrm>
              <a:off x="1287574" y="2807249"/>
              <a:ext cx="847752" cy="175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0C11D1E-3878-47FC-9C76-99DF61208241}"/>
                </a:ext>
              </a:extLst>
            </p:cNvPr>
            <p:cNvSpPr txBox="1"/>
            <p:nvPr/>
          </p:nvSpPr>
          <p:spPr>
            <a:xfrm>
              <a:off x="3338147" y="3256855"/>
              <a:ext cx="1332261" cy="653949"/>
            </a:xfrm>
            <a:prstGeom prst="rect">
              <a:avLst/>
            </a:prstGeom>
            <a:noFill/>
            <a:ln w="19050">
              <a:noFill/>
            </a:ln>
          </p:spPr>
          <p:txBody>
            <a:bodyPr wrap="square" rtlCol="0">
              <a:spAutoFit/>
            </a:bodyPr>
            <a:lstStyle/>
            <a:p>
              <a:pPr algn="ctr"/>
              <a:r>
                <a:rPr lang="en-US" altLang="ja-JP" sz="1600" dirty="0">
                  <a:latin typeface="Century" panose="02040604050505020304" pitchFamily="18" charset="0"/>
                </a:rPr>
                <a:t>minimum value</a:t>
              </a:r>
              <a:endParaRPr lang="ja-JP" altLang="en-US" i="1" dirty="0">
                <a:latin typeface="Century" panose="02040604050505020304" pitchFamily="18" charset="0"/>
              </a:endParaRPr>
            </a:p>
          </p:txBody>
        </p:sp>
        <p:cxnSp>
          <p:nvCxnSpPr>
            <p:cNvPr id="38" name="直線コネクタ 37"/>
            <p:cNvCxnSpPr>
              <a:stCxn id="33" idx="5"/>
              <a:endCxn id="37" idx="1"/>
            </p:cNvCxnSpPr>
            <p:nvPr/>
          </p:nvCxnSpPr>
          <p:spPr>
            <a:xfrm>
              <a:off x="2907308" y="3432771"/>
              <a:ext cx="430839" cy="1510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右矢印 38"/>
            <p:cNvSpPr/>
            <p:nvPr/>
          </p:nvSpPr>
          <p:spPr>
            <a:xfrm flipH="1">
              <a:off x="3609970" y="2807249"/>
              <a:ext cx="847752" cy="175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039" y="3737243"/>
            <a:ext cx="4272994" cy="2745935"/>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1" y="3737243"/>
            <a:ext cx="4255725" cy="2774566"/>
          </a:xfrm>
          <a:prstGeom prst="rect">
            <a:avLst/>
          </a:prstGeom>
        </p:spPr>
      </p:pic>
      <p:sp>
        <p:nvSpPr>
          <p:cNvPr id="40" name="テキスト ボックス 39">
            <a:extLst>
              <a:ext uri="{FF2B5EF4-FFF2-40B4-BE49-F238E27FC236}">
                <a16:creationId xmlns:a16="http://schemas.microsoft.com/office/drawing/2014/main" id="{B0C11D1E-3878-47FC-9C76-99DF61208241}"/>
              </a:ext>
            </a:extLst>
          </p:cNvPr>
          <p:cNvSpPr txBox="1"/>
          <p:nvPr/>
        </p:nvSpPr>
        <p:spPr>
          <a:xfrm>
            <a:off x="647876" y="5502734"/>
            <a:ext cx="1648436" cy="400110"/>
          </a:xfrm>
          <a:prstGeom prst="rect">
            <a:avLst/>
          </a:prstGeom>
          <a:noFill/>
          <a:ln w="19050">
            <a:noFill/>
          </a:ln>
        </p:spPr>
        <p:txBody>
          <a:bodyPr wrap="square" rtlCol="0">
            <a:spAutoFit/>
          </a:bodyPr>
          <a:lstStyle/>
          <a:p>
            <a:pPr algn="ctr"/>
            <a:r>
              <a:rPr lang="ja-JP" altLang="en-US" sz="2000" dirty="0">
                <a:solidFill>
                  <a:srgbClr val="FF0000"/>
                </a:solidFill>
                <a:latin typeface="Century" panose="02040604050505020304" pitchFamily="18" charset="0"/>
              </a:rPr>
              <a:t>共振周波数</a:t>
            </a:r>
          </a:p>
        </p:txBody>
      </p:sp>
      <p:cxnSp>
        <p:nvCxnSpPr>
          <p:cNvPr id="41" name="直線コネクタ 40"/>
          <p:cNvCxnSpPr>
            <a:endCxn id="40" idx="0"/>
          </p:cNvCxnSpPr>
          <p:nvPr/>
        </p:nvCxnSpPr>
        <p:spPr>
          <a:xfrm flipH="1">
            <a:off x="1472094" y="5025081"/>
            <a:ext cx="645031" cy="4776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B0C11D1E-3878-47FC-9C76-99DF61208241}"/>
              </a:ext>
            </a:extLst>
          </p:cNvPr>
          <p:cNvSpPr txBox="1"/>
          <p:nvPr/>
        </p:nvSpPr>
        <p:spPr>
          <a:xfrm>
            <a:off x="4746200" y="3814595"/>
            <a:ext cx="1648436" cy="400110"/>
          </a:xfrm>
          <a:prstGeom prst="rect">
            <a:avLst/>
          </a:prstGeom>
          <a:noFill/>
          <a:ln w="19050">
            <a:noFill/>
          </a:ln>
        </p:spPr>
        <p:txBody>
          <a:bodyPr wrap="square" rtlCol="0">
            <a:spAutoFit/>
          </a:bodyPr>
          <a:lstStyle/>
          <a:p>
            <a:pPr algn="ctr"/>
            <a:r>
              <a:rPr lang="ja-JP" altLang="en-US" sz="2000" dirty="0">
                <a:solidFill>
                  <a:srgbClr val="FF0000"/>
                </a:solidFill>
                <a:latin typeface="Century" panose="02040604050505020304" pitchFamily="18" charset="0"/>
              </a:rPr>
              <a:t>共振周波数</a:t>
            </a:r>
          </a:p>
        </p:txBody>
      </p:sp>
      <p:cxnSp>
        <p:nvCxnSpPr>
          <p:cNvPr id="47" name="直線コネクタ 46"/>
          <p:cNvCxnSpPr/>
          <p:nvPr/>
        </p:nvCxnSpPr>
        <p:spPr>
          <a:xfrm flipH="1" flipV="1">
            <a:off x="5166764" y="4214705"/>
            <a:ext cx="64263" cy="3984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正方形/長方形 51"/>
              <p:cNvSpPr/>
              <p:nvPr/>
            </p:nvSpPr>
            <p:spPr>
              <a:xfrm>
                <a:off x="4501032" y="1128181"/>
                <a:ext cx="4014317" cy="461665"/>
              </a:xfrm>
              <a:prstGeom prst="rect">
                <a:avLst/>
              </a:prstGeom>
            </p:spPr>
            <p:txBody>
              <a:bodyPr wrap="square">
                <a:spAutoFit/>
              </a:bodyPr>
              <a:lstStyle/>
              <a:p>
                <a:pPr marL="342900" indent="-342900">
                  <a:buFont typeface="Wingdings" panose="05000000000000000000" pitchFamily="2" charset="2"/>
                  <a:buChar char="l"/>
                </a:pPr>
                <a:r>
                  <a:rPr lang="ja-JP" altLang="en-US" sz="2400" dirty="0"/>
                  <a:t>むだ時間</a:t>
                </a:r>
                <a14:m>
                  <m:oMath xmlns:m="http://schemas.openxmlformats.org/officeDocument/2006/math">
                    <m:r>
                      <a:rPr lang="ja-JP" altLang="en-US" sz="2400" i="1">
                        <a:latin typeface="Cambria Math" panose="02040503050406030204" pitchFamily="18" charset="0"/>
                      </a:rPr>
                      <m:t>𝜏</m:t>
                    </m:r>
                  </m:oMath>
                </a14:m>
                <a:r>
                  <a:rPr lang="ja-JP" altLang="en-US" sz="2400" dirty="0"/>
                  <a:t>が</a:t>
                </a:r>
                <a:r>
                  <a:rPr lang="ja-JP" altLang="en-US" sz="2400" dirty="0">
                    <a:solidFill>
                      <a:srgbClr val="FF0000"/>
                    </a:solidFill>
                  </a:rPr>
                  <a:t>最適</a:t>
                </a:r>
                <a:r>
                  <a:rPr lang="ja-JP" altLang="en-US" sz="2400" dirty="0"/>
                  <a:t>な場合</a:t>
                </a:r>
              </a:p>
            </p:txBody>
          </p:sp>
        </mc:Choice>
        <mc:Fallback xmlns="">
          <p:sp>
            <p:nvSpPr>
              <p:cNvPr id="52" name="正方形/長方形 51"/>
              <p:cNvSpPr>
                <a:spLocks noRot="1" noChangeAspect="1" noMove="1" noResize="1" noEditPoints="1" noAdjustHandles="1" noChangeArrowheads="1" noChangeShapeType="1" noTextEdit="1"/>
              </p:cNvSpPr>
              <p:nvPr/>
            </p:nvSpPr>
            <p:spPr>
              <a:xfrm>
                <a:off x="4501032" y="1128181"/>
                <a:ext cx="4014317" cy="461665"/>
              </a:xfrm>
              <a:prstGeom prst="rect">
                <a:avLst/>
              </a:prstGeom>
              <a:blipFill rotWithShape="0">
                <a:blip r:embed="rId7"/>
                <a:stretch>
                  <a:fillRect l="-1973" t="-15789" b="-25000"/>
                </a:stretch>
              </a:blipFill>
            </p:spPr>
            <p:txBody>
              <a:bodyPr/>
              <a:lstStyle/>
              <a:p>
                <a:r>
                  <a:rPr lang="ja-JP" altLang="en-US">
                    <a:noFill/>
                  </a:rPr>
                  <a:t> </a:t>
                </a:r>
              </a:p>
            </p:txBody>
          </p:sp>
        </mc:Fallback>
      </mc:AlternateContent>
      <p:sp>
        <p:nvSpPr>
          <p:cNvPr id="54" name="正方形/長方形 53"/>
          <p:cNvSpPr/>
          <p:nvPr/>
        </p:nvSpPr>
        <p:spPr>
          <a:xfrm>
            <a:off x="5231027" y="1530935"/>
            <a:ext cx="3458653" cy="707886"/>
          </a:xfrm>
          <a:prstGeom prst="rect">
            <a:avLst/>
          </a:prstGeom>
        </p:spPr>
        <p:txBody>
          <a:bodyPr wrap="square">
            <a:spAutoFit/>
          </a:bodyPr>
          <a:lstStyle/>
          <a:p>
            <a:r>
              <a:rPr lang="ja-JP" altLang="en-US" sz="2000" dirty="0"/>
              <a:t>・ 共振周波数で発振する</a:t>
            </a:r>
            <a:endParaRPr lang="en-US" altLang="ja-JP" sz="2000" dirty="0"/>
          </a:p>
          <a:p>
            <a:r>
              <a:rPr lang="ja-JP" altLang="en-US" sz="2000" dirty="0"/>
              <a:t>・ ゲインは小さくなる</a:t>
            </a:r>
          </a:p>
        </p:txBody>
      </p:sp>
      <mc:AlternateContent xmlns:mc="http://schemas.openxmlformats.org/markup-compatibility/2006" xmlns:a14="http://schemas.microsoft.com/office/drawing/2010/main">
        <mc:Choice Requires="a14">
          <p:sp>
            <p:nvSpPr>
              <p:cNvPr id="55" name="正方形/長方形 54"/>
              <p:cNvSpPr/>
              <p:nvPr/>
            </p:nvSpPr>
            <p:spPr>
              <a:xfrm>
                <a:off x="4520730" y="2317654"/>
                <a:ext cx="4306995" cy="461665"/>
              </a:xfrm>
              <a:prstGeom prst="rect">
                <a:avLst/>
              </a:prstGeom>
            </p:spPr>
            <p:txBody>
              <a:bodyPr wrap="square">
                <a:spAutoFit/>
              </a:bodyPr>
              <a:lstStyle/>
              <a:p>
                <a:pPr marL="342900" indent="-342900">
                  <a:buFont typeface="Wingdings" panose="05000000000000000000" pitchFamily="2" charset="2"/>
                  <a:buChar char="l"/>
                </a:pPr>
                <a:r>
                  <a:rPr lang="ja-JP" altLang="en-US" sz="2400" dirty="0"/>
                  <a:t>むだ時間</a:t>
                </a:r>
                <a14:m>
                  <m:oMath xmlns:m="http://schemas.openxmlformats.org/officeDocument/2006/math">
                    <m:r>
                      <a:rPr lang="ja-JP" altLang="en-US" sz="2400" i="1">
                        <a:latin typeface="Cambria Math" panose="02040503050406030204" pitchFamily="18" charset="0"/>
                      </a:rPr>
                      <m:t>𝜏</m:t>
                    </m:r>
                  </m:oMath>
                </a14:m>
                <a:r>
                  <a:rPr lang="ja-JP" altLang="en-US" sz="2400" dirty="0"/>
                  <a:t>が</a:t>
                </a:r>
                <a:r>
                  <a:rPr lang="ja-JP" altLang="en-US" sz="2400" dirty="0">
                    <a:solidFill>
                      <a:srgbClr val="FF0000"/>
                    </a:solidFill>
                  </a:rPr>
                  <a:t>最適でない</a:t>
                </a:r>
                <a:r>
                  <a:rPr lang="ja-JP" altLang="en-US" sz="2400" dirty="0"/>
                  <a:t>場合</a:t>
                </a:r>
              </a:p>
            </p:txBody>
          </p:sp>
        </mc:Choice>
        <mc:Fallback xmlns="">
          <p:sp>
            <p:nvSpPr>
              <p:cNvPr id="55" name="正方形/長方形 54"/>
              <p:cNvSpPr>
                <a:spLocks noRot="1" noChangeAspect="1" noMove="1" noResize="1" noEditPoints="1" noAdjustHandles="1" noChangeArrowheads="1" noChangeShapeType="1" noTextEdit="1"/>
              </p:cNvSpPr>
              <p:nvPr/>
            </p:nvSpPr>
            <p:spPr>
              <a:xfrm>
                <a:off x="4520730" y="2317654"/>
                <a:ext cx="4306995" cy="461665"/>
              </a:xfrm>
              <a:prstGeom prst="rect">
                <a:avLst/>
              </a:prstGeom>
              <a:blipFill rotWithShape="0">
                <a:blip r:embed="rId8"/>
                <a:stretch>
                  <a:fillRect l="-1983" t="-15789" r="-142" b="-25000"/>
                </a:stretch>
              </a:blipFill>
            </p:spPr>
            <p:txBody>
              <a:bodyPr/>
              <a:lstStyle/>
              <a:p>
                <a:r>
                  <a:rPr lang="ja-JP" altLang="en-US">
                    <a:noFill/>
                  </a:rPr>
                  <a:t> </a:t>
                </a:r>
              </a:p>
            </p:txBody>
          </p:sp>
        </mc:Fallback>
      </mc:AlternateContent>
      <p:sp>
        <p:nvSpPr>
          <p:cNvPr id="56" name="正方形/長方形 55"/>
          <p:cNvSpPr/>
          <p:nvPr/>
        </p:nvSpPr>
        <p:spPr>
          <a:xfrm>
            <a:off x="5186462" y="2741099"/>
            <a:ext cx="3458653" cy="707886"/>
          </a:xfrm>
          <a:prstGeom prst="rect">
            <a:avLst/>
          </a:prstGeom>
        </p:spPr>
        <p:txBody>
          <a:bodyPr wrap="square">
            <a:spAutoFit/>
          </a:bodyPr>
          <a:lstStyle/>
          <a:p>
            <a:r>
              <a:rPr lang="ja-JP" altLang="en-US" sz="2000" dirty="0"/>
              <a:t>・ 共振周波数で発振しない</a:t>
            </a:r>
            <a:endParaRPr lang="en-US" altLang="ja-JP" sz="2000" dirty="0"/>
          </a:p>
          <a:p>
            <a:r>
              <a:rPr lang="ja-JP" altLang="en-US" sz="2000" dirty="0"/>
              <a:t>・ ゲインは大きくなる</a:t>
            </a:r>
          </a:p>
        </p:txBody>
      </p:sp>
      <mc:AlternateContent xmlns:mc="http://schemas.openxmlformats.org/markup-compatibility/2006" xmlns:a14="http://schemas.microsoft.com/office/drawing/2010/main">
        <mc:Choice Requires="a14">
          <p:sp>
            <p:nvSpPr>
              <p:cNvPr id="53" name="正方形/長方形 52"/>
              <p:cNvSpPr/>
              <p:nvPr/>
            </p:nvSpPr>
            <p:spPr>
              <a:xfrm>
                <a:off x="1641074" y="6471325"/>
                <a:ext cx="1646191" cy="369332"/>
              </a:xfrm>
              <a:prstGeom prst="rect">
                <a:avLst/>
              </a:prstGeom>
            </p:spPr>
            <p:txBody>
              <a:bodyPr wrap="square">
                <a:spAutoFit/>
              </a:bodyPr>
              <a:lstStyle/>
              <a:p>
                <a14:m>
                  <m:oMath xmlns:m="http://schemas.openxmlformats.org/officeDocument/2006/math">
                    <m:r>
                      <a:rPr lang="ja-JP" altLang="en-US" i="1" smtClean="0">
                        <a:solidFill>
                          <a:schemeClr val="tx1"/>
                        </a:solidFill>
                        <a:latin typeface="Cambria Math" panose="02040503050406030204" pitchFamily="18" charset="0"/>
                      </a:rPr>
                      <m:t>𝜏</m:t>
                    </m:r>
                  </m:oMath>
                </a14:m>
                <a:r>
                  <a:rPr lang="ja-JP" altLang="en-US" dirty="0">
                    <a:solidFill>
                      <a:schemeClr val="tx1"/>
                    </a:solidFill>
                  </a:rPr>
                  <a:t>が最適な場合</a:t>
                </a:r>
              </a:p>
            </p:txBody>
          </p:sp>
        </mc:Choice>
        <mc:Fallback xmlns="">
          <p:sp>
            <p:nvSpPr>
              <p:cNvPr id="53" name="正方形/長方形 52"/>
              <p:cNvSpPr>
                <a:spLocks noRot="1" noChangeAspect="1" noMove="1" noResize="1" noEditPoints="1" noAdjustHandles="1" noChangeArrowheads="1" noChangeShapeType="1" noTextEdit="1"/>
              </p:cNvSpPr>
              <p:nvPr/>
            </p:nvSpPr>
            <p:spPr>
              <a:xfrm>
                <a:off x="1641074" y="6471325"/>
                <a:ext cx="1646191" cy="369332"/>
              </a:xfrm>
              <a:prstGeom prst="rect">
                <a:avLst/>
              </a:prstGeom>
              <a:blipFill rotWithShape="0">
                <a:blip r:embed="rId9"/>
                <a:stretch>
                  <a:fillRect t="-15000" r="-3333"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5675871" y="6514919"/>
                <a:ext cx="2364260" cy="369332"/>
              </a:xfrm>
              <a:prstGeom prst="rect">
                <a:avLst/>
              </a:prstGeom>
            </p:spPr>
            <p:txBody>
              <a:bodyPr wrap="square">
                <a:spAutoFit/>
              </a:bodyPr>
              <a:lstStyle/>
              <a:p>
                <a14:m>
                  <m:oMath xmlns:m="http://schemas.openxmlformats.org/officeDocument/2006/math">
                    <m:r>
                      <a:rPr lang="ja-JP" altLang="en-US" i="1" smtClean="0">
                        <a:solidFill>
                          <a:schemeClr val="tx1"/>
                        </a:solidFill>
                        <a:latin typeface="Cambria Math" panose="02040503050406030204" pitchFamily="18" charset="0"/>
                      </a:rPr>
                      <m:t>𝜏</m:t>
                    </m:r>
                  </m:oMath>
                </a14:m>
                <a:r>
                  <a:rPr lang="ja-JP" altLang="en-US" dirty="0">
                    <a:solidFill>
                      <a:schemeClr val="tx1"/>
                    </a:solidFill>
                  </a:rPr>
                  <a:t>が最適</a:t>
                </a:r>
                <a:r>
                  <a:rPr lang="ja-JP" altLang="en-US" dirty="0"/>
                  <a:t>でない場合</a:t>
                </a:r>
                <a:endParaRPr lang="en-US" altLang="ja-JP" dirty="0">
                  <a:solidFill>
                    <a:schemeClr val="tx1"/>
                  </a:solidFill>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5675871" y="6514919"/>
                <a:ext cx="2364260" cy="369332"/>
              </a:xfrm>
              <a:prstGeom prst="rect">
                <a:avLst/>
              </a:prstGeom>
              <a:blipFill rotWithShape="0">
                <a:blip r:embed="rId10"/>
                <a:stretch>
                  <a:fillRect t="-15000" b="-21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36433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 y="113754"/>
            <a:ext cx="9137410" cy="719395"/>
          </a:xfrm>
        </p:spPr>
        <p:txBody>
          <a:bodyPr>
            <a:normAutofit/>
          </a:bodyPr>
          <a:lstStyle/>
          <a:p>
            <a:pPr algn="ctr"/>
            <a:r>
              <a:rPr kumimoji="1" lang="en-US" altLang="ja-JP" sz="3600" dirty="0"/>
              <a:t>- </a:t>
            </a:r>
            <a:r>
              <a:rPr lang="ja-JP" altLang="en-US" sz="3600" dirty="0"/>
              <a:t>先行研究（つづき）</a:t>
            </a:r>
            <a:r>
              <a:rPr kumimoji="1" lang="ja-JP" altLang="en-US" sz="3600" dirty="0"/>
              <a:t> </a:t>
            </a:r>
            <a:r>
              <a:rPr kumimoji="1" lang="en-US" altLang="ja-JP" sz="3600" dirty="0"/>
              <a:t>-</a:t>
            </a:r>
            <a:endParaRPr kumimoji="1" lang="ja-JP" altLang="en-US" sz="3600" dirty="0"/>
          </a:p>
        </p:txBody>
      </p:sp>
      <p:sp>
        <p:nvSpPr>
          <p:cNvPr id="18" name="テキスト ボックス 17">
            <a:extLst>
              <a:ext uri="{FF2B5EF4-FFF2-40B4-BE49-F238E27FC236}">
                <a16:creationId xmlns:a16="http://schemas.microsoft.com/office/drawing/2014/main" id="{5B827512-14FE-46AA-8D84-496CF6BCEE70}"/>
              </a:ext>
            </a:extLst>
          </p:cNvPr>
          <p:cNvSpPr txBox="1"/>
          <p:nvPr/>
        </p:nvSpPr>
        <p:spPr>
          <a:xfrm>
            <a:off x="217955" y="1141787"/>
            <a:ext cx="8919456" cy="19082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圧力振幅をパラメータとした実験装置各部の周波数応答とナイキスト安定</a:t>
            </a:r>
            <a:endParaRPr lang="en-US" altLang="ja-JP" sz="2000" dirty="0"/>
          </a:p>
          <a:p>
            <a:r>
              <a:rPr lang="ja-JP" altLang="en-US" sz="2000" dirty="0"/>
              <a:t>　　判別に基づいた推定 </a:t>
            </a:r>
            <a:r>
              <a:rPr lang="ja-JP" altLang="en-US" sz="1600" dirty="0"/>
              <a:t>［小林 他（</a:t>
            </a:r>
            <a:r>
              <a:rPr lang="en-US" altLang="ja-JP" sz="1600" dirty="0"/>
              <a:t>2018</a:t>
            </a:r>
            <a:r>
              <a:rPr lang="ja-JP" altLang="en-US" sz="1600" dirty="0"/>
              <a:t>）］</a:t>
            </a:r>
            <a:endParaRPr lang="en-US" altLang="ja-JP" sz="1600" dirty="0"/>
          </a:p>
          <a:p>
            <a:endParaRPr lang="en-US" altLang="ja-JP" sz="1400" dirty="0">
              <a:latin typeface="ＭＳ Ｐゴシック" panose="020B0600070205080204" pitchFamily="50" charset="-128"/>
            </a:endParaRPr>
          </a:p>
          <a:p>
            <a:pPr marL="342900" indent="-342900">
              <a:buFont typeface="Wingdings" panose="05000000000000000000" pitchFamily="2" charset="2"/>
              <a:buChar char="l"/>
            </a:pPr>
            <a:r>
              <a:rPr lang="ja-JP" altLang="en-US" sz="2000" dirty="0"/>
              <a:t>特定の周波数付近で</a:t>
            </a:r>
            <a:r>
              <a:rPr lang="ja-JP" altLang="en-US" sz="2000" dirty="0">
                <a:solidFill>
                  <a:srgbClr val="FF0000"/>
                </a:solidFill>
              </a:rPr>
              <a:t>大振幅</a:t>
            </a:r>
            <a:r>
              <a:rPr lang="ja-JP" altLang="en-US" sz="2000" dirty="0"/>
              <a:t>の圧力変動を生成するために、</a:t>
            </a:r>
            <a:r>
              <a:rPr lang="ja-JP" altLang="en-US" sz="2000" dirty="0">
                <a:latin typeface="ＭＳ Ｐゴシック" panose="020B0600070205080204" pitchFamily="50" charset="-128"/>
              </a:rPr>
              <a:t>音源自体に</a:t>
            </a:r>
            <a:endParaRPr lang="en-US" altLang="ja-JP" sz="2000" dirty="0">
              <a:latin typeface="ＭＳ Ｐゴシック" panose="020B0600070205080204" pitchFamily="50" charset="-128"/>
            </a:endParaRPr>
          </a:p>
          <a:p>
            <a:r>
              <a:rPr lang="ja-JP" altLang="en-US" sz="2000" dirty="0">
                <a:latin typeface="ＭＳ Ｐゴシック" panose="020B0600070205080204" pitchFamily="50" charset="-128"/>
              </a:rPr>
              <a:t>　　共振特性を持たせた</a:t>
            </a:r>
            <a:r>
              <a:rPr lang="ja-JP" altLang="en-US" sz="2000" dirty="0">
                <a:solidFill>
                  <a:srgbClr val="FF0000"/>
                </a:solidFill>
                <a:latin typeface="ＭＳ Ｐゴシック" panose="020B0600070205080204" pitchFamily="50" charset="-128"/>
              </a:rPr>
              <a:t>大規模音源</a:t>
            </a:r>
            <a:r>
              <a:rPr lang="ja-JP" altLang="en-US" sz="2000" dirty="0">
                <a:latin typeface="ＭＳ Ｐゴシック" panose="020B0600070205080204" pitchFamily="50" charset="-128"/>
              </a:rPr>
              <a:t>による周波数応答計測手法による推定</a:t>
            </a:r>
            <a:endParaRPr lang="en-US" altLang="ja-JP" sz="2000" dirty="0">
              <a:latin typeface="ＭＳ Ｐゴシック" panose="020B0600070205080204" pitchFamily="50" charset="-128"/>
            </a:endParaRPr>
          </a:p>
          <a:p>
            <a:r>
              <a:rPr lang="ja-JP" altLang="en-US" sz="2000" dirty="0">
                <a:latin typeface="ＭＳ Ｐゴシック" panose="020B0600070205080204" pitchFamily="50" charset="-128"/>
              </a:rPr>
              <a:t>　　</a:t>
            </a:r>
            <a:r>
              <a:rPr lang="en-US" altLang="ja-JP" sz="1600" dirty="0">
                <a:latin typeface="ＭＳ Ｐゴシック" panose="020B0600070205080204" pitchFamily="50" charset="-128"/>
              </a:rPr>
              <a:t>[</a:t>
            </a:r>
            <a:r>
              <a:rPr lang="ja-JP" altLang="en-US" sz="1600" dirty="0">
                <a:latin typeface="ＭＳ Ｐゴシック" panose="020B0600070205080204" pitchFamily="50" charset="-128"/>
              </a:rPr>
              <a:t>廣本 他</a:t>
            </a:r>
            <a:r>
              <a:rPr lang="en-US" altLang="ja-JP" sz="1600" dirty="0">
                <a:latin typeface="ＭＳ Ｐゴシック" panose="020B0600070205080204" pitchFamily="50" charset="-128"/>
              </a:rPr>
              <a:t>(2019)]</a:t>
            </a:r>
          </a:p>
        </p:txBody>
      </p:sp>
      <p:sp>
        <p:nvSpPr>
          <p:cNvPr id="19" name="テキスト ボックス 18">
            <a:extLst>
              <a:ext uri="{FF2B5EF4-FFF2-40B4-BE49-F238E27FC236}">
                <a16:creationId xmlns:a16="http://schemas.microsoft.com/office/drawing/2014/main" id="{5B827512-14FE-46AA-8D84-496CF6BCEE70}"/>
              </a:ext>
            </a:extLst>
          </p:cNvPr>
          <p:cNvSpPr txBox="1"/>
          <p:nvPr/>
        </p:nvSpPr>
        <p:spPr>
          <a:xfrm>
            <a:off x="373068" y="5680130"/>
            <a:ext cx="8780819" cy="830997"/>
          </a:xfrm>
          <a:prstGeom prst="rect">
            <a:avLst/>
          </a:prstGeom>
          <a:noFill/>
        </p:spPr>
        <p:txBody>
          <a:bodyPr wrap="square" rtlCol="0">
            <a:spAutoFit/>
          </a:bodyPr>
          <a:lstStyle/>
          <a:p>
            <a:pPr algn="ctr"/>
            <a:r>
              <a:rPr lang="ja-JP" altLang="en-US" sz="2400" u="sng" dirty="0">
                <a:uFill>
                  <a:solidFill>
                    <a:srgbClr val="FF0000"/>
                  </a:solidFill>
                </a:uFill>
              </a:rPr>
              <a:t>一般的な大振幅で自励発振する熱音響</a:t>
            </a:r>
            <a:endParaRPr lang="en-US" altLang="ja-JP" sz="2400" u="sng" dirty="0">
              <a:uFill>
                <a:solidFill>
                  <a:srgbClr val="FF0000"/>
                </a:solidFill>
              </a:uFill>
            </a:endParaRPr>
          </a:p>
          <a:p>
            <a:pPr algn="ctr"/>
            <a:r>
              <a:rPr lang="ja-JP" altLang="en-US" sz="2400" u="sng" dirty="0">
                <a:uFill>
                  <a:solidFill>
                    <a:srgbClr val="FF0000"/>
                  </a:solidFill>
                </a:uFill>
              </a:rPr>
              <a:t>システムの圧力振幅・周波数が推定可能</a:t>
            </a:r>
            <a:endParaRPr lang="en-US" altLang="ja-JP" sz="2400" u="sng" dirty="0">
              <a:uFill>
                <a:solidFill>
                  <a:srgbClr val="FF0000"/>
                </a:solidFill>
              </a:uFill>
            </a:endParaRPr>
          </a:p>
        </p:txBody>
      </p:sp>
      <p:sp>
        <p:nvSpPr>
          <p:cNvPr id="20" name="テキスト ボックス 19">
            <a:extLst>
              <a:ext uri="{FF2B5EF4-FFF2-40B4-BE49-F238E27FC236}">
                <a16:creationId xmlns:a16="http://schemas.microsoft.com/office/drawing/2014/main" id="{5B827512-14FE-46AA-8D84-496CF6BCEE70}"/>
              </a:ext>
            </a:extLst>
          </p:cNvPr>
          <p:cNvSpPr txBox="1"/>
          <p:nvPr/>
        </p:nvSpPr>
        <p:spPr>
          <a:xfrm>
            <a:off x="889833" y="5834018"/>
            <a:ext cx="966248" cy="523220"/>
          </a:xfrm>
          <a:prstGeom prst="rect">
            <a:avLst/>
          </a:prstGeom>
          <a:noFill/>
        </p:spPr>
        <p:txBody>
          <a:bodyPr wrap="square" rtlCol="0">
            <a:spAutoFit/>
          </a:bodyPr>
          <a:lstStyle/>
          <a:p>
            <a:r>
              <a:rPr lang="ja-JP" altLang="en-US" sz="2800" dirty="0"/>
              <a:t>⇒</a:t>
            </a:r>
            <a:endParaRPr lang="en-US" altLang="ja-JP" sz="2800" dirty="0"/>
          </a:p>
        </p:txBody>
      </p:sp>
      <p:grpSp>
        <p:nvGrpSpPr>
          <p:cNvPr id="40" name="グループ化 39"/>
          <p:cNvGrpSpPr/>
          <p:nvPr/>
        </p:nvGrpSpPr>
        <p:grpSpPr>
          <a:xfrm>
            <a:off x="4249275" y="3170415"/>
            <a:ext cx="3741051" cy="1704138"/>
            <a:chOff x="438040" y="4496476"/>
            <a:chExt cx="3741051" cy="1704138"/>
          </a:xfrm>
        </p:grpSpPr>
        <p:pic>
          <p:nvPicPr>
            <p:cNvPr id="54" name="図 53"/>
            <p:cNvPicPr>
              <a:picLocks noChangeAspect="1"/>
            </p:cNvPicPr>
            <p:nvPr/>
          </p:nvPicPr>
          <p:blipFill rotWithShape="1">
            <a:blip r:embed="rId3" cstate="print">
              <a:extLst>
                <a:ext uri="{28A0092B-C50C-407E-A947-70E740481C1C}">
                  <a14:useLocalDpi xmlns:a14="http://schemas.microsoft.com/office/drawing/2010/main" val="0"/>
                </a:ext>
              </a:extLst>
            </a:blip>
            <a:srcRect l="253" t="1263" r="1265"/>
            <a:stretch/>
          </p:blipFill>
          <p:spPr>
            <a:xfrm>
              <a:off x="438040" y="4496476"/>
              <a:ext cx="3741051" cy="1639045"/>
            </a:xfrm>
            <a:prstGeom prst="rect">
              <a:avLst/>
            </a:prstGeom>
          </p:spPr>
        </p:pic>
        <p:cxnSp>
          <p:nvCxnSpPr>
            <p:cNvPr id="52" name="直線矢印コネクタ 51"/>
            <p:cNvCxnSpPr/>
            <p:nvPr/>
          </p:nvCxnSpPr>
          <p:spPr>
            <a:xfrm>
              <a:off x="551936" y="5991211"/>
              <a:ext cx="3468130" cy="0"/>
            </a:xfrm>
            <a:prstGeom prst="straightConnector1">
              <a:avLst/>
            </a:prstGeom>
            <a:ln w="349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E24408CF-38CC-473D-A553-886A0783DAFB}"/>
                </a:ext>
              </a:extLst>
            </p:cNvPr>
            <p:cNvSpPr/>
            <p:nvPr/>
          </p:nvSpPr>
          <p:spPr>
            <a:xfrm>
              <a:off x="1591428" y="5781808"/>
              <a:ext cx="1389146" cy="418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約</a:t>
              </a:r>
              <a:r>
                <a:rPr lang="en-US" altLang="ja-JP" b="1" dirty="0">
                  <a:solidFill>
                    <a:srgbClr val="FF0000"/>
                  </a:solidFill>
                </a:rPr>
                <a:t>1200</a:t>
              </a:r>
              <a:r>
                <a:rPr lang="ja-JP" altLang="en-US" dirty="0">
                  <a:solidFill>
                    <a:schemeClr val="tx1"/>
                  </a:solidFill>
                </a:rPr>
                <a:t>ｍｍ</a:t>
              </a:r>
              <a:endParaRPr kumimoji="1" lang="ja-JP" altLang="en-US" dirty="0">
                <a:solidFill>
                  <a:schemeClr val="tx1"/>
                </a:solidFill>
              </a:endParaRPr>
            </a:p>
          </p:txBody>
        </p:sp>
      </p:grpSp>
      <p:sp>
        <p:nvSpPr>
          <p:cNvPr id="55" name="テキスト ボックス 54"/>
          <p:cNvSpPr txBox="1"/>
          <p:nvPr/>
        </p:nvSpPr>
        <p:spPr>
          <a:xfrm>
            <a:off x="1757144" y="4874553"/>
            <a:ext cx="1656520" cy="369332"/>
          </a:xfrm>
          <a:prstGeom prst="rect">
            <a:avLst/>
          </a:prstGeom>
          <a:noFill/>
        </p:spPr>
        <p:txBody>
          <a:bodyPr wrap="square" rtlCol="0">
            <a:spAutoFit/>
          </a:bodyPr>
          <a:lstStyle/>
          <a:p>
            <a:r>
              <a:rPr lang="ja-JP" altLang="en-US" dirty="0"/>
              <a:t>大口径音源</a:t>
            </a:r>
            <a:endParaRPr lang="en-US" altLang="ja-JP" sz="1400" dirty="0">
              <a:latin typeface="ＭＳ Ｐゴシック" panose="020B0600070205080204" pitchFamily="50" charset="-128"/>
            </a:endParaRPr>
          </a:p>
        </p:txBody>
      </p:sp>
      <p:pic>
        <p:nvPicPr>
          <p:cNvPr id="56" name="図 55"/>
          <p:cNvPicPr>
            <a:picLocks noChangeAspect="1"/>
          </p:cNvPicPr>
          <p:nvPr/>
        </p:nvPicPr>
        <p:blipFill rotWithShape="1">
          <a:blip r:embed="rId4" cstate="print">
            <a:extLst>
              <a:ext uri="{28A0092B-C50C-407E-A947-70E740481C1C}">
                <a14:useLocalDpi xmlns:a14="http://schemas.microsoft.com/office/drawing/2010/main" val="0"/>
              </a:ext>
            </a:extLst>
          </a:blip>
          <a:srcRect l="8851" t="7124" r="7432" b="15099"/>
          <a:stretch/>
        </p:blipFill>
        <p:spPr>
          <a:xfrm>
            <a:off x="1375005" y="3317934"/>
            <a:ext cx="2067697" cy="1281672"/>
          </a:xfrm>
          <a:prstGeom prst="rect">
            <a:avLst/>
          </a:prstGeom>
        </p:spPr>
      </p:pic>
      <p:cxnSp>
        <p:nvCxnSpPr>
          <p:cNvPr id="57" name="直線矢印コネクタ 56"/>
          <p:cNvCxnSpPr/>
          <p:nvPr/>
        </p:nvCxnSpPr>
        <p:spPr>
          <a:xfrm>
            <a:off x="1459856" y="4665150"/>
            <a:ext cx="1816819" cy="0"/>
          </a:xfrm>
          <a:prstGeom prst="straightConnector1">
            <a:avLst/>
          </a:prstGeom>
          <a:ln w="349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E24408CF-38CC-473D-A553-886A0783DAFB}"/>
              </a:ext>
            </a:extLst>
          </p:cNvPr>
          <p:cNvSpPr/>
          <p:nvPr/>
        </p:nvSpPr>
        <p:spPr>
          <a:xfrm>
            <a:off x="1692040" y="4455747"/>
            <a:ext cx="1389146" cy="418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約</a:t>
            </a:r>
            <a:r>
              <a:rPr lang="en-US" altLang="ja-JP" b="1" dirty="0">
                <a:solidFill>
                  <a:srgbClr val="FF0000"/>
                </a:solidFill>
              </a:rPr>
              <a:t>305</a:t>
            </a:r>
            <a:r>
              <a:rPr lang="ja-JP" altLang="en-US" dirty="0">
                <a:solidFill>
                  <a:schemeClr val="tx1"/>
                </a:solidFill>
              </a:rPr>
              <a:t>ｍｍ</a:t>
            </a:r>
            <a:endParaRPr kumimoji="1" lang="ja-JP" altLang="en-US" dirty="0">
              <a:solidFill>
                <a:schemeClr val="tx1"/>
              </a:solidFill>
            </a:endParaRPr>
          </a:p>
        </p:txBody>
      </p:sp>
      <p:sp>
        <p:nvSpPr>
          <p:cNvPr id="60" name="正方形/長方形 59"/>
          <p:cNvSpPr/>
          <p:nvPr/>
        </p:nvSpPr>
        <p:spPr>
          <a:xfrm>
            <a:off x="4249276" y="4874553"/>
            <a:ext cx="3741050" cy="369332"/>
          </a:xfrm>
          <a:prstGeom prst="rect">
            <a:avLst/>
          </a:prstGeom>
        </p:spPr>
        <p:txBody>
          <a:bodyPr wrap="square">
            <a:spAutoFit/>
          </a:bodyPr>
          <a:lstStyle/>
          <a:p>
            <a:pPr algn="ctr"/>
            <a:r>
              <a:rPr lang="ja-JP" altLang="en-US" dirty="0"/>
              <a:t>エンクロージャー</a:t>
            </a:r>
          </a:p>
        </p:txBody>
      </p:sp>
      <p:sp>
        <p:nvSpPr>
          <p:cNvPr id="61" name="スライド番号プレースホルダー 60"/>
          <p:cNvSpPr>
            <a:spLocks noGrp="1"/>
          </p:cNvSpPr>
          <p:nvPr>
            <p:ph type="sldNum" sz="quarter" idx="12"/>
          </p:nvPr>
        </p:nvSpPr>
        <p:spPr/>
        <p:txBody>
          <a:bodyPr/>
          <a:lstStyle/>
          <a:p>
            <a:fld id="{BC61AADE-A0EC-439D-811A-359813556A13}" type="slidenum">
              <a:rPr kumimoji="1" lang="ja-JP" altLang="en-US" smtClean="0"/>
              <a:t>4</a:t>
            </a:fld>
            <a:endParaRPr kumimoji="1" lang="ja-JP" altLang="en-US"/>
          </a:p>
        </p:txBody>
      </p:sp>
    </p:spTree>
    <p:extLst>
      <p:ext uri="{BB962C8B-B14F-4D97-AF65-F5344CB8AC3E}">
        <p14:creationId xmlns:p14="http://schemas.microsoft.com/office/powerpoint/2010/main" val="9152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0"/>
            <a:ext cx="9144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a:t>第</a:t>
            </a:r>
            <a:r>
              <a:rPr lang="en-US" altLang="ja-JP" sz="6600" dirty="0"/>
              <a:t>7</a:t>
            </a:r>
            <a:r>
              <a:rPr lang="ja-JP" altLang="en-US" sz="6600" dirty="0"/>
              <a:t>章，第</a:t>
            </a:r>
            <a:r>
              <a:rPr lang="en-US" altLang="ja-JP" sz="6600" dirty="0"/>
              <a:t>8</a:t>
            </a:r>
            <a:r>
              <a:rPr lang="ja-JP" altLang="en-US" sz="6600" dirty="0"/>
              <a:t>章</a:t>
            </a:r>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40</a:t>
            </a:fld>
            <a:endParaRPr kumimoji="1" lang="ja-JP" altLang="en-US"/>
          </a:p>
        </p:txBody>
      </p:sp>
    </p:spTree>
    <p:extLst>
      <p:ext uri="{BB962C8B-B14F-4D97-AF65-F5344CB8AC3E}">
        <p14:creationId xmlns:p14="http://schemas.microsoft.com/office/powerpoint/2010/main" val="2396377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安定条件の実験的な検討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41</a:t>
            </a:fld>
            <a:endParaRPr kumimoji="1" lang="ja-JP" altLang="en-US"/>
          </a:p>
        </p:txBody>
      </p:sp>
      <p:pic>
        <p:nvPicPr>
          <p:cNvPr id="3" name="図 2">
            <a:extLst>
              <a:ext uri="{FF2B5EF4-FFF2-40B4-BE49-F238E27FC236}">
                <a16:creationId xmlns:a16="http://schemas.microsoft.com/office/drawing/2014/main" id="{92244421-CEAA-4560-A94F-C404B0EF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01" y="1150028"/>
            <a:ext cx="4848837" cy="2371251"/>
          </a:xfrm>
          <a:prstGeom prst="rect">
            <a:avLst/>
          </a:prstGeom>
        </p:spPr>
      </p:pic>
      <p:sp>
        <p:nvSpPr>
          <p:cNvPr id="16" name="正方形/長方形 15">
            <a:extLst>
              <a:ext uri="{FF2B5EF4-FFF2-40B4-BE49-F238E27FC236}">
                <a16:creationId xmlns:a16="http://schemas.microsoft.com/office/drawing/2014/main" id="{E12D8BB8-FA5B-4419-A3E7-3356A42A52FF}"/>
              </a:ext>
            </a:extLst>
          </p:cNvPr>
          <p:cNvSpPr/>
          <p:nvPr/>
        </p:nvSpPr>
        <p:spPr>
          <a:xfrm>
            <a:off x="1979801" y="833149"/>
            <a:ext cx="4848837" cy="400110"/>
          </a:xfrm>
          <a:prstGeom prst="rect">
            <a:avLst/>
          </a:prstGeom>
        </p:spPr>
        <p:txBody>
          <a:bodyPr wrap="square">
            <a:spAutoFit/>
          </a:bodyPr>
          <a:lstStyle/>
          <a:p>
            <a:pPr algn="ctr"/>
            <a:r>
              <a:rPr lang="ja-JP" altLang="en-US" sz="2000" dirty="0"/>
              <a:t>閉ループ系の安定条件</a:t>
            </a:r>
            <a:endParaRPr lang="en-US" altLang="ja-JP" sz="2000" dirty="0"/>
          </a:p>
        </p:txBody>
      </p:sp>
      <p:sp>
        <p:nvSpPr>
          <p:cNvPr id="17" name="正方形/長方形 16">
            <a:extLst>
              <a:ext uri="{FF2B5EF4-FFF2-40B4-BE49-F238E27FC236}">
                <a16:creationId xmlns:a16="http://schemas.microsoft.com/office/drawing/2014/main" id="{574B7BEC-D92A-4022-8249-C163D7430376}"/>
              </a:ext>
            </a:extLst>
          </p:cNvPr>
          <p:cNvSpPr/>
          <p:nvPr/>
        </p:nvSpPr>
        <p:spPr>
          <a:xfrm>
            <a:off x="3087148" y="2231472"/>
            <a:ext cx="1174459" cy="7298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2CE1DCC-A39E-4173-A6DD-6F8B6981D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38158"/>
            <a:ext cx="4505545" cy="2737071"/>
          </a:xfrm>
          <a:prstGeom prst="rect">
            <a:avLst/>
          </a:prstGeom>
        </p:spPr>
      </p:pic>
      <p:pic>
        <p:nvPicPr>
          <p:cNvPr id="11" name="図 10">
            <a:extLst>
              <a:ext uri="{FF2B5EF4-FFF2-40B4-BE49-F238E27FC236}">
                <a16:creationId xmlns:a16="http://schemas.microsoft.com/office/drawing/2014/main" id="{9F2696AA-49B4-450F-92B0-A2352E963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24" y="3883354"/>
            <a:ext cx="4292407" cy="2576640"/>
          </a:xfrm>
          <a:prstGeom prst="rect">
            <a:avLst/>
          </a:prstGeom>
        </p:spPr>
      </p:pic>
      <p:pic>
        <p:nvPicPr>
          <p:cNvPr id="13" name="図 12">
            <a:extLst>
              <a:ext uri="{FF2B5EF4-FFF2-40B4-BE49-F238E27FC236}">
                <a16:creationId xmlns:a16="http://schemas.microsoft.com/office/drawing/2014/main" id="{388D7466-47F5-4013-98DD-2B20D3190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63" y="3877893"/>
            <a:ext cx="4390176" cy="2582101"/>
          </a:xfrm>
          <a:prstGeom prst="rect">
            <a:avLst/>
          </a:prstGeom>
        </p:spPr>
      </p:pic>
      <p:sp>
        <p:nvSpPr>
          <p:cNvPr id="24" name="正方形/長方形 23">
            <a:extLst>
              <a:ext uri="{FF2B5EF4-FFF2-40B4-BE49-F238E27FC236}">
                <a16:creationId xmlns:a16="http://schemas.microsoft.com/office/drawing/2014/main" id="{3BCD9C62-F2BA-4537-B41C-ADF8DBA0D757}"/>
              </a:ext>
            </a:extLst>
          </p:cNvPr>
          <p:cNvSpPr/>
          <p:nvPr/>
        </p:nvSpPr>
        <p:spPr>
          <a:xfrm>
            <a:off x="756404" y="5824796"/>
            <a:ext cx="3505203" cy="400110"/>
          </a:xfrm>
          <a:prstGeom prst="rect">
            <a:avLst/>
          </a:prstGeom>
        </p:spPr>
        <p:txBody>
          <a:bodyPr wrap="square">
            <a:spAutoFit/>
          </a:bodyPr>
          <a:lstStyle/>
          <a:p>
            <a:pPr algn="ctr"/>
            <a:r>
              <a:rPr lang="en-US" altLang="ja-JP" sz="2000" dirty="0"/>
              <a:t>(</a:t>
            </a:r>
            <a:r>
              <a:rPr lang="en-US" altLang="ja-JP" sz="2000" dirty="0" err="1"/>
              <a:t>i</a:t>
            </a:r>
            <a:r>
              <a:rPr lang="en-US" altLang="ja-JP" sz="2000" dirty="0"/>
              <a:t>)</a:t>
            </a:r>
            <a:r>
              <a:rPr lang="ja-JP" altLang="en-US" sz="2000" dirty="0"/>
              <a:t>目標値周りでうなる現象</a:t>
            </a:r>
            <a:endParaRPr lang="en-US" altLang="ja-JP" sz="2000" dirty="0"/>
          </a:p>
        </p:txBody>
      </p:sp>
      <p:pic>
        <p:nvPicPr>
          <p:cNvPr id="15" name="図 14">
            <a:extLst>
              <a:ext uri="{FF2B5EF4-FFF2-40B4-BE49-F238E27FC236}">
                <a16:creationId xmlns:a16="http://schemas.microsoft.com/office/drawing/2014/main" id="{2F622289-FEC1-48B3-804E-41644022FC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8339" y="3846183"/>
            <a:ext cx="4633826" cy="2680105"/>
          </a:xfrm>
          <a:prstGeom prst="rect">
            <a:avLst/>
          </a:prstGeom>
        </p:spPr>
      </p:pic>
      <p:sp>
        <p:nvSpPr>
          <p:cNvPr id="28" name="正方形/長方形 27">
            <a:extLst>
              <a:ext uri="{FF2B5EF4-FFF2-40B4-BE49-F238E27FC236}">
                <a16:creationId xmlns:a16="http://schemas.microsoft.com/office/drawing/2014/main" id="{91DF46EA-267A-442A-95E8-E6F9575A22F6}"/>
              </a:ext>
            </a:extLst>
          </p:cNvPr>
          <p:cNvSpPr/>
          <p:nvPr/>
        </p:nvSpPr>
        <p:spPr>
          <a:xfrm>
            <a:off x="5241522" y="5824796"/>
            <a:ext cx="3505203" cy="400110"/>
          </a:xfrm>
          <a:prstGeom prst="rect">
            <a:avLst/>
          </a:prstGeom>
        </p:spPr>
        <p:txBody>
          <a:bodyPr wrap="square">
            <a:spAutoFit/>
          </a:bodyPr>
          <a:lstStyle/>
          <a:p>
            <a:pPr algn="ctr"/>
            <a:r>
              <a:rPr lang="en-US" altLang="ja-JP" sz="2000" dirty="0"/>
              <a:t>(ii)</a:t>
            </a:r>
            <a:r>
              <a:rPr lang="ja-JP" altLang="en-US" sz="2000" dirty="0"/>
              <a:t>二次共振周波数が励起</a:t>
            </a:r>
            <a:endParaRPr lang="en-US" altLang="ja-JP" sz="2000" dirty="0"/>
          </a:p>
        </p:txBody>
      </p:sp>
      <p:sp>
        <p:nvSpPr>
          <p:cNvPr id="29" name="正方形/長方形 28">
            <a:extLst>
              <a:ext uri="{FF2B5EF4-FFF2-40B4-BE49-F238E27FC236}">
                <a16:creationId xmlns:a16="http://schemas.microsoft.com/office/drawing/2014/main" id="{5CCFE3B2-9069-4763-9BC2-F8166181F51A}"/>
              </a:ext>
            </a:extLst>
          </p:cNvPr>
          <p:cNvSpPr/>
          <p:nvPr/>
        </p:nvSpPr>
        <p:spPr>
          <a:xfrm>
            <a:off x="5529129" y="3220417"/>
            <a:ext cx="1247686" cy="2573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5322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8" grpId="0"/>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en-US" altLang="ja-JP" sz="3600" dirty="0" err="1"/>
              <a:t>i</a:t>
            </a:r>
            <a:r>
              <a:rPr lang="en-US" altLang="ja-JP" sz="3600" dirty="0"/>
              <a:t>)</a:t>
            </a:r>
            <a:r>
              <a:rPr lang="ja-JP" altLang="en-US" sz="3600" dirty="0"/>
              <a:t>目標値周りでうなる現象（つづき） </a:t>
            </a:r>
            <a:r>
              <a:rPr lang="en-US" altLang="ja-JP" sz="3600" dirty="0"/>
              <a:t>-</a:t>
            </a:r>
            <a:endParaRPr lang="ja-JP" altLang="en-US" sz="3600" dirty="0"/>
          </a:p>
        </p:txBody>
      </p:sp>
      <p:sp>
        <p:nvSpPr>
          <p:cNvPr id="41" name="正方形/長方形 40">
            <a:extLst>
              <a:ext uri="{FF2B5EF4-FFF2-40B4-BE49-F238E27FC236}">
                <a16:creationId xmlns:a16="http://schemas.microsoft.com/office/drawing/2014/main" id="{62B37A88-DB88-497D-8717-B31B8BC81141}"/>
              </a:ext>
            </a:extLst>
          </p:cNvPr>
          <p:cNvSpPr/>
          <p:nvPr/>
        </p:nvSpPr>
        <p:spPr>
          <a:xfrm>
            <a:off x="1022118" y="5489152"/>
            <a:ext cx="7286189" cy="523220"/>
          </a:xfrm>
          <a:prstGeom prst="rect">
            <a:avLst/>
          </a:prstGeom>
          <a:noFill/>
          <a:ln>
            <a:noFill/>
          </a:ln>
        </p:spPr>
        <p:txBody>
          <a:bodyPr wrap="square">
            <a:spAutoFit/>
          </a:bodyPr>
          <a:lstStyle/>
          <a:p>
            <a:pPr algn="ctr">
              <a:spcBef>
                <a:spcPct val="0"/>
              </a:spcBef>
            </a:pPr>
            <a:r>
              <a:rPr lang="ja-JP" altLang="en-US" sz="2800" dirty="0"/>
              <a:t>目標値低下　⇒　</a:t>
            </a:r>
            <a:r>
              <a:rPr lang="ja-JP" altLang="en-US" sz="2800" dirty="0">
                <a:solidFill>
                  <a:srgbClr val="FF0000"/>
                </a:solidFill>
              </a:rPr>
              <a:t>うなる現象を確認</a:t>
            </a:r>
            <a:endParaRPr lang="en-US" altLang="ja-JP" sz="2800" dirty="0">
              <a:solidFill>
                <a:srgbClr val="FF0000"/>
              </a:solidFill>
            </a:endParaRPr>
          </a:p>
        </p:txBody>
      </p:sp>
      <p:sp>
        <p:nvSpPr>
          <p:cNvPr id="42" name="タイトル 1">
            <a:extLst>
              <a:ext uri="{FF2B5EF4-FFF2-40B4-BE49-F238E27FC236}">
                <a16:creationId xmlns:a16="http://schemas.microsoft.com/office/drawing/2014/main" id="{1F9F4D57-E4BB-4BDA-AFA9-2543264F01C2}"/>
              </a:ext>
            </a:extLst>
          </p:cNvPr>
          <p:cNvSpPr txBox="1">
            <a:spLocks/>
          </p:cNvSpPr>
          <p:nvPr/>
        </p:nvSpPr>
        <p:spPr>
          <a:xfrm>
            <a:off x="468444" y="897523"/>
            <a:ext cx="8046906" cy="905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　</a:t>
            </a:r>
            <a:r>
              <a:rPr lang="en-US" altLang="ja-JP" sz="2400" dirty="0"/>
              <a:t>PI</a:t>
            </a:r>
            <a:r>
              <a:rPr lang="ja-JP" altLang="en-US" sz="2400" dirty="0"/>
              <a:t>ゲインを</a:t>
            </a:r>
            <a:r>
              <a:rPr lang="ja-JP" altLang="en-US" sz="2400" dirty="0">
                <a:solidFill>
                  <a:srgbClr val="FF0000"/>
                </a:solidFill>
              </a:rPr>
              <a:t>固定</a:t>
            </a:r>
            <a:r>
              <a:rPr lang="ja-JP" altLang="en-US" sz="2400" dirty="0"/>
              <a:t>とし、各圧力振幅における安定条件を調査</a:t>
            </a:r>
            <a:endParaRPr lang="en-US" altLang="ja-JP" sz="2400" dirty="0"/>
          </a:p>
        </p:txBody>
      </p:sp>
      <p:pic>
        <p:nvPicPr>
          <p:cNvPr id="43" name="図 42">
            <a:extLst>
              <a:ext uri="{FF2B5EF4-FFF2-40B4-BE49-F238E27FC236}">
                <a16:creationId xmlns:a16="http://schemas.microsoft.com/office/drawing/2014/main" id="{1E71D4EA-B4BE-4F61-82E0-D2FE7DEA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039" y="1589714"/>
            <a:ext cx="6189065" cy="3678571"/>
          </a:xfrm>
          <a:prstGeom prst="rect">
            <a:avLst/>
          </a:prstGeom>
        </p:spPr>
      </p:pic>
      <p:sp>
        <p:nvSpPr>
          <p:cNvPr id="13" name="スライド番号プレースホルダー 5">
            <a:extLst>
              <a:ext uri="{FF2B5EF4-FFF2-40B4-BE49-F238E27FC236}">
                <a16:creationId xmlns:a16="http://schemas.microsoft.com/office/drawing/2014/main" id="{490FD089-E8CA-4968-BBA8-90E7F371E3E8}"/>
              </a:ext>
            </a:extLst>
          </p:cNvPr>
          <p:cNvSpPr>
            <a:spLocks noGrp="1"/>
          </p:cNvSpPr>
          <p:nvPr>
            <p:ph type="sldNum" sz="quarter" idx="12"/>
          </p:nvPr>
        </p:nvSpPr>
        <p:spPr>
          <a:xfrm>
            <a:off x="6457950" y="6356351"/>
            <a:ext cx="2057400" cy="365125"/>
          </a:xfrm>
        </p:spPr>
        <p:txBody>
          <a:bodyPr/>
          <a:lstStyle/>
          <a:p>
            <a:fld id="{BC61AADE-A0EC-439D-811A-359813556A13}" type="slidenum">
              <a:rPr kumimoji="1" lang="ja-JP" altLang="en-US" smtClean="0"/>
              <a:t>42</a:t>
            </a:fld>
            <a:endParaRPr kumimoji="1" lang="ja-JP" altLang="en-US"/>
          </a:p>
        </p:txBody>
      </p:sp>
      <p:sp>
        <p:nvSpPr>
          <p:cNvPr id="14" name="正方形/長方形 13">
            <a:extLst>
              <a:ext uri="{FF2B5EF4-FFF2-40B4-BE49-F238E27FC236}">
                <a16:creationId xmlns:a16="http://schemas.microsoft.com/office/drawing/2014/main" id="{DC4579C8-4CB6-4118-BFD0-27F3089E609E}"/>
              </a:ext>
            </a:extLst>
          </p:cNvPr>
          <p:cNvSpPr/>
          <p:nvPr/>
        </p:nvSpPr>
        <p:spPr>
          <a:xfrm>
            <a:off x="0" y="6024850"/>
            <a:ext cx="9143999" cy="523220"/>
          </a:xfrm>
          <a:prstGeom prst="rect">
            <a:avLst/>
          </a:prstGeom>
          <a:noFill/>
          <a:ln>
            <a:noFill/>
          </a:ln>
        </p:spPr>
        <p:txBody>
          <a:bodyPr wrap="square">
            <a:spAutoFit/>
          </a:bodyPr>
          <a:lstStyle/>
          <a:p>
            <a:pPr algn="ctr">
              <a:spcBef>
                <a:spcPct val="0"/>
              </a:spcBef>
            </a:pPr>
            <a:r>
              <a:rPr lang="ja-JP" altLang="en-US" sz="2800" dirty="0"/>
              <a:t>予想：安定</a:t>
            </a:r>
            <a:r>
              <a:rPr lang="en-US" altLang="ja-JP" sz="2800" dirty="0"/>
              <a:t>/</a:t>
            </a:r>
            <a:r>
              <a:rPr lang="ja-JP" altLang="en-US" sz="2800" dirty="0"/>
              <a:t>不安定の境界に近づき、安定性領域が変化</a:t>
            </a:r>
            <a:endParaRPr lang="en-US" altLang="ja-JP" sz="2800" dirty="0">
              <a:solidFill>
                <a:srgbClr val="FF0000"/>
              </a:solidFill>
            </a:endParaRPr>
          </a:p>
        </p:txBody>
      </p:sp>
    </p:spTree>
    <p:extLst>
      <p:ext uri="{BB962C8B-B14F-4D97-AF65-F5344CB8AC3E}">
        <p14:creationId xmlns:p14="http://schemas.microsoft.com/office/powerpoint/2010/main" val="2982684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en-US" altLang="ja-JP" sz="3600" dirty="0" err="1"/>
              <a:t>i</a:t>
            </a:r>
            <a:r>
              <a:rPr lang="en-US" altLang="ja-JP" sz="3600" dirty="0"/>
              <a:t>)</a:t>
            </a:r>
            <a:r>
              <a:rPr lang="ja-JP" altLang="en-US" sz="3600" dirty="0"/>
              <a:t>目標値周りでうなる現象（つづき） </a:t>
            </a:r>
            <a:r>
              <a:rPr lang="en-US" altLang="ja-JP" sz="3600" dirty="0"/>
              <a:t>-</a:t>
            </a:r>
            <a:endParaRPr lang="ja-JP" altLang="en-US" sz="3600" dirty="0"/>
          </a:p>
        </p:txBody>
      </p:sp>
      <p:pic>
        <p:nvPicPr>
          <p:cNvPr id="26" name="図 25">
            <a:extLst>
              <a:ext uri="{FF2B5EF4-FFF2-40B4-BE49-F238E27FC236}">
                <a16:creationId xmlns:a16="http://schemas.microsoft.com/office/drawing/2014/main" id="{5846A599-45F5-48E1-9FC4-413EB883E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041" y="2225477"/>
            <a:ext cx="4358518" cy="2795703"/>
          </a:xfrm>
          <a:prstGeom prst="rect">
            <a:avLst/>
          </a:prstGeom>
        </p:spPr>
      </p:pic>
      <p:pic>
        <p:nvPicPr>
          <p:cNvPr id="32" name="図 31">
            <a:extLst>
              <a:ext uri="{FF2B5EF4-FFF2-40B4-BE49-F238E27FC236}">
                <a16:creationId xmlns:a16="http://schemas.microsoft.com/office/drawing/2014/main" id="{87BF6752-3A65-424C-9333-F0AD59D69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1" y="2209089"/>
            <a:ext cx="4358518" cy="2795249"/>
          </a:xfrm>
          <a:prstGeom prst="rect">
            <a:avLst/>
          </a:prstGeom>
        </p:spPr>
      </p:pic>
      <mc:AlternateContent xmlns:mc="http://schemas.openxmlformats.org/markup-compatibility/2006" xmlns:a14="http://schemas.microsoft.com/office/drawing/2010/main">
        <mc:Choice Requires="a14">
          <p:sp>
            <p:nvSpPr>
              <p:cNvPr id="37" name="タイトル 1">
                <a:extLst>
                  <a:ext uri="{FF2B5EF4-FFF2-40B4-BE49-F238E27FC236}">
                    <a16:creationId xmlns:a16="http://schemas.microsoft.com/office/drawing/2014/main" id="{0437B240-03FC-45D7-8595-7EA593252016}"/>
                  </a:ext>
                </a:extLst>
              </p:cNvPr>
              <p:cNvSpPr txBox="1">
                <a:spLocks/>
              </p:cNvSpPr>
              <p:nvPr/>
            </p:nvSpPr>
            <p:spPr>
              <a:xfrm>
                <a:off x="158209" y="4964873"/>
                <a:ext cx="4283019" cy="41106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oMath>
                </a14:m>
                <a:r>
                  <a:rPr lang="en-US" altLang="ja-JP" sz="2400" dirty="0"/>
                  <a:t>=</a:t>
                </a:r>
                <a:r>
                  <a:rPr lang="en-US" altLang="ja-JP" sz="2400" dirty="0">
                    <a:latin typeface="+mn-ea"/>
                    <a:ea typeface="+mn-ea"/>
                  </a:rPr>
                  <a:t>1000</a:t>
                </a:r>
                <a:r>
                  <a:rPr lang="en-US" altLang="ja-JP" sz="2400" dirty="0"/>
                  <a:t>Pa</a:t>
                </a:r>
                <a:endParaRPr lang="ja-JP" altLang="en-US" sz="2400" dirty="0"/>
              </a:p>
            </p:txBody>
          </p:sp>
        </mc:Choice>
        <mc:Fallback xmlns="">
          <p:sp>
            <p:nvSpPr>
              <p:cNvPr id="37" name="タイトル 1">
                <a:extLst>
                  <a:ext uri="{FF2B5EF4-FFF2-40B4-BE49-F238E27FC236}">
                    <a16:creationId xmlns:a16="http://schemas.microsoft.com/office/drawing/2014/main" id="{0437B240-03FC-45D7-8595-7EA593252016}"/>
                  </a:ext>
                </a:extLst>
              </p:cNvPr>
              <p:cNvSpPr txBox="1">
                <a:spLocks noRot="1" noChangeAspect="1" noMove="1" noResize="1" noEditPoints="1" noAdjustHandles="1" noChangeArrowheads="1" noChangeShapeType="1" noTextEdit="1"/>
              </p:cNvSpPr>
              <p:nvPr/>
            </p:nvSpPr>
            <p:spPr>
              <a:xfrm>
                <a:off x="158209" y="4964873"/>
                <a:ext cx="4283019" cy="411060"/>
              </a:xfrm>
              <a:prstGeom prst="rect">
                <a:avLst/>
              </a:prstGeom>
              <a:blipFill>
                <a:blip r:embed="rId5"/>
                <a:stretch>
                  <a:fillRect t="-30882" b="-323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タイトル 1">
                <a:extLst>
                  <a:ext uri="{FF2B5EF4-FFF2-40B4-BE49-F238E27FC236}">
                    <a16:creationId xmlns:a16="http://schemas.microsoft.com/office/drawing/2014/main" id="{113BFDC5-CE02-414D-9B31-9EAE38D8C052}"/>
                  </a:ext>
                </a:extLst>
              </p:cNvPr>
              <p:cNvSpPr txBox="1">
                <a:spLocks/>
              </p:cNvSpPr>
              <p:nvPr/>
            </p:nvSpPr>
            <p:spPr>
              <a:xfrm>
                <a:off x="4566041" y="4998429"/>
                <a:ext cx="4358517" cy="41106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oMath>
                </a14:m>
                <a:r>
                  <a:rPr lang="en-US" altLang="ja-JP" sz="2400" dirty="0"/>
                  <a:t>=</a:t>
                </a:r>
                <a:r>
                  <a:rPr lang="en-US" altLang="ja-JP" sz="2400" dirty="0">
                    <a:latin typeface="+mn-ea"/>
                    <a:ea typeface="+mn-ea"/>
                  </a:rPr>
                  <a:t>500</a:t>
                </a:r>
                <a:r>
                  <a:rPr lang="en-US" altLang="ja-JP" sz="2400" dirty="0"/>
                  <a:t>Pa</a:t>
                </a:r>
                <a:endParaRPr lang="ja-JP" altLang="en-US" sz="2400" dirty="0"/>
              </a:p>
            </p:txBody>
          </p:sp>
        </mc:Choice>
        <mc:Fallback xmlns="">
          <p:sp>
            <p:nvSpPr>
              <p:cNvPr id="38" name="タイトル 1">
                <a:extLst>
                  <a:ext uri="{FF2B5EF4-FFF2-40B4-BE49-F238E27FC236}">
                    <a16:creationId xmlns:a16="http://schemas.microsoft.com/office/drawing/2014/main" id="{113BFDC5-CE02-414D-9B31-9EAE38D8C052}"/>
                  </a:ext>
                </a:extLst>
              </p:cNvPr>
              <p:cNvSpPr txBox="1">
                <a:spLocks noRot="1" noChangeAspect="1" noMove="1" noResize="1" noEditPoints="1" noAdjustHandles="1" noChangeArrowheads="1" noChangeShapeType="1" noTextEdit="1"/>
              </p:cNvSpPr>
              <p:nvPr/>
            </p:nvSpPr>
            <p:spPr>
              <a:xfrm>
                <a:off x="4566041" y="4998429"/>
                <a:ext cx="4358517" cy="411060"/>
              </a:xfrm>
              <a:prstGeom prst="rect">
                <a:avLst/>
              </a:prstGeom>
              <a:blipFill>
                <a:blip r:embed="rId6"/>
                <a:stretch>
                  <a:fillRect t="-32836" b="-32836"/>
                </a:stretch>
              </a:blipFill>
            </p:spPr>
            <p:txBody>
              <a:bodyPr/>
              <a:lstStyle/>
              <a:p>
                <a:r>
                  <a:rPr lang="ja-JP" altLang="en-US">
                    <a:noFill/>
                  </a:rPr>
                  <a:t> </a:t>
                </a:r>
              </a:p>
            </p:txBody>
          </p:sp>
        </mc:Fallback>
      </mc:AlternateContent>
      <p:grpSp>
        <p:nvGrpSpPr>
          <p:cNvPr id="36" name="グループ化 35">
            <a:extLst>
              <a:ext uri="{FF2B5EF4-FFF2-40B4-BE49-F238E27FC236}">
                <a16:creationId xmlns:a16="http://schemas.microsoft.com/office/drawing/2014/main" id="{AA22CB20-4E62-45E9-A194-5DDED29C2280}"/>
              </a:ext>
            </a:extLst>
          </p:cNvPr>
          <p:cNvGrpSpPr/>
          <p:nvPr/>
        </p:nvGrpSpPr>
        <p:grpSpPr>
          <a:xfrm>
            <a:off x="9369948" y="2225477"/>
            <a:ext cx="4407832" cy="3132650"/>
            <a:chOff x="226575" y="473451"/>
            <a:chExt cx="4407832" cy="3132650"/>
          </a:xfrm>
        </p:grpSpPr>
        <p:pic>
          <p:nvPicPr>
            <p:cNvPr id="34" name="図 33">
              <a:extLst>
                <a:ext uri="{FF2B5EF4-FFF2-40B4-BE49-F238E27FC236}">
                  <a16:creationId xmlns:a16="http://schemas.microsoft.com/office/drawing/2014/main" id="{A9897681-3C29-4A6E-AE70-704B252D13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575" y="473451"/>
              <a:ext cx="4345425" cy="2745020"/>
            </a:xfrm>
            <a:prstGeom prst="rect">
              <a:avLst/>
            </a:prstGeom>
          </p:spPr>
        </p:pic>
        <mc:AlternateContent xmlns:mc="http://schemas.openxmlformats.org/markup-compatibility/2006" xmlns:a14="http://schemas.microsoft.com/office/drawing/2010/main">
          <mc:Choice Requires="a14">
            <p:sp>
              <p:nvSpPr>
                <p:cNvPr id="39" name="タイトル 1">
                  <a:extLst>
                    <a:ext uri="{FF2B5EF4-FFF2-40B4-BE49-F238E27FC236}">
                      <a16:creationId xmlns:a16="http://schemas.microsoft.com/office/drawing/2014/main" id="{23FD2682-DFA8-4C85-A1A5-AECA51D919C5}"/>
                    </a:ext>
                  </a:extLst>
                </p:cNvPr>
                <p:cNvSpPr txBox="1">
                  <a:spLocks/>
                </p:cNvSpPr>
                <p:nvPr/>
              </p:nvSpPr>
              <p:spPr>
                <a:xfrm>
                  <a:off x="351388" y="3195041"/>
                  <a:ext cx="4283019" cy="41106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oMath>
                  </a14:m>
                  <a:r>
                    <a:rPr lang="en-US" altLang="ja-JP" sz="2400" dirty="0"/>
                    <a:t>=300Pa</a:t>
                  </a:r>
                  <a:endParaRPr lang="ja-JP" altLang="en-US" sz="2400" dirty="0"/>
                </a:p>
              </p:txBody>
            </p:sp>
          </mc:Choice>
          <mc:Fallback xmlns="">
            <p:sp>
              <p:nvSpPr>
                <p:cNvPr id="39" name="タイトル 1">
                  <a:extLst>
                    <a:ext uri="{FF2B5EF4-FFF2-40B4-BE49-F238E27FC236}">
                      <a16:creationId xmlns:a16="http://schemas.microsoft.com/office/drawing/2014/main" id="{23FD2682-DFA8-4C85-A1A5-AECA51D919C5}"/>
                    </a:ext>
                  </a:extLst>
                </p:cNvPr>
                <p:cNvSpPr txBox="1">
                  <a:spLocks noRot="1" noChangeAspect="1" noMove="1" noResize="1" noEditPoints="1" noAdjustHandles="1" noChangeArrowheads="1" noChangeShapeType="1" noTextEdit="1"/>
                </p:cNvSpPr>
                <p:nvPr/>
              </p:nvSpPr>
              <p:spPr>
                <a:xfrm>
                  <a:off x="351388" y="3195041"/>
                  <a:ext cx="4283019" cy="411060"/>
                </a:xfrm>
                <a:prstGeom prst="rect">
                  <a:avLst/>
                </a:prstGeom>
                <a:blipFill>
                  <a:blip r:embed="rId8"/>
                  <a:stretch>
                    <a:fillRect t="-26866" b="-31343"/>
                  </a:stretch>
                </a:blipFill>
              </p:spPr>
              <p:txBody>
                <a:bodyPr/>
                <a:lstStyle/>
                <a:p>
                  <a:r>
                    <a:rPr lang="ja-JP" altLang="en-US">
                      <a:noFill/>
                    </a:rPr>
                    <a:t> </a:t>
                  </a:r>
                </a:p>
              </p:txBody>
            </p:sp>
          </mc:Fallback>
        </mc:AlternateContent>
      </p:grpSp>
      <p:sp>
        <p:nvSpPr>
          <p:cNvPr id="41" name="正方形/長方形 40">
            <a:extLst>
              <a:ext uri="{FF2B5EF4-FFF2-40B4-BE49-F238E27FC236}">
                <a16:creationId xmlns:a16="http://schemas.microsoft.com/office/drawing/2014/main" id="{62B37A88-DB88-497D-8717-B31B8BC81141}"/>
              </a:ext>
            </a:extLst>
          </p:cNvPr>
          <p:cNvSpPr/>
          <p:nvPr/>
        </p:nvSpPr>
        <p:spPr>
          <a:xfrm>
            <a:off x="1514180" y="5666489"/>
            <a:ext cx="6240453" cy="646331"/>
          </a:xfrm>
          <a:prstGeom prst="rect">
            <a:avLst/>
          </a:prstGeom>
          <a:noFill/>
          <a:ln>
            <a:noFill/>
          </a:ln>
        </p:spPr>
        <p:txBody>
          <a:bodyPr wrap="square">
            <a:spAutoFit/>
          </a:bodyPr>
          <a:lstStyle/>
          <a:p>
            <a:pPr algn="ctr">
              <a:spcBef>
                <a:spcPct val="0"/>
              </a:spcBef>
            </a:pPr>
            <a:r>
              <a:rPr lang="ja-JP" altLang="en-US" sz="3600" b="1" dirty="0"/>
              <a:t>目標値低下　⇒　安定領域</a:t>
            </a:r>
            <a:r>
              <a:rPr lang="ja-JP" altLang="en-US" sz="3600" b="1" dirty="0">
                <a:solidFill>
                  <a:srgbClr val="FF0000"/>
                </a:solidFill>
              </a:rPr>
              <a:t>狭</a:t>
            </a:r>
            <a:endParaRPr lang="en-US" altLang="ja-JP" sz="3600" b="1" dirty="0">
              <a:solidFill>
                <a:srgbClr val="FF0000"/>
              </a:solidFill>
            </a:endParaRPr>
          </a:p>
        </p:txBody>
      </p:sp>
      <p:sp>
        <p:nvSpPr>
          <p:cNvPr id="42" name="タイトル 1">
            <a:extLst>
              <a:ext uri="{FF2B5EF4-FFF2-40B4-BE49-F238E27FC236}">
                <a16:creationId xmlns:a16="http://schemas.microsoft.com/office/drawing/2014/main" id="{1F9F4D57-E4BB-4BDA-AFA9-2543264F01C2}"/>
              </a:ext>
            </a:extLst>
          </p:cNvPr>
          <p:cNvSpPr txBox="1">
            <a:spLocks/>
          </p:cNvSpPr>
          <p:nvPr/>
        </p:nvSpPr>
        <p:spPr>
          <a:xfrm>
            <a:off x="391531" y="1273538"/>
            <a:ext cx="4242876" cy="905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rgbClr val="FF0000"/>
                </a:solidFill>
              </a:rPr>
              <a:t>○</a:t>
            </a:r>
            <a:r>
              <a:rPr lang="ja-JP" altLang="en-US" sz="2000" dirty="0"/>
              <a:t>：安定（</a:t>
            </a:r>
            <a:r>
              <a:rPr lang="en-US" altLang="ja-JP" sz="2000" dirty="0"/>
              <a:t>±5Pa</a:t>
            </a:r>
            <a:r>
              <a:rPr lang="ja-JP" altLang="en-US" sz="2000" dirty="0"/>
              <a:t>以内），</a:t>
            </a:r>
            <a:r>
              <a:rPr lang="en-US" altLang="ja-JP" sz="2000" b="1" dirty="0">
                <a:solidFill>
                  <a:srgbClr val="0070C0"/>
                </a:solidFill>
              </a:rPr>
              <a:t>×</a:t>
            </a:r>
            <a:r>
              <a:rPr lang="en-US" altLang="ja-JP" sz="2000" b="1" dirty="0"/>
              <a:t>,</a:t>
            </a:r>
            <a:r>
              <a:rPr lang="ja-JP" altLang="en-US" sz="2000" b="1" dirty="0">
                <a:solidFill>
                  <a:srgbClr val="00B050"/>
                </a:solidFill>
              </a:rPr>
              <a:t>＊</a:t>
            </a:r>
            <a:r>
              <a:rPr lang="ja-JP" altLang="en-US" sz="2000" dirty="0"/>
              <a:t>：不安定</a:t>
            </a:r>
            <a:endParaRPr lang="en-US" altLang="ja-JP" sz="2000" dirty="0"/>
          </a:p>
        </p:txBody>
      </p:sp>
      <p:sp>
        <p:nvSpPr>
          <p:cNvPr id="45" name="タイトル 1">
            <a:extLst>
              <a:ext uri="{FF2B5EF4-FFF2-40B4-BE49-F238E27FC236}">
                <a16:creationId xmlns:a16="http://schemas.microsoft.com/office/drawing/2014/main" id="{B721A53C-88F7-4B43-BB8A-80A56E4C58B2}"/>
              </a:ext>
            </a:extLst>
          </p:cNvPr>
          <p:cNvSpPr txBox="1">
            <a:spLocks/>
          </p:cNvSpPr>
          <p:nvPr/>
        </p:nvSpPr>
        <p:spPr>
          <a:xfrm>
            <a:off x="391531" y="855454"/>
            <a:ext cx="8470458" cy="905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　</a:t>
            </a:r>
            <a:r>
              <a:rPr lang="en-US" altLang="ja-JP" sz="2400" dirty="0"/>
              <a:t>PI</a:t>
            </a:r>
            <a:r>
              <a:rPr lang="ja-JP" altLang="en-US" sz="2400" dirty="0"/>
              <a:t>ゲインを</a:t>
            </a:r>
            <a:r>
              <a:rPr lang="ja-JP" altLang="en-US" sz="2400" dirty="0">
                <a:solidFill>
                  <a:srgbClr val="FF0000"/>
                </a:solidFill>
              </a:rPr>
              <a:t>変化</a:t>
            </a:r>
            <a:r>
              <a:rPr lang="ja-JP" altLang="en-US" sz="2400" dirty="0"/>
              <a:t>させて各圧力振幅における安定条件を調査</a:t>
            </a:r>
            <a:endParaRPr lang="en-US" altLang="ja-JP" sz="2400" dirty="0"/>
          </a:p>
        </p:txBody>
      </p:sp>
      <p:sp>
        <p:nvSpPr>
          <p:cNvPr id="46" name="スライド番号プレースホルダー 5">
            <a:extLst>
              <a:ext uri="{FF2B5EF4-FFF2-40B4-BE49-F238E27FC236}">
                <a16:creationId xmlns:a16="http://schemas.microsoft.com/office/drawing/2014/main" id="{DC7F7E37-CE0E-4768-9F75-7416513186C9}"/>
              </a:ext>
            </a:extLst>
          </p:cNvPr>
          <p:cNvSpPr>
            <a:spLocks noGrp="1"/>
          </p:cNvSpPr>
          <p:nvPr>
            <p:ph type="sldNum" sz="quarter" idx="12"/>
          </p:nvPr>
        </p:nvSpPr>
        <p:spPr>
          <a:xfrm>
            <a:off x="6457950" y="6356351"/>
            <a:ext cx="2057400" cy="365125"/>
          </a:xfrm>
        </p:spPr>
        <p:txBody>
          <a:bodyPr/>
          <a:lstStyle/>
          <a:p>
            <a:fld id="{BC61AADE-A0EC-439D-811A-359813556A13}" type="slidenum">
              <a:rPr kumimoji="1" lang="ja-JP" altLang="en-US" smtClean="0"/>
              <a:t>43</a:t>
            </a:fld>
            <a:endParaRPr kumimoji="1" lang="ja-JP" altLang="en-US"/>
          </a:p>
        </p:txBody>
      </p:sp>
    </p:spTree>
    <p:extLst>
      <p:ext uri="{BB962C8B-B14F-4D97-AF65-F5344CB8AC3E}">
        <p14:creationId xmlns:p14="http://schemas.microsoft.com/office/powerpoint/2010/main" val="274995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不安定動作：</a:t>
            </a:r>
            <a:r>
              <a:rPr lang="en-US" altLang="ja-JP" sz="3600" dirty="0"/>
              <a:t>Case(a),Case(b) -</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44</a:t>
            </a:fld>
            <a:endParaRPr kumimoji="1" lang="ja-JP" altLang="en-US"/>
          </a:p>
        </p:txBody>
      </p:sp>
      <p:pic>
        <p:nvPicPr>
          <p:cNvPr id="4" name="図 3">
            <a:extLst>
              <a:ext uri="{FF2B5EF4-FFF2-40B4-BE49-F238E27FC236}">
                <a16:creationId xmlns:a16="http://schemas.microsoft.com/office/drawing/2014/main" id="{E0FF9C7D-7FBF-4425-872C-5BE6E6D6A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32158"/>
            <a:ext cx="4448624" cy="2837133"/>
          </a:xfrm>
          <a:prstGeom prst="rect">
            <a:avLst/>
          </a:prstGeom>
        </p:spPr>
      </p:pic>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367E3F5F-336B-43C3-B871-6138D1A7C819}"/>
                  </a:ext>
                </a:extLst>
              </p:cNvPr>
              <p:cNvSpPr/>
              <p:nvPr/>
            </p:nvSpPr>
            <p:spPr>
              <a:xfrm>
                <a:off x="4572000" y="2362826"/>
                <a:ext cx="4448623" cy="369332"/>
              </a:xfrm>
              <a:prstGeom prst="rect">
                <a:avLst/>
              </a:prstGeom>
            </p:spPr>
            <p:txBody>
              <a:bodyPr wrap="square">
                <a:spAutoFit/>
              </a:bodyPr>
              <a:lstStyle/>
              <a:p>
                <a:pPr algn="ct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𝑃</m:t>
                        </m:r>
                      </m:e>
                      <m:sup>
                        <m:r>
                          <a:rPr lang="en-US" altLang="ja-JP" i="1">
                            <a:latin typeface="Cambria Math" panose="02040503050406030204" pitchFamily="18" charset="0"/>
                          </a:rPr>
                          <m:t>∗</m:t>
                        </m:r>
                      </m:sup>
                    </m:sSup>
                  </m:oMath>
                </a14:m>
                <a:r>
                  <a:rPr lang="en-US" altLang="ja-JP" dirty="0"/>
                  <a:t>=</a:t>
                </a:r>
                <a:r>
                  <a:rPr lang="en-US" altLang="ja-JP" dirty="0">
                    <a:latin typeface="+mn-ea"/>
                  </a:rPr>
                  <a:t>500</a:t>
                </a:r>
                <a:r>
                  <a:rPr lang="en-US" altLang="ja-JP" dirty="0"/>
                  <a:t>Pa</a:t>
                </a:r>
                <a:r>
                  <a:rPr lang="ja-JP" altLang="en-US" dirty="0" err="1"/>
                  <a:t>，</a:t>
                </a:r>
                <a:r>
                  <a:rPr lang="en-US" altLang="ja-JP" dirty="0"/>
                  <a:t>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𝐾</m:t>
                        </m:r>
                      </m:e>
                      <m:sub>
                        <m:r>
                          <a:rPr lang="en-US" altLang="ja-JP" b="0" i="1" smtClean="0">
                            <a:latin typeface="Cambria Math" panose="02040503050406030204" pitchFamily="18" charset="0"/>
                          </a:rPr>
                          <m:t>𝑃</m:t>
                        </m:r>
                      </m:sub>
                    </m:sSub>
                  </m:oMath>
                </a14:m>
                <a:r>
                  <a:rPr lang="en-US" altLang="ja-JP" dirty="0"/>
                  <a:t>=10</a:t>
                </a:r>
                <a:r>
                  <a:rPr lang="ja-JP" altLang="en-US" dirty="0" err="1"/>
                  <a:t>，</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b="0" i="1" smtClean="0">
                            <a:latin typeface="Cambria Math" panose="02040503050406030204" pitchFamily="18" charset="0"/>
                          </a:rPr>
                          <m:t>𝐼</m:t>
                        </m:r>
                      </m:sub>
                    </m:sSub>
                  </m:oMath>
                </a14:m>
                <a:r>
                  <a:rPr lang="en-US" altLang="ja-JP" dirty="0"/>
                  <a:t>=10</a:t>
                </a:r>
                <a:endParaRPr lang="ja-JP" altLang="en-US" dirty="0"/>
              </a:p>
            </p:txBody>
          </p:sp>
        </mc:Choice>
        <mc:Fallback xmlns="">
          <p:sp>
            <p:nvSpPr>
              <p:cNvPr id="5" name="正方形/長方形 4">
                <a:extLst>
                  <a:ext uri="{FF2B5EF4-FFF2-40B4-BE49-F238E27FC236}">
                    <a16:creationId xmlns:a16="http://schemas.microsoft.com/office/drawing/2014/main" id="{367E3F5F-336B-43C3-B871-6138D1A7C819}"/>
                  </a:ext>
                </a:extLst>
              </p:cNvPr>
              <p:cNvSpPr>
                <a:spLocks noRot="1" noChangeAspect="1" noMove="1" noResize="1" noEditPoints="1" noAdjustHandles="1" noChangeArrowheads="1" noChangeShapeType="1" noTextEdit="1"/>
              </p:cNvSpPr>
              <p:nvPr/>
            </p:nvSpPr>
            <p:spPr>
              <a:xfrm>
                <a:off x="4572000" y="2362826"/>
                <a:ext cx="4448623" cy="369332"/>
              </a:xfrm>
              <a:prstGeom prst="rect">
                <a:avLst/>
              </a:prstGeom>
              <a:blipFill>
                <a:blip r:embed="rId4"/>
                <a:stretch>
                  <a:fillRect t="-15000" b="-28333"/>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C266909B-E887-48C3-8E35-BA5DA1D5B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76" y="2629421"/>
            <a:ext cx="4305414" cy="2939870"/>
          </a:xfrm>
          <a:prstGeom prst="rect">
            <a:avLst/>
          </a:prstGeom>
        </p:spPr>
      </p:pic>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D78B296C-42EA-4003-987E-C72B392DC13E}"/>
                  </a:ext>
                </a:extLst>
              </p:cNvPr>
              <p:cNvSpPr/>
              <p:nvPr/>
            </p:nvSpPr>
            <p:spPr>
              <a:xfrm>
                <a:off x="123375" y="2362826"/>
                <a:ext cx="4448623" cy="369332"/>
              </a:xfrm>
              <a:prstGeom prst="rect">
                <a:avLst/>
              </a:prstGeom>
            </p:spPr>
            <p:txBody>
              <a:bodyPr wrap="square">
                <a:spAutoFit/>
              </a:bodyPr>
              <a:lstStyle/>
              <a:p>
                <a:pPr algn="ct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𝑃</m:t>
                        </m:r>
                      </m:e>
                      <m:sup>
                        <m:r>
                          <a:rPr lang="en-US" altLang="ja-JP" i="1">
                            <a:latin typeface="Cambria Math" panose="02040503050406030204" pitchFamily="18" charset="0"/>
                          </a:rPr>
                          <m:t>∗</m:t>
                        </m:r>
                      </m:sup>
                    </m:sSup>
                  </m:oMath>
                </a14:m>
                <a:r>
                  <a:rPr lang="en-US" altLang="ja-JP" dirty="0"/>
                  <a:t>=</a:t>
                </a:r>
                <a:r>
                  <a:rPr lang="en-US" altLang="ja-JP" dirty="0">
                    <a:latin typeface="+mn-ea"/>
                  </a:rPr>
                  <a:t>1000</a:t>
                </a:r>
                <a:r>
                  <a:rPr lang="en-US" altLang="ja-JP" dirty="0"/>
                  <a:t>Pa</a:t>
                </a:r>
                <a:r>
                  <a:rPr lang="ja-JP" altLang="en-US" dirty="0" err="1"/>
                  <a:t>，</a:t>
                </a:r>
                <a:r>
                  <a:rPr lang="en-US" altLang="ja-JP" dirty="0"/>
                  <a:t>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𝐾</m:t>
                        </m:r>
                      </m:e>
                      <m:sub>
                        <m:r>
                          <a:rPr lang="en-US" altLang="ja-JP" b="0" i="1" smtClean="0">
                            <a:latin typeface="Cambria Math" panose="02040503050406030204" pitchFamily="18" charset="0"/>
                          </a:rPr>
                          <m:t>𝑃</m:t>
                        </m:r>
                      </m:sub>
                    </m:sSub>
                  </m:oMath>
                </a14:m>
                <a:r>
                  <a:rPr lang="en-US" altLang="ja-JP" dirty="0"/>
                  <a:t>=10</a:t>
                </a:r>
                <a:r>
                  <a:rPr lang="ja-JP" altLang="en-US" dirty="0" err="1"/>
                  <a:t>，</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b="0" i="1" smtClean="0">
                            <a:latin typeface="Cambria Math" panose="02040503050406030204" pitchFamily="18" charset="0"/>
                          </a:rPr>
                          <m:t>𝐼</m:t>
                        </m:r>
                      </m:sub>
                    </m:sSub>
                  </m:oMath>
                </a14:m>
                <a:r>
                  <a:rPr lang="en-US" altLang="ja-JP" dirty="0"/>
                  <a:t>=35</a:t>
                </a:r>
                <a:endParaRPr lang="ja-JP" altLang="en-US" dirty="0"/>
              </a:p>
            </p:txBody>
          </p:sp>
        </mc:Choice>
        <mc:Fallback xmlns="">
          <p:sp>
            <p:nvSpPr>
              <p:cNvPr id="2" name="正方形/長方形 1">
                <a:extLst>
                  <a:ext uri="{FF2B5EF4-FFF2-40B4-BE49-F238E27FC236}">
                    <a16:creationId xmlns:a16="http://schemas.microsoft.com/office/drawing/2014/main" id="{D78B296C-42EA-4003-987E-C72B392DC13E}"/>
                  </a:ext>
                </a:extLst>
              </p:cNvPr>
              <p:cNvSpPr>
                <a:spLocks noRot="1" noChangeAspect="1" noMove="1" noResize="1" noEditPoints="1" noAdjustHandles="1" noChangeArrowheads="1" noChangeShapeType="1" noTextEdit="1"/>
              </p:cNvSpPr>
              <p:nvPr/>
            </p:nvSpPr>
            <p:spPr>
              <a:xfrm>
                <a:off x="123375" y="2362826"/>
                <a:ext cx="4448623" cy="369332"/>
              </a:xfrm>
              <a:prstGeom prst="rect">
                <a:avLst/>
              </a:prstGeom>
              <a:blipFill>
                <a:blip r:embed="rId6"/>
                <a:stretch>
                  <a:fillRect t="-15000" b="-28333"/>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30A9E740-96B6-432C-AC13-67495A988580}"/>
              </a:ext>
            </a:extLst>
          </p:cNvPr>
          <p:cNvSpPr/>
          <p:nvPr/>
        </p:nvSpPr>
        <p:spPr>
          <a:xfrm>
            <a:off x="723186" y="5605053"/>
            <a:ext cx="3248999" cy="461665"/>
          </a:xfrm>
          <a:prstGeom prst="rect">
            <a:avLst/>
          </a:prstGeom>
        </p:spPr>
        <p:txBody>
          <a:bodyPr wrap="square">
            <a:spAutoFit/>
          </a:bodyPr>
          <a:lstStyle/>
          <a:p>
            <a:pPr algn="ctr"/>
            <a:r>
              <a:rPr lang="en-US" altLang="ja-JP" sz="2400" b="1" dirty="0">
                <a:solidFill>
                  <a:srgbClr val="0070C0"/>
                </a:solidFill>
              </a:rPr>
              <a:t>×</a:t>
            </a:r>
            <a:r>
              <a:rPr lang="ja-JP" altLang="en-US" sz="2400" dirty="0"/>
              <a:t>：</a:t>
            </a:r>
            <a:r>
              <a:rPr lang="en-US" altLang="ja-JP" sz="2400" dirty="0"/>
              <a:t>Case(a)</a:t>
            </a:r>
            <a:endParaRPr lang="ja-JP" altLang="en-US" sz="2400" b="1" dirty="0">
              <a:solidFill>
                <a:srgbClr val="0070C0"/>
              </a:solidFill>
            </a:endParaRPr>
          </a:p>
        </p:txBody>
      </p:sp>
      <p:sp>
        <p:nvSpPr>
          <p:cNvPr id="11" name="正方形/長方形 10">
            <a:extLst>
              <a:ext uri="{FF2B5EF4-FFF2-40B4-BE49-F238E27FC236}">
                <a16:creationId xmlns:a16="http://schemas.microsoft.com/office/drawing/2014/main" id="{DF36F2A3-956B-4BBA-91E7-888BDCD70887}"/>
              </a:ext>
            </a:extLst>
          </p:cNvPr>
          <p:cNvSpPr/>
          <p:nvPr/>
        </p:nvSpPr>
        <p:spPr>
          <a:xfrm>
            <a:off x="5171817" y="5605052"/>
            <a:ext cx="3248999" cy="461665"/>
          </a:xfrm>
          <a:prstGeom prst="rect">
            <a:avLst/>
          </a:prstGeom>
        </p:spPr>
        <p:txBody>
          <a:bodyPr wrap="square">
            <a:spAutoFit/>
          </a:bodyPr>
          <a:lstStyle/>
          <a:p>
            <a:pPr algn="ctr"/>
            <a:r>
              <a:rPr lang="ja-JP" altLang="en-US" sz="2400" b="1" dirty="0">
                <a:solidFill>
                  <a:srgbClr val="00B050"/>
                </a:solidFill>
              </a:rPr>
              <a:t>＊</a:t>
            </a:r>
            <a:r>
              <a:rPr lang="ja-JP" altLang="en-US" sz="2400" dirty="0"/>
              <a:t>：</a:t>
            </a:r>
            <a:r>
              <a:rPr lang="en-US" altLang="ja-JP" sz="2400" dirty="0"/>
              <a:t>Case(b)</a:t>
            </a:r>
            <a:endParaRPr lang="ja-JP" altLang="en-US" sz="2400" b="1" dirty="0">
              <a:solidFill>
                <a:srgbClr val="00B050"/>
              </a:solidFill>
            </a:endParaRPr>
          </a:p>
        </p:txBody>
      </p: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96C5C874-2328-42A6-ADB9-6DE235EF9E5E}"/>
                  </a:ext>
                </a:extLst>
              </p:cNvPr>
              <p:cNvSpPr/>
              <p:nvPr/>
            </p:nvSpPr>
            <p:spPr>
              <a:xfrm>
                <a:off x="1140115" y="1242197"/>
                <a:ext cx="6863769" cy="830997"/>
              </a:xfrm>
              <a:prstGeom prst="rect">
                <a:avLst/>
              </a:prstGeom>
            </p:spPr>
            <p:txBody>
              <a:bodyPr wrap="square">
                <a:spAutoFit/>
              </a:bodyPr>
              <a:lstStyle/>
              <a:p>
                <a:r>
                  <a:rPr lang="ja-JP" altLang="en-US" sz="2400" dirty="0"/>
                  <a:t>うなる現象（</a:t>
                </a:r>
                <a:r>
                  <a:rPr lang="en-US" altLang="ja-JP" sz="2400" dirty="0"/>
                  <a:t>Case(b)</a:t>
                </a:r>
                <a:r>
                  <a:rPr lang="ja-JP" altLang="en-US" sz="2400" dirty="0"/>
                  <a:t>）は</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𝑃</m:t>
                        </m:r>
                      </m:e>
                      <m:sup>
                        <m:r>
                          <a:rPr lang="en-US" altLang="ja-JP" sz="2400" i="1">
                            <a:latin typeface="Cambria Math" panose="02040503050406030204" pitchFamily="18" charset="0"/>
                          </a:rPr>
                          <m:t>∗</m:t>
                        </m:r>
                      </m:sup>
                    </m:sSup>
                  </m:oMath>
                </a14:m>
                <a:r>
                  <a:rPr lang="en-US" altLang="ja-JP" sz="2400" dirty="0"/>
                  <a:t>=300</a:t>
                </a:r>
                <a:r>
                  <a:rPr lang="ja-JP" altLang="en-US" sz="2400" dirty="0" err="1"/>
                  <a:t>，</a:t>
                </a:r>
                <a:r>
                  <a:rPr lang="en-US" altLang="ja-JP" sz="2400" dirty="0">
                    <a:latin typeface="+mn-ea"/>
                  </a:rPr>
                  <a:t>500</a:t>
                </a:r>
                <a:r>
                  <a:rPr lang="en-US" altLang="ja-JP" sz="2400" dirty="0"/>
                  <a:t>Pa</a:t>
                </a:r>
                <a:r>
                  <a:rPr lang="ja-JP" altLang="en-US" sz="2400" dirty="0"/>
                  <a:t>で確認</a:t>
                </a:r>
                <a:endParaRPr lang="en-US" altLang="ja-JP" sz="2400" dirty="0"/>
              </a:p>
              <a:p>
                <a:r>
                  <a:rPr lang="ja-JP" altLang="en-US" sz="2400" dirty="0"/>
                  <a:t>　　　⇒　ゲインの変動量が小さいときに確認される</a:t>
                </a:r>
              </a:p>
            </p:txBody>
          </p:sp>
        </mc:Choice>
        <mc:Fallback xmlns="">
          <p:sp>
            <p:nvSpPr>
              <p:cNvPr id="12" name="正方形/長方形 11">
                <a:extLst>
                  <a:ext uri="{FF2B5EF4-FFF2-40B4-BE49-F238E27FC236}">
                    <a16:creationId xmlns:a16="http://schemas.microsoft.com/office/drawing/2014/main" id="{96C5C874-2328-42A6-ADB9-6DE235EF9E5E}"/>
                  </a:ext>
                </a:extLst>
              </p:cNvPr>
              <p:cNvSpPr>
                <a:spLocks noRot="1" noChangeAspect="1" noMove="1" noResize="1" noEditPoints="1" noAdjustHandles="1" noChangeArrowheads="1" noChangeShapeType="1" noTextEdit="1"/>
              </p:cNvSpPr>
              <p:nvPr/>
            </p:nvSpPr>
            <p:spPr>
              <a:xfrm>
                <a:off x="1140115" y="1242197"/>
                <a:ext cx="6863769" cy="830997"/>
              </a:xfrm>
              <a:prstGeom prst="rect">
                <a:avLst/>
              </a:prstGeom>
              <a:blipFill>
                <a:blip r:embed="rId7"/>
                <a:stretch>
                  <a:fillRect l="-1332" t="-8824" b="-1323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28659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(ii)</a:t>
            </a:r>
            <a:r>
              <a:rPr lang="ja-JP" altLang="en-US" sz="3600" dirty="0"/>
              <a:t>二次共振周波数が励起される現象 </a:t>
            </a:r>
            <a:r>
              <a:rPr lang="en-US" altLang="ja-JP" sz="3600" dirty="0"/>
              <a:t>-</a:t>
            </a:r>
            <a:endParaRPr lang="ja-JP" altLang="en-US" sz="3600" dirty="0"/>
          </a:p>
        </p:txBody>
      </p:sp>
      <p:sp>
        <p:nvSpPr>
          <p:cNvPr id="6" name="スライド番号プレースホルダー 5"/>
          <p:cNvSpPr>
            <a:spLocks noGrp="1"/>
          </p:cNvSpPr>
          <p:nvPr>
            <p:ph type="sldNum" sz="quarter" idx="12"/>
          </p:nvPr>
        </p:nvSpPr>
        <p:spPr/>
        <p:txBody>
          <a:bodyPr/>
          <a:lstStyle/>
          <a:p>
            <a:fld id="{BC61AADE-A0EC-439D-811A-359813556A13}" type="slidenum">
              <a:rPr kumimoji="1" lang="ja-JP" altLang="en-US" smtClean="0"/>
              <a:t>45</a:t>
            </a:fld>
            <a:endParaRPr kumimoji="1" lang="ja-JP" altLang="en-US" dirty="0"/>
          </a:p>
        </p:txBody>
      </p:sp>
      <p:sp>
        <p:nvSpPr>
          <p:cNvPr id="4" name="正方形/長方形 3">
            <a:extLst>
              <a:ext uri="{FF2B5EF4-FFF2-40B4-BE49-F238E27FC236}">
                <a16:creationId xmlns:a16="http://schemas.microsoft.com/office/drawing/2014/main" id="{B0992E43-0804-4E0A-8E3C-45CF695E9154}"/>
              </a:ext>
            </a:extLst>
          </p:cNvPr>
          <p:cNvSpPr/>
          <p:nvPr/>
        </p:nvSpPr>
        <p:spPr>
          <a:xfrm>
            <a:off x="513824" y="920813"/>
            <a:ext cx="6863769" cy="461665"/>
          </a:xfrm>
          <a:prstGeom prst="rect">
            <a:avLst/>
          </a:prstGeom>
        </p:spPr>
        <p:txBody>
          <a:bodyPr wrap="square">
            <a:spAutoFit/>
          </a:bodyPr>
          <a:lstStyle/>
          <a:p>
            <a:r>
              <a:rPr lang="ja-JP" altLang="en-US" sz="2400" dirty="0"/>
              <a:t>・　二次共振周波数の励起による発振周波数の変化</a:t>
            </a:r>
          </a:p>
        </p:txBody>
      </p:sp>
      <p:pic>
        <p:nvPicPr>
          <p:cNvPr id="3" name="図 2">
            <a:extLst>
              <a:ext uri="{FF2B5EF4-FFF2-40B4-BE49-F238E27FC236}">
                <a16:creationId xmlns:a16="http://schemas.microsoft.com/office/drawing/2014/main" id="{A1647CF8-9888-49B9-8B2C-9E3C16D87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45" y="1403811"/>
            <a:ext cx="6745312" cy="1503268"/>
          </a:xfrm>
          <a:prstGeom prst="rect">
            <a:avLst/>
          </a:prstGeom>
        </p:spPr>
      </p:pic>
      <p:cxnSp>
        <p:nvCxnSpPr>
          <p:cNvPr id="7" name="直線コネクタ 6">
            <a:extLst>
              <a:ext uri="{FF2B5EF4-FFF2-40B4-BE49-F238E27FC236}">
                <a16:creationId xmlns:a16="http://schemas.microsoft.com/office/drawing/2014/main" id="{B04FBFFA-B387-4AAA-B207-B4D860D39F3D}"/>
              </a:ext>
            </a:extLst>
          </p:cNvPr>
          <p:cNvCxnSpPr>
            <a:cxnSpLocks/>
          </p:cNvCxnSpPr>
          <p:nvPr/>
        </p:nvCxnSpPr>
        <p:spPr>
          <a:xfrm>
            <a:off x="1619075" y="2461524"/>
            <a:ext cx="438744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線コネクタ 10">
            <a:extLst>
              <a:ext uri="{FF2B5EF4-FFF2-40B4-BE49-F238E27FC236}">
                <a16:creationId xmlns:a16="http://schemas.microsoft.com/office/drawing/2014/main" id="{9F92002C-CB01-4EE2-9C8F-781E2DF4DC74}"/>
              </a:ext>
            </a:extLst>
          </p:cNvPr>
          <p:cNvCxnSpPr>
            <a:cxnSpLocks/>
          </p:cNvCxnSpPr>
          <p:nvPr/>
        </p:nvCxnSpPr>
        <p:spPr>
          <a:xfrm>
            <a:off x="1619075" y="2806871"/>
            <a:ext cx="4387443"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16" name="正方形/長方形 15">
            <a:extLst>
              <a:ext uri="{FF2B5EF4-FFF2-40B4-BE49-F238E27FC236}">
                <a16:creationId xmlns:a16="http://schemas.microsoft.com/office/drawing/2014/main" id="{D94BC74D-B31C-411B-9570-43DD4D538ECC}"/>
              </a:ext>
            </a:extLst>
          </p:cNvPr>
          <p:cNvSpPr/>
          <p:nvPr/>
        </p:nvSpPr>
        <p:spPr>
          <a:xfrm>
            <a:off x="5016475" y="3357094"/>
            <a:ext cx="4128049" cy="400110"/>
          </a:xfrm>
          <a:prstGeom prst="rect">
            <a:avLst/>
          </a:prstGeom>
        </p:spPr>
        <p:txBody>
          <a:bodyPr wrap="square">
            <a:spAutoFit/>
          </a:bodyPr>
          <a:lstStyle/>
          <a:p>
            <a:r>
              <a:rPr lang="ja-JP" altLang="en-US" sz="2000" dirty="0">
                <a:solidFill>
                  <a:srgbClr val="FF0000"/>
                </a:solidFill>
              </a:rPr>
              <a:t>一次・二次共振周波数が同時に励起</a:t>
            </a:r>
          </a:p>
        </p:txBody>
      </p:sp>
      <p:sp>
        <p:nvSpPr>
          <p:cNvPr id="21" name="正方形/長方形 20">
            <a:extLst>
              <a:ext uri="{FF2B5EF4-FFF2-40B4-BE49-F238E27FC236}">
                <a16:creationId xmlns:a16="http://schemas.microsoft.com/office/drawing/2014/main" id="{C3B2A1C8-72B7-4193-AF5F-0ED99B83AE39}"/>
              </a:ext>
            </a:extLst>
          </p:cNvPr>
          <p:cNvSpPr/>
          <p:nvPr/>
        </p:nvSpPr>
        <p:spPr>
          <a:xfrm>
            <a:off x="5016475" y="3728557"/>
            <a:ext cx="4128049" cy="400110"/>
          </a:xfrm>
          <a:prstGeom prst="rect">
            <a:avLst/>
          </a:prstGeom>
        </p:spPr>
        <p:txBody>
          <a:bodyPr wrap="square">
            <a:spAutoFit/>
          </a:bodyPr>
          <a:lstStyle/>
          <a:p>
            <a:r>
              <a:rPr lang="ja-JP" altLang="en-US" sz="2000" dirty="0">
                <a:solidFill>
                  <a:srgbClr val="00B050"/>
                </a:solidFill>
              </a:rPr>
              <a:t>二次共振周波数のみで発振</a:t>
            </a:r>
          </a:p>
        </p:txBody>
      </p:sp>
      <p:cxnSp>
        <p:nvCxnSpPr>
          <p:cNvPr id="25" name="直線コネクタ 24">
            <a:extLst>
              <a:ext uri="{FF2B5EF4-FFF2-40B4-BE49-F238E27FC236}">
                <a16:creationId xmlns:a16="http://schemas.microsoft.com/office/drawing/2014/main" id="{928024D6-54B4-4F40-A114-D089DBAFCBF6}"/>
              </a:ext>
            </a:extLst>
          </p:cNvPr>
          <p:cNvCxnSpPr>
            <a:cxnSpLocks/>
          </p:cNvCxnSpPr>
          <p:nvPr/>
        </p:nvCxnSpPr>
        <p:spPr>
          <a:xfrm>
            <a:off x="1619075" y="2135226"/>
            <a:ext cx="4387443" cy="0"/>
          </a:xfrm>
          <a:prstGeom prst="line">
            <a:avLst/>
          </a:prstGeom>
          <a:ln w="28575">
            <a:solidFill>
              <a:schemeClr val="accent5"/>
            </a:solidFill>
          </a:ln>
        </p:spPr>
        <p:style>
          <a:lnRef idx="3">
            <a:schemeClr val="accent2"/>
          </a:lnRef>
          <a:fillRef idx="0">
            <a:schemeClr val="accent2"/>
          </a:fillRef>
          <a:effectRef idx="2">
            <a:schemeClr val="accent2"/>
          </a:effectRef>
          <a:fontRef idx="minor">
            <a:schemeClr val="tx1"/>
          </a:fontRef>
        </p:style>
      </p:cxnSp>
      <p:pic>
        <p:nvPicPr>
          <p:cNvPr id="30" name="図 29">
            <a:extLst>
              <a:ext uri="{FF2B5EF4-FFF2-40B4-BE49-F238E27FC236}">
                <a16:creationId xmlns:a16="http://schemas.microsoft.com/office/drawing/2014/main" id="{786D41CD-B261-4D77-B2BB-E6E6C5CEB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9" y="3356080"/>
            <a:ext cx="4974991" cy="3181931"/>
          </a:xfrm>
          <a:prstGeom prst="rect">
            <a:avLst/>
          </a:prstGeom>
        </p:spPr>
      </p:pic>
      <p:sp>
        <p:nvSpPr>
          <p:cNvPr id="26" name="正方形/長方形 25">
            <a:extLst>
              <a:ext uri="{FF2B5EF4-FFF2-40B4-BE49-F238E27FC236}">
                <a16:creationId xmlns:a16="http://schemas.microsoft.com/office/drawing/2014/main" id="{76796913-8AF7-4D34-949A-E1ACB4CFB9B0}"/>
              </a:ext>
            </a:extLst>
          </p:cNvPr>
          <p:cNvSpPr/>
          <p:nvPr/>
        </p:nvSpPr>
        <p:spPr>
          <a:xfrm>
            <a:off x="5016475" y="2955971"/>
            <a:ext cx="4128049" cy="400110"/>
          </a:xfrm>
          <a:prstGeom prst="rect">
            <a:avLst/>
          </a:prstGeom>
        </p:spPr>
        <p:txBody>
          <a:bodyPr wrap="square">
            <a:spAutoFit/>
          </a:bodyPr>
          <a:lstStyle/>
          <a:p>
            <a:r>
              <a:rPr lang="ja-JP" altLang="en-US" sz="2000" dirty="0">
                <a:solidFill>
                  <a:schemeClr val="accent5"/>
                </a:solidFill>
              </a:rPr>
              <a:t>一次共振周波数のみで発振</a:t>
            </a:r>
          </a:p>
        </p:txBody>
      </p:sp>
      <p:pic>
        <p:nvPicPr>
          <p:cNvPr id="32" name="図 31">
            <a:extLst>
              <a:ext uri="{FF2B5EF4-FFF2-40B4-BE49-F238E27FC236}">
                <a16:creationId xmlns:a16="http://schemas.microsoft.com/office/drawing/2014/main" id="{9C08768E-08C9-4CC8-97B9-48E03EE44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0" y="3393491"/>
            <a:ext cx="4984736" cy="3181930"/>
          </a:xfrm>
          <a:prstGeom prst="rect">
            <a:avLst/>
          </a:prstGeom>
        </p:spPr>
      </p:pic>
      <p:pic>
        <p:nvPicPr>
          <p:cNvPr id="34" name="図 33">
            <a:extLst>
              <a:ext uri="{FF2B5EF4-FFF2-40B4-BE49-F238E27FC236}">
                <a16:creationId xmlns:a16="http://schemas.microsoft.com/office/drawing/2014/main" id="{F531B311-F589-44A5-B50A-545858CBD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49" y="3431039"/>
            <a:ext cx="4924338" cy="3106972"/>
          </a:xfrm>
          <a:prstGeom prst="rect">
            <a:avLst/>
          </a:prstGeom>
        </p:spPr>
      </p:pic>
    </p:spTree>
    <p:extLst>
      <p:ext uri="{BB962C8B-B14F-4D97-AF65-F5344CB8AC3E}">
        <p14:creationId xmlns:p14="http://schemas.microsoft.com/office/powerpoint/2010/main" val="3137393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en-US" altLang="ja-JP" sz="3600" dirty="0">
                <a:latin typeface="+mn-ea"/>
                <a:ea typeface="+mn-ea"/>
              </a:rPr>
              <a:t>BPF</a:t>
            </a:r>
            <a:r>
              <a:rPr lang="ja-JP" altLang="en-US" sz="3600" dirty="0"/>
              <a:t>による二次成分除去と効果</a:t>
            </a:r>
            <a:r>
              <a:rPr lang="en-US" altLang="ja-JP" sz="3600" dirty="0"/>
              <a:t> -</a:t>
            </a:r>
            <a:endParaRPr lang="ja-JP" altLang="en-US" sz="3600" dirty="0"/>
          </a:p>
        </p:txBody>
      </p:sp>
      <p:sp>
        <p:nvSpPr>
          <p:cNvPr id="6" name="スライド番号プレースホルダー 5"/>
          <p:cNvSpPr>
            <a:spLocks noGrp="1"/>
          </p:cNvSpPr>
          <p:nvPr>
            <p:ph type="sldNum" sz="quarter" idx="12"/>
          </p:nvPr>
        </p:nvSpPr>
        <p:spPr>
          <a:xfrm>
            <a:off x="6450003" y="6359229"/>
            <a:ext cx="2057400" cy="365125"/>
          </a:xfrm>
        </p:spPr>
        <p:txBody>
          <a:bodyPr/>
          <a:lstStyle/>
          <a:p>
            <a:fld id="{BC61AADE-A0EC-439D-811A-359813556A13}" type="slidenum">
              <a:rPr kumimoji="1" lang="ja-JP" altLang="en-US" smtClean="0"/>
              <a:t>46</a:t>
            </a:fld>
            <a:endParaRPr kumimoji="1" lang="ja-JP" altLang="en-US"/>
          </a:p>
        </p:txBody>
      </p:sp>
      <p:sp>
        <p:nvSpPr>
          <p:cNvPr id="15" name="正方形/長方形 14">
            <a:extLst>
              <a:ext uri="{FF2B5EF4-FFF2-40B4-BE49-F238E27FC236}">
                <a16:creationId xmlns:a16="http://schemas.microsoft.com/office/drawing/2014/main" id="{A13D506B-1229-416E-B919-8D7194CEF78B}"/>
              </a:ext>
            </a:extLst>
          </p:cNvPr>
          <p:cNvSpPr/>
          <p:nvPr/>
        </p:nvSpPr>
        <p:spPr>
          <a:xfrm>
            <a:off x="99557" y="1748088"/>
            <a:ext cx="8928992" cy="4996158"/>
          </a:xfrm>
          <a:prstGeom prst="rect">
            <a:avLst/>
          </a:prstGeom>
          <a:solidFill>
            <a:schemeClr val="bg1">
              <a:lumMod val="85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テキスト ボックス 6">
            <a:extLst>
              <a:ext uri="{FF2B5EF4-FFF2-40B4-BE49-F238E27FC236}">
                <a16:creationId xmlns:a16="http://schemas.microsoft.com/office/drawing/2014/main" id="{B6FCE558-5C34-4C74-A4A7-F1FBA76016A8}"/>
              </a:ext>
            </a:extLst>
          </p:cNvPr>
          <p:cNvSpPr txBox="1">
            <a:spLocks noChangeArrowheads="1"/>
          </p:cNvSpPr>
          <p:nvPr/>
        </p:nvSpPr>
        <p:spPr bwMode="auto">
          <a:xfrm>
            <a:off x="5068110" y="1671675"/>
            <a:ext cx="39604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b="1" dirty="0">
                <a:latin typeface="Arial" charset="0"/>
              </a:rPr>
              <a:t>ナイキスト軌跡</a:t>
            </a:r>
            <a:endParaRPr lang="ja-JP" altLang="en-US" sz="2800" b="1" dirty="0">
              <a:solidFill>
                <a:srgbClr val="FF0000"/>
              </a:solidFill>
              <a:latin typeface="Arial" charset="0"/>
            </a:endParaRPr>
          </a:p>
        </p:txBody>
      </p:sp>
      <p:sp>
        <p:nvSpPr>
          <p:cNvPr id="18" name="テキスト ボックス 6">
            <a:extLst>
              <a:ext uri="{FF2B5EF4-FFF2-40B4-BE49-F238E27FC236}">
                <a16:creationId xmlns:a16="http://schemas.microsoft.com/office/drawing/2014/main" id="{368F3F44-366B-4EC9-BF2F-0CAEBC131571}"/>
              </a:ext>
            </a:extLst>
          </p:cNvPr>
          <p:cNvSpPr txBox="1">
            <a:spLocks noChangeArrowheads="1"/>
          </p:cNvSpPr>
          <p:nvPr/>
        </p:nvSpPr>
        <p:spPr bwMode="auto">
          <a:xfrm>
            <a:off x="1037647" y="1683867"/>
            <a:ext cx="36029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b="1" dirty="0">
                <a:latin typeface="Arial" charset="0"/>
              </a:rPr>
              <a:t>時間応答</a:t>
            </a:r>
          </a:p>
        </p:txBody>
      </p:sp>
      <p:sp>
        <p:nvSpPr>
          <p:cNvPr id="20" name="テキスト ボックス 6">
            <a:extLst>
              <a:ext uri="{FF2B5EF4-FFF2-40B4-BE49-F238E27FC236}">
                <a16:creationId xmlns:a16="http://schemas.microsoft.com/office/drawing/2014/main" id="{54871DA4-C73A-4617-A6F9-7A3DF706E83B}"/>
              </a:ext>
            </a:extLst>
          </p:cNvPr>
          <p:cNvSpPr txBox="1">
            <a:spLocks noChangeArrowheads="1"/>
          </p:cNvSpPr>
          <p:nvPr/>
        </p:nvSpPr>
        <p:spPr bwMode="auto">
          <a:xfrm>
            <a:off x="99555" y="3047796"/>
            <a:ext cx="899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Arial" charset="0"/>
              </a:rPr>
              <a:t>無し</a:t>
            </a:r>
            <a:endParaRPr lang="ja-JP" altLang="en-US" sz="2400" b="1" dirty="0">
              <a:solidFill>
                <a:srgbClr val="FF0000"/>
              </a:solidFill>
              <a:latin typeface="Arial" charset="0"/>
            </a:endParaRPr>
          </a:p>
        </p:txBody>
      </p:sp>
      <p:cxnSp>
        <p:nvCxnSpPr>
          <p:cNvPr id="24" name="直線コネクタ 23">
            <a:extLst>
              <a:ext uri="{FF2B5EF4-FFF2-40B4-BE49-F238E27FC236}">
                <a16:creationId xmlns:a16="http://schemas.microsoft.com/office/drawing/2014/main" id="{C55C64B5-04DF-4223-B3D8-FA0EACBB1284}"/>
              </a:ext>
            </a:extLst>
          </p:cNvPr>
          <p:cNvCxnSpPr/>
          <p:nvPr/>
        </p:nvCxnSpPr>
        <p:spPr>
          <a:xfrm>
            <a:off x="4774495" y="1748088"/>
            <a:ext cx="0" cy="4996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EFB4322-D08B-487F-8781-0A376F2EC5D9}"/>
              </a:ext>
            </a:extLst>
          </p:cNvPr>
          <p:cNvCxnSpPr/>
          <p:nvPr/>
        </p:nvCxnSpPr>
        <p:spPr>
          <a:xfrm>
            <a:off x="1018186" y="1748088"/>
            <a:ext cx="0" cy="4996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CD75082-E482-49D1-85F9-E63EC7D90C44}"/>
              </a:ext>
            </a:extLst>
          </p:cNvPr>
          <p:cNvCxnSpPr/>
          <p:nvPr/>
        </p:nvCxnSpPr>
        <p:spPr>
          <a:xfrm>
            <a:off x="99557" y="2135734"/>
            <a:ext cx="89289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B41E6D8-1339-4156-8764-D5190834A773}"/>
              </a:ext>
            </a:extLst>
          </p:cNvPr>
          <p:cNvCxnSpPr/>
          <p:nvPr/>
        </p:nvCxnSpPr>
        <p:spPr>
          <a:xfrm>
            <a:off x="99557" y="4441134"/>
            <a:ext cx="89289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6">
            <a:extLst>
              <a:ext uri="{FF2B5EF4-FFF2-40B4-BE49-F238E27FC236}">
                <a16:creationId xmlns:a16="http://schemas.microsoft.com/office/drawing/2014/main" id="{F8D6F0BE-E755-4FF0-93DA-06E28129B9E1}"/>
              </a:ext>
            </a:extLst>
          </p:cNvPr>
          <p:cNvSpPr txBox="1">
            <a:spLocks noChangeArrowheads="1"/>
          </p:cNvSpPr>
          <p:nvPr/>
        </p:nvSpPr>
        <p:spPr bwMode="auto">
          <a:xfrm>
            <a:off x="99555" y="5399086"/>
            <a:ext cx="899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Arial" charset="0"/>
              </a:rPr>
              <a:t>有り</a:t>
            </a:r>
            <a:endParaRPr lang="ja-JP" altLang="en-US" sz="2400" b="1" dirty="0">
              <a:solidFill>
                <a:srgbClr val="FF0000"/>
              </a:solidFill>
              <a:latin typeface="Arial" charset="0"/>
            </a:endParaRPr>
          </a:p>
        </p:txBody>
      </p:sp>
      <p:sp>
        <p:nvSpPr>
          <p:cNvPr id="38" name="テキスト ボックス 6">
            <a:extLst>
              <a:ext uri="{FF2B5EF4-FFF2-40B4-BE49-F238E27FC236}">
                <a16:creationId xmlns:a16="http://schemas.microsoft.com/office/drawing/2014/main" id="{5D72E11E-5B1F-47A1-B93B-CFE641DFE4A1}"/>
              </a:ext>
            </a:extLst>
          </p:cNvPr>
          <p:cNvSpPr txBox="1">
            <a:spLocks noChangeArrowheads="1"/>
          </p:cNvSpPr>
          <p:nvPr/>
        </p:nvSpPr>
        <p:spPr bwMode="auto">
          <a:xfrm>
            <a:off x="99555" y="740879"/>
            <a:ext cx="4294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a:latin typeface="Arial" charset="0"/>
              </a:rPr>
              <a:t>バンドパスフィルタ：</a:t>
            </a:r>
            <a:r>
              <a:rPr lang="en-US" altLang="ja-JP" sz="2400" dirty="0">
                <a:latin typeface="Arial" charset="0"/>
              </a:rPr>
              <a:t>10</a:t>
            </a:r>
            <a:r>
              <a:rPr lang="ja-JP" altLang="en-US" sz="2400" dirty="0">
                <a:latin typeface="Arial" charset="0"/>
              </a:rPr>
              <a:t>～</a:t>
            </a:r>
            <a:r>
              <a:rPr lang="en-US" altLang="ja-JP" sz="2400" dirty="0">
                <a:latin typeface="Arial" charset="0"/>
              </a:rPr>
              <a:t>150Hz</a:t>
            </a:r>
            <a:endParaRPr lang="ja-JP" altLang="en-US" sz="2400" dirty="0">
              <a:latin typeface="Arial" charset="0"/>
            </a:endParaRPr>
          </a:p>
        </p:txBody>
      </p:sp>
      <p:pic>
        <p:nvPicPr>
          <p:cNvPr id="40" name="図 39">
            <a:extLst>
              <a:ext uri="{FF2B5EF4-FFF2-40B4-BE49-F238E27FC236}">
                <a16:creationId xmlns:a16="http://schemas.microsoft.com/office/drawing/2014/main" id="{EB37B64A-27F1-40D2-9056-519244EC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99" y="2207742"/>
            <a:ext cx="3602994" cy="2083894"/>
          </a:xfrm>
          <a:prstGeom prst="rect">
            <a:avLst/>
          </a:prstGeom>
        </p:spPr>
      </p:pic>
      <p:pic>
        <p:nvPicPr>
          <p:cNvPr id="5" name="図 4">
            <a:extLst>
              <a:ext uri="{FF2B5EF4-FFF2-40B4-BE49-F238E27FC236}">
                <a16:creationId xmlns:a16="http://schemas.microsoft.com/office/drawing/2014/main" id="{2C4D02BA-A51E-43BF-A8F7-FA590858B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362" y="2194163"/>
            <a:ext cx="3488595" cy="2174964"/>
          </a:xfrm>
          <a:prstGeom prst="rect">
            <a:avLst/>
          </a:prstGeom>
        </p:spPr>
      </p:pic>
      <p:sp>
        <p:nvSpPr>
          <p:cNvPr id="41" name="テキスト ボックス 6">
            <a:extLst>
              <a:ext uri="{FF2B5EF4-FFF2-40B4-BE49-F238E27FC236}">
                <a16:creationId xmlns:a16="http://schemas.microsoft.com/office/drawing/2014/main" id="{F69ED9A4-8CA3-418C-BAFE-194A0DF16E63}"/>
              </a:ext>
            </a:extLst>
          </p:cNvPr>
          <p:cNvSpPr txBox="1">
            <a:spLocks noChangeArrowheads="1"/>
          </p:cNvSpPr>
          <p:nvPr/>
        </p:nvSpPr>
        <p:spPr bwMode="auto">
          <a:xfrm>
            <a:off x="99556" y="1723272"/>
            <a:ext cx="938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b="1" dirty="0">
                <a:latin typeface="Arial" charset="0"/>
              </a:rPr>
              <a:t>BPF</a:t>
            </a:r>
            <a:endParaRPr lang="ja-JP" altLang="en-US" sz="2400" b="1" dirty="0">
              <a:solidFill>
                <a:srgbClr val="FF0000"/>
              </a:solidFill>
              <a:latin typeface="Arial" charset="0"/>
            </a:endParaRPr>
          </a:p>
        </p:txBody>
      </p:sp>
      <p:pic>
        <p:nvPicPr>
          <p:cNvPr id="9" name="図 8">
            <a:extLst>
              <a:ext uri="{FF2B5EF4-FFF2-40B4-BE49-F238E27FC236}">
                <a16:creationId xmlns:a16="http://schemas.microsoft.com/office/drawing/2014/main" id="{1E6BD4B9-8AA4-4FE9-9A96-20E2BF04C3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3715" y="4513142"/>
            <a:ext cx="3548975" cy="2199647"/>
          </a:xfrm>
          <a:prstGeom prst="rect">
            <a:avLst/>
          </a:prstGeom>
        </p:spPr>
      </p:pic>
      <p:pic>
        <p:nvPicPr>
          <p:cNvPr id="12" name="図 11">
            <a:extLst>
              <a:ext uri="{FF2B5EF4-FFF2-40B4-BE49-F238E27FC236}">
                <a16:creationId xmlns:a16="http://schemas.microsoft.com/office/drawing/2014/main" id="{1240CBE1-28C9-493B-A8A8-01E95358E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471" y="4574214"/>
            <a:ext cx="3587740" cy="2077501"/>
          </a:xfrm>
          <a:prstGeom prst="rect">
            <a:avLst/>
          </a:prstGeom>
        </p:spPr>
      </p:pic>
      <p:sp>
        <p:nvSpPr>
          <p:cNvPr id="42" name="テキスト ボックス 6">
            <a:extLst>
              <a:ext uri="{FF2B5EF4-FFF2-40B4-BE49-F238E27FC236}">
                <a16:creationId xmlns:a16="http://schemas.microsoft.com/office/drawing/2014/main" id="{251CA6D5-DAD2-4DE0-83BC-6FBED5C5B282}"/>
              </a:ext>
            </a:extLst>
          </p:cNvPr>
          <p:cNvSpPr txBox="1">
            <a:spLocks noChangeArrowheads="1"/>
          </p:cNvSpPr>
          <p:nvPr/>
        </p:nvSpPr>
        <p:spPr bwMode="auto">
          <a:xfrm>
            <a:off x="45364" y="1254966"/>
            <a:ext cx="9098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dirty="0">
                <a:latin typeface="Arial" charset="0"/>
              </a:rPr>
              <a:t>BPF</a:t>
            </a:r>
            <a:r>
              <a:rPr lang="ja-JP" altLang="en-US" sz="2400" dirty="0">
                <a:latin typeface="Arial" charset="0"/>
              </a:rPr>
              <a:t>の適用が</a:t>
            </a:r>
            <a:r>
              <a:rPr lang="ja-JP" altLang="en-US" sz="2400" dirty="0">
                <a:solidFill>
                  <a:srgbClr val="FF0000"/>
                </a:solidFill>
                <a:latin typeface="Arial" charset="0"/>
              </a:rPr>
              <a:t>有効</a:t>
            </a:r>
            <a:r>
              <a:rPr lang="ja-JP" altLang="en-US" sz="2400" dirty="0">
                <a:latin typeface="Arial" charset="0"/>
              </a:rPr>
              <a:t> ⇒ 二次成分利用により周波数帯域の拡大が期待</a:t>
            </a:r>
          </a:p>
        </p:txBody>
      </p:sp>
    </p:spTree>
    <p:extLst>
      <p:ext uri="{BB962C8B-B14F-4D97-AF65-F5344CB8AC3E}">
        <p14:creationId xmlns:p14="http://schemas.microsoft.com/office/powerpoint/2010/main" val="1076515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タイトル 1">
            <a:extLst>
              <a:ext uri="{FF2B5EF4-FFF2-40B4-BE49-F238E27FC236}">
                <a16:creationId xmlns:a16="http://schemas.microsoft.com/office/drawing/2014/main" id="{C5DE9B98-5FE2-426C-A7AD-AC8C43306711}"/>
              </a:ext>
            </a:extLst>
          </p:cNvPr>
          <p:cNvSpPr txBox="1">
            <a:spLocks/>
          </p:cNvSpPr>
          <p:nvPr/>
        </p:nvSpPr>
        <p:spPr>
          <a:xfrm>
            <a:off x="1" y="113754"/>
            <a:ext cx="9144000"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管路を動的に可変とする装置</a:t>
            </a:r>
            <a:r>
              <a:rPr lang="en-US" altLang="ja-JP" sz="3600" dirty="0"/>
              <a:t>※ -</a:t>
            </a:r>
            <a:endParaRPr lang="ja-JP" altLang="en-US" sz="3600" dirty="0"/>
          </a:p>
        </p:txBody>
      </p:sp>
      <p:sp>
        <p:nvSpPr>
          <p:cNvPr id="21" name="スライド番号プレースホルダー 5">
            <a:extLst>
              <a:ext uri="{FF2B5EF4-FFF2-40B4-BE49-F238E27FC236}">
                <a16:creationId xmlns:a16="http://schemas.microsoft.com/office/drawing/2014/main" id="{761D91D3-F491-4283-97BF-3F5EB2A83EF5}"/>
              </a:ext>
            </a:extLst>
          </p:cNvPr>
          <p:cNvSpPr>
            <a:spLocks noGrp="1"/>
          </p:cNvSpPr>
          <p:nvPr>
            <p:ph type="sldNum" sz="quarter" idx="12"/>
          </p:nvPr>
        </p:nvSpPr>
        <p:spPr>
          <a:xfrm>
            <a:off x="6457950" y="6356351"/>
            <a:ext cx="2057400" cy="365125"/>
          </a:xfrm>
        </p:spPr>
        <p:txBody>
          <a:bodyPr/>
          <a:lstStyle/>
          <a:p>
            <a:fld id="{BC61AADE-A0EC-439D-811A-359813556A13}" type="slidenum">
              <a:rPr kumimoji="1" lang="ja-JP" altLang="en-US" smtClean="0"/>
              <a:t>47</a:t>
            </a:fld>
            <a:endParaRPr kumimoji="1" lang="ja-JP" altLang="en-US" dirty="0"/>
          </a:p>
        </p:txBody>
      </p:sp>
      <p:sp>
        <p:nvSpPr>
          <p:cNvPr id="22" name="テキスト ボックス 21">
            <a:extLst>
              <a:ext uri="{FF2B5EF4-FFF2-40B4-BE49-F238E27FC236}">
                <a16:creationId xmlns:a16="http://schemas.microsoft.com/office/drawing/2014/main" id="{673BC7A5-C965-431F-972C-E68C3F00C7AA}"/>
              </a:ext>
            </a:extLst>
          </p:cNvPr>
          <p:cNvSpPr txBox="1"/>
          <p:nvPr/>
        </p:nvSpPr>
        <p:spPr>
          <a:xfrm>
            <a:off x="508804" y="5554979"/>
            <a:ext cx="8327732" cy="1323439"/>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管路部は塩ビ管</a:t>
            </a:r>
            <a:endParaRPr lang="en-US" altLang="ja-JP" sz="2000" dirty="0"/>
          </a:p>
          <a:p>
            <a:pPr marL="457200" indent="-457200">
              <a:buFont typeface="Arial" panose="020B0604020202020204" pitchFamily="34" charset="0"/>
              <a:buChar char="•"/>
            </a:pPr>
            <a:r>
              <a:rPr lang="ja-JP" altLang="en-US" sz="2000" dirty="0"/>
              <a:t>可動板は</a:t>
            </a:r>
            <a:r>
              <a:rPr lang="en-US" altLang="ja-JP" sz="2000" dirty="0"/>
              <a:t>MDF</a:t>
            </a:r>
            <a:r>
              <a:rPr lang="ja-JP" altLang="en-US" sz="2000" dirty="0"/>
              <a:t>板で製作し，スピーカを固定</a:t>
            </a:r>
            <a:endParaRPr lang="en-US" altLang="ja-JP" sz="2000" dirty="0"/>
          </a:p>
          <a:p>
            <a:pPr marL="457200" indent="-457200">
              <a:buFont typeface="Arial" panose="020B0604020202020204" pitchFamily="34" charset="0"/>
              <a:buChar char="•"/>
            </a:pPr>
            <a:r>
              <a:rPr lang="ja-JP" altLang="en-US" sz="2000" dirty="0"/>
              <a:t>可動量は</a:t>
            </a:r>
            <a:r>
              <a:rPr lang="en-US" altLang="ja-JP" sz="2000" dirty="0"/>
              <a:t>30cm</a:t>
            </a:r>
            <a:r>
              <a:rPr lang="ja-JP" altLang="en-US" sz="2000" dirty="0"/>
              <a:t>に設定</a:t>
            </a:r>
            <a:endParaRPr lang="en-US" altLang="ja-JP" sz="2000" dirty="0"/>
          </a:p>
          <a:p>
            <a:pPr marL="457200" indent="-457200">
              <a:buFont typeface="Arial" panose="020B0604020202020204" pitchFamily="34" charset="0"/>
              <a:buChar char="•"/>
            </a:pPr>
            <a:r>
              <a:rPr lang="ja-JP" altLang="en-US" sz="2000" dirty="0"/>
              <a:t>台形ねじとステッピングモータを利用し，可動板の位置を動かす</a:t>
            </a:r>
            <a:endParaRPr lang="en-US" altLang="ja-JP" sz="2000" dirty="0"/>
          </a:p>
        </p:txBody>
      </p:sp>
      <p:pic>
        <p:nvPicPr>
          <p:cNvPr id="23" name="図 22" descr="屋内, テーブル, 木製, 部屋 が含まれている画像&#10;&#10;自動的に生成された説明">
            <a:extLst>
              <a:ext uri="{FF2B5EF4-FFF2-40B4-BE49-F238E27FC236}">
                <a16:creationId xmlns:a16="http://schemas.microsoft.com/office/drawing/2014/main" id="{5B9019A4-4307-4766-9726-875C25393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55" y="3179577"/>
            <a:ext cx="5226319" cy="2222614"/>
          </a:xfrm>
          <a:prstGeom prst="rect">
            <a:avLst/>
          </a:prstGeom>
        </p:spPr>
      </p:pic>
      <p:pic>
        <p:nvPicPr>
          <p:cNvPr id="25" name="図 24">
            <a:extLst>
              <a:ext uri="{FF2B5EF4-FFF2-40B4-BE49-F238E27FC236}">
                <a16:creationId xmlns:a16="http://schemas.microsoft.com/office/drawing/2014/main" id="{04C7A0F1-1102-4A42-B225-248C90E79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929" y="3145387"/>
            <a:ext cx="2195419" cy="2256804"/>
          </a:xfrm>
          <a:prstGeom prst="rect">
            <a:avLst/>
          </a:prstGeom>
        </p:spPr>
      </p:pic>
      <p:sp>
        <p:nvSpPr>
          <p:cNvPr id="26" name="コンテンツ プレースホルダ 2">
            <a:extLst>
              <a:ext uri="{FF2B5EF4-FFF2-40B4-BE49-F238E27FC236}">
                <a16:creationId xmlns:a16="http://schemas.microsoft.com/office/drawing/2014/main" id="{4EC748E2-6909-4AF2-8C5C-D0596588A4A2}"/>
              </a:ext>
            </a:extLst>
          </p:cNvPr>
          <p:cNvSpPr txBox="1">
            <a:spLocks/>
          </p:cNvSpPr>
          <p:nvPr/>
        </p:nvSpPr>
        <p:spPr bwMode="auto">
          <a:xfrm>
            <a:off x="8231970" y="4061390"/>
            <a:ext cx="9120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1800" dirty="0">
                <a:latin typeface="+mn-lt"/>
                <a:cs typeface="游ゴシック"/>
              </a:rPr>
              <a:t>モータ</a:t>
            </a:r>
          </a:p>
        </p:txBody>
      </p:sp>
      <p:sp>
        <p:nvSpPr>
          <p:cNvPr id="30" name="コンテンツ プレースホルダ 2">
            <a:extLst>
              <a:ext uri="{FF2B5EF4-FFF2-40B4-BE49-F238E27FC236}">
                <a16:creationId xmlns:a16="http://schemas.microsoft.com/office/drawing/2014/main" id="{FC6A26AF-5C71-443C-BE8E-98CFA42E4D26}"/>
              </a:ext>
            </a:extLst>
          </p:cNvPr>
          <p:cNvSpPr txBox="1">
            <a:spLocks/>
          </p:cNvSpPr>
          <p:nvPr/>
        </p:nvSpPr>
        <p:spPr bwMode="auto">
          <a:xfrm>
            <a:off x="7573354" y="2710314"/>
            <a:ext cx="1475299"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1800" dirty="0">
                <a:latin typeface="+mn-lt"/>
                <a:cs typeface="游ゴシック"/>
              </a:rPr>
              <a:t>カップリング</a:t>
            </a:r>
          </a:p>
        </p:txBody>
      </p:sp>
      <p:sp>
        <p:nvSpPr>
          <p:cNvPr id="31" name="コンテンツ プレースホルダ 2">
            <a:extLst>
              <a:ext uri="{FF2B5EF4-FFF2-40B4-BE49-F238E27FC236}">
                <a16:creationId xmlns:a16="http://schemas.microsoft.com/office/drawing/2014/main" id="{08419076-4978-4184-8CB3-F270A7131134}"/>
              </a:ext>
            </a:extLst>
          </p:cNvPr>
          <p:cNvSpPr txBox="1">
            <a:spLocks/>
          </p:cNvSpPr>
          <p:nvPr/>
        </p:nvSpPr>
        <p:spPr bwMode="auto">
          <a:xfrm>
            <a:off x="6021357" y="2707160"/>
            <a:ext cx="1475299"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1800" dirty="0">
                <a:latin typeface="+mn-lt"/>
                <a:cs typeface="游ゴシック"/>
              </a:rPr>
              <a:t>台形ねじ</a:t>
            </a:r>
          </a:p>
        </p:txBody>
      </p:sp>
      <p:sp>
        <p:nvSpPr>
          <p:cNvPr id="32" name="コンテンツ プレースホルダ 2">
            <a:extLst>
              <a:ext uri="{FF2B5EF4-FFF2-40B4-BE49-F238E27FC236}">
                <a16:creationId xmlns:a16="http://schemas.microsoft.com/office/drawing/2014/main" id="{81D0B4A7-E326-4750-A760-BF5AEBC68837}"/>
              </a:ext>
            </a:extLst>
          </p:cNvPr>
          <p:cNvSpPr txBox="1">
            <a:spLocks/>
          </p:cNvSpPr>
          <p:nvPr/>
        </p:nvSpPr>
        <p:spPr bwMode="auto">
          <a:xfrm>
            <a:off x="7071037" y="5470453"/>
            <a:ext cx="1087465"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1800" dirty="0">
                <a:latin typeface="+mn-lt"/>
                <a:cs typeface="游ゴシック"/>
              </a:rPr>
              <a:t>スピーカ</a:t>
            </a:r>
          </a:p>
        </p:txBody>
      </p:sp>
      <p:sp>
        <p:nvSpPr>
          <p:cNvPr id="33" name="コンテンツ プレースホルダ 2">
            <a:extLst>
              <a:ext uri="{FF2B5EF4-FFF2-40B4-BE49-F238E27FC236}">
                <a16:creationId xmlns:a16="http://schemas.microsoft.com/office/drawing/2014/main" id="{B5A3DE9F-E95E-4DC3-9603-2C57E7DA2DCD}"/>
              </a:ext>
            </a:extLst>
          </p:cNvPr>
          <p:cNvSpPr txBox="1">
            <a:spLocks/>
          </p:cNvSpPr>
          <p:nvPr/>
        </p:nvSpPr>
        <p:spPr bwMode="auto">
          <a:xfrm>
            <a:off x="5924847" y="5483744"/>
            <a:ext cx="1087465"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1800" dirty="0">
                <a:latin typeface="+mn-lt"/>
                <a:cs typeface="游ゴシック"/>
              </a:rPr>
              <a:t>可動板</a:t>
            </a:r>
          </a:p>
        </p:txBody>
      </p:sp>
      <p:cxnSp>
        <p:nvCxnSpPr>
          <p:cNvPr id="34" name="直線矢印コネクタ 33">
            <a:extLst>
              <a:ext uri="{FF2B5EF4-FFF2-40B4-BE49-F238E27FC236}">
                <a16:creationId xmlns:a16="http://schemas.microsoft.com/office/drawing/2014/main" id="{5BAD2619-F204-4EAD-9F73-7F1ED1752DF3}"/>
              </a:ext>
            </a:extLst>
          </p:cNvPr>
          <p:cNvCxnSpPr>
            <a:cxnSpLocks/>
            <a:stCxn id="33" idx="0"/>
          </p:cNvCxnSpPr>
          <p:nvPr/>
        </p:nvCxnSpPr>
        <p:spPr>
          <a:xfrm flipH="1" flipV="1">
            <a:off x="6408860" y="3866250"/>
            <a:ext cx="59720" cy="161749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2123674-0AA8-4CA7-85EB-F1CF450A7334}"/>
              </a:ext>
            </a:extLst>
          </p:cNvPr>
          <p:cNvCxnSpPr>
            <a:cxnSpLocks/>
          </p:cNvCxnSpPr>
          <p:nvPr/>
        </p:nvCxnSpPr>
        <p:spPr>
          <a:xfrm flipH="1" flipV="1">
            <a:off x="6848480" y="4000439"/>
            <a:ext cx="571417" cy="1401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4C99D0D6-54D4-4D86-9C63-5236C801078C}"/>
              </a:ext>
            </a:extLst>
          </p:cNvPr>
          <p:cNvCxnSpPr>
            <a:cxnSpLocks/>
          </p:cNvCxnSpPr>
          <p:nvPr/>
        </p:nvCxnSpPr>
        <p:spPr>
          <a:xfrm flipH="1" flipV="1">
            <a:off x="7950943" y="4000438"/>
            <a:ext cx="390014" cy="29044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30276403-5ED4-458D-9A52-FF7D7559BA2A}"/>
              </a:ext>
            </a:extLst>
          </p:cNvPr>
          <p:cNvCxnSpPr>
            <a:cxnSpLocks/>
          </p:cNvCxnSpPr>
          <p:nvPr/>
        </p:nvCxnSpPr>
        <p:spPr>
          <a:xfrm flipH="1">
            <a:off x="7203812" y="3145387"/>
            <a:ext cx="724241" cy="367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770E5E5-4C35-486C-83C5-281C024634AD}"/>
              </a:ext>
            </a:extLst>
          </p:cNvPr>
          <p:cNvCxnSpPr>
            <a:cxnSpLocks/>
          </p:cNvCxnSpPr>
          <p:nvPr/>
        </p:nvCxnSpPr>
        <p:spPr>
          <a:xfrm>
            <a:off x="6628787" y="3125966"/>
            <a:ext cx="413179" cy="3868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02158C71-45E3-438F-902B-C8C19A0D369F}"/>
              </a:ext>
            </a:extLst>
          </p:cNvPr>
          <p:cNvSpPr/>
          <p:nvPr/>
        </p:nvSpPr>
        <p:spPr>
          <a:xfrm>
            <a:off x="200057" y="853882"/>
            <a:ext cx="4145687" cy="369332"/>
          </a:xfrm>
          <a:prstGeom prst="rect">
            <a:avLst/>
          </a:prstGeom>
        </p:spPr>
        <p:txBody>
          <a:bodyPr wrap="none">
            <a:spAutoFit/>
          </a:bodyPr>
          <a:lstStyle/>
          <a:p>
            <a:r>
              <a:rPr lang="en-US" altLang="ja-JP" dirty="0"/>
              <a:t>※2020</a:t>
            </a:r>
            <a:r>
              <a:rPr lang="ja-JP" altLang="en-US" dirty="0"/>
              <a:t>年</a:t>
            </a:r>
            <a:r>
              <a:rPr lang="en-US" altLang="ja-JP" dirty="0"/>
              <a:t>PBL</a:t>
            </a:r>
            <a:r>
              <a:rPr lang="ja-JP" altLang="en-US" dirty="0"/>
              <a:t>成果発表（</a:t>
            </a:r>
            <a:r>
              <a:rPr lang="en-US" altLang="ja-JP" dirty="0"/>
              <a:t>B4</a:t>
            </a:r>
            <a:r>
              <a:rPr lang="ja-JP" altLang="en-US" dirty="0"/>
              <a:t>廣川）より抜粋</a:t>
            </a:r>
          </a:p>
        </p:txBody>
      </p:sp>
      <p:pic>
        <p:nvPicPr>
          <p:cNvPr id="44" name="図 43">
            <a:extLst>
              <a:ext uri="{FF2B5EF4-FFF2-40B4-BE49-F238E27FC236}">
                <a16:creationId xmlns:a16="http://schemas.microsoft.com/office/drawing/2014/main" id="{74941552-94A2-42F6-B672-24B3381B769D}"/>
              </a:ext>
            </a:extLst>
          </p:cNvPr>
          <p:cNvPicPr>
            <a:picLocks noChangeAspect="1"/>
          </p:cNvPicPr>
          <p:nvPr/>
        </p:nvPicPr>
        <p:blipFill>
          <a:blip r:embed="rId5"/>
          <a:stretch>
            <a:fillRect/>
          </a:stretch>
        </p:blipFill>
        <p:spPr>
          <a:xfrm>
            <a:off x="454688" y="1308909"/>
            <a:ext cx="5335911" cy="1657641"/>
          </a:xfrm>
          <a:prstGeom prst="rect">
            <a:avLst/>
          </a:prstGeom>
        </p:spPr>
      </p:pic>
    </p:spTree>
    <p:extLst>
      <p:ext uri="{BB962C8B-B14F-4D97-AF65-F5344CB8AC3E}">
        <p14:creationId xmlns:p14="http://schemas.microsoft.com/office/powerpoint/2010/main" val="1576470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3999" cy="719395"/>
          </a:xfrm>
        </p:spPr>
        <p:txBody>
          <a:bodyPr>
            <a:normAutofit/>
          </a:bodyPr>
          <a:lstStyle/>
          <a:p>
            <a:pPr algn="ctr"/>
            <a:r>
              <a:rPr kumimoji="1" lang="en-US" altLang="ja-JP" sz="3600" dirty="0"/>
              <a:t>- </a:t>
            </a:r>
            <a:r>
              <a:rPr kumimoji="1" lang="ja-JP" altLang="en-US" sz="3600" dirty="0"/>
              <a:t>研究目的 </a:t>
            </a:r>
            <a:r>
              <a:rPr kumimoji="1" lang="en-US" altLang="ja-JP" sz="3600" dirty="0"/>
              <a:t>-</a:t>
            </a:r>
            <a:endParaRPr kumimoji="1" lang="ja-JP" altLang="en-US" sz="3600" dirty="0"/>
          </a:p>
        </p:txBody>
      </p:sp>
      <p:sp>
        <p:nvSpPr>
          <p:cNvPr id="22" name="テキスト ボックス 21">
            <a:extLst>
              <a:ext uri="{FF2B5EF4-FFF2-40B4-BE49-F238E27FC236}">
                <a16:creationId xmlns:a16="http://schemas.microsoft.com/office/drawing/2014/main" id="{5B827512-14FE-46AA-8D84-496CF6BCEE70}"/>
              </a:ext>
            </a:extLst>
          </p:cNvPr>
          <p:cNvSpPr txBox="1"/>
          <p:nvPr/>
        </p:nvSpPr>
        <p:spPr>
          <a:xfrm>
            <a:off x="0" y="855083"/>
            <a:ext cx="9137411" cy="461665"/>
          </a:xfrm>
          <a:prstGeom prst="rect">
            <a:avLst/>
          </a:prstGeom>
          <a:solidFill>
            <a:schemeClr val="accent2">
              <a:lumMod val="40000"/>
              <a:lumOff val="60000"/>
            </a:schemeClr>
          </a:solidFill>
        </p:spPr>
        <p:txBody>
          <a:bodyPr wrap="square" rtlCol="0">
            <a:spAutoFit/>
          </a:bodyPr>
          <a:lstStyle/>
          <a:p>
            <a:pPr algn="ctr"/>
            <a:r>
              <a:rPr lang="ja-JP" altLang="en-US" sz="2400" dirty="0"/>
              <a:t>ただし大規模音源を用いる場合 ⇒ 推定対象が限定される問題</a:t>
            </a:r>
            <a:endParaRPr lang="en-US" altLang="ja-JP" sz="24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09" y="1400864"/>
            <a:ext cx="3894595" cy="2736125"/>
          </a:xfrm>
          <a:prstGeom prst="rect">
            <a:avLst/>
          </a:prstGeom>
        </p:spPr>
      </p:pic>
      <p:cxnSp>
        <p:nvCxnSpPr>
          <p:cNvPr id="28" name="直線矢印コネクタ 27"/>
          <p:cNvCxnSpPr/>
          <p:nvPr/>
        </p:nvCxnSpPr>
        <p:spPr>
          <a:xfrm>
            <a:off x="1143841" y="2391272"/>
            <a:ext cx="1648786"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143841" y="1736364"/>
            <a:ext cx="2402551"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1143841" y="2984397"/>
            <a:ext cx="753765" cy="0"/>
          </a:xfrm>
          <a:prstGeom prst="straightConnector1">
            <a:avLst/>
          </a:prstGeom>
          <a:ln w="3492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B827512-14FE-46AA-8D84-496CF6BCEE70}"/>
              </a:ext>
            </a:extLst>
          </p:cNvPr>
          <p:cNvSpPr txBox="1"/>
          <p:nvPr/>
        </p:nvSpPr>
        <p:spPr>
          <a:xfrm>
            <a:off x="2121262" y="1452674"/>
            <a:ext cx="975702" cy="584775"/>
          </a:xfrm>
          <a:prstGeom prst="rect">
            <a:avLst/>
          </a:prstGeom>
          <a:noFill/>
        </p:spPr>
        <p:txBody>
          <a:bodyPr wrap="square" rtlCol="0">
            <a:spAutoFit/>
          </a:bodyPr>
          <a:lstStyle/>
          <a:p>
            <a:r>
              <a:rPr lang="ja-JP" altLang="en-US" sz="3200" dirty="0"/>
              <a:t>✖</a:t>
            </a:r>
            <a:endParaRPr lang="en-US" altLang="ja-JP" sz="3200" dirty="0"/>
          </a:p>
        </p:txBody>
      </p:sp>
      <p:sp>
        <p:nvSpPr>
          <p:cNvPr id="44" name="テキスト ボックス 43">
            <a:extLst>
              <a:ext uri="{FF2B5EF4-FFF2-40B4-BE49-F238E27FC236}">
                <a16:creationId xmlns:a16="http://schemas.microsoft.com/office/drawing/2014/main" id="{5B827512-14FE-46AA-8D84-496CF6BCEE70}"/>
              </a:ext>
            </a:extLst>
          </p:cNvPr>
          <p:cNvSpPr txBox="1"/>
          <p:nvPr/>
        </p:nvSpPr>
        <p:spPr>
          <a:xfrm>
            <a:off x="1602279" y="2098884"/>
            <a:ext cx="975702" cy="584775"/>
          </a:xfrm>
          <a:prstGeom prst="rect">
            <a:avLst/>
          </a:prstGeom>
          <a:noFill/>
        </p:spPr>
        <p:txBody>
          <a:bodyPr wrap="square" rtlCol="0">
            <a:spAutoFit/>
          </a:bodyPr>
          <a:lstStyle/>
          <a:p>
            <a:r>
              <a:rPr lang="ja-JP" altLang="en-US" sz="3200" dirty="0"/>
              <a:t>✖</a:t>
            </a:r>
            <a:endParaRPr lang="en-US" altLang="ja-JP" sz="3200" dirty="0"/>
          </a:p>
        </p:txBody>
      </p:sp>
      <p:sp>
        <p:nvSpPr>
          <p:cNvPr id="31" name="テキスト ボックス 30">
            <a:extLst>
              <a:ext uri="{FF2B5EF4-FFF2-40B4-BE49-F238E27FC236}">
                <a16:creationId xmlns:a16="http://schemas.microsoft.com/office/drawing/2014/main" id="{5B827512-14FE-46AA-8D84-496CF6BCEE70}"/>
              </a:ext>
            </a:extLst>
          </p:cNvPr>
          <p:cNvSpPr txBox="1"/>
          <p:nvPr/>
        </p:nvSpPr>
        <p:spPr>
          <a:xfrm>
            <a:off x="1215562" y="2692009"/>
            <a:ext cx="975702" cy="584775"/>
          </a:xfrm>
          <a:prstGeom prst="rect">
            <a:avLst/>
          </a:prstGeom>
          <a:noFill/>
        </p:spPr>
        <p:txBody>
          <a:bodyPr wrap="square" rtlCol="0">
            <a:spAutoFit/>
          </a:bodyPr>
          <a:lstStyle/>
          <a:p>
            <a:r>
              <a:rPr lang="ja-JP" altLang="en-US" sz="3200" dirty="0"/>
              <a:t>✖</a:t>
            </a:r>
            <a:endParaRPr lang="en-US" altLang="ja-JP" sz="3200" dirty="0"/>
          </a:p>
        </p:txBody>
      </p:sp>
      <p:pic>
        <p:nvPicPr>
          <p:cNvPr id="25" name="図 24"/>
          <p:cNvPicPr>
            <a:picLocks noChangeAspect="1"/>
          </p:cNvPicPr>
          <p:nvPr/>
        </p:nvPicPr>
        <p:blipFill rotWithShape="1">
          <a:blip r:embed="rId4" cstate="print">
            <a:extLst>
              <a:ext uri="{28A0092B-C50C-407E-A947-70E740481C1C}">
                <a14:useLocalDpi xmlns:a14="http://schemas.microsoft.com/office/drawing/2010/main" val="0"/>
              </a:ext>
            </a:extLst>
          </a:blip>
          <a:srcRect l="253" t="1263" r="1265"/>
          <a:stretch/>
        </p:blipFill>
        <p:spPr>
          <a:xfrm>
            <a:off x="4649248" y="1533908"/>
            <a:ext cx="3967032" cy="1738053"/>
          </a:xfrm>
          <a:prstGeom prst="rect">
            <a:avLst/>
          </a:prstGeom>
        </p:spPr>
      </p:pic>
      <p:sp>
        <p:nvSpPr>
          <p:cNvPr id="26" name="正方形/長方形 25">
            <a:extLst>
              <a:ext uri="{FF2B5EF4-FFF2-40B4-BE49-F238E27FC236}">
                <a16:creationId xmlns:a16="http://schemas.microsoft.com/office/drawing/2014/main" id="{E24408CF-38CC-473D-A553-886A0783DAFB}"/>
              </a:ext>
            </a:extLst>
          </p:cNvPr>
          <p:cNvSpPr/>
          <p:nvPr/>
        </p:nvSpPr>
        <p:spPr>
          <a:xfrm>
            <a:off x="4649248" y="2202548"/>
            <a:ext cx="3967032" cy="78184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音源の共振周波数を測定対象に</a:t>
            </a:r>
            <a:endParaRPr kumimoji="1" lang="en-US" altLang="ja-JP" sz="2000" dirty="0">
              <a:solidFill>
                <a:schemeClr val="tx1"/>
              </a:solidFill>
            </a:endParaRPr>
          </a:p>
          <a:p>
            <a:pPr algn="ctr"/>
            <a:r>
              <a:rPr kumimoji="1" lang="ja-JP" altLang="en-US" sz="2000" dirty="0">
                <a:solidFill>
                  <a:schemeClr val="tx1"/>
                </a:solidFill>
              </a:rPr>
              <a:t>応じて変化させることは</a:t>
            </a:r>
            <a:r>
              <a:rPr kumimoji="1" lang="ja-JP" altLang="en-US" sz="2000" dirty="0">
                <a:solidFill>
                  <a:srgbClr val="FF0000"/>
                </a:solidFill>
              </a:rPr>
              <a:t>困難</a:t>
            </a:r>
          </a:p>
        </p:txBody>
      </p:sp>
      <p:sp>
        <p:nvSpPr>
          <p:cNvPr id="30" name="テキスト ボックス 29">
            <a:extLst>
              <a:ext uri="{FF2B5EF4-FFF2-40B4-BE49-F238E27FC236}">
                <a16:creationId xmlns:a16="http://schemas.microsoft.com/office/drawing/2014/main" id="{5B827512-14FE-46AA-8D84-496CF6BCEE70}"/>
              </a:ext>
            </a:extLst>
          </p:cNvPr>
          <p:cNvSpPr txBox="1"/>
          <p:nvPr/>
        </p:nvSpPr>
        <p:spPr>
          <a:xfrm>
            <a:off x="-1" y="5787166"/>
            <a:ext cx="9137411" cy="830997"/>
          </a:xfrm>
          <a:prstGeom prst="rect">
            <a:avLst/>
          </a:prstGeom>
          <a:noFill/>
        </p:spPr>
        <p:txBody>
          <a:bodyPr wrap="square" rtlCol="0">
            <a:spAutoFit/>
          </a:bodyPr>
          <a:lstStyle/>
          <a:p>
            <a:pPr algn="ctr"/>
            <a:r>
              <a:rPr lang="ja-JP" altLang="en-US" sz="2400" dirty="0">
                <a:uFill>
                  <a:solidFill>
                    <a:srgbClr val="FF0000"/>
                  </a:solidFill>
                </a:uFill>
              </a:rPr>
              <a:t>測定系の共振を利用した周波数応答計測手法を用いた</a:t>
            </a:r>
            <a:endParaRPr lang="en-US" altLang="ja-JP" sz="2400" dirty="0">
              <a:uFill>
                <a:solidFill>
                  <a:srgbClr val="FF0000"/>
                </a:solidFill>
              </a:uFill>
            </a:endParaRPr>
          </a:p>
          <a:p>
            <a:pPr algn="ctr"/>
            <a:r>
              <a:rPr lang="ja-JP" altLang="en-US" sz="2400" dirty="0">
                <a:uFill>
                  <a:solidFill>
                    <a:srgbClr val="FF0000"/>
                  </a:solidFill>
                </a:uFill>
              </a:rPr>
              <a:t>大振幅音響計測制御機構の開発</a:t>
            </a:r>
            <a:endParaRPr lang="en-US" altLang="ja-JP" sz="2400" dirty="0">
              <a:uFill>
                <a:solidFill>
                  <a:srgbClr val="FF0000"/>
                </a:solidFill>
              </a:uFill>
            </a:endParaRPr>
          </a:p>
        </p:txBody>
      </p:sp>
      <p:sp>
        <p:nvSpPr>
          <p:cNvPr id="32" name="四角形: 角を丸くする 9">
            <a:extLst>
              <a:ext uri="{FF2B5EF4-FFF2-40B4-BE49-F238E27FC236}">
                <a16:creationId xmlns:a16="http://schemas.microsoft.com/office/drawing/2014/main" id="{429F6F74-EC34-4C10-8A00-1F787CE3C025}"/>
              </a:ext>
            </a:extLst>
          </p:cNvPr>
          <p:cNvSpPr/>
          <p:nvPr/>
        </p:nvSpPr>
        <p:spPr>
          <a:xfrm>
            <a:off x="235427" y="5609968"/>
            <a:ext cx="8827642" cy="1068711"/>
          </a:xfrm>
          <a:prstGeom prst="roundRect">
            <a:avLst>
              <a:gd name="adj" fmla="val 53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EFBB846-746F-4979-9A81-FD5531DC3B91}"/>
              </a:ext>
            </a:extLst>
          </p:cNvPr>
          <p:cNvSpPr txBox="1"/>
          <p:nvPr/>
        </p:nvSpPr>
        <p:spPr>
          <a:xfrm>
            <a:off x="470755" y="5305561"/>
            <a:ext cx="1346172" cy="523220"/>
          </a:xfrm>
          <a:prstGeom prst="rect">
            <a:avLst/>
          </a:prstGeom>
          <a:solidFill>
            <a:schemeClr val="bg1"/>
          </a:solidFill>
        </p:spPr>
        <p:txBody>
          <a:bodyPr wrap="square" rtlCol="0">
            <a:spAutoFit/>
          </a:bodyPr>
          <a:lstStyle/>
          <a:p>
            <a:pPr algn="ct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目的</a:t>
            </a:r>
            <a:r>
              <a:rPr lang="en-US" altLang="ja-JP" sz="2800" dirty="0">
                <a:latin typeface="ＭＳ Ｐゴシック" panose="020B0600070205080204" pitchFamily="50" charset="-128"/>
              </a:rPr>
              <a:t>】</a:t>
            </a:r>
          </a:p>
        </p:txBody>
      </p:sp>
      <p:sp>
        <p:nvSpPr>
          <p:cNvPr id="34" name="正方形/長方形 33">
            <a:extLst>
              <a:ext uri="{FF2B5EF4-FFF2-40B4-BE49-F238E27FC236}">
                <a16:creationId xmlns:a16="http://schemas.microsoft.com/office/drawing/2014/main" id="{E24408CF-38CC-473D-A553-886A0783DAFB}"/>
              </a:ext>
            </a:extLst>
          </p:cNvPr>
          <p:cNvSpPr/>
          <p:nvPr/>
        </p:nvSpPr>
        <p:spPr>
          <a:xfrm>
            <a:off x="423909" y="2209645"/>
            <a:ext cx="3967032" cy="78184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音源の</a:t>
            </a:r>
            <a:r>
              <a:rPr kumimoji="1" lang="ja-JP" altLang="en-US" sz="2000" dirty="0">
                <a:solidFill>
                  <a:srgbClr val="FF0000"/>
                </a:solidFill>
              </a:rPr>
              <a:t>周波数帯域が狭い</a:t>
            </a:r>
          </a:p>
        </p:txBody>
      </p:sp>
      <p:sp>
        <p:nvSpPr>
          <p:cNvPr id="35" name="テキスト ボックス 34">
            <a:extLst>
              <a:ext uri="{FF2B5EF4-FFF2-40B4-BE49-F238E27FC236}">
                <a16:creationId xmlns:a16="http://schemas.microsoft.com/office/drawing/2014/main" id="{D05285F5-BF84-4ECF-BCD2-630CF0CE5DF2}"/>
              </a:ext>
            </a:extLst>
          </p:cNvPr>
          <p:cNvSpPr txBox="1"/>
          <p:nvPr/>
        </p:nvSpPr>
        <p:spPr>
          <a:xfrm>
            <a:off x="327779" y="4320933"/>
            <a:ext cx="8642938" cy="830997"/>
          </a:xfrm>
          <a:prstGeom prst="rect">
            <a:avLst/>
          </a:prstGeom>
          <a:noFill/>
        </p:spPr>
        <p:txBody>
          <a:bodyPr wrap="square" rtlCol="0">
            <a:spAutoFit/>
          </a:bodyPr>
          <a:lstStyle/>
          <a:p>
            <a:r>
              <a:rPr lang="ja-JP" altLang="en-US" sz="2400" dirty="0">
                <a:solidFill>
                  <a:srgbClr val="FF0000"/>
                </a:solidFill>
                <a:latin typeface="ＭＳ Ｐゴシック" panose="020B0600070205080204" pitchFamily="50" charset="-128"/>
              </a:rPr>
              <a:t>①測定系の共振利用</a:t>
            </a:r>
            <a:r>
              <a:rPr lang="ja-JP" altLang="en-US" sz="2400" dirty="0">
                <a:latin typeface="ＭＳ Ｐゴシック" panose="020B0600070205080204" pitchFamily="50" charset="-128"/>
              </a:rPr>
              <a:t>と</a:t>
            </a:r>
            <a:r>
              <a:rPr lang="ja-JP" altLang="en-US" sz="2400" dirty="0">
                <a:solidFill>
                  <a:srgbClr val="FF0000"/>
                </a:solidFill>
                <a:latin typeface="ＭＳ Ｐゴシック" panose="020B0600070205080204" pitchFamily="50" charset="-128"/>
              </a:rPr>
              <a:t>②管路長に応じた発振周波数の自動決定　　　</a:t>
            </a:r>
            <a:endParaRPr lang="en-US" altLang="ja-JP" sz="2400" dirty="0">
              <a:solidFill>
                <a:srgbClr val="FF0000"/>
              </a:solidFill>
              <a:latin typeface="ＭＳ Ｐゴシック" panose="020B0600070205080204" pitchFamily="50" charset="-128"/>
            </a:endParaRPr>
          </a:p>
          <a:p>
            <a:r>
              <a:rPr lang="ja-JP" altLang="en-US" sz="2400" dirty="0">
                <a:solidFill>
                  <a:srgbClr val="FF0000"/>
                </a:solidFill>
                <a:latin typeface="ＭＳ Ｐゴシック" panose="020B0600070205080204" pitchFamily="50" charset="-128"/>
              </a:rPr>
              <a:t>　　</a:t>
            </a:r>
            <a:r>
              <a:rPr lang="ja-JP" altLang="en-US" sz="2400" dirty="0">
                <a:latin typeface="ＭＳ Ｐゴシック" panose="020B0600070205080204" pitchFamily="50" charset="-128"/>
              </a:rPr>
              <a:t>⇒比較的小規模な音源による大振幅加振と周波数帯域の拡大</a:t>
            </a:r>
            <a:endParaRPr lang="en-US" altLang="ja-JP" sz="2400" dirty="0">
              <a:solidFill>
                <a:srgbClr val="FF0000"/>
              </a:solidFill>
              <a:latin typeface="ＭＳ Ｐゴシック" panose="020B0600070205080204" pitchFamily="50" charset="-128"/>
            </a:endParaRPr>
          </a:p>
        </p:txBody>
      </p:sp>
      <p:sp>
        <p:nvSpPr>
          <p:cNvPr id="2" name="下矢印 1"/>
          <p:cNvSpPr/>
          <p:nvPr/>
        </p:nvSpPr>
        <p:spPr>
          <a:xfrm>
            <a:off x="3900426" y="3254276"/>
            <a:ext cx="1166900" cy="912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BC61AADE-A0EC-439D-811A-359813556A13}" type="slidenum">
              <a:rPr kumimoji="1" lang="ja-JP" altLang="en-US" smtClean="0"/>
              <a:t>5</a:t>
            </a:fld>
            <a:endParaRPr kumimoji="1" lang="ja-JP" altLang="en-US"/>
          </a:p>
        </p:txBody>
      </p:sp>
    </p:spTree>
    <p:extLst>
      <p:ext uri="{BB962C8B-B14F-4D97-AF65-F5344CB8AC3E}">
        <p14:creationId xmlns:p14="http://schemas.microsoft.com/office/powerpoint/2010/main" val="3235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31" grpId="0"/>
      <p:bldP spid="26" grpId="0" animBg="1"/>
      <p:bldP spid="30" grpId="0"/>
      <p:bldP spid="32" grpId="0" animBg="1"/>
      <p:bldP spid="33" grpId="0" animBg="1"/>
      <p:bldP spid="34" grpId="0" animBg="1"/>
      <p:bldP spid="3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4000" cy="719395"/>
          </a:xfrm>
        </p:spPr>
        <p:txBody>
          <a:bodyPr>
            <a:normAutofit/>
          </a:bodyPr>
          <a:lstStyle/>
          <a:p>
            <a:pPr algn="ctr"/>
            <a:r>
              <a:rPr kumimoji="1" lang="en-US" altLang="ja-JP" sz="3600" dirty="0"/>
              <a:t>- </a:t>
            </a:r>
            <a:r>
              <a:rPr lang="ja-JP" altLang="en-US" sz="3600" dirty="0"/>
              <a:t>発表内容 </a:t>
            </a:r>
            <a:r>
              <a:rPr kumimoji="1" lang="en-US" altLang="ja-JP" sz="3600" dirty="0"/>
              <a:t>-</a:t>
            </a:r>
            <a:endParaRPr kumimoji="1" lang="ja-JP" altLang="en-US" sz="3600" dirty="0"/>
          </a:p>
        </p:txBody>
      </p:sp>
      <p:sp>
        <p:nvSpPr>
          <p:cNvPr id="5" name="正方形/長方形 14"/>
          <p:cNvSpPr>
            <a:spLocks noChangeArrowheads="1"/>
          </p:cNvSpPr>
          <p:nvPr/>
        </p:nvSpPr>
        <p:spPr bwMode="auto">
          <a:xfrm>
            <a:off x="634176" y="1039943"/>
            <a:ext cx="8262254"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400" dirty="0">
                <a:latin typeface="Times New Roman" pitchFamily="18" charset="0"/>
                <a:cs typeface="Times New Roman" pitchFamily="18" charset="0"/>
              </a:rPr>
              <a:t>第４章　　</a:t>
            </a:r>
            <a:r>
              <a:rPr lang="ja-JP" altLang="en-US" sz="2400" dirty="0"/>
              <a:t>管路の共振周波数を利用する周波数応答計測系</a:t>
            </a:r>
            <a:endParaRPr lang="en-US" altLang="ja-JP" sz="2400" dirty="0"/>
          </a:p>
          <a:p>
            <a:pPr eaLnBrk="1" hangingPunct="1">
              <a:defRPr/>
            </a:pPr>
            <a:r>
              <a:rPr lang="ja-JP" altLang="en-US" sz="2400" dirty="0"/>
              <a:t>　　　　　　の構成</a:t>
            </a:r>
            <a:endParaRPr lang="en-US" altLang="ja-JP" sz="2400" dirty="0"/>
          </a:p>
          <a:p>
            <a:pPr eaLnBrk="1" hangingPunct="1">
              <a:defRPr/>
            </a:pPr>
            <a:endParaRPr lang="en-US" altLang="ja-JP" sz="1600" dirty="0">
              <a:latin typeface="Times New Roman" pitchFamily="18" charset="0"/>
              <a:cs typeface="Times New Roman" pitchFamily="18" charset="0"/>
            </a:endParaRPr>
          </a:p>
          <a:p>
            <a:pPr eaLnBrk="1" hangingPunct="1">
              <a:defRPr/>
            </a:pPr>
            <a:r>
              <a:rPr lang="ja-JP" altLang="en-US" sz="2400" dirty="0">
                <a:latin typeface="Times New Roman" pitchFamily="18" charset="0"/>
                <a:cs typeface="Times New Roman" pitchFamily="18" charset="0"/>
              </a:rPr>
              <a:t>第５章　　</a:t>
            </a:r>
            <a:r>
              <a:rPr lang="ja-JP" altLang="en-US" sz="2400" dirty="0"/>
              <a:t>管路の共振周波数を可変とする大振幅音響計測</a:t>
            </a:r>
            <a:endParaRPr lang="en-US" altLang="ja-JP" sz="2400" dirty="0"/>
          </a:p>
          <a:p>
            <a:pPr eaLnBrk="1" hangingPunct="1">
              <a:defRPr/>
            </a:pPr>
            <a:r>
              <a:rPr lang="ja-JP" altLang="en-US" sz="2400" dirty="0"/>
              <a:t>　　　　　　制御機構の構成</a:t>
            </a:r>
            <a:endParaRPr lang="en-US" altLang="ja-JP" sz="2400" dirty="0">
              <a:latin typeface="Times New Roman" pitchFamily="18" charset="0"/>
              <a:cs typeface="Times New Roman" pitchFamily="18" charset="0"/>
            </a:endParaRPr>
          </a:p>
          <a:p>
            <a:pPr eaLnBrk="1" hangingPunct="1">
              <a:defRPr/>
            </a:pPr>
            <a:endParaRPr lang="en-US" altLang="ja-JP" dirty="0">
              <a:latin typeface="Times New Roman" pitchFamily="18" charset="0"/>
              <a:cs typeface="Times New Roman" pitchFamily="18" charset="0"/>
            </a:endParaRPr>
          </a:p>
          <a:p>
            <a:pPr eaLnBrk="1" hangingPunct="1">
              <a:defRPr/>
            </a:pPr>
            <a:r>
              <a:rPr lang="ja-JP" altLang="en-US" sz="2400" dirty="0">
                <a:latin typeface="Times New Roman" pitchFamily="18" charset="0"/>
                <a:cs typeface="Times New Roman" pitchFamily="18" charset="0"/>
              </a:rPr>
              <a:t>第６章　　</a:t>
            </a:r>
            <a:r>
              <a:rPr lang="ja-JP" altLang="en-US" sz="2400" dirty="0"/>
              <a:t>熱音響コア部の周波数応答に基づく自励発振時</a:t>
            </a:r>
            <a:endParaRPr lang="en-US" altLang="ja-JP" sz="2400" dirty="0"/>
          </a:p>
          <a:p>
            <a:pPr eaLnBrk="1" hangingPunct="1">
              <a:defRPr/>
            </a:pPr>
            <a:r>
              <a:rPr lang="ja-JP" altLang="en-US" sz="2400" dirty="0"/>
              <a:t>　　　　　　圧力振幅の推定</a:t>
            </a:r>
            <a:endParaRPr lang="en-US" altLang="ja-JP" sz="2400" dirty="0"/>
          </a:p>
          <a:p>
            <a:pPr eaLnBrk="1" hangingPunct="1">
              <a:defRPr/>
            </a:pPr>
            <a:endParaRPr lang="en-US" altLang="ja-JP" dirty="0">
              <a:latin typeface="Times New Roman" pitchFamily="18" charset="0"/>
              <a:cs typeface="Times New Roman" pitchFamily="18" charset="0"/>
            </a:endParaRPr>
          </a:p>
          <a:p>
            <a:pPr eaLnBrk="1" hangingPunct="1">
              <a:defRPr/>
            </a:pPr>
            <a:r>
              <a:rPr lang="ja-JP" altLang="en-US" sz="2400" dirty="0">
                <a:latin typeface="Times New Roman" pitchFamily="18" charset="0"/>
                <a:cs typeface="Times New Roman" pitchFamily="18" charset="0"/>
              </a:rPr>
              <a:t>第７章　　</a:t>
            </a:r>
            <a:r>
              <a:rPr lang="ja-JP" altLang="en-US" sz="2400" dirty="0"/>
              <a:t>定常発振制御系の安定条件の実験的検討</a:t>
            </a:r>
            <a:endParaRPr lang="en-US" altLang="ja-JP" sz="2400" dirty="0"/>
          </a:p>
          <a:p>
            <a:pPr eaLnBrk="1" hangingPunct="1">
              <a:defRPr/>
            </a:pPr>
            <a:endParaRPr lang="en-US" altLang="ja-JP" dirty="0">
              <a:latin typeface="Times New Roman" pitchFamily="18" charset="0"/>
              <a:cs typeface="Times New Roman" pitchFamily="18" charset="0"/>
            </a:endParaRPr>
          </a:p>
          <a:p>
            <a:pPr eaLnBrk="1" hangingPunct="1">
              <a:defRPr/>
            </a:pPr>
            <a:r>
              <a:rPr lang="ja-JP" altLang="en-US" sz="2400" dirty="0">
                <a:latin typeface="Times New Roman" pitchFamily="18" charset="0"/>
                <a:cs typeface="Times New Roman" pitchFamily="18" charset="0"/>
              </a:rPr>
              <a:t>第</a:t>
            </a:r>
            <a:r>
              <a:rPr lang="en-US" altLang="ja-JP" sz="2400" dirty="0">
                <a:latin typeface="ＭＳ Ｐゴシック" panose="020B0600070205080204" pitchFamily="50" charset="-128"/>
                <a:ea typeface="ＭＳ Ｐゴシック" panose="020B0600070205080204" pitchFamily="50" charset="-128"/>
                <a:cs typeface="Times New Roman" pitchFamily="18" charset="0"/>
              </a:rPr>
              <a:t>8</a:t>
            </a:r>
            <a:r>
              <a:rPr lang="ja-JP" altLang="en-US" sz="2400" dirty="0">
                <a:latin typeface="ＭＳ Ｐゴシック" panose="020B0600070205080204" pitchFamily="50" charset="-128"/>
                <a:ea typeface="ＭＳ Ｐゴシック" panose="020B0600070205080204" pitchFamily="50" charset="-128"/>
                <a:cs typeface="Times New Roman" pitchFamily="18" charset="0"/>
              </a:rPr>
              <a:t>章　　</a:t>
            </a:r>
            <a:r>
              <a:rPr lang="ja-JP" altLang="en-US" sz="2400" dirty="0"/>
              <a:t>二次共振周波数の励起による発振周波数の変化と</a:t>
            </a:r>
            <a:endParaRPr lang="en-US" altLang="ja-JP" sz="2400" dirty="0"/>
          </a:p>
          <a:p>
            <a:pPr eaLnBrk="1" hangingPunct="1">
              <a:defRPr/>
            </a:pPr>
            <a:r>
              <a:rPr lang="ja-JP" altLang="en-US" sz="2400" dirty="0"/>
              <a:t>　　　　　  バンドパスフィルタの効果検証</a:t>
            </a:r>
            <a:endParaRPr lang="en-US" altLang="ja-JP" sz="2400" dirty="0"/>
          </a:p>
          <a:p>
            <a:pPr eaLnBrk="1" hangingPunct="1">
              <a:defRPr/>
            </a:pPr>
            <a:endParaRPr lang="en-US" altLang="ja-JP" dirty="0">
              <a:latin typeface="ＭＳ Ｐゴシック" panose="020B0600070205080204" pitchFamily="50" charset="-128"/>
              <a:ea typeface="ＭＳ Ｐゴシック" panose="020B0600070205080204" pitchFamily="50" charset="-128"/>
              <a:cs typeface="Times New Roman" pitchFamily="18" charset="0"/>
            </a:endParaRPr>
          </a:p>
          <a:p>
            <a:pPr eaLnBrk="1" hangingPunct="1">
              <a:defRPr/>
            </a:pPr>
            <a:r>
              <a:rPr lang="ja-JP" altLang="en-US" sz="2400" dirty="0">
                <a:latin typeface="ＭＳ Ｐゴシック" panose="020B0600070205080204" pitchFamily="50" charset="-128"/>
                <a:ea typeface="ＭＳ Ｐゴシック" panose="020B0600070205080204" pitchFamily="50" charset="-128"/>
                <a:cs typeface="Times New Roman" pitchFamily="18" charset="0"/>
              </a:rPr>
              <a:t>第</a:t>
            </a:r>
            <a:r>
              <a:rPr lang="en-US" altLang="ja-JP" sz="2400" dirty="0">
                <a:latin typeface="ＭＳ Ｐゴシック" panose="020B0600070205080204" pitchFamily="50" charset="-128"/>
                <a:ea typeface="ＭＳ Ｐゴシック" panose="020B0600070205080204" pitchFamily="50" charset="-128"/>
                <a:cs typeface="Times New Roman" pitchFamily="18" charset="0"/>
              </a:rPr>
              <a:t>9</a:t>
            </a:r>
            <a:r>
              <a:rPr lang="ja-JP" altLang="en-US" sz="2400" dirty="0">
                <a:latin typeface="ＭＳ Ｐゴシック" panose="020B0600070205080204" pitchFamily="50" charset="-128"/>
                <a:ea typeface="ＭＳ Ｐゴシック" panose="020B0600070205080204" pitchFamily="50" charset="-128"/>
                <a:cs typeface="Times New Roman" pitchFamily="18" charset="0"/>
              </a:rPr>
              <a:t>章　　結言</a:t>
            </a:r>
            <a:endParaRPr lang="en-US" altLang="ja-JP" sz="2400" dirty="0">
              <a:latin typeface="ＭＳ Ｐゴシック" panose="020B0600070205080204" pitchFamily="50" charset="-128"/>
              <a:ea typeface="ＭＳ Ｐゴシック" panose="020B0600070205080204" pitchFamily="50" charset="-128"/>
              <a:cs typeface="Times New Roman" pitchFamily="18" charset="0"/>
            </a:endParaRPr>
          </a:p>
        </p:txBody>
      </p:sp>
      <p:sp>
        <p:nvSpPr>
          <p:cNvPr id="8" name="正方形/長方形 7"/>
          <p:cNvSpPr/>
          <p:nvPr/>
        </p:nvSpPr>
        <p:spPr bwMode="auto">
          <a:xfrm>
            <a:off x="386606" y="3937385"/>
            <a:ext cx="8757394" cy="160668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p:cNvSpPr>
            <a:spLocks noGrp="1"/>
          </p:cNvSpPr>
          <p:nvPr>
            <p:ph type="sldNum" sz="quarter" idx="12"/>
          </p:nvPr>
        </p:nvSpPr>
        <p:spPr/>
        <p:txBody>
          <a:bodyPr/>
          <a:lstStyle/>
          <a:p>
            <a:fld id="{BC61AADE-A0EC-439D-811A-359813556A13}" type="slidenum">
              <a:rPr kumimoji="1" lang="ja-JP" altLang="en-US" smtClean="0"/>
              <a:t>6</a:t>
            </a:fld>
            <a:endParaRPr kumimoji="1" lang="ja-JP" altLang="en-US"/>
          </a:p>
        </p:txBody>
      </p:sp>
    </p:spTree>
    <p:extLst>
      <p:ext uri="{BB962C8B-B14F-4D97-AF65-F5344CB8AC3E}">
        <p14:creationId xmlns:p14="http://schemas.microsoft.com/office/powerpoint/2010/main" val="9569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0" y="113754"/>
            <a:ext cx="9144000" cy="719395"/>
          </a:xfrm>
        </p:spPr>
        <p:txBody>
          <a:bodyPr>
            <a:normAutofit/>
          </a:bodyPr>
          <a:lstStyle/>
          <a:p>
            <a:pPr algn="ctr"/>
            <a:r>
              <a:rPr kumimoji="1" lang="en-US" altLang="ja-JP" sz="3600" dirty="0"/>
              <a:t>- </a:t>
            </a:r>
            <a:r>
              <a:rPr kumimoji="1" lang="ja-JP" altLang="en-US" sz="3600" dirty="0"/>
              <a:t>実験装置 </a:t>
            </a:r>
            <a:r>
              <a:rPr kumimoji="1" lang="en-US" altLang="ja-JP" sz="3600" dirty="0"/>
              <a:t>-</a:t>
            </a:r>
            <a:endParaRPr kumimoji="1" lang="ja-JP" altLang="en-US" sz="3600" dirty="0"/>
          </a:p>
        </p:txBody>
      </p:sp>
      <p:sp>
        <p:nvSpPr>
          <p:cNvPr id="5" name="正方形/長方形 4">
            <a:extLst>
              <a:ext uri="{FF2B5EF4-FFF2-40B4-BE49-F238E27FC236}">
                <a16:creationId xmlns:a16="http://schemas.microsoft.com/office/drawing/2014/main" id="{1B36C367-49A8-4B73-A9A0-638C36D5ACBA}"/>
              </a:ext>
            </a:extLst>
          </p:cNvPr>
          <p:cNvSpPr/>
          <p:nvPr/>
        </p:nvSpPr>
        <p:spPr>
          <a:xfrm>
            <a:off x="306288" y="976043"/>
            <a:ext cx="7460697" cy="461665"/>
          </a:xfrm>
          <a:prstGeom prst="rect">
            <a:avLst/>
          </a:prstGeom>
        </p:spPr>
        <p:txBody>
          <a:bodyPr wrap="none">
            <a:spAutoFit/>
          </a:bodyPr>
          <a:lstStyle/>
          <a:p>
            <a:pPr marL="457200" indent="-457200">
              <a:buFont typeface="Wingdings" panose="05000000000000000000" pitchFamily="2" charset="2"/>
              <a:buChar char="l"/>
            </a:pPr>
            <a:r>
              <a:rPr lang="ja-JP" altLang="en-US" sz="2400" dirty="0"/>
              <a:t>両側閉端の定在波型熱音響エンジン（全長</a:t>
            </a:r>
            <a:r>
              <a:rPr lang="en-US" altLang="ja-JP" sz="2400" dirty="0"/>
              <a:t>3876mm</a:t>
            </a:r>
            <a:r>
              <a:rPr lang="ja-JP" altLang="en-US" sz="2400" dirty="0"/>
              <a:t>）</a:t>
            </a:r>
          </a:p>
        </p:txBody>
      </p:sp>
      <mc:AlternateContent xmlns:mc="http://schemas.openxmlformats.org/markup-compatibility/2006" xmlns:a14="http://schemas.microsoft.com/office/drawing/2010/main">
        <mc:Choice Requires="a14">
          <p:sp>
            <p:nvSpPr>
              <p:cNvPr id="141" name="正方形/長方形 140">
                <a:extLst>
                  <a:ext uri="{FF2B5EF4-FFF2-40B4-BE49-F238E27FC236}">
                    <a16:creationId xmlns:a16="http://schemas.microsoft.com/office/drawing/2014/main" id="{57F8CBF3-9045-464F-9BD5-2CDB738839FC}"/>
                  </a:ext>
                </a:extLst>
              </p:cNvPr>
              <p:cNvSpPr/>
              <p:nvPr/>
            </p:nvSpPr>
            <p:spPr>
              <a:xfrm>
                <a:off x="1035156" y="5881957"/>
                <a:ext cx="3908714" cy="461665"/>
              </a:xfrm>
              <a:prstGeom prst="rect">
                <a:avLst/>
              </a:prstGeom>
              <a:noFill/>
            </p:spPr>
            <p:txBody>
              <a:bodyPr wrap="square">
                <a:spAutoFit/>
              </a:bodyPr>
              <a:lstStyle/>
              <a:p>
                <a14:m>
                  <m:oMath xmlns:m="http://schemas.openxmlformats.org/officeDocument/2006/math">
                    <m:sSub>
                      <m:sSubPr>
                        <m:ctrlPr>
                          <a:rPr lang="en-US" altLang="ja-JP" sz="2400" i="1" dirty="0" smtClean="0">
                            <a:latin typeface="Cambria Math" panose="02040503050406030204" pitchFamily="18" charset="0"/>
                          </a:rPr>
                        </m:ctrlPr>
                      </m:sSubPr>
                      <m:e>
                        <m:r>
                          <a:rPr lang="en-US" altLang="ja-JP" sz="2400" i="1" dirty="0" smtClean="0">
                            <a:latin typeface="Cambria Math" panose="02040503050406030204" pitchFamily="18" charset="0"/>
                          </a:rPr>
                          <m:t>𝑇</m:t>
                        </m:r>
                      </m:e>
                      <m:sub>
                        <m:r>
                          <m:rPr>
                            <m:sty m:val="p"/>
                          </m:rPr>
                          <a:rPr lang="en-US" altLang="ja-JP" sz="2400" i="0" dirty="0" smtClean="0">
                            <a:latin typeface="Cambria Math" panose="02040503050406030204" pitchFamily="18" charset="0"/>
                          </a:rPr>
                          <m:t>H</m:t>
                        </m:r>
                      </m:sub>
                    </m:sSub>
                    <m:r>
                      <a:rPr lang="en-US" altLang="ja-JP" sz="2400" b="0" i="1" dirty="0" smtClean="0">
                        <a:latin typeface="Cambria Math" panose="02040503050406030204" pitchFamily="18" charset="0"/>
                      </a:rPr>
                      <m:t>=</m:t>
                    </m:r>
                  </m:oMath>
                </a14:m>
                <a:r>
                  <a:rPr lang="en-US" altLang="ja-JP" sz="2400" i="0" dirty="0"/>
                  <a:t>350</a:t>
                </a:r>
                <a:r>
                  <a:rPr lang="ja-JP" altLang="en-US" sz="2400" i="0" dirty="0"/>
                  <a:t>℃</a:t>
                </a:r>
                <a:r>
                  <a:rPr lang="en-US" altLang="ja-JP" sz="2400" i="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𝑇</m:t>
                        </m:r>
                      </m:e>
                      <m:sub>
                        <m:r>
                          <m:rPr>
                            <m:sty m:val="p"/>
                          </m:rPr>
                          <a:rPr lang="en-US" altLang="ja-JP" sz="2400">
                            <a:latin typeface="Cambria Math" panose="02040503050406030204" pitchFamily="18" charset="0"/>
                          </a:rPr>
                          <m:t>C</m:t>
                        </m:r>
                      </m:sub>
                    </m:sSub>
                    <m:r>
                      <a:rPr lang="en-US" altLang="ja-JP" sz="2400" i="1">
                        <a:latin typeface="Cambria Math" panose="02040503050406030204" pitchFamily="18" charset="0"/>
                      </a:rPr>
                      <m:t>=</m:t>
                    </m:r>
                  </m:oMath>
                </a14:m>
                <a:r>
                  <a:rPr lang="en-US" altLang="ja-JP" sz="2400" i="0" dirty="0"/>
                  <a:t>10</a:t>
                </a:r>
                <a:r>
                  <a:rPr lang="ja-JP" altLang="en-US" sz="2400" dirty="0"/>
                  <a:t>℃</a:t>
                </a:r>
                <a:endParaRPr lang="en-US" altLang="ja-JP" sz="2400" dirty="0"/>
              </a:p>
            </p:txBody>
          </p:sp>
        </mc:Choice>
        <mc:Fallback xmlns="">
          <p:sp>
            <p:nvSpPr>
              <p:cNvPr id="141" name="正方形/長方形 140">
                <a:extLst>
                  <a:ext uri="{FF2B5EF4-FFF2-40B4-BE49-F238E27FC236}">
                    <a16:creationId xmlns:a16="http://schemas.microsoft.com/office/drawing/2014/main" xmlns:a14="http://schemas.microsoft.com/office/drawing/2010/main" xmlns="" id="{57F8CBF3-9045-464F-9BD5-2CDB738839FC}"/>
                  </a:ext>
                </a:extLst>
              </p:cNvPr>
              <p:cNvSpPr>
                <a:spLocks noRot="1" noChangeAspect="1" noMove="1" noResize="1" noEditPoints="1" noAdjustHandles="1" noChangeArrowheads="1" noChangeShapeType="1" noTextEdit="1"/>
              </p:cNvSpPr>
              <p:nvPr/>
            </p:nvSpPr>
            <p:spPr>
              <a:xfrm>
                <a:off x="1035156" y="5881957"/>
                <a:ext cx="3908714" cy="461665"/>
              </a:xfrm>
              <a:prstGeom prst="rect">
                <a:avLst/>
              </a:prstGeom>
              <a:blipFill rotWithShape="0">
                <a:blip r:embed="rId3"/>
                <a:stretch>
                  <a:fillRect l="-468" t="-15789" b="-30263"/>
                </a:stretch>
              </a:blipFill>
            </p:spPr>
            <p:txBody>
              <a:bodyPr/>
              <a:lstStyle/>
              <a:p>
                <a:r>
                  <a:rPr lang="ja-JP" altLang="en-US">
                    <a:noFill/>
                  </a:rPr>
                  <a:t> </a:t>
                </a:r>
              </a:p>
            </p:txBody>
          </p:sp>
        </mc:Fallback>
      </mc:AlternateContent>
      <p:sp>
        <p:nvSpPr>
          <p:cNvPr id="142" name="正方形/長方形 141">
            <a:extLst>
              <a:ext uri="{FF2B5EF4-FFF2-40B4-BE49-F238E27FC236}">
                <a16:creationId xmlns:a16="http://schemas.microsoft.com/office/drawing/2014/main" id="{AD8A7537-FB0E-4286-BEFC-E697DB5B44E8}"/>
              </a:ext>
            </a:extLst>
          </p:cNvPr>
          <p:cNvSpPr/>
          <p:nvPr/>
        </p:nvSpPr>
        <p:spPr>
          <a:xfrm>
            <a:off x="4787276" y="5424875"/>
            <a:ext cx="3728074" cy="978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a:solidFill>
                  <a:schemeClr val="tx1"/>
                </a:solidFill>
                <a:uFill>
                  <a:solidFill>
                    <a:srgbClr val="FF0000"/>
                  </a:solidFill>
                </a:uFill>
              </a:rPr>
              <a:t>圧力振幅</a:t>
            </a:r>
            <a:r>
              <a:rPr lang="ja-JP" altLang="en-US" sz="2400" u="sng" dirty="0">
                <a:solidFill>
                  <a:schemeClr val="bg1"/>
                </a:solidFill>
                <a:uFill>
                  <a:solidFill>
                    <a:srgbClr val="FF0000"/>
                  </a:solidFill>
                </a:uFill>
              </a:rPr>
              <a:t>は</a:t>
            </a:r>
            <a:r>
              <a:rPr lang="ja-JP" altLang="en-US" sz="2400" u="sng" dirty="0">
                <a:solidFill>
                  <a:schemeClr val="tx1"/>
                </a:solidFill>
                <a:uFill>
                  <a:solidFill>
                    <a:srgbClr val="FF0000"/>
                  </a:solidFill>
                </a:uFill>
              </a:rPr>
              <a:t>：</a:t>
            </a:r>
            <a:r>
              <a:rPr lang="en-US" altLang="ja-JP" sz="2400" u="sng" dirty="0">
                <a:solidFill>
                  <a:schemeClr val="tx1"/>
                </a:solidFill>
                <a:uFill>
                  <a:solidFill>
                    <a:srgbClr val="FF0000"/>
                  </a:solidFill>
                </a:uFill>
              </a:rPr>
              <a:t>1013 Pa</a:t>
            </a:r>
          </a:p>
          <a:p>
            <a:r>
              <a:rPr lang="ja-JP" altLang="en-US" sz="2400" u="sng" dirty="0">
                <a:solidFill>
                  <a:schemeClr val="tx1"/>
                </a:solidFill>
                <a:uFill>
                  <a:solidFill>
                    <a:srgbClr val="FF0000"/>
                  </a:solidFill>
                </a:uFill>
              </a:rPr>
              <a:t>発振周波数：</a:t>
            </a:r>
            <a:r>
              <a:rPr lang="en-US" altLang="ja-JP" sz="2400" u="sng" dirty="0">
                <a:solidFill>
                  <a:schemeClr val="tx1"/>
                </a:solidFill>
                <a:uFill>
                  <a:solidFill>
                    <a:srgbClr val="FF0000"/>
                  </a:solidFill>
                </a:uFill>
              </a:rPr>
              <a:t>48.0 Hz</a:t>
            </a:r>
          </a:p>
        </p:txBody>
      </p:sp>
      <mc:AlternateContent xmlns:mc="http://schemas.openxmlformats.org/markup-compatibility/2006" xmlns:a14="http://schemas.microsoft.com/office/drawing/2010/main">
        <mc:Choice Requires="a14">
          <p:sp>
            <p:nvSpPr>
              <p:cNvPr id="143" name="テキスト ボックス 142">
                <a:extLst>
                  <a:ext uri="{FF2B5EF4-FFF2-40B4-BE49-F238E27FC236}">
                    <a16:creationId xmlns:a16="http://schemas.microsoft.com/office/drawing/2014/main" id="{067F7045-010F-474E-A5D7-2DC62C4FD453}"/>
                  </a:ext>
                </a:extLst>
              </p:cNvPr>
              <p:cNvSpPr txBox="1"/>
              <p:nvPr/>
            </p:nvSpPr>
            <p:spPr>
              <a:xfrm>
                <a:off x="392450" y="4790213"/>
                <a:ext cx="5770547" cy="461665"/>
              </a:xfrm>
              <a:prstGeom prst="rect">
                <a:avLst/>
              </a:prstGeom>
              <a:noFill/>
            </p:spPr>
            <p:txBody>
              <a:bodyPr wrap="square" rtlCol="0">
                <a:spAutoFit/>
              </a:bodyPr>
              <a:lstStyle/>
              <a:p>
                <a:pPr marL="457200" indent="-457200">
                  <a:buFont typeface="Wingdings" panose="05000000000000000000" pitchFamily="2" charset="2"/>
                  <a:buChar char="l"/>
                </a:pPr>
                <a:r>
                  <a:rPr lang="ja-JP" altLang="en-US" sz="2400" dirty="0"/>
                  <a:t>自励</a:t>
                </a:r>
                <a:r>
                  <a:rPr kumimoji="1" lang="ja-JP" altLang="en-US" sz="2400" dirty="0"/>
                  <a:t>発振時</a:t>
                </a:r>
                <a:r>
                  <a:rPr lang="ja-JP" altLang="en-US" sz="2400" dirty="0"/>
                  <a:t>圧力振幅（</a:t>
                </a:r>
                <a14:m>
                  <m:oMath xmlns:m="http://schemas.openxmlformats.org/officeDocument/2006/math">
                    <m:sSub>
                      <m:sSubPr>
                        <m:ctrlPr>
                          <a:rPr lang="en-US" altLang="ja-JP" sz="2400" i="1" smtClean="0">
                            <a:solidFill>
                              <a:srgbClr val="0070C0"/>
                            </a:solidFill>
                            <a:latin typeface="Cambria Math" panose="02040503050406030204" pitchFamily="18" charset="0"/>
                          </a:rPr>
                        </m:ctrlPr>
                      </m:sSubPr>
                      <m:e>
                        <m:r>
                          <a:rPr lang="en-US" altLang="ja-JP" sz="2400" b="0" i="1" smtClean="0">
                            <a:solidFill>
                              <a:srgbClr val="0070C0"/>
                            </a:solidFill>
                            <a:latin typeface="Cambria Math" panose="02040503050406030204" pitchFamily="18" charset="0"/>
                          </a:rPr>
                          <m:t>𝑃</m:t>
                        </m:r>
                      </m:e>
                      <m:sub>
                        <m:r>
                          <m:rPr>
                            <m:sty m:val="p"/>
                          </m:rPr>
                          <a:rPr lang="en-US" altLang="ja-JP" sz="2400" b="0" i="0" smtClean="0">
                            <a:solidFill>
                              <a:srgbClr val="0070C0"/>
                            </a:solidFill>
                            <a:latin typeface="Cambria Math" panose="02040503050406030204" pitchFamily="18" charset="0"/>
                          </a:rPr>
                          <m:t>C</m:t>
                        </m:r>
                      </m:sub>
                    </m:sSub>
                  </m:oMath>
                </a14:m>
                <a:r>
                  <a:rPr lang="ja-JP" altLang="en-US" sz="2400" dirty="0"/>
                  <a:t>）</a:t>
                </a:r>
                <a:endParaRPr kumimoji="1" lang="ja-JP" altLang="en-US" sz="2400" dirty="0"/>
              </a:p>
            </p:txBody>
          </p:sp>
        </mc:Choice>
        <mc:Fallback xmlns="">
          <p:sp>
            <p:nvSpPr>
              <p:cNvPr id="143" name="テキスト ボックス 142">
                <a:extLst>
                  <a:ext uri="{FF2B5EF4-FFF2-40B4-BE49-F238E27FC236}">
                    <a16:creationId xmlns:a16="http://schemas.microsoft.com/office/drawing/2014/main" xmlns:a14="http://schemas.microsoft.com/office/drawing/2010/main" xmlns="" id="{067F7045-010F-474E-A5D7-2DC62C4FD453}"/>
                  </a:ext>
                </a:extLst>
              </p:cNvPr>
              <p:cNvSpPr txBox="1">
                <a:spLocks noRot="1" noChangeAspect="1" noMove="1" noResize="1" noEditPoints="1" noAdjustHandles="1" noChangeArrowheads="1" noChangeShapeType="1" noTextEdit="1"/>
              </p:cNvSpPr>
              <p:nvPr/>
            </p:nvSpPr>
            <p:spPr>
              <a:xfrm>
                <a:off x="392450" y="4790213"/>
                <a:ext cx="5770547" cy="461665"/>
              </a:xfrm>
              <a:prstGeom prst="rect">
                <a:avLst/>
              </a:prstGeom>
              <a:blipFill rotWithShape="0">
                <a:blip r:embed="rId4"/>
                <a:stretch>
                  <a:fillRect l="-1373" t="-15789" b="-25000"/>
                </a:stretch>
              </a:blipFill>
            </p:spPr>
            <p:txBody>
              <a:bodyPr/>
              <a:lstStyle/>
              <a:p>
                <a:r>
                  <a:rPr lang="ja-JP" altLang="en-US">
                    <a:noFill/>
                  </a:rPr>
                  <a:t> </a:t>
                </a:r>
              </a:p>
            </p:txBody>
          </p:sp>
        </mc:Fallback>
      </mc:AlternateContent>
      <p:cxnSp>
        <p:nvCxnSpPr>
          <p:cNvPr id="73" name="直線コネクタ 72">
            <a:extLst>
              <a:ext uri="{FF2B5EF4-FFF2-40B4-BE49-F238E27FC236}">
                <a16:creationId xmlns:a16="http://schemas.microsoft.com/office/drawing/2014/main" id="{ACB5AE46-6EA9-4FAC-AF46-CB59BF1CF52F}"/>
              </a:ext>
            </a:extLst>
          </p:cNvPr>
          <p:cNvCxnSpPr>
            <a:cxnSpLocks/>
          </p:cNvCxnSpPr>
          <p:nvPr/>
        </p:nvCxnSpPr>
        <p:spPr>
          <a:xfrm>
            <a:off x="3061812" y="2621448"/>
            <a:ext cx="17270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5B9F623-C319-4BA6-A4E6-1A4AEB7DCACD}"/>
              </a:ext>
            </a:extLst>
          </p:cNvPr>
          <p:cNvCxnSpPr>
            <a:cxnSpLocks/>
          </p:cNvCxnSpPr>
          <p:nvPr/>
        </p:nvCxnSpPr>
        <p:spPr>
          <a:xfrm>
            <a:off x="3061812" y="2958892"/>
            <a:ext cx="16856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グループ化 74">
            <a:extLst>
              <a:ext uri="{FF2B5EF4-FFF2-40B4-BE49-F238E27FC236}">
                <a16:creationId xmlns:a16="http://schemas.microsoft.com/office/drawing/2014/main" id="{D9F6321B-DABA-4CC9-BEDB-404F214A1ACA}"/>
              </a:ext>
            </a:extLst>
          </p:cNvPr>
          <p:cNvGrpSpPr/>
          <p:nvPr/>
        </p:nvGrpSpPr>
        <p:grpSpPr>
          <a:xfrm>
            <a:off x="1818338" y="2435122"/>
            <a:ext cx="1252999" cy="709657"/>
            <a:chOff x="2666179" y="2911629"/>
            <a:chExt cx="1715076" cy="796474"/>
          </a:xfrm>
        </p:grpSpPr>
        <p:grpSp>
          <p:nvGrpSpPr>
            <p:cNvPr id="76" name="グループ化 75">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93" name="直線コネクタ 92">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直線コネクタ 76">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正方形/長方形 78">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83" name="直線コネクタ 82">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正方形/長方形 80">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2" name="正方形/長方形 81">
              <a:extLst>
                <a:ext uri="{FF2B5EF4-FFF2-40B4-BE49-F238E27FC236}">
                  <a16:creationId xmlns:a16="http://schemas.microsoft.com/office/drawing/2014/main" id="{5B44D597-F485-4293-A550-C2675130C696}"/>
                </a:ext>
              </a:extLst>
            </p:cNvPr>
            <p:cNvSpPr/>
            <p:nvPr/>
          </p:nvSpPr>
          <p:spPr bwMode="auto">
            <a:xfrm>
              <a:off x="3471374" y="3167325"/>
              <a:ext cx="511533"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03" name="グループ化 102">
            <a:extLst>
              <a:ext uri="{FF2B5EF4-FFF2-40B4-BE49-F238E27FC236}">
                <a16:creationId xmlns:a16="http://schemas.microsoft.com/office/drawing/2014/main" id="{818A955F-FD81-4655-AAE8-E57A734ABB96}"/>
              </a:ext>
            </a:extLst>
          </p:cNvPr>
          <p:cNvGrpSpPr/>
          <p:nvPr/>
        </p:nvGrpSpPr>
        <p:grpSpPr>
          <a:xfrm>
            <a:off x="2124621" y="2112879"/>
            <a:ext cx="692810" cy="422650"/>
            <a:chOff x="2730802" y="2645338"/>
            <a:chExt cx="777566" cy="474356"/>
          </a:xfrm>
        </p:grpSpPr>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8C4F89A3-515A-41FC-ACF4-9F6F68B05392}"/>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1"/>
                  <a:stretch>
                    <a:fillRect/>
                  </a:stretch>
                </a:blipFill>
                <a:ln w="19050">
                  <a:noFill/>
                </a:ln>
              </p:spPr>
              <p:txBody>
                <a:bodyPr/>
                <a:lstStyle/>
                <a:p>
                  <a:r>
                    <a:rPr lang="ja-JP" altLang="en-US">
                      <a:noFill/>
                    </a:rPr>
                    <a:t> </a:t>
                  </a:r>
                </a:p>
              </p:txBody>
            </p:sp>
          </mc:Fallback>
        </mc:AlternateContent>
        <p:sp>
          <p:nvSpPr>
            <p:cNvPr id="105" name="テキスト ボックス 104">
              <a:extLst>
                <a:ext uri="{FF2B5EF4-FFF2-40B4-BE49-F238E27FC236}">
                  <a16:creationId xmlns:a16="http://schemas.microsoft.com/office/drawing/2014/main" id="{F2F563D8-11C5-42D2-A99D-A6DE13DAD8A9}"/>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107" name="グループ化 106">
            <a:extLst>
              <a:ext uri="{FF2B5EF4-FFF2-40B4-BE49-F238E27FC236}">
                <a16:creationId xmlns:a16="http://schemas.microsoft.com/office/drawing/2014/main" id="{5F03CD6C-4B2C-4BF2-B319-7B989D7D6FA2}"/>
              </a:ext>
            </a:extLst>
          </p:cNvPr>
          <p:cNvGrpSpPr/>
          <p:nvPr/>
        </p:nvGrpSpPr>
        <p:grpSpPr>
          <a:xfrm>
            <a:off x="2536568" y="2017851"/>
            <a:ext cx="692810" cy="422650"/>
            <a:chOff x="3159444" y="2512131"/>
            <a:chExt cx="777566" cy="474356"/>
          </a:xfrm>
        </p:grpSpPr>
        <mc:AlternateContent xmlns:mc="http://schemas.openxmlformats.org/markup-compatibility/2006" xmlns:a14="http://schemas.microsoft.com/office/drawing/2010/main">
          <mc:Choice Requires="a14">
            <p:sp>
              <p:nvSpPr>
                <p:cNvPr id="108" name="テキスト ボックス 107">
                  <a:extLst>
                    <a:ext uri="{FF2B5EF4-FFF2-40B4-BE49-F238E27FC236}">
                      <a16:creationId xmlns:a16="http://schemas.microsoft.com/office/drawing/2014/main" id="{D1823327-9829-49B9-A5BD-5E5E22974669}"/>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2"/>
                  <a:stretch>
                    <a:fillRect/>
                  </a:stretch>
                </a:blipFill>
                <a:ln w="19050">
                  <a:noFill/>
                </a:ln>
              </p:spPr>
              <p:txBody>
                <a:bodyPr/>
                <a:lstStyle/>
                <a:p>
                  <a:r>
                    <a:rPr lang="ja-JP" altLang="en-US">
                      <a:noFill/>
                    </a:rPr>
                    <a:t> </a:t>
                  </a:r>
                </a:p>
              </p:txBody>
            </p:sp>
          </mc:Fallback>
        </mc:AlternateContent>
        <p:sp>
          <p:nvSpPr>
            <p:cNvPr id="109" name="テキスト ボックス 108">
              <a:extLst>
                <a:ext uri="{FF2B5EF4-FFF2-40B4-BE49-F238E27FC236}">
                  <a16:creationId xmlns:a16="http://schemas.microsoft.com/office/drawing/2014/main" id="{B9326B7F-FD2F-4EAE-81EE-805DC49DEF86}"/>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p:cxnSp>
        <p:nvCxnSpPr>
          <p:cNvPr id="111" name="直線コネクタ 110">
            <a:extLst>
              <a:ext uri="{FF2B5EF4-FFF2-40B4-BE49-F238E27FC236}">
                <a16:creationId xmlns:a16="http://schemas.microsoft.com/office/drawing/2014/main" id="{51C0BF67-5058-4078-85CD-C0A4AB11E7C6}"/>
              </a:ext>
            </a:extLst>
          </p:cNvPr>
          <p:cNvCxnSpPr>
            <a:cxnSpLocks/>
          </p:cNvCxnSpPr>
          <p:nvPr/>
        </p:nvCxnSpPr>
        <p:spPr>
          <a:xfrm>
            <a:off x="205516" y="2622373"/>
            <a:ext cx="1618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D4A68612-2C2F-452C-91A5-C8B9514E7AA3}"/>
              </a:ext>
            </a:extLst>
          </p:cNvPr>
          <p:cNvCxnSpPr>
            <a:cxnSpLocks/>
          </p:cNvCxnSpPr>
          <p:nvPr/>
        </p:nvCxnSpPr>
        <p:spPr>
          <a:xfrm>
            <a:off x="205517" y="2959817"/>
            <a:ext cx="16303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7DFB4D52-610D-490F-8F29-317F39412561}"/>
              </a:ext>
            </a:extLst>
          </p:cNvPr>
          <p:cNvSpPr/>
          <p:nvPr/>
        </p:nvSpPr>
        <p:spPr>
          <a:xfrm flipH="1">
            <a:off x="148578" y="2583632"/>
            <a:ext cx="66639" cy="41133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 name="直線矢印コネクタ 113">
            <a:extLst>
              <a:ext uri="{FF2B5EF4-FFF2-40B4-BE49-F238E27FC236}">
                <a16:creationId xmlns:a16="http://schemas.microsoft.com/office/drawing/2014/main" id="{9DCD3417-FC58-4A25-8B2F-46952D33C10F}"/>
              </a:ext>
            </a:extLst>
          </p:cNvPr>
          <p:cNvCxnSpPr>
            <a:cxnSpLocks/>
          </p:cNvCxnSpPr>
          <p:nvPr/>
        </p:nvCxnSpPr>
        <p:spPr>
          <a:xfrm flipV="1">
            <a:off x="4693689" y="2017851"/>
            <a:ext cx="0" cy="4872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15" name="直線矢印コネクタ 114">
            <a:extLst>
              <a:ext uri="{FF2B5EF4-FFF2-40B4-BE49-F238E27FC236}">
                <a16:creationId xmlns:a16="http://schemas.microsoft.com/office/drawing/2014/main" id="{50DDECEF-0A2F-43D4-95D2-17A1F71204BA}"/>
              </a:ext>
            </a:extLst>
          </p:cNvPr>
          <p:cNvCxnSpPr>
            <a:cxnSpLocks/>
          </p:cNvCxnSpPr>
          <p:nvPr/>
        </p:nvCxnSpPr>
        <p:spPr>
          <a:xfrm flipV="1">
            <a:off x="3214666" y="2017851"/>
            <a:ext cx="0" cy="4872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18" name="直線コネクタ 117">
            <a:extLst>
              <a:ext uri="{FF2B5EF4-FFF2-40B4-BE49-F238E27FC236}">
                <a16:creationId xmlns:a16="http://schemas.microsoft.com/office/drawing/2014/main" id="{ACB5AE46-6EA9-4FAC-AF46-CB59BF1CF52F}"/>
              </a:ext>
            </a:extLst>
          </p:cNvPr>
          <p:cNvCxnSpPr>
            <a:cxnSpLocks/>
          </p:cNvCxnSpPr>
          <p:nvPr/>
        </p:nvCxnSpPr>
        <p:spPr>
          <a:xfrm>
            <a:off x="4787276" y="2627741"/>
            <a:ext cx="42143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F5B9F623-C319-4BA6-A4E6-1A4AEB7DCACD}"/>
              </a:ext>
            </a:extLst>
          </p:cNvPr>
          <p:cNvCxnSpPr>
            <a:cxnSpLocks/>
          </p:cNvCxnSpPr>
          <p:nvPr/>
        </p:nvCxnSpPr>
        <p:spPr>
          <a:xfrm>
            <a:off x="4787276" y="2965185"/>
            <a:ext cx="42143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正方形/長方形 119">
            <a:extLst>
              <a:ext uri="{FF2B5EF4-FFF2-40B4-BE49-F238E27FC236}">
                <a16:creationId xmlns:a16="http://schemas.microsoft.com/office/drawing/2014/main" id="{802EAB85-3E75-4028-AD9E-5828E60A700D}"/>
              </a:ext>
            </a:extLst>
          </p:cNvPr>
          <p:cNvSpPr/>
          <p:nvPr/>
        </p:nvSpPr>
        <p:spPr>
          <a:xfrm flipH="1">
            <a:off x="8982975" y="2589925"/>
            <a:ext cx="66639" cy="41133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2" name="テキスト ボックス 121">
                <a:extLst>
                  <a:ext uri="{FF2B5EF4-FFF2-40B4-BE49-F238E27FC236}">
                    <a16:creationId xmlns:a16="http://schemas.microsoft.com/office/drawing/2014/main" id="{B0C11D1E-3878-47FC-9C76-99DF61208241}"/>
                  </a:ext>
                </a:extLst>
              </p:cNvPr>
              <p:cNvSpPr txBox="1"/>
              <p:nvPr/>
            </p:nvSpPr>
            <p:spPr>
              <a:xfrm>
                <a:off x="4686616" y="1880300"/>
                <a:ext cx="558473"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122" name="テキスト ボックス 121">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4686616" y="1880300"/>
                <a:ext cx="558473" cy="400110"/>
              </a:xfrm>
              <a:prstGeom prst="rect">
                <a:avLst/>
              </a:prstGeom>
              <a:blipFill rotWithShape="0">
                <a:blip r:embed="rId13"/>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テキスト ボックス 122">
                <a:extLst>
                  <a:ext uri="{FF2B5EF4-FFF2-40B4-BE49-F238E27FC236}">
                    <a16:creationId xmlns:a16="http://schemas.microsoft.com/office/drawing/2014/main" id="{B0C11D1E-3878-47FC-9C76-99DF61208241}"/>
                  </a:ext>
                </a:extLst>
              </p:cNvPr>
              <p:cNvSpPr txBox="1"/>
              <p:nvPr/>
            </p:nvSpPr>
            <p:spPr>
              <a:xfrm>
                <a:off x="3222531" y="1880300"/>
                <a:ext cx="558473"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123" name="テキスト ボックス 122">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222531" y="1880300"/>
                <a:ext cx="558473" cy="400110"/>
              </a:xfrm>
              <a:prstGeom prst="rect">
                <a:avLst/>
              </a:prstGeom>
              <a:blipFill rotWithShape="0">
                <a:blip r:embed="rId14"/>
                <a:stretch>
                  <a:fillRect b="-10606"/>
                </a:stretch>
              </a:blipFill>
              <a:ln w="19050">
                <a:noFill/>
              </a:ln>
            </p:spPr>
            <p:txBody>
              <a:bodyPr/>
              <a:lstStyle/>
              <a:p>
                <a:r>
                  <a:rPr lang="ja-JP" altLang="en-US">
                    <a:noFill/>
                  </a:rPr>
                  <a:t> </a:t>
                </a:r>
              </a:p>
            </p:txBody>
          </p:sp>
        </mc:Fallback>
      </mc:AlternateContent>
      <p:sp>
        <p:nvSpPr>
          <p:cNvPr id="134" name="正方形/長方形 133">
            <a:extLst>
              <a:ext uri="{FF2B5EF4-FFF2-40B4-BE49-F238E27FC236}">
                <a16:creationId xmlns:a16="http://schemas.microsoft.com/office/drawing/2014/main" id="{33F51074-06C8-44DB-8DA6-FAA0F7DF0D3F}"/>
              </a:ext>
            </a:extLst>
          </p:cNvPr>
          <p:cNvSpPr/>
          <p:nvPr/>
        </p:nvSpPr>
        <p:spPr>
          <a:xfrm flipH="1">
            <a:off x="4605703" y="2579372"/>
            <a:ext cx="183206" cy="4434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145">
            <a:extLst>
              <a:ext uri="{FF2B5EF4-FFF2-40B4-BE49-F238E27FC236}">
                <a16:creationId xmlns:a16="http://schemas.microsoft.com/office/drawing/2014/main" id="{6569364A-BA25-4C27-8445-B80741913705}"/>
              </a:ext>
            </a:extLst>
          </p:cNvPr>
          <p:cNvSpPr/>
          <p:nvPr/>
        </p:nvSpPr>
        <p:spPr>
          <a:xfrm>
            <a:off x="4642064" y="2509431"/>
            <a:ext cx="105400" cy="1054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a:extLst>
              <a:ext uri="{FF2B5EF4-FFF2-40B4-BE49-F238E27FC236}">
                <a16:creationId xmlns:a16="http://schemas.microsoft.com/office/drawing/2014/main" id="{33F51074-06C8-44DB-8DA6-FAA0F7DF0D3F}"/>
              </a:ext>
            </a:extLst>
          </p:cNvPr>
          <p:cNvSpPr/>
          <p:nvPr/>
        </p:nvSpPr>
        <p:spPr>
          <a:xfrm flipH="1">
            <a:off x="3123229" y="2575540"/>
            <a:ext cx="183206" cy="4434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36">
            <a:extLst>
              <a:ext uri="{FF2B5EF4-FFF2-40B4-BE49-F238E27FC236}">
                <a16:creationId xmlns:a16="http://schemas.microsoft.com/office/drawing/2014/main" id="{704A4720-CABE-4AF3-8C94-FC9AFFA92554}"/>
              </a:ext>
            </a:extLst>
          </p:cNvPr>
          <p:cNvSpPr/>
          <p:nvPr/>
        </p:nvSpPr>
        <p:spPr>
          <a:xfrm>
            <a:off x="3163042" y="2509431"/>
            <a:ext cx="105400" cy="1054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a:extLst>
                  <a:ext uri="{FF2B5EF4-FFF2-40B4-BE49-F238E27FC236}">
                    <a16:creationId xmlns:a16="http://schemas.microsoft.com/office/drawing/2014/main" id="{FFC35BEC-8585-449F-A29B-D288CBA7C237}"/>
                  </a:ext>
                </a:extLst>
              </p:cNvPr>
              <p:cNvSpPr txBox="1"/>
              <p:nvPr/>
            </p:nvSpPr>
            <p:spPr>
              <a:xfrm>
                <a:off x="3310639" y="2590053"/>
                <a:ext cx="145873"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𝐴</m:t>
                      </m:r>
                    </m:oMath>
                  </m:oMathPara>
                </a14:m>
                <a:endParaRPr lang="ja-JP" altLang="en-US" sz="1300" i="1" dirty="0"/>
              </a:p>
            </p:txBody>
          </p:sp>
        </mc:Choice>
        <mc:Fallback xmlns="">
          <p:sp>
            <p:nvSpPr>
              <p:cNvPr id="151" name="テキスト ボックス 150">
                <a:extLst>
                  <a:ext uri="{FF2B5EF4-FFF2-40B4-BE49-F238E27FC236}">
                    <a16:creationId xmlns:a16="http://schemas.microsoft.com/office/drawing/2014/main" xmlns:a14="http://schemas.microsoft.com/office/drawing/2010/main" xmlns="" id="{FFC35BEC-8585-449F-A29B-D288CBA7C237}"/>
                  </a:ext>
                </a:extLst>
              </p:cNvPr>
              <p:cNvSpPr txBox="1">
                <a:spLocks noRot="1" noChangeAspect="1" noMove="1" noResize="1" noEditPoints="1" noAdjustHandles="1" noChangeArrowheads="1" noChangeShapeType="1" noTextEdit="1"/>
              </p:cNvSpPr>
              <p:nvPr/>
            </p:nvSpPr>
            <p:spPr>
              <a:xfrm>
                <a:off x="3310639" y="2590053"/>
                <a:ext cx="145873" cy="200055"/>
              </a:xfrm>
              <a:prstGeom prst="rect">
                <a:avLst/>
              </a:prstGeom>
              <a:blipFill rotWithShape="0">
                <a:blip r:embed="rId15"/>
                <a:stretch>
                  <a:fillRect l="-25000" r="-25000" b="-3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2" name="テキスト ボックス 151">
                <a:extLst>
                  <a:ext uri="{FF2B5EF4-FFF2-40B4-BE49-F238E27FC236}">
                    <a16:creationId xmlns:a16="http://schemas.microsoft.com/office/drawing/2014/main" id="{912B9661-C7B4-4AD0-8584-C80EC1183E7B}"/>
                  </a:ext>
                </a:extLst>
              </p:cNvPr>
              <p:cNvSpPr txBox="1"/>
              <p:nvPr/>
            </p:nvSpPr>
            <p:spPr>
              <a:xfrm>
                <a:off x="3305982" y="2753634"/>
                <a:ext cx="15196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𝐵</m:t>
                      </m:r>
                    </m:oMath>
                  </m:oMathPara>
                </a14:m>
                <a:endParaRPr lang="ja-JP" altLang="en-US" sz="1300" i="1" dirty="0"/>
              </a:p>
            </p:txBody>
          </p:sp>
        </mc:Choice>
        <mc:Fallback xmlns="">
          <p:sp>
            <p:nvSpPr>
              <p:cNvPr id="152" name="テキスト ボックス 151">
                <a:extLst>
                  <a:ext uri="{FF2B5EF4-FFF2-40B4-BE49-F238E27FC236}">
                    <a16:creationId xmlns:a16="http://schemas.microsoft.com/office/drawing/2014/main" xmlns:a14="http://schemas.microsoft.com/office/drawing/2010/main" xmlns="" id="{912B9661-C7B4-4AD0-8584-C80EC1183E7B}"/>
                  </a:ext>
                </a:extLst>
              </p:cNvPr>
              <p:cNvSpPr txBox="1">
                <a:spLocks noRot="1" noChangeAspect="1" noMove="1" noResize="1" noEditPoints="1" noAdjustHandles="1" noChangeArrowheads="1" noChangeShapeType="1" noTextEdit="1"/>
              </p:cNvSpPr>
              <p:nvPr/>
            </p:nvSpPr>
            <p:spPr>
              <a:xfrm>
                <a:off x="3305982" y="2753634"/>
                <a:ext cx="151965" cy="200055"/>
              </a:xfrm>
              <a:prstGeom prst="rect">
                <a:avLst/>
              </a:prstGeom>
              <a:blipFill rotWithShape="0">
                <a:blip r:embed="rId16"/>
                <a:stretch>
                  <a:fillRect l="-24000" r="-24000" b="-3030"/>
                </a:stretch>
              </a:blipFill>
            </p:spPr>
            <p:txBody>
              <a:bodyPr/>
              <a:lstStyle/>
              <a:p>
                <a:r>
                  <a:rPr lang="ja-JP" altLang="en-US">
                    <a:noFill/>
                  </a:rPr>
                  <a:t> </a:t>
                </a:r>
              </a:p>
            </p:txBody>
          </p:sp>
        </mc:Fallback>
      </mc:AlternateContent>
      <p:cxnSp>
        <p:nvCxnSpPr>
          <p:cNvPr id="153" name="直線矢印コネクタ 152">
            <a:extLst>
              <a:ext uri="{FF2B5EF4-FFF2-40B4-BE49-F238E27FC236}">
                <a16:creationId xmlns:a16="http://schemas.microsoft.com/office/drawing/2014/main" id="{9F8274EF-8B4A-4881-8E1F-701EB244F88A}"/>
              </a:ext>
            </a:extLst>
          </p:cNvPr>
          <p:cNvCxnSpPr>
            <a:cxnSpLocks/>
          </p:cNvCxnSpPr>
          <p:nvPr/>
        </p:nvCxnSpPr>
        <p:spPr>
          <a:xfrm flipH="1">
            <a:off x="3166233" y="2875369"/>
            <a:ext cx="101436"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54" name="直線矢印コネクタ 153">
            <a:extLst>
              <a:ext uri="{FF2B5EF4-FFF2-40B4-BE49-F238E27FC236}">
                <a16:creationId xmlns:a16="http://schemas.microsoft.com/office/drawing/2014/main" id="{07200C47-1CC2-421A-9838-2AEC53C84246}"/>
              </a:ext>
            </a:extLst>
          </p:cNvPr>
          <p:cNvCxnSpPr>
            <a:cxnSpLocks/>
          </p:cNvCxnSpPr>
          <p:nvPr/>
        </p:nvCxnSpPr>
        <p:spPr>
          <a:xfrm>
            <a:off x="3166233" y="2717828"/>
            <a:ext cx="106790"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sp>
        <p:nvSpPr>
          <p:cNvPr id="160" name="正方形/長方形 159">
            <a:extLst>
              <a:ext uri="{FF2B5EF4-FFF2-40B4-BE49-F238E27FC236}">
                <a16:creationId xmlns:a16="http://schemas.microsoft.com/office/drawing/2014/main" id="{4269583D-FFEA-4740-8F4C-AFA4B50CA3FB}"/>
              </a:ext>
            </a:extLst>
          </p:cNvPr>
          <p:cNvSpPr/>
          <p:nvPr/>
        </p:nvSpPr>
        <p:spPr>
          <a:xfrm flipH="1">
            <a:off x="3097056" y="1857881"/>
            <a:ext cx="683948" cy="1404303"/>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BC61AADE-A0EC-439D-811A-359813556A13}" type="slidenum">
              <a:rPr kumimoji="1" lang="ja-JP" altLang="en-US" smtClean="0"/>
              <a:t>7</a:t>
            </a:fld>
            <a:endParaRPr kumimoji="1" lang="ja-JP" altLang="en-US"/>
          </a:p>
        </p:txBody>
      </p:sp>
      <p:sp>
        <p:nvSpPr>
          <p:cNvPr id="62" name="テキスト ボックス 61">
            <a:extLst>
              <a:ext uri="{FF2B5EF4-FFF2-40B4-BE49-F238E27FC236}">
                <a16:creationId xmlns:a16="http://schemas.microsoft.com/office/drawing/2014/main" id="{59E39A20-E76F-46FA-A04B-DF4FDAF29F5D}"/>
              </a:ext>
            </a:extLst>
          </p:cNvPr>
          <p:cNvSpPr txBox="1"/>
          <p:nvPr/>
        </p:nvSpPr>
        <p:spPr>
          <a:xfrm>
            <a:off x="565695" y="3498465"/>
            <a:ext cx="1060504" cy="400110"/>
          </a:xfrm>
          <a:prstGeom prst="rect">
            <a:avLst/>
          </a:prstGeom>
          <a:noFill/>
        </p:spPr>
        <p:txBody>
          <a:bodyPr wrap="square" rtlCol="0">
            <a:spAutoFit/>
          </a:bodyPr>
          <a:lstStyle/>
          <a:p>
            <a:r>
              <a:rPr kumimoji="1" lang="ja-JP" altLang="en-US" sz="2000" dirty="0"/>
              <a:t>スタック</a:t>
            </a:r>
          </a:p>
        </p:txBody>
      </p:sp>
      <p:cxnSp>
        <p:nvCxnSpPr>
          <p:cNvPr id="63" name="直線コネクタ 62">
            <a:extLst>
              <a:ext uri="{FF2B5EF4-FFF2-40B4-BE49-F238E27FC236}">
                <a16:creationId xmlns:a16="http://schemas.microsoft.com/office/drawing/2014/main" id="{A726E19F-5800-4D7F-AF02-D0F9FD709629}"/>
              </a:ext>
            </a:extLst>
          </p:cNvPr>
          <p:cNvCxnSpPr>
            <a:cxnSpLocks/>
            <a:stCxn id="82" idx="1"/>
            <a:endCxn id="62" idx="0"/>
          </p:cNvCxnSpPr>
          <p:nvPr/>
        </p:nvCxnSpPr>
        <p:spPr>
          <a:xfrm flipH="1">
            <a:off x="1095947" y="2792625"/>
            <a:ext cx="1310650" cy="7058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60EA067-65EE-4C4E-8B68-1C38000C50E9}"/>
              </a:ext>
            </a:extLst>
          </p:cNvPr>
          <p:cNvSpPr txBox="1"/>
          <p:nvPr/>
        </p:nvSpPr>
        <p:spPr>
          <a:xfrm>
            <a:off x="3203994" y="3678646"/>
            <a:ext cx="2532138" cy="400110"/>
          </a:xfrm>
          <a:prstGeom prst="rect">
            <a:avLst/>
          </a:prstGeom>
          <a:noFill/>
        </p:spPr>
        <p:txBody>
          <a:bodyPr wrap="square" rtlCol="0">
            <a:spAutoFit/>
          </a:bodyPr>
          <a:lstStyle/>
          <a:p>
            <a:r>
              <a:rPr lang="ja-JP" altLang="en-US" sz="2000" dirty="0"/>
              <a:t>熱交換器（低温）</a:t>
            </a:r>
            <a:endParaRPr kumimoji="1" lang="ja-JP" altLang="en-US" sz="2000" dirty="0"/>
          </a:p>
        </p:txBody>
      </p:sp>
      <p:cxnSp>
        <p:nvCxnSpPr>
          <p:cNvPr id="65" name="コネクタ: カギ線 64">
            <a:extLst>
              <a:ext uri="{FF2B5EF4-FFF2-40B4-BE49-F238E27FC236}">
                <a16:creationId xmlns:a16="http://schemas.microsoft.com/office/drawing/2014/main" id="{F35E7454-2D6C-4800-84BD-0D9A2F90B044}"/>
              </a:ext>
            </a:extLst>
          </p:cNvPr>
          <p:cNvCxnSpPr>
            <a:cxnSpLocks/>
            <a:endCxn id="67" idx="1"/>
          </p:cNvCxnSpPr>
          <p:nvPr/>
        </p:nvCxnSpPr>
        <p:spPr>
          <a:xfrm rot="16200000" flipH="1">
            <a:off x="2102977" y="3075275"/>
            <a:ext cx="1416481" cy="798798"/>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08561EDE-343C-46A7-93ED-108524337CCA}"/>
              </a:ext>
            </a:extLst>
          </p:cNvPr>
          <p:cNvCxnSpPr>
            <a:cxnSpLocks/>
            <a:endCxn id="64" idx="1"/>
          </p:cNvCxnSpPr>
          <p:nvPr/>
        </p:nvCxnSpPr>
        <p:spPr>
          <a:xfrm rot="16200000" flipH="1">
            <a:off x="2513830" y="3188537"/>
            <a:ext cx="967616" cy="412712"/>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B580469C-C430-4848-8384-E3BC985FFCC9}"/>
              </a:ext>
            </a:extLst>
          </p:cNvPr>
          <p:cNvSpPr txBox="1"/>
          <p:nvPr/>
        </p:nvSpPr>
        <p:spPr>
          <a:xfrm>
            <a:off x="3210616" y="3982860"/>
            <a:ext cx="2532138" cy="400110"/>
          </a:xfrm>
          <a:prstGeom prst="rect">
            <a:avLst/>
          </a:prstGeom>
          <a:noFill/>
        </p:spPr>
        <p:txBody>
          <a:bodyPr wrap="square" rtlCol="0">
            <a:spAutoFit/>
          </a:bodyPr>
          <a:lstStyle/>
          <a:p>
            <a:r>
              <a:rPr lang="ja-JP" altLang="en-US" sz="2000" dirty="0"/>
              <a:t>熱交換器（高温）</a:t>
            </a:r>
            <a:endParaRPr kumimoji="1" lang="ja-JP" altLang="en-US" sz="2000" dirty="0"/>
          </a:p>
        </p:txBody>
      </p:sp>
      <p:sp>
        <p:nvSpPr>
          <p:cNvPr id="68" name="テキスト ボックス 67">
            <a:extLst>
              <a:ext uri="{FF2B5EF4-FFF2-40B4-BE49-F238E27FC236}">
                <a16:creationId xmlns:a16="http://schemas.microsoft.com/office/drawing/2014/main" id="{D7F731C4-F6F5-48E5-A6B1-DFC9EA7A2F04}"/>
              </a:ext>
            </a:extLst>
          </p:cNvPr>
          <p:cNvSpPr txBox="1"/>
          <p:nvPr/>
        </p:nvSpPr>
        <p:spPr>
          <a:xfrm>
            <a:off x="5502022" y="3266401"/>
            <a:ext cx="1940577" cy="400110"/>
          </a:xfrm>
          <a:prstGeom prst="rect">
            <a:avLst/>
          </a:prstGeom>
          <a:noFill/>
        </p:spPr>
        <p:txBody>
          <a:bodyPr wrap="square" rtlCol="0">
            <a:spAutoFit/>
          </a:bodyPr>
          <a:lstStyle/>
          <a:p>
            <a:r>
              <a:rPr kumimoji="1" lang="ja-JP" altLang="en-US" sz="2000" dirty="0"/>
              <a:t>圧力センサ</a:t>
            </a:r>
          </a:p>
        </p:txBody>
      </p:sp>
      <p:cxnSp>
        <p:nvCxnSpPr>
          <p:cNvPr id="69" name="コネクタ: カギ線 68">
            <a:extLst>
              <a:ext uri="{FF2B5EF4-FFF2-40B4-BE49-F238E27FC236}">
                <a16:creationId xmlns:a16="http://schemas.microsoft.com/office/drawing/2014/main" id="{FC840B48-7A0A-4DA9-A632-A2828547399D}"/>
              </a:ext>
            </a:extLst>
          </p:cNvPr>
          <p:cNvCxnSpPr>
            <a:cxnSpLocks/>
            <a:stCxn id="134" idx="2"/>
            <a:endCxn id="68" idx="1"/>
          </p:cNvCxnSpPr>
          <p:nvPr/>
        </p:nvCxnSpPr>
        <p:spPr>
          <a:xfrm rot="16200000" flipH="1">
            <a:off x="4877829" y="2842263"/>
            <a:ext cx="443670" cy="804716"/>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F7EA7F61-4DCC-45B0-9538-9F6A8B5A4BD2}"/>
              </a:ext>
            </a:extLst>
          </p:cNvPr>
          <p:cNvCxnSpPr>
            <a:cxnSpLocks/>
            <a:stCxn id="137" idx="2"/>
            <a:endCxn id="68" idx="1"/>
          </p:cNvCxnSpPr>
          <p:nvPr/>
        </p:nvCxnSpPr>
        <p:spPr>
          <a:xfrm rot="16200000" flipH="1">
            <a:off x="4134676" y="2099110"/>
            <a:ext cx="447502" cy="2287190"/>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757ADA6-E2B8-4194-B27F-56866C3B04B3}"/>
              </a:ext>
            </a:extLst>
          </p:cNvPr>
          <p:cNvSpPr txBox="1"/>
          <p:nvPr/>
        </p:nvSpPr>
        <p:spPr>
          <a:xfrm>
            <a:off x="1319535" y="5881957"/>
            <a:ext cx="1060504" cy="400110"/>
          </a:xfrm>
          <a:prstGeom prst="rect">
            <a:avLst/>
          </a:prstGeom>
          <a:noFill/>
        </p:spPr>
        <p:txBody>
          <a:bodyPr wrap="square" rtlCol="0">
            <a:spAutoFit/>
          </a:bodyPr>
          <a:lstStyle/>
          <a:p>
            <a:r>
              <a:rPr kumimoji="1" lang="en-US" altLang="ja-JP" sz="2000" dirty="0"/>
              <a:t>*</a:t>
            </a:r>
            <a:endParaRPr kumimoji="1" lang="ja-JP" altLang="en-US" sz="2000" dirty="0"/>
          </a:p>
        </p:txBody>
      </p:sp>
      <p:sp>
        <p:nvSpPr>
          <p:cNvPr id="72" name="テキスト ボックス 71">
            <a:extLst>
              <a:ext uri="{FF2B5EF4-FFF2-40B4-BE49-F238E27FC236}">
                <a16:creationId xmlns:a16="http://schemas.microsoft.com/office/drawing/2014/main" id="{ADED1850-9B31-4CCF-BEBB-2683D9464945}"/>
              </a:ext>
            </a:extLst>
          </p:cNvPr>
          <p:cNvSpPr txBox="1"/>
          <p:nvPr/>
        </p:nvSpPr>
        <p:spPr>
          <a:xfrm>
            <a:off x="2823232" y="5859176"/>
            <a:ext cx="1060504" cy="400110"/>
          </a:xfrm>
          <a:prstGeom prst="rect">
            <a:avLst/>
          </a:prstGeom>
          <a:noFill/>
        </p:spPr>
        <p:txBody>
          <a:bodyPr wrap="square" rtlCol="0">
            <a:spAutoFit/>
          </a:bodyPr>
          <a:lstStyle/>
          <a:p>
            <a:r>
              <a:rPr kumimoji="1" lang="en-US" altLang="ja-JP" sz="2000" dirty="0"/>
              <a:t>*</a:t>
            </a:r>
            <a:endParaRPr kumimoji="1" lang="ja-JP" altLang="en-US" sz="2000" dirty="0"/>
          </a:p>
        </p:txBody>
      </p:sp>
      <p:sp>
        <p:nvSpPr>
          <p:cNvPr id="88" name="テキスト ボックス 87">
            <a:extLst>
              <a:ext uri="{FF2B5EF4-FFF2-40B4-BE49-F238E27FC236}">
                <a16:creationId xmlns:a16="http://schemas.microsoft.com/office/drawing/2014/main" id="{FE938C21-BA0A-4C7C-AF0E-71CB5DED9466}"/>
              </a:ext>
            </a:extLst>
          </p:cNvPr>
          <p:cNvSpPr txBox="1"/>
          <p:nvPr/>
        </p:nvSpPr>
        <p:spPr>
          <a:xfrm>
            <a:off x="945285" y="5438395"/>
            <a:ext cx="2946711" cy="461665"/>
          </a:xfrm>
          <a:prstGeom prst="rect">
            <a:avLst/>
          </a:prstGeom>
          <a:noFill/>
        </p:spPr>
        <p:txBody>
          <a:bodyPr wrap="square" rtlCol="0">
            <a:spAutoFit/>
          </a:bodyPr>
          <a:lstStyle/>
          <a:p>
            <a:r>
              <a:rPr lang="ja-JP" altLang="en-US" sz="2400" dirty="0"/>
              <a:t>温度条件（目標値）</a:t>
            </a:r>
            <a:endParaRPr kumimoji="1" lang="ja-JP" altLang="en-US" sz="2400" dirty="0"/>
          </a:p>
        </p:txBody>
      </p:sp>
    </p:spTree>
    <p:extLst>
      <p:ext uri="{BB962C8B-B14F-4D97-AF65-F5344CB8AC3E}">
        <p14:creationId xmlns:p14="http://schemas.microsoft.com/office/powerpoint/2010/main" val="29773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fade">
                                      <p:cBhvr>
                                        <p:cTn id="16" dur="500"/>
                                        <p:tgtEl>
                                          <p:spTgt spid="1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60" grpId="0" animBg="1"/>
      <p:bldP spid="71" grpId="0"/>
      <p:bldP spid="72"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1" name="テキスト ボックス 130"/>
              <p:cNvSpPr txBox="1"/>
              <p:nvPr/>
            </p:nvSpPr>
            <p:spPr>
              <a:xfrm>
                <a:off x="227836" y="3599101"/>
                <a:ext cx="4029302" cy="461665"/>
              </a:xfrm>
              <a:prstGeom prst="rect">
                <a:avLst/>
              </a:prstGeom>
              <a:noFill/>
              <a:ln>
                <a:noFill/>
              </a:ln>
            </p:spPr>
            <p:txBody>
              <a:bodyPr wrap="square" rtlCol="0">
                <a:spAutoFit/>
              </a:bodyPr>
              <a:lstStyle/>
              <a:p>
                <a:pPr marL="457200" indent="-457200">
                  <a:buFont typeface="Wingdings" panose="05000000000000000000" pitchFamily="2" charset="2"/>
                  <a:buChar char="l"/>
                </a:pPr>
                <a:r>
                  <a:rPr kumimoji="1" lang="ja-JP" altLang="en-US" sz="2400" dirty="0"/>
                  <a:t>コア部</a:t>
                </a:r>
                <a14:m>
                  <m:oMath xmlns:m="http://schemas.openxmlformats.org/officeDocument/2006/math">
                    <m:r>
                      <a:rPr lang="en-US" altLang="ja-JP" sz="2400" i="1" dirty="0">
                        <a:latin typeface="Cambria Math" panose="02040503050406030204" pitchFamily="18" charset="0"/>
                      </a:rPr>
                      <m:t>𝐺</m:t>
                    </m:r>
                  </m:oMath>
                </a14:m>
                <a:r>
                  <a:rPr kumimoji="1" lang="ja-JP" altLang="en-US" sz="2400" dirty="0"/>
                  <a:t>の周波数応答</a:t>
                </a:r>
                <a:endParaRPr kumimoji="1" lang="en-US" altLang="ja-JP" sz="2400" dirty="0"/>
              </a:p>
            </p:txBody>
          </p:sp>
        </mc:Choice>
        <mc:Fallback xmlns="">
          <p:sp>
            <p:nvSpPr>
              <p:cNvPr id="131" name="テキスト ボックス 130"/>
              <p:cNvSpPr txBox="1">
                <a:spLocks noRot="1" noChangeAspect="1" noMove="1" noResize="1" noEditPoints="1" noAdjustHandles="1" noChangeArrowheads="1" noChangeShapeType="1" noTextEdit="1"/>
              </p:cNvSpPr>
              <p:nvPr/>
            </p:nvSpPr>
            <p:spPr>
              <a:xfrm>
                <a:off x="227836" y="3599101"/>
                <a:ext cx="4029302" cy="461665"/>
              </a:xfrm>
              <a:prstGeom prst="rect">
                <a:avLst/>
              </a:prstGeom>
              <a:blipFill rotWithShape="0">
                <a:blip r:embed="rId3"/>
                <a:stretch>
                  <a:fillRect l="-1967" t="-15789" b="-25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テキスト ボックス 180"/>
              <p:cNvSpPr txBox="1"/>
              <p:nvPr/>
            </p:nvSpPr>
            <p:spPr>
              <a:xfrm>
                <a:off x="4712598" y="3599100"/>
                <a:ext cx="4583965" cy="461665"/>
              </a:xfrm>
              <a:prstGeom prst="rect">
                <a:avLst/>
              </a:prstGeom>
              <a:noFill/>
              <a:ln>
                <a:noFill/>
              </a:ln>
            </p:spPr>
            <p:txBody>
              <a:bodyPr wrap="square" rtlCol="0">
                <a:spAutoFit/>
              </a:bodyPr>
              <a:lstStyle/>
              <a:p>
                <a:pPr marL="342900" indent="-342900">
                  <a:buFont typeface="Wingdings" panose="05000000000000000000" pitchFamily="2" charset="2"/>
                  <a:buChar char="l"/>
                </a:pPr>
                <a:r>
                  <a:rPr kumimoji="1" lang="ja-JP" altLang="en-US" sz="2400" dirty="0"/>
                  <a:t>管路部</a:t>
                </a:r>
                <a14:m>
                  <m:oMath xmlns:m="http://schemas.openxmlformats.org/officeDocument/2006/math">
                    <m:r>
                      <a:rPr lang="en-US" altLang="ja-JP" sz="2400" i="1" dirty="0">
                        <a:latin typeface="Cambria Math" panose="02040503050406030204" pitchFamily="18" charset="0"/>
                      </a:rPr>
                      <m:t>𝐾</m:t>
                    </m:r>
                  </m:oMath>
                </a14:m>
                <a:r>
                  <a:rPr kumimoji="1" lang="ja-JP" altLang="en-US" sz="2400" dirty="0"/>
                  <a:t>の周波数応答</a:t>
                </a:r>
                <a:endParaRPr kumimoji="1" lang="en-US" altLang="ja-JP" sz="2400" dirty="0"/>
              </a:p>
            </p:txBody>
          </p:sp>
        </mc:Choice>
        <mc:Fallback xmlns="">
          <p:sp>
            <p:nvSpPr>
              <p:cNvPr id="181" name="テキスト ボックス 180"/>
              <p:cNvSpPr txBox="1">
                <a:spLocks noRot="1" noChangeAspect="1" noMove="1" noResize="1" noEditPoints="1" noAdjustHandles="1" noChangeArrowheads="1" noChangeShapeType="1" noTextEdit="1"/>
              </p:cNvSpPr>
              <p:nvPr/>
            </p:nvSpPr>
            <p:spPr>
              <a:xfrm>
                <a:off x="4712598" y="3599100"/>
                <a:ext cx="4583965" cy="461665"/>
              </a:xfrm>
              <a:prstGeom prst="rect">
                <a:avLst/>
              </a:prstGeom>
              <a:blipFill rotWithShape="0">
                <a:blip r:embed="rId4"/>
                <a:stretch>
                  <a:fillRect l="-1729" t="-15789" b="-25000"/>
                </a:stretch>
              </a:blipFill>
              <a:ln>
                <a:noFill/>
              </a:ln>
            </p:spPr>
            <p:txBody>
              <a:bodyPr/>
              <a:lstStyle/>
              <a:p>
                <a:r>
                  <a:rPr lang="ja-JP" altLang="en-US">
                    <a:noFill/>
                  </a:rPr>
                  <a:t> </a:t>
                </a:r>
              </a:p>
            </p:txBody>
          </p:sp>
        </mc:Fallback>
      </mc:AlternateContent>
      <p:sp>
        <p:nvSpPr>
          <p:cNvPr id="182" name="テキスト ボックス 181"/>
          <p:cNvSpPr txBox="1"/>
          <p:nvPr/>
        </p:nvSpPr>
        <p:spPr>
          <a:xfrm>
            <a:off x="4745897" y="5778966"/>
            <a:ext cx="3870998" cy="830997"/>
          </a:xfrm>
          <a:prstGeom prst="rect">
            <a:avLst/>
          </a:prstGeom>
          <a:noFill/>
        </p:spPr>
        <p:txBody>
          <a:bodyPr wrap="square" rtlCol="0">
            <a:spAutoFit/>
          </a:bodyPr>
          <a:lstStyle/>
          <a:p>
            <a:pPr algn="ctr"/>
            <a:r>
              <a:rPr kumimoji="1" lang="ja-JP" altLang="en-US" sz="2400" dirty="0"/>
              <a:t>提案手法の効果検証</a:t>
            </a:r>
            <a:endParaRPr kumimoji="1" lang="en-US" altLang="ja-JP" sz="2400" dirty="0"/>
          </a:p>
          <a:p>
            <a:pPr algn="ctr"/>
            <a:r>
              <a:rPr kumimoji="1" lang="ja-JP" altLang="en-US" sz="2400" dirty="0"/>
              <a:t>のため</a:t>
            </a:r>
            <a:r>
              <a:rPr lang="ja-JP" altLang="en-US" sz="2400" dirty="0"/>
              <a:t>実験により取得</a:t>
            </a:r>
            <a:endParaRPr kumimoji="1" lang="en-US" altLang="ja-JP" sz="2400" dirty="0"/>
          </a:p>
        </p:txBody>
      </p:sp>
      <p:sp>
        <p:nvSpPr>
          <p:cNvPr id="183" name="テキスト ボックス 182"/>
          <p:cNvSpPr txBox="1"/>
          <p:nvPr/>
        </p:nvSpPr>
        <p:spPr>
          <a:xfrm>
            <a:off x="507131" y="5963633"/>
            <a:ext cx="3325180" cy="461665"/>
          </a:xfrm>
          <a:prstGeom prst="rect">
            <a:avLst/>
          </a:prstGeom>
          <a:noFill/>
        </p:spPr>
        <p:txBody>
          <a:bodyPr wrap="square" rtlCol="0">
            <a:spAutoFit/>
          </a:bodyPr>
          <a:lstStyle/>
          <a:p>
            <a:pPr algn="ctr"/>
            <a:r>
              <a:rPr kumimoji="1" lang="ja-JP" altLang="en-US" sz="2400" dirty="0"/>
              <a:t>実験により取得</a:t>
            </a:r>
          </a:p>
        </p:txBody>
      </p:sp>
      <p:sp>
        <p:nvSpPr>
          <p:cNvPr id="188" name="テキスト ボックス 187"/>
          <p:cNvSpPr txBox="1"/>
          <p:nvPr/>
        </p:nvSpPr>
        <p:spPr>
          <a:xfrm>
            <a:off x="4966998" y="4302511"/>
            <a:ext cx="3801073" cy="461665"/>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物理モデルの適用を検討</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9" name="テキスト ボックス 188"/>
          <p:cNvSpPr txBox="1"/>
          <p:nvPr/>
        </p:nvSpPr>
        <p:spPr>
          <a:xfrm>
            <a:off x="141827" y="4201214"/>
            <a:ext cx="4107244"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ja-JP" altLang="en-US" sz="2400" dirty="0">
                <a:solidFill>
                  <a:prstClr val="black"/>
                </a:solidFill>
                <a:latin typeface="Calibri" panose="020F0502020204030204"/>
                <a:ea typeface="ＭＳ Ｐゴシック" panose="020B0600070205080204" pitchFamily="50" charset="-128"/>
              </a:rPr>
              <a:t>コアの形状が複雑な場合</a:t>
            </a:r>
            <a:endParaRPr kumimoji="1" lang="en-US" altLang="ja-JP" sz="2400" dirty="0">
              <a:solidFill>
                <a:prstClr val="black"/>
              </a:solidFill>
              <a:latin typeface="Calibri" panose="020F0502020204030204"/>
              <a:ea typeface="ＭＳ Ｐゴシック" panose="020B0600070205080204" pitchFamily="50" charset="-128"/>
            </a:endParaRPr>
          </a:p>
          <a:p>
            <a:pPr marR="0" lvl="0" algn="ctr" defTabSz="914400" rtl="0" eaLnBrk="1" fontAlgn="auto" latinLnBrk="0" hangingPunct="1">
              <a:lnSpc>
                <a:spcPct val="100000"/>
              </a:lnSpc>
              <a:spcBef>
                <a:spcPts val="0"/>
              </a:spcBef>
              <a:spcAft>
                <a:spcPts val="0"/>
              </a:spcAft>
              <a:buClrTx/>
              <a:buSzTx/>
              <a:tabLst/>
              <a:defRPr/>
            </a:pPr>
            <a:r>
              <a:rPr kumimoji="1" lang="ja-JP" altLang="en-US" sz="2400" dirty="0">
                <a:solidFill>
                  <a:prstClr val="black"/>
                </a:solidFill>
                <a:latin typeface="Calibri" panose="020F0502020204030204"/>
                <a:ea typeface="ＭＳ Ｐゴシック" panose="020B0600070205080204" pitchFamily="50" charset="-128"/>
              </a:rPr>
              <a:t>モデルで表すのが困難</a:t>
            </a:r>
            <a:endParaRPr kumimoji="1" lang="en-US" altLang="ja-JP" sz="2400" dirty="0">
              <a:solidFill>
                <a:prstClr val="black"/>
              </a:solidFill>
              <a:latin typeface="Calibri" panose="020F0502020204030204"/>
              <a:ea typeface="ＭＳ Ｐゴシック" panose="020B0600070205080204" pitchFamily="50" charset="-128"/>
            </a:endParaRPr>
          </a:p>
        </p:txBody>
      </p:sp>
      <p:cxnSp>
        <p:nvCxnSpPr>
          <p:cNvPr id="23" name="直線コネクタ 22"/>
          <p:cNvCxnSpPr>
            <a:cxnSpLocks/>
          </p:cNvCxnSpPr>
          <p:nvPr/>
        </p:nvCxnSpPr>
        <p:spPr>
          <a:xfrm>
            <a:off x="4274238" y="3429000"/>
            <a:ext cx="0" cy="3231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a:off x="1845099" y="5131375"/>
            <a:ext cx="665127" cy="63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69707E72-438B-4D62-A6BF-49E4A62EF969}"/>
              </a:ext>
            </a:extLst>
          </p:cNvPr>
          <p:cNvSpPr/>
          <p:nvPr/>
        </p:nvSpPr>
        <p:spPr>
          <a:xfrm>
            <a:off x="-8900" y="879251"/>
            <a:ext cx="9152900" cy="461665"/>
          </a:xfrm>
          <a:prstGeom prst="rect">
            <a:avLst/>
          </a:prstGeom>
        </p:spPr>
        <p:txBody>
          <a:bodyPr wrap="square">
            <a:spAutoFit/>
          </a:bodyPr>
          <a:lstStyle/>
          <a:p>
            <a:pPr algn="ctr"/>
            <a:r>
              <a:rPr lang="ja-JP" altLang="en-US" sz="2400" dirty="0">
                <a:solidFill>
                  <a:srgbClr val="FF0000"/>
                </a:solidFill>
              </a:rPr>
              <a:t>コア部</a:t>
            </a:r>
            <a:r>
              <a:rPr lang="en-US" altLang="ja-JP" sz="2400" i="1" dirty="0">
                <a:solidFill>
                  <a:srgbClr val="FF0000"/>
                </a:solidFill>
              </a:rPr>
              <a:t>G</a:t>
            </a:r>
            <a:r>
              <a:rPr lang="ja-JP" altLang="en-US" sz="2400" dirty="0"/>
              <a:t>（エネルギー投入部）と</a:t>
            </a:r>
            <a:r>
              <a:rPr lang="ja-JP" altLang="en-US" sz="2400" dirty="0">
                <a:solidFill>
                  <a:srgbClr val="00B050"/>
                </a:solidFill>
              </a:rPr>
              <a:t>管路部</a:t>
            </a:r>
            <a:r>
              <a:rPr lang="en-US" altLang="ja-JP" sz="2400" i="1" dirty="0">
                <a:solidFill>
                  <a:srgbClr val="00B050"/>
                </a:solidFill>
              </a:rPr>
              <a:t>K</a:t>
            </a:r>
            <a:r>
              <a:rPr lang="ja-JP" altLang="en-US" sz="2400" dirty="0"/>
              <a:t> （エネルギー散逸部）とする</a:t>
            </a:r>
            <a:endParaRPr lang="en-US" altLang="ja-JP" sz="2400" dirty="0"/>
          </a:p>
        </p:txBody>
      </p:sp>
      <p:sp>
        <p:nvSpPr>
          <p:cNvPr id="95"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周波数応答計測 </a:t>
            </a:r>
            <a:r>
              <a:rPr lang="en-US" altLang="ja-JP" sz="3600" dirty="0"/>
              <a:t>-</a:t>
            </a:r>
            <a:endParaRPr lang="ja-JP" altLang="en-US" sz="3600" dirty="0"/>
          </a:p>
        </p:txBody>
      </p:sp>
      <p:grpSp>
        <p:nvGrpSpPr>
          <p:cNvPr id="2" name="グループ化 1"/>
          <p:cNvGrpSpPr/>
          <p:nvPr/>
        </p:nvGrpSpPr>
        <p:grpSpPr>
          <a:xfrm>
            <a:off x="230134" y="1372302"/>
            <a:ext cx="8674832" cy="1709689"/>
            <a:chOff x="86803" y="1300112"/>
            <a:chExt cx="10156121" cy="2001630"/>
          </a:xfrm>
        </p:grpSpPr>
        <p:cxnSp>
          <p:nvCxnSpPr>
            <p:cNvPr id="102" name="直線コネクタ 101">
              <a:extLst>
                <a:ext uri="{FF2B5EF4-FFF2-40B4-BE49-F238E27FC236}">
                  <a16:creationId xmlns:a16="http://schemas.microsoft.com/office/drawing/2014/main" id="{ACB5AE46-6EA9-4FAC-AF46-CB59BF1CF52F}"/>
                </a:ext>
              </a:extLst>
            </p:cNvPr>
            <p:cNvCxnSpPr>
              <a:cxnSpLocks/>
            </p:cNvCxnSpPr>
            <p:nvPr/>
          </p:nvCxnSpPr>
          <p:spPr>
            <a:xfrm>
              <a:off x="3437111" y="2241597"/>
              <a:ext cx="1938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F5B9F623-C319-4BA6-A4E6-1A4AEB7DCACD}"/>
                </a:ext>
              </a:extLst>
            </p:cNvPr>
            <p:cNvCxnSpPr>
              <a:cxnSpLocks/>
            </p:cNvCxnSpPr>
            <p:nvPr/>
          </p:nvCxnSpPr>
          <p:spPr>
            <a:xfrm>
              <a:off x="3437111" y="2620323"/>
              <a:ext cx="189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グループ化 103">
              <a:extLst>
                <a:ext uri="{FF2B5EF4-FFF2-40B4-BE49-F238E27FC236}">
                  <a16:creationId xmlns:a16="http://schemas.microsoft.com/office/drawing/2014/main" id="{D9F6321B-DABA-4CC9-BEDB-404F214A1ACA}"/>
                </a:ext>
              </a:extLst>
            </p:cNvPr>
            <p:cNvGrpSpPr/>
            <p:nvPr/>
          </p:nvGrpSpPr>
          <p:grpSpPr>
            <a:xfrm>
              <a:off x="2041514" y="2032476"/>
              <a:ext cx="1406287" cy="796474"/>
              <a:chOff x="2666179" y="2911629"/>
              <a:chExt cx="1715076" cy="796474"/>
            </a:xfrm>
          </p:grpSpPr>
          <p:grpSp>
            <p:nvGrpSpPr>
              <p:cNvPr id="105" name="グループ化 104">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121" name="直線コネクタ 120">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直線コネクタ 105">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正方形/長方形 107">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112" name="直線コネクタ 111">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正方形/長方形 109">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1" name="正方形/長方形 110">
                <a:extLst>
                  <a:ext uri="{FF2B5EF4-FFF2-40B4-BE49-F238E27FC236}">
                    <a16:creationId xmlns:a16="http://schemas.microsoft.com/office/drawing/2014/main" id="{5B44D597-F485-4293-A550-C2675130C696}"/>
                  </a:ext>
                </a:extLst>
              </p:cNvPr>
              <p:cNvSpPr/>
              <p:nvPr/>
            </p:nvSpPr>
            <p:spPr bwMode="auto">
              <a:xfrm>
                <a:off x="3471374" y="3167325"/>
                <a:ext cx="511533"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30" name="グループ化 129">
              <a:extLst>
                <a:ext uri="{FF2B5EF4-FFF2-40B4-BE49-F238E27FC236}">
                  <a16:creationId xmlns:a16="http://schemas.microsoft.com/office/drawing/2014/main" id="{818A955F-FD81-4655-AAE8-E57A734ABB96}"/>
                </a:ext>
              </a:extLst>
            </p:cNvPr>
            <p:cNvGrpSpPr/>
            <p:nvPr/>
          </p:nvGrpSpPr>
          <p:grpSpPr>
            <a:xfrm>
              <a:off x="2403227" y="2635260"/>
              <a:ext cx="777566" cy="474356"/>
              <a:chOff x="2730802" y="2645338"/>
              <a:chExt cx="777566" cy="474356"/>
            </a:xfrm>
          </p:grpSpPr>
          <mc:AlternateContent xmlns:mc="http://schemas.openxmlformats.org/markup-compatibility/2006" xmlns:a14="http://schemas.microsoft.com/office/drawing/2010/main">
            <mc:Choice Requires="a14">
              <p:sp>
                <p:nvSpPr>
                  <p:cNvPr id="132" name="テキスト ボックス 131">
                    <a:extLst>
                      <a:ext uri="{FF2B5EF4-FFF2-40B4-BE49-F238E27FC236}">
                        <a16:creationId xmlns:a16="http://schemas.microsoft.com/office/drawing/2014/main" id="{8C4F89A3-515A-41FC-ACF4-9F6F68B05392}"/>
                      </a:ext>
                    </a:extLst>
                  </p:cNvPr>
                  <p:cNvSpPr txBox="1"/>
                  <p:nvPr/>
                </p:nvSpPr>
                <p:spPr>
                  <a:xfrm>
                    <a:off x="2730802" y="2645338"/>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1"/>
                    <a:stretch>
                      <a:fillRect/>
                    </a:stretch>
                  </a:blipFill>
                  <a:ln w="19050">
                    <a:noFill/>
                  </a:ln>
                </p:spPr>
                <p:txBody>
                  <a:bodyPr/>
                  <a:lstStyle/>
                  <a:p>
                    <a:r>
                      <a:rPr lang="ja-JP" altLang="en-US">
                        <a:noFill/>
                      </a:rPr>
                      <a:t> </a:t>
                    </a:r>
                  </a:p>
                </p:txBody>
              </p:sp>
            </mc:Fallback>
          </mc:AlternateContent>
          <p:sp>
            <p:nvSpPr>
              <p:cNvPr id="133" name="テキスト ボックス 132">
                <a:extLst>
                  <a:ext uri="{FF2B5EF4-FFF2-40B4-BE49-F238E27FC236}">
                    <a16:creationId xmlns:a16="http://schemas.microsoft.com/office/drawing/2014/main" id="{F2F563D8-11C5-42D2-A99D-A6DE13DAD8A9}"/>
                  </a:ext>
                </a:extLst>
              </p:cNvPr>
              <p:cNvSpPr txBox="1"/>
              <p:nvPr/>
            </p:nvSpPr>
            <p:spPr>
              <a:xfrm>
                <a:off x="3006471" y="2781140"/>
                <a:ext cx="501897" cy="338554"/>
              </a:xfrm>
              <a:prstGeom prst="rect">
                <a:avLst/>
              </a:prstGeom>
              <a:noFill/>
              <a:ln w="19050">
                <a:noFill/>
              </a:ln>
            </p:spPr>
            <p:txBody>
              <a:bodyPr wrap="square" rtlCol="0">
                <a:spAutoFit/>
              </a:bodyPr>
              <a:lstStyle/>
              <a:p>
                <a:r>
                  <a:rPr kumimoji="1" lang="en-US" altLang="ja-JP" sz="1600" dirty="0">
                    <a:latin typeface="Cambria" panose="02040503050406030204" pitchFamily="18" charset="0"/>
                    <a:cs typeface="Calibri" panose="020F0502020204030204" pitchFamily="34" charset="0"/>
                  </a:rPr>
                  <a:t>H</a:t>
                </a:r>
                <a:endParaRPr kumimoji="1" lang="ja-JP" altLang="en-US" sz="1600" dirty="0">
                  <a:latin typeface="Cambria" panose="02040503050406030204" pitchFamily="18" charset="0"/>
                  <a:cs typeface="Calibri" panose="020F0502020204030204" pitchFamily="34" charset="0"/>
                </a:endParaRPr>
              </a:p>
            </p:txBody>
          </p:sp>
        </p:grpSp>
        <p:grpSp>
          <p:nvGrpSpPr>
            <p:cNvPr id="134" name="グループ化 133">
              <a:extLst>
                <a:ext uri="{FF2B5EF4-FFF2-40B4-BE49-F238E27FC236}">
                  <a16:creationId xmlns:a16="http://schemas.microsoft.com/office/drawing/2014/main" id="{5F03CD6C-4B2C-4BF2-B319-7B989D7D6FA2}"/>
                </a:ext>
              </a:extLst>
            </p:cNvPr>
            <p:cNvGrpSpPr/>
            <p:nvPr/>
          </p:nvGrpSpPr>
          <p:grpSpPr>
            <a:xfrm>
              <a:off x="2793644" y="2772147"/>
              <a:ext cx="777566" cy="474356"/>
              <a:chOff x="3159444" y="2512131"/>
              <a:chExt cx="777566" cy="474356"/>
            </a:xfrm>
          </p:grpSpPr>
          <mc:AlternateContent xmlns:mc="http://schemas.openxmlformats.org/markup-compatibility/2006" xmlns:a14="http://schemas.microsoft.com/office/drawing/2010/main">
            <mc:Choice Requires="a14">
              <p:sp>
                <p:nvSpPr>
                  <p:cNvPr id="135" name="テキスト ボックス 134">
                    <a:extLst>
                      <a:ext uri="{FF2B5EF4-FFF2-40B4-BE49-F238E27FC236}">
                        <a16:creationId xmlns:a16="http://schemas.microsoft.com/office/drawing/2014/main" id="{D1823327-9829-49B9-A5BD-5E5E22974669}"/>
                      </a:ext>
                    </a:extLst>
                  </p:cNvPr>
                  <p:cNvSpPr txBox="1"/>
                  <p:nvPr/>
                </p:nvSpPr>
                <p:spPr>
                  <a:xfrm>
                    <a:off x="3159444" y="2512131"/>
                    <a:ext cx="643467" cy="46166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𝑇</m:t>
                          </m:r>
                        </m:oMath>
                      </m:oMathPara>
                    </a14:m>
                    <a:endParaRPr kumimoji="1" lang="ja-JP" altLang="en-US" sz="24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2"/>
                    <a:stretch>
                      <a:fillRect/>
                    </a:stretch>
                  </a:blipFill>
                  <a:ln w="19050">
                    <a:noFill/>
                  </a:ln>
                </p:spPr>
                <p:txBody>
                  <a:bodyPr/>
                  <a:lstStyle/>
                  <a:p>
                    <a:r>
                      <a:rPr lang="ja-JP" altLang="en-US">
                        <a:noFill/>
                      </a:rPr>
                      <a:t> </a:t>
                    </a:r>
                  </a:p>
                </p:txBody>
              </p:sp>
            </mc:Fallback>
          </mc:AlternateContent>
          <p:sp>
            <p:nvSpPr>
              <p:cNvPr id="136" name="テキスト ボックス 135">
                <a:extLst>
                  <a:ext uri="{FF2B5EF4-FFF2-40B4-BE49-F238E27FC236}">
                    <a16:creationId xmlns:a16="http://schemas.microsoft.com/office/drawing/2014/main" id="{B9326B7F-FD2F-4EAE-81EE-805DC49DEF86}"/>
                  </a:ext>
                </a:extLst>
              </p:cNvPr>
              <p:cNvSpPr txBox="1"/>
              <p:nvPr/>
            </p:nvSpPr>
            <p:spPr>
              <a:xfrm>
                <a:off x="3435113" y="2647933"/>
                <a:ext cx="501897" cy="338554"/>
              </a:xfrm>
              <a:prstGeom prst="rect">
                <a:avLst/>
              </a:prstGeom>
              <a:noFill/>
              <a:ln w="19050">
                <a:noFill/>
              </a:ln>
            </p:spPr>
            <p:txBody>
              <a:bodyPr wrap="square" rtlCol="0">
                <a:spAutoFit/>
              </a:bodyPr>
              <a:lstStyle/>
              <a:p>
                <a:r>
                  <a:rPr lang="en-US" altLang="ja-JP" sz="1600" dirty="0">
                    <a:latin typeface="Cambria" panose="02040503050406030204" pitchFamily="18" charset="0"/>
                    <a:cs typeface="Calibri" panose="020F0502020204030204" pitchFamily="34" charset="0"/>
                  </a:rPr>
                  <a:t>C</a:t>
                </a:r>
                <a:endParaRPr kumimoji="1" lang="ja-JP" altLang="en-US" sz="1600" dirty="0">
                  <a:latin typeface="Cambria" panose="02040503050406030204" pitchFamily="18" charset="0"/>
                  <a:cs typeface="Calibri" panose="020F0502020204030204" pitchFamily="34" charset="0"/>
                </a:endParaRPr>
              </a:p>
            </p:txBody>
          </p:sp>
        </p:grpSp>
        <p:cxnSp>
          <p:nvCxnSpPr>
            <p:cNvPr id="137" name="直線コネクタ 136">
              <a:extLst>
                <a:ext uri="{FF2B5EF4-FFF2-40B4-BE49-F238E27FC236}">
                  <a16:creationId xmlns:a16="http://schemas.microsoft.com/office/drawing/2014/main" id="{51C0BF67-5058-4078-85CD-C0A4AB11E7C6}"/>
                </a:ext>
              </a:extLst>
            </p:cNvPr>
            <p:cNvCxnSpPr>
              <a:cxnSpLocks/>
            </p:cNvCxnSpPr>
            <p:nvPr/>
          </p:nvCxnSpPr>
          <p:spPr>
            <a:xfrm>
              <a:off x="231384" y="2242635"/>
              <a:ext cx="18170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4A68612-2C2F-452C-91A5-C8B9514E7AA3}"/>
                </a:ext>
              </a:extLst>
            </p:cNvPr>
            <p:cNvCxnSpPr>
              <a:cxnSpLocks/>
            </p:cNvCxnSpPr>
            <p:nvPr/>
          </p:nvCxnSpPr>
          <p:spPr>
            <a:xfrm>
              <a:off x="231385" y="2621361"/>
              <a:ext cx="18297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正方形/長方形 138">
              <a:extLst>
                <a:ext uri="{FF2B5EF4-FFF2-40B4-BE49-F238E27FC236}">
                  <a16:creationId xmlns:a16="http://schemas.microsoft.com/office/drawing/2014/main" id="{7DFB4D52-610D-490F-8F29-317F39412561}"/>
                </a:ext>
              </a:extLst>
            </p:cNvPr>
            <p:cNvSpPr/>
            <p:nvPr/>
          </p:nvSpPr>
          <p:spPr>
            <a:xfrm flipH="1">
              <a:off x="172923" y="2199154"/>
              <a:ext cx="74791" cy="46165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矢印コネクタ 139">
              <a:extLst>
                <a:ext uri="{FF2B5EF4-FFF2-40B4-BE49-F238E27FC236}">
                  <a16:creationId xmlns:a16="http://schemas.microsoft.com/office/drawing/2014/main" id="{9DCD3417-FC58-4A25-8B2F-46952D33C10F}"/>
                </a:ext>
              </a:extLst>
            </p:cNvPr>
            <p:cNvCxnSpPr>
              <a:cxnSpLocks/>
            </p:cNvCxnSpPr>
            <p:nvPr/>
          </p:nvCxnSpPr>
          <p:spPr>
            <a:xfrm flipV="1">
              <a:off x="5268627" y="1681171"/>
              <a:ext cx="0" cy="4298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41" name="直線矢印コネクタ 140">
              <a:extLst>
                <a:ext uri="{FF2B5EF4-FFF2-40B4-BE49-F238E27FC236}">
                  <a16:creationId xmlns:a16="http://schemas.microsoft.com/office/drawing/2014/main" id="{50DDECEF-0A2F-43D4-95D2-17A1F71204BA}"/>
                </a:ext>
              </a:extLst>
            </p:cNvPr>
            <p:cNvCxnSpPr>
              <a:cxnSpLocks/>
            </p:cNvCxnSpPr>
            <p:nvPr/>
          </p:nvCxnSpPr>
          <p:spPr>
            <a:xfrm flipV="1">
              <a:off x="3608665" y="1681171"/>
              <a:ext cx="0" cy="42989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42" name="直線コネクタ 141">
              <a:extLst>
                <a:ext uri="{FF2B5EF4-FFF2-40B4-BE49-F238E27FC236}">
                  <a16:creationId xmlns:a16="http://schemas.microsoft.com/office/drawing/2014/main" id="{ACB5AE46-6EA9-4FAC-AF46-CB59BF1CF52F}"/>
                </a:ext>
              </a:extLst>
            </p:cNvPr>
            <p:cNvCxnSpPr>
              <a:cxnSpLocks/>
            </p:cNvCxnSpPr>
            <p:nvPr/>
          </p:nvCxnSpPr>
          <p:spPr>
            <a:xfrm>
              <a:off x="5373664" y="2248660"/>
              <a:ext cx="47299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5B9F623-C319-4BA6-A4E6-1A4AEB7DCACD}"/>
                </a:ext>
              </a:extLst>
            </p:cNvPr>
            <p:cNvCxnSpPr>
              <a:cxnSpLocks/>
            </p:cNvCxnSpPr>
            <p:nvPr/>
          </p:nvCxnSpPr>
          <p:spPr>
            <a:xfrm>
              <a:off x="5373664" y="2627386"/>
              <a:ext cx="47299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802EAB85-3E75-4028-AD9E-5828E60A700D}"/>
                </a:ext>
              </a:extLst>
            </p:cNvPr>
            <p:cNvSpPr/>
            <p:nvPr/>
          </p:nvSpPr>
          <p:spPr>
            <a:xfrm flipH="1">
              <a:off x="10082653" y="2206217"/>
              <a:ext cx="74791" cy="46165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a:extLst>
                    <a:ext uri="{FF2B5EF4-FFF2-40B4-BE49-F238E27FC236}">
                      <a16:creationId xmlns:a16="http://schemas.microsoft.com/office/drawing/2014/main" id="{B0C11D1E-3878-47FC-9C76-99DF61208241}"/>
                    </a:ext>
                  </a:extLst>
                </p:cNvPr>
                <p:cNvSpPr txBox="1"/>
                <p:nvPr/>
              </p:nvSpPr>
              <p:spPr>
                <a:xfrm>
                  <a:off x="5260689" y="1409779"/>
                  <a:ext cx="626795" cy="468431"/>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145" name="テキスト ボックス 144">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260689" y="1409779"/>
                  <a:ext cx="626795" cy="468431"/>
                </a:xfrm>
                <a:prstGeom prst="rect">
                  <a:avLst/>
                </a:prstGeom>
                <a:blipFill rotWithShape="0">
                  <a:blip r:embed="rId13"/>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6" name="テキスト ボックス 145">
                  <a:extLst>
                    <a:ext uri="{FF2B5EF4-FFF2-40B4-BE49-F238E27FC236}">
                      <a16:creationId xmlns:a16="http://schemas.microsoft.com/office/drawing/2014/main" id="{B0C11D1E-3878-47FC-9C76-99DF61208241}"/>
                    </a:ext>
                  </a:extLst>
                </p:cNvPr>
                <p:cNvSpPr txBox="1"/>
                <p:nvPr/>
              </p:nvSpPr>
              <p:spPr>
                <a:xfrm>
                  <a:off x="3617491" y="1409779"/>
                  <a:ext cx="626795" cy="468431"/>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146" name="テキスト ボックス 145">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617491" y="1409779"/>
                  <a:ext cx="626795" cy="468431"/>
                </a:xfrm>
                <a:prstGeom prst="rect">
                  <a:avLst/>
                </a:prstGeom>
                <a:blipFill rotWithShape="0">
                  <a:blip r:embed="rId14"/>
                  <a:stretch>
                    <a:fillRect b="-10606"/>
                  </a:stretch>
                </a:blipFill>
                <a:ln w="19050">
                  <a:noFill/>
                </a:ln>
              </p:spPr>
              <p:txBody>
                <a:bodyPr/>
                <a:lstStyle/>
                <a:p>
                  <a:r>
                    <a:rPr lang="ja-JP" altLang="en-US">
                      <a:noFill/>
                    </a:rPr>
                    <a:t> </a:t>
                  </a:r>
                </a:p>
              </p:txBody>
            </p:sp>
          </mc:Fallback>
        </mc:AlternateContent>
        <p:sp>
          <p:nvSpPr>
            <p:cNvPr id="147" name="正方形/長方形 146">
              <a:extLst>
                <a:ext uri="{FF2B5EF4-FFF2-40B4-BE49-F238E27FC236}">
                  <a16:creationId xmlns:a16="http://schemas.microsoft.com/office/drawing/2014/main" id="{33F51074-06C8-44DB-8DA6-FAA0F7DF0D3F}"/>
                </a:ext>
              </a:extLst>
            </p:cNvPr>
            <p:cNvSpPr/>
            <p:nvPr/>
          </p:nvSpPr>
          <p:spPr>
            <a:xfrm flipH="1">
              <a:off x="5169878" y="2194373"/>
              <a:ext cx="205619" cy="4976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5">
              <a:extLst>
                <a:ext uri="{FF2B5EF4-FFF2-40B4-BE49-F238E27FC236}">
                  <a16:creationId xmlns:a16="http://schemas.microsoft.com/office/drawing/2014/main" id="{6569364A-BA25-4C27-8445-B80741913705}"/>
                </a:ext>
              </a:extLst>
            </p:cNvPr>
            <p:cNvSpPr/>
            <p:nvPr/>
          </p:nvSpPr>
          <p:spPr>
            <a:xfrm>
              <a:off x="5210687" y="2115876"/>
              <a:ext cx="118294" cy="11829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a:extLst>
                <a:ext uri="{FF2B5EF4-FFF2-40B4-BE49-F238E27FC236}">
                  <a16:creationId xmlns:a16="http://schemas.microsoft.com/office/drawing/2014/main" id="{33F51074-06C8-44DB-8DA6-FAA0F7DF0D3F}"/>
                </a:ext>
              </a:extLst>
            </p:cNvPr>
            <p:cNvSpPr/>
            <p:nvPr/>
          </p:nvSpPr>
          <p:spPr>
            <a:xfrm flipH="1">
              <a:off x="3506042" y="2190072"/>
              <a:ext cx="205619" cy="4976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36">
              <a:extLst>
                <a:ext uri="{FF2B5EF4-FFF2-40B4-BE49-F238E27FC236}">
                  <a16:creationId xmlns:a16="http://schemas.microsoft.com/office/drawing/2014/main" id="{704A4720-CABE-4AF3-8C94-FC9AFFA92554}"/>
                </a:ext>
              </a:extLst>
            </p:cNvPr>
            <p:cNvSpPr/>
            <p:nvPr/>
          </p:nvSpPr>
          <p:spPr>
            <a:xfrm>
              <a:off x="3550725" y="2115876"/>
              <a:ext cx="118294" cy="11829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A7EA3A57-7099-420B-B07B-4B43A0D01AD9}"/>
                </a:ext>
              </a:extLst>
            </p:cNvPr>
            <p:cNvSpPr/>
            <p:nvPr/>
          </p:nvSpPr>
          <p:spPr>
            <a:xfrm flipH="1">
              <a:off x="86803" y="1303757"/>
              <a:ext cx="3521862" cy="19979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3" name="テキスト ボックス 152">
                  <a:extLst>
                    <a:ext uri="{FF2B5EF4-FFF2-40B4-BE49-F238E27FC236}">
                      <a16:creationId xmlns:a16="http://schemas.microsoft.com/office/drawing/2014/main" id="{D49BBEE9-1D0B-47FD-8AF3-341300AC519F}"/>
                    </a:ext>
                  </a:extLst>
                </p:cNvPr>
                <p:cNvSpPr txBox="1"/>
                <p:nvPr/>
              </p:nvSpPr>
              <p:spPr>
                <a:xfrm>
                  <a:off x="129918" y="1323113"/>
                  <a:ext cx="39312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FF0000"/>
                            </a:solidFill>
                            <a:latin typeface="Cambria Math" panose="02040503050406030204" pitchFamily="18" charset="0"/>
                          </a:rPr>
                          <m:t>𝐺</m:t>
                        </m:r>
                      </m:oMath>
                    </m:oMathPara>
                  </a14:m>
                  <a:endParaRPr kumimoji="1" lang="ja-JP" altLang="en-US" sz="3200" dirty="0">
                    <a:solidFill>
                      <a:srgbClr val="FF0000"/>
                    </a:solidFill>
                  </a:endParaRPr>
                </a:p>
              </p:txBody>
            </p:sp>
          </mc:Choice>
          <mc:Fallback xmlns="">
            <p:sp>
              <p:nvSpPr>
                <p:cNvPr id="153" name="テキスト ボックス 152">
                  <a:extLst>
                    <a:ext uri="{FF2B5EF4-FFF2-40B4-BE49-F238E27FC236}">
                      <a16:creationId xmlns="" xmlns:a16="http://schemas.microsoft.com/office/drawing/2014/main" xmlns:a14="http://schemas.microsoft.com/office/drawing/2010/main" id="{D49BBEE9-1D0B-47FD-8AF3-341300AC519F}"/>
                    </a:ext>
                  </a:extLst>
                </p:cNvPr>
                <p:cNvSpPr txBox="1">
                  <a:spLocks noRot="1" noChangeAspect="1" noMove="1" noResize="1" noEditPoints="1" noAdjustHandles="1" noChangeArrowheads="1" noChangeShapeType="1" noTextEdit="1"/>
                </p:cNvSpPr>
                <p:nvPr/>
              </p:nvSpPr>
              <p:spPr>
                <a:xfrm>
                  <a:off x="129918" y="1323113"/>
                  <a:ext cx="393120" cy="492443"/>
                </a:xfrm>
                <a:prstGeom prst="rect">
                  <a:avLst/>
                </a:prstGeom>
                <a:blipFill rotWithShape="0">
                  <a:blip r:embed="rId15"/>
                  <a:stretch>
                    <a:fillRect/>
                  </a:stretch>
                </a:blipFill>
              </p:spPr>
              <p:txBody>
                <a:bodyPr/>
                <a:lstStyle/>
                <a:p>
                  <a:r>
                    <a:rPr lang="ja-JP" altLang="en-US">
                      <a:noFill/>
                    </a:rPr>
                    <a:t> </a:t>
                  </a:r>
                </a:p>
              </p:txBody>
            </p:sp>
          </mc:Fallback>
        </mc:AlternateContent>
        <p:sp>
          <p:nvSpPr>
            <p:cNvPr id="154" name="正方形/長方形 153">
              <a:extLst>
                <a:ext uri="{FF2B5EF4-FFF2-40B4-BE49-F238E27FC236}">
                  <a16:creationId xmlns:a16="http://schemas.microsoft.com/office/drawing/2014/main" id="{2A85004B-4EA0-42FD-AE7B-32F9AFFA1D1F}"/>
                </a:ext>
              </a:extLst>
            </p:cNvPr>
            <p:cNvSpPr/>
            <p:nvPr/>
          </p:nvSpPr>
          <p:spPr>
            <a:xfrm flipH="1">
              <a:off x="3608748" y="1300112"/>
              <a:ext cx="6634176" cy="200163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5" name="テキスト ボックス 154">
                  <a:extLst>
                    <a:ext uri="{FF2B5EF4-FFF2-40B4-BE49-F238E27FC236}">
                      <a16:creationId xmlns:a16="http://schemas.microsoft.com/office/drawing/2014/main" id="{93FCB937-097F-4633-B112-6B44991CF3F9}"/>
                    </a:ext>
                  </a:extLst>
                </p:cNvPr>
                <p:cNvSpPr txBox="1"/>
                <p:nvPr/>
              </p:nvSpPr>
              <p:spPr>
                <a:xfrm>
                  <a:off x="9777038" y="1328693"/>
                  <a:ext cx="4163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B050"/>
                            </a:solidFill>
                            <a:latin typeface="Cambria Math" panose="02040503050406030204" pitchFamily="18" charset="0"/>
                          </a:rPr>
                          <m:t>𝐾</m:t>
                        </m:r>
                      </m:oMath>
                    </m:oMathPara>
                  </a14:m>
                  <a:endParaRPr kumimoji="1" lang="ja-JP" altLang="en-US" sz="3200" dirty="0">
                    <a:solidFill>
                      <a:srgbClr val="00B050"/>
                    </a:solidFill>
                  </a:endParaRPr>
                </a:p>
              </p:txBody>
            </p:sp>
          </mc:Choice>
          <mc:Fallback xmlns="">
            <p:sp>
              <p:nvSpPr>
                <p:cNvPr id="155" name="テキスト ボックス 154">
                  <a:extLst>
                    <a:ext uri="{FF2B5EF4-FFF2-40B4-BE49-F238E27FC236}">
                      <a16:creationId xmlns="" xmlns:a16="http://schemas.microsoft.com/office/drawing/2014/main" xmlns:a14="http://schemas.microsoft.com/office/drawing/2010/main" id="{93FCB937-097F-4633-B112-6B44991CF3F9}"/>
                    </a:ext>
                  </a:extLst>
                </p:cNvPr>
                <p:cNvSpPr txBox="1">
                  <a:spLocks noRot="1" noChangeAspect="1" noMove="1" noResize="1" noEditPoints="1" noAdjustHandles="1" noChangeArrowheads="1" noChangeShapeType="1" noTextEdit="1"/>
                </p:cNvSpPr>
                <p:nvPr/>
              </p:nvSpPr>
              <p:spPr>
                <a:xfrm>
                  <a:off x="9777038" y="1328693"/>
                  <a:ext cx="416396" cy="492443"/>
                </a:xfrm>
                <a:prstGeom prst="rect">
                  <a:avLst/>
                </a:prstGeom>
                <a:blipFill rotWithShape="0">
                  <a:blip r:embed="rId16"/>
                  <a:stretch>
                    <a:fillRect/>
                  </a:stretch>
                </a:blipFill>
              </p:spPr>
              <p:txBody>
                <a:bodyPr/>
                <a:lstStyle/>
                <a:p>
                  <a:r>
                    <a:rPr lang="ja-JP" altLang="en-US">
                      <a:noFill/>
                    </a:rPr>
                    <a:t> </a:t>
                  </a:r>
                </a:p>
              </p:txBody>
            </p:sp>
          </mc:Fallback>
        </mc:AlternateContent>
        <p:cxnSp>
          <p:nvCxnSpPr>
            <p:cNvPr id="158" name="直線矢印コネクタ 157">
              <a:extLst>
                <a:ext uri="{FF2B5EF4-FFF2-40B4-BE49-F238E27FC236}">
                  <a16:creationId xmlns:a16="http://schemas.microsoft.com/office/drawing/2014/main" id="{9F8274EF-8B4A-4881-8E1F-701EB244F88A}"/>
                </a:ext>
              </a:extLst>
            </p:cNvPr>
            <p:cNvCxnSpPr>
              <a:cxnSpLocks/>
            </p:cNvCxnSpPr>
            <p:nvPr/>
          </p:nvCxnSpPr>
          <p:spPr>
            <a:xfrm flipH="1">
              <a:off x="3564468" y="2530197"/>
              <a:ext cx="113845"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159" name="直線矢印コネクタ 158">
              <a:extLst>
                <a:ext uri="{FF2B5EF4-FFF2-40B4-BE49-F238E27FC236}">
                  <a16:creationId xmlns:a16="http://schemas.microsoft.com/office/drawing/2014/main" id="{07200C47-1CC2-421A-9838-2AEC53C84246}"/>
                </a:ext>
              </a:extLst>
            </p:cNvPr>
            <p:cNvCxnSpPr>
              <a:cxnSpLocks/>
            </p:cNvCxnSpPr>
            <p:nvPr/>
          </p:nvCxnSpPr>
          <p:spPr>
            <a:xfrm>
              <a:off x="3564468" y="2353383"/>
              <a:ext cx="119854"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grpSp>
      <p:sp>
        <p:nvSpPr>
          <p:cNvPr id="160" name="下矢印 159"/>
          <p:cNvSpPr/>
          <p:nvPr/>
        </p:nvSpPr>
        <p:spPr>
          <a:xfrm>
            <a:off x="5832925" y="4975296"/>
            <a:ext cx="665127" cy="63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p:cNvSpPr txBox="1"/>
          <p:nvPr/>
        </p:nvSpPr>
        <p:spPr>
          <a:xfrm>
            <a:off x="6038251" y="5005922"/>
            <a:ext cx="2091658" cy="461665"/>
          </a:xfrm>
          <a:prstGeom prst="rect">
            <a:avLst/>
          </a:prstGeom>
          <a:noFill/>
        </p:spPr>
        <p:txBody>
          <a:bodyPr wrap="square" rtlCol="0">
            <a:spAutoFit/>
          </a:bodyPr>
          <a:lstStyle/>
          <a:p>
            <a:pPr algn="ctr"/>
            <a:r>
              <a:rPr kumimoji="1" lang="ja-JP" altLang="en-US" sz="2400" dirty="0"/>
              <a:t>ただし</a:t>
            </a:r>
            <a:r>
              <a:rPr kumimoji="1" lang="en-US" altLang="ja-JP" sz="2400" dirty="0"/>
              <a:t>…</a:t>
            </a:r>
          </a:p>
        </p:txBody>
      </p:sp>
      <p:sp>
        <p:nvSpPr>
          <p:cNvPr id="3" name="スライド番号プレースホルダー 2"/>
          <p:cNvSpPr>
            <a:spLocks noGrp="1"/>
          </p:cNvSpPr>
          <p:nvPr>
            <p:ph type="sldNum" sz="quarter" idx="12"/>
          </p:nvPr>
        </p:nvSpPr>
        <p:spPr/>
        <p:txBody>
          <a:bodyPr/>
          <a:lstStyle/>
          <a:p>
            <a:fld id="{BC61AADE-A0EC-439D-811A-359813556A13}" type="slidenum">
              <a:rPr kumimoji="1" lang="ja-JP" altLang="en-US" smtClean="0"/>
              <a:t>8</a:t>
            </a:fld>
            <a:endParaRPr kumimoji="1" lang="ja-JP" altLang="en-US" dirty="0"/>
          </a:p>
        </p:txBody>
      </p:sp>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FFC35BEC-8585-449F-A29B-D288CBA7C237}"/>
                  </a:ext>
                </a:extLst>
              </p:cNvPr>
              <p:cNvSpPr txBox="1"/>
              <p:nvPr/>
            </p:nvSpPr>
            <p:spPr>
              <a:xfrm>
                <a:off x="3351829" y="2161684"/>
                <a:ext cx="145873"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𝐴</m:t>
                      </m:r>
                    </m:oMath>
                  </m:oMathPara>
                </a14:m>
                <a:endParaRPr lang="ja-JP" altLang="en-US" sz="1300" i="1" dirty="0"/>
              </a:p>
            </p:txBody>
          </p:sp>
        </mc:Choice>
        <mc:Fallback xmlns="">
          <p:sp>
            <p:nvSpPr>
              <p:cNvPr id="72" name="テキスト ボックス 71">
                <a:extLst>
                  <a:ext uri="{FF2B5EF4-FFF2-40B4-BE49-F238E27FC236}">
                    <a16:creationId xmlns:a16="http://schemas.microsoft.com/office/drawing/2014/main" xmlns:a14="http://schemas.microsoft.com/office/drawing/2010/main" xmlns="" id="{FFC35BEC-8585-449F-A29B-D288CBA7C237}"/>
                  </a:ext>
                </a:extLst>
              </p:cNvPr>
              <p:cNvSpPr txBox="1">
                <a:spLocks noRot="1" noChangeAspect="1" noMove="1" noResize="1" noEditPoints="1" noAdjustHandles="1" noChangeArrowheads="1" noChangeShapeType="1" noTextEdit="1"/>
              </p:cNvSpPr>
              <p:nvPr/>
            </p:nvSpPr>
            <p:spPr>
              <a:xfrm>
                <a:off x="3351829" y="2161684"/>
                <a:ext cx="145873" cy="200055"/>
              </a:xfrm>
              <a:prstGeom prst="rect">
                <a:avLst/>
              </a:prstGeom>
              <a:blipFill rotWithShape="0">
                <a:blip r:embed="rId17"/>
                <a:stretch>
                  <a:fillRect l="-29167" r="-20833" b="-62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912B9661-C7B4-4AD0-8584-C80EC1183E7B}"/>
                  </a:ext>
                </a:extLst>
              </p:cNvPr>
              <p:cNvSpPr txBox="1"/>
              <p:nvPr/>
            </p:nvSpPr>
            <p:spPr>
              <a:xfrm>
                <a:off x="3347172" y="2325265"/>
                <a:ext cx="15196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𝐵</m:t>
                      </m:r>
                    </m:oMath>
                  </m:oMathPara>
                </a14:m>
                <a:endParaRPr lang="ja-JP" altLang="en-US" sz="1300" i="1" dirty="0"/>
              </a:p>
            </p:txBody>
          </p:sp>
        </mc:Choice>
        <mc:Fallback xmlns="">
          <p:sp>
            <p:nvSpPr>
              <p:cNvPr id="73" name="テキスト ボックス 72">
                <a:extLst>
                  <a:ext uri="{FF2B5EF4-FFF2-40B4-BE49-F238E27FC236}">
                    <a16:creationId xmlns:a16="http://schemas.microsoft.com/office/drawing/2014/main" xmlns:a14="http://schemas.microsoft.com/office/drawing/2010/main" xmlns="" id="{912B9661-C7B4-4AD0-8584-C80EC1183E7B}"/>
                  </a:ext>
                </a:extLst>
              </p:cNvPr>
              <p:cNvSpPr txBox="1">
                <a:spLocks noRot="1" noChangeAspect="1" noMove="1" noResize="1" noEditPoints="1" noAdjustHandles="1" noChangeArrowheads="1" noChangeShapeType="1" noTextEdit="1"/>
              </p:cNvSpPr>
              <p:nvPr/>
            </p:nvSpPr>
            <p:spPr>
              <a:xfrm>
                <a:off x="3347172" y="2325265"/>
                <a:ext cx="151965" cy="200055"/>
              </a:xfrm>
              <a:prstGeom prst="rect">
                <a:avLst/>
              </a:prstGeom>
              <a:blipFill rotWithShape="0">
                <a:blip r:embed="rId18"/>
                <a:stretch>
                  <a:fillRect l="-24000" r="-24000" b="-606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081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fade">
                                      <p:cBhvr>
                                        <p:cTn id="13" dur="500"/>
                                        <p:tgtEl>
                                          <p:spTgt spid="1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5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500"/>
                                        <p:tgtEl>
                                          <p:spTgt spid="18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fade">
                                      <p:cBhvr>
                                        <p:cTn id="35" dur="500"/>
                                        <p:tgtEl>
                                          <p:spTgt spid="1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fade">
                                      <p:cBhvr>
                                        <p:cTn id="38"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81" grpId="0"/>
      <p:bldP spid="182" grpId="0"/>
      <p:bldP spid="183" grpId="0"/>
      <p:bldP spid="188" grpId="0"/>
      <p:bldP spid="189" grpId="0"/>
      <p:bldP spid="25" grpId="0" animBg="1"/>
      <p:bldP spid="160" grpId="0" animBg="1"/>
      <p:bldP spid="1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タイトル 1">
            <a:extLst>
              <a:ext uri="{FF2B5EF4-FFF2-40B4-BE49-F238E27FC236}">
                <a16:creationId xmlns:a16="http://schemas.microsoft.com/office/drawing/2014/main" id="{C5DE9B98-5FE2-426C-A7AD-AC8C43306711}"/>
              </a:ext>
            </a:extLst>
          </p:cNvPr>
          <p:cNvSpPr txBox="1">
            <a:spLocks/>
          </p:cNvSpPr>
          <p:nvPr/>
        </p:nvSpPr>
        <p:spPr>
          <a:xfrm>
            <a:off x="0" y="113754"/>
            <a:ext cx="9143999"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 </a:t>
            </a:r>
            <a:r>
              <a:rPr lang="ja-JP" altLang="en-US" sz="3600" dirty="0"/>
              <a:t>周波数応答計測（つづき） </a:t>
            </a:r>
            <a:r>
              <a:rPr lang="en-US" altLang="ja-JP" sz="3600" dirty="0"/>
              <a:t>-</a:t>
            </a:r>
            <a:endParaRPr lang="ja-JP" altLang="en-US" sz="3600" dirty="0"/>
          </a:p>
        </p:txBody>
      </p:sp>
      <mc:AlternateContent xmlns:mc="http://schemas.openxmlformats.org/markup-compatibility/2006" xmlns:a14="http://schemas.microsoft.com/office/drawing/2010/main">
        <mc:Choice Requires="a14">
          <p:sp>
            <p:nvSpPr>
              <p:cNvPr id="152" name="正方形/長方形 151">
                <a:extLst>
                  <a:ext uri="{FF2B5EF4-FFF2-40B4-BE49-F238E27FC236}">
                    <a16:creationId xmlns:a16="http://schemas.microsoft.com/office/drawing/2014/main" id="{FE613296-5AA9-48C2-AD43-0EC8B8E62DF5}"/>
                  </a:ext>
                </a:extLst>
              </p:cNvPr>
              <p:cNvSpPr/>
              <p:nvPr/>
            </p:nvSpPr>
            <p:spPr>
              <a:xfrm>
                <a:off x="284880" y="1390989"/>
                <a:ext cx="8790988" cy="830997"/>
              </a:xfrm>
              <a:prstGeom prst="rect">
                <a:avLst/>
              </a:prstGeom>
              <a:solidFill>
                <a:schemeClr val="bg1"/>
              </a:solidFill>
            </p:spPr>
            <p:txBody>
              <a:bodyPr wrap="square">
                <a:spAutoFit/>
              </a:bodyPr>
              <a:lstStyle/>
              <a:p>
                <a14:m>
                  <m:oMath xmlns:m="http://schemas.openxmlformats.org/officeDocument/2006/math">
                    <m:sSub>
                      <m:sSubPr>
                        <m:ctrlPr>
                          <a:rPr lang="en-US" altLang="ja-JP" sz="2400" i="1" dirty="0" smtClean="0">
                            <a:solidFill>
                              <a:schemeClr val="tx1"/>
                            </a:solidFill>
                            <a:latin typeface="Cambria Math" panose="02040503050406030204" pitchFamily="18" charset="0"/>
                            <a:cs typeface="游ゴシック"/>
                          </a:rPr>
                        </m:ctrlPr>
                      </m:sSubPr>
                      <m:e>
                        <m:r>
                          <a:rPr lang="ja-JP" altLang="en-US" sz="2400" i="1" dirty="0">
                            <a:solidFill>
                              <a:schemeClr val="tx1"/>
                            </a:solidFill>
                            <a:latin typeface="Cambria Math" panose="02040503050406030204" pitchFamily="18" charset="0"/>
                            <a:cs typeface="游ゴシック"/>
                          </a:rPr>
                          <m:t>圧力センサ</m:t>
                        </m:r>
                        <m:r>
                          <a:rPr lang="en-US" altLang="ja-JP" sz="2400" i="1" dirty="0">
                            <a:solidFill>
                              <a:schemeClr val="tx1"/>
                            </a:solidFill>
                            <a:latin typeface="Cambria Math" panose="02040503050406030204" pitchFamily="18" charset="0"/>
                            <a:cs typeface="游ゴシック"/>
                          </a:rPr>
                          <m:t> </m:t>
                        </m:r>
                        <m:r>
                          <a:rPr lang="en-US" altLang="ja-JP" sz="2400" i="1" dirty="0">
                            <a:solidFill>
                              <a:schemeClr val="tx1"/>
                            </a:solidFill>
                            <a:latin typeface="Cambria Math" panose="02040503050406030204" pitchFamily="18" charset="0"/>
                            <a:cs typeface="游ゴシック"/>
                          </a:rPr>
                          <m:t>𝑃</m:t>
                        </m:r>
                      </m:e>
                      <m:sub>
                        <m:r>
                          <m:rPr>
                            <m:sty m:val="p"/>
                          </m:rPr>
                          <a:rPr lang="en-US" altLang="ja-JP" sz="2400" dirty="0">
                            <a:solidFill>
                              <a:schemeClr val="tx1"/>
                            </a:solidFill>
                            <a:latin typeface="Cambria Math" panose="02040503050406030204" pitchFamily="18" charset="0"/>
                            <a:cs typeface="游ゴシック"/>
                          </a:rPr>
                          <m:t>C</m:t>
                        </m:r>
                      </m:sub>
                    </m:sSub>
                  </m:oMath>
                </a14:m>
                <a:r>
                  <a:rPr lang="ja-JP" altLang="en-US" sz="2400" dirty="0">
                    <a:cs typeface="游ゴシック"/>
                  </a:rPr>
                  <a:t>の</a:t>
                </a:r>
                <a:r>
                  <a:rPr lang="ja-JP" altLang="en-US" sz="2400" dirty="0"/>
                  <a:t>位置で</a:t>
                </a:r>
                <a:r>
                  <a:rPr lang="ja-JP" altLang="en-US" sz="2400" dirty="0">
                    <a:solidFill>
                      <a:srgbClr val="FF0000"/>
                    </a:solidFill>
                  </a:rPr>
                  <a:t>定常発振制御</a:t>
                </a:r>
                <a:r>
                  <a:rPr lang="ja-JP" altLang="en-US" sz="2400" dirty="0"/>
                  <a:t>（</a:t>
                </a:r>
                <a:r>
                  <a:rPr lang="ja-JP" altLang="en-US" sz="2400" dirty="0">
                    <a:uFill>
                      <a:solidFill>
                        <a:srgbClr val="FF0000"/>
                      </a:solidFill>
                    </a:uFill>
                    <a:cs typeface="游ゴシック"/>
                  </a:rPr>
                  <a:t>圧力振幅を一定に制御</a:t>
                </a:r>
                <a:r>
                  <a:rPr lang="ja-JP" altLang="en-US" sz="2400" dirty="0"/>
                  <a:t>）を行う</a:t>
                </a:r>
                <a:r>
                  <a:rPr lang="ja-JP" altLang="en-US" sz="2400" dirty="0">
                    <a:cs typeface="游ゴシック"/>
                  </a:rPr>
                  <a:t>ことで分割面の圧力振幅を共通</a:t>
                </a:r>
                <a:endParaRPr lang="ja-JP" altLang="en-US" sz="2400" dirty="0"/>
              </a:p>
            </p:txBody>
          </p:sp>
        </mc:Choice>
        <mc:Fallback xmlns="">
          <p:sp>
            <p:nvSpPr>
              <p:cNvPr id="152" name="正方形/長方形 151">
                <a:extLst>
                  <a:ext uri="{FF2B5EF4-FFF2-40B4-BE49-F238E27FC236}">
                    <a16:creationId xmlns:a16="http://schemas.microsoft.com/office/drawing/2014/main" xmlns:a14="http://schemas.microsoft.com/office/drawing/2010/main" xmlns="" id="{FE613296-5AA9-48C2-AD43-0EC8B8E62DF5}"/>
                  </a:ext>
                </a:extLst>
              </p:cNvPr>
              <p:cNvSpPr>
                <a:spLocks noRot="1" noChangeAspect="1" noMove="1" noResize="1" noEditPoints="1" noAdjustHandles="1" noChangeArrowheads="1" noChangeShapeType="1" noTextEdit="1"/>
              </p:cNvSpPr>
              <p:nvPr/>
            </p:nvSpPr>
            <p:spPr>
              <a:xfrm>
                <a:off x="284880" y="1390989"/>
                <a:ext cx="8790988" cy="830997"/>
              </a:xfrm>
              <a:prstGeom prst="rect">
                <a:avLst/>
              </a:prstGeom>
              <a:blipFill rotWithShape="0">
                <a:blip r:embed="rId3"/>
                <a:stretch>
                  <a:fillRect l="-1110" t="-8088" b="-13235"/>
                </a:stretch>
              </a:blipFill>
            </p:spPr>
            <p:txBody>
              <a:bodyPr/>
              <a:lstStyle/>
              <a:p>
                <a:r>
                  <a:rPr lang="ja-JP" altLang="en-US">
                    <a:noFill/>
                  </a:rPr>
                  <a:t> </a:t>
                </a:r>
              </a:p>
            </p:txBody>
          </p:sp>
        </mc:Fallback>
      </mc:AlternateContent>
      <p:grpSp>
        <p:nvGrpSpPr>
          <p:cNvPr id="3" name="グループ化 2"/>
          <p:cNvGrpSpPr/>
          <p:nvPr/>
        </p:nvGrpSpPr>
        <p:grpSpPr>
          <a:xfrm>
            <a:off x="251616" y="2731007"/>
            <a:ext cx="7306963" cy="1383803"/>
            <a:chOff x="420129" y="1315919"/>
            <a:chExt cx="8319517" cy="1575562"/>
          </a:xfrm>
        </p:grpSpPr>
        <p:cxnSp>
          <p:nvCxnSpPr>
            <p:cNvPr id="299" name="直線コネクタ 298">
              <a:extLst>
                <a:ext uri="{FF2B5EF4-FFF2-40B4-BE49-F238E27FC236}">
                  <a16:creationId xmlns:a16="http://schemas.microsoft.com/office/drawing/2014/main" id="{ACB5AE46-6EA9-4FAC-AF46-CB59BF1CF52F}"/>
                </a:ext>
              </a:extLst>
            </p:cNvPr>
            <p:cNvCxnSpPr>
              <a:cxnSpLocks/>
            </p:cNvCxnSpPr>
            <p:nvPr/>
          </p:nvCxnSpPr>
          <p:spPr>
            <a:xfrm>
              <a:off x="3582060" y="2196670"/>
              <a:ext cx="4163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a:extLst>
                <a:ext uri="{FF2B5EF4-FFF2-40B4-BE49-F238E27FC236}">
                  <a16:creationId xmlns:a16="http://schemas.microsoft.com/office/drawing/2014/main" id="{F5B9F623-C319-4BA6-A4E6-1A4AEB7DCACD}"/>
                </a:ext>
              </a:extLst>
            </p:cNvPr>
            <p:cNvCxnSpPr>
              <a:cxnSpLocks/>
            </p:cNvCxnSpPr>
            <p:nvPr/>
          </p:nvCxnSpPr>
          <p:spPr>
            <a:xfrm>
              <a:off x="3582060" y="2554082"/>
              <a:ext cx="4163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1" name="グループ化 300">
              <a:extLst>
                <a:ext uri="{FF2B5EF4-FFF2-40B4-BE49-F238E27FC236}">
                  <a16:creationId xmlns:a16="http://schemas.microsoft.com/office/drawing/2014/main" id="{D9F6321B-DABA-4CC9-BEDB-404F214A1ACA}"/>
                </a:ext>
              </a:extLst>
            </p:cNvPr>
            <p:cNvGrpSpPr/>
            <p:nvPr/>
          </p:nvGrpSpPr>
          <p:grpSpPr>
            <a:xfrm>
              <a:off x="2265004" y="1999318"/>
              <a:ext cx="1327144" cy="751650"/>
              <a:chOff x="2666179" y="2911629"/>
              <a:chExt cx="1715076" cy="796474"/>
            </a:xfrm>
          </p:grpSpPr>
          <p:grpSp>
            <p:nvGrpSpPr>
              <p:cNvPr id="302" name="グループ化 301">
                <a:extLst>
                  <a:ext uri="{FF2B5EF4-FFF2-40B4-BE49-F238E27FC236}">
                    <a16:creationId xmlns:a16="http://schemas.microsoft.com/office/drawing/2014/main" id="{F8DB4733-6FDF-4AB0-83CF-51C702E9C7A6}"/>
                  </a:ext>
                </a:extLst>
              </p:cNvPr>
              <p:cNvGrpSpPr/>
              <p:nvPr/>
            </p:nvGrpSpPr>
            <p:grpSpPr>
              <a:xfrm>
                <a:off x="3877397" y="2911629"/>
                <a:ext cx="503858" cy="796474"/>
                <a:chOff x="3877397" y="2911629"/>
                <a:chExt cx="503858" cy="796474"/>
              </a:xfrm>
            </p:grpSpPr>
            <p:cxnSp>
              <p:nvCxnSpPr>
                <p:cNvPr id="318" name="直線コネクタ 317">
                  <a:extLst>
                    <a:ext uri="{FF2B5EF4-FFF2-40B4-BE49-F238E27FC236}">
                      <a16:creationId xmlns:a16="http://schemas.microsoft.com/office/drawing/2014/main" id="{11AC070D-95BF-4F5D-B720-C0941B3BF6D9}"/>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28029979-BC51-4616-99EB-E066784FAF68}"/>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7E3642B3-B56B-475C-8216-EBA0FFEF49D0}"/>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正方形/長方形 320">
                  <a:extLst>
                    <a:ext uri="{FF2B5EF4-FFF2-40B4-BE49-F238E27FC236}">
                      <a16:creationId xmlns:a16="http://schemas.microsoft.com/office/drawing/2014/main" id="{E4490C15-9AFA-4376-B8AD-81B9CF6BEE39}"/>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2" name="直線コネクタ 321">
                  <a:extLst>
                    <a:ext uri="{FF2B5EF4-FFF2-40B4-BE49-F238E27FC236}">
                      <a16:creationId xmlns:a16="http://schemas.microsoft.com/office/drawing/2014/main" id="{6EC8B45F-2377-4B88-BF60-A47097F36A7B}"/>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a:extLst>
                    <a:ext uri="{FF2B5EF4-FFF2-40B4-BE49-F238E27FC236}">
                      <a16:creationId xmlns:a16="http://schemas.microsoft.com/office/drawing/2014/main" id="{F9FE3053-2BB9-402C-9CA9-762633009219}"/>
                    </a:ext>
                  </a:extLst>
                </p:cNvPr>
                <p:cNvCxnSpPr>
                  <a:cxnSpLocks/>
                </p:cNvCxnSpPr>
                <p:nvPr/>
              </p:nvCxnSpPr>
              <p:spPr>
                <a:xfrm>
                  <a:off x="4270248" y="2926316"/>
                  <a:ext cx="0" cy="147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84EF78D9-9A3D-44D1-A8C1-625F3E310F14}"/>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49F2267C-1E6C-45A3-8AB7-41C4A72FE37C}"/>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9D5394DF-36A0-496B-9FAA-7C83586E6922}"/>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3" name="直線コネクタ 302">
                <a:extLst>
                  <a:ext uri="{FF2B5EF4-FFF2-40B4-BE49-F238E27FC236}">
                    <a16:creationId xmlns:a16="http://schemas.microsoft.com/office/drawing/2014/main" id="{06CE7C34-69D9-4AFD-8AF2-2EF1383E924E}"/>
                  </a:ext>
                </a:extLst>
              </p:cNvPr>
              <p:cNvCxnSpPr>
                <a:cxnSpLocks/>
              </p:cNvCxnSpPr>
              <p:nvPr/>
            </p:nvCxnSpPr>
            <p:spPr>
              <a:xfrm>
                <a:off x="3160416" y="3493333"/>
                <a:ext cx="7169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8E2E84F7-030C-4894-85F1-B630618DDB18}"/>
                  </a:ext>
                </a:extLst>
              </p:cNvPr>
              <p:cNvCxnSpPr>
                <a:cxnSpLocks/>
              </p:cNvCxnSpPr>
              <p:nvPr/>
            </p:nvCxnSpPr>
            <p:spPr>
              <a:xfrm>
                <a:off x="3160416" y="3127813"/>
                <a:ext cx="70675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正方形/長方形 304">
                <a:extLst>
                  <a:ext uri="{FF2B5EF4-FFF2-40B4-BE49-F238E27FC236}">
                    <a16:creationId xmlns:a16="http://schemas.microsoft.com/office/drawing/2014/main" id="{93473389-3914-40DA-A3D1-B4163FE7F2E0}"/>
                  </a:ext>
                </a:extLst>
              </p:cNvPr>
              <p:cNvSpPr/>
              <p:nvPr/>
            </p:nvSpPr>
            <p:spPr>
              <a:xfrm>
                <a:off x="3370061" y="3053566"/>
                <a:ext cx="302707" cy="5203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6" name="グループ化 305">
                <a:extLst>
                  <a:ext uri="{FF2B5EF4-FFF2-40B4-BE49-F238E27FC236}">
                    <a16:creationId xmlns:a16="http://schemas.microsoft.com/office/drawing/2014/main" id="{0B3B97CF-A470-4B7C-B8B5-90825F2DF293}"/>
                  </a:ext>
                </a:extLst>
              </p:cNvPr>
              <p:cNvGrpSpPr/>
              <p:nvPr/>
            </p:nvGrpSpPr>
            <p:grpSpPr>
              <a:xfrm flipH="1">
                <a:off x="2666179" y="2911629"/>
                <a:ext cx="503858" cy="796474"/>
                <a:chOff x="3877397" y="2911629"/>
                <a:chExt cx="503858" cy="796474"/>
              </a:xfrm>
            </p:grpSpPr>
            <p:cxnSp>
              <p:nvCxnSpPr>
                <p:cNvPr id="309" name="直線コネクタ 308">
                  <a:extLst>
                    <a:ext uri="{FF2B5EF4-FFF2-40B4-BE49-F238E27FC236}">
                      <a16:creationId xmlns:a16="http://schemas.microsoft.com/office/drawing/2014/main" id="{11D5B9AE-5B6C-4150-96C5-FB52EC616A8D}"/>
                    </a:ext>
                  </a:extLst>
                </p:cNvPr>
                <p:cNvCxnSpPr>
                  <a:cxnSpLocks/>
                </p:cNvCxnSpPr>
                <p:nvPr/>
              </p:nvCxnSpPr>
              <p:spPr>
                <a:xfrm flipH="1">
                  <a:off x="4133850" y="2933854"/>
                  <a:ext cx="137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9FB5678B-CF7B-4F47-A08E-88B304D13F6B}"/>
                    </a:ext>
                  </a:extLst>
                </p:cNvPr>
                <p:cNvCxnSpPr>
                  <a:cxnSpLocks/>
                </p:cNvCxnSpPr>
                <p:nvPr/>
              </p:nvCxnSpPr>
              <p:spPr>
                <a:xfrm flipH="1">
                  <a:off x="4136236" y="3686329"/>
                  <a:ext cx="150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A1CB3EF9-2F88-4349-A0FA-BACFD14628B9}"/>
                    </a:ext>
                  </a:extLst>
                </p:cNvPr>
                <p:cNvCxnSpPr>
                  <a:cxnSpLocks/>
                </p:cNvCxnSpPr>
                <p:nvPr/>
              </p:nvCxnSpPr>
              <p:spPr>
                <a:xfrm flipH="1">
                  <a:off x="3997924" y="2911629"/>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正方形/長方形 311">
                  <a:extLst>
                    <a:ext uri="{FF2B5EF4-FFF2-40B4-BE49-F238E27FC236}">
                      <a16:creationId xmlns:a16="http://schemas.microsoft.com/office/drawing/2014/main" id="{48F80260-5EB3-423C-B10F-FEB7DED4625A}"/>
                    </a:ext>
                  </a:extLst>
                </p:cNvPr>
                <p:cNvSpPr/>
                <p:nvPr/>
              </p:nvSpPr>
              <p:spPr>
                <a:xfrm>
                  <a:off x="3877397" y="2914082"/>
                  <a:ext cx="263402" cy="78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3" name="直線コネクタ 312">
                  <a:extLst>
                    <a:ext uri="{FF2B5EF4-FFF2-40B4-BE49-F238E27FC236}">
                      <a16:creationId xmlns:a16="http://schemas.microsoft.com/office/drawing/2014/main" id="{0BB53D88-1DE1-4DFF-9FB5-B1206549E47A}"/>
                    </a:ext>
                  </a:extLst>
                </p:cNvPr>
                <p:cNvCxnSpPr>
                  <a:cxnSpLocks/>
                </p:cNvCxnSpPr>
                <p:nvPr/>
              </p:nvCxnSpPr>
              <p:spPr>
                <a:xfrm flipH="1">
                  <a:off x="3940774" y="2919341"/>
                  <a:ext cx="0" cy="78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5C64BE4B-07F9-4DCF-AC16-0E24D79B8CD3}"/>
                    </a:ext>
                  </a:extLst>
                </p:cNvPr>
                <p:cNvCxnSpPr>
                  <a:cxnSpLocks/>
                </p:cNvCxnSpPr>
                <p:nvPr/>
              </p:nvCxnSpPr>
              <p:spPr>
                <a:xfrm>
                  <a:off x="4270248" y="2933460"/>
                  <a:ext cx="0" cy="13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4C6A4A69-2925-4C2F-BB83-C3B6AF374E36}"/>
                    </a:ext>
                  </a:extLst>
                </p:cNvPr>
                <p:cNvCxnSpPr>
                  <a:cxnSpLocks/>
                </p:cNvCxnSpPr>
                <p:nvPr/>
              </p:nvCxnSpPr>
              <p:spPr>
                <a:xfrm>
                  <a:off x="4276598" y="3539326"/>
                  <a:ext cx="0" cy="147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373B141D-8E34-4690-A997-DBA782FA82C2}"/>
                    </a:ext>
                  </a:extLst>
                </p:cNvPr>
                <p:cNvCxnSpPr>
                  <a:cxnSpLocks/>
                </p:cNvCxnSpPr>
                <p:nvPr/>
              </p:nvCxnSpPr>
              <p:spPr>
                <a:xfrm>
                  <a:off x="4269256" y="3065642"/>
                  <a:ext cx="105100" cy="59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83E6DB86-D0CB-467C-872C-DC53238B2535}"/>
                    </a:ext>
                  </a:extLst>
                </p:cNvPr>
                <p:cNvCxnSpPr>
                  <a:cxnSpLocks/>
                </p:cNvCxnSpPr>
                <p:nvPr/>
              </p:nvCxnSpPr>
              <p:spPr>
                <a:xfrm flipV="1">
                  <a:off x="4274019" y="3497048"/>
                  <a:ext cx="107236" cy="48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7" name="正方形/長方形 306">
                <a:extLst>
                  <a:ext uri="{FF2B5EF4-FFF2-40B4-BE49-F238E27FC236}">
                    <a16:creationId xmlns:a16="http://schemas.microsoft.com/office/drawing/2014/main" id="{F1324E98-63FD-43DB-8A51-1B16002F4A5A}"/>
                  </a:ext>
                </a:extLst>
              </p:cNvPr>
              <p:cNvSpPr/>
              <p:nvPr/>
            </p:nvSpPr>
            <p:spPr bwMode="auto">
              <a:xfrm>
                <a:off x="3473658" y="3165355"/>
                <a:ext cx="502719" cy="291084"/>
              </a:xfrm>
              <a:prstGeom prst="rect">
                <a:avLst/>
              </a:prstGeom>
              <a:pattFill prst="dkHorz">
                <a:fgClr>
                  <a:schemeClr val="tx1"/>
                </a:fgClr>
                <a:bgClr>
                  <a:schemeClr val="bg1"/>
                </a:bgClr>
              </a:patt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08" name="正方形/長方形 307">
                <a:extLst>
                  <a:ext uri="{FF2B5EF4-FFF2-40B4-BE49-F238E27FC236}">
                    <a16:creationId xmlns:a16="http://schemas.microsoft.com/office/drawing/2014/main" id="{5B44D597-F485-4293-A550-C2675130C696}"/>
                  </a:ext>
                </a:extLst>
              </p:cNvPr>
              <p:cNvSpPr/>
              <p:nvPr/>
            </p:nvSpPr>
            <p:spPr bwMode="auto">
              <a:xfrm>
                <a:off x="3471374" y="3167325"/>
                <a:ext cx="511534" cy="291085"/>
              </a:xfrm>
              <a:prstGeom prst="rect">
                <a:avLst/>
              </a:prstGeom>
              <a:gradFill>
                <a:gsLst>
                  <a:gs pos="0">
                    <a:srgbClr val="FF0000">
                      <a:alpha val="50000"/>
                    </a:srgbClr>
                  </a:gs>
                  <a:gs pos="100000">
                    <a:srgbClr val="0066FF">
                      <a:alpha val="50000"/>
                    </a:srgbClr>
                  </a:gs>
                </a:gsLst>
                <a:lin ang="0" scaled="0"/>
              </a:gra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327" name="グループ化 326">
              <a:extLst>
                <a:ext uri="{FF2B5EF4-FFF2-40B4-BE49-F238E27FC236}">
                  <a16:creationId xmlns:a16="http://schemas.microsoft.com/office/drawing/2014/main" id="{818A955F-FD81-4655-AAE8-E57A734ABB96}"/>
                </a:ext>
              </a:extLst>
            </p:cNvPr>
            <p:cNvGrpSpPr/>
            <p:nvPr/>
          </p:nvGrpSpPr>
          <p:grpSpPr>
            <a:xfrm>
              <a:off x="2564787" y="1727861"/>
              <a:ext cx="733806" cy="418615"/>
              <a:chOff x="2730802" y="2645338"/>
              <a:chExt cx="777566" cy="443579"/>
            </a:xfrm>
          </p:grpSpPr>
          <mc:AlternateContent xmlns:mc="http://schemas.openxmlformats.org/markup-compatibility/2006" xmlns:a14="http://schemas.microsoft.com/office/drawing/2010/main">
            <mc:Choice Requires="a14">
              <p:sp>
                <p:nvSpPr>
                  <p:cNvPr id="328" name="テキスト ボックス 327">
                    <a:extLst>
                      <a:ext uri="{FF2B5EF4-FFF2-40B4-BE49-F238E27FC236}">
                        <a16:creationId xmlns:a16="http://schemas.microsoft.com/office/drawing/2014/main" id="{8C4F89A3-515A-41FC-ACF4-9F6F68B05392}"/>
                      </a:ext>
                    </a:extLst>
                  </p:cNvPr>
                  <p:cNvSpPr txBox="1"/>
                  <p:nvPr/>
                </p:nvSpPr>
                <p:spPr>
                  <a:xfrm>
                    <a:off x="2730802" y="2645338"/>
                    <a:ext cx="64346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𝑇</m:t>
                          </m:r>
                        </m:oMath>
                      </m:oMathPara>
                    </a14:m>
                    <a:endParaRPr kumimoji="1" lang="ja-JP" altLang="en-US" sz="2000" i="1" dirty="0"/>
                  </a:p>
                </p:txBody>
              </p:sp>
            </mc:Choice>
            <mc:Fallback xmlns="">
              <p:sp>
                <p:nvSpPr>
                  <p:cNvPr id="162" name="テキスト ボックス 161">
                    <a:extLst>
                      <a:ext uri="{FF2B5EF4-FFF2-40B4-BE49-F238E27FC236}">
                        <a16:creationId xmlns:a16="http://schemas.microsoft.com/office/drawing/2014/main" id="{3118D831-9FF6-4333-95A9-B27417F7BA39}"/>
                      </a:ext>
                    </a:extLst>
                  </p:cNvPr>
                  <p:cNvSpPr txBox="1">
                    <a:spLocks noRot="1" noChangeAspect="1" noMove="1" noResize="1" noEditPoints="1" noAdjustHandles="1" noChangeArrowheads="1" noChangeShapeType="1" noTextEdit="1"/>
                  </p:cNvSpPr>
                  <p:nvPr/>
                </p:nvSpPr>
                <p:spPr>
                  <a:xfrm>
                    <a:off x="2730802" y="2645338"/>
                    <a:ext cx="643467" cy="461665"/>
                  </a:xfrm>
                  <a:prstGeom prst="rect">
                    <a:avLst/>
                  </a:prstGeom>
                  <a:blipFill>
                    <a:blip r:embed="rId11"/>
                    <a:stretch>
                      <a:fillRect/>
                    </a:stretch>
                  </a:blipFill>
                  <a:ln w="19050">
                    <a:noFill/>
                  </a:ln>
                </p:spPr>
                <p:txBody>
                  <a:bodyPr/>
                  <a:lstStyle/>
                  <a:p>
                    <a:r>
                      <a:rPr lang="ja-JP" altLang="en-US">
                        <a:noFill/>
                      </a:rPr>
                      <a:t> </a:t>
                    </a:r>
                  </a:p>
                </p:txBody>
              </p:sp>
            </mc:Fallback>
          </mc:AlternateContent>
          <p:sp>
            <p:nvSpPr>
              <p:cNvPr id="329" name="テキスト ボックス 328">
                <a:extLst>
                  <a:ext uri="{FF2B5EF4-FFF2-40B4-BE49-F238E27FC236}">
                    <a16:creationId xmlns:a16="http://schemas.microsoft.com/office/drawing/2014/main" id="{F2F563D8-11C5-42D2-A99D-A6DE13DAD8A9}"/>
                  </a:ext>
                </a:extLst>
              </p:cNvPr>
              <p:cNvSpPr txBox="1"/>
              <p:nvPr/>
            </p:nvSpPr>
            <p:spPr>
              <a:xfrm>
                <a:off x="3006471" y="2781140"/>
                <a:ext cx="501897" cy="307777"/>
              </a:xfrm>
              <a:prstGeom prst="rect">
                <a:avLst/>
              </a:prstGeom>
              <a:noFill/>
              <a:ln w="19050">
                <a:noFill/>
              </a:ln>
            </p:spPr>
            <p:txBody>
              <a:bodyPr wrap="square" rtlCol="0">
                <a:spAutoFit/>
              </a:bodyPr>
              <a:lstStyle/>
              <a:p>
                <a:r>
                  <a:rPr kumimoji="1" lang="en-US" altLang="ja-JP" sz="1400" dirty="0">
                    <a:latin typeface="Cambria" panose="02040503050406030204" pitchFamily="18" charset="0"/>
                    <a:cs typeface="Calibri" panose="020F0502020204030204" pitchFamily="34" charset="0"/>
                  </a:rPr>
                  <a:t>H</a:t>
                </a:r>
                <a:endParaRPr kumimoji="1" lang="ja-JP" altLang="en-US" sz="1400" dirty="0">
                  <a:latin typeface="Cambria" panose="02040503050406030204" pitchFamily="18" charset="0"/>
                  <a:cs typeface="Calibri" panose="020F0502020204030204" pitchFamily="34" charset="0"/>
                </a:endParaRPr>
              </a:p>
            </p:txBody>
          </p:sp>
        </p:grpSp>
        <p:cxnSp>
          <p:nvCxnSpPr>
            <p:cNvPr id="330" name="直線コネクタ 329">
              <a:extLst>
                <a:ext uri="{FF2B5EF4-FFF2-40B4-BE49-F238E27FC236}">
                  <a16:creationId xmlns:a16="http://schemas.microsoft.com/office/drawing/2014/main" id="{51C0BF67-5058-4078-85CD-C0A4AB11E7C6}"/>
                </a:ext>
              </a:extLst>
            </p:cNvPr>
            <p:cNvCxnSpPr>
              <a:cxnSpLocks/>
            </p:cNvCxnSpPr>
            <p:nvPr/>
          </p:nvCxnSpPr>
          <p:spPr>
            <a:xfrm>
              <a:off x="556744" y="2197649"/>
              <a:ext cx="1714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D4A68612-2C2F-452C-91A5-C8B9514E7AA3}"/>
                </a:ext>
              </a:extLst>
            </p:cNvPr>
            <p:cNvCxnSpPr>
              <a:cxnSpLocks/>
            </p:cNvCxnSpPr>
            <p:nvPr/>
          </p:nvCxnSpPr>
          <p:spPr>
            <a:xfrm>
              <a:off x="556745" y="2555061"/>
              <a:ext cx="1726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正方形/長方形 331">
              <a:extLst>
                <a:ext uri="{FF2B5EF4-FFF2-40B4-BE49-F238E27FC236}">
                  <a16:creationId xmlns:a16="http://schemas.microsoft.com/office/drawing/2014/main" id="{7DFB4D52-610D-490F-8F29-317F39412561}"/>
                </a:ext>
              </a:extLst>
            </p:cNvPr>
            <p:cNvSpPr/>
            <p:nvPr/>
          </p:nvSpPr>
          <p:spPr>
            <a:xfrm flipH="1">
              <a:off x="501573" y="2156615"/>
              <a:ext cx="70582" cy="43567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3" name="直線矢印コネクタ 332">
              <a:extLst>
                <a:ext uri="{FF2B5EF4-FFF2-40B4-BE49-F238E27FC236}">
                  <a16:creationId xmlns:a16="http://schemas.microsoft.com/office/drawing/2014/main" id="{9DCD3417-FC58-4A25-8B2F-46952D33C10F}"/>
                </a:ext>
              </a:extLst>
            </p:cNvPr>
            <p:cNvCxnSpPr>
              <a:cxnSpLocks/>
            </p:cNvCxnSpPr>
            <p:nvPr/>
          </p:nvCxnSpPr>
          <p:spPr>
            <a:xfrm flipV="1">
              <a:off x="5310503" y="1667783"/>
              <a:ext cx="0" cy="405699"/>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334" name="直線矢印コネクタ 333">
              <a:extLst>
                <a:ext uri="{FF2B5EF4-FFF2-40B4-BE49-F238E27FC236}">
                  <a16:creationId xmlns:a16="http://schemas.microsoft.com/office/drawing/2014/main" id="{50DDECEF-0A2F-43D4-95D2-17A1F71204BA}"/>
                </a:ext>
              </a:extLst>
            </p:cNvPr>
            <p:cNvCxnSpPr>
              <a:cxnSpLocks/>
            </p:cNvCxnSpPr>
            <p:nvPr/>
          </p:nvCxnSpPr>
          <p:spPr>
            <a:xfrm flipV="1">
              <a:off x="3743960" y="1667783"/>
              <a:ext cx="0" cy="405699"/>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335" name="正方形/長方形 334">
              <a:extLst>
                <a:ext uri="{FF2B5EF4-FFF2-40B4-BE49-F238E27FC236}">
                  <a16:creationId xmlns:a16="http://schemas.microsoft.com/office/drawing/2014/main" id="{33F51074-06C8-44DB-8DA6-FAA0F7DF0D3F}"/>
                </a:ext>
              </a:extLst>
            </p:cNvPr>
            <p:cNvSpPr/>
            <p:nvPr/>
          </p:nvSpPr>
          <p:spPr>
            <a:xfrm flipH="1">
              <a:off x="5217311" y="2152103"/>
              <a:ext cx="194047" cy="4696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楕円 145">
              <a:extLst>
                <a:ext uri="{FF2B5EF4-FFF2-40B4-BE49-F238E27FC236}">
                  <a16:creationId xmlns:a16="http://schemas.microsoft.com/office/drawing/2014/main" id="{6569364A-BA25-4C27-8445-B80741913705}"/>
                </a:ext>
              </a:extLst>
            </p:cNvPr>
            <p:cNvSpPr/>
            <p:nvPr/>
          </p:nvSpPr>
          <p:spPr>
            <a:xfrm>
              <a:off x="5255823" y="2078024"/>
              <a:ext cx="111637" cy="1116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a:extLst>
                <a:ext uri="{FF2B5EF4-FFF2-40B4-BE49-F238E27FC236}">
                  <a16:creationId xmlns:a16="http://schemas.microsoft.com/office/drawing/2014/main" id="{33F51074-06C8-44DB-8DA6-FAA0F7DF0D3F}"/>
                </a:ext>
              </a:extLst>
            </p:cNvPr>
            <p:cNvSpPr/>
            <p:nvPr/>
          </p:nvSpPr>
          <p:spPr>
            <a:xfrm flipH="1">
              <a:off x="3647112" y="2148044"/>
              <a:ext cx="194047" cy="4696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楕円 36">
              <a:extLst>
                <a:ext uri="{FF2B5EF4-FFF2-40B4-BE49-F238E27FC236}">
                  <a16:creationId xmlns:a16="http://schemas.microsoft.com/office/drawing/2014/main" id="{704A4720-CABE-4AF3-8C94-FC9AFFA92554}"/>
                </a:ext>
              </a:extLst>
            </p:cNvPr>
            <p:cNvSpPr/>
            <p:nvPr/>
          </p:nvSpPr>
          <p:spPr>
            <a:xfrm>
              <a:off x="3689280" y="2078024"/>
              <a:ext cx="111637" cy="1116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9" name="直線コネクタ 338">
              <a:extLst>
                <a:ext uri="{FF2B5EF4-FFF2-40B4-BE49-F238E27FC236}">
                  <a16:creationId xmlns:a16="http://schemas.microsoft.com/office/drawing/2014/main" id="{A58D690D-569B-41C7-802E-72A32B87BE3B}"/>
                </a:ext>
              </a:extLst>
            </p:cNvPr>
            <p:cNvCxnSpPr>
              <a:cxnSpLocks/>
            </p:cNvCxnSpPr>
            <p:nvPr/>
          </p:nvCxnSpPr>
          <p:spPr>
            <a:xfrm>
              <a:off x="8170909" y="2743690"/>
              <a:ext cx="5664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A3144650-AF3A-45ED-A123-73BF6C9E91E8}"/>
                </a:ext>
              </a:extLst>
            </p:cNvPr>
            <p:cNvCxnSpPr>
              <a:cxnSpLocks/>
            </p:cNvCxnSpPr>
            <p:nvPr/>
          </p:nvCxnSpPr>
          <p:spPr>
            <a:xfrm>
              <a:off x="8731391" y="2003599"/>
              <a:ext cx="0" cy="744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FE423492-1C44-4096-BDEA-B953B6B501AC}"/>
                </a:ext>
              </a:extLst>
            </p:cNvPr>
            <p:cNvCxnSpPr>
              <a:cxnSpLocks/>
            </p:cNvCxnSpPr>
            <p:nvPr/>
          </p:nvCxnSpPr>
          <p:spPr>
            <a:xfrm>
              <a:off x="8165836" y="1999318"/>
              <a:ext cx="0" cy="7443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2" name="正方形/長方形 341">
              <a:extLst>
                <a:ext uri="{FF2B5EF4-FFF2-40B4-BE49-F238E27FC236}">
                  <a16:creationId xmlns:a16="http://schemas.microsoft.com/office/drawing/2014/main" id="{91D71781-9F36-4B30-AD94-00D3CC20A53A}"/>
                </a:ext>
              </a:extLst>
            </p:cNvPr>
            <p:cNvSpPr/>
            <p:nvPr/>
          </p:nvSpPr>
          <p:spPr>
            <a:xfrm>
              <a:off x="8389414" y="2194723"/>
              <a:ext cx="107241" cy="35356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3" name="直線コネクタ 342">
              <a:extLst>
                <a:ext uri="{FF2B5EF4-FFF2-40B4-BE49-F238E27FC236}">
                  <a16:creationId xmlns:a16="http://schemas.microsoft.com/office/drawing/2014/main" id="{A94E46FC-D504-4F9F-BCE0-7EB40FB8B453}"/>
                </a:ext>
              </a:extLst>
            </p:cNvPr>
            <p:cNvCxnSpPr>
              <a:cxnSpLocks/>
            </p:cNvCxnSpPr>
            <p:nvPr/>
          </p:nvCxnSpPr>
          <p:spPr>
            <a:xfrm>
              <a:off x="8165836" y="2006595"/>
              <a:ext cx="202459" cy="18812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E09DABBF-93C3-4BEB-8F9E-EE2A8C9E1B17}"/>
                </a:ext>
              </a:extLst>
            </p:cNvPr>
            <p:cNvCxnSpPr>
              <a:cxnSpLocks/>
            </p:cNvCxnSpPr>
            <p:nvPr/>
          </p:nvCxnSpPr>
          <p:spPr>
            <a:xfrm flipH="1">
              <a:off x="8165836" y="2548285"/>
              <a:ext cx="202459" cy="20268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A58D690D-569B-41C7-802E-72A32B87BE3B}"/>
                </a:ext>
              </a:extLst>
            </p:cNvPr>
            <p:cNvCxnSpPr>
              <a:cxnSpLocks/>
            </p:cNvCxnSpPr>
            <p:nvPr/>
          </p:nvCxnSpPr>
          <p:spPr>
            <a:xfrm>
              <a:off x="8165836" y="2008831"/>
              <a:ext cx="573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6" name="グループ化 345"/>
            <p:cNvGrpSpPr/>
            <p:nvPr/>
          </p:nvGrpSpPr>
          <p:grpSpPr>
            <a:xfrm>
              <a:off x="7742204" y="2006249"/>
              <a:ext cx="420707" cy="191710"/>
              <a:chOff x="8970589" y="1505753"/>
              <a:chExt cx="445795" cy="203142"/>
            </a:xfrm>
          </p:grpSpPr>
          <p:cxnSp>
            <p:nvCxnSpPr>
              <p:cNvPr id="347" name="直線コネクタ 346">
                <a:extLst>
                  <a:ext uri="{FF2B5EF4-FFF2-40B4-BE49-F238E27FC236}">
                    <a16:creationId xmlns:a16="http://schemas.microsoft.com/office/drawing/2014/main" id="{6A0A7825-D0EC-4AF7-BC0D-3BA8DD1B8A3B}"/>
                  </a:ext>
                </a:extLst>
              </p:cNvPr>
              <p:cNvCxnSpPr>
                <a:cxnSpLocks/>
              </p:cNvCxnSpPr>
              <p:nvPr/>
            </p:nvCxnSpPr>
            <p:spPr>
              <a:xfrm flipV="1">
                <a:off x="8970589" y="1605793"/>
                <a:ext cx="93190" cy="103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6A0A7825-D0EC-4AF7-BC0D-3BA8DD1B8A3B}"/>
                  </a:ext>
                </a:extLst>
              </p:cNvPr>
              <p:cNvCxnSpPr>
                <a:cxnSpLocks/>
              </p:cNvCxnSpPr>
              <p:nvPr/>
            </p:nvCxnSpPr>
            <p:spPr>
              <a:xfrm flipV="1">
                <a:off x="9320155" y="1505753"/>
                <a:ext cx="96229" cy="106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A58D690D-569B-41C7-802E-72A32B87BE3B}"/>
                  </a:ext>
                </a:extLst>
              </p:cNvPr>
              <p:cNvCxnSpPr>
                <a:cxnSpLocks/>
              </p:cNvCxnSpPr>
              <p:nvPr/>
            </p:nvCxnSpPr>
            <p:spPr>
              <a:xfrm>
                <a:off x="9059851" y="1605793"/>
                <a:ext cx="27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0" name="直線コネクタ 349">
              <a:extLst>
                <a:ext uri="{FF2B5EF4-FFF2-40B4-BE49-F238E27FC236}">
                  <a16:creationId xmlns:a16="http://schemas.microsoft.com/office/drawing/2014/main" id="{6A0A7825-D0EC-4AF7-BC0D-3BA8DD1B8A3B}"/>
                </a:ext>
              </a:extLst>
            </p:cNvPr>
            <p:cNvCxnSpPr>
              <a:cxnSpLocks/>
            </p:cNvCxnSpPr>
            <p:nvPr/>
          </p:nvCxnSpPr>
          <p:spPr>
            <a:xfrm>
              <a:off x="7747973" y="2551979"/>
              <a:ext cx="87945" cy="97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6A0A7825-D0EC-4AF7-BC0D-3BA8DD1B8A3B}"/>
                </a:ext>
              </a:extLst>
            </p:cNvPr>
            <p:cNvCxnSpPr>
              <a:cxnSpLocks/>
            </p:cNvCxnSpPr>
            <p:nvPr/>
          </p:nvCxnSpPr>
          <p:spPr>
            <a:xfrm>
              <a:off x="8079726" y="2645279"/>
              <a:ext cx="88953" cy="98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A58D690D-569B-41C7-802E-72A32B87BE3B}"/>
                </a:ext>
              </a:extLst>
            </p:cNvPr>
            <p:cNvCxnSpPr>
              <a:cxnSpLocks/>
            </p:cNvCxnSpPr>
            <p:nvPr/>
          </p:nvCxnSpPr>
          <p:spPr>
            <a:xfrm flipV="1">
              <a:off x="7829215" y="2649279"/>
              <a:ext cx="2582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3" name="テキスト ボックス 352">
                  <a:extLst>
                    <a:ext uri="{FF2B5EF4-FFF2-40B4-BE49-F238E27FC236}">
                      <a16:creationId xmlns:a16="http://schemas.microsoft.com/office/drawing/2014/main" id="{B0C11D1E-3878-47FC-9C76-99DF61208241}"/>
                    </a:ext>
                  </a:extLst>
                </p:cNvPr>
                <p:cNvSpPr txBox="1"/>
                <p:nvPr/>
              </p:nvSpPr>
              <p:spPr>
                <a:xfrm>
                  <a:off x="5341446" y="1331900"/>
                  <a:ext cx="591520" cy="46909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353" name="テキスト ボックス 352">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5341446" y="1331900"/>
                  <a:ext cx="591520" cy="469090"/>
                </a:xfrm>
                <a:prstGeom prst="rect">
                  <a:avLst/>
                </a:prstGeom>
                <a:blipFill rotWithShape="0">
                  <a:blip r:embed="rId12"/>
                  <a:stretch>
                    <a:fillRect b="-735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4" name="テキスト ボックス 353">
                  <a:extLst>
                    <a:ext uri="{FF2B5EF4-FFF2-40B4-BE49-F238E27FC236}">
                      <a16:creationId xmlns:a16="http://schemas.microsoft.com/office/drawing/2014/main" id="{B0C11D1E-3878-47FC-9C76-99DF61208241}"/>
                    </a:ext>
                  </a:extLst>
                </p:cNvPr>
                <p:cNvSpPr txBox="1"/>
                <p:nvPr/>
              </p:nvSpPr>
              <p:spPr>
                <a:xfrm>
                  <a:off x="3769658" y="1336579"/>
                  <a:ext cx="591520" cy="46909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i="1">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354" name="テキスト ボックス 353">
                  <a:extLst>
                    <a:ext uri="{FF2B5EF4-FFF2-40B4-BE49-F238E27FC236}">
                      <a16:creationId xmlns:a16="http://schemas.microsoft.com/office/drawing/2014/main" xmlns:a14="http://schemas.microsoft.com/office/drawing/2010/main" xmlns="" id="{B0C11D1E-3878-47FC-9C76-99DF61208241}"/>
                    </a:ext>
                  </a:extLst>
                </p:cNvPr>
                <p:cNvSpPr txBox="1">
                  <a:spLocks noRot="1" noChangeAspect="1" noMove="1" noResize="1" noEditPoints="1" noAdjustHandles="1" noChangeArrowheads="1" noChangeShapeType="1" noTextEdit="1"/>
                </p:cNvSpPr>
                <p:nvPr/>
              </p:nvSpPr>
              <p:spPr>
                <a:xfrm>
                  <a:off x="3769658" y="1336579"/>
                  <a:ext cx="591520" cy="469090"/>
                </a:xfrm>
                <a:prstGeom prst="rect">
                  <a:avLst/>
                </a:prstGeom>
                <a:blipFill rotWithShape="0">
                  <a:blip r:embed="rId13"/>
                  <a:stretch>
                    <a:fillRect b="-7463"/>
                  </a:stretch>
                </a:blipFill>
                <a:ln w="19050">
                  <a:noFill/>
                </a:ln>
              </p:spPr>
              <p:txBody>
                <a:bodyPr/>
                <a:lstStyle/>
                <a:p>
                  <a:r>
                    <a:rPr lang="ja-JP" altLang="en-US">
                      <a:noFill/>
                    </a:rPr>
                    <a:t> </a:t>
                  </a:r>
                </a:p>
              </p:txBody>
            </p:sp>
          </mc:Fallback>
        </mc:AlternateContent>
        <p:sp>
          <p:nvSpPr>
            <p:cNvPr id="355" name="正方形/長方形 354">
              <a:extLst>
                <a:ext uri="{FF2B5EF4-FFF2-40B4-BE49-F238E27FC236}">
                  <a16:creationId xmlns:a16="http://schemas.microsoft.com/office/drawing/2014/main" id="{A7EA3A57-7099-420B-B07B-4B43A0D01AD9}"/>
                </a:ext>
              </a:extLst>
            </p:cNvPr>
            <p:cNvSpPr/>
            <p:nvPr/>
          </p:nvSpPr>
          <p:spPr>
            <a:xfrm flipH="1">
              <a:off x="420129" y="1499286"/>
              <a:ext cx="3323660" cy="139219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56" name="テキスト ボックス 355">
                  <a:extLst>
                    <a:ext uri="{FF2B5EF4-FFF2-40B4-BE49-F238E27FC236}">
                      <a16:creationId xmlns:a16="http://schemas.microsoft.com/office/drawing/2014/main" id="{D49BBEE9-1D0B-47FD-8AF3-341300AC519F}"/>
                    </a:ext>
                  </a:extLst>
                </p:cNvPr>
                <p:cNvSpPr txBox="1"/>
                <p:nvPr/>
              </p:nvSpPr>
              <p:spPr>
                <a:xfrm>
                  <a:off x="458002" y="1513180"/>
                  <a:ext cx="370996" cy="4647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FF0000"/>
                            </a:solidFill>
                            <a:latin typeface="Cambria Math" panose="02040503050406030204" pitchFamily="18" charset="0"/>
                          </a:rPr>
                          <m:t>𝐺</m:t>
                        </m:r>
                      </m:oMath>
                    </m:oMathPara>
                  </a14:m>
                  <a:endParaRPr kumimoji="1" lang="ja-JP" altLang="en-US" sz="3200" dirty="0">
                    <a:solidFill>
                      <a:srgbClr val="FF0000"/>
                    </a:solidFill>
                  </a:endParaRPr>
                </a:p>
              </p:txBody>
            </p:sp>
          </mc:Choice>
          <mc:Fallback xmlns="">
            <p:sp>
              <p:nvSpPr>
                <p:cNvPr id="356" name="テキスト ボックス 355">
                  <a:extLst>
                    <a:ext uri="{FF2B5EF4-FFF2-40B4-BE49-F238E27FC236}">
                      <a16:creationId xmlns="" xmlns:a16="http://schemas.microsoft.com/office/drawing/2014/main" xmlns:a14="http://schemas.microsoft.com/office/drawing/2010/main" id="{D49BBEE9-1D0B-47FD-8AF3-341300AC519F}"/>
                    </a:ext>
                  </a:extLst>
                </p:cNvPr>
                <p:cNvSpPr txBox="1">
                  <a:spLocks noRot="1" noChangeAspect="1" noMove="1" noResize="1" noEditPoints="1" noAdjustHandles="1" noChangeArrowheads="1" noChangeShapeType="1" noTextEdit="1"/>
                </p:cNvSpPr>
                <p:nvPr/>
              </p:nvSpPr>
              <p:spPr>
                <a:xfrm>
                  <a:off x="458002" y="1513180"/>
                  <a:ext cx="370996" cy="464729"/>
                </a:xfrm>
                <a:prstGeom prst="rect">
                  <a:avLst/>
                </a:prstGeom>
                <a:blipFill rotWithShape="0">
                  <a:blip r:embed="rId14"/>
                  <a:stretch>
                    <a:fillRect/>
                  </a:stretch>
                </a:blipFill>
              </p:spPr>
              <p:txBody>
                <a:bodyPr/>
                <a:lstStyle/>
                <a:p>
                  <a:r>
                    <a:rPr lang="ja-JP" altLang="en-US">
                      <a:noFill/>
                    </a:rPr>
                    <a:t> </a:t>
                  </a:r>
                </a:p>
              </p:txBody>
            </p:sp>
          </mc:Fallback>
        </mc:AlternateContent>
        <p:cxnSp>
          <p:nvCxnSpPr>
            <p:cNvPr id="357" name="直線矢印コネクタ 356">
              <a:extLst>
                <a:ext uri="{FF2B5EF4-FFF2-40B4-BE49-F238E27FC236}">
                  <a16:creationId xmlns:a16="http://schemas.microsoft.com/office/drawing/2014/main" id="{FCA2397A-471E-43B3-AF12-D4E3E36292D1}"/>
                </a:ext>
              </a:extLst>
            </p:cNvPr>
            <p:cNvCxnSpPr>
              <a:cxnSpLocks/>
            </p:cNvCxnSpPr>
            <p:nvPr/>
          </p:nvCxnSpPr>
          <p:spPr>
            <a:xfrm>
              <a:off x="8436662" y="1762845"/>
              <a:ext cx="0" cy="428384"/>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8" name="テキスト ボックス 357">
                  <a:extLst>
                    <a:ext uri="{FF2B5EF4-FFF2-40B4-BE49-F238E27FC236}">
                      <a16:creationId xmlns:a16="http://schemas.microsoft.com/office/drawing/2014/main" id="{13449206-D51A-40DD-B933-21393DE163F9}"/>
                    </a:ext>
                  </a:extLst>
                </p:cNvPr>
                <p:cNvSpPr txBox="1"/>
                <p:nvPr/>
              </p:nvSpPr>
              <p:spPr>
                <a:xfrm flipH="1">
                  <a:off x="8173023" y="1315919"/>
                  <a:ext cx="522113" cy="43568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𝑢</m:t>
                        </m:r>
                      </m:oMath>
                    </m:oMathPara>
                  </a14:m>
                  <a:endParaRPr kumimoji="1" lang="ja-JP" altLang="en-US" sz="2400" dirty="0"/>
                </a:p>
              </p:txBody>
            </p:sp>
          </mc:Choice>
          <mc:Fallback xmlns="">
            <p:sp>
              <p:nvSpPr>
                <p:cNvPr id="358" name="テキスト ボックス 357">
                  <a:extLst>
                    <a:ext uri="{FF2B5EF4-FFF2-40B4-BE49-F238E27FC236}">
                      <a16:creationId xmlns="" xmlns:a16="http://schemas.microsoft.com/office/drawing/2014/main" xmlns:a14="http://schemas.microsoft.com/office/drawing/2010/main" id="{13449206-D51A-40DD-B933-21393DE163F9}"/>
                    </a:ext>
                  </a:extLst>
                </p:cNvPr>
                <p:cNvSpPr txBox="1">
                  <a:spLocks noRot="1" noChangeAspect="1" noMove="1" noResize="1" noEditPoints="1" noAdjustHandles="1" noChangeArrowheads="1" noChangeShapeType="1" noTextEdit="1"/>
                </p:cNvSpPr>
                <p:nvPr/>
              </p:nvSpPr>
              <p:spPr>
                <a:xfrm flipH="1">
                  <a:off x="8173023" y="1315919"/>
                  <a:ext cx="522113" cy="435684"/>
                </a:xfrm>
                <a:prstGeom prst="rect">
                  <a:avLst/>
                </a:prstGeom>
                <a:blipFill rotWithShape="0">
                  <a:blip r:embed="rId15"/>
                  <a:stretch>
                    <a:fillRect b="-6349"/>
                  </a:stretch>
                </a:blipFill>
                <a:ln w="19050">
                  <a:noFill/>
                </a:ln>
              </p:spPr>
              <p:txBody>
                <a:bodyPr/>
                <a:lstStyle/>
                <a:p>
                  <a:r>
                    <a:rPr lang="ja-JP" altLang="en-US">
                      <a:noFill/>
                    </a:rPr>
                    <a:t> </a:t>
                  </a:r>
                </a:p>
              </p:txBody>
            </p:sp>
          </mc:Fallback>
        </mc:AlternateContent>
        <p:cxnSp>
          <p:nvCxnSpPr>
            <p:cNvPr id="361" name="直線矢印コネクタ 360">
              <a:extLst>
                <a:ext uri="{FF2B5EF4-FFF2-40B4-BE49-F238E27FC236}">
                  <a16:creationId xmlns:a16="http://schemas.microsoft.com/office/drawing/2014/main" id="{9F8274EF-8B4A-4881-8E1F-701EB244F88A}"/>
                </a:ext>
              </a:extLst>
            </p:cNvPr>
            <p:cNvCxnSpPr>
              <a:cxnSpLocks/>
            </p:cNvCxnSpPr>
            <p:nvPr/>
          </p:nvCxnSpPr>
          <p:spPr>
            <a:xfrm flipH="1">
              <a:off x="3694987" y="2470677"/>
              <a:ext cx="107438"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362" name="直線矢印コネクタ 361">
              <a:extLst>
                <a:ext uri="{FF2B5EF4-FFF2-40B4-BE49-F238E27FC236}">
                  <a16:creationId xmlns:a16="http://schemas.microsoft.com/office/drawing/2014/main" id="{07200C47-1CC2-421A-9838-2AEC53C84246}"/>
                </a:ext>
              </a:extLst>
            </p:cNvPr>
            <p:cNvCxnSpPr>
              <a:cxnSpLocks/>
            </p:cNvCxnSpPr>
            <p:nvPr/>
          </p:nvCxnSpPr>
          <p:spPr>
            <a:xfrm>
              <a:off x="3694987" y="2303813"/>
              <a:ext cx="113109"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grpSp>
          <p:nvGrpSpPr>
            <p:cNvPr id="363" name="グループ化 362">
              <a:extLst>
                <a:ext uri="{FF2B5EF4-FFF2-40B4-BE49-F238E27FC236}">
                  <a16:creationId xmlns:a16="http://schemas.microsoft.com/office/drawing/2014/main" id="{5F03CD6C-4B2C-4BF2-B319-7B989D7D6FA2}"/>
                </a:ext>
              </a:extLst>
            </p:cNvPr>
            <p:cNvGrpSpPr/>
            <p:nvPr/>
          </p:nvGrpSpPr>
          <p:grpSpPr>
            <a:xfrm>
              <a:off x="2983644" y="1564501"/>
              <a:ext cx="777566" cy="443579"/>
              <a:chOff x="3159444" y="2512131"/>
              <a:chExt cx="777566" cy="443579"/>
            </a:xfrm>
          </p:grpSpPr>
          <mc:AlternateContent xmlns:mc="http://schemas.openxmlformats.org/markup-compatibility/2006" xmlns:a14="http://schemas.microsoft.com/office/drawing/2010/main">
            <mc:Choice Requires="a14">
              <p:sp>
                <p:nvSpPr>
                  <p:cNvPr id="364" name="テキスト ボックス 363">
                    <a:extLst>
                      <a:ext uri="{FF2B5EF4-FFF2-40B4-BE49-F238E27FC236}">
                        <a16:creationId xmlns:a16="http://schemas.microsoft.com/office/drawing/2014/main" id="{D1823327-9829-49B9-A5BD-5E5E22974669}"/>
                      </a:ext>
                    </a:extLst>
                  </p:cNvPr>
                  <p:cNvSpPr txBox="1"/>
                  <p:nvPr/>
                </p:nvSpPr>
                <p:spPr>
                  <a:xfrm>
                    <a:off x="3159444" y="2512131"/>
                    <a:ext cx="64346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𝑇</m:t>
                          </m:r>
                        </m:oMath>
                      </m:oMathPara>
                    </a14:m>
                    <a:endParaRPr kumimoji="1" lang="ja-JP" altLang="en-US" sz="2000" i="1" dirty="0"/>
                  </a:p>
                </p:txBody>
              </p:sp>
            </mc:Choice>
            <mc:Fallback xmlns="">
              <p:sp>
                <p:nvSpPr>
                  <p:cNvPr id="164" name="テキスト ボックス 163">
                    <a:extLst>
                      <a:ext uri="{FF2B5EF4-FFF2-40B4-BE49-F238E27FC236}">
                        <a16:creationId xmlns:a16="http://schemas.microsoft.com/office/drawing/2014/main" id="{4DD9FC2D-917D-48E3-9DC5-12C97BAFB17D}"/>
                      </a:ext>
                    </a:extLst>
                  </p:cNvPr>
                  <p:cNvSpPr txBox="1">
                    <a:spLocks noRot="1" noChangeAspect="1" noMove="1" noResize="1" noEditPoints="1" noAdjustHandles="1" noChangeArrowheads="1" noChangeShapeType="1" noTextEdit="1"/>
                  </p:cNvSpPr>
                  <p:nvPr/>
                </p:nvSpPr>
                <p:spPr>
                  <a:xfrm>
                    <a:off x="3159444" y="2512131"/>
                    <a:ext cx="643467" cy="461665"/>
                  </a:xfrm>
                  <a:prstGeom prst="rect">
                    <a:avLst/>
                  </a:prstGeom>
                  <a:blipFill>
                    <a:blip r:embed="rId18"/>
                    <a:stretch>
                      <a:fillRect/>
                    </a:stretch>
                  </a:blipFill>
                  <a:ln w="19050">
                    <a:noFill/>
                  </a:ln>
                </p:spPr>
                <p:txBody>
                  <a:bodyPr/>
                  <a:lstStyle/>
                  <a:p>
                    <a:r>
                      <a:rPr lang="ja-JP" altLang="en-US">
                        <a:noFill/>
                      </a:rPr>
                      <a:t> </a:t>
                    </a:r>
                  </a:p>
                </p:txBody>
              </p:sp>
            </mc:Fallback>
          </mc:AlternateContent>
          <p:sp>
            <p:nvSpPr>
              <p:cNvPr id="365" name="テキスト ボックス 364">
                <a:extLst>
                  <a:ext uri="{FF2B5EF4-FFF2-40B4-BE49-F238E27FC236}">
                    <a16:creationId xmlns:a16="http://schemas.microsoft.com/office/drawing/2014/main" id="{B9326B7F-FD2F-4EAE-81EE-805DC49DEF86}"/>
                  </a:ext>
                </a:extLst>
              </p:cNvPr>
              <p:cNvSpPr txBox="1"/>
              <p:nvPr/>
            </p:nvSpPr>
            <p:spPr>
              <a:xfrm>
                <a:off x="3435113" y="2647933"/>
                <a:ext cx="501897" cy="307777"/>
              </a:xfrm>
              <a:prstGeom prst="rect">
                <a:avLst/>
              </a:prstGeom>
              <a:noFill/>
              <a:ln w="19050">
                <a:noFill/>
              </a:ln>
            </p:spPr>
            <p:txBody>
              <a:bodyPr wrap="square" rtlCol="0">
                <a:spAutoFit/>
              </a:bodyPr>
              <a:lstStyle/>
              <a:p>
                <a:r>
                  <a:rPr lang="en-US" altLang="ja-JP" sz="1400" dirty="0">
                    <a:latin typeface="Cambria" panose="02040503050406030204" pitchFamily="18" charset="0"/>
                    <a:cs typeface="Calibri" panose="020F0502020204030204" pitchFamily="34" charset="0"/>
                  </a:rPr>
                  <a:t>C</a:t>
                </a:r>
                <a:endParaRPr kumimoji="1" lang="ja-JP" altLang="en-US" sz="1400" dirty="0">
                  <a:latin typeface="Cambria" panose="02040503050406030204" pitchFamily="18" charset="0"/>
                  <a:cs typeface="Calibri" panose="020F0502020204030204" pitchFamily="34" charset="0"/>
                </a:endParaRPr>
              </a:p>
            </p:txBody>
          </p:sp>
        </p:grpSp>
      </p:grpSp>
      <p:sp>
        <p:nvSpPr>
          <p:cNvPr id="368" name="テキスト ボックス 367">
            <a:extLst>
              <a:ext uri="{FF2B5EF4-FFF2-40B4-BE49-F238E27FC236}">
                <a16:creationId xmlns:a16="http://schemas.microsoft.com/office/drawing/2014/main" id="{15266DBD-2E91-4F86-8652-B7DB6C1B5E2B}"/>
              </a:ext>
            </a:extLst>
          </p:cNvPr>
          <p:cNvSpPr txBox="1"/>
          <p:nvPr/>
        </p:nvSpPr>
        <p:spPr>
          <a:xfrm>
            <a:off x="6538089" y="3960660"/>
            <a:ext cx="1504228" cy="369332"/>
          </a:xfrm>
          <a:prstGeom prst="rect">
            <a:avLst/>
          </a:prstGeom>
          <a:noFill/>
          <a:ln w="19050">
            <a:noFill/>
          </a:ln>
        </p:spPr>
        <p:txBody>
          <a:bodyPr wrap="square" rtlCol="0">
            <a:spAutoFit/>
          </a:bodyPr>
          <a:lstStyle/>
          <a:p>
            <a:r>
              <a:rPr lang="en-US" altLang="ja-JP" dirty="0">
                <a:latin typeface="Georgia" panose="02040502050405020303" pitchFamily="18" charset="0"/>
              </a:rPr>
              <a:t>L</a:t>
            </a:r>
            <a:r>
              <a:rPr kumimoji="1" lang="en-US" altLang="ja-JP" dirty="0">
                <a:latin typeface="Georgia" panose="02040502050405020303" pitchFamily="18" charset="0"/>
              </a:rPr>
              <a:t>oudspeaker</a:t>
            </a:r>
            <a:endParaRPr kumimoji="1" lang="ja-JP" altLang="en-US" dirty="0">
              <a:latin typeface="Georgia" panose="02040502050405020303" pitchFamily="18" charset="0"/>
            </a:endParaRPr>
          </a:p>
        </p:txBody>
      </p:sp>
      <p:cxnSp>
        <p:nvCxnSpPr>
          <p:cNvPr id="369" name="直線コネクタ 368">
            <a:extLst>
              <a:ext uri="{FF2B5EF4-FFF2-40B4-BE49-F238E27FC236}">
                <a16:creationId xmlns:a16="http://schemas.microsoft.com/office/drawing/2014/main" id="{ACB5AE46-6EA9-4FAC-AF46-CB59BF1CF52F}"/>
              </a:ext>
            </a:extLst>
          </p:cNvPr>
          <p:cNvCxnSpPr>
            <a:cxnSpLocks/>
          </p:cNvCxnSpPr>
          <p:nvPr/>
        </p:nvCxnSpPr>
        <p:spPr>
          <a:xfrm>
            <a:off x="3045552" y="5322111"/>
            <a:ext cx="5701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a:extLst>
              <a:ext uri="{FF2B5EF4-FFF2-40B4-BE49-F238E27FC236}">
                <a16:creationId xmlns:a16="http://schemas.microsoft.com/office/drawing/2014/main" id="{F5B9F623-C319-4BA6-A4E6-1A4AEB7DCACD}"/>
              </a:ext>
            </a:extLst>
          </p:cNvPr>
          <p:cNvCxnSpPr>
            <a:cxnSpLocks/>
          </p:cNvCxnSpPr>
          <p:nvPr/>
        </p:nvCxnSpPr>
        <p:spPr>
          <a:xfrm>
            <a:off x="3040409" y="5646132"/>
            <a:ext cx="5706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正方形/長方形 370">
            <a:extLst>
              <a:ext uri="{FF2B5EF4-FFF2-40B4-BE49-F238E27FC236}">
                <a16:creationId xmlns:a16="http://schemas.microsoft.com/office/drawing/2014/main" id="{802EAB85-3E75-4028-AD9E-5828E60A700D}"/>
              </a:ext>
            </a:extLst>
          </p:cNvPr>
          <p:cNvSpPr/>
          <p:nvPr/>
        </p:nvSpPr>
        <p:spPr>
          <a:xfrm flipH="1">
            <a:off x="8728946" y="5285799"/>
            <a:ext cx="63988" cy="394969"/>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2" name="直線矢印コネクタ 371">
            <a:extLst>
              <a:ext uri="{FF2B5EF4-FFF2-40B4-BE49-F238E27FC236}">
                <a16:creationId xmlns:a16="http://schemas.microsoft.com/office/drawing/2014/main" id="{9DCD3417-FC58-4A25-8B2F-46952D33C10F}"/>
              </a:ext>
            </a:extLst>
          </p:cNvPr>
          <p:cNvCxnSpPr>
            <a:cxnSpLocks/>
          </p:cNvCxnSpPr>
          <p:nvPr/>
        </p:nvCxnSpPr>
        <p:spPr>
          <a:xfrm flipV="1">
            <a:off x="4609396" y="4826396"/>
            <a:ext cx="0" cy="3677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373" name="直線矢印コネクタ 372">
            <a:extLst>
              <a:ext uri="{FF2B5EF4-FFF2-40B4-BE49-F238E27FC236}">
                <a16:creationId xmlns:a16="http://schemas.microsoft.com/office/drawing/2014/main" id="{50DDECEF-0A2F-43D4-95D2-17A1F71204BA}"/>
              </a:ext>
            </a:extLst>
          </p:cNvPr>
          <p:cNvCxnSpPr>
            <a:cxnSpLocks/>
          </p:cNvCxnSpPr>
          <p:nvPr/>
        </p:nvCxnSpPr>
        <p:spPr>
          <a:xfrm flipV="1">
            <a:off x="3189208" y="4826396"/>
            <a:ext cx="0" cy="3677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74" name="テキスト ボックス 373">
                <a:extLst>
                  <a:ext uri="{FF2B5EF4-FFF2-40B4-BE49-F238E27FC236}">
                    <a16:creationId xmlns:a16="http://schemas.microsoft.com/office/drawing/2014/main" id="{B0C11D1E-3878-47FC-9C76-99DF61208241}"/>
                  </a:ext>
                </a:extLst>
              </p:cNvPr>
              <p:cNvSpPr txBox="1"/>
              <p:nvPr/>
            </p:nvSpPr>
            <p:spPr>
              <a:xfrm>
                <a:off x="3220952" y="4512347"/>
                <a:ext cx="53625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𝑐</m:t>
                          </m:r>
                        </m:sub>
                      </m:sSub>
                    </m:oMath>
                  </m:oMathPara>
                </a14:m>
                <a:endParaRPr lang="ja-JP" altLang="en-US" sz="2000" i="1" dirty="0">
                  <a:latin typeface="Century" panose="02040604050505020304" pitchFamily="18" charset="0"/>
                </a:endParaRPr>
              </a:p>
            </p:txBody>
          </p:sp>
        </mc:Choice>
        <mc:Fallback xmlns="">
          <p:sp>
            <p:nvSpPr>
              <p:cNvPr id="374" name="テキスト ボックス 373">
                <a:extLst>
                  <a:ext uri="{FF2B5EF4-FFF2-40B4-BE49-F238E27FC236}">
                    <a16:creationId xmlns:a16="http://schemas.microsoft.com/office/drawing/2014/main" id="{B0C11D1E-3878-47FC-9C76-99DF61208241}"/>
                  </a:ext>
                </a:extLst>
              </p:cNvPr>
              <p:cNvSpPr txBox="1">
                <a:spLocks noRot="1" noChangeAspect="1" noMove="1" noResize="1" noEditPoints="1" noAdjustHandles="1" noChangeArrowheads="1" noChangeShapeType="1" noTextEdit="1"/>
              </p:cNvSpPr>
              <p:nvPr/>
            </p:nvSpPr>
            <p:spPr>
              <a:xfrm>
                <a:off x="3220952" y="4512347"/>
                <a:ext cx="536257" cy="400110"/>
              </a:xfrm>
              <a:prstGeom prst="rect">
                <a:avLst/>
              </a:prstGeom>
              <a:blipFill>
                <a:blip r:embed="rId19"/>
                <a:stretch>
                  <a:fillRect b="-10606"/>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5" name="テキスト ボックス 374">
                <a:extLst>
                  <a:ext uri="{FF2B5EF4-FFF2-40B4-BE49-F238E27FC236}">
                    <a16:creationId xmlns:a16="http://schemas.microsoft.com/office/drawing/2014/main" id="{B0C11D1E-3878-47FC-9C76-99DF61208241}"/>
                  </a:ext>
                </a:extLst>
              </p:cNvPr>
              <p:cNvSpPr txBox="1"/>
              <p:nvPr/>
            </p:nvSpPr>
            <p:spPr>
              <a:xfrm>
                <a:off x="4641296" y="4512347"/>
                <a:ext cx="536257" cy="400110"/>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𝑝</m:t>
                          </m:r>
                        </m:e>
                        <m:sub>
                          <m:r>
                            <a:rPr lang="en-US" altLang="ja-JP" sz="2000" b="0" i="1" smtClean="0">
                              <a:latin typeface="Cambria Math" panose="02040503050406030204" pitchFamily="18" charset="0"/>
                            </a:rPr>
                            <m:t>𝑠</m:t>
                          </m:r>
                        </m:sub>
                      </m:sSub>
                    </m:oMath>
                  </m:oMathPara>
                </a14:m>
                <a:endParaRPr lang="ja-JP" altLang="en-US" sz="2000" i="1" dirty="0">
                  <a:latin typeface="Century" panose="02040604050505020304" pitchFamily="18" charset="0"/>
                </a:endParaRPr>
              </a:p>
            </p:txBody>
          </p:sp>
        </mc:Choice>
        <mc:Fallback xmlns="">
          <p:sp>
            <p:nvSpPr>
              <p:cNvPr id="375" name="テキスト ボックス 374">
                <a:extLst>
                  <a:ext uri="{FF2B5EF4-FFF2-40B4-BE49-F238E27FC236}">
                    <a16:creationId xmlns:a16="http://schemas.microsoft.com/office/drawing/2014/main" id="{B0C11D1E-3878-47FC-9C76-99DF61208241}"/>
                  </a:ext>
                </a:extLst>
              </p:cNvPr>
              <p:cNvSpPr txBox="1">
                <a:spLocks noRot="1" noChangeAspect="1" noMove="1" noResize="1" noEditPoints="1" noAdjustHandles="1" noChangeArrowheads="1" noChangeShapeType="1" noTextEdit="1"/>
              </p:cNvSpPr>
              <p:nvPr/>
            </p:nvSpPr>
            <p:spPr>
              <a:xfrm>
                <a:off x="4641296" y="4512347"/>
                <a:ext cx="536257" cy="400110"/>
              </a:xfrm>
              <a:prstGeom prst="rect">
                <a:avLst/>
              </a:prstGeom>
              <a:blipFill>
                <a:blip r:embed="rId20"/>
                <a:stretch>
                  <a:fillRect b="-10606"/>
                </a:stretch>
              </a:blipFill>
              <a:ln w="19050">
                <a:noFill/>
              </a:ln>
            </p:spPr>
            <p:txBody>
              <a:bodyPr/>
              <a:lstStyle/>
              <a:p>
                <a:r>
                  <a:rPr lang="ja-JP" altLang="en-US">
                    <a:noFill/>
                  </a:rPr>
                  <a:t> </a:t>
                </a:r>
              </a:p>
            </p:txBody>
          </p:sp>
        </mc:Fallback>
      </mc:AlternateContent>
      <p:sp>
        <p:nvSpPr>
          <p:cNvPr id="376" name="正方形/長方形 375">
            <a:extLst>
              <a:ext uri="{FF2B5EF4-FFF2-40B4-BE49-F238E27FC236}">
                <a16:creationId xmlns:a16="http://schemas.microsoft.com/office/drawing/2014/main" id="{33F51074-06C8-44DB-8DA6-FAA0F7DF0D3F}"/>
              </a:ext>
            </a:extLst>
          </p:cNvPr>
          <p:cNvSpPr/>
          <p:nvPr/>
        </p:nvSpPr>
        <p:spPr>
          <a:xfrm flipH="1">
            <a:off x="4524911" y="5265468"/>
            <a:ext cx="175918" cy="4257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楕円 145">
            <a:extLst>
              <a:ext uri="{FF2B5EF4-FFF2-40B4-BE49-F238E27FC236}">
                <a16:creationId xmlns:a16="http://schemas.microsoft.com/office/drawing/2014/main" id="{6569364A-BA25-4C27-8445-B80741913705}"/>
              </a:ext>
            </a:extLst>
          </p:cNvPr>
          <p:cNvSpPr/>
          <p:nvPr/>
        </p:nvSpPr>
        <p:spPr>
          <a:xfrm>
            <a:off x="4559825" y="5198310"/>
            <a:ext cx="101207" cy="10120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a:extLst>
              <a:ext uri="{FF2B5EF4-FFF2-40B4-BE49-F238E27FC236}">
                <a16:creationId xmlns:a16="http://schemas.microsoft.com/office/drawing/2014/main" id="{33F51074-06C8-44DB-8DA6-FAA0F7DF0D3F}"/>
              </a:ext>
            </a:extLst>
          </p:cNvPr>
          <p:cNvSpPr/>
          <p:nvPr/>
        </p:nvSpPr>
        <p:spPr>
          <a:xfrm flipH="1">
            <a:off x="3101409" y="5261789"/>
            <a:ext cx="175918" cy="4257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楕円 36">
            <a:extLst>
              <a:ext uri="{FF2B5EF4-FFF2-40B4-BE49-F238E27FC236}">
                <a16:creationId xmlns:a16="http://schemas.microsoft.com/office/drawing/2014/main" id="{704A4720-CABE-4AF3-8C94-FC9AFFA92554}"/>
              </a:ext>
            </a:extLst>
          </p:cNvPr>
          <p:cNvSpPr/>
          <p:nvPr/>
        </p:nvSpPr>
        <p:spPr>
          <a:xfrm>
            <a:off x="3139638" y="5198310"/>
            <a:ext cx="101207" cy="10120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0" name="直線コネクタ 379">
            <a:extLst>
              <a:ext uri="{FF2B5EF4-FFF2-40B4-BE49-F238E27FC236}">
                <a16:creationId xmlns:a16="http://schemas.microsoft.com/office/drawing/2014/main" id="{A58D690D-569B-41C7-802E-72A32B87BE3B}"/>
              </a:ext>
            </a:extLst>
          </p:cNvPr>
          <p:cNvCxnSpPr>
            <a:cxnSpLocks/>
          </p:cNvCxnSpPr>
          <p:nvPr/>
        </p:nvCxnSpPr>
        <p:spPr>
          <a:xfrm flipH="1">
            <a:off x="2151480" y="5820719"/>
            <a:ext cx="513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a:extLst>
              <a:ext uri="{FF2B5EF4-FFF2-40B4-BE49-F238E27FC236}">
                <a16:creationId xmlns:a16="http://schemas.microsoft.com/office/drawing/2014/main" id="{A3144650-AF3A-45ED-A123-73BF6C9E91E8}"/>
              </a:ext>
            </a:extLst>
          </p:cNvPr>
          <p:cNvCxnSpPr>
            <a:cxnSpLocks/>
          </p:cNvCxnSpPr>
          <p:nvPr/>
        </p:nvCxnSpPr>
        <p:spPr>
          <a:xfrm flipH="1">
            <a:off x="2156926" y="5149773"/>
            <a:ext cx="0" cy="674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FE423492-1C44-4096-BDEA-B953B6B501AC}"/>
              </a:ext>
            </a:extLst>
          </p:cNvPr>
          <p:cNvCxnSpPr>
            <a:cxnSpLocks/>
          </p:cNvCxnSpPr>
          <p:nvPr/>
        </p:nvCxnSpPr>
        <p:spPr>
          <a:xfrm flipH="1">
            <a:off x="2669644" y="5145891"/>
            <a:ext cx="0" cy="67482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3" name="正方形/長方形 382">
            <a:extLst>
              <a:ext uri="{FF2B5EF4-FFF2-40B4-BE49-F238E27FC236}">
                <a16:creationId xmlns:a16="http://schemas.microsoft.com/office/drawing/2014/main" id="{91D71781-9F36-4B30-AD94-00D3CC20A53A}"/>
              </a:ext>
            </a:extLst>
          </p:cNvPr>
          <p:cNvSpPr/>
          <p:nvPr/>
        </p:nvSpPr>
        <p:spPr>
          <a:xfrm flipH="1">
            <a:off x="2369733" y="5323040"/>
            <a:ext cx="97222" cy="32053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4" name="直線コネクタ 383">
            <a:extLst>
              <a:ext uri="{FF2B5EF4-FFF2-40B4-BE49-F238E27FC236}">
                <a16:creationId xmlns:a16="http://schemas.microsoft.com/office/drawing/2014/main" id="{A94E46FC-D504-4F9F-BCE0-7EB40FB8B453}"/>
              </a:ext>
            </a:extLst>
          </p:cNvPr>
          <p:cNvCxnSpPr>
            <a:cxnSpLocks/>
          </p:cNvCxnSpPr>
          <p:nvPr/>
        </p:nvCxnSpPr>
        <p:spPr>
          <a:xfrm flipH="1">
            <a:off x="2486100" y="5152489"/>
            <a:ext cx="183544" cy="17055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5" name="直線コネクタ 384">
            <a:extLst>
              <a:ext uri="{FF2B5EF4-FFF2-40B4-BE49-F238E27FC236}">
                <a16:creationId xmlns:a16="http://schemas.microsoft.com/office/drawing/2014/main" id="{E09DABBF-93C3-4BEB-8F9E-EE2A8C9E1B17}"/>
              </a:ext>
            </a:extLst>
          </p:cNvPr>
          <p:cNvCxnSpPr>
            <a:cxnSpLocks/>
          </p:cNvCxnSpPr>
          <p:nvPr/>
        </p:nvCxnSpPr>
        <p:spPr>
          <a:xfrm>
            <a:off x="2486100" y="5643570"/>
            <a:ext cx="183544" cy="18374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6" name="直線矢印コネクタ 385">
            <a:extLst>
              <a:ext uri="{FF2B5EF4-FFF2-40B4-BE49-F238E27FC236}">
                <a16:creationId xmlns:a16="http://schemas.microsoft.com/office/drawing/2014/main" id="{FCA2397A-471E-43B3-AF12-D4E3E36292D1}"/>
              </a:ext>
            </a:extLst>
          </p:cNvPr>
          <p:cNvCxnSpPr>
            <a:cxnSpLocks/>
          </p:cNvCxnSpPr>
          <p:nvPr/>
        </p:nvCxnSpPr>
        <p:spPr>
          <a:xfrm>
            <a:off x="2419471" y="4937612"/>
            <a:ext cx="0" cy="38836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87" name="テキスト ボックス 386">
                <a:extLst>
                  <a:ext uri="{FF2B5EF4-FFF2-40B4-BE49-F238E27FC236}">
                    <a16:creationId xmlns:a16="http://schemas.microsoft.com/office/drawing/2014/main" id="{13449206-D51A-40DD-B933-21393DE163F9}"/>
                  </a:ext>
                </a:extLst>
              </p:cNvPr>
              <p:cNvSpPr txBox="1"/>
              <p:nvPr/>
            </p:nvSpPr>
            <p:spPr>
              <a:xfrm flipH="1">
                <a:off x="2180463" y="4532441"/>
                <a:ext cx="473335" cy="394979"/>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𝑢</m:t>
                      </m:r>
                    </m:oMath>
                  </m:oMathPara>
                </a14:m>
                <a:endParaRPr kumimoji="1" lang="ja-JP" altLang="en-US" sz="2400" dirty="0"/>
              </a:p>
            </p:txBody>
          </p:sp>
        </mc:Choice>
        <mc:Fallback xmlns="">
          <p:sp>
            <p:nvSpPr>
              <p:cNvPr id="387" name="テキスト ボックス 386">
                <a:extLst>
                  <a:ext uri="{FF2B5EF4-FFF2-40B4-BE49-F238E27FC236}">
                    <a16:creationId xmlns:a16="http://schemas.microsoft.com/office/drawing/2014/main" id="{13449206-D51A-40DD-B933-21393DE163F9}"/>
                  </a:ext>
                </a:extLst>
              </p:cNvPr>
              <p:cNvSpPr txBox="1">
                <a:spLocks noRot="1" noChangeAspect="1" noMove="1" noResize="1" noEditPoints="1" noAdjustHandles="1" noChangeArrowheads="1" noChangeShapeType="1" noTextEdit="1"/>
              </p:cNvSpPr>
              <p:nvPr/>
            </p:nvSpPr>
            <p:spPr>
              <a:xfrm flipH="1">
                <a:off x="2180463" y="4532441"/>
                <a:ext cx="473335" cy="394979"/>
              </a:xfrm>
              <a:prstGeom prst="rect">
                <a:avLst/>
              </a:prstGeom>
              <a:blipFill>
                <a:blip r:embed="rId21"/>
                <a:stretch>
                  <a:fillRect b="-4688"/>
                </a:stretch>
              </a:blipFill>
              <a:ln w="19050">
                <a:noFill/>
              </a:ln>
            </p:spPr>
            <p:txBody>
              <a:bodyPr/>
              <a:lstStyle/>
              <a:p>
                <a:r>
                  <a:rPr lang="ja-JP" altLang="en-US">
                    <a:noFill/>
                  </a:rPr>
                  <a:t> </a:t>
                </a:r>
              </a:p>
            </p:txBody>
          </p:sp>
        </mc:Fallback>
      </mc:AlternateContent>
      <p:cxnSp>
        <p:nvCxnSpPr>
          <p:cNvPr id="388" name="直線コネクタ 387">
            <a:extLst>
              <a:ext uri="{FF2B5EF4-FFF2-40B4-BE49-F238E27FC236}">
                <a16:creationId xmlns:a16="http://schemas.microsoft.com/office/drawing/2014/main" id="{A58D690D-569B-41C7-802E-72A32B87BE3B}"/>
              </a:ext>
            </a:extLst>
          </p:cNvPr>
          <p:cNvCxnSpPr>
            <a:cxnSpLocks/>
          </p:cNvCxnSpPr>
          <p:nvPr/>
        </p:nvCxnSpPr>
        <p:spPr>
          <a:xfrm flipH="1">
            <a:off x="2149443" y="5154516"/>
            <a:ext cx="520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9" name="グループ化 388"/>
          <p:cNvGrpSpPr/>
          <p:nvPr/>
        </p:nvGrpSpPr>
        <p:grpSpPr>
          <a:xfrm flipH="1">
            <a:off x="2672296" y="5152175"/>
            <a:ext cx="381402" cy="173799"/>
            <a:chOff x="8970589" y="1505753"/>
            <a:chExt cx="445795" cy="203142"/>
          </a:xfrm>
        </p:grpSpPr>
        <p:cxnSp>
          <p:nvCxnSpPr>
            <p:cNvPr id="390" name="直線コネクタ 389">
              <a:extLst>
                <a:ext uri="{FF2B5EF4-FFF2-40B4-BE49-F238E27FC236}">
                  <a16:creationId xmlns:a16="http://schemas.microsoft.com/office/drawing/2014/main" id="{6A0A7825-D0EC-4AF7-BC0D-3BA8DD1B8A3B}"/>
                </a:ext>
              </a:extLst>
            </p:cNvPr>
            <p:cNvCxnSpPr>
              <a:cxnSpLocks/>
            </p:cNvCxnSpPr>
            <p:nvPr/>
          </p:nvCxnSpPr>
          <p:spPr>
            <a:xfrm flipV="1">
              <a:off x="8970589" y="1605793"/>
              <a:ext cx="93190" cy="103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a:extLst>
                <a:ext uri="{FF2B5EF4-FFF2-40B4-BE49-F238E27FC236}">
                  <a16:creationId xmlns:a16="http://schemas.microsoft.com/office/drawing/2014/main" id="{6A0A7825-D0EC-4AF7-BC0D-3BA8DD1B8A3B}"/>
                </a:ext>
              </a:extLst>
            </p:cNvPr>
            <p:cNvCxnSpPr>
              <a:cxnSpLocks/>
            </p:cNvCxnSpPr>
            <p:nvPr/>
          </p:nvCxnSpPr>
          <p:spPr>
            <a:xfrm flipV="1">
              <a:off x="9320155" y="1505753"/>
              <a:ext cx="96229" cy="106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a:extLst>
                <a:ext uri="{FF2B5EF4-FFF2-40B4-BE49-F238E27FC236}">
                  <a16:creationId xmlns:a16="http://schemas.microsoft.com/office/drawing/2014/main" id="{A58D690D-569B-41C7-802E-72A32B87BE3B}"/>
                </a:ext>
              </a:extLst>
            </p:cNvPr>
            <p:cNvCxnSpPr>
              <a:cxnSpLocks/>
            </p:cNvCxnSpPr>
            <p:nvPr/>
          </p:nvCxnSpPr>
          <p:spPr>
            <a:xfrm>
              <a:off x="9059851" y="1605793"/>
              <a:ext cx="27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1" name="直線コネクタ 460">
            <a:extLst>
              <a:ext uri="{FF2B5EF4-FFF2-40B4-BE49-F238E27FC236}">
                <a16:creationId xmlns:a16="http://schemas.microsoft.com/office/drawing/2014/main" id="{6A0A7825-D0EC-4AF7-BC0D-3BA8DD1B8A3B}"/>
              </a:ext>
            </a:extLst>
          </p:cNvPr>
          <p:cNvCxnSpPr>
            <a:cxnSpLocks/>
          </p:cNvCxnSpPr>
          <p:nvPr/>
        </p:nvCxnSpPr>
        <p:spPr>
          <a:xfrm flipH="1">
            <a:off x="2968739" y="5646920"/>
            <a:ext cx="79729" cy="882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直線コネクタ 461">
            <a:extLst>
              <a:ext uri="{FF2B5EF4-FFF2-40B4-BE49-F238E27FC236}">
                <a16:creationId xmlns:a16="http://schemas.microsoft.com/office/drawing/2014/main" id="{6A0A7825-D0EC-4AF7-BC0D-3BA8DD1B8A3B}"/>
              </a:ext>
            </a:extLst>
          </p:cNvPr>
          <p:cNvCxnSpPr>
            <a:cxnSpLocks/>
          </p:cNvCxnSpPr>
          <p:nvPr/>
        </p:nvCxnSpPr>
        <p:spPr>
          <a:xfrm flipH="1">
            <a:off x="2667066" y="5731503"/>
            <a:ext cx="80643" cy="89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A58D690D-569B-41C7-802E-72A32B87BE3B}"/>
              </a:ext>
            </a:extLst>
          </p:cNvPr>
          <p:cNvCxnSpPr>
            <a:cxnSpLocks/>
          </p:cNvCxnSpPr>
          <p:nvPr/>
        </p:nvCxnSpPr>
        <p:spPr>
          <a:xfrm flipH="1" flipV="1">
            <a:off x="2740736" y="5735129"/>
            <a:ext cx="234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4" name="テキスト ボックス 463">
            <a:extLst>
              <a:ext uri="{FF2B5EF4-FFF2-40B4-BE49-F238E27FC236}">
                <a16:creationId xmlns:a16="http://schemas.microsoft.com/office/drawing/2014/main" id="{15266DBD-2E91-4F86-8652-B7DB6C1B5E2B}"/>
              </a:ext>
            </a:extLst>
          </p:cNvPr>
          <p:cNvSpPr txBox="1"/>
          <p:nvPr/>
        </p:nvSpPr>
        <p:spPr>
          <a:xfrm>
            <a:off x="1522241" y="5815833"/>
            <a:ext cx="1547342" cy="369332"/>
          </a:xfrm>
          <a:prstGeom prst="rect">
            <a:avLst/>
          </a:prstGeom>
          <a:noFill/>
          <a:ln w="19050">
            <a:noFill/>
          </a:ln>
        </p:spPr>
        <p:txBody>
          <a:bodyPr wrap="square" rtlCol="0">
            <a:spAutoFit/>
          </a:bodyPr>
          <a:lstStyle/>
          <a:p>
            <a:r>
              <a:rPr lang="en-US" altLang="ja-JP" dirty="0">
                <a:latin typeface="Georgia" panose="02040502050405020303" pitchFamily="18" charset="0"/>
              </a:rPr>
              <a:t>L</a:t>
            </a:r>
            <a:r>
              <a:rPr kumimoji="1" lang="en-US" altLang="ja-JP" dirty="0">
                <a:latin typeface="Georgia" panose="02040502050405020303" pitchFamily="18" charset="0"/>
              </a:rPr>
              <a:t>oudspeaker</a:t>
            </a:r>
            <a:endParaRPr kumimoji="1" lang="ja-JP" altLang="en-US" dirty="0">
              <a:latin typeface="Georgia" panose="02040502050405020303" pitchFamily="18" charset="0"/>
            </a:endParaRPr>
          </a:p>
        </p:txBody>
      </p:sp>
      <p:sp>
        <p:nvSpPr>
          <p:cNvPr id="465" name="正方形/長方形 464">
            <a:extLst>
              <a:ext uri="{FF2B5EF4-FFF2-40B4-BE49-F238E27FC236}">
                <a16:creationId xmlns:a16="http://schemas.microsoft.com/office/drawing/2014/main" id="{2A85004B-4EA0-42FD-AE7B-32F9AFFA1D1F}"/>
              </a:ext>
            </a:extLst>
          </p:cNvPr>
          <p:cNvSpPr/>
          <p:nvPr/>
        </p:nvSpPr>
        <p:spPr>
          <a:xfrm flipH="1">
            <a:off x="3193435" y="4591940"/>
            <a:ext cx="5675899" cy="1318327"/>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66" name="テキスト ボックス 465">
                <a:extLst>
                  <a:ext uri="{FF2B5EF4-FFF2-40B4-BE49-F238E27FC236}">
                    <a16:creationId xmlns:a16="http://schemas.microsoft.com/office/drawing/2014/main" id="{93FCB937-097F-4633-B112-6B44991CF3F9}"/>
                  </a:ext>
                </a:extLst>
              </p:cNvPr>
              <p:cNvSpPr txBox="1"/>
              <p:nvPr/>
            </p:nvSpPr>
            <p:spPr>
              <a:xfrm>
                <a:off x="8470745" y="4723856"/>
                <a:ext cx="356249" cy="42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B050"/>
                          </a:solidFill>
                          <a:latin typeface="Cambria Math" panose="02040503050406030204" pitchFamily="18" charset="0"/>
                        </a:rPr>
                        <m:t>𝐾</m:t>
                      </m:r>
                    </m:oMath>
                  </m:oMathPara>
                </a14:m>
                <a:endParaRPr kumimoji="1" lang="ja-JP" altLang="en-US" sz="3200" dirty="0">
                  <a:solidFill>
                    <a:srgbClr val="00B050"/>
                  </a:solidFill>
                </a:endParaRPr>
              </a:p>
            </p:txBody>
          </p:sp>
        </mc:Choice>
        <mc:Fallback xmlns="">
          <p:sp>
            <p:nvSpPr>
              <p:cNvPr id="466" name="テキスト ボックス 465">
                <a:extLst>
                  <a:ext uri="{FF2B5EF4-FFF2-40B4-BE49-F238E27FC236}">
                    <a16:creationId xmlns:a16="http://schemas.microsoft.com/office/drawing/2014/main" id="{93FCB937-097F-4633-B112-6B44991CF3F9}"/>
                  </a:ext>
                </a:extLst>
              </p:cNvPr>
              <p:cNvSpPr txBox="1">
                <a:spLocks noRot="1" noChangeAspect="1" noMove="1" noResize="1" noEditPoints="1" noAdjustHandles="1" noChangeArrowheads="1" noChangeShapeType="1" noTextEdit="1"/>
              </p:cNvSpPr>
              <p:nvPr/>
            </p:nvSpPr>
            <p:spPr>
              <a:xfrm>
                <a:off x="8470745" y="4723856"/>
                <a:ext cx="356249" cy="421312"/>
              </a:xfrm>
              <a:prstGeom prst="rect">
                <a:avLst/>
              </a:prstGeom>
              <a:blipFill>
                <a:blip r:embed="rId22"/>
                <a:stretch>
                  <a:fillRect/>
                </a:stretch>
              </a:blipFill>
            </p:spPr>
            <p:txBody>
              <a:bodyPr/>
              <a:lstStyle/>
              <a:p>
                <a:r>
                  <a:rPr lang="ja-JP" altLang="en-US">
                    <a:noFill/>
                  </a:rPr>
                  <a:t> </a:t>
                </a:r>
              </a:p>
            </p:txBody>
          </p:sp>
        </mc:Fallback>
      </mc:AlternateContent>
      <p:cxnSp>
        <p:nvCxnSpPr>
          <p:cNvPr id="469" name="直線矢印コネクタ 468">
            <a:extLst>
              <a:ext uri="{FF2B5EF4-FFF2-40B4-BE49-F238E27FC236}">
                <a16:creationId xmlns:a16="http://schemas.microsoft.com/office/drawing/2014/main" id="{9F8274EF-8B4A-4881-8E1F-701EB244F88A}"/>
              </a:ext>
            </a:extLst>
          </p:cNvPr>
          <p:cNvCxnSpPr>
            <a:cxnSpLocks/>
          </p:cNvCxnSpPr>
          <p:nvPr/>
        </p:nvCxnSpPr>
        <p:spPr>
          <a:xfrm flipH="1">
            <a:off x="3148852" y="5559307"/>
            <a:ext cx="97401"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cxnSp>
        <p:nvCxnSpPr>
          <p:cNvPr id="470" name="直線矢印コネクタ 469">
            <a:extLst>
              <a:ext uri="{FF2B5EF4-FFF2-40B4-BE49-F238E27FC236}">
                <a16:creationId xmlns:a16="http://schemas.microsoft.com/office/drawing/2014/main" id="{07200C47-1CC2-421A-9838-2AEC53C84246}"/>
              </a:ext>
            </a:extLst>
          </p:cNvPr>
          <p:cNvCxnSpPr>
            <a:cxnSpLocks/>
          </p:cNvCxnSpPr>
          <p:nvPr/>
        </p:nvCxnSpPr>
        <p:spPr>
          <a:xfrm>
            <a:off x="3148852" y="5408034"/>
            <a:ext cx="102542" cy="0"/>
          </a:xfrm>
          <a:prstGeom prst="straightConnector1">
            <a:avLst/>
          </a:prstGeom>
          <a:ln w="19050">
            <a:tailEnd type="stealth"/>
          </a:ln>
        </p:spPr>
        <p:style>
          <a:lnRef idx="3">
            <a:schemeClr val="dk1"/>
          </a:lnRef>
          <a:fillRef idx="0">
            <a:schemeClr val="dk1"/>
          </a:fillRef>
          <a:effectRef idx="2">
            <a:schemeClr val="dk1"/>
          </a:effectRef>
          <a:fontRef idx="minor">
            <a:schemeClr val="tx1"/>
          </a:fontRef>
        </p:style>
      </p:cxnSp>
      <p:sp>
        <p:nvSpPr>
          <p:cNvPr id="471" name="正方形/長方形 470">
            <a:extLst>
              <a:ext uri="{FF2B5EF4-FFF2-40B4-BE49-F238E27FC236}">
                <a16:creationId xmlns:a16="http://schemas.microsoft.com/office/drawing/2014/main" id="{BBB0DB5E-FF66-4770-A209-453871983C86}"/>
              </a:ext>
            </a:extLst>
          </p:cNvPr>
          <p:cNvSpPr/>
          <p:nvPr/>
        </p:nvSpPr>
        <p:spPr>
          <a:xfrm>
            <a:off x="196045" y="874991"/>
            <a:ext cx="3580190" cy="461665"/>
          </a:xfrm>
          <a:prstGeom prst="rect">
            <a:avLst/>
          </a:prstGeom>
          <a:solidFill>
            <a:schemeClr val="bg1"/>
          </a:solidFill>
        </p:spPr>
        <p:txBody>
          <a:bodyPr wrap="square">
            <a:spAutoFit/>
          </a:bodyPr>
          <a:lstStyle/>
          <a:p>
            <a:pPr marL="342900" indent="-342900">
              <a:buFont typeface="Wingdings" panose="05000000000000000000" pitchFamily="2" charset="2"/>
              <a:buChar char="l"/>
            </a:pPr>
            <a:r>
              <a:rPr lang="ja-JP" altLang="en-US" sz="2400" dirty="0"/>
              <a:t>周波数応答計測系</a:t>
            </a:r>
          </a:p>
        </p:txBody>
      </p:sp>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FFC35BEC-8585-449F-A29B-D288CBA7C237}"/>
                  </a:ext>
                </a:extLst>
              </p:cNvPr>
              <p:cNvSpPr txBox="1"/>
              <p:nvPr/>
            </p:nvSpPr>
            <p:spPr>
              <a:xfrm>
                <a:off x="3303279" y="3484862"/>
                <a:ext cx="145873"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𝐴</m:t>
                      </m:r>
                    </m:oMath>
                  </m:oMathPara>
                </a14:m>
                <a:endParaRPr lang="ja-JP" altLang="en-US" sz="1300" i="1" dirty="0"/>
              </a:p>
            </p:txBody>
          </p:sp>
        </mc:Choice>
        <mc:Fallback xmlns="">
          <p:sp>
            <p:nvSpPr>
              <p:cNvPr id="111" name="テキスト ボックス 110">
                <a:extLst>
                  <a:ext uri="{FF2B5EF4-FFF2-40B4-BE49-F238E27FC236}">
                    <a16:creationId xmlns:a16="http://schemas.microsoft.com/office/drawing/2014/main" id="{FFC35BEC-8585-449F-A29B-D288CBA7C237}"/>
                  </a:ext>
                </a:extLst>
              </p:cNvPr>
              <p:cNvSpPr txBox="1">
                <a:spLocks noRot="1" noChangeAspect="1" noMove="1" noResize="1" noEditPoints="1" noAdjustHandles="1" noChangeArrowheads="1" noChangeShapeType="1" noTextEdit="1"/>
              </p:cNvSpPr>
              <p:nvPr/>
            </p:nvSpPr>
            <p:spPr>
              <a:xfrm>
                <a:off x="3303279" y="3484862"/>
                <a:ext cx="145873" cy="200055"/>
              </a:xfrm>
              <a:prstGeom prst="rect">
                <a:avLst/>
              </a:prstGeom>
              <a:blipFill>
                <a:blip r:embed="rId23"/>
                <a:stretch>
                  <a:fillRect l="-29167" r="-20833" b="-62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2" name="テキスト ボックス 111">
                <a:extLst>
                  <a:ext uri="{FF2B5EF4-FFF2-40B4-BE49-F238E27FC236}">
                    <a16:creationId xmlns:a16="http://schemas.microsoft.com/office/drawing/2014/main" id="{912B9661-C7B4-4AD0-8584-C80EC1183E7B}"/>
                  </a:ext>
                </a:extLst>
              </p:cNvPr>
              <p:cNvSpPr txBox="1"/>
              <p:nvPr/>
            </p:nvSpPr>
            <p:spPr>
              <a:xfrm>
                <a:off x="3298622" y="3648443"/>
                <a:ext cx="15196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𝐵</m:t>
                      </m:r>
                    </m:oMath>
                  </m:oMathPara>
                </a14:m>
                <a:endParaRPr lang="ja-JP" altLang="en-US" sz="1300" i="1" dirty="0"/>
              </a:p>
            </p:txBody>
          </p:sp>
        </mc:Choice>
        <mc:Fallback xmlns="">
          <p:sp>
            <p:nvSpPr>
              <p:cNvPr id="112" name="テキスト ボックス 111">
                <a:extLst>
                  <a:ext uri="{FF2B5EF4-FFF2-40B4-BE49-F238E27FC236}">
                    <a16:creationId xmlns:a16="http://schemas.microsoft.com/office/drawing/2014/main" id="{912B9661-C7B4-4AD0-8584-C80EC1183E7B}"/>
                  </a:ext>
                </a:extLst>
              </p:cNvPr>
              <p:cNvSpPr txBox="1">
                <a:spLocks noRot="1" noChangeAspect="1" noMove="1" noResize="1" noEditPoints="1" noAdjustHandles="1" noChangeArrowheads="1" noChangeShapeType="1" noTextEdit="1"/>
              </p:cNvSpPr>
              <p:nvPr/>
            </p:nvSpPr>
            <p:spPr>
              <a:xfrm>
                <a:off x="3298622" y="3648443"/>
                <a:ext cx="151965" cy="200055"/>
              </a:xfrm>
              <a:prstGeom prst="rect">
                <a:avLst/>
              </a:prstGeom>
              <a:blipFill>
                <a:blip r:embed="rId24"/>
                <a:stretch>
                  <a:fillRect l="-24000" r="-24000" b="-60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FFC35BEC-8585-449F-A29B-D288CBA7C237}"/>
                  </a:ext>
                </a:extLst>
              </p:cNvPr>
              <p:cNvSpPr txBox="1"/>
              <p:nvPr/>
            </p:nvSpPr>
            <p:spPr>
              <a:xfrm>
                <a:off x="3303279" y="5295698"/>
                <a:ext cx="145873"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𝐴</m:t>
                      </m:r>
                    </m:oMath>
                  </m:oMathPara>
                </a14:m>
                <a:endParaRPr lang="ja-JP" altLang="en-US" sz="1300" i="1" dirty="0"/>
              </a:p>
            </p:txBody>
          </p:sp>
        </mc:Choice>
        <mc:Fallback xmlns="">
          <p:sp>
            <p:nvSpPr>
              <p:cNvPr id="113" name="テキスト ボックス 112">
                <a:extLst>
                  <a:ext uri="{FF2B5EF4-FFF2-40B4-BE49-F238E27FC236}">
                    <a16:creationId xmlns:a16="http://schemas.microsoft.com/office/drawing/2014/main" id="{FFC35BEC-8585-449F-A29B-D288CBA7C237}"/>
                  </a:ext>
                </a:extLst>
              </p:cNvPr>
              <p:cNvSpPr txBox="1">
                <a:spLocks noRot="1" noChangeAspect="1" noMove="1" noResize="1" noEditPoints="1" noAdjustHandles="1" noChangeArrowheads="1" noChangeShapeType="1" noTextEdit="1"/>
              </p:cNvSpPr>
              <p:nvPr/>
            </p:nvSpPr>
            <p:spPr>
              <a:xfrm>
                <a:off x="3303279" y="5295698"/>
                <a:ext cx="145873" cy="200055"/>
              </a:xfrm>
              <a:prstGeom prst="rect">
                <a:avLst/>
              </a:prstGeom>
              <a:blipFill>
                <a:blip r:embed="rId23"/>
                <a:stretch>
                  <a:fillRect l="-29167" r="-20833" b="-3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912B9661-C7B4-4AD0-8584-C80EC1183E7B}"/>
                  </a:ext>
                </a:extLst>
              </p:cNvPr>
              <p:cNvSpPr txBox="1"/>
              <p:nvPr/>
            </p:nvSpPr>
            <p:spPr>
              <a:xfrm>
                <a:off x="3298622" y="5459279"/>
                <a:ext cx="15196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300" b="0" i="1" smtClean="0">
                          <a:latin typeface="Cambria Math" panose="02040503050406030204" pitchFamily="18" charset="0"/>
                        </a:rPr>
                        <m:t>𝐵</m:t>
                      </m:r>
                    </m:oMath>
                  </m:oMathPara>
                </a14:m>
                <a:endParaRPr lang="ja-JP" altLang="en-US" sz="1300" i="1" dirty="0"/>
              </a:p>
            </p:txBody>
          </p:sp>
        </mc:Choice>
        <mc:Fallback xmlns="">
          <p:sp>
            <p:nvSpPr>
              <p:cNvPr id="114" name="テキスト ボックス 113">
                <a:extLst>
                  <a:ext uri="{FF2B5EF4-FFF2-40B4-BE49-F238E27FC236}">
                    <a16:creationId xmlns:a16="http://schemas.microsoft.com/office/drawing/2014/main" id="{912B9661-C7B4-4AD0-8584-C80EC1183E7B}"/>
                  </a:ext>
                </a:extLst>
              </p:cNvPr>
              <p:cNvSpPr txBox="1">
                <a:spLocks noRot="1" noChangeAspect="1" noMove="1" noResize="1" noEditPoints="1" noAdjustHandles="1" noChangeArrowheads="1" noChangeShapeType="1" noTextEdit="1"/>
              </p:cNvSpPr>
              <p:nvPr/>
            </p:nvSpPr>
            <p:spPr>
              <a:xfrm>
                <a:off x="3298622" y="5459279"/>
                <a:ext cx="151965" cy="200055"/>
              </a:xfrm>
              <a:prstGeom prst="rect">
                <a:avLst/>
              </a:prstGeom>
              <a:blipFill>
                <a:blip r:embed="rId25"/>
                <a:stretch>
                  <a:fillRect l="-24000" r="-24000" b="-6250"/>
                </a:stretch>
              </a:blipFill>
            </p:spPr>
            <p:txBody>
              <a:bodyPr/>
              <a:lstStyle/>
              <a:p>
                <a:r>
                  <a:rPr lang="ja-JP" altLang="en-US">
                    <a:noFill/>
                  </a:rPr>
                  <a:t> </a:t>
                </a:r>
              </a:p>
            </p:txBody>
          </p:sp>
        </mc:Fallback>
      </mc:AlternateContent>
      <p:sp>
        <p:nvSpPr>
          <p:cNvPr id="115" name="正方形/長方形 114">
            <a:extLst>
              <a:ext uri="{FF2B5EF4-FFF2-40B4-BE49-F238E27FC236}">
                <a16:creationId xmlns:a16="http://schemas.microsoft.com/office/drawing/2014/main" id="{ABE07E73-D339-4735-B977-12D093CD98A0}"/>
              </a:ext>
            </a:extLst>
          </p:cNvPr>
          <p:cNvSpPr/>
          <p:nvPr/>
        </p:nvSpPr>
        <p:spPr>
          <a:xfrm>
            <a:off x="167274" y="2675259"/>
            <a:ext cx="8808657" cy="350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6" name="正方形/長方形 115">
                <a:extLst>
                  <a:ext uri="{FF2B5EF4-FFF2-40B4-BE49-F238E27FC236}">
                    <a16:creationId xmlns:a16="http://schemas.microsoft.com/office/drawing/2014/main" id="{BBB0DB5E-FF66-4770-A209-453871983C86}"/>
                  </a:ext>
                </a:extLst>
              </p:cNvPr>
              <p:cNvSpPr/>
              <p:nvPr/>
            </p:nvSpPr>
            <p:spPr>
              <a:xfrm>
                <a:off x="200207" y="2500174"/>
                <a:ext cx="8843612" cy="461665"/>
              </a:xfrm>
              <a:prstGeom prst="rect">
                <a:avLst/>
              </a:prstGeom>
              <a:noFill/>
            </p:spPr>
            <p:txBody>
              <a:bodyPr wrap="square">
                <a:spAutoFit/>
              </a:bodyPr>
              <a:lstStyle/>
              <a:p>
                <a:pPr marL="342900" indent="-342900">
                  <a:buFont typeface="Wingdings" panose="05000000000000000000" pitchFamily="2" charset="2"/>
                  <a:buChar char="l"/>
                </a:pPr>
                <a14:m>
                  <m:oMath xmlns:m="http://schemas.openxmlformats.org/officeDocument/2006/math">
                    <m:r>
                      <a:rPr lang="en-US" altLang="ja-JP" sz="2400" i="1" dirty="0">
                        <a:latin typeface="Cambria Math" panose="02040503050406030204" pitchFamily="18" charset="0"/>
                      </a:rPr>
                      <m:t>𝐺</m:t>
                    </m:r>
                    <m:r>
                      <a:rPr lang="ja-JP" altLang="en-US" sz="2400" i="1" dirty="0" smtClean="0">
                        <a:latin typeface="Cambria Math" panose="02040503050406030204" pitchFamily="18" charset="0"/>
                      </a:rPr>
                      <m:t>と</m:t>
                    </m:r>
                    <m:r>
                      <a:rPr lang="en-US" altLang="ja-JP" sz="2400" b="0" i="1" dirty="0" smtClean="0">
                        <a:latin typeface="Cambria Math" panose="02040503050406030204" pitchFamily="18" charset="0"/>
                      </a:rPr>
                      <m:t>𝐾</m:t>
                    </m:r>
                    <m:r>
                      <a:rPr lang="ja-JP" altLang="en-US" sz="2400" i="1" dirty="0">
                        <a:latin typeface="Cambria Math" panose="02040503050406030204" pitchFamily="18" charset="0"/>
                      </a:rPr>
                      <m:t>の</m:t>
                    </m:r>
                    <m:r>
                      <a:rPr lang="ja-JP" altLang="en-US" sz="2400" i="1" dirty="0" smtClean="0">
                        <a:latin typeface="Cambria Math" panose="02040503050406030204" pitchFamily="18" charset="0"/>
                      </a:rPr>
                      <m:t>周波数応答</m:t>
                    </m:r>
                    <m:r>
                      <a:rPr lang="ja-JP" altLang="en-US" sz="2400" i="1" dirty="0">
                        <a:latin typeface="Cambria Math" panose="02040503050406030204" pitchFamily="18" charset="0"/>
                      </a:rPr>
                      <m:t>が</m:t>
                    </m:r>
                  </m:oMath>
                </a14:m>
                <a:r>
                  <a:rPr lang="ja-JP" altLang="en-US" sz="2400" dirty="0"/>
                  <a:t>与えられた場合の閉ループ系</a:t>
                </a:r>
                <a:endParaRPr lang="en-US" altLang="ja-JP" sz="2400" dirty="0"/>
              </a:p>
            </p:txBody>
          </p:sp>
        </mc:Choice>
        <mc:Fallback xmlns="">
          <p:sp>
            <p:nvSpPr>
              <p:cNvPr id="116" name="正方形/長方形 115">
                <a:extLst>
                  <a:ext uri="{FF2B5EF4-FFF2-40B4-BE49-F238E27FC236}">
                    <a16:creationId xmlns:a16="http://schemas.microsoft.com/office/drawing/2014/main" id="{BBB0DB5E-FF66-4770-A209-453871983C86}"/>
                  </a:ext>
                </a:extLst>
              </p:cNvPr>
              <p:cNvSpPr>
                <a:spLocks noRot="1" noChangeAspect="1" noMove="1" noResize="1" noEditPoints="1" noAdjustHandles="1" noChangeArrowheads="1" noChangeShapeType="1" noTextEdit="1"/>
              </p:cNvSpPr>
              <p:nvPr/>
            </p:nvSpPr>
            <p:spPr>
              <a:xfrm>
                <a:off x="200207" y="2500174"/>
                <a:ext cx="8843612" cy="461665"/>
              </a:xfrm>
              <a:prstGeom prst="rect">
                <a:avLst/>
              </a:prstGeom>
              <a:blipFill>
                <a:blip r:embed="rId26"/>
                <a:stretch>
                  <a:fillRect l="-965" t="-15789" b="-25000"/>
                </a:stretch>
              </a:blipFill>
            </p:spPr>
            <p:txBody>
              <a:bodyPr/>
              <a:lstStyle/>
              <a:p>
                <a:r>
                  <a:rPr lang="ja-JP" altLang="en-US">
                    <a:noFill/>
                  </a:rPr>
                  <a:t> </a:t>
                </a:r>
              </a:p>
            </p:txBody>
          </p:sp>
        </mc:Fallback>
      </mc:AlternateContent>
      <p:grpSp>
        <p:nvGrpSpPr>
          <p:cNvPr id="4" name="グループ化 3"/>
          <p:cNvGrpSpPr/>
          <p:nvPr/>
        </p:nvGrpSpPr>
        <p:grpSpPr>
          <a:xfrm>
            <a:off x="2495520" y="3002637"/>
            <a:ext cx="4067008" cy="2774839"/>
            <a:chOff x="2492118" y="2948388"/>
            <a:chExt cx="4067008" cy="2774839"/>
          </a:xfrm>
        </p:grpSpPr>
        <p:pic>
          <p:nvPicPr>
            <p:cNvPr id="118" name="図 117"/>
            <p:cNvPicPr>
              <a:picLocks noChangeAspect="1"/>
            </p:cNvPicPr>
            <p:nvPr/>
          </p:nvPicPr>
          <p:blipFill rotWithShape="1">
            <a:blip r:embed="rId27">
              <a:extLst>
                <a:ext uri="{28A0092B-C50C-407E-A947-70E740481C1C}">
                  <a14:useLocalDpi xmlns:a14="http://schemas.microsoft.com/office/drawing/2010/main" val="0"/>
                </a:ext>
              </a:extLst>
            </a:blip>
            <a:srcRect t="7746"/>
            <a:stretch/>
          </p:blipFill>
          <p:spPr>
            <a:xfrm>
              <a:off x="2492118" y="2948388"/>
              <a:ext cx="4067008" cy="2774839"/>
            </a:xfrm>
            <a:prstGeom prst="rect">
              <a:avLst/>
            </a:prstGeom>
          </p:spPr>
        </p:pic>
        <p:sp>
          <p:nvSpPr>
            <p:cNvPr id="119" name="正方形/長方形 118">
              <a:extLst>
                <a:ext uri="{FF2B5EF4-FFF2-40B4-BE49-F238E27FC236}">
                  <a16:creationId xmlns:a16="http://schemas.microsoft.com/office/drawing/2014/main" id="{69E46BB7-F3B5-4826-8198-312FB09F393C}"/>
                </a:ext>
              </a:extLst>
            </p:cNvPr>
            <p:cNvSpPr/>
            <p:nvPr/>
          </p:nvSpPr>
          <p:spPr>
            <a:xfrm>
              <a:off x="2492118" y="3111063"/>
              <a:ext cx="662428" cy="62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12D09DFA-B5BF-41ED-AF5B-D06A8AFD774B}"/>
                </a:ext>
              </a:extLst>
            </p:cNvPr>
            <p:cNvSpPr/>
            <p:nvPr/>
          </p:nvSpPr>
          <p:spPr>
            <a:xfrm>
              <a:off x="5864428" y="3055803"/>
              <a:ext cx="662428" cy="62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正方形/長方形 1"/>
                <p:cNvSpPr/>
                <p:nvPr/>
              </p:nvSpPr>
              <p:spPr>
                <a:xfrm>
                  <a:off x="4165602" y="3185781"/>
                  <a:ext cx="693587" cy="76944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i="1" dirty="0" smtClean="0">
                            <a:solidFill>
                              <a:srgbClr val="FF0000"/>
                            </a:solidFill>
                            <a:latin typeface="Cambria Math" panose="02040503050406030204" pitchFamily="18" charset="0"/>
                          </a:rPr>
                          <m:t>𝐺</m:t>
                        </m:r>
                      </m:oMath>
                    </m:oMathPara>
                  </a14:m>
                  <a:endParaRPr lang="ja-JP" altLang="en-US" sz="4400" dirty="0">
                    <a:solidFill>
                      <a:srgbClr val="FF0000"/>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4165602" y="3185781"/>
                  <a:ext cx="693587" cy="769441"/>
                </a:xfrm>
                <a:prstGeom prst="rect">
                  <a:avLst/>
                </a:prstGeom>
                <a:blipFill rotWithShape="0">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2" name="正方形/長方形 121"/>
                <p:cNvSpPr/>
                <p:nvPr/>
              </p:nvSpPr>
              <p:spPr>
                <a:xfrm>
                  <a:off x="4176756" y="4596992"/>
                  <a:ext cx="724301" cy="76944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00B050"/>
                            </a:solidFill>
                            <a:latin typeface="Cambria Math" panose="02040503050406030204" pitchFamily="18" charset="0"/>
                          </a:rPr>
                          <m:t>𝐾</m:t>
                        </m:r>
                      </m:oMath>
                    </m:oMathPara>
                  </a14:m>
                  <a:endParaRPr lang="ja-JP" altLang="en-US" sz="4400" dirty="0">
                    <a:solidFill>
                      <a:srgbClr val="00B050"/>
                    </a:solidFill>
                  </a:endParaRPr>
                </a:p>
              </p:txBody>
            </p:sp>
          </mc:Choice>
          <mc:Fallback xmlns="">
            <p:sp>
              <p:nvSpPr>
                <p:cNvPr id="122" name="正方形/長方形 121"/>
                <p:cNvSpPr>
                  <a:spLocks noRot="1" noChangeAspect="1" noMove="1" noResize="1" noEditPoints="1" noAdjustHandles="1" noChangeArrowheads="1" noChangeShapeType="1" noTextEdit="1"/>
                </p:cNvSpPr>
                <p:nvPr/>
              </p:nvSpPr>
              <p:spPr>
                <a:xfrm>
                  <a:off x="4176756" y="4596992"/>
                  <a:ext cx="724301" cy="769441"/>
                </a:xfrm>
                <a:prstGeom prst="rect">
                  <a:avLst/>
                </a:prstGeom>
                <a:blipFill rotWithShape="0">
                  <a:blip r:embed="rId29"/>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50" name="コンテンツ プレースホルダ 2">
                <a:extLst>
                  <a:ext uri="{FF2B5EF4-FFF2-40B4-BE49-F238E27FC236}">
                    <a16:creationId xmlns:a16="http://schemas.microsoft.com/office/drawing/2014/main" id="{782F3C84-1263-466E-ADFC-1753E04842E5}"/>
                  </a:ext>
                </a:extLst>
              </p:cNvPr>
              <p:cNvSpPr txBox="1">
                <a:spLocks/>
              </p:cNvSpPr>
              <p:nvPr/>
            </p:nvSpPr>
            <p:spPr bwMode="auto">
              <a:xfrm>
                <a:off x="2184204" y="5974370"/>
                <a:ext cx="5803698" cy="940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lnSpc>
                    <a:spcPct val="50000"/>
                  </a:lnSpc>
                  <a:buNone/>
                </a:pPr>
                <a:r>
                  <a:rPr lang="ja-JP" altLang="en-US" sz="2400" dirty="0">
                    <a:solidFill>
                      <a:srgbClr val="FF0000"/>
                    </a:solidFill>
                    <a:cs typeface="游ゴシック"/>
                  </a:rPr>
                  <a:t>コア部</a:t>
                </a:r>
                <a14:m>
                  <m:oMath xmlns:m="http://schemas.openxmlformats.org/officeDocument/2006/math">
                    <m:r>
                      <a:rPr lang="en-US" altLang="ja-JP" sz="2400" i="1" dirty="0" smtClean="0">
                        <a:solidFill>
                          <a:srgbClr val="FF0000"/>
                        </a:solidFill>
                        <a:latin typeface="Cambria Math" panose="02040503050406030204" pitchFamily="18" charset="0"/>
                      </a:rPr>
                      <m:t>𝐺</m:t>
                    </m:r>
                  </m:oMath>
                </a14:m>
                <a:r>
                  <a:rPr lang="ja-JP" altLang="en-US" sz="2400" dirty="0">
                    <a:cs typeface="游ゴシック"/>
                  </a:rPr>
                  <a:t>と</a:t>
                </a:r>
                <a:r>
                  <a:rPr lang="ja-JP" altLang="en-US" sz="2400" dirty="0">
                    <a:solidFill>
                      <a:srgbClr val="00B050"/>
                    </a:solidFill>
                    <a:cs typeface="游ゴシック"/>
                  </a:rPr>
                  <a:t>管路部</a:t>
                </a:r>
                <a14:m>
                  <m:oMath xmlns:m="http://schemas.openxmlformats.org/officeDocument/2006/math">
                    <m:r>
                      <a:rPr lang="en-US" altLang="ja-JP" sz="2400" b="0" i="1" dirty="0" smtClean="0">
                        <a:solidFill>
                          <a:srgbClr val="00B050"/>
                        </a:solidFill>
                        <a:latin typeface="Cambria Math" panose="02040503050406030204" pitchFamily="18" charset="0"/>
                      </a:rPr>
                      <m:t>𝐾</m:t>
                    </m:r>
                  </m:oMath>
                </a14:m>
                <a:r>
                  <a:rPr lang="ja-JP" altLang="en-US" sz="2400" dirty="0">
                    <a:latin typeface="+mn-lt"/>
                    <a:cs typeface="游ゴシック"/>
                  </a:rPr>
                  <a:t>の周波数応答を用いて</a:t>
                </a:r>
                <a:endParaRPr lang="en-US" altLang="ja-JP" sz="2400" dirty="0">
                  <a:latin typeface="+mn-lt"/>
                  <a:cs typeface="游ゴシック"/>
                </a:endParaRPr>
              </a:p>
              <a:p>
                <a:pPr marL="0" indent="0" eaLnBrk="1" hangingPunct="1">
                  <a:lnSpc>
                    <a:spcPct val="50000"/>
                  </a:lnSpc>
                  <a:buNone/>
                </a:pPr>
                <a:r>
                  <a:rPr lang="ja-JP" altLang="en-US" sz="2400" dirty="0">
                    <a:latin typeface="+mn-lt"/>
                    <a:cs typeface="游ゴシック"/>
                  </a:rPr>
                  <a:t>熱音響エンジン発振時と同じ挙動を得る</a:t>
                </a:r>
                <a:endParaRPr lang="en-US" altLang="ja-JP" sz="2400" dirty="0">
                  <a:latin typeface="+mn-lt"/>
                  <a:cs typeface="游ゴシック"/>
                </a:endParaRPr>
              </a:p>
            </p:txBody>
          </p:sp>
        </mc:Choice>
        <mc:Fallback xmlns="">
          <p:sp>
            <p:nvSpPr>
              <p:cNvPr id="150" name="コンテンツ プレースホルダ 2">
                <a:extLst>
                  <a:ext uri="{FF2B5EF4-FFF2-40B4-BE49-F238E27FC236}">
                    <a16:creationId xmlns:a16="http://schemas.microsoft.com/office/drawing/2014/main" id="{782F3C84-1263-466E-ADFC-1753E04842E5}"/>
                  </a:ext>
                </a:extLst>
              </p:cNvPr>
              <p:cNvSpPr txBox="1">
                <a:spLocks noRot="1" noChangeAspect="1" noMove="1" noResize="1" noEditPoints="1" noAdjustHandles="1" noChangeArrowheads="1" noChangeShapeType="1" noTextEdit="1"/>
              </p:cNvSpPr>
              <p:nvPr/>
            </p:nvSpPr>
            <p:spPr bwMode="auto">
              <a:xfrm>
                <a:off x="2184204" y="5974370"/>
                <a:ext cx="5803698" cy="940880"/>
              </a:xfrm>
              <a:prstGeom prst="rect">
                <a:avLst/>
              </a:prstGeom>
              <a:blipFill>
                <a:blip r:embed="rId30"/>
                <a:stretch>
                  <a:fillRect l="-1576" t="-240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151" name="正方形/長方形 150">
            <a:extLst>
              <a:ext uri="{FF2B5EF4-FFF2-40B4-BE49-F238E27FC236}">
                <a16:creationId xmlns:a16="http://schemas.microsoft.com/office/drawing/2014/main" id="{B0BECBA9-65A6-4AFB-948A-877AE909470D}"/>
              </a:ext>
            </a:extLst>
          </p:cNvPr>
          <p:cNvSpPr/>
          <p:nvPr/>
        </p:nvSpPr>
        <p:spPr>
          <a:xfrm>
            <a:off x="1662706" y="5966843"/>
            <a:ext cx="492443" cy="461665"/>
          </a:xfrm>
          <a:prstGeom prst="rect">
            <a:avLst/>
          </a:prstGeom>
        </p:spPr>
        <p:txBody>
          <a:bodyPr wrap="none">
            <a:spAutoFit/>
          </a:bodyPr>
          <a:lstStyle/>
          <a:p>
            <a:r>
              <a:rPr lang="ja-JP" altLang="en-US" sz="2400" dirty="0"/>
              <a:t>⇒</a:t>
            </a:r>
          </a:p>
        </p:txBody>
      </p:sp>
      <p:sp>
        <p:nvSpPr>
          <p:cNvPr id="126" name="スライド番号プレースホルダー 2"/>
          <p:cNvSpPr>
            <a:spLocks noGrp="1"/>
          </p:cNvSpPr>
          <p:nvPr>
            <p:ph type="sldNum" sz="quarter" idx="12"/>
          </p:nvPr>
        </p:nvSpPr>
        <p:spPr>
          <a:xfrm>
            <a:off x="6457950" y="6356351"/>
            <a:ext cx="2057400" cy="365125"/>
          </a:xfrm>
        </p:spPr>
        <p:txBody>
          <a:bodyPr/>
          <a:lstStyle/>
          <a:p>
            <a:r>
              <a:rPr lang="en-US" altLang="ja-JP" dirty="0"/>
              <a:t>9</a:t>
            </a:r>
            <a:endParaRPr kumimoji="1" lang="ja-JP" altLang="en-US" dirty="0"/>
          </a:p>
        </p:txBody>
      </p:sp>
    </p:spTree>
    <p:extLst>
      <p:ext uri="{BB962C8B-B14F-4D97-AF65-F5344CB8AC3E}">
        <p14:creationId xmlns:p14="http://schemas.microsoft.com/office/powerpoint/2010/main" val="14237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500"/>
                                        <p:tgtEl>
                                          <p:spTgt spid="1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p:bldP spid="150" grpId="0"/>
      <p:bldP spid="151"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49902</TotalTime>
  <Words>2535</Words>
  <Application>Microsoft Office PowerPoint</Application>
  <PresentationFormat>画面に合わせる (4:3)</PresentationFormat>
  <Paragraphs>687</Paragraphs>
  <Slides>47</Slides>
  <Notes>46</Notes>
  <HiddenSlides>24</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47</vt:i4>
      </vt:variant>
    </vt:vector>
  </HeadingPairs>
  <TitlesOfParts>
    <vt:vector size="60" baseType="lpstr">
      <vt:lpstr>Adobe Song Std L</vt:lpstr>
      <vt:lpstr>ＭＳ Ｐゴシック</vt:lpstr>
      <vt:lpstr>游ゴシック</vt:lpstr>
      <vt:lpstr>Arial</vt:lpstr>
      <vt:lpstr>Calibri</vt:lpstr>
      <vt:lpstr>Calibri Light</vt:lpstr>
      <vt:lpstr>Cambria</vt:lpstr>
      <vt:lpstr>Cambria Math</vt:lpstr>
      <vt:lpstr>Century</vt:lpstr>
      <vt:lpstr>Georgia</vt:lpstr>
      <vt:lpstr>Times New Roman</vt:lpstr>
      <vt:lpstr>Wingdings</vt:lpstr>
      <vt:lpstr>Office テーマ</vt:lpstr>
      <vt:lpstr>PowerPoint プレゼンテーション</vt:lpstr>
      <vt:lpstr>- 研究背景 -</vt:lpstr>
      <vt:lpstr>- 先行研究 -</vt:lpstr>
      <vt:lpstr>- 先行研究（つづき） -</vt:lpstr>
      <vt:lpstr>- 研究目的 -</vt:lpstr>
      <vt:lpstr>- 発表内容 -</vt:lpstr>
      <vt:lpstr>- 実験装置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実験条件：定常発振制御実験 - </vt:lpstr>
      <vt:lpstr>- 実験結果：コア部の時間応答 - </vt:lpstr>
      <vt:lpstr>- 実験結果：自動調整された各パラメータ -</vt:lpstr>
      <vt:lpstr>- 実験結果：コア部の周波数応答 -</vt:lpstr>
      <vt:lpstr>- 推定結果：ナイキスト軌跡 -</vt:lpstr>
      <vt:lpstr>- まとめ -</vt:lpstr>
      <vt:lpstr>PowerPoint プレゼンテーション</vt:lpstr>
      <vt:lpstr>PowerPoint プレゼンテーション</vt:lpstr>
      <vt:lpstr>PowerPoint プレゼンテーション</vt:lpstr>
      <vt:lpstr>補足資料</vt:lpstr>
      <vt:lpstr>- 推定対象とする熱音響エンジンの構成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廣本 太郎</dc:creator>
  <cp:lastModifiedBy>admin</cp:lastModifiedBy>
  <cp:revision>794</cp:revision>
  <cp:lastPrinted>2021-02-05T08:03:10Z</cp:lastPrinted>
  <dcterms:created xsi:type="dcterms:W3CDTF">2019-01-24T02:24:04Z</dcterms:created>
  <dcterms:modified xsi:type="dcterms:W3CDTF">2021-02-15T05:46:08Z</dcterms:modified>
</cp:coreProperties>
</file>