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3"/>
  </p:handoutMasterIdLst>
  <p:sldIdLst>
    <p:sldId id="256" r:id="rId2"/>
  </p:sldIdLst>
  <p:sldSz cx="30275213" cy="42803763"/>
  <p:notesSz cx="6805613" cy="9939338"/>
  <p:defaultTextStyle>
    <a:defPPr>
      <a:defRPr lang="ja-JP"/>
    </a:defPPr>
    <a:lvl1pPr marL="0" algn="l" defTabSz="913084" rtl="0" eaLnBrk="1" latinLnBrk="0" hangingPunct="1">
      <a:defRPr kumimoji="1" sz="1799" kern="1200">
        <a:solidFill>
          <a:schemeClr val="tx1"/>
        </a:solidFill>
        <a:latin typeface="+mn-lt"/>
        <a:ea typeface="+mn-ea"/>
        <a:cs typeface="+mn-cs"/>
      </a:defRPr>
    </a:lvl1pPr>
    <a:lvl2pPr marL="456535" algn="l" defTabSz="913084" rtl="0" eaLnBrk="1" latinLnBrk="0" hangingPunct="1">
      <a:defRPr kumimoji="1" sz="1799" kern="1200">
        <a:solidFill>
          <a:schemeClr val="tx1"/>
        </a:solidFill>
        <a:latin typeface="+mn-lt"/>
        <a:ea typeface="+mn-ea"/>
        <a:cs typeface="+mn-cs"/>
      </a:defRPr>
    </a:lvl2pPr>
    <a:lvl3pPr marL="913084" algn="l" defTabSz="913084" rtl="0" eaLnBrk="1" latinLnBrk="0" hangingPunct="1">
      <a:defRPr kumimoji="1" sz="1799" kern="1200">
        <a:solidFill>
          <a:schemeClr val="tx1"/>
        </a:solidFill>
        <a:latin typeface="+mn-lt"/>
        <a:ea typeface="+mn-ea"/>
        <a:cs typeface="+mn-cs"/>
      </a:defRPr>
    </a:lvl3pPr>
    <a:lvl4pPr marL="1369619" algn="l" defTabSz="913084" rtl="0" eaLnBrk="1" latinLnBrk="0" hangingPunct="1">
      <a:defRPr kumimoji="1" sz="1799" kern="1200">
        <a:solidFill>
          <a:schemeClr val="tx1"/>
        </a:solidFill>
        <a:latin typeface="+mn-lt"/>
        <a:ea typeface="+mn-ea"/>
        <a:cs typeface="+mn-cs"/>
      </a:defRPr>
    </a:lvl4pPr>
    <a:lvl5pPr marL="1826159" algn="l" defTabSz="913084" rtl="0" eaLnBrk="1" latinLnBrk="0" hangingPunct="1">
      <a:defRPr kumimoji="1" sz="1799" kern="1200">
        <a:solidFill>
          <a:schemeClr val="tx1"/>
        </a:solidFill>
        <a:latin typeface="+mn-lt"/>
        <a:ea typeface="+mn-ea"/>
        <a:cs typeface="+mn-cs"/>
      </a:defRPr>
    </a:lvl5pPr>
    <a:lvl6pPr marL="2282694" algn="l" defTabSz="913084" rtl="0" eaLnBrk="1" latinLnBrk="0" hangingPunct="1">
      <a:defRPr kumimoji="1" sz="1799" kern="1200">
        <a:solidFill>
          <a:schemeClr val="tx1"/>
        </a:solidFill>
        <a:latin typeface="+mn-lt"/>
        <a:ea typeface="+mn-ea"/>
        <a:cs typeface="+mn-cs"/>
      </a:defRPr>
    </a:lvl6pPr>
    <a:lvl7pPr marL="2739243" algn="l" defTabSz="913084" rtl="0" eaLnBrk="1" latinLnBrk="0" hangingPunct="1">
      <a:defRPr kumimoji="1" sz="1799" kern="1200">
        <a:solidFill>
          <a:schemeClr val="tx1"/>
        </a:solidFill>
        <a:latin typeface="+mn-lt"/>
        <a:ea typeface="+mn-ea"/>
        <a:cs typeface="+mn-cs"/>
      </a:defRPr>
    </a:lvl7pPr>
    <a:lvl8pPr marL="3195778" algn="l" defTabSz="913084" rtl="0" eaLnBrk="1" latinLnBrk="0" hangingPunct="1">
      <a:defRPr kumimoji="1" sz="1799" kern="1200">
        <a:solidFill>
          <a:schemeClr val="tx1"/>
        </a:solidFill>
        <a:latin typeface="+mn-lt"/>
        <a:ea typeface="+mn-ea"/>
        <a:cs typeface="+mn-cs"/>
      </a:defRPr>
    </a:lvl8pPr>
    <a:lvl9pPr marL="3652314" algn="l" defTabSz="913084" rtl="0" eaLnBrk="1" latinLnBrk="0" hangingPunct="1">
      <a:defRPr kumimoji="1" sz="179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2" userDrawn="1">
          <p15:clr>
            <a:srgbClr val="A4A3A4"/>
          </p15:clr>
        </p15:guide>
        <p15:guide id="2" pos="95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143" autoAdjust="0"/>
    <p:restoredTop sz="96149" autoAdjust="0"/>
  </p:normalViewPr>
  <p:slideViewPr>
    <p:cSldViewPr snapToGrid="0">
      <p:cViewPr>
        <p:scale>
          <a:sx n="50" d="100"/>
          <a:sy n="50" d="100"/>
        </p:scale>
        <p:origin x="-2430" y="-7080"/>
      </p:cViewPr>
      <p:guideLst>
        <p:guide orient="horz" pos="13482"/>
        <p:guide pos="9536"/>
      </p:guideLst>
    </p:cSldViewPr>
  </p:slideViewPr>
  <p:notesTextViewPr>
    <p:cViewPr>
      <p:scale>
        <a:sx n="1" d="1"/>
        <a:sy n="1" d="1"/>
      </p:scale>
      <p:origin x="0" y="0"/>
    </p:cViewPr>
  </p:notesTextViewPr>
  <p:gridSpacing cx="72000" cy="720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33C24A90-0299-4829-971E-89941DF94CF3}" type="datetimeFigureOut">
              <a:rPr kumimoji="1" lang="ja-JP" altLang="en-US" smtClean="0"/>
              <a:t>2016/12/22</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0" y="9440863"/>
            <a:ext cx="2949575" cy="498475"/>
          </a:xfrm>
          <a:prstGeom prst="rect">
            <a:avLst/>
          </a:prstGeom>
        </p:spPr>
        <p:txBody>
          <a:bodyPr vert="horz" lIns="91440" tIns="45720" rIns="91440" bIns="45720" rtlCol="0" anchor="b"/>
          <a:lstStyle>
            <a:lvl1pPr algn="r">
              <a:defRPr sz="1200"/>
            </a:lvl1pPr>
          </a:lstStyle>
          <a:p>
            <a:fld id="{90AD83AB-C1A8-4069-87C6-7D63EFF427A7}" type="slidenum">
              <a:rPr kumimoji="1" lang="ja-JP" altLang="en-US" smtClean="0"/>
              <a:t>‹#›</a:t>
            </a:fld>
            <a:endParaRPr kumimoji="1" lang="ja-JP" altLang="en-US"/>
          </a:p>
        </p:txBody>
      </p:sp>
    </p:spTree>
    <p:extLst>
      <p:ext uri="{BB962C8B-B14F-4D97-AF65-F5344CB8AC3E}">
        <p14:creationId xmlns:p14="http://schemas.microsoft.com/office/powerpoint/2010/main" val="144826513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8E533B5-7DF6-4624-A184-A18BCA7BC2B8}" type="datetimeFigureOut">
              <a:rPr kumimoji="1" lang="ja-JP" altLang="en-US" smtClean="0"/>
              <a:pPr/>
              <a:t>2016/12/22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399729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8E533B5-7DF6-4624-A184-A18BCA7BC2B8}" type="datetimeFigureOut">
              <a:rPr kumimoji="1" lang="ja-JP" altLang="en-US" smtClean="0"/>
              <a:pPr/>
              <a:t>2016/12/22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2290516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8E533B5-7DF6-4624-A184-A18BCA7BC2B8}" type="datetimeFigureOut">
              <a:rPr kumimoji="1" lang="ja-JP" altLang="en-US" smtClean="0"/>
              <a:pPr/>
              <a:t>2016/12/22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53738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8E533B5-7DF6-4624-A184-A18BCA7BC2B8}" type="datetimeFigureOut">
              <a:rPr kumimoji="1" lang="ja-JP" altLang="en-US" smtClean="0"/>
              <a:pPr/>
              <a:t>2016/12/22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4035472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8E533B5-7DF6-4624-A184-A18BCA7BC2B8}" type="datetimeFigureOut">
              <a:rPr kumimoji="1" lang="ja-JP" altLang="en-US" smtClean="0"/>
              <a:pPr/>
              <a:t>2016/12/22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4101945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8E533B5-7DF6-4624-A184-A18BCA7BC2B8}" type="datetimeFigureOut">
              <a:rPr kumimoji="1" lang="ja-JP" altLang="en-US" smtClean="0"/>
              <a:pPr/>
              <a:t>2016/12/22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4226398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ja-JP" altLang="en-US" smtClean="0"/>
              <a:t>マスター テキストの書式設定</a:t>
            </a:r>
          </a:p>
        </p:txBody>
      </p:sp>
      <p:sp>
        <p:nvSpPr>
          <p:cNvPr id="4" name="Content Placeholder 3"/>
          <p:cNvSpPr>
            <a:spLocks noGrp="1"/>
          </p:cNvSpPr>
          <p:nvPr>
            <p:ph sz="half" idx="2"/>
          </p:nvPr>
        </p:nvSpPr>
        <p:spPr>
          <a:xfrm>
            <a:off x="2085368" y="15635264"/>
            <a:ext cx="12807832" cy="2299711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ja-JP" altLang="en-US" smtClean="0"/>
              <a:t>マスター テキストの書式設定</a:t>
            </a:r>
          </a:p>
        </p:txBody>
      </p:sp>
      <p:sp>
        <p:nvSpPr>
          <p:cNvPr id="6" name="Content Placeholder 5"/>
          <p:cNvSpPr>
            <a:spLocks noGrp="1"/>
          </p:cNvSpPr>
          <p:nvPr>
            <p:ph sz="quarter" idx="4"/>
          </p:nvPr>
        </p:nvSpPr>
        <p:spPr>
          <a:xfrm>
            <a:off x="15326828" y="15635264"/>
            <a:ext cx="12870909" cy="2299711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8E533B5-7DF6-4624-A184-A18BCA7BC2B8}" type="datetimeFigureOut">
              <a:rPr kumimoji="1" lang="ja-JP" altLang="en-US" smtClean="0"/>
              <a:pPr/>
              <a:t>2016/12/22</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628652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8E533B5-7DF6-4624-A184-A18BCA7BC2B8}" type="datetimeFigureOut">
              <a:rPr kumimoji="1" lang="ja-JP" altLang="en-US" smtClean="0"/>
              <a:pPr/>
              <a:t>2016/12/22</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4213614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E533B5-7DF6-4624-A184-A18BCA7BC2B8}" type="datetimeFigureOut">
              <a:rPr kumimoji="1" lang="ja-JP" altLang="en-US" smtClean="0"/>
              <a:pPr/>
              <a:t>2016/12/22</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485873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8E533B5-7DF6-4624-A184-A18BCA7BC2B8}" type="datetimeFigureOut">
              <a:rPr kumimoji="1" lang="ja-JP" altLang="en-US" smtClean="0"/>
              <a:pPr/>
              <a:t>2016/12/22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2813988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ja-JP" altLang="en-US" smtClean="0"/>
              <a:t>図を追加</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8E533B5-7DF6-4624-A184-A18BCA7BC2B8}" type="datetimeFigureOut">
              <a:rPr kumimoji="1" lang="ja-JP" altLang="en-US" smtClean="0"/>
              <a:pPr/>
              <a:t>2016/12/22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1060767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A8E533B5-7DF6-4624-A184-A18BCA7BC2B8}" type="datetimeFigureOut">
              <a:rPr kumimoji="1" lang="ja-JP" altLang="en-US" smtClean="0"/>
              <a:pPr/>
              <a:t>2016/12/22</a:t>
            </a:fld>
            <a:endParaRPr kumimoji="1" lang="ja-JP" altLang="en-US" dirty="0"/>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15280563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027487" rtl="0" eaLnBrk="1" latinLnBrk="0" hangingPunct="1">
        <a:lnSpc>
          <a:spcPct val="90000"/>
        </a:lnSpc>
        <a:spcBef>
          <a:spcPct val="0"/>
        </a:spcBef>
        <a:buNone/>
        <a:defRPr kumimoji="1"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kumimoji="1"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kumimoji="1"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kumimoji="1"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9pPr>
    </p:bodyStyle>
    <p:otherStyle>
      <a:defPPr>
        <a:defRPr lang="en-US"/>
      </a:defPPr>
      <a:lvl1pPr marL="0" algn="l" defTabSz="3027487" rtl="0" eaLnBrk="1" latinLnBrk="0" hangingPunct="1">
        <a:defRPr kumimoji="1" sz="5960" kern="1200">
          <a:solidFill>
            <a:schemeClr val="tx1"/>
          </a:solidFill>
          <a:latin typeface="+mn-lt"/>
          <a:ea typeface="+mn-ea"/>
          <a:cs typeface="+mn-cs"/>
        </a:defRPr>
      </a:lvl1pPr>
      <a:lvl2pPr marL="1513743" algn="l" defTabSz="3027487" rtl="0" eaLnBrk="1" latinLnBrk="0" hangingPunct="1">
        <a:defRPr kumimoji="1" sz="5960" kern="1200">
          <a:solidFill>
            <a:schemeClr val="tx1"/>
          </a:solidFill>
          <a:latin typeface="+mn-lt"/>
          <a:ea typeface="+mn-ea"/>
          <a:cs typeface="+mn-cs"/>
        </a:defRPr>
      </a:lvl2pPr>
      <a:lvl3pPr marL="3027487" algn="l" defTabSz="3027487" rtl="0" eaLnBrk="1" latinLnBrk="0" hangingPunct="1">
        <a:defRPr kumimoji="1" sz="5960" kern="1200">
          <a:solidFill>
            <a:schemeClr val="tx1"/>
          </a:solidFill>
          <a:latin typeface="+mn-lt"/>
          <a:ea typeface="+mn-ea"/>
          <a:cs typeface="+mn-cs"/>
        </a:defRPr>
      </a:lvl3pPr>
      <a:lvl4pPr marL="4541230" algn="l" defTabSz="3027487" rtl="0" eaLnBrk="1" latinLnBrk="0" hangingPunct="1">
        <a:defRPr kumimoji="1" sz="5960" kern="1200">
          <a:solidFill>
            <a:schemeClr val="tx1"/>
          </a:solidFill>
          <a:latin typeface="+mn-lt"/>
          <a:ea typeface="+mn-ea"/>
          <a:cs typeface="+mn-cs"/>
        </a:defRPr>
      </a:lvl4pPr>
      <a:lvl5pPr marL="6054974" algn="l" defTabSz="3027487" rtl="0" eaLnBrk="1" latinLnBrk="0" hangingPunct="1">
        <a:defRPr kumimoji="1" sz="5960" kern="1200">
          <a:solidFill>
            <a:schemeClr val="tx1"/>
          </a:solidFill>
          <a:latin typeface="+mn-lt"/>
          <a:ea typeface="+mn-ea"/>
          <a:cs typeface="+mn-cs"/>
        </a:defRPr>
      </a:lvl5pPr>
      <a:lvl6pPr marL="7568717" algn="l" defTabSz="3027487" rtl="0" eaLnBrk="1" latinLnBrk="0" hangingPunct="1">
        <a:defRPr kumimoji="1" sz="5960" kern="1200">
          <a:solidFill>
            <a:schemeClr val="tx1"/>
          </a:solidFill>
          <a:latin typeface="+mn-lt"/>
          <a:ea typeface="+mn-ea"/>
          <a:cs typeface="+mn-cs"/>
        </a:defRPr>
      </a:lvl6pPr>
      <a:lvl7pPr marL="9082461" algn="l" defTabSz="3027487" rtl="0" eaLnBrk="1" latinLnBrk="0" hangingPunct="1">
        <a:defRPr kumimoji="1" sz="5960" kern="1200">
          <a:solidFill>
            <a:schemeClr val="tx1"/>
          </a:solidFill>
          <a:latin typeface="+mn-lt"/>
          <a:ea typeface="+mn-ea"/>
          <a:cs typeface="+mn-cs"/>
        </a:defRPr>
      </a:lvl7pPr>
      <a:lvl8pPr marL="10596204" algn="l" defTabSz="3027487" rtl="0" eaLnBrk="1" latinLnBrk="0" hangingPunct="1">
        <a:defRPr kumimoji="1" sz="5960" kern="1200">
          <a:solidFill>
            <a:schemeClr val="tx1"/>
          </a:solidFill>
          <a:latin typeface="+mn-lt"/>
          <a:ea typeface="+mn-ea"/>
          <a:cs typeface="+mn-cs"/>
        </a:defRPr>
      </a:lvl8pPr>
      <a:lvl9pPr marL="12109948" algn="l" defTabSz="3027487" rtl="0" eaLnBrk="1" latinLnBrk="0" hangingPunct="1">
        <a:defRPr kumimoji="1"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481915" y="21369805"/>
            <a:ext cx="6472933" cy="3461641"/>
          </a:xfrm>
          <a:prstGeom prst="rect">
            <a:avLst/>
          </a:prstGeom>
          <a:noFill/>
          <a:ln w="9525">
            <a:noFill/>
            <a:miter lim="800000"/>
            <a:headEnd/>
            <a:tailEnd/>
          </a:ln>
        </p:spPr>
      </p:pic>
      <p:pic>
        <p:nvPicPr>
          <p:cNvPr id="117" name="図 1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448783" y="18815753"/>
            <a:ext cx="5845941" cy="4376636"/>
          </a:xfrm>
          <a:prstGeom prst="rect">
            <a:avLst/>
          </a:prstGeom>
        </p:spPr>
      </p:pic>
      <p:sp>
        <p:nvSpPr>
          <p:cNvPr id="5" name="テキスト ボックス 4"/>
          <p:cNvSpPr txBox="1"/>
          <p:nvPr/>
        </p:nvSpPr>
        <p:spPr>
          <a:xfrm>
            <a:off x="1219080" y="963544"/>
            <a:ext cx="27831658" cy="1451808"/>
          </a:xfrm>
          <a:prstGeom prst="rect">
            <a:avLst/>
          </a:prstGeom>
          <a:noFill/>
        </p:spPr>
        <p:txBody>
          <a:bodyPr wrap="none" rtlCol="0">
            <a:spAutoFit/>
          </a:bodyPr>
          <a:lstStyle/>
          <a:p>
            <a:pPr algn="ctr"/>
            <a:r>
              <a:rPr lang="en-US" altLang="ja-JP" sz="8834" b="1" dirty="0">
                <a:latin typeface="Times New Roman" panose="02020603050405020304" pitchFamily="18" charset="0"/>
                <a:ea typeface="ＭＳ Ｐゴシック" panose="020B0600070205080204" pitchFamily="50" charset="-128"/>
                <a:cs typeface="Times New Roman" panose="02020603050405020304" pitchFamily="18" charset="0"/>
              </a:rPr>
              <a:t>19</a:t>
            </a:r>
            <a:r>
              <a:rPr lang="ja-JP" altLang="en-US" sz="8834" b="1" dirty="0">
                <a:latin typeface="Times New Roman" panose="02020603050405020304" pitchFamily="18" charset="0"/>
                <a:ea typeface="ＭＳ Ｐゴシック" panose="020B0600070205080204" pitchFamily="50" charset="-128"/>
                <a:cs typeface="Times New Roman" panose="02020603050405020304" pitchFamily="18" charset="0"/>
              </a:rPr>
              <a:t>  熱音響自励発振における高周波成分のアクティブ制御</a:t>
            </a:r>
          </a:p>
        </p:txBody>
      </p:sp>
      <p:sp>
        <p:nvSpPr>
          <p:cNvPr id="6" name="テキスト ボックス 5"/>
          <p:cNvSpPr txBox="1"/>
          <p:nvPr/>
        </p:nvSpPr>
        <p:spPr>
          <a:xfrm>
            <a:off x="2434932" y="2940575"/>
            <a:ext cx="25399954" cy="1179234"/>
          </a:xfrm>
          <a:prstGeom prst="rect">
            <a:avLst/>
          </a:prstGeom>
          <a:noFill/>
        </p:spPr>
        <p:txBody>
          <a:bodyPr wrap="square" rtlCol="0">
            <a:spAutoFit/>
          </a:bodyPr>
          <a:lstStyle/>
          <a:p>
            <a:r>
              <a:rPr lang="ja-JP" altLang="en-US" sz="7063" dirty="0">
                <a:latin typeface="Times New Roman" panose="02020603050405020304" pitchFamily="18" charset="0"/>
                <a:ea typeface="ＭＳ ゴシック" panose="020B0609070205080204" pitchFamily="49" charset="-128"/>
                <a:cs typeface="Times New Roman" panose="02020603050405020304" pitchFamily="18" charset="0"/>
              </a:rPr>
              <a:t>学籍番号</a:t>
            </a:r>
            <a:r>
              <a:rPr lang="en-US" altLang="ja-JP" sz="7063" dirty="0">
                <a:latin typeface="Times New Roman" panose="02020603050405020304" pitchFamily="18" charset="0"/>
                <a:ea typeface="ＭＳ ゴシック" panose="020B0609070205080204" pitchFamily="49" charset="-128"/>
                <a:cs typeface="Times New Roman" panose="02020603050405020304" pitchFamily="18" charset="0"/>
              </a:rPr>
              <a:t>:16302387</a:t>
            </a:r>
            <a:r>
              <a:rPr lang="ja-JP" altLang="en-US" sz="7063" dirty="0">
                <a:latin typeface="Times New Roman" panose="02020603050405020304" pitchFamily="18" charset="0"/>
                <a:ea typeface="ＭＳ ゴシック" panose="020B0609070205080204" pitchFamily="49" charset="-128"/>
                <a:cs typeface="Times New Roman" panose="02020603050405020304" pitchFamily="18" charset="0"/>
              </a:rPr>
              <a:t>　氏名</a:t>
            </a:r>
            <a:r>
              <a:rPr lang="en-US" altLang="ja-JP" sz="7063" dirty="0">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7063" dirty="0">
                <a:latin typeface="Times New Roman" panose="02020603050405020304" pitchFamily="18" charset="0"/>
                <a:ea typeface="ＭＳ ゴシック" panose="020B0609070205080204" pitchFamily="49" charset="-128"/>
                <a:cs typeface="Times New Roman" panose="02020603050405020304" pitchFamily="18" charset="0"/>
              </a:rPr>
              <a:t>小熊一範　指導教員</a:t>
            </a:r>
            <a:r>
              <a:rPr lang="en-US" altLang="ja-JP" sz="7063" dirty="0">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7063" dirty="0">
                <a:latin typeface="Times New Roman" panose="02020603050405020304" pitchFamily="18" charset="0"/>
                <a:ea typeface="ＭＳ ゴシック" panose="020B0609070205080204" pitchFamily="49" charset="-128"/>
                <a:cs typeface="Times New Roman" panose="02020603050405020304" pitchFamily="18" charset="0"/>
              </a:rPr>
              <a:t>小林泰秀 准教授</a:t>
            </a:r>
          </a:p>
        </p:txBody>
      </p:sp>
      <p:sp>
        <p:nvSpPr>
          <p:cNvPr id="2" name="正方形/長方形 1"/>
          <p:cNvSpPr/>
          <p:nvPr/>
        </p:nvSpPr>
        <p:spPr>
          <a:xfrm>
            <a:off x="719080" y="5324596"/>
            <a:ext cx="13825632" cy="22783623"/>
          </a:xfrm>
          <a:prstGeom prst="rect">
            <a:avLst/>
          </a:prstGeom>
          <a:noFill/>
          <a:ln w="2222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766" dirty="0">
              <a:solidFill>
                <a:sysClr val="windowText" lastClr="000000"/>
              </a:solidFill>
              <a:latin typeface="Times New Roman" panose="02020603050405020304" pitchFamily="18" charset="0"/>
              <a:cs typeface="Times New Roman" panose="02020603050405020304" pitchFamily="18" charset="0"/>
            </a:endParaRPr>
          </a:p>
        </p:txBody>
      </p:sp>
      <p:sp>
        <p:nvSpPr>
          <p:cNvPr id="3" name="テキスト ボックス 2"/>
          <p:cNvSpPr txBox="1"/>
          <p:nvPr/>
        </p:nvSpPr>
        <p:spPr>
          <a:xfrm>
            <a:off x="1518292" y="4759090"/>
            <a:ext cx="5520864" cy="907621"/>
          </a:xfrm>
          <a:prstGeom prst="rect">
            <a:avLst/>
          </a:prstGeom>
          <a:solidFill>
            <a:schemeClr val="bg1"/>
          </a:solidFill>
          <a:ln w="22225">
            <a:solidFill>
              <a:schemeClr val="tx1"/>
            </a:solidFill>
          </a:ln>
        </p:spPr>
        <p:txBody>
          <a:bodyPr wrap="square" rtlCol="0">
            <a:spAutoFit/>
          </a:bodyPr>
          <a:lstStyle/>
          <a:p>
            <a:pPr algn="ctr"/>
            <a:r>
              <a:rPr lang="ja-JP" altLang="en-US" sz="5298" b="1" dirty="0">
                <a:latin typeface="ＭＳ ゴシック" panose="020B0609070205080204" pitchFamily="49" charset="-128"/>
                <a:ea typeface="ＭＳ ゴシック" panose="020B0609070205080204" pitchFamily="49" charset="-128"/>
                <a:cs typeface="Times New Roman" panose="02020603050405020304" pitchFamily="18" charset="0"/>
              </a:rPr>
              <a:t>研究背景・目的</a:t>
            </a:r>
          </a:p>
        </p:txBody>
      </p:sp>
      <p:sp>
        <p:nvSpPr>
          <p:cNvPr id="7" name="テキスト ボックス 6"/>
          <p:cNvSpPr txBox="1"/>
          <p:nvPr/>
        </p:nvSpPr>
        <p:spPr>
          <a:xfrm>
            <a:off x="790270" y="5891251"/>
            <a:ext cx="12434429" cy="703719"/>
          </a:xfrm>
          <a:prstGeom prst="rect">
            <a:avLst/>
          </a:prstGeom>
          <a:noFill/>
        </p:spPr>
        <p:txBody>
          <a:bodyPr wrap="square" rtlCol="0">
            <a:spAutoFit/>
          </a:bodyPr>
          <a:lstStyle/>
          <a:p>
            <a:r>
              <a:rPr lang="ja-JP" altLang="en-US" sz="3973" b="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熱音響現象 </a:t>
            </a:r>
            <a:r>
              <a:rPr lang="ja-JP" altLang="en-US" sz="3973" b="1" dirty="0">
                <a:latin typeface="Times New Roman" panose="02020603050405020304" pitchFamily="18" charset="0"/>
                <a:ea typeface="ＭＳ ゴシック" panose="020B0609070205080204" pitchFamily="49" charset="-128"/>
                <a:cs typeface="Times New Roman" panose="02020603050405020304" pitchFamily="18" charset="0"/>
              </a:rPr>
              <a:t>→ </a:t>
            </a: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熱と音波の相互エネルギー変換</a:t>
            </a:r>
            <a:endParaRPr lang="en-US" altLang="ja-JP" sz="3973"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8" name="テキスト ボックス 7"/>
          <p:cNvSpPr txBox="1"/>
          <p:nvPr/>
        </p:nvSpPr>
        <p:spPr>
          <a:xfrm>
            <a:off x="7101579" y="6815743"/>
            <a:ext cx="6861821" cy="1994392"/>
          </a:xfrm>
          <a:prstGeom prst="rect">
            <a:avLst/>
          </a:prstGeom>
          <a:noFill/>
        </p:spPr>
        <p:txBody>
          <a:bodyPr wrap="square" rtlCol="0">
            <a:spAutoFit/>
          </a:bodyPr>
          <a:lstStyle/>
          <a:p>
            <a:r>
              <a:rPr lang="ja-JP" altLang="en-US" sz="3090" b="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熱音響自励発振</a:t>
            </a:r>
            <a:endParaRPr lang="en-US" altLang="ja-JP" sz="3090" b="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endParaRPr>
          </a:p>
          <a:p>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熱</a:t>
            </a:r>
            <a:r>
              <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音波変換デバイス</a:t>
            </a:r>
            <a:r>
              <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スタック</a:t>
            </a:r>
            <a:r>
              <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に</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a:p>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温度勾配を与えることで，音波が</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a:p>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増幅され発振が生じる．</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9" name="テキスト ボックス 8"/>
          <p:cNvSpPr txBox="1"/>
          <p:nvPr/>
        </p:nvSpPr>
        <p:spPr>
          <a:xfrm>
            <a:off x="7410284" y="10316407"/>
            <a:ext cx="6848564" cy="1858714"/>
          </a:xfrm>
          <a:prstGeom prst="rect">
            <a:avLst/>
          </a:prstGeom>
          <a:noFill/>
          <a:ln>
            <a:noFill/>
          </a:ln>
        </p:spPr>
        <p:txBody>
          <a:bodyPr wrap="square" rtlCol="0">
            <a:spAutoFit/>
          </a:bodyPr>
          <a:lstStyle/>
          <a:p>
            <a:r>
              <a:rPr lang="ja-JP" altLang="en-US" sz="2649" dirty="0">
                <a:latin typeface="Times New Roman" panose="02020603050405020304" pitchFamily="18" charset="0"/>
                <a:ea typeface="ＭＳ ゴシック" panose="020B0609070205080204" pitchFamily="49" charset="-128"/>
                <a:cs typeface="Times New Roman" panose="02020603050405020304" pitchFamily="18" charset="0"/>
              </a:rPr>
              <a:t>・外熱機関</a:t>
            </a:r>
            <a:endParaRPr lang="en-US" altLang="ja-JP" sz="2649" dirty="0">
              <a:latin typeface="Times New Roman" panose="02020603050405020304" pitchFamily="18" charset="0"/>
              <a:ea typeface="ＭＳ ゴシック" panose="020B0609070205080204" pitchFamily="49" charset="-128"/>
              <a:cs typeface="Times New Roman" panose="02020603050405020304" pitchFamily="18" charset="0"/>
            </a:endParaRPr>
          </a:p>
          <a:p>
            <a:r>
              <a:rPr lang="en-US" altLang="ja-JP" sz="2649" dirty="0">
                <a:latin typeface="Times New Roman" panose="02020603050405020304" pitchFamily="18" charset="0"/>
                <a:ea typeface="ＭＳ ゴシック" panose="020B0609070205080204" pitchFamily="49" charset="-128"/>
                <a:cs typeface="Times New Roman" panose="02020603050405020304" pitchFamily="18" charset="0"/>
              </a:rPr>
              <a:t>	</a:t>
            </a:r>
            <a:r>
              <a:rPr lang="ja-JP" altLang="en-US" sz="3090" b="1" dirty="0">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2649" dirty="0">
                <a:latin typeface="Times New Roman" panose="02020603050405020304" pitchFamily="18" charset="0"/>
                <a:ea typeface="ＭＳ ゴシック" panose="020B0609070205080204" pitchFamily="49" charset="-128"/>
                <a:cs typeface="Times New Roman" panose="02020603050405020304" pitchFamily="18" charset="0"/>
              </a:rPr>
              <a:t>工場や自動車の排熱を有効利用</a:t>
            </a:r>
            <a:endParaRPr lang="en-US" altLang="ja-JP" sz="2649" dirty="0">
              <a:latin typeface="Times New Roman" panose="02020603050405020304" pitchFamily="18" charset="0"/>
              <a:ea typeface="ＭＳ ゴシック" panose="020B0609070205080204" pitchFamily="49" charset="-128"/>
              <a:cs typeface="Times New Roman" panose="02020603050405020304" pitchFamily="18" charset="0"/>
            </a:endParaRPr>
          </a:p>
          <a:p>
            <a:r>
              <a:rPr lang="ja-JP" altLang="en-US" sz="2649" dirty="0">
                <a:latin typeface="Times New Roman" panose="02020603050405020304" pitchFamily="18" charset="0"/>
                <a:ea typeface="ＭＳ ゴシック" panose="020B0609070205080204" pitchFamily="49" charset="-128"/>
                <a:cs typeface="Times New Roman" panose="02020603050405020304" pitchFamily="18" charset="0"/>
              </a:rPr>
              <a:t>・可動部が少ない</a:t>
            </a:r>
            <a:endParaRPr lang="en-US" altLang="ja-JP" sz="2649" dirty="0">
              <a:latin typeface="Times New Roman" panose="02020603050405020304" pitchFamily="18" charset="0"/>
              <a:ea typeface="ＭＳ ゴシック" panose="020B0609070205080204" pitchFamily="49" charset="-128"/>
              <a:cs typeface="Times New Roman" panose="02020603050405020304" pitchFamily="18" charset="0"/>
            </a:endParaRPr>
          </a:p>
          <a:p>
            <a:r>
              <a:rPr lang="en-US" altLang="ja-JP" sz="2649" dirty="0">
                <a:latin typeface="Times New Roman" panose="02020603050405020304" pitchFamily="18" charset="0"/>
                <a:ea typeface="ＭＳ ゴシック" panose="020B0609070205080204" pitchFamily="49" charset="-128"/>
                <a:cs typeface="Times New Roman" panose="02020603050405020304" pitchFamily="18" charset="0"/>
              </a:rPr>
              <a:t>	</a:t>
            </a:r>
            <a:r>
              <a:rPr lang="ja-JP" altLang="en-US" sz="3090" b="1" dirty="0">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2649" dirty="0">
                <a:latin typeface="Times New Roman" panose="02020603050405020304" pitchFamily="18" charset="0"/>
                <a:ea typeface="ＭＳ ゴシック" panose="020B0609070205080204" pitchFamily="49" charset="-128"/>
                <a:cs typeface="Times New Roman" panose="02020603050405020304" pitchFamily="18" charset="0"/>
              </a:rPr>
              <a:t>安価でメンテナンスフリー</a:t>
            </a:r>
            <a:endParaRPr lang="en-US" altLang="ja-JP" sz="2649"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5" name="下矢印 14"/>
          <p:cNvSpPr/>
          <p:nvPr/>
        </p:nvSpPr>
        <p:spPr>
          <a:xfrm>
            <a:off x="6475796" y="15356541"/>
            <a:ext cx="1063367" cy="738891"/>
          </a:xfrm>
          <a:prstGeom prst="downArrow">
            <a:avLst>
              <a:gd name="adj1" fmla="val 43971"/>
              <a:gd name="adj2" fmla="val 49025"/>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766" dirty="0">
              <a:latin typeface="Times New Roman" panose="02020603050405020304" pitchFamily="18" charset="0"/>
              <a:cs typeface="Times New Roman" panose="02020603050405020304" pitchFamily="18" charset="0"/>
            </a:endParaRPr>
          </a:p>
        </p:txBody>
      </p:sp>
      <p:sp>
        <p:nvSpPr>
          <p:cNvPr id="17" name="テキスト ボックス 16"/>
          <p:cNvSpPr txBox="1"/>
          <p:nvPr/>
        </p:nvSpPr>
        <p:spPr>
          <a:xfrm>
            <a:off x="1288529" y="16933478"/>
            <a:ext cx="12810247" cy="1043363"/>
          </a:xfrm>
          <a:prstGeom prst="rect">
            <a:avLst/>
          </a:prstGeom>
          <a:noFill/>
        </p:spPr>
        <p:txBody>
          <a:bodyPr wrap="square" rtlCol="0">
            <a:spAutoFit/>
          </a:bodyPr>
          <a:lstStyle/>
          <a:p>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バンドパスフィルタを用いて，高調波のみの抽出を行い，得られた信号に対し，ゲインと位相シフトを与えることで，</a:t>
            </a:r>
            <a:r>
              <a:rPr lang="ja-JP" altLang="en-US" sz="3090" b="1" dirty="0">
                <a:latin typeface="Times New Roman" panose="02020603050405020304" pitchFamily="18" charset="0"/>
                <a:ea typeface="ＭＳ ゴシック" panose="020B0609070205080204" pitchFamily="49" charset="-128"/>
                <a:cs typeface="Times New Roman" panose="02020603050405020304" pitchFamily="18" charset="0"/>
              </a:rPr>
              <a:t>能動騒音制御</a:t>
            </a: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を行う．</a:t>
            </a:r>
            <a:endParaRPr lang="en-US" altLang="ja-JP" sz="2649" dirty="0">
              <a:latin typeface="Times New Roman" panose="02020603050405020304" pitchFamily="18" charset="0"/>
              <a:ea typeface="ＭＳ ゴシック" panose="020B0609070205080204" pitchFamily="49" charset="-128"/>
              <a:cs typeface="Times New Roman" panose="02020603050405020304" pitchFamily="18" charset="0"/>
            </a:endParaRPr>
          </a:p>
        </p:txBody>
      </p:sp>
      <p:pic>
        <p:nvPicPr>
          <p:cNvPr id="20" name="Picture 4"/>
          <p:cNvPicPr>
            <a:picLocks noChangeAspect="1" noChangeArrowheads="1"/>
          </p:cNvPicPr>
          <p:nvPr/>
        </p:nvPicPr>
        <p:blipFill>
          <a:blip r:embed="rId4" cstate="print"/>
          <a:stretch>
            <a:fillRect/>
          </a:stretch>
        </p:blipFill>
        <p:spPr bwMode="auto">
          <a:xfrm>
            <a:off x="1426195" y="7421359"/>
            <a:ext cx="5286795" cy="3224107"/>
          </a:xfrm>
          <a:prstGeom prst="rect">
            <a:avLst/>
          </a:prstGeom>
          <a:noFill/>
          <a:ln w="9525">
            <a:noFill/>
            <a:miter lim="800000"/>
            <a:headEnd/>
            <a:tailEnd/>
          </a:ln>
        </p:spPr>
      </p:pic>
      <p:sp>
        <p:nvSpPr>
          <p:cNvPr id="28" name="正方形/長方形 27"/>
          <p:cNvSpPr/>
          <p:nvPr/>
        </p:nvSpPr>
        <p:spPr>
          <a:xfrm>
            <a:off x="15736040" y="37878573"/>
            <a:ext cx="13825632" cy="1795267"/>
          </a:xfrm>
          <a:prstGeom prst="rect">
            <a:avLst/>
          </a:prstGeom>
          <a:noFill/>
          <a:ln w="2222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766" dirty="0">
              <a:solidFill>
                <a:sysClr val="windowText" lastClr="000000"/>
              </a:solidFill>
              <a:latin typeface="Times New Roman" panose="02020603050405020304" pitchFamily="18" charset="0"/>
              <a:cs typeface="Times New Roman" panose="02020603050405020304" pitchFamily="18" charset="0"/>
            </a:endParaRPr>
          </a:p>
        </p:txBody>
      </p:sp>
      <p:sp>
        <p:nvSpPr>
          <p:cNvPr id="29" name="テキスト ボックス 28"/>
          <p:cNvSpPr txBox="1"/>
          <p:nvPr/>
        </p:nvSpPr>
        <p:spPr>
          <a:xfrm>
            <a:off x="16535256" y="37409811"/>
            <a:ext cx="2632287" cy="907621"/>
          </a:xfrm>
          <a:prstGeom prst="rect">
            <a:avLst/>
          </a:prstGeom>
          <a:solidFill>
            <a:schemeClr val="bg1"/>
          </a:solidFill>
          <a:ln w="22225">
            <a:solidFill>
              <a:schemeClr val="tx1"/>
            </a:solidFill>
          </a:ln>
        </p:spPr>
        <p:txBody>
          <a:bodyPr wrap="square" rtlCol="0">
            <a:spAutoFit/>
          </a:bodyPr>
          <a:lstStyle/>
          <a:p>
            <a:pPr algn="ctr"/>
            <a:r>
              <a:rPr lang="ja-JP" altLang="en-US" sz="5298" b="1" dirty="0" smtClean="0">
                <a:latin typeface="ＭＳ ゴシック" panose="020B0609070205080204" pitchFamily="49" charset="-128"/>
                <a:ea typeface="ＭＳ ゴシック" panose="020B0609070205080204" pitchFamily="49" charset="-128"/>
                <a:cs typeface="Times New Roman" panose="02020603050405020304" pitchFamily="18" charset="0"/>
              </a:rPr>
              <a:t>まとめ</a:t>
            </a:r>
            <a:endParaRPr lang="en-US" altLang="ja-JP" sz="5298" b="1" dirty="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34" name="テキスト ボックス 33"/>
          <p:cNvSpPr txBox="1"/>
          <p:nvPr/>
        </p:nvSpPr>
        <p:spPr>
          <a:xfrm>
            <a:off x="1282467" y="12424567"/>
            <a:ext cx="13451615" cy="1043363"/>
          </a:xfrm>
          <a:prstGeom prst="rect">
            <a:avLst/>
          </a:prstGeom>
          <a:noFill/>
        </p:spPr>
        <p:txBody>
          <a:bodyPr wrap="square" rtlCol="0">
            <a:spAutoFit/>
          </a:bodyPr>
          <a:lstStyle/>
          <a:p>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発振後，温度比を増加させていくと，高次のモードでも発振条件を</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a:p>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満たし，共振周波数と同時に</a:t>
            </a:r>
            <a:r>
              <a:rPr lang="ja-JP" altLang="en-US" sz="3090" b="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高調波</a:t>
            </a: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成分が励起される．</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0" name="テキスト ボックス 49"/>
          <p:cNvSpPr txBox="1"/>
          <p:nvPr/>
        </p:nvSpPr>
        <p:spPr>
          <a:xfrm>
            <a:off x="2208106" y="10654725"/>
            <a:ext cx="3722973" cy="567848"/>
          </a:xfrm>
          <a:prstGeom prst="rect">
            <a:avLst/>
          </a:prstGeom>
          <a:noFill/>
        </p:spPr>
        <p:txBody>
          <a:bodyPr wrap="square" rtlCol="0">
            <a:spAutoFit/>
          </a:bodyPr>
          <a:lstStyle/>
          <a:p>
            <a:r>
              <a:rPr lang="en-US" altLang="ja-JP" sz="3090" b="1" dirty="0">
                <a:latin typeface="Times New Roman" panose="02020603050405020304" pitchFamily="18" charset="0"/>
                <a:ea typeface="ＭＳ ゴシック" panose="020B0609070205080204" pitchFamily="49" charset="-128"/>
                <a:cs typeface="Times New Roman" panose="02020603050405020304" pitchFamily="18" charset="0"/>
              </a:rPr>
              <a:t>Fig.1 </a:t>
            </a:r>
            <a:r>
              <a:rPr lang="ja-JP" altLang="en-US" sz="3090" b="1" dirty="0">
                <a:latin typeface="Times New Roman" panose="02020603050405020304" pitchFamily="18" charset="0"/>
                <a:ea typeface="ＭＳ ゴシック" panose="020B0609070205080204" pitchFamily="49" charset="-128"/>
                <a:cs typeface="Times New Roman" panose="02020603050405020304" pitchFamily="18" charset="0"/>
              </a:rPr>
              <a:t>熱音響現象</a:t>
            </a:r>
            <a:endParaRPr lang="en-US" altLang="ja-JP" sz="3090"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66" name="正方形/長方形 65"/>
          <p:cNvSpPr/>
          <p:nvPr/>
        </p:nvSpPr>
        <p:spPr>
          <a:xfrm>
            <a:off x="702736" y="29215954"/>
            <a:ext cx="13841975" cy="12732956"/>
          </a:xfrm>
          <a:prstGeom prst="rect">
            <a:avLst/>
          </a:prstGeom>
          <a:noFill/>
          <a:ln w="2222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766" dirty="0">
              <a:solidFill>
                <a:sysClr val="windowText" lastClr="000000"/>
              </a:solidFill>
              <a:latin typeface="Times New Roman" panose="02020603050405020304" pitchFamily="18" charset="0"/>
              <a:cs typeface="Times New Roman" panose="02020603050405020304" pitchFamily="18" charset="0"/>
            </a:endParaRPr>
          </a:p>
        </p:txBody>
      </p:sp>
      <p:sp>
        <p:nvSpPr>
          <p:cNvPr id="67" name="テキスト ボックス 66"/>
          <p:cNvSpPr txBox="1"/>
          <p:nvPr/>
        </p:nvSpPr>
        <p:spPr>
          <a:xfrm>
            <a:off x="1501946" y="28814631"/>
            <a:ext cx="3259024" cy="907621"/>
          </a:xfrm>
          <a:prstGeom prst="rect">
            <a:avLst/>
          </a:prstGeom>
          <a:solidFill>
            <a:schemeClr val="bg1"/>
          </a:solidFill>
          <a:ln w="22225">
            <a:solidFill>
              <a:schemeClr val="tx1"/>
            </a:solidFill>
          </a:ln>
        </p:spPr>
        <p:txBody>
          <a:bodyPr wrap="square" rtlCol="0">
            <a:spAutoFit/>
          </a:bodyPr>
          <a:lstStyle/>
          <a:p>
            <a:pPr algn="ctr"/>
            <a:r>
              <a:rPr lang="ja-JP" altLang="en-US" sz="5298" b="1" dirty="0">
                <a:latin typeface="ＭＳ ゴシック" panose="020B0609070205080204" pitchFamily="49" charset="-128"/>
                <a:ea typeface="ＭＳ ゴシック" panose="020B0609070205080204" pitchFamily="49" charset="-128"/>
                <a:cs typeface="Times New Roman" panose="02020603050405020304" pitchFamily="18" charset="0"/>
              </a:rPr>
              <a:t>従来研究</a:t>
            </a:r>
          </a:p>
        </p:txBody>
      </p:sp>
      <p:sp>
        <p:nvSpPr>
          <p:cNvPr id="75" name="テキスト ボックス 74"/>
          <p:cNvSpPr txBox="1"/>
          <p:nvPr/>
        </p:nvSpPr>
        <p:spPr>
          <a:xfrm>
            <a:off x="958459" y="29871553"/>
            <a:ext cx="8389015" cy="635880"/>
          </a:xfrm>
          <a:prstGeom prst="rect">
            <a:avLst/>
          </a:prstGeom>
          <a:noFill/>
        </p:spPr>
        <p:txBody>
          <a:bodyPr wrap="square" rtlCol="0">
            <a:spAutoFit/>
          </a:bodyPr>
          <a:lstStyle/>
          <a:p>
            <a:pPr marL="757108" indent="-757108">
              <a:buFont typeface="Wingdings" panose="05000000000000000000" pitchFamily="2" charset="2"/>
              <a:buChar char="l"/>
            </a:pPr>
            <a:r>
              <a:rPr lang="ja-JP" altLang="en-US" sz="3532" b="1" dirty="0">
                <a:latin typeface="Times New Roman" panose="02020603050405020304" pitchFamily="18" charset="0"/>
                <a:ea typeface="ＭＳ ゴシック" panose="020B0609070205080204" pitchFamily="49" charset="-128"/>
                <a:cs typeface="Times New Roman" panose="02020603050405020304" pitchFamily="18" charset="0"/>
              </a:rPr>
              <a:t>バンドパスフィルタ</a:t>
            </a:r>
            <a:r>
              <a:rPr lang="en-US" altLang="ja-JP" sz="3532" b="1" dirty="0">
                <a:latin typeface="Times New Roman" panose="02020603050405020304" pitchFamily="18" charset="0"/>
                <a:ea typeface="ＭＳ ゴシック" panose="020B0609070205080204" pitchFamily="49" charset="-128"/>
                <a:cs typeface="Times New Roman" panose="02020603050405020304" pitchFamily="18" charset="0"/>
              </a:rPr>
              <a:t>(BPF)</a:t>
            </a:r>
          </a:p>
        </p:txBody>
      </p:sp>
      <p:sp>
        <p:nvSpPr>
          <p:cNvPr id="92" name="テキスト ボックス 91"/>
          <p:cNvSpPr txBox="1"/>
          <p:nvPr/>
        </p:nvSpPr>
        <p:spPr>
          <a:xfrm>
            <a:off x="1280939" y="13543355"/>
            <a:ext cx="10530220" cy="1654940"/>
          </a:xfrm>
          <a:prstGeom prst="rect">
            <a:avLst/>
          </a:prstGeom>
          <a:noFill/>
        </p:spPr>
        <p:txBody>
          <a:bodyPr wrap="square" rtlCol="0">
            <a:spAutoFit/>
          </a:bodyPr>
          <a:lstStyle/>
          <a:p>
            <a:r>
              <a:rPr lang="ja-JP" altLang="en-US" sz="3532" b="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高調波</a:t>
            </a:r>
            <a:endParaRPr lang="en-US" altLang="ja-JP" sz="3532" b="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endParaRPr>
          </a:p>
          <a:p>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・共振周波数の整数倍となる周波数</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a:p>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・正弦波をゆがめる</a:t>
            </a:r>
            <a:r>
              <a:rPr lang="ja-JP" altLang="en-US" sz="3532" b="1" dirty="0">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3090" u="sng" dirty="0">
                <a:latin typeface="Times New Roman" panose="02020603050405020304" pitchFamily="18" charset="0"/>
                <a:ea typeface="ＭＳ ゴシック" panose="020B0609070205080204" pitchFamily="49" charset="-128"/>
                <a:cs typeface="Times New Roman" panose="02020603050405020304" pitchFamily="18" charset="0"/>
              </a:rPr>
              <a:t>熱音響デバイスの設計を複雑化</a:t>
            </a:r>
            <a:endParaRPr lang="en-US" altLang="ja-JP" sz="3090" u="sng"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97" name="下矢印 96"/>
          <p:cNvSpPr/>
          <p:nvPr/>
        </p:nvSpPr>
        <p:spPr>
          <a:xfrm>
            <a:off x="9810757" y="8966709"/>
            <a:ext cx="888347" cy="602427"/>
          </a:xfrm>
          <a:prstGeom prst="downArrow">
            <a:avLst>
              <a:gd name="adj1" fmla="val 43971"/>
              <a:gd name="adj2" fmla="val 49025"/>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766" dirty="0">
              <a:latin typeface="Times New Roman" panose="02020603050405020304" pitchFamily="18" charset="0"/>
              <a:cs typeface="Times New Roman" panose="02020603050405020304" pitchFamily="18" charset="0"/>
            </a:endParaRPr>
          </a:p>
        </p:txBody>
      </p:sp>
      <p:sp>
        <p:nvSpPr>
          <p:cNvPr id="107" name="テキスト ボックス 106"/>
          <p:cNvSpPr txBox="1"/>
          <p:nvPr/>
        </p:nvSpPr>
        <p:spPr>
          <a:xfrm>
            <a:off x="1501942" y="30578069"/>
            <a:ext cx="12546458" cy="1043363"/>
          </a:xfrm>
          <a:prstGeom prst="rect">
            <a:avLst/>
          </a:prstGeom>
          <a:noFill/>
        </p:spPr>
        <p:txBody>
          <a:bodyPr wrap="square" rtlCol="0">
            <a:spAutoFit/>
          </a:bodyPr>
          <a:lstStyle/>
          <a:p>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アクティブ制御の対象となるのは高調波のみである．</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a:p>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二次のバンドパスフィルタを用いて，高調波成分の抽出を行う．</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08" name="テキスト ボックス 107"/>
          <p:cNvSpPr txBox="1"/>
          <p:nvPr/>
        </p:nvSpPr>
        <p:spPr>
          <a:xfrm>
            <a:off x="958459" y="33625246"/>
            <a:ext cx="5517337" cy="635880"/>
          </a:xfrm>
          <a:prstGeom prst="rect">
            <a:avLst/>
          </a:prstGeom>
          <a:noFill/>
        </p:spPr>
        <p:txBody>
          <a:bodyPr wrap="square" rtlCol="0">
            <a:spAutoFit/>
          </a:bodyPr>
          <a:lstStyle/>
          <a:p>
            <a:pPr marL="757108" indent="-757108">
              <a:buFont typeface="Wingdings" panose="05000000000000000000" pitchFamily="2" charset="2"/>
              <a:buChar char="l"/>
            </a:pPr>
            <a:r>
              <a:rPr lang="ja-JP" altLang="en-US" sz="3532" b="1" dirty="0">
                <a:latin typeface="Times New Roman" panose="02020603050405020304" pitchFamily="18" charset="0"/>
                <a:ea typeface="ＭＳ ゴシック" panose="020B0609070205080204" pitchFamily="49" charset="-128"/>
                <a:cs typeface="Times New Roman" panose="02020603050405020304" pitchFamily="18" charset="0"/>
              </a:rPr>
              <a:t>位相遅れ補償器</a:t>
            </a:r>
            <a:endParaRPr lang="en-US" altLang="ja-JP" sz="3532"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12" name="テキスト ボックス 111"/>
          <p:cNvSpPr txBox="1"/>
          <p:nvPr/>
        </p:nvSpPr>
        <p:spPr>
          <a:xfrm>
            <a:off x="1501940" y="34491944"/>
            <a:ext cx="12895347" cy="1518877"/>
          </a:xfrm>
          <a:prstGeom prst="rect">
            <a:avLst/>
          </a:prstGeom>
          <a:noFill/>
        </p:spPr>
        <p:txBody>
          <a:bodyPr wrap="square" rtlCol="0">
            <a:spAutoFit/>
          </a:bodyPr>
          <a:lstStyle/>
          <a:p>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ゲインとむだ時間からなる補償器</a:t>
            </a:r>
            <a:r>
              <a:rPr lang="en-US" altLang="ja-JP" sz="3090" i="1" dirty="0">
                <a:latin typeface="Times New Roman" panose="02020603050405020304" pitchFamily="18" charset="0"/>
                <a:ea typeface="ＭＳ ゴシック" panose="020B0609070205080204" pitchFamily="49" charset="-128"/>
                <a:cs typeface="Times New Roman" panose="02020603050405020304" pitchFamily="18" charset="0"/>
              </a:rPr>
              <a:t>K</a:t>
            </a:r>
            <a:r>
              <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rPr>
              <a:t>(s)</a:t>
            </a: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を用いて，抽出した高調波成分を低減させる制御信号を作成する．</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a:p>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最小のゲインで振幅を抑制するむだ時間を手動調整により決定する．</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1" name="テキスト ボックス 10"/>
          <p:cNvSpPr txBox="1"/>
          <p:nvPr/>
        </p:nvSpPr>
        <p:spPr>
          <a:xfrm>
            <a:off x="6898940" y="9674979"/>
            <a:ext cx="4160113" cy="567848"/>
          </a:xfrm>
          <a:prstGeom prst="rect">
            <a:avLst/>
          </a:prstGeom>
          <a:noFill/>
          <a:ln>
            <a:noFill/>
          </a:ln>
        </p:spPr>
        <p:txBody>
          <a:bodyPr wrap="none" rtlCol="0">
            <a:spAutoFit/>
          </a:bodyPr>
          <a:lstStyle/>
          <a:p>
            <a:r>
              <a:rPr lang="ja-JP" altLang="en-US" sz="3090" b="1" u="sng"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発電や冷凍に利用可能</a:t>
            </a:r>
            <a:endParaRPr lang="en-US" altLang="ja-JP" sz="3090" u="sng"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72" name="テキスト ボックス 71"/>
          <p:cNvSpPr txBox="1"/>
          <p:nvPr/>
        </p:nvSpPr>
        <p:spPr>
          <a:xfrm>
            <a:off x="916019" y="11591372"/>
            <a:ext cx="2246542" cy="635880"/>
          </a:xfrm>
          <a:prstGeom prst="rect">
            <a:avLst/>
          </a:prstGeom>
          <a:noFill/>
        </p:spPr>
        <p:txBody>
          <a:bodyPr wrap="square" rtlCol="0">
            <a:spAutoFit/>
          </a:bodyPr>
          <a:lstStyle/>
          <a:p>
            <a:r>
              <a:rPr lang="ja-JP" altLang="en-US" sz="3532" b="1" u="sng" dirty="0">
                <a:latin typeface="Times New Roman" panose="02020603050405020304" pitchFamily="18" charset="0"/>
                <a:ea typeface="ＭＳ ゴシック" panose="020B0609070205080204" pitchFamily="49" charset="-128"/>
                <a:cs typeface="Times New Roman" panose="02020603050405020304" pitchFamily="18" charset="0"/>
              </a:rPr>
              <a:t>問題点</a:t>
            </a:r>
            <a:endParaRPr lang="en-US" altLang="ja-JP" sz="3532" b="1" u="sng"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73" name="テキスト ボックス 72"/>
          <p:cNvSpPr txBox="1"/>
          <p:nvPr/>
        </p:nvSpPr>
        <p:spPr>
          <a:xfrm>
            <a:off x="998401" y="16199089"/>
            <a:ext cx="3762568" cy="567848"/>
          </a:xfrm>
          <a:prstGeom prst="rect">
            <a:avLst/>
          </a:prstGeom>
          <a:noFill/>
          <a:ln>
            <a:noFill/>
          </a:ln>
        </p:spPr>
        <p:txBody>
          <a:bodyPr wrap="none" rtlCol="0">
            <a:spAutoFit/>
          </a:bodyPr>
          <a:lstStyle/>
          <a:p>
            <a:r>
              <a:rPr lang="ja-JP" altLang="en-US" sz="3090" b="1" dirty="0">
                <a:latin typeface="Times New Roman" panose="02020603050405020304" pitchFamily="18" charset="0"/>
                <a:ea typeface="ＭＳ ゴシック" panose="020B0609070205080204" pitchFamily="49" charset="-128"/>
                <a:cs typeface="Times New Roman" panose="02020603050405020304" pitchFamily="18" charset="0"/>
              </a:rPr>
              <a:t>東海大での従来研究</a:t>
            </a:r>
            <a:endParaRPr lang="en-US" altLang="ja-JP" sz="3090"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3" name="テキスト ボックス 52"/>
          <p:cNvSpPr txBox="1"/>
          <p:nvPr/>
        </p:nvSpPr>
        <p:spPr>
          <a:xfrm>
            <a:off x="969814" y="21590258"/>
            <a:ext cx="6069342" cy="2537939"/>
          </a:xfrm>
          <a:prstGeom prst="rect">
            <a:avLst/>
          </a:prstGeom>
          <a:noFill/>
        </p:spPr>
        <p:txBody>
          <a:bodyPr wrap="square" rtlCol="0">
            <a:spAutoFit/>
          </a:bodyPr>
          <a:lstStyle/>
          <a:p>
            <a:r>
              <a:rPr lang="ja-JP" altLang="en-US" sz="3532" b="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能動騒音制御</a:t>
            </a:r>
            <a:r>
              <a:rPr lang="en-US" altLang="ja-JP" sz="3532" b="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(ANC)</a:t>
            </a:r>
          </a:p>
          <a:p>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同振幅・逆位相の制御信号を投入し，信号を打ち消す制御手法．</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a:p>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位相シフトを決めるむだ時間は手動調整にて行われている．</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5" name="テキスト ボックス 54"/>
          <p:cNvSpPr txBox="1"/>
          <p:nvPr/>
        </p:nvSpPr>
        <p:spPr>
          <a:xfrm>
            <a:off x="1464916" y="26330507"/>
            <a:ext cx="11746204" cy="1179425"/>
          </a:xfrm>
          <a:prstGeom prst="rect">
            <a:avLst/>
          </a:prstGeom>
          <a:noFill/>
          <a:ln w="22225">
            <a:solidFill>
              <a:schemeClr val="tx1"/>
            </a:solidFill>
          </a:ln>
        </p:spPr>
        <p:txBody>
          <a:bodyPr wrap="square" rtlCol="0">
            <a:spAutoFit/>
          </a:bodyPr>
          <a:lstStyle/>
          <a:p>
            <a:r>
              <a:rPr lang="ja-JP" altLang="en-US" sz="3532" dirty="0">
                <a:latin typeface="Times New Roman" panose="02020603050405020304" pitchFamily="18" charset="0"/>
                <a:ea typeface="ＭＳ ゴシック" panose="020B0609070205080204" pitchFamily="49" charset="-128"/>
                <a:cs typeface="Times New Roman" panose="02020603050405020304" pitchFamily="18" charset="0"/>
              </a:rPr>
              <a:t>従来研究で行われていた制御方法を再現し，むだ時間の決定を自動調節で行う．</a:t>
            </a:r>
            <a:endParaRPr lang="en-US" altLang="ja-JP" sz="3532"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68" name="テキスト ボックス 67"/>
          <p:cNvSpPr txBox="1"/>
          <p:nvPr/>
        </p:nvSpPr>
        <p:spPr>
          <a:xfrm>
            <a:off x="1183291" y="25439491"/>
            <a:ext cx="1894430" cy="703719"/>
          </a:xfrm>
          <a:prstGeom prst="rect">
            <a:avLst/>
          </a:prstGeom>
          <a:solidFill>
            <a:schemeClr val="bg1"/>
          </a:solidFill>
          <a:ln w="22225">
            <a:solidFill>
              <a:schemeClr val="tx1"/>
            </a:solidFill>
          </a:ln>
        </p:spPr>
        <p:txBody>
          <a:bodyPr wrap="square" rtlCol="0">
            <a:spAutoFit/>
          </a:bodyPr>
          <a:lstStyle/>
          <a:p>
            <a:pPr algn="ctr"/>
            <a:r>
              <a:rPr lang="ja-JP" altLang="en-US" sz="3973" b="1" u="sng" dirty="0">
                <a:latin typeface="Times New Roman" panose="02020603050405020304" pitchFamily="18" charset="0"/>
                <a:cs typeface="Times New Roman" panose="02020603050405020304" pitchFamily="18" charset="0"/>
              </a:rPr>
              <a:t>目的</a:t>
            </a:r>
            <a:endParaRPr lang="ja-JP" altLang="en-US" sz="5298" b="1" u="sng" dirty="0">
              <a:latin typeface="Times New Roman" panose="02020603050405020304" pitchFamily="18" charset="0"/>
              <a:cs typeface="Times New Roman" panose="02020603050405020304" pitchFamily="18" charset="0"/>
            </a:endParaRPr>
          </a:p>
        </p:txBody>
      </p:sp>
      <p:sp>
        <p:nvSpPr>
          <p:cNvPr id="57" name="テキスト ボックス 56"/>
          <p:cNvSpPr txBox="1"/>
          <p:nvPr/>
        </p:nvSpPr>
        <p:spPr>
          <a:xfrm>
            <a:off x="1448601" y="39238889"/>
            <a:ext cx="12546458" cy="1994392"/>
          </a:xfrm>
          <a:prstGeom prst="rect">
            <a:avLst/>
          </a:prstGeom>
          <a:noFill/>
          <a:ln w="22225">
            <a:solidFill>
              <a:schemeClr val="tx1"/>
            </a:solidFill>
          </a:ln>
        </p:spPr>
        <p:txBody>
          <a:bodyPr wrap="square" rtlCol="0">
            <a:spAutoFit/>
          </a:bodyPr>
          <a:lstStyle/>
          <a:p>
            <a:pPr>
              <a:buFont typeface="Wingdings" pitchFamily="2" charset="2"/>
              <a:buChar char="l"/>
            </a:pP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バンドパスフィルタによって抽出された高調波に対し，適切なゲ</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a:p>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　インとむだ時間を与えることで，高調波成分の抑制を行うこと</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a:p>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　ができる．</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a:p>
            <a:pPr>
              <a:buFont typeface="Wingdings" pitchFamily="2" charset="2"/>
              <a:buChar char="l"/>
            </a:pP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一次共振による圧力振幅は増加することが確認されている．</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4" name="正方形/長方形 53"/>
          <p:cNvSpPr/>
          <p:nvPr/>
        </p:nvSpPr>
        <p:spPr>
          <a:xfrm>
            <a:off x="15748171" y="5324596"/>
            <a:ext cx="13813499" cy="11221357"/>
          </a:xfrm>
          <a:prstGeom prst="rect">
            <a:avLst/>
          </a:prstGeom>
          <a:noFill/>
          <a:ln w="2222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766" dirty="0">
              <a:solidFill>
                <a:sysClr val="windowText" lastClr="000000"/>
              </a:solidFill>
              <a:latin typeface="Times New Roman" panose="02020603050405020304" pitchFamily="18" charset="0"/>
              <a:cs typeface="Times New Roman" panose="02020603050405020304" pitchFamily="18" charset="0"/>
            </a:endParaRPr>
          </a:p>
        </p:txBody>
      </p:sp>
      <p:sp>
        <p:nvSpPr>
          <p:cNvPr id="56" name="テキスト ボックス 55"/>
          <p:cNvSpPr txBox="1"/>
          <p:nvPr/>
        </p:nvSpPr>
        <p:spPr>
          <a:xfrm>
            <a:off x="16581031" y="4929725"/>
            <a:ext cx="3316046" cy="907621"/>
          </a:xfrm>
          <a:prstGeom prst="rect">
            <a:avLst/>
          </a:prstGeom>
          <a:solidFill>
            <a:schemeClr val="bg1"/>
          </a:solidFill>
          <a:ln w="22225">
            <a:solidFill>
              <a:schemeClr val="tx1"/>
            </a:solidFill>
          </a:ln>
        </p:spPr>
        <p:txBody>
          <a:bodyPr wrap="square" rtlCol="0">
            <a:spAutoFit/>
          </a:bodyPr>
          <a:lstStyle/>
          <a:p>
            <a:pPr algn="ctr"/>
            <a:r>
              <a:rPr lang="ja-JP" altLang="en-US" sz="5298" b="1" dirty="0">
                <a:latin typeface="ＭＳ ゴシック" panose="020B0609070205080204" pitchFamily="49" charset="-128"/>
                <a:ea typeface="ＭＳ ゴシック" panose="020B0609070205080204" pitchFamily="49" charset="-128"/>
                <a:cs typeface="Times New Roman" panose="02020603050405020304" pitchFamily="18" charset="0"/>
              </a:rPr>
              <a:t>実験装置</a:t>
            </a:r>
          </a:p>
        </p:txBody>
      </p:sp>
      <p:pic>
        <p:nvPicPr>
          <p:cNvPr id="69" name="Picture 4" descr="F:\技大\ポスター\engin.png"/>
          <p:cNvPicPr>
            <a:picLocks noChangeAspect="1" noChangeArrowheads="1"/>
          </p:cNvPicPr>
          <p:nvPr/>
        </p:nvPicPr>
        <p:blipFill>
          <a:blip r:embed="rId5" cstate="print"/>
          <a:stretch>
            <a:fillRect/>
          </a:stretch>
        </p:blipFill>
        <p:spPr bwMode="auto">
          <a:xfrm>
            <a:off x="18177413" y="6181783"/>
            <a:ext cx="8822668" cy="3082955"/>
          </a:xfrm>
          <a:prstGeom prst="rect">
            <a:avLst/>
          </a:prstGeom>
          <a:noFill/>
        </p:spPr>
      </p:pic>
      <p:sp>
        <p:nvSpPr>
          <p:cNvPr id="70" name="テキスト ボックス 69"/>
          <p:cNvSpPr txBox="1"/>
          <p:nvPr/>
        </p:nvSpPr>
        <p:spPr>
          <a:xfrm>
            <a:off x="19510226" y="9420865"/>
            <a:ext cx="6311508" cy="567848"/>
          </a:xfrm>
          <a:prstGeom prst="rect">
            <a:avLst/>
          </a:prstGeom>
          <a:noFill/>
        </p:spPr>
        <p:txBody>
          <a:bodyPr wrap="square" rtlCol="0">
            <a:spAutoFit/>
          </a:bodyPr>
          <a:lstStyle/>
          <a:p>
            <a:r>
              <a:rPr lang="en-US" altLang="ja-JP" sz="3090" b="1" dirty="0">
                <a:latin typeface="Times New Roman" panose="02020603050405020304" pitchFamily="18" charset="0"/>
                <a:ea typeface="ＭＳ ゴシック" panose="020B0609070205080204" pitchFamily="49" charset="-128"/>
                <a:cs typeface="Times New Roman" panose="02020603050405020304" pitchFamily="18" charset="0"/>
              </a:rPr>
              <a:t>Fig.3 </a:t>
            </a:r>
            <a:r>
              <a:rPr lang="ja-JP" altLang="en-US" sz="3090" b="1" dirty="0">
                <a:latin typeface="Times New Roman" panose="02020603050405020304" pitchFamily="18" charset="0"/>
                <a:ea typeface="ＭＳ ゴシック" panose="020B0609070205080204" pitchFamily="49" charset="-128"/>
                <a:cs typeface="Times New Roman" panose="02020603050405020304" pitchFamily="18" charset="0"/>
              </a:rPr>
              <a:t>定在波型熱音響エンジン</a:t>
            </a:r>
            <a:endParaRPr lang="en-US" altLang="ja-JP" sz="3090"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74" name="テキスト ボックス 73"/>
          <p:cNvSpPr txBox="1"/>
          <p:nvPr/>
        </p:nvSpPr>
        <p:spPr>
          <a:xfrm>
            <a:off x="16891196" y="13842714"/>
            <a:ext cx="12546458" cy="1043363"/>
          </a:xfrm>
          <a:prstGeom prst="rect">
            <a:avLst/>
          </a:prstGeom>
          <a:noFill/>
          <a:ln>
            <a:noFill/>
          </a:ln>
        </p:spPr>
        <p:txBody>
          <a:bodyPr wrap="square" rtlCol="0">
            <a:spAutoFit/>
          </a:bodyPr>
          <a:lstStyle/>
          <a:p>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高調波成分が励起される熱音響システムを再現する．</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a:p>
            <a:r>
              <a:rPr lang="ja-JP" altLang="en-US" sz="3090" b="1" dirty="0">
                <a:latin typeface="Times New Roman" panose="02020603050405020304" pitchFamily="18" charset="0"/>
                <a:ea typeface="ＭＳ ゴシック" panose="020B0609070205080204" pitchFamily="49" charset="-128"/>
                <a:cs typeface="Times New Roman" panose="02020603050405020304" pitchFamily="18" charset="0"/>
              </a:rPr>
              <a:t>→制御系を組まない熱音響システムを対象に発振実験を行う．</a:t>
            </a:r>
            <a:endParaRPr lang="en-US" altLang="ja-JP" sz="3090"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76" name="テキスト ボックス 75"/>
          <p:cNvSpPr txBox="1"/>
          <p:nvPr/>
        </p:nvSpPr>
        <p:spPr>
          <a:xfrm>
            <a:off x="15914187" y="12960342"/>
            <a:ext cx="3772186" cy="646331"/>
          </a:xfrm>
          <a:prstGeom prst="rect">
            <a:avLst/>
          </a:prstGeom>
          <a:noFill/>
          <a:ln>
            <a:noFill/>
          </a:ln>
        </p:spPr>
        <p:txBody>
          <a:bodyPr wrap="none" rtlCol="0">
            <a:spAutoFit/>
          </a:bodyPr>
          <a:lstStyle/>
          <a:p>
            <a:pPr>
              <a:buFont typeface="Wingdings" pitchFamily="2" charset="2"/>
              <a:buChar char="l"/>
            </a:pPr>
            <a:r>
              <a:rPr lang="ja-JP" altLang="en-US" sz="3600" b="1" dirty="0">
                <a:latin typeface="Times New Roman" panose="02020603050405020304" pitchFamily="18" charset="0"/>
                <a:ea typeface="ＭＳ ゴシック" panose="020B0609070205080204" pitchFamily="49" charset="-128"/>
                <a:cs typeface="Times New Roman" panose="02020603050405020304" pitchFamily="18" charset="0"/>
              </a:rPr>
              <a:t>高調波確認実験</a:t>
            </a:r>
            <a:endParaRPr lang="en-US" altLang="ja-JP" sz="3600"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pic>
        <p:nvPicPr>
          <p:cNvPr id="78" name="図 7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6402773" y="18826803"/>
            <a:ext cx="5424728" cy="4061293"/>
          </a:xfrm>
          <a:prstGeom prst="rect">
            <a:avLst/>
          </a:prstGeom>
        </p:spPr>
      </p:pic>
      <p:sp>
        <p:nvSpPr>
          <p:cNvPr id="88" name="テキスト ボックス 87"/>
          <p:cNvSpPr txBox="1"/>
          <p:nvPr/>
        </p:nvSpPr>
        <p:spPr>
          <a:xfrm>
            <a:off x="24385580" y="35464868"/>
            <a:ext cx="4178694" cy="567848"/>
          </a:xfrm>
          <a:prstGeom prst="rect">
            <a:avLst/>
          </a:prstGeom>
          <a:noFill/>
        </p:spPr>
        <p:txBody>
          <a:bodyPr wrap="square" rtlCol="0">
            <a:spAutoFit/>
          </a:bodyPr>
          <a:lstStyle/>
          <a:p>
            <a:r>
              <a:rPr lang="en-US" altLang="ja-JP" sz="3090" b="1" dirty="0">
                <a:latin typeface="Times New Roman" panose="02020603050405020304" pitchFamily="18" charset="0"/>
                <a:ea typeface="ＭＳ ゴシック" panose="020B0609070205080204" pitchFamily="49" charset="-128"/>
                <a:cs typeface="Times New Roman" panose="02020603050405020304" pitchFamily="18" charset="0"/>
              </a:rPr>
              <a:t>Fig.5 BPF</a:t>
            </a:r>
            <a:r>
              <a:rPr lang="ja-JP" altLang="en-US" sz="3090" b="1" dirty="0">
                <a:latin typeface="Times New Roman" panose="02020603050405020304" pitchFamily="18" charset="0"/>
                <a:ea typeface="ＭＳ ゴシック" panose="020B0609070205080204" pitchFamily="49" charset="-128"/>
                <a:cs typeface="Times New Roman" panose="02020603050405020304" pitchFamily="18" charset="0"/>
              </a:rPr>
              <a:t>適応結果</a:t>
            </a:r>
            <a:endParaRPr lang="en-US" altLang="ja-JP" sz="3090"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89" name="右矢印 88"/>
          <p:cNvSpPr/>
          <p:nvPr/>
        </p:nvSpPr>
        <p:spPr>
          <a:xfrm>
            <a:off x="21807200" y="20479234"/>
            <a:ext cx="1223759" cy="1698339"/>
          </a:xfrm>
          <a:prstGeom prst="rightArrow">
            <a:avLst>
              <a:gd name="adj1" fmla="val 38783"/>
              <a:gd name="adj2" fmla="val 50000"/>
            </a:avLst>
          </a:prstGeom>
          <a:solidFill>
            <a:schemeClr val="bg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7942" dirty="0">
              <a:latin typeface="Times New Roman" panose="02020603050405020304" pitchFamily="18" charset="0"/>
              <a:cs typeface="Times New Roman" panose="02020603050405020304" pitchFamily="18" charset="0"/>
            </a:endParaRPr>
          </a:p>
        </p:txBody>
      </p:sp>
      <p:sp>
        <p:nvSpPr>
          <p:cNvPr id="91" name="テキスト ボックス 90"/>
          <p:cNvSpPr txBox="1"/>
          <p:nvPr/>
        </p:nvSpPr>
        <p:spPr>
          <a:xfrm>
            <a:off x="21450999" y="18833891"/>
            <a:ext cx="2096318" cy="1451166"/>
          </a:xfrm>
          <a:prstGeom prst="rect">
            <a:avLst/>
          </a:prstGeom>
          <a:noFill/>
        </p:spPr>
        <p:txBody>
          <a:bodyPr wrap="square" rtlCol="0">
            <a:spAutoFit/>
          </a:bodyPr>
          <a:lstStyle/>
          <a:p>
            <a:pPr algn="ctr"/>
            <a:r>
              <a:rPr lang="en-US" altLang="ja-JP" sz="4415" b="1" dirty="0" smtClean="0">
                <a:latin typeface="Times New Roman" panose="02020603050405020304" pitchFamily="18" charset="0"/>
                <a:ea typeface="ＭＳ ゴシック" panose="020B0609070205080204" pitchFamily="49" charset="-128"/>
                <a:cs typeface="Times New Roman" panose="02020603050405020304" pitchFamily="18" charset="0"/>
              </a:rPr>
              <a:t>FFT</a:t>
            </a:r>
          </a:p>
          <a:p>
            <a:pPr algn="ctr"/>
            <a:r>
              <a:rPr lang="ja-JP" altLang="en-US" sz="4415" b="1" dirty="0" smtClean="0">
                <a:latin typeface="Times New Roman" panose="02020603050405020304" pitchFamily="18" charset="0"/>
                <a:ea typeface="ＭＳ ゴシック" panose="020B0609070205080204" pitchFamily="49" charset="-128"/>
                <a:cs typeface="Times New Roman" panose="02020603050405020304" pitchFamily="18" charset="0"/>
              </a:rPr>
              <a:t>解析</a:t>
            </a:r>
            <a:endParaRPr lang="en-US" altLang="ja-JP" sz="4415"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93" name="テキスト ボックス 92"/>
          <p:cNvSpPr txBox="1"/>
          <p:nvPr/>
        </p:nvSpPr>
        <p:spPr>
          <a:xfrm>
            <a:off x="25490770" y="22937603"/>
            <a:ext cx="2045045" cy="431978"/>
          </a:xfrm>
          <a:prstGeom prst="rect">
            <a:avLst/>
          </a:prstGeom>
          <a:noFill/>
        </p:spPr>
        <p:txBody>
          <a:bodyPr wrap="square" rtlCol="0">
            <a:spAutoFit/>
          </a:bodyPr>
          <a:lstStyle/>
          <a:p>
            <a:r>
              <a:rPr lang="en-US" altLang="ja-JP" sz="2207" b="1" dirty="0">
                <a:latin typeface="Times New Roman" panose="02020603050405020304" pitchFamily="18" charset="0"/>
                <a:ea typeface="ＭＳ ゴシック" panose="020B0609070205080204" pitchFamily="49" charset="-128"/>
                <a:cs typeface="Times New Roman" panose="02020603050405020304" pitchFamily="18" charset="0"/>
              </a:rPr>
              <a:t>Frequency[Hz]</a:t>
            </a:r>
          </a:p>
        </p:txBody>
      </p:sp>
      <p:sp>
        <p:nvSpPr>
          <p:cNvPr id="94" name="テキスト ボックス 93"/>
          <p:cNvSpPr txBox="1"/>
          <p:nvPr/>
        </p:nvSpPr>
        <p:spPr>
          <a:xfrm>
            <a:off x="23254627" y="19452340"/>
            <a:ext cx="524311" cy="2112617"/>
          </a:xfrm>
          <a:prstGeom prst="rect">
            <a:avLst/>
          </a:prstGeom>
          <a:noFill/>
        </p:spPr>
        <p:txBody>
          <a:bodyPr vert="vert270" wrap="square" rtlCol="0">
            <a:spAutoFit/>
          </a:bodyPr>
          <a:lstStyle/>
          <a:p>
            <a:r>
              <a:rPr lang="en-US" altLang="ja-JP" sz="2207" b="1" dirty="0">
                <a:latin typeface="Times New Roman" panose="02020603050405020304" pitchFamily="18" charset="0"/>
                <a:ea typeface="ＭＳ ゴシック" panose="020B0609070205080204" pitchFamily="49" charset="-128"/>
                <a:cs typeface="Times New Roman" panose="02020603050405020304" pitchFamily="18" charset="0"/>
              </a:rPr>
              <a:t>Voltage[V]</a:t>
            </a:r>
          </a:p>
        </p:txBody>
      </p:sp>
      <p:sp>
        <p:nvSpPr>
          <p:cNvPr id="95" name="テキスト ボックス 94"/>
          <p:cNvSpPr txBox="1"/>
          <p:nvPr/>
        </p:nvSpPr>
        <p:spPr>
          <a:xfrm>
            <a:off x="18499886" y="22933248"/>
            <a:ext cx="1335316" cy="431978"/>
          </a:xfrm>
          <a:prstGeom prst="rect">
            <a:avLst/>
          </a:prstGeom>
          <a:noFill/>
        </p:spPr>
        <p:txBody>
          <a:bodyPr wrap="square" rtlCol="0">
            <a:spAutoFit/>
          </a:bodyPr>
          <a:lstStyle/>
          <a:p>
            <a:r>
              <a:rPr lang="en-US" altLang="ja-JP" sz="2207" b="1" dirty="0">
                <a:latin typeface="Times New Roman" panose="02020603050405020304" pitchFamily="18" charset="0"/>
                <a:ea typeface="ＭＳ ゴシック" panose="020B0609070205080204" pitchFamily="49" charset="-128"/>
                <a:cs typeface="Times New Roman" panose="02020603050405020304" pitchFamily="18" charset="0"/>
              </a:rPr>
              <a:t>Time[s]</a:t>
            </a:r>
          </a:p>
        </p:txBody>
      </p:sp>
      <p:sp>
        <p:nvSpPr>
          <p:cNvPr id="96" name="テキスト ボックス 95"/>
          <p:cNvSpPr txBox="1"/>
          <p:nvPr/>
        </p:nvSpPr>
        <p:spPr>
          <a:xfrm>
            <a:off x="16190929" y="19723474"/>
            <a:ext cx="524311" cy="1844987"/>
          </a:xfrm>
          <a:prstGeom prst="rect">
            <a:avLst/>
          </a:prstGeom>
          <a:noFill/>
        </p:spPr>
        <p:txBody>
          <a:bodyPr vert="vert270" wrap="square" rtlCol="0">
            <a:spAutoFit/>
          </a:bodyPr>
          <a:lstStyle/>
          <a:p>
            <a:r>
              <a:rPr lang="en-US" altLang="ja-JP" sz="2207" b="1" dirty="0">
                <a:latin typeface="Times New Roman" panose="02020603050405020304" pitchFamily="18" charset="0"/>
                <a:ea typeface="ＭＳ ゴシック" panose="020B0609070205080204" pitchFamily="49" charset="-128"/>
                <a:cs typeface="Times New Roman" panose="02020603050405020304" pitchFamily="18" charset="0"/>
              </a:rPr>
              <a:t>Voltage[V]</a:t>
            </a:r>
          </a:p>
        </p:txBody>
      </p:sp>
      <p:sp>
        <p:nvSpPr>
          <p:cNvPr id="98" name="正方形/長方形 97"/>
          <p:cNvSpPr/>
          <p:nvPr/>
        </p:nvSpPr>
        <p:spPr>
          <a:xfrm>
            <a:off x="15748170" y="17467276"/>
            <a:ext cx="13813500" cy="12205163"/>
          </a:xfrm>
          <a:prstGeom prst="rect">
            <a:avLst/>
          </a:prstGeom>
          <a:noFill/>
          <a:ln w="2222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766" dirty="0">
              <a:solidFill>
                <a:sysClr val="windowText" lastClr="000000"/>
              </a:solidFill>
              <a:latin typeface="Times New Roman" panose="02020603050405020304" pitchFamily="18" charset="0"/>
              <a:cs typeface="Times New Roman" panose="02020603050405020304" pitchFamily="18" charset="0"/>
            </a:endParaRPr>
          </a:p>
        </p:txBody>
      </p:sp>
      <p:sp>
        <p:nvSpPr>
          <p:cNvPr id="99" name="テキスト ボックス 98"/>
          <p:cNvSpPr txBox="1"/>
          <p:nvPr/>
        </p:nvSpPr>
        <p:spPr>
          <a:xfrm>
            <a:off x="16592120" y="17026174"/>
            <a:ext cx="3730575" cy="907621"/>
          </a:xfrm>
          <a:prstGeom prst="rect">
            <a:avLst/>
          </a:prstGeom>
          <a:solidFill>
            <a:schemeClr val="bg1"/>
          </a:solidFill>
          <a:ln w="22225">
            <a:solidFill>
              <a:schemeClr val="tx1"/>
            </a:solidFill>
          </a:ln>
        </p:spPr>
        <p:txBody>
          <a:bodyPr wrap="square" rtlCol="0">
            <a:spAutoFit/>
          </a:bodyPr>
          <a:lstStyle/>
          <a:p>
            <a:pPr algn="ctr"/>
            <a:r>
              <a:rPr lang="ja-JP" altLang="en-US" sz="5298" b="1" dirty="0">
                <a:latin typeface="ＭＳ ゴシック" panose="020B0609070205080204" pitchFamily="49" charset="-128"/>
                <a:ea typeface="ＭＳ ゴシック" panose="020B0609070205080204" pitchFamily="49" charset="-128"/>
                <a:cs typeface="Times New Roman" panose="02020603050405020304" pitchFamily="18" charset="0"/>
              </a:rPr>
              <a:t>実験結果</a:t>
            </a:r>
          </a:p>
        </p:txBody>
      </p:sp>
      <p:sp>
        <p:nvSpPr>
          <p:cNvPr id="100" name="四角形吹き出し 99"/>
          <p:cNvSpPr/>
          <p:nvPr/>
        </p:nvSpPr>
        <p:spPr>
          <a:xfrm>
            <a:off x="26154430" y="17790044"/>
            <a:ext cx="2572285" cy="1082416"/>
          </a:xfrm>
          <a:prstGeom prst="wedgeRectCallout">
            <a:avLst>
              <a:gd name="adj1" fmla="val -42868"/>
              <a:gd name="adj2" fmla="val 11242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309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一次共振</a:t>
            </a:r>
            <a:endParaRPr lang="en-US" altLang="ja-JP" sz="309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a:p>
            <a:pPr lvl="0" algn="ctr"/>
            <a:r>
              <a:rPr lang="en-US" altLang="ja-JP" sz="309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90.3[Hz]</a:t>
            </a:r>
          </a:p>
        </p:txBody>
      </p:sp>
      <p:sp>
        <p:nvSpPr>
          <p:cNvPr id="101" name="四角形吹き出し 100"/>
          <p:cNvSpPr/>
          <p:nvPr/>
        </p:nvSpPr>
        <p:spPr>
          <a:xfrm>
            <a:off x="26648621" y="19512112"/>
            <a:ext cx="3049325" cy="1558829"/>
          </a:xfrm>
          <a:prstGeom prst="wedgeRectCallout">
            <a:avLst>
              <a:gd name="adj1" fmla="val -3130"/>
              <a:gd name="adj2" fmla="val 99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309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ニ次共振</a:t>
            </a:r>
            <a:endParaRPr lang="en-US" altLang="ja-JP" sz="309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a:p>
            <a:pPr lvl="0" algn="ctr"/>
            <a:r>
              <a:rPr lang="en-US" altLang="ja-JP" sz="309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3090" b="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制御対象</a:t>
            </a:r>
            <a:r>
              <a:rPr lang="en-US" altLang="ja-JP" sz="309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a:t>
            </a:r>
          </a:p>
          <a:p>
            <a:pPr lvl="0" algn="ctr"/>
            <a:r>
              <a:rPr lang="en-US" altLang="ja-JP" sz="309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180.6[Hz]</a:t>
            </a:r>
          </a:p>
        </p:txBody>
      </p:sp>
      <p:sp>
        <p:nvSpPr>
          <p:cNvPr id="102" name="テキスト ボックス 101"/>
          <p:cNvSpPr txBox="1"/>
          <p:nvPr/>
        </p:nvSpPr>
        <p:spPr>
          <a:xfrm>
            <a:off x="15925534" y="24189208"/>
            <a:ext cx="13648269" cy="3488968"/>
          </a:xfrm>
          <a:prstGeom prst="rect">
            <a:avLst/>
          </a:prstGeom>
          <a:noFill/>
        </p:spPr>
        <p:txBody>
          <a:bodyPr wrap="square" rtlCol="0">
            <a:spAutoFit/>
          </a:bodyPr>
          <a:lstStyle/>
          <a:p>
            <a:r>
              <a:rPr lang="en-US" altLang="ja-JP" sz="3090" smtClean="0">
                <a:latin typeface="Times New Roman" panose="02020603050405020304" pitchFamily="18" charset="0"/>
                <a:ea typeface="ＭＳ ゴシック" panose="020B0609070205080204" pitchFamily="49" charset="-128"/>
                <a:cs typeface="Times New Roman" panose="02020603050405020304" pitchFamily="18" charset="0"/>
              </a:rPr>
              <a:t>Fig.3 </a:t>
            </a: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に示した装置構成</a:t>
            </a:r>
            <a:r>
              <a:rPr lang="ja-JP" altLang="en-US" sz="3090" dirty="0" smtClean="0">
                <a:latin typeface="Times New Roman" panose="02020603050405020304" pitchFamily="18" charset="0"/>
                <a:ea typeface="ＭＳ ゴシック" panose="020B0609070205080204" pitchFamily="49" charset="-128"/>
                <a:cs typeface="Times New Roman" panose="02020603050405020304" pitchFamily="18" charset="0"/>
              </a:rPr>
              <a:t>で実験装置の発振</a:t>
            </a: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を確認</a:t>
            </a:r>
            <a:r>
              <a:rPr lang="ja-JP" altLang="en-US" sz="3090" dirty="0" smtClean="0">
                <a:latin typeface="Times New Roman" panose="02020603050405020304" pitchFamily="18" charset="0"/>
                <a:ea typeface="ＭＳ ゴシック" panose="020B0609070205080204" pitchFamily="49" charset="-128"/>
                <a:cs typeface="Times New Roman" panose="02020603050405020304" pitchFamily="18" charset="0"/>
              </a:rPr>
              <a:t>．</a:t>
            </a:r>
            <a:endParaRPr lang="en-US" altLang="ja-JP" sz="3090" dirty="0" smtClean="0">
              <a:latin typeface="Times New Roman" panose="02020603050405020304" pitchFamily="18" charset="0"/>
              <a:ea typeface="ＭＳ ゴシック" panose="020B0609070205080204" pitchFamily="49" charset="-128"/>
              <a:cs typeface="Times New Roman" panose="02020603050405020304" pitchFamily="18" charset="0"/>
            </a:endParaRPr>
          </a:p>
          <a:p>
            <a:r>
              <a:rPr lang="ja-JP" altLang="en-US" sz="3090" dirty="0" smtClean="0">
                <a:latin typeface="Times New Roman" panose="02020603050405020304" pitchFamily="18" charset="0"/>
                <a:ea typeface="ＭＳ ゴシック" panose="020B0609070205080204" pitchFamily="49" charset="-128"/>
                <a:cs typeface="Times New Roman" panose="02020603050405020304" pitchFamily="18" charset="0"/>
              </a:rPr>
              <a:t>オシロスコープ</a:t>
            </a: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を用いて圧力センサ</a:t>
            </a:r>
            <a:r>
              <a:rPr lang="ja-JP" altLang="en-US" sz="3090" dirty="0" smtClean="0">
                <a:latin typeface="Times New Roman" panose="02020603050405020304" pitchFamily="18" charset="0"/>
                <a:ea typeface="ＭＳ ゴシック" panose="020B0609070205080204" pitchFamily="49" charset="-128"/>
                <a:cs typeface="Times New Roman" panose="02020603050405020304" pitchFamily="18" charset="0"/>
              </a:rPr>
              <a:t>の出力</a:t>
            </a: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電圧を測定し，圧力振幅を取得．</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a:p>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a:p>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正弦波のひずみを確認</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a:p>
            <a:r>
              <a:rPr lang="ja-JP" altLang="en-US" sz="3532" b="1" dirty="0">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3090" b="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制御対象となる高調波成分</a:t>
            </a:r>
            <a:r>
              <a:rPr lang="en-US" altLang="ja-JP" sz="3090" b="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3090" b="1" dirty="0" smtClean="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180.6[Hz</a:t>
            </a:r>
            <a:r>
              <a:rPr lang="en-US" altLang="ja-JP" sz="3090" b="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3090" b="1" dirty="0" err="1">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の励起を</a:t>
            </a:r>
            <a:r>
              <a:rPr lang="ja-JP" altLang="en-US" sz="3090" b="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確認</a:t>
            </a:r>
            <a:endParaRPr lang="en-US" altLang="ja-JP" sz="3090" b="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endParaRPr>
          </a:p>
          <a:p>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a:p>
            <a:r>
              <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rPr>
              <a:t>FFT</a:t>
            </a: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解析により励起される周波数の解析</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03" name="正方形/長方形 102"/>
          <p:cNvSpPr/>
          <p:nvPr/>
        </p:nvSpPr>
        <p:spPr>
          <a:xfrm>
            <a:off x="15702990" y="30537617"/>
            <a:ext cx="13858681" cy="6682783"/>
          </a:xfrm>
          <a:prstGeom prst="rect">
            <a:avLst/>
          </a:prstGeom>
          <a:noFill/>
          <a:ln w="2222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766" dirty="0">
              <a:solidFill>
                <a:sysClr val="windowText" lastClr="000000"/>
              </a:solidFill>
              <a:latin typeface="Times New Roman" panose="02020603050405020304" pitchFamily="18" charset="0"/>
              <a:cs typeface="Times New Roman" panose="02020603050405020304" pitchFamily="18" charset="0"/>
            </a:endParaRPr>
          </a:p>
        </p:txBody>
      </p:sp>
      <p:sp>
        <p:nvSpPr>
          <p:cNvPr id="82" name="テキスト ボックス 81"/>
          <p:cNvSpPr txBox="1"/>
          <p:nvPr/>
        </p:nvSpPr>
        <p:spPr>
          <a:xfrm>
            <a:off x="16347087" y="10734318"/>
            <a:ext cx="12546458" cy="1586909"/>
          </a:xfrm>
          <a:prstGeom prst="rect">
            <a:avLst/>
          </a:prstGeom>
          <a:noFill/>
          <a:ln>
            <a:noFill/>
          </a:ln>
        </p:spPr>
        <p:txBody>
          <a:bodyPr wrap="square" rtlCol="0">
            <a:spAutoFit/>
          </a:bodyPr>
          <a:lstStyle/>
          <a:p>
            <a:r>
              <a:rPr lang="ja-JP" altLang="en-US" sz="3532" b="1" dirty="0">
                <a:latin typeface="Times New Roman" panose="02020603050405020304" pitchFamily="18" charset="0"/>
                <a:ea typeface="ＭＳ ゴシック" panose="020B0609070205080204" pitchFamily="49" charset="-128"/>
                <a:cs typeface="Times New Roman" panose="02020603050405020304" pitchFamily="18" charset="0"/>
              </a:rPr>
              <a:t>熱音響コア</a:t>
            </a:r>
            <a:endParaRPr lang="en-US" altLang="ja-JP" sz="3532" b="1" dirty="0">
              <a:latin typeface="Times New Roman" panose="02020603050405020304" pitchFamily="18" charset="0"/>
              <a:ea typeface="ＭＳ ゴシック" panose="020B0609070205080204" pitchFamily="49" charset="-128"/>
              <a:cs typeface="Times New Roman" panose="02020603050405020304" pitchFamily="18" charset="0"/>
            </a:endParaRPr>
          </a:p>
          <a:p>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スタック両端の電熱線と冷却チラーから構成される．</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a:p>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熱電対により表面温度を</a:t>
            </a:r>
            <a:r>
              <a:rPr lang="ja-JP" altLang="en-US" sz="3090" dirty="0" smtClean="0">
                <a:latin typeface="Times New Roman" panose="02020603050405020304" pitchFamily="18" charset="0"/>
                <a:ea typeface="ＭＳ ゴシック" panose="020B0609070205080204" pitchFamily="49" charset="-128"/>
                <a:cs typeface="Times New Roman" panose="02020603050405020304" pitchFamily="18" charset="0"/>
              </a:rPr>
              <a:t>測定し</a:t>
            </a:r>
            <a:r>
              <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rPr>
              <a:t>T</a:t>
            </a:r>
            <a:r>
              <a:rPr lang="en-US" altLang="ja-JP" sz="3090" baseline="-25000" dirty="0">
                <a:latin typeface="Times New Roman" panose="02020603050405020304" pitchFamily="18" charset="0"/>
                <a:ea typeface="ＭＳ ゴシック" panose="020B0609070205080204" pitchFamily="49" charset="-128"/>
                <a:cs typeface="Times New Roman" panose="02020603050405020304" pitchFamily="18" charset="0"/>
              </a:rPr>
              <a:t>H</a:t>
            </a:r>
            <a:r>
              <a:rPr lang="ja-JP" altLang="en-US" sz="3090" dirty="0" err="1">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rPr>
              <a:t>T</a:t>
            </a:r>
            <a:r>
              <a:rPr lang="en-US" altLang="ja-JP" sz="3090" baseline="-25000" dirty="0">
                <a:latin typeface="Times New Roman" panose="02020603050405020304" pitchFamily="18" charset="0"/>
                <a:ea typeface="ＭＳ ゴシック" panose="020B0609070205080204" pitchFamily="49" charset="-128"/>
                <a:cs typeface="Times New Roman" panose="02020603050405020304" pitchFamily="18" charset="0"/>
              </a:rPr>
              <a:t>C</a:t>
            </a:r>
            <a:r>
              <a:rPr lang="ja-JP" altLang="en-US" sz="3090" dirty="0" smtClean="0">
                <a:latin typeface="Times New Roman" panose="02020603050405020304" pitchFamily="18" charset="0"/>
                <a:ea typeface="ＭＳ ゴシック" panose="020B0609070205080204" pitchFamily="49" charset="-128"/>
                <a:cs typeface="Times New Roman" panose="02020603050405020304" pitchFamily="18" charset="0"/>
              </a:rPr>
              <a:t>を決定する．</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63" name="テキスト ボックス 62"/>
          <p:cNvSpPr txBox="1"/>
          <p:nvPr/>
        </p:nvSpPr>
        <p:spPr>
          <a:xfrm>
            <a:off x="1600127" y="18364313"/>
            <a:ext cx="11932963" cy="1518877"/>
          </a:xfrm>
          <a:prstGeom prst="rect">
            <a:avLst/>
          </a:prstGeom>
          <a:noFill/>
          <a:ln w="22225">
            <a:solidFill>
              <a:schemeClr val="tx1"/>
            </a:solidFill>
          </a:ln>
        </p:spPr>
        <p:txBody>
          <a:bodyPr wrap="square" rtlCol="0">
            <a:spAutoFit/>
          </a:bodyPr>
          <a:lstStyle/>
          <a:p>
            <a:r>
              <a:rPr lang="ja-JP" altLang="en-US" sz="3090" b="1" dirty="0">
                <a:latin typeface="Times New Roman" panose="02020603050405020304" pitchFamily="18" charset="0"/>
                <a:ea typeface="ＭＳ ゴシック" panose="020B0609070205080204" pitchFamily="49" charset="-128"/>
                <a:cs typeface="Times New Roman" panose="02020603050405020304" pitchFamily="18" charset="0"/>
              </a:rPr>
              <a:t>参考文献</a:t>
            </a:r>
            <a:r>
              <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福谷滉扶美</a:t>
            </a:r>
            <a:r>
              <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rPr>
              <a:t>,Gazi Sharif,</a:t>
            </a: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千賀麻利子</a:t>
            </a:r>
            <a:r>
              <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葛生和人</a:t>
            </a:r>
            <a:r>
              <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長谷川真也，</a:t>
            </a:r>
            <a:r>
              <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rPr>
              <a:t>2</a:t>
            </a: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次モードが励起する熱音響自励振動のアクティブ制御，</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a:p>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日本音響学会講演論文集，</a:t>
            </a:r>
            <a:r>
              <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rPr>
              <a:t>(2016.9.14)</a:t>
            </a:r>
          </a:p>
        </p:txBody>
      </p:sp>
      <p:pic>
        <p:nvPicPr>
          <p:cNvPr id="13" name="図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3433041" y="30691196"/>
            <a:ext cx="5845941" cy="4376640"/>
          </a:xfrm>
          <a:prstGeom prst="rect">
            <a:avLst/>
          </a:prstGeom>
        </p:spPr>
      </p:pic>
      <p:sp>
        <p:nvSpPr>
          <p:cNvPr id="71" name="テキスト ボックス 70"/>
          <p:cNvSpPr txBox="1"/>
          <p:nvPr/>
        </p:nvSpPr>
        <p:spPr>
          <a:xfrm>
            <a:off x="16417155" y="15311391"/>
            <a:ext cx="12546458" cy="1043363"/>
          </a:xfrm>
          <a:prstGeom prst="rect">
            <a:avLst/>
          </a:prstGeom>
          <a:noFill/>
          <a:ln>
            <a:noFill/>
          </a:ln>
        </p:spPr>
        <p:txBody>
          <a:bodyPr wrap="square" rtlCol="0">
            <a:spAutoFit/>
          </a:bodyPr>
          <a:lstStyle/>
          <a:p>
            <a:r>
              <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rPr>
              <a:t>T</a:t>
            </a:r>
            <a:r>
              <a:rPr lang="en-US" altLang="ja-JP" sz="3090" baseline="-25000" dirty="0">
                <a:latin typeface="Times New Roman" panose="02020603050405020304" pitchFamily="18" charset="0"/>
                <a:ea typeface="ＭＳ ゴシック" panose="020B0609070205080204" pitchFamily="49" charset="-128"/>
                <a:cs typeface="Times New Roman" panose="02020603050405020304" pitchFamily="18" charset="0"/>
              </a:rPr>
              <a:t>H</a:t>
            </a:r>
            <a:r>
              <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rPr>
              <a:t>=430[</a:t>
            </a: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rPr>
              <a:t>T</a:t>
            </a:r>
            <a:r>
              <a:rPr lang="en-US" altLang="ja-JP" sz="3090" baseline="-25000" dirty="0">
                <a:latin typeface="Times New Roman" panose="02020603050405020304" pitchFamily="18" charset="0"/>
                <a:ea typeface="ＭＳ ゴシック" panose="020B0609070205080204" pitchFamily="49" charset="-128"/>
                <a:cs typeface="Times New Roman" panose="02020603050405020304" pitchFamily="18" charset="0"/>
              </a:rPr>
              <a:t>C</a:t>
            </a:r>
            <a:r>
              <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rPr>
              <a:t>=16[</a:t>
            </a: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として温度勾配を与え，管路長を変更することで高調波が励起する発振条件を探した．</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83" name="テキスト ボックス 82"/>
          <p:cNvSpPr txBox="1"/>
          <p:nvPr/>
        </p:nvSpPr>
        <p:spPr>
          <a:xfrm>
            <a:off x="16222733" y="10181061"/>
            <a:ext cx="12546458" cy="567848"/>
          </a:xfrm>
          <a:prstGeom prst="rect">
            <a:avLst/>
          </a:prstGeom>
          <a:noFill/>
          <a:ln>
            <a:noFill/>
          </a:ln>
        </p:spPr>
        <p:txBody>
          <a:bodyPr wrap="square" rtlCol="0">
            <a:spAutoFit/>
          </a:bodyPr>
          <a:lstStyle/>
          <a:p>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圧力センサの出力から制御音を作成し，スピーカを駆動する．</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85" name="テキスト ボックス 84"/>
          <p:cNvSpPr txBox="1"/>
          <p:nvPr/>
        </p:nvSpPr>
        <p:spPr>
          <a:xfrm>
            <a:off x="25084644" y="34981878"/>
            <a:ext cx="2780565" cy="431978"/>
          </a:xfrm>
          <a:prstGeom prst="rect">
            <a:avLst/>
          </a:prstGeom>
          <a:noFill/>
        </p:spPr>
        <p:txBody>
          <a:bodyPr wrap="square" rtlCol="0">
            <a:spAutoFit/>
          </a:bodyPr>
          <a:lstStyle/>
          <a:p>
            <a:pPr algn="ctr"/>
            <a:r>
              <a:rPr lang="en-US" altLang="ja-JP" sz="2207" b="1" dirty="0">
                <a:latin typeface="Times New Roman" panose="02020603050405020304" pitchFamily="18" charset="0"/>
                <a:ea typeface="ＭＳ ゴシック" panose="020B0609070205080204" pitchFamily="49" charset="-128"/>
                <a:cs typeface="Times New Roman" panose="02020603050405020304" pitchFamily="18" charset="0"/>
              </a:rPr>
              <a:t>Frequency[Hz]</a:t>
            </a:r>
          </a:p>
        </p:txBody>
      </p:sp>
      <p:sp>
        <p:nvSpPr>
          <p:cNvPr id="86" name="テキスト ボックス 85"/>
          <p:cNvSpPr txBox="1"/>
          <p:nvPr/>
        </p:nvSpPr>
        <p:spPr>
          <a:xfrm>
            <a:off x="23254627" y="31757078"/>
            <a:ext cx="524311" cy="2112617"/>
          </a:xfrm>
          <a:prstGeom prst="rect">
            <a:avLst/>
          </a:prstGeom>
          <a:noFill/>
        </p:spPr>
        <p:txBody>
          <a:bodyPr vert="vert270" wrap="square" rtlCol="0">
            <a:spAutoFit/>
          </a:bodyPr>
          <a:lstStyle/>
          <a:p>
            <a:pPr algn="ctr"/>
            <a:r>
              <a:rPr lang="en-US" altLang="ja-JP" sz="2207" b="1" dirty="0">
                <a:latin typeface="Times New Roman" panose="02020603050405020304" pitchFamily="18" charset="0"/>
                <a:ea typeface="ＭＳ ゴシック" panose="020B0609070205080204" pitchFamily="49" charset="-128"/>
                <a:cs typeface="Times New Roman" panose="02020603050405020304" pitchFamily="18" charset="0"/>
              </a:rPr>
              <a:t>Voltage[V]</a:t>
            </a:r>
          </a:p>
        </p:txBody>
      </p:sp>
      <mc:AlternateContent xmlns:mc="http://schemas.openxmlformats.org/markup-compatibility/2006" xmlns:a14="http://schemas.microsoft.com/office/drawing/2010/main">
        <mc:Choice Requires="a14">
          <p:sp>
            <p:nvSpPr>
              <p:cNvPr id="87" name="テキスト ボックス 86"/>
              <p:cNvSpPr txBox="1"/>
              <p:nvPr/>
            </p:nvSpPr>
            <p:spPr>
              <a:xfrm>
                <a:off x="15914187" y="31566663"/>
                <a:ext cx="6953326" cy="1225207"/>
              </a:xfrm>
              <a:prstGeom prst="rect">
                <a:avLst/>
              </a:prstGeom>
              <a:noFill/>
              <a:ln w="22225">
                <a:solidFill>
                  <a:schemeClr val="tx1"/>
                </a:solidFill>
              </a:ln>
            </p:spPr>
            <p:txBody>
              <a:bodyPr wrap="square" lIns="0" tIns="0" rIns="0" bIns="0" rtlCol="0">
                <a:spAutoFit/>
              </a:bodyPr>
              <a:lstStyle/>
              <a:p>
                <a14:m>
                  <m:oMath xmlns:m="http://schemas.openxmlformats.org/officeDocument/2006/math">
                    <m:r>
                      <a:rPr lang="en-US" altLang="ja-JP" sz="3973" i="1">
                        <a:latin typeface="Cambria Math" panose="02040503050406030204" pitchFamily="18" charset="0"/>
                      </a:rPr>
                      <m:t> </m:t>
                    </m:r>
                    <m:r>
                      <a:rPr lang="ja-JP" altLang="en-US" sz="3973" i="1">
                        <a:latin typeface="Cambria Math" panose="02040503050406030204" pitchFamily="18" charset="0"/>
                      </a:rPr>
                      <m:t>減衰比</m:t>
                    </m:r>
                    <m:r>
                      <a:rPr lang="en-US" altLang="ja-JP" sz="3973" i="1">
                        <a:latin typeface="Cambria Math" panose="02040503050406030204" pitchFamily="18" charset="0"/>
                      </a:rPr>
                      <m:t> </m:t>
                    </m:r>
                    <m:r>
                      <a:rPr lang="ja-JP" altLang="en-US" sz="3973" i="1">
                        <a:latin typeface="Cambria Math" panose="02040503050406030204" pitchFamily="18" charset="0"/>
                      </a:rPr>
                      <m:t>𝜁</m:t>
                    </m:r>
                  </m:oMath>
                </a14:m>
                <a:r>
                  <a:rPr lang="en-US" altLang="ja-JP" sz="3973" dirty="0">
                    <a:latin typeface="Times New Roman" panose="02020603050405020304" pitchFamily="18" charset="0"/>
                    <a:cs typeface="Times New Roman" panose="02020603050405020304" pitchFamily="18" charset="0"/>
                  </a:rPr>
                  <a:t>:				0.01    </a:t>
                </a:r>
              </a:p>
              <a:p>
                <a14:m>
                  <m:oMath xmlns:m="http://schemas.openxmlformats.org/officeDocument/2006/math">
                    <m:sSub>
                      <m:sSubPr>
                        <m:ctrlPr>
                          <a:rPr lang="en-US" altLang="ja-JP" sz="3973" i="1">
                            <a:latin typeface="Cambria Math" panose="02040503050406030204" pitchFamily="18" charset="0"/>
                          </a:rPr>
                        </m:ctrlPr>
                      </m:sSubPr>
                      <m:e>
                        <m:r>
                          <a:rPr lang="en-US" altLang="ja-JP" sz="3973" i="1">
                            <a:latin typeface="Cambria Math" panose="02040503050406030204" pitchFamily="18" charset="0"/>
                          </a:rPr>
                          <m:t> </m:t>
                        </m:r>
                        <m:r>
                          <a:rPr lang="ja-JP" altLang="en-US" sz="3973" i="1">
                            <a:latin typeface="Cambria Math" panose="02040503050406030204" pitchFamily="18" charset="0"/>
                          </a:rPr>
                          <m:t>中心角周波数</m:t>
                        </m:r>
                        <m:r>
                          <a:rPr lang="en-US" altLang="ja-JP" sz="3973" i="1">
                            <a:latin typeface="Cambria Math" panose="02040503050406030204" pitchFamily="18" charset="0"/>
                          </a:rPr>
                          <m:t> </m:t>
                        </m:r>
                        <m:r>
                          <a:rPr lang="ja-JP" altLang="en-US" sz="3973" i="1">
                            <a:latin typeface="Cambria Math" panose="02040503050406030204" pitchFamily="18" charset="0"/>
                          </a:rPr>
                          <m:t>𝜔</m:t>
                        </m:r>
                      </m:e>
                      <m:sub>
                        <m:r>
                          <a:rPr lang="en-US" altLang="ja-JP" sz="3973" i="1">
                            <a:latin typeface="Cambria Math" panose="02040503050406030204" pitchFamily="18" charset="0"/>
                          </a:rPr>
                          <m:t>𝑛</m:t>
                        </m:r>
                      </m:sub>
                    </m:sSub>
                  </m:oMath>
                </a14:m>
                <a:r>
                  <a:rPr lang="en-US" altLang="ja-JP" sz="3973" dirty="0">
                    <a:latin typeface="Times New Roman" panose="02020603050405020304" pitchFamily="18" charset="0"/>
                    <a:cs typeface="Times New Roman" panose="02020603050405020304" pitchFamily="18" charset="0"/>
                  </a:rPr>
                  <a:t>[Hz]:	180.6</a:t>
                </a:r>
                <a:endParaRPr lang="ja-JP" altLang="en-US" sz="3973" dirty="0">
                  <a:latin typeface="Times New Roman" panose="02020603050405020304" pitchFamily="18" charset="0"/>
                  <a:cs typeface="Times New Roman" panose="02020603050405020304" pitchFamily="18" charset="0"/>
                </a:endParaRPr>
              </a:p>
            </p:txBody>
          </p:sp>
        </mc:Choice>
        <mc:Fallback xmlns="">
          <p:sp>
            <p:nvSpPr>
              <p:cNvPr id="87" name="テキスト ボックス 86"/>
              <p:cNvSpPr txBox="1">
                <a:spLocks noRot="1" noChangeAspect="1" noMove="1" noResize="1" noEditPoints="1" noAdjustHandles="1" noChangeArrowheads="1" noChangeShapeType="1" noTextEdit="1"/>
              </p:cNvSpPr>
              <p:nvPr/>
            </p:nvSpPr>
            <p:spPr>
              <a:xfrm>
                <a:off x="15914187" y="31566663"/>
                <a:ext cx="6953326" cy="1225207"/>
              </a:xfrm>
              <a:prstGeom prst="rect">
                <a:avLst/>
              </a:prstGeom>
              <a:blipFill>
                <a:blip r:embed="rId8"/>
                <a:stretch>
                  <a:fillRect t="-11220" r="-2972" b="-23415"/>
                </a:stretch>
              </a:blipFill>
              <a:ln w="22225">
                <a:solidFill>
                  <a:schemeClr val="tx1"/>
                </a:solidFill>
              </a:ln>
            </p:spPr>
            <p:txBody>
              <a:bodyPr/>
              <a:lstStyle/>
              <a:p>
                <a:r>
                  <a:rPr lang="ja-JP" altLang="en-US">
                    <a:noFill/>
                  </a:rPr>
                  <a:t> </a:t>
                </a:r>
              </a:p>
            </p:txBody>
          </p:sp>
        </mc:Fallback>
      </mc:AlternateContent>
      <p:sp>
        <p:nvSpPr>
          <p:cNvPr id="84" name="テキスト ボックス 83"/>
          <p:cNvSpPr txBox="1"/>
          <p:nvPr/>
        </p:nvSpPr>
        <p:spPr>
          <a:xfrm>
            <a:off x="15915710" y="32991057"/>
            <a:ext cx="6211628" cy="2469907"/>
          </a:xfrm>
          <a:prstGeom prst="rect">
            <a:avLst/>
          </a:prstGeom>
          <a:noFill/>
        </p:spPr>
        <p:txBody>
          <a:bodyPr wrap="square" rtlCol="0">
            <a:spAutoFit/>
          </a:bodyPr>
          <a:lstStyle/>
          <a:p>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上記の条件で</a:t>
            </a:r>
            <a:r>
              <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rPr>
              <a:t>BPF</a:t>
            </a: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を設計した．</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a:p>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発振実験で得た圧力振幅に対し，数値計算ソフト上で出力を計算．</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a:p>
            <a:r>
              <a:rPr lang="ja-JP" altLang="en-US" sz="3090" b="1" dirty="0" smtClean="0">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3090" b="1" dirty="0">
                <a:latin typeface="Times New Roman" panose="02020603050405020304" pitchFamily="18" charset="0"/>
                <a:ea typeface="ＭＳ ゴシック" panose="020B0609070205080204" pitchFamily="49" charset="-128"/>
                <a:cs typeface="Times New Roman" panose="02020603050405020304" pitchFamily="18" charset="0"/>
              </a:rPr>
              <a:t>二次共振のみの抽出</a:t>
            </a:r>
            <a:endParaRPr lang="en-US" altLang="ja-JP" sz="3090" b="1" dirty="0">
              <a:latin typeface="Times New Roman" panose="02020603050405020304" pitchFamily="18" charset="0"/>
              <a:ea typeface="ＭＳ ゴシック" panose="020B0609070205080204" pitchFamily="49" charset="-128"/>
              <a:cs typeface="Times New Roman" panose="02020603050405020304" pitchFamily="18" charset="0"/>
            </a:endParaRPr>
          </a:p>
          <a:p>
            <a:r>
              <a:rPr lang="ja-JP" altLang="en-US" sz="3090" b="1" dirty="0">
                <a:latin typeface="Times New Roman" panose="02020603050405020304" pitchFamily="18" charset="0"/>
                <a:ea typeface="ＭＳ ゴシック" panose="020B0609070205080204" pitchFamily="49" charset="-128"/>
                <a:cs typeface="Times New Roman" panose="02020603050405020304" pitchFamily="18" charset="0"/>
              </a:rPr>
              <a:t>　</a:t>
            </a:r>
            <a:r>
              <a:rPr lang="ja-JP" altLang="en-US" sz="3090" b="1" dirty="0" smtClean="0">
                <a:latin typeface="Times New Roman" panose="02020603050405020304" pitchFamily="18" charset="0"/>
                <a:ea typeface="ＭＳ ゴシック" panose="020B0609070205080204" pitchFamily="49" charset="-128"/>
                <a:cs typeface="Times New Roman" panose="02020603050405020304" pitchFamily="18" charset="0"/>
              </a:rPr>
              <a:t>フィルタ</a:t>
            </a:r>
            <a:r>
              <a:rPr lang="ja-JP" altLang="en-US" sz="3090" b="1" dirty="0">
                <a:latin typeface="Times New Roman" panose="02020603050405020304" pitchFamily="18" charset="0"/>
                <a:ea typeface="ＭＳ ゴシック" panose="020B0609070205080204" pitchFamily="49" charset="-128"/>
                <a:cs typeface="Times New Roman" panose="02020603050405020304" pitchFamily="18" charset="0"/>
              </a:rPr>
              <a:t>の挙動を確認</a:t>
            </a:r>
            <a:endParaRPr lang="en-US" altLang="ja-JP" sz="3090"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05" name="テキスト ボックス 104"/>
          <p:cNvSpPr txBox="1"/>
          <p:nvPr/>
        </p:nvSpPr>
        <p:spPr>
          <a:xfrm>
            <a:off x="16142785" y="35726009"/>
            <a:ext cx="7993565" cy="1043363"/>
          </a:xfrm>
          <a:prstGeom prst="rect">
            <a:avLst/>
          </a:prstGeom>
          <a:noFill/>
          <a:ln w="22225">
            <a:solidFill>
              <a:schemeClr val="tx1"/>
            </a:solidFill>
          </a:ln>
        </p:spPr>
        <p:txBody>
          <a:bodyPr wrap="square" rtlCol="0">
            <a:spAutoFit/>
          </a:bodyPr>
          <a:lstStyle/>
          <a:p>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今後，設計した</a:t>
            </a:r>
            <a:r>
              <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rPr>
              <a:t>BPF</a:t>
            </a: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をプログラムを用いたディジタルフィルタとして実装する．</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06" name="テキスト ボックス 105"/>
          <p:cNvSpPr txBox="1"/>
          <p:nvPr/>
        </p:nvSpPr>
        <p:spPr>
          <a:xfrm>
            <a:off x="19167544" y="27758691"/>
            <a:ext cx="6986886" cy="1518877"/>
          </a:xfrm>
          <a:prstGeom prst="rect">
            <a:avLst/>
          </a:prstGeom>
          <a:noFill/>
          <a:ln w="22225">
            <a:solidFill>
              <a:schemeClr val="tx1"/>
            </a:solidFill>
          </a:ln>
        </p:spPr>
        <p:txBody>
          <a:bodyPr wrap="square" rtlCol="0">
            <a:spAutoFit/>
          </a:bodyPr>
          <a:lstStyle/>
          <a:p>
            <a:r>
              <a:rPr lang="ja-JP" altLang="en-US" sz="3090" b="1" dirty="0">
                <a:latin typeface="Times New Roman" panose="02020603050405020304" pitchFamily="18" charset="0"/>
                <a:ea typeface="ＭＳ ゴシック" panose="020B0609070205080204" pitchFamily="49" charset="-128"/>
                <a:cs typeface="Times New Roman" panose="02020603050405020304" pitchFamily="18" charset="0"/>
              </a:rPr>
              <a:t>制御後の予想</a:t>
            </a:r>
            <a:endParaRPr lang="en-US" altLang="ja-JP" sz="3090" b="1" dirty="0">
              <a:latin typeface="Times New Roman" panose="02020603050405020304" pitchFamily="18" charset="0"/>
              <a:ea typeface="ＭＳ ゴシック" panose="020B0609070205080204" pitchFamily="49" charset="-128"/>
              <a:cs typeface="Times New Roman" panose="02020603050405020304" pitchFamily="18" charset="0"/>
            </a:endParaRPr>
          </a:p>
          <a:p>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一次共振　→　圧力振幅の増加</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a:p>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二次共振　→　制御音により抑制</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13" name="テキスト ボックス 112"/>
          <p:cNvSpPr txBox="1"/>
          <p:nvPr/>
        </p:nvSpPr>
        <p:spPr>
          <a:xfrm>
            <a:off x="15664533" y="38488767"/>
            <a:ext cx="13773121" cy="1043363"/>
          </a:xfrm>
          <a:prstGeom prst="rect">
            <a:avLst/>
          </a:prstGeom>
          <a:noFill/>
        </p:spPr>
        <p:txBody>
          <a:bodyPr wrap="square" rtlCol="0">
            <a:spAutoFit/>
          </a:bodyPr>
          <a:lstStyle/>
          <a:p>
            <a:pPr marL="757108" indent="-757108">
              <a:buFont typeface="Wingdings" panose="05000000000000000000" pitchFamily="2" charset="2"/>
              <a:buChar char="l"/>
            </a:pP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定在波型熱</a:t>
            </a:r>
            <a:r>
              <a:rPr lang="ja-JP" altLang="en-US" sz="3090" dirty="0" smtClean="0">
                <a:latin typeface="Times New Roman" panose="02020603050405020304" pitchFamily="18" charset="0"/>
                <a:ea typeface="ＭＳ ゴシック" panose="020B0609070205080204" pitchFamily="49" charset="-128"/>
                <a:cs typeface="Times New Roman" panose="02020603050405020304" pitchFamily="18" charset="0"/>
              </a:rPr>
              <a:t>音響エンジンを対象に発振実験を行い，高調波の励起を確認．</a:t>
            </a:r>
            <a:endParaRPr lang="en-US" altLang="ja-JP" sz="3090" dirty="0" smtClean="0">
              <a:latin typeface="Times New Roman" panose="02020603050405020304" pitchFamily="18" charset="0"/>
              <a:ea typeface="ＭＳ ゴシック" panose="020B0609070205080204" pitchFamily="49" charset="-128"/>
              <a:cs typeface="Times New Roman" panose="02020603050405020304" pitchFamily="18" charset="0"/>
            </a:endParaRPr>
          </a:p>
          <a:p>
            <a:pPr marL="757108" indent="-757108">
              <a:buFont typeface="Wingdings" panose="05000000000000000000" pitchFamily="2" charset="2"/>
              <a:buChar char="l"/>
            </a:pPr>
            <a:r>
              <a:rPr lang="ja-JP" altLang="en-US" sz="3090" dirty="0" smtClean="0">
                <a:latin typeface="Times New Roman" panose="02020603050405020304" pitchFamily="18" charset="0"/>
                <a:ea typeface="ＭＳ ゴシック" panose="020B0609070205080204" pitchFamily="49" charset="-128"/>
                <a:cs typeface="Times New Roman" panose="02020603050405020304" pitchFamily="18" charset="0"/>
              </a:rPr>
              <a:t>高調波</a:t>
            </a: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のみを</a:t>
            </a:r>
            <a:r>
              <a:rPr lang="ja-JP" altLang="en-US" sz="3090" dirty="0" smtClean="0">
                <a:latin typeface="Times New Roman" panose="02020603050405020304" pitchFamily="18" charset="0"/>
                <a:ea typeface="ＭＳ ゴシック" panose="020B0609070205080204" pitchFamily="49" charset="-128"/>
                <a:cs typeface="Times New Roman" panose="02020603050405020304" pitchFamily="18" charset="0"/>
              </a:rPr>
              <a:t>抽出する</a:t>
            </a:r>
            <a:r>
              <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rPr>
              <a:t>BPF</a:t>
            </a: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を</a:t>
            </a:r>
            <a:r>
              <a:rPr lang="ja-JP" altLang="en-US" sz="3090" dirty="0" smtClean="0">
                <a:latin typeface="Times New Roman" panose="02020603050405020304" pitchFamily="18" charset="0"/>
                <a:ea typeface="ＭＳ ゴシック" panose="020B0609070205080204" pitchFamily="49" charset="-128"/>
                <a:cs typeface="Times New Roman" panose="02020603050405020304" pitchFamily="18" charset="0"/>
              </a:rPr>
              <a:t>設計．</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15" name="テキスト ボックス 114"/>
          <p:cNvSpPr txBox="1"/>
          <p:nvPr/>
        </p:nvSpPr>
        <p:spPr>
          <a:xfrm>
            <a:off x="9198049" y="24924868"/>
            <a:ext cx="4414248" cy="567848"/>
          </a:xfrm>
          <a:prstGeom prst="rect">
            <a:avLst/>
          </a:prstGeom>
          <a:noFill/>
        </p:spPr>
        <p:txBody>
          <a:bodyPr wrap="square" rtlCol="0">
            <a:spAutoFit/>
          </a:bodyPr>
          <a:lstStyle/>
          <a:p>
            <a:r>
              <a:rPr lang="en-US" altLang="ja-JP" sz="3090" b="1" dirty="0">
                <a:latin typeface="Times New Roman" panose="02020603050405020304" pitchFamily="18" charset="0"/>
                <a:ea typeface="ＭＳ ゴシック" panose="020B0609070205080204" pitchFamily="49" charset="-128"/>
                <a:cs typeface="Times New Roman" panose="02020603050405020304" pitchFamily="18" charset="0"/>
              </a:rPr>
              <a:t>Fig.2 </a:t>
            </a:r>
            <a:r>
              <a:rPr lang="ja-JP" altLang="en-US" sz="3090" b="1" dirty="0">
                <a:latin typeface="Times New Roman" panose="02020603050405020304" pitchFamily="18" charset="0"/>
                <a:ea typeface="ＭＳ ゴシック" panose="020B0609070205080204" pitchFamily="49" charset="-128"/>
                <a:cs typeface="Times New Roman" panose="02020603050405020304" pitchFamily="18" charset="0"/>
              </a:rPr>
              <a:t>能動騒音制御</a:t>
            </a:r>
            <a:endParaRPr lang="en-US" altLang="ja-JP" sz="3090"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90" name="下矢印 89"/>
          <p:cNvSpPr/>
          <p:nvPr/>
        </p:nvSpPr>
        <p:spPr>
          <a:xfrm>
            <a:off x="7088292" y="38141049"/>
            <a:ext cx="1063367" cy="738891"/>
          </a:xfrm>
          <a:prstGeom prst="downArrow">
            <a:avLst>
              <a:gd name="adj1" fmla="val 43971"/>
              <a:gd name="adj2" fmla="val 49025"/>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766"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18" name="テキスト ボックス 117"/>
              <p:cNvSpPr txBox="1"/>
              <p:nvPr/>
            </p:nvSpPr>
            <p:spPr>
              <a:xfrm>
                <a:off x="1857378" y="32253984"/>
                <a:ext cx="6554482" cy="1278748"/>
              </a:xfrm>
              <a:prstGeom prst="rect">
                <a:avLst/>
              </a:prstGeom>
              <a:noFill/>
            </p:spPr>
            <p:txBody>
              <a:bodyPr wrap="square" lIns="0" tIns="0" rIns="0" bIns="0" rtlCol="0">
                <a:spAutoFit/>
              </a:bodyPr>
              <a:lstStyle/>
              <a:p>
                <a:r>
                  <a:rPr lang="en-US" altLang="ja-JP" sz="4635" b="1" dirty="0">
                    <a:latin typeface="Times New Roman" panose="02020603050405020304" pitchFamily="18" charset="0"/>
                    <a:cs typeface="Times New Roman" panose="02020603050405020304" pitchFamily="18" charset="0"/>
                  </a:rPr>
                  <a:t>BPF(s) </a:t>
                </a:r>
                <a:r>
                  <a:rPr lang="en-US" altLang="ja-JP" sz="5298" b="1"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altLang="ja-JP" sz="5298" b="1" i="1">
                            <a:latin typeface="Cambria Math" panose="02040503050406030204" pitchFamily="18" charset="0"/>
                          </a:rPr>
                        </m:ctrlPr>
                      </m:fPr>
                      <m:num>
                        <m:r>
                          <a:rPr lang="en-US" altLang="ja-JP" sz="5298" b="1" i="1">
                            <a:latin typeface="Cambria Math" panose="02040503050406030204" pitchFamily="18" charset="0"/>
                          </a:rPr>
                          <m:t>𝟐</m:t>
                        </m:r>
                        <m:r>
                          <a:rPr lang="ja-JP" altLang="en-US" sz="5298" b="1" i="1">
                            <a:latin typeface="Cambria Math" panose="02040503050406030204" pitchFamily="18" charset="0"/>
                          </a:rPr>
                          <m:t>𝜻</m:t>
                        </m:r>
                        <m:sSub>
                          <m:sSubPr>
                            <m:ctrlPr>
                              <a:rPr lang="en-US" altLang="ja-JP" sz="5298" b="1" i="1">
                                <a:latin typeface="Cambria Math" panose="02040503050406030204" pitchFamily="18" charset="0"/>
                              </a:rPr>
                            </m:ctrlPr>
                          </m:sSubPr>
                          <m:e>
                            <m:r>
                              <a:rPr lang="ja-JP" altLang="en-US" sz="5298" b="1" i="1">
                                <a:latin typeface="Cambria Math" panose="02040503050406030204" pitchFamily="18" charset="0"/>
                              </a:rPr>
                              <m:t>𝝎</m:t>
                            </m:r>
                          </m:e>
                          <m:sub>
                            <m:r>
                              <a:rPr lang="en-US" altLang="ja-JP" sz="5298" b="1" i="1">
                                <a:latin typeface="Cambria Math" panose="02040503050406030204" pitchFamily="18" charset="0"/>
                              </a:rPr>
                              <m:t>𝒏</m:t>
                            </m:r>
                          </m:sub>
                        </m:sSub>
                        <m:r>
                          <a:rPr lang="en-US" altLang="ja-JP" sz="5298" b="1" i="1">
                            <a:latin typeface="Cambria Math" panose="02040503050406030204" pitchFamily="18" charset="0"/>
                          </a:rPr>
                          <m:t>𝒔</m:t>
                        </m:r>
                      </m:num>
                      <m:den>
                        <m:sSup>
                          <m:sSupPr>
                            <m:ctrlPr>
                              <a:rPr lang="en-US" altLang="ja-JP" sz="5298" b="1" i="1">
                                <a:latin typeface="Cambria Math" panose="02040503050406030204" pitchFamily="18" charset="0"/>
                              </a:rPr>
                            </m:ctrlPr>
                          </m:sSupPr>
                          <m:e>
                            <m:r>
                              <a:rPr lang="en-US" altLang="ja-JP" sz="5298" b="1" i="1">
                                <a:latin typeface="Cambria Math" panose="02040503050406030204" pitchFamily="18" charset="0"/>
                              </a:rPr>
                              <m:t>𝒔</m:t>
                            </m:r>
                          </m:e>
                          <m:sup>
                            <m:r>
                              <a:rPr lang="en-US" altLang="ja-JP" sz="5298" b="1" i="1">
                                <a:latin typeface="Cambria Math" panose="02040503050406030204" pitchFamily="18" charset="0"/>
                              </a:rPr>
                              <m:t>𝟐</m:t>
                            </m:r>
                          </m:sup>
                        </m:sSup>
                        <m:r>
                          <a:rPr lang="en-US" altLang="ja-JP" sz="5298" b="1" i="1">
                            <a:latin typeface="Cambria Math" panose="02040503050406030204" pitchFamily="18" charset="0"/>
                          </a:rPr>
                          <m:t>+</m:t>
                        </m:r>
                        <m:r>
                          <a:rPr lang="en-US" altLang="ja-JP" sz="5298" b="1" i="1">
                            <a:latin typeface="Cambria Math" panose="02040503050406030204" pitchFamily="18" charset="0"/>
                          </a:rPr>
                          <m:t>𝟐</m:t>
                        </m:r>
                        <m:r>
                          <a:rPr lang="ja-JP" altLang="en-US" sz="5298" b="1" i="1">
                            <a:latin typeface="Cambria Math" panose="02040503050406030204" pitchFamily="18" charset="0"/>
                          </a:rPr>
                          <m:t>𝜻</m:t>
                        </m:r>
                        <m:sSub>
                          <m:sSubPr>
                            <m:ctrlPr>
                              <a:rPr lang="en-US" altLang="ja-JP" sz="5298" b="1" i="1">
                                <a:latin typeface="Cambria Math" panose="02040503050406030204" pitchFamily="18" charset="0"/>
                              </a:rPr>
                            </m:ctrlPr>
                          </m:sSubPr>
                          <m:e>
                            <m:r>
                              <a:rPr lang="ja-JP" altLang="en-US" sz="5298" b="1" i="1">
                                <a:latin typeface="Cambria Math" panose="02040503050406030204" pitchFamily="18" charset="0"/>
                              </a:rPr>
                              <m:t>𝝎</m:t>
                            </m:r>
                          </m:e>
                          <m:sub>
                            <m:r>
                              <a:rPr lang="en-US" altLang="ja-JP" sz="5298" b="1" i="1">
                                <a:latin typeface="Cambria Math" panose="02040503050406030204" pitchFamily="18" charset="0"/>
                              </a:rPr>
                              <m:t>𝒏</m:t>
                            </m:r>
                          </m:sub>
                        </m:sSub>
                        <m:r>
                          <a:rPr lang="en-US" altLang="ja-JP" sz="5298" b="1" i="1">
                            <a:latin typeface="Cambria Math" panose="02040503050406030204" pitchFamily="18" charset="0"/>
                          </a:rPr>
                          <m:t>𝒔</m:t>
                        </m:r>
                        <m:r>
                          <a:rPr lang="en-US" altLang="ja-JP" sz="5298" b="1" i="1">
                            <a:latin typeface="Cambria Math" panose="02040503050406030204" pitchFamily="18" charset="0"/>
                          </a:rPr>
                          <m:t>+</m:t>
                        </m:r>
                        <m:sSup>
                          <m:sSupPr>
                            <m:ctrlPr>
                              <a:rPr lang="en-US" altLang="ja-JP" sz="5298" b="1" i="1">
                                <a:latin typeface="Cambria Math" panose="02040503050406030204" pitchFamily="18" charset="0"/>
                              </a:rPr>
                            </m:ctrlPr>
                          </m:sSupPr>
                          <m:e>
                            <m:sSub>
                              <m:sSubPr>
                                <m:ctrlPr>
                                  <a:rPr lang="en-US" altLang="ja-JP" sz="5298" b="1" i="1">
                                    <a:latin typeface="Cambria Math" panose="02040503050406030204" pitchFamily="18" charset="0"/>
                                  </a:rPr>
                                </m:ctrlPr>
                              </m:sSubPr>
                              <m:e>
                                <m:r>
                                  <a:rPr lang="ja-JP" altLang="en-US" sz="5298" b="1" i="1">
                                    <a:latin typeface="Cambria Math" panose="02040503050406030204" pitchFamily="18" charset="0"/>
                                  </a:rPr>
                                  <m:t>𝝎</m:t>
                                </m:r>
                              </m:e>
                              <m:sub>
                                <m:r>
                                  <a:rPr lang="en-US" altLang="ja-JP" sz="5298" b="1" i="1">
                                    <a:latin typeface="Cambria Math" panose="02040503050406030204" pitchFamily="18" charset="0"/>
                                  </a:rPr>
                                  <m:t>𝒏</m:t>
                                </m:r>
                              </m:sub>
                            </m:sSub>
                          </m:e>
                          <m:sup>
                            <m:r>
                              <a:rPr lang="en-US" altLang="ja-JP" sz="5298" b="1" i="1">
                                <a:latin typeface="Cambria Math" panose="02040503050406030204" pitchFamily="18" charset="0"/>
                              </a:rPr>
                              <m:t>𝟐</m:t>
                            </m:r>
                          </m:sup>
                        </m:sSup>
                      </m:den>
                    </m:f>
                  </m:oMath>
                </a14:m>
                <a:endParaRPr lang="en-US" altLang="ja-JP" sz="5298" b="1" dirty="0">
                  <a:latin typeface="Times New Roman" panose="02020603050405020304" pitchFamily="18" charset="0"/>
                  <a:cs typeface="Times New Roman" panose="02020603050405020304" pitchFamily="18" charset="0"/>
                </a:endParaRPr>
              </a:p>
            </p:txBody>
          </p:sp>
        </mc:Choice>
        <mc:Fallback xmlns="">
          <p:sp>
            <p:nvSpPr>
              <p:cNvPr id="118" name="テキスト ボックス 117"/>
              <p:cNvSpPr txBox="1">
                <a:spLocks noRot="1" noChangeAspect="1" noMove="1" noResize="1" noEditPoints="1" noAdjustHandles="1" noChangeArrowheads="1" noChangeShapeType="1" noTextEdit="1"/>
              </p:cNvSpPr>
              <p:nvPr/>
            </p:nvSpPr>
            <p:spPr>
              <a:xfrm>
                <a:off x="1857378" y="32253984"/>
                <a:ext cx="6554482" cy="1278748"/>
              </a:xfrm>
              <a:prstGeom prst="rect">
                <a:avLst/>
              </a:prstGeom>
              <a:blipFill>
                <a:blip r:embed="rId9"/>
                <a:stretch>
                  <a:fillRect l="-5488" t="-1905" b="-857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9" name="テキスト ボックス 118"/>
              <p:cNvSpPr txBox="1"/>
              <p:nvPr/>
            </p:nvSpPr>
            <p:spPr>
              <a:xfrm>
                <a:off x="8227271" y="32253982"/>
                <a:ext cx="4983848" cy="1372171"/>
              </a:xfrm>
              <a:prstGeom prst="rect">
                <a:avLst/>
              </a:prstGeom>
              <a:noFill/>
              <a:ln w="22225">
                <a:solidFill>
                  <a:schemeClr val="tx1"/>
                </a:solidFill>
              </a:ln>
            </p:spPr>
            <p:txBody>
              <a:bodyPr wrap="square" lIns="0" tIns="0" rIns="0" bIns="0" rtlCol="0">
                <a:spAutoFit/>
              </a:bodyPr>
              <a:lstStyle/>
              <a:p>
                <a14:m>
                  <m:oMath xmlns:m="http://schemas.openxmlformats.org/officeDocument/2006/math">
                    <m:r>
                      <a:rPr lang="ja-JP" altLang="en-US" sz="3973" b="1" i="1">
                        <a:latin typeface="Cambria Math" panose="02040503050406030204" pitchFamily="18" charset="0"/>
                      </a:rPr>
                      <m:t>　</m:t>
                    </m:r>
                    <m:r>
                      <a:rPr lang="ja-JP" altLang="en-US" sz="3973" b="1" i="1">
                        <a:latin typeface="Cambria Math" panose="02040503050406030204" pitchFamily="18" charset="0"/>
                      </a:rPr>
                      <m:t>𝜻</m:t>
                    </m:r>
                  </m:oMath>
                </a14:m>
                <a:r>
                  <a:rPr lang="en-US" altLang="ja-JP" sz="3973" dirty="0">
                    <a:latin typeface="Cambria Math" panose="02040503050406030204" pitchFamily="18" charset="0"/>
                  </a:rPr>
                  <a:t>:</a:t>
                </a:r>
                <a:r>
                  <a:rPr lang="ja-JP" altLang="en-US" sz="3973" dirty="0">
                    <a:latin typeface="Cambria Math" panose="02040503050406030204" pitchFamily="18" charset="0"/>
                  </a:rPr>
                  <a:t>減衰比</a:t>
                </a:r>
                <a:endParaRPr lang="en-US" altLang="ja-JP" sz="3973" dirty="0">
                  <a:latin typeface="Cambria Math" panose="02040503050406030204" pitchFamily="18" charset="0"/>
                </a:endParaRPr>
              </a:p>
              <a:p>
                <a14:m>
                  <m:oMath xmlns:m="http://schemas.openxmlformats.org/officeDocument/2006/math">
                    <m:sSub>
                      <m:sSubPr>
                        <m:ctrlPr>
                          <a:rPr lang="en-US" altLang="ja-JP" sz="3973" b="1" i="1">
                            <a:latin typeface="Cambria Math" panose="02040503050406030204" pitchFamily="18" charset="0"/>
                          </a:rPr>
                        </m:ctrlPr>
                      </m:sSubPr>
                      <m:e>
                        <m:r>
                          <a:rPr lang="ja-JP" altLang="en-US" sz="3973" b="1" i="1">
                            <a:latin typeface="Cambria Math" panose="02040503050406030204" pitchFamily="18" charset="0"/>
                          </a:rPr>
                          <m:t>　</m:t>
                        </m:r>
                        <m:r>
                          <a:rPr lang="ja-JP" altLang="en-US" sz="3973" b="1" i="1">
                            <a:latin typeface="Cambria Math" panose="02040503050406030204" pitchFamily="18" charset="0"/>
                          </a:rPr>
                          <m:t>𝝎</m:t>
                        </m:r>
                      </m:e>
                      <m:sub>
                        <m:r>
                          <a:rPr lang="en-US" altLang="ja-JP" sz="3973" b="1" i="1">
                            <a:latin typeface="Cambria Math" panose="02040503050406030204" pitchFamily="18" charset="0"/>
                          </a:rPr>
                          <m:t>𝒏</m:t>
                        </m:r>
                      </m:sub>
                    </m:sSub>
                  </m:oMath>
                </a14:m>
                <a:r>
                  <a:rPr lang="en-US" altLang="ja-JP" sz="3973" dirty="0">
                    <a:latin typeface="Cambria Math" panose="02040503050406030204" pitchFamily="18" charset="0"/>
                  </a:rPr>
                  <a:t>:</a:t>
                </a:r>
                <a:r>
                  <a:rPr lang="ja-JP" altLang="en-US" sz="3973" dirty="0">
                    <a:latin typeface="Cambria Math" panose="02040503050406030204" pitchFamily="18" charset="0"/>
                  </a:rPr>
                  <a:t>中心角周波数</a:t>
                </a:r>
                <a:endParaRPr lang="en-US" altLang="ja-JP" sz="3973" dirty="0">
                  <a:latin typeface="Cambria Math" panose="02040503050406030204" pitchFamily="18" charset="0"/>
                </a:endParaRPr>
              </a:p>
            </p:txBody>
          </p:sp>
        </mc:Choice>
        <mc:Fallback xmlns="">
          <p:sp>
            <p:nvSpPr>
              <p:cNvPr id="119" name="テキスト ボックス 118"/>
              <p:cNvSpPr txBox="1">
                <a:spLocks noRot="1" noChangeAspect="1" noMove="1" noResize="1" noEditPoints="1" noAdjustHandles="1" noChangeArrowheads="1" noChangeShapeType="1" noTextEdit="1"/>
              </p:cNvSpPr>
              <p:nvPr/>
            </p:nvSpPr>
            <p:spPr>
              <a:xfrm>
                <a:off x="8227271" y="32253982"/>
                <a:ext cx="4983848" cy="1372171"/>
              </a:xfrm>
              <a:prstGeom prst="rect">
                <a:avLst/>
              </a:prstGeom>
              <a:blipFill>
                <a:blip r:embed="rId10"/>
                <a:stretch>
                  <a:fillRect t="-6987" b="-20524"/>
                </a:stretch>
              </a:blipFill>
              <a:ln w="22225">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0" name="テキスト ボックス 119"/>
              <p:cNvSpPr txBox="1"/>
              <p:nvPr/>
            </p:nvSpPr>
            <p:spPr>
              <a:xfrm>
                <a:off x="8227271" y="36663892"/>
                <a:ext cx="2854483" cy="1222771"/>
              </a:xfrm>
              <a:prstGeom prst="rect">
                <a:avLst/>
              </a:prstGeom>
              <a:noFill/>
              <a:ln w="22225">
                <a:solidFill>
                  <a:schemeClr val="tx1"/>
                </a:solidFill>
              </a:ln>
            </p:spPr>
            <p:txBody>
              <a:bodyPr wrap="square" lIns="0" tIns="0" rIns="0" bIns="0" rtlCol="0">
                <a:spAutoFit/>
              </a:bodyPr>
              <a:lstStyle/>
              <a:p>
                <a14:m>
                  <m:oMath xmlns:m="http://schemas.openxmlformats.org/officeDocument/2006/math">
                    <m:r>
                      <a:rPr lang="en-US" altLang="ja-JP" sz="3973" i="1">
                        <a:latin typeface="Cambria Math" panose="02040503050406030204" pitchFamily="18" charset="0"/>
                        <a:cs typeface="Times New Roman" panose="02020603050405020304" pitchFamily="18" charset="0"/>
                      </a:rPr>
                      <m:t> </m:t>
                    </m:r>
                    <m:r>
                      <a:rPr lang="en-US" altLang="ja-JP" sz="3973" i="1">
                        <a:latin typeface="Cambria Math" panose="02040503050406030204" pitchFamily="18" charset="0"/>
                        <a:cs typeface="Times New Roman" panose="02020603050405020304" pitchFamily="18" charset="0"/>
                      </a:rPr>
                      <m:t>𝐺</m:t>
                    </m:r>
                  </m:oMath>
                </a14:m>
                <a:r>
                  <a:rPr lang="en-US" altLang="ja-JP" sz="3973" dirty="0">
                    <a:latin typeface="Times New Roman" panose="02020603050405020304" pitchFamily="18" charset="0"/>
                    <a:cs typeface="Times New Roman" panose="02020603050405020304" pitchFamily="18" charset="0"/>
                  </a:rPr>
                  <a:t>:</a:t>
                </a:r>
                <a:r>
                  <a:rPr lang="ja-JP" altLang="en-US" sz="3973" dirty="0">
                    <a:latin typeface="Times New Roman" panose="02020603050405020304" pitchFamily="18" charset="0"/>
                    <a:cs typeface="Times New Roman" panose="02020603050405020304" pitchFamily="18" charset="0"/>
                  </a:rPr>
                  <a:t>ゲイン</a:t>
                </a:r>
                <a:r>
                  <a:rPr lang="en-US" altLang="ja-JP" sz="3973" dirty="0">
                    <a:latin typeface="Times New Roman" panose="02020603050405020304" pitchFamily="18" charset="0"/>
                    <a:cs typeface="Times New Roman" panose="02020603050405020304" pitchFamily="18" charset="0"/>
                  </a:rPr>
                  <a:t>	</a:t>
                </a:r>
              </a:p>
              <a:p>
                <a:r>
                  <a:rPr lang="ja-JP" altLang="en-US" sz="3973" dirty="0">
                    <a:cs typeface="Times New Roman" panose="02020603050405020304" pitchFamily="18" charset="0"/>
                  </a:rPr>
                  <a:t> </a:t>
                </a:r>
                <a14:m>
                  <m:oMath xmlns:m="http://schemas.openxmlformats.org/officeDocument/2006/math">
                    <m:r>
                      <a:rPr lang="ja-JP" altLang="en-US" sz="3973" i="1">
                        <a:latin typeface="Cambria Math" panose="02040503050406030204" pitchFamily="18" charset="0"/>
                        <a:cs typeface="Times New Roman" panose="02020603050405020304" pitchFamily="18" charset="0"/>
                      </a:rPr>
                      <m:t>𝜏</m:t>
                    </m:r>
                  </m:oMath>
                </a14:m>
                <a:r>
                  <a:rPr lang="en-US" altLang="ja-JP" sz="3973" dirty="0">
                    <a:latin typeface="Times New Roman" panose="02020603050405020304" pitchFamily="18" charset="0"/>
                    <a:cs typeface="Times New Roman" panose="02020603050405020304" pitchFamily="18" charset="0"/>
                  </a:rPr>
                  <a:t>:</a:t>
                </a:r>
                <a:r>
                  <a:rPr lang="ja-JP" altLang="en-US" sz="3973" dirty="0">
                    <a:latin typeface="Times New Roman" panose="02020603050405020304" pitchFamily="18" charset="0"/>
                    <a:cs typeface="Times New Roman" panose="02020603050405020304" pitchFamily="18" charset="0"/>
                  </a:rPr>
                  <a:t>むだ時間</a:t>
                </a:r>
              </a:p>
            </p:txBody>
          </p:sp>
        </mc:Choice>
        <mc:Fallback xmlns="">
          <p:sp>
            <p:nvSpPr>
              <p:cNvPr id="120" name="テキスト ボックス 119"/>
              <p:cNvSpPr txBox="1">
                <a:spLocks noRot="1" noChangeAspect="1" noMove="1" noResize="1" noEditPoints="1" noAdjustHandles="1" noChangeArrowheads="1" noChangeShapeType="1" noTextEdit="1"/>
              </p:cNvSpPr>
              <p:nvPr/>
            </p:nvSpPr>
            <p:spPr>
              <a:xfrm>
                <a:off x="8227271" y="36663892"/>
                <a:ext cx="2854483" cy="1222771"/>
              </a:xfrm>
              <a:prstGeom prst="rect">
                <a:avLst/>
              </a:prstGeom>
              <a:blipFill>
                <a:blip r:embed="rId11"/>
                <a:stretch>
                  <a:fillRect t="-12683" b="-22927"/>
                </a:stretch>
              </a:blipFill>
              <a:ln w="22225">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1" name="テキスト ボックス 120"/>
              <p:cNvSpPr txBox="1"/>
              <p:nvPr/>
            </p:nvSpPr>
            <p:spPr>
              <a:xfrm>
                <a:off x="2494882" y="37019807"/>
                <a:ext cx="3938835" cy="7132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ja-JP" sz="4635" b="1" i="1">
                          <a:latin typeface="Cambria Math" panose="02040503050406030204" pitchFamily="18" charset="0"/>
                        </a:rPr>
                        <m:t>𝑲</m:t>
                      </m:r>
                      <m:d>
                        <m:dPr>
                          <m:ctrlPr>
                            <a:rPr lang="en-US" altLang="ja-JP" sz="4635" b="1" i="1">
                              <a:latin typeface="Cambria Math" panose="02040503050406030204" pitchFamily="18" charset="0"/>
                            </a:rPr>
                          </m:ctrlPr>
                        </m:dPr>
                        <m:e>
                          <m:r>
                            <a:rPr lang="en-US" altLang="ja-JP" sz="4635" b="1" i="1">
                              <a:latin typeface="Cambria Math" panose="02040503050406030204" pitchFamily="18" charset="0"/>
                            </a:rPr>
                            <m:t>𝒔</m:t>
                          </m:r>
                        </m:e>
                      </m:d>
                      <m:r>
                        <a:rPr lang="en-US" altLang="ja-JP" sz="4635" b="1" i="1">
                          <a:latin typeface="Cambria Math" panose="02040503050406030204" pitchFamily="18" charset="0"/>
                        </a:rPr>
                        <m:t> = </m:t>
                      </m:r>
                      <m:r>
                        <a:rPr lang="en-US" altLang="ja-JP" sz="4635" b="1" i="1">
                          <a:latin typeface="Cambria Math" panose="02040503050406030204" pitchFamily="18" charset="0"/>
                        </a:rPr>
                        <m:t>𝑮</m:t>
                      </m:r>
                      <m:sSup>
                        <m:sSupPr>
                          <m:ctrlPr>
                            <a:rPr lang="en-US" altLang="ja-JP" sz="4635" b="1" i="1">
                              <a:latin typeface="Cambria Math" panose="02040503050406030204" pitchFamily="18" charset="0"/>
                            </a:rPr>
                          </m:ctrlPr>
                        </m:sSupPr>
                        <m:e>
                          <m:r>
                            <a:rPr lang="en-US" altLang="ja-JP" sz="4635" b="1" i="1">
                              <a:latin typeface="Cambria Math" panose="02040503050406030204" pitchFamily="18" charset="0"/>
                            </a:rPr>
                            <m:t>𝒆</m:t>
                          </m:r>
                        </m:e>
                        <m:sup>
                          <m:r>
                            <a:rPr lang="en-US" altLang="ja-JP" sz="4635" b="1" i="1">
                              <a:latin typeface="Cambria Math" panose="02040503050406030204" pitchFamily="18" charset="0"/>
                            </a:rPr>
                            <m:t>−</m:t>
                          </m:r>
                          <m:r>
                            <a:rPr lang="en-US" altLang="ja-JP" sz="4635" b="1" i="1">
                              <a:latin typeface="Cambria Math" panose="02040503050406030204" pitchFamily="18" charset="0"/>
                            </a:rPr>
                            <m:t>𝒔</m:t>
                          </m:r>
                          <m:r>
                            <a:rPr lang="ja-JP" altLang="en-US" sz="4635" b="1" i="1">
                              <a:latin typeface="Cambria Math" panose="02040503050406030204" pitchFamily="18" charset="0"/>
                            </a:rPr>
                            <m:t>𝝉</m:t>
                          </m:r>
                        </m:sup>
                      </m:sSup>
                    </m:oMath>
                  </m:oMathPara>
                </a14:m>
                <a:endParaRPr lang="ja-JP" altLang="en-US" sz="3532" b="1" i="1" dirty="0">
                  <a:latin typeface="Times New Roman" panose="02020603050405020304" pitchFamily="18" charset="0"/>
                  <a:cs typeface="Times New Roman" panose="02020603050405020304" pitchFamily="18" charset="0"/>
                </a:endParaRPr>
              </a:p>
            </p:txBody>
          </p:sp>
        </mc:Choice>
        <mc:Fallback xmlns="">
          <p:sp>
            <p:nvSpPr>
              <p:cNvPr id="121" name="テキスト ボックス 120"/>
              <p:cNvSpPr txBox="1">
                <a:spLocks noRot="1" noChangeAspect="1" noMove="1" noResize="1" noEditPoints="1" noAdjustHandles="1" noChangeArrowheads="1" noChangeShapeType="1" noTextEdit="1"/>
              </p:cNvSpPr>
              <p:nvPr/>
            </p:nvSpPr>
            <p:spPr>
              <a:xfrm>
                <a:off x="2494882" y="37019807"/>
                <a:ext cx="3938835" cy="713272"/>
              </a:xfrm>
              <a:prstGeom prst="rect">
                <a:avLst/>
              </a:prstGeom>
              <a:blipFill>
                <a:blip r:embed="rId12"/>
                <a:stretch>
                  <a:fillRect/>
                </a:stretch>
              </a:blipFill>
            </p:spPr>
            <p:txBody>
              <a:bodyPr/>
              <a:lstStyle/>
              <a:p>
                <a:r>
                  <a:rPr lang="ja-JP" altLang="en-US">
                    <a:noFill/>
                  </a:rPr>
                  <a:t> </a:t>
                </a:r>
              </a:p>
            </p:txBody>
          </p:sp>
        </mc:Fallback>
      </mc:AlternateContent>
      <p:sp>
        <p:nvSpPr>
          <p:cNvPr id="122" name="テキスト ボックス 121"/>
          <p:cNvSpPr txBox="1"/>
          <p:nvPr/>
        </p:nvSpPr>
        <p:spPr>
          <a:xfrm>
            <a:off x="19897077" y="23494368"/>
            <a:ext cx="5366654" cy="567848"/>
          </a:xfrm>
          <a:prstGeom prst="rect">
            <a:avLst/>
          </a:prstGeom>
          <a:noFill/>
        </p:spPr>
        <p:txBody>
          <a:bodyPr wrap="square" rtlCol="0">
            <a:spAutoFit/>
          </a:bodyPr>
          <a:lstStyle/>
          <a:p>
            <a:r>
              <a:rPr lang="en-US" altLang="ja-JP" sz="3090" b="1" dirty="0">
                <a:latin typeface="Times New Roman" panose="02020603050405020304" pitchFamily="18" charset="0"/>
                <a:ea typeface="ＭＳ ゴシック" panose="020B0609070205080204" pitchFamily="49" charset="-128"/>
                <a:cs typeface="Times New Roman" panose="02020603050405020304" pitchFamily="18" charset="0"/>
              </a:rPr>
              <a:t>Fig.4 </a:t>
            </a:r>
            <a:r>
              <a:rPr lang="ja-JP" altLang="en-US" sz="3090" b="1" dirty="0">
                <a:latin typeface="Times New Roman" panose="02020603050405020304" pitchFamily="18" charset="0"/>
                <a:ea typeface="ＭＳ ゴシック" panose="020B0609070205080204" pitchFamily="49" charset="-128"/>
                <a:cs typeface="Times New Roman" panose="02020603050405020304" pitchFamily="18" charset="0"/>
              </a:rPr>
              <a:t>圧力センサ出力電圧</a:t>
            </a:r>
            <a:endParaRPr lang="en-US" altLang="ja-JP" sz="3090"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23" name="四角形吹き出し 122"/>
          <p:cNvSpPr/>
          <p:nvPr/>
        </p:nvSpPr>
        <p:spPr>
          <a:xfrm>
            <a:off x="26154430" y="30942968"/>
            <a:ext cx="3049325" cy="1558829"/>
          </a:xfrm>
          <a:prstGeom prst="wedgeRectCallout">
            <a:avLst>
              <a:gd name="adj1" fmla="val -2163"/>
              <a:gd name="adj2" fmla="val 13311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309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ニ次共振</a:t>
            </a:r>
            <a:endParaRPr lang="en-US" altLang="ja-JP" sz="309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a:p>
            <a:pPr lvl="0" algn="ctr"/>
            <a:r>
              <a:rPr lang="ja-JP" altLang="en-US" sz="309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のみの抽出</a:t>
            </a:r>
            <a:endParaRPr lang="en-US" altLang="ja-JP" sz="309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77" name="テキスト ボックス 76"/>
          <p:cNvSpPr txBox="1"/>
          <p:nvPr/>
        </p:nvSpPr>
        <p:spPr>
          <a:xfrm>
            <a:off x="7800462" y="21015533"/>
            <a:ext cx="1432872" cy="431978"/>
          </a:xfrm>
          <a:prstGeom prst="rect">
            <a:avLst/>
          </a:prstGeom>
          <a:noFill/>
        </p:spPr>
        <p:txBody>
          <a:bodyPr wrap="square" rtlCol="0">
            <a:spAutoFit/>
          </a:bodyPr>
          <a:lstStyle/>
          <a:p>
            <a:r>
              <a:rPr lang="ja-JP" altLang="en-US" sz="2207" b="1" dirty="0">
                <a:latin typeface="Times New Roman" panose="02020603050405020304" pitchFamily="18" charset="0"/>
                <a:ea typeface="ＭＳ ゴシック" panose="020B0609070205080204" pitchFamily="49" charset="-128"/>
                <a:cs typeface="Times New Roman" panose="02020603050405020304" pitchFamily="18" charset="0"/>
              </a:rPr>
              <a:t>圧力</a:t>
            </a:r>
            <a:endParaRPr lang="en-US" altLang="ja-JP" sz="2207"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79" name="テキスト ボックス 78"/>
          <p:cNvSpPr txBox="1"/>
          <p:nvPr/>
        </p:nvSpPr>
        <p:spPr>
          <a:xfrm>
            <a:off x="13743859" y="22962462"/>
            <a:ext cx="1432872" cy="431978"/>
          </a:xfrm>
          <a:prstGeom prst="rect">
            <a:avLst/>
          </a:prstGeom>
          <a:noFill/>
        </p:spPr>
        <p:txBody>
          <a:bodyPr wrap="square" rtlCol="0">
            <a:spAutoFit/>
          </a:bodyPr>
          <a:lstStyle/>
          <a:p>
            <a:r>
              <a:rPr lang="ja-JP" altLang="en-US" sz="2207" b="1" dirty="0">
                <a:latin typeface="Times New Roman" panose="02020603050405020304" pitchFamily="18" charset="0"/>
                <a:ea typeface="ＭＳ ゴシック" panose="020B0609070205080204" pitchFamily="49" charset="-128"/>
                <a:cs typeface="Times New Roman" panose="02020603050405020304" pitchFamily="18" charset="0"/>
              </a:rPr>
              <a:t>時間</a:t>
            </a:r>
            <a:endParaRPr lang="en-US" altLang="ja-JP" sz="2207"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80" name="テキスト ボックス 79"/>
          <p:cNvSpPr txBox="1"/>
          <p:nvPr/>
        </p:nvSpPr>
        <p:spPr>
          <a:xfrm>
            <a:off x="8631038" y="21634807"/>
            <a:ext cx="1432872" cy="431978"/>
          </a:xfrm>
          <a:prstGeom prst="rect">
            <a:avLst/>
          </a:prstGeom>
          <a:noFill/>
        </p:spPr>
        <p:txBody>
          <a:bodyPr wrap="square" rtlCol="0">
            <a:spAutoFit/>
          </a:bodyPr>
          <a:lstStyle/>
          <a:p>
            <a:r>
              <a:rPr lang="ja-JP" altLang="en-US" sz="2207" b="1" dirty="0">
                <a:solidFill>
                  <a:schemeClr val="accent1"/>
                </a:solidFill>
                <a:latin typeface="Times New Roman" panose="02020603050405020304" pitchFamily="18" charset="0"/>
                <a:ea typeface="ＭＳ ゴシック" panose="020B0609070205080204" pitchFamily="49" charset="-128"/>
                <a:cs typeface="Times New Roman" panose="02020603050405020304" pitchFamily="18" charset="0"/>
              </a:rPr>
              <a:t>信号</a:t>
            </a:r>
            <a:endParaRPr lang="en-US" altLang="ja-JP" sz="2207" b="1" dirty="0">
              <a:solidFill>
                <a:schemeClr val="accent1"/>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81" name="テキスト ボックス 80"/>
          <p:cNvSpPr txBox="1"/>
          <p:nvPr/>
        </p:nvSpPr>
        <p:spPr>
          <a:xfrm>
            <a:off x="10173138" y="21634807"/>
            <a:ext cx="1754792" cy="431978"/>
          </a:xfrm>
          <a:prstGeom prst="rect">
            <a:avLst/>
          </a:prstGeom>
          <a:noFill/>
        </p:spPr>
        <p:txBody>
          <a:bodyPr wrap="square" rtlCol="0">
            <a:spAutoFit/>
          </a:bodyPr>
          <a:lstStyle/>
          <a:p>
            <a:r>
              <a:rPr lang="ja-JP" altLang="en-US" sz="2207" b="1" dirty="0">
                <a:solidFill>
                  <a:schemeClr val="accent2"/>
                </a:solidFill>
                <a:latin typeface="Times New Roman" panose="02020603050405020304" pitchFamily="18" charset="0"/>
                <a:ea typeface="ＭＳ ゴシック" panose="020B0609070205080204" pitchFamily="49" charset="-128"/>
                <a:cs typeface="Times New Roman" panose="02020603050405020304" pitchFamily="18" charset="0"/>
              </a:rPr>
              <a:t>制御音</a:t>
            </a:r>
            <a:endParaRPr lang="en-US" altLang="ja-JP" sz="2207" b="1" dirty="0">
              <a:solidFill>
                <a:schemeClr val="accent2"/>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09" name="テキスト ボックス 108"/>
          <p:cNvSpPr txBox="1"/>
          <p:nvPr/>
        </p:nvSpPr>
        <p:spPr>
          <a:xfrm>
            <a:off x="12524215" y="24333220"/>
            <a:ext cx="2562900" cy="431978"/>
          </a:xfrm>
          <a:prstGeom prst="rect">
            <a:avLst/>
          </a:prstGeom>
          <a:noFill/>
        </p:spPr>
        <p:txBody>
          <a:bodyPr wrap="square" rtlCol="0">
            <a:spAutoFit/>
          </a:bodyPr>
          <a:lstStyle/>
          <a:p>
            <a:r>
              <a:rPr lang="ja-JP" altLang="en-US" sz="2207" b="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打ち消される</a:t>
            </a:r>
            <a:endParaRPr lang="en-US" altLang="ja-JP" sz="2207" b="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cxnSp>
        <p:nvCxnSpPr>
          <p:cNvPr id="10" name="直線コネクタ 9"/>
          <p:cNvCxnSpPr/>
          <p:nvPr/>
        </p:nvCxnSpPr>
        <p:spPr>
          <a:xfrm flipH="1" flipV="1">
            <a:off x="12663636" y="23178451"/>
            <a:ext cx="478523" cy="10328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正方形/長方形 110"/>
          <p:cNvSpPr/>
          <p:nvPr/>
        </p:nvSpPr>
        <p:spPr>
          <a:xfrm>
            <a:off x="15724439" y="40332013"/>
            <a:ext cx="13837231" cy="1659912"/>
          </a:xfrm>
          <a:prstGeom prst="rect">
            <a:avLst/>
          </a:prstGeom>
          <a:noFill/>
          <a:ln w="2222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766" dirty="0">
              <a:solidFill>
                <a:sysClr val="windowText" lastClr="000000"/>
              </a:solidFill>
              <a:latin typeface="Times New Roman" panose="02020603050405020304" pitchFamily="18" charset="0"/>
              <a:cs typeface="Times New Roman" panose="02020603050405020304" pitchFamily="18" charset="0"/>
            </a:endParaRPr>
          </a:p>
        </p:txBody>
      </p:sp>
      <p:sp>
        <p:nvSpPr>
          <p:cNvPr id="116" name="テキスト ボックス 115"/>
          <p:cNvSpPr txBox="1"/>
          <p:nvPr/>
        </p:nvSpPr>
        <p:spPr>
          <a:xfrm>
            <a:off x="16523656" y="39975340"/>
            <a:ext cx="4126543" cy="907621"/>
          </a:xfrm>
          <a:prstGeom prst="rect">
            <a:avLst/>
          </a:prstGeom>
          <a:solidFill>
            <a:schemeClr val="bg1"/>
          </a:solidFill>
          <a:ln w="22225">
            <a:solidFill>
              <a:schemeClr val="tx1"/>
            </a:solidFill>
          </a:ln>
        </p:spPr>
        <p:txBody>
          <a:bodyPr wrap="square" rtlCol="0">
            <a:spAutoFit/>
          </a:bodyPr>
          <a:lstStyle/>
          <a:p>
            <a:pPr algn="ctr"/>
            <a:r>
              <a:rPr lang="ja-JP" altLang="en-US" sz="5298" b="1" dirty="0">
                <a:latin typeface="ＭＳ ゴシック" panose="020B0609070205080204" pitchFamily="49" charset="-128"/>
                <a:ea typeface="ＭＳ ゴシック" panose="020B0609070205080204" pitchFamily="49" charset="-128"/>
                <a:cs typeface="Times New Roman" panose="02020603050405020304" pitchFamily="18" charset="0"/>
              </a:rPr>
              <a:t>今後</a:t>
            </a:r>
            <a:r>
              <a:rPr lang="ja-JP" altLang="en-US" sz="5298" b="1" dirty="0" smtClean="0">
                <a:latin typeface="ＭＳ ゴシック" panose="020B0609070205080204" pitchFamily="49" charset="-128"/>
                <a:ea typeface="ＭＳ ゴシック" panose="020B0609070205080204" pitchFamily="49" charset="-128"/>
                <a:cs typeface="Times New Roman" panose="02020603050405020304" pitchFamily="18" charset="0"/>
              </a:rPr>
              <a:t>の</a:t>
            </a:r>
            <a:r>
              <a:rPr lang="ja-JP" altLang="en-US" sz="5298" b="1" dirty="0">
                <a:latin typeface="ＭＳ ゴシック" panose="020B0609070205080204" pitchFamily="49" charset="-128"/>
                <a:ea typeface="ＭＳ ゴシック" panose="020B0609070205080204" pitchFamily="49" charset="-128"/>
                <a:cs typeface="Times New Roman" panose="02020603050405020304" pitchFamily="18" charset="0"/>
              </a:rPr>
              <a:t>予定</a:t>
            </a:r>
            <a:endParaRPr lang="en-US" altLang="ja-JP" sz="5298" b="1" dirty="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25" name="テキスト ボックス 124"/>
          <p:cNvSpPr txBox="1"/>
          <p:nvPr/>
        </p:nvSpPr>
        <p:spPr>
          <a:xfrm>
            <a:off x="15664533" y="40948561"/>
            <a:ext cx="13773121" cy="1043363"/>
          </a:xfrm>
          <a:prstGeom prst="rect">
            <a:avLst/>
          </a:prstGeom>
          <a:noFill/>
        </p:spPr>
        <p:txBody>
          <a:bodyPr wrap="square" rtlCol="0">
            <a:spAutoFit/>
          </a:bodyPr>
          <a:lstStyle/>
          <a:p>
            <a:pPr marL="757108" indent="-757108">
              <a:buFont typeface="Wingdings" panose="05000000000000000000" pitchFamily="2" charset="2"/>
              <a:buChar char="l"/>
            </a:pPr>
            <a:r>
              <a:rPr lang="ja-JP" altLang="en-US" sz="3090" dirty="0" smtClean="0">
                <a:latin typeface="Times New Roman" panose="02020603050405020304" pitchFamily="18" charset="0"/>
                <a:ea typeface="ＭＳ ゴシック" panose="020B0609070205080204" pitchFamily="49" charset="-128"/>
                <a:cs typeface="Times New Roman" panose="02020603050405020304" pitchFamily="18" charset="0"/>
              </a:rPr>
              <a:t>実験装置に</a:t>
            </a:r>
            <a:r>
              <a:rPr lang="en-US" altLang="ja-JP" sz="3090" dirty="0" smtClean="0">
                <a:latin typeface="Times New Roman" panose="02020603050405020304" pitchFamily="18" charset="0"/>
                <a:ea typeface="ＭＳ ゴシック" panose="020B0609070205080204" pitchFamily="49" charset="-128"/>
                <a:cs typeface="Times New Roman" panose="02020603050405020304" pitchFamily="18" charset="0"/>
              </a:rPr>
              <a:t>BPF</a:t>
            </a:r>
            <a:r>
              <a:rPr lang="ja-JP" altLang="en-US" sz="3090" dirty="0" smtClean="0">
                <a:latin typeface="Times New Roman" panose="02020603050405020304" pitchFamily="18" charset="0"/>
                <a:ea typeface="ＭＳ ゴシック" panose="020B0609070205080204" pitchFamily="49" charset="-128"/>
                <a:cs typeface="Times New Roman" panose="02020603050405020304" pitchFamily="18" charset="0"/>
              </a:rPr>
              <a:t>を実装．</a:t>
            </a:r>
            <a:endParaRPr lang="en-US" altLang="ja-JP" sz="3090" dirty="0" smtClean="0">
              <a:latin typeface="Times New Roman" panose="02020603050405020304" pitchFamily="18" charset="0"/>
              <a:ea typeface="ＭＳ ゴシック" panose="020B0609070205080204" pitchFamily="49" charset="-128"/>
              <a:cs typeface="Times New Roman" panose="02020603050405020304" pitchFamily="18" charset="0"/>
            </a:endParaRPr>
          </a:p>
          <a:p>
            <a:pPr marL="757108" indent="-757108">
              <a:buFont typeface="Wingdings" panose="05000000000000000000" pitchFamily="2" charset="2"/>
              <a:buChar char="l"/>
            </a:pPr>
            <a:r>
              <a:rPr lang="ja-JP" altLang="en-US" sz="3090" dirty="0" smtClean="0">
                <a:latin typeface="Times New Roman" panose="02020603050405020304" pitchFamily="18" charset="0"/>
                <a:ea typeface="ＭＳ ゴシック" panose="020B0609070205080204" pitchFamily="49" charset="-128"/>
                <a:cs typeface="Times New Roman" panose="02020603050405020304" pitchFamily="18" charset="0"/>
              </a:rPr>
              <a:t>従来</a:t>
            </a: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研究</a:t>
            </a:r>
            <a:r>
              <a:rPr lang="ja-JP" altLang="en-US" sz="3090" dirty="0" smtClean="0">
                <a:latin typeface="Times New Roman" panose="02020603050405020304" pitchFamily="18" charset="0"/>
                <a:ea typeface="ＭＳ ゴシック" panose="020B0609070205080204" pitchFamily="49" charset="-128"/>
                <a:cs typeface="Times New Roman" panose="02020603050405020304" pitchFamily="18" charset="0"/>
              </a:rPr>
              <a:t>の</a:t>
            </a: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追</a:t>
            </a:r>
            <a:r>
              <a:rPr lang="ja-JP" altLang="en-US" sz="3090" dirty="0" err="1" smtClean="0">
                <a:latin typeface="Times New Roman" panose="02020603050405020304" pitchFamily="18" charset="0"/>
                <a:ea typeface="ＭＳ ゴシック" panose="020B0609070205080204" pitchFamily="49" charset="-128"/>
                <a:cs typeface="Times New Roman" panose="02020603050405020304" pitchFamily="18" charset="0"/>
              </a:rPr>
              <a:t>実験実験</a:t>
            </a:r>
            <a:r>
              <a:rPr lang="ja-JP" altLang="en-US" sz="3090" dirty="0" smtClean="0">
                <a:latin typeface="Times New Roman" panose="02020603050405020304" pitchFamily="18" charset="0"/>
                <a:ea typeface="ＭＳ ゴシック" panose="020B0609070205080204" pitchFamily="49" charset="-128"/>
                <a:cs typeface="Times New Roman" panose="02020603050405020304" pitchFamily="18" charset="0"/>
              </a:rPr>
              <a:t>を行い，むだ時間の自動調整について検討．</a:t>
            </a:r>
            <a:endPar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26" name="テキスト ボックス 125"/>
          <p:cNvSpPr txBox="1"/>
          <p:nvPr/>
        </p:nvSpPr>
        <p:spPr>
          <a:xfrm>
            <a:off x="16502198" y="30123468"/>
            <a:ext cx="5325303" cy="907621"/>
          </a:xfrm>
          <a:prstGeom prst="rect">
            <a:avLst/>
          </a:prstGeom>
          <a:solidFill>
            <a:schemeClr val="bg1"/>
          </a:solidFill>
          <a:ln w="22225">
            <a:solidFill>
              <a:schemeClr val="tx1"/>
            </a:solidFill>
          </a:ln>
        </p:spPr>
        <p:txBody>
          <a:bodyPr wrap="square" rtlCol="0">
            <a:spAutoFit/>
          </a:bodyPr>
          <a:lstStyle/>
          <a:p>
            <a:pPr algn="ctr"/>
            <a:r>
              <a:rPr lang="ja-JP" altLang="en-US" sz="5298" b="1" dirty="0">
                <a:latin typeface="ＭＳ ゴシック" panose="020B0609070205080204" pitchFamily="49" charset="-128"/>
                <a:ea typeface="ＭＳ ゴシック" panose="020B0609070205080204" pitchFamily="49" charset="-128"/>
                <a:cs typeface="Times New Roman" panose="02020603050405020304" pitchFamily="18" charset="0"/>
              </a:rPr>
              <a:t>フィルタの設計</a:t>
            </a:r>
          </a:p>
        </p:txBody>
      </p:sp>
    </p:spTree>
    <p:extLst>
      <p:ext uri="{BB962C8B-B14F-4D97-AF65-F5344CB8AC3E}">
        <p14:creationId xmlns:p14="http://schemas.microsoft.com/office/powerpoint/2010/main" val="25602341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5448</TotalTime>
  <Words>695</Words>
  <Application>Microsoft Office PowerPoint</Application>
  <PresentationFormat>ユーザー設定</PresentationFormat>
  <Paragraphs>104</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ＭＳ Ｐゴシック</vt:lpstr>
      <vt:lpstr>ＭＳ ゴシック</vt:lpstr>
      <vt:lpstr>游ゴシック</vt:lpstr>
      <vt:lpstr>游ゴシック Light</vt:lpstr>
      <vt:lpstr>Arial</vt:lpstr>
      <vt:lpstr>Calibri</vt:lpstr>
      <vt:lpstr>Calibri Light</vt:lpstr>
      <vt:lpstr>Cambria Math</vt:lpstr>
      <vt:lpstr>Times New Roman</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oguma</dc:creator>
  <cp:lastModifiedBy>oguma</cp:lastModifiedBy>
  <cp:revision>210</cp:revision>
  <cp:lastPrinted>2016-12-21T05:53:40Z</cp:lastPrinted>
  <dcterms:created xsi:type="dcterms:W3CDTF">2016-11-22T07:01:32Z</dcterms:created>
  <dcterms:modified xsi:type="dcterms:W3CDTF">2016-12-22T08:17:44Z</dcterms:modified>
</cp:coreProperties>
</file>