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7" r:id="rId2"/>
    <p:sldId id="256" r:id="rId3"/>
    <p:sldId id="258" r:id="rId4"/>
    <p:sldId id="273" r:id="rId5"/>
    <p:sldId id="272" r:id="rId6"/>
    <p:sldId id="263" r:id="rId7"/>
    <p:sldId id="267" r:id="rId8"/>
    <p:sldId id="262" r:id="rId9"/>
    <p:sldId id="268" r:id="rId10"/>
    <p:sldId id="274" r:id="rId11"/>
    <p:sldId id="27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56" autoAdjust="0"/>
    <p:restoredTop sz="94812" autoAdjust="0"/>
  </p:normalViewPr>
  <p:slideViewPr>
    <p:cSldViewPr>
      <p:cViewPr varScale="1">
        <p:scale>
          <a:sx n="73" d="100"/>
          <a:sy n="73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2012/9/21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47002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スタック両端に音源を持つ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熱</a:t>
            </a:r>
            <a:r>
              <a:rPr lang="ja-JP" altLang="en-US" dirty="0"/>
              <a:t>音響発電システム</a:t>
            </a:r>
            <a:r>
              <a:rPr lang="ja-JP" altLang="en-US" dirty="0" smtClean="0"/>
              <a:t>の効率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8072494" cy="1752600"/>
          </a:xfrm>
        </p:spPr>
        <p:txBody>
          <a:bodyPr/>
          <a:lstStyle/>
          <a:p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○小林泰秀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，角島悠太，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山田昇（長岡技大）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optimal_gain_all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121200"/>
            <a:ext cx="5029200" cy="3771900"/>
          </a:xfrm>
          <a:prstGeom prst="rect">
            <a:avLst/>
          </a:prstGeom>
        </p:spPr>
      </p:pic>
      <p:pic>
        <p:nvPicPr>
          <p:cNvPr id="35" name="図 34" descr="optimal_gain_all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121200"/>
            <a:ext cx="5029200" cy="3771900"/>
          </a:xfrm>
          <a:prstGeom prst="rect">
            <a:avLst/>
          </a:prstGeom>
        </p:spPr>
      </p:pic>
      <p:pic>
        <p:nvPicPr>
          <p:cNvPr id="36" name="図 35" descr="optimal_gain_all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121200"/>
            <a:ext cx="5029200" cy="3771900"/>
          </a:xfrm>
          <a:prstGeom prst="rect">
            <a:avLst/>
          </a:prstGeom>
        </p:spPr>
      </p:pic>
      <p:pic>
        <p:nvPicPr>
          <p:cNvPr id="37" name="図 36" descr="optimal_gain_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3121200"/>
            <a:ext cx="5029200" cy="3771900"/>
          </a:xfrm>
          <a:prstGeom prst="rect">
            <a:avLst/>
          </a:prstGeom>
        </p:spPr>
      </p:pic>
      <p:pic>
        <p:nvPicPr>
          <p:cNvPr id="29" name="図 28" descr="freqresp_power_ratio_exp_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pic>
        <p:nvPicPr>
          <p:cNvPr id="30" name="図 29" descr="freqresp_power_ratio_exp_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pic>
        <p:nvPicPr>
          <p:cNvPr id="31" name="図 30" descr="freqresp_power_ratio_exp_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pic>
        <p:nvPicPr>
          <p:cNvPr id="33" name="図 32" descr="freqresp_power_ratio_exp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algn="l"/>
            <a:r>
              <a:rPr kumimoji="1" lang="ja-JP" altLang="en-US" dirty="0" smtClean="0"/>
              <a:t>同時駆動（</a:t>
            </a:r>
            <a:r>
              <a:rPr lang="en-US" altLang="ja-JP" i="1" dirty="0" smtClean="0"/>
              <a:t>Δ</a:t>
            </a:r>
            <a:r>
              <a:rPr kumimoji="1" lang="en-US" altLang="ja-JP" i="1" baseline="-25000" dirty="0" smtClean="0"/>
              <a:t>T </a:t>
            </a:r>
            <a:r>
              <a:rPr kumimoji="1" lang="ja-JP" altLang="en-US" sz="3200" i="1" dirty="0" smtClean="0"/>
              <a:t>≧</a:t>
            </a:r>
            <a:r>
              <a:rPr kumimoji="1" lang="en-US" altLang="ja-JP" i="1" dirty="0" smtClean="0"/>
              <a:t>0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45091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 smtClean="0"/>
              <a:t>B,φ</a:t>
            </a:r>
            <a:r>
              <a:rPr lang="ja-JP" altLang="en-US" sz="2800" dirty="0" smtClean="0"/>
              <a:t>の最適値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15567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 smtClean="0"/>
              <a:t>効率 </a:t>
            </a:r>
            <a:r>
              <a:rPr lang="en-US" altLang="ja-JP" sz="2800" i="1" dirty="0" smtClean="0"/>
              <a:t>η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3528" y="5661248"/>
            <a:ext cx="3960440" cy="956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en-US" altLang="ja-JP" sz="2800" dirty="0" smtClean="0"/>
              <a:t>400Hz</a:t>
            </a:r>
            <a:r>
              <a:rPr lang="ja-JP" altLang="en-US" sz="2800" dirty="0" smtClean="0"/>
              <a:t>付近だけ</a:t>
            </a:r>
            <a:endParaRPr lang="en-US" altLang="ja-JP" sz="2800" dirty="0" smtClean="0"/>
          </a:p>
          <a:p>
            <a:pPr marL="457200" indent="-514350" algn="ctr"/>
            <a:r>
              <a:rPr lang="ja-JP" altLang="en-US" sz="2800" dirty="0" smtClean="0"/>
              <a:t>効率が改善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20072" y="2469084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20072" y="2671690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2276872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10547" y="2852936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24835" y="5646390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24835" y="5838602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24835" y="6025480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24835" y="6222454"/>
            <a:ext cx="126638" cy="20562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100" i="1" dirty="0" smtClean="0"/>
              <a:t>Δ</a:t>
            </a:r>
            <a:r>
              <a:rPr lang="en-US" altLang="ja-JP" sz="1100" i="1" baseline="-25000" dirty="0" smtClean="0"/>
              <a:t>T</a:t>
            </a:r>
            <a:endParaRPr kumimoji="1" lang="ja-JP" altLang="en-US" sz="1100" i="1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4423656" y="5881601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φ</a:t>
            </a:r>
            <a:endParaRPr kumimoji="1" lang="ja-JP" altLang="en-US" sz="1200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7901796" y="46529"/>
            <a:ext cx="22147" cy="6827407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574189" y="30593"/>
            <a:ext cx="22147" cy="6827407"/>
          </a:xfrm>
          <a:prstGeom prst="line">
            <a:avLst/>
          </a:prstGeom>
          <a:ln w="38100">
            <a:solidFill>
              <a:srgbClr val="FF0000">
                <a:alpha val="5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7884368" y="5085184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SPK2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単独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444208" y="3140968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SPK1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単独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 animBg="1"/>
      <p:bldP spid="20" grpId="0" animBg="1"/>
      <p:bldP spid="14" grpId="0" animBg="1"/>
      <p:bldP spid="22" grpId="0" animBg="1"/>
      <p:bldP spid="23" grpId="0" animBg="1"/>
      <p:bldP spid="24" grpId="0" animBg="1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104456"/>
          </a:xfrm>
        </p:spPr>
        <p:txBody>
          <a:bodyPr/>
          <a:lstStyle/>
          <a:p>
            <a:r>
              <a:rPr kumimoji="1" lang="ja-JP" altLang="en-US" dirty="0" smtClean="0"/>
              <a:t>抵抗の消費電力が最大となる駆動条件</a:t>
            </a:r>
            <a:endParaRPr lang="en-US" altLang="ja-JP" dirty="0" smtClean="0"/>
          </a:p>
          <a:p>
            <a:r>
              <a:rPr lang="ja-JP" altLang="en-US" dirty="0" smtClean="0"/>
              <a:t>温度勾配と共に効率が向上する周波数帯域</a:t>
            </a:r>
            <a:endParaRPr kumimoji="1" lang="ja-JP" altLang="en-US" dirty="0"/>
          </a:p>
        </p:txBody>
      </p:sp>
      <p:sp>
        <p:nvSpPr>
          <p:cNvPr id="6" name="雲形吹き出し 5"/>
          <p:cNvSpPr/>
          <p:nvPr/>
        </p:nvSpPr>
        <p:spPr>
          <a:xfrm>
            <a:off x="5724128" y="476672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652120" y="2492896"/>
            <a:ext cx="3059832" cy="792088"/>
          </a:xfrm>
          <a:prstGeom prst="wedgeRoundRectCallout">
            <a:avLst>
              <a:gd name="adj1" fmla="val -37824"/>
              <a:gd name="adj2" fmla="val -7980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スピーカ・音響管の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共振周波数に依存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8" name="雲形吹き出し 7"/>
          <p:cNvSpPr/>
          <p:nvPr/>
        </p:nvSpPr>
        <p:spPr>
          <a:xfrm>
            <a:off x="4427984" y="3429000"/>
            <a:ext cx="4176464" cy="1268760"/>
          </a:xfrm>
          <a:prstGeom prst="cloudCallout">
            <a:avLst>
              <a:gd name="adj1" fmla="val -7127"/>
              <a:gd name="adj2" fmla="val 62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⇔ 吸熱効率が最大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 進行波音波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⇔消費電力が最大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179512" y="4725144"/>
            <a:ext cx="89644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温度勾配の変化に対して</a:t>
            </a: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発電効率が最大</a:t>
            </a: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6023" y="5661248"/>
            <a:ext cx="7951216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i="1" dirty="0" smtClean="0"/>
              <a:t>T</a:t>
            </a:r>
            <a:r>
              <a:rPr lang="en-US" altLang="ja-JP" sz="3200" i="1" baseline="-25000" dirty="0" smtClean="0"/>
              <a:t>H</a:t>
            </a:r>
            <a:r>
              <a:rPr lang="ja-JP" altLang="en-US" sz="3200" dirty="0" smtClean="0"/>
              <a:t>側スピーカに吸収される音響パワーが最大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90194" y="412410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？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5868144" y="404664"/>
            <a:ext cx="2880320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5868144" y="476672"/>
            <a:ext cx="2880320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 rot="16200000">
            <a:off x="5929091" y="516825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00"/>
                </a:solidFill>
              </a:rPr>
              <a:t>⇔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 animBg="1"/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785794"/>
          </a:xfrm>
        </p:spPr>
        <p:txBody>
          <a:bodyPr/>
          <a:lstStyle/>
          <a:p>
            <a:r>
              <a:rPr kumimoji="1" lang="ja-JP" altLang="en-US" dirty="0" smtClean="0"/>
              <a:t>背景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928670"/>
            <a:ext cx="8892480" cy="1780250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ja-JP" altLang="en-US" dirty="0" smtClean="0">
                <a:solidFill>
                  <a:schemeClr val="tx1"/>
                </a:solidFill>
              </a:rPr>
              <a:t>従来</a:t>
            </a:r>
            <a:r>
              <a:rPr lang="ja-JP" altLang="en-US" dirty="0">
                <a:solidFill>
                  <a:schemeClr val="tx1"/>
                </a:solidFill>
              </a:rPr>
              <a:t>の熱音響発電</a:t>
            </a:r>
            <a:r>
              <a:rPr lang="ja-JP" altLang="en-US" dirty="0" smtClean="0">
                <a:solidFill>
                  <a:schemeClr val="tx1"/>
                </a:solidFill>
              </a:rPr>
              <a:t>システム </a:t>
            </a:r>
            <a:r>
              <a:rPr lang="en-US" altLang="ja-JP" dirty="0" smtClean="0">
                <a:solidFill>
                  <a:schemeClr val="tx1"/>
                </a:solidFill>
              </a:rPr>
              <a:t>…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ja-JP" altLang="en-US" b="1" u="sng" dirty="0" smtClean="0">
                <a:solidFill>
                  <a:srgbClr val="FF0000"/>
                </a:solidFill>
              </a:rPr>
              <a:t>周波数は固定</a:t>
            </a:r>
            <a:endParaRPr lang="en-US" altLang="ja-JP" b="1" dirty="0" smtClean="0">
              <a:solidFill>
                <a:srgbClr val="FF0000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ループ管</a:t>
            </a:r>
            <a:r>
              <a:rPr lang="ja-JP" altLang="en-US" dirty="0">
                <a:solidFill>
                  <a:schemeClr val="tx1"/>
                </a:solidFill>
              </a:rPr>
              <a:t>を用いた</a:t>
            </a:r>
            <a:r>
              <a:rPr lang="ja-JP" altLang="en-US" b="1" u="sng" dirty="0">
                <a:solidFill>
                  <a:schemeClr val="tx1"/>
                </a:solidFill>
              </a:rPr>
              <a:t>音響系の</a:t>
            </a:r>
            <a:r>
              <a:rPr lang="ja-JP" altLang="en-US" b="1" u="sng" dirty="0" smtClean="0">
                <a:solidFill>
                  <a:schemeClr val="tx1"/>
                </a:solidFill>
              </a:rPr>
              <a:t>共振</a:t>
            </a:r>
            <a:endParaRPr lang="en-US" altLang="ja-JP" b="1" u="sng" dirty="0" smtClean="0">
              <a:solidFill>
                <a:schemeClr val="tx1"/>
              </a:solidFill>
            </a:endParaRPr>
          </a:p>
          <a:p>
            <a:pPr lvl="1" algn="l">
              <a:buFont typeface="Calibri" pitchFamily="34" charset="0"/>
              <a:buChar char="−"/>
            </a:pPr>
            <a:r>
              <a:rPr lang="ja-JP" altLang="en-US" dirty="0" smtClean="0">
                <a:solidFill>
                  <a:schemeClr val="tx1"/>
                </a:solidFill>
              </a:rPr>
              <a:t>リニア発</a:t>
            </a:r>
            <a:r>
              <a:rPr lang="ja-JP" altLang="en-US" dirty="0">
                <a:solidFill>
                  <a:schemeClr val="tx1"/>
                </a:solidFill>
              </a:rPr>
              <a:t>電機における</a:t>
            </a:r>
            <a:r>
              <a:rPr lang="ja-JP" altLang="en-US" b="1" u="sng" dirty="0" smtClean="0">
                <a:solidFill>
                  <a:schemeClr val="tx1"/>
                </a:solidFill>
              </a:rPr>
              <a:t>機械系の共振</a:t>
            </a:r>
          </a:p>
        </p:txBody>
      </p:sp>
      <p:sp>
        <p:nvSpPr>
          <p:cNvPr id="4" name="サブタイトル 2"/>
          <p:cNvSpPr txBox="1">
            <a:spLocks/>
          </p:cNvSpPr>
          <p:nvPr/>
        </p:nvSpPr>
        <p:spPr>
          <a:xfrm>
            <a:off x="251520" y="2924944"/>
            <a:ext cx="889248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自励発振周波数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不連続値から</a:t>
            </a:r>
            <a:r>
              <a:rPr kumimoji="1" lang="ja-JP" alt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選択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Guedra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al.2011]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スタックの音響特性（温度</a:t>
            </a:r>
            <a:r>
              <a:rPr lang="ja-JP" altLang="en-US" sz="2800" dirty="0" smtClean="0"/>
              <a:t>勾配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により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連続的に変化</a:t>
            </a:r>
            <a:r>
              <a:rPr kumimoji="1" lang="ja-JP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共鳴管の共振周波数（</a:t>
            </a:r>
            <a:r>
              <a:rPr kumimoji="1" lang="ja-JP" alt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不連続に分布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971600" y="5229200"/>
            <a:ext cx="7272808" cy="10801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noProof="0" dirty="0" smtClean="0"/>
              <a:t>熱源の変動に応じて</a:t>
            </a:r>
            <a:r>
              <a:rPr lang="ja-JP" altLang="en-US" sz="3200" b="1" noProof="0" dirty="0" smtClean="0"/>
              <a:t>共振周波数を変化</a:t>
            </a:r>
            <a:endParaRPr lang="en-US" altLang="ja-JP" sz="3200" b="1" noProof="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⇒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不安定な熱源の利用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ja-JP" altLang="en-US" sz="4900" dirty="0" smtClean="0"/>
              <a:t>背景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124744"/>
            <a:ext cx="8072494" cy="2643776"/>
          </a:xfrm>
        </p:spPr>
        <p:txBody>
          <a:bodyPr>
            <a:normAutofit/>
          </a:bodyPr>
          <a:lstStyle/>
          <a:p>
            <a:r>
              <a:rPr lang="ja-JP" altLang="en-US" dirty="0"/>
              <a:t>温度</a:t>
            </a:r>
            <a:r>
              <a:rPr lang="ja-JP" altLang="en-US" dirty="0" smtClean="0"/>
              <a:t>勾配の変化に対して</a:t>
            </a:r>
            <a:r>
              <a:rPr lang="ja-JP" altLang="en-US" b="1" u="sng" dirty="0" smtClean="0">
                <a:solidFill>
                  <a:srgbClr val="FF0000"/>
                </a:solidFill>
              </a:rPr>
              <a:t>発電</a:t>
            </a:r>
            <a:r>
              <a:rPr lang="ja-JP" altLang="en-US" b="1" u="sng" dirty="0">
                <a:solidFill>
                  <a:srgbClr val="FF0000"/>
                </a:solidFill>
              </a:rPr>
              <a:t>効率が最大</a:t>
            </a:r>
            <a:r>
              <a:rPr lang="ja-JP" altLang="en-US" b="1" u="sng" dirty="0"/>
              <a:t>となるように運転周波数をフィードバック制御</a:t>
            </a:r>
            <a:r>
              <a:rPr lang="ja-JP" altLang="en-US" dirty="0"/>
              <a:t>する熱音響発電</a:t>
            </a:r>
            <a:r>
              <a:rPr lang="ja-JP" altLang="en-US" dirty="0" smtClean="0"/>
              <a:t>システム</a:t>
            </a:r>
            <a:endParaRPr lang="en-US" altLang="ja-JP" dirty="0" smtClean="0"/>
          </a:p>
          <a:p>
            <a:pPr marL="971550" lvl="1" indent="-514350"/>
            <a:r>
              <a:rPr lang="ja-JP" altLang="en-US" dirty="0" smtClean="0"/>
              <a:t>ループ管　→　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スタック</a:t>
            </a:r>
            <a:r>
              <a:rPr lang="ja-JP" altLang="en-US" b="1" u="sng" dirty="0">
                <a:solidFill>
                  <a:srgbClr val="FF0000"/>
                </a:solidFill>
              </a:rPr>
              <a:t>両端に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音源</a:t>
            </a:r>
            <a:r>
              <a:rPr lang="ja-JP" altLang="en-US" b="1" u="sng" dirty="0" smtClean="0"/>
              <a:t>を設置</a:t>
            </a:r>
            <a:endParaRPr lang="en-US" altLang="ja-JP" b="1" u="sng" dirty="0" smtClean="0"/>
          </a:p>
          <a:p>
            <a:pPr marL="971550" lvl="1" indent="-514350"/>
            <a:r>
              <a:rPr lang="ja-JP" altLang="en-US" dirty="0" smtClean="0"/>
              <a:t>音響パワー　→　</a:t>
            </a:r>
            <a:r>
              <a:rPr lang="ja-JP" altLang="en-US" b="1" u="sng" dirty="0" smtClean="0">
                <a:solidFill>
                  <a:srgbClr val="FF0000"/>
                </a:solidFill>
              </a:rPr>
              <a:t>電力</a:t>
            </a:r>
            <a:r>
              <a:rPr lang="ja-JP" altLang="en-US" b="1" u="sng" dirty="0">
                <a:solidFill>
                  <a:srgbClr val="FF0000"/>
                </a:solidFill>
              </a:rPr>
              <a:t>を輸送・</a:t>
            </a:r>
            <a:r>
              <a:rPr lang="ja-JP" altLang="en-US" b="1" u="sng" dirty="0" smtClean="0">
                <a:solidFill>
                  <a:srgbClr val="FF0000"/>
                </a:solidFill>
              </a:rPr>
              <a:t>フィードバック</a:t>
            </a:r>
            <a:endParaRPr lang="en-US" altLang="ja-JP" dirty="0">
              <a:solidFill>
                <a:srgbClr val="FF0000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644008" y="3717032"/>
            <a:ext cx="144016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44008" y="3717032"/>
            <a:ext cx="1440160" cy="2880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電気回路（負荷含む）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39280" y="4708000"/>
            <a:ext cx="945240" cy="9418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U ターン矢印 9"/>
          <p:cNvSpPr/>
          <p:nvPr/>
        </p:nvSpPr>
        <p:spPr>
          <a:xfrm rot="5400000">
            <a:off x="3743908" y="4905164"/>
            <a:ext cx="2736304" cy="648072"/>
          </a:xfrm>
          <a:prstGeom prst="uturnArrow">
            <a:avLst>
              <a:gd name="adj1" fmla="val 13889"/>
              <a:gd name="adj2" fmla="val 25000"/>
              <a:gd name="adj3" fmla="val 25000"/>
              <a:gd name="adj4" fmla="val 43750"/>
              <a:gd name="adj5" fmla="val 98810"/>
            </a:avLst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4967536" y="0"/>
            <a:ext cx="4176464" cy="1268760"/>
          </a:xfrm>
          <a:prstGeom prst="cloudCallout">
            <a:avLst>
              <a:gd name="adj1" fmla="val -7127"/>
              <a:gd name="adj2" fmla="val 623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⇔ 吸熱効率が最大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 進行波音波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⇔消費電力が最大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5759624" y="5705872"/>
            <a:ext cx="3384376" cy="1152128"/>
          </a:xfrm>
          <a:prstGeom prst="cloudCallout">
            <a:avLst>
              <a:gd name="adj1" fmla="val -40024"/>
              <a:gd name="adj2" fmla="val -632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まず開ループ特性を検討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224" y="3861048"/>
            <a:ext cx="2228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スターリング</a:t>
            </a:r>
            <a:r>
              <a:rPr lang="ja-JP" altLang="en-US" dirty="0" smtClean="0"/>
              <a:t>発電機</a:t>
            </a:r>
            <a:endParaRPr kumimoji="1" lang="en-US" altLang="ja-JP" dirty="0" smtClean="0"/>
          </a:p>
          <a:p>
            <a:r>
              <a:rPr kumimoji="1" lang="en-US" altLang="ja-JP" dirty="0" smtClean="0"/>
              <a:t>[US Patent #5146750]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7" grpId="0" animBg="1"/>
      <p:bldP spid="8" grpId="0" animBg="1"/>
      <p:bldP spid="10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1212" y="2070179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01212" y="2070179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9044" y="1062067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661252" y="1134075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53060" y="2106739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7436" y="2718251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20272" y="2708920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611560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前報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[2012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春季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の結果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3528" y="4581128"/>
            <a:ext cx="8640960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2800" dirty="0" smtClean="0"/>
              <a:t>音源の駆動方法・温度勾配が輸送電力に与える効果</a:t>
            </a:r>
            <a:endParaRPr lang="ja-JP" altLang="en-US" sz="2800" dirty="0"/>
          </a:p>
        </p:txBody>
      </p:sp>
      <p:sp>
        <p:nvSpPr>
          <p:cNvPr id="27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373216"/>
            <a:ext cx="8640960" cy="1224136"/>
          </a:xfrm>
        </p:spPr>
        <p:txBody>
          <a:bodyPr>
            <a:normAutofit/>
          </a:bodyPr>
          <a:lstStyle/>
          <a:p>
            <a:pPr marL="571500" indent="-514350"/>
            <a:r>
              <a:rPr lang="ja-JP" altLang="en-US" sz="2400" dirty="0" smtClean="0"/>
              <a:t>進行波駆動   </a:t>
            </a:r>
            <a:r>
              <a:rPr lang="en-US" altLang="ja-JP" sz="2400" dirty="0" smtClean="0"/>
              <a:t>…   </a:t>
            </a:r>
            <a:r>
              <a:rPr lang="ja-JP" altLang="en-US" sz="2400" dirty="0" smtClean="0"/>
              <a:t>電力</a:t>
            </a:r>
            <a:r>
              <a:rPr lang="ja-JP" altLang="en-US" sz="2400" dirty="0"/>
              <a:t>の輸送</a:t>
            </a:r>
            <a:r>
              <a:rPr lang="ja-JP" altLang="en-US" sz="2400" dirty="0" smtClean="0"/>
              <a:t>が可能</a:t>
            </a:r>
            <a:endParaRPr lang="en-US" altLang="ja-JP" sz="2400" dirty="0" smtClean="0"/>
          </a:p>
          <a:p>
            <a:pPr marL="571500" indent="-514350"/>
            <a:r>
              <a:rPr lang="ja-JP" altLang="en-US" sz="2400" dirty="0" smtClean="0"/>
              <a:t>単独駆動　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　温度</a:t>
            </a:r>
            <a:r>
              <a:rPr lang="ja-JP" altLang="en-US" sz="2400" dirty="0"/>
              <a:t>勾配が</a:t>
            </a:r>
            <a:r>
              <a:rPr lang="ja-JP" altLang="en-US" sz="2400" dirty="0" smtClean="0"/>
              <a:t>大　⇒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H</a:t>
            </a:r>
            <a:r>
              <a:rPr lang="ja-JP" altLang="en-US" sz="2400" dirty="0" smtClean="0"/>
              <a:t>側の受電 </a:t>
            </a:r>
            <a:r>
              <a:rPr lang="en-US" altLang="ja-JP" sz="2400" dirty="0" smtClean="0"/>
              <a:t>&gt;&gt; </a:t>
            </a:r>
            <a:r>
              <a:rPr lang="en-US" altLang="ja-JP" sz="2400" i="1" dirty="0" smtClean="0"/>
              <a:t>T</a:t>
            </a:r>
            <a:r>
              <a:rPr lang="en-US" altLang="ja-JP" sz="2400" i="1" baseline="-25000" dirty="0" smtClean="0"/>
              <a:t>C</a:t>
            </a:r>
            <a:r>
              <a:rPr lang="ja-JP" altLang="en-US" sz="2400" dirty="0" smtClean="0"/>
              <a:t>側の受電</a:t>
            </a:r>
            <a:endParaRPr lang="en-US" altLang="ja-JP" sz="2400" dirty="0" smtClean="0"/>
          </a:p>
          <a:p>
            <a:pPr marL="971550" lvl="1" indent="-514350">
              <a:buFont typeface="+mj-lt"/>
              <a:buAutoNum type="arabicPeriod"/>
            </a:pPr>
            <a:endParaRPr lang="en-US" altLang="ja-JP" dirty="0" smtClean="0"/>
          </a:p>
          <a:p>
            <a:pPr lvl="1"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4221088"/>
            <a:ext cx="8892480" cy="648072"/>
          </a:xfrm>
          <a:ln w="381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ja-JP" altLang="en-US" dirty="0" smtClean="0"/>
              <a:t>投入電力に対する抵抗の消費電力が最大となる条件</a:t>
            </a:r>
            <a:endParaRPr lang="en-US" altLang="ja-JP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16832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3347864" y="191683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ja-JP" altLang="en-US" sz="4900" dirty="0" smtClean="0"/>
              <a:t>問題設定</a:t>
            </a:r>
            <a:endParaRPr kumimoji="1" lang="ja-JP" alt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908720"/>
            <a:ext cx="3296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3707904" y="980728"/>
            <a:ext cx="1440160" cy="28803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299712" y="1953392"/>
            <a:ext cx="945240" cy="957759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4371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7066924" y="2555573"/>
            <a:ext cx="268965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733256"/>
            <a:ext cx="44291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746" y="6289765"/>
            <a:ext cx="2705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229200"/>
            <a:ext cx="52101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911674" y="5721966"/>
            <a:ext cx="2898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スピーカの消費電力</a:t>
            </a:r>
            <a:r>
              <a:rPr kumimoji="1" lang="en-US" altLang="ja-JP" sz="2400" dirty="0" smtClean="0"/>
              <a:t>: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74169" y="6222032"/>
            <a:ext cx="242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抵抗の</a:t>
            </a:r>
            <a:r>
              <a:rPr kumimoji="1" lang="ja-JP" altLang="en-US" sz="2400" dirty="0" smtClean="0"/>
              <a:t>消費電力</a:t>
            </a:r>
            <a:r>
              <a:rPr kumimoji="1" lang="en-US" altLang="ja-JP" sz="2400" dirty="0" smtClean="0"/>
              <a:t>:</a:t>
            </a:r>
            <a:endParaRPr kumimoji="1" lang="ja-JP" altLang="en-US" dirty="0"/>
          </a:p>
        </p:txBody>
      </p:sp>
      <p:sp>
        <p:nvSpPr>
          <p:cNvPr id="20" name="円/楕円 19"/>
          <p:cNvSpPr/>
          <p:nvPr/>
        </p:nvSpPr>
        <p:spPr>
          <a:xfrm>
            <a:off x="6165506" y="192616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7359393" y="1938623"/>
            <a:ext cx="285752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雲形吹き出し 17"/>
          <p:cNvSpPr/>
          <p:nvPr/>
        </p:nvSpPr>
        <p:spPr>
          <a:xfrm>
            <a:off x="6011144" y="3501008"/>
            <a:ext cx="3132856" cy="792088"/>
          </a:xfrm>
          <a:prstGeom prst="cloudCallout">
            <a:avLst>
              <a:gd name="adj1" fmla="val -33132"/>
              <a:gd name="adj2" fmla="val 598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 smtClean="0">
                <a:solidFill>
                  <a:schemeClr val="tx1"/>
                </a:solidFill>
              </a:rPr>
              <a:t>進行波駆動？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  <p:bldP spid="15" grpId="0"/>
      <p:bldP spid="16" grpId="0"/>
      <p:bldP spid="20" grpId="0" animBg="1"/>
      <p:bldP spid="2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999059"/>
            <a:ext cx="5292080" cy="285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56" y="566928"/>
            <a:ext cx="71818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928662" y="2214554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203848" y="1746528"/>
            <a:ext cx="846944" cy="633200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flipH="1">
            <a:off x="7420360" y="4434840"/>
            <a:ext cx="6355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3184384" y="2387712"/>
            <a:ext cx="864096" cy="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4088520" y="2093976"/>
            <a:ext cx="85725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φ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47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3941064" y="1724202"/>
            <a:ext cx="3230" cy="662382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312432" y="2374024"/>
            <a:ext cx="72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60</a:t>
            </a:r>
            <a:r>
              <a:rPr lang="en-US" altLang="ja-JP" sz="2000" dirty="0" smtClean="0">
                <a:solidFill>
                  <a:srgbClr val="FF0000"/>
                </a:solidFill>
              </a:rPr>
              <a:t>mm</a:t>
            </a:r>
            <a:r>
              <a:rPr kumimoji="1" lang="en-US" altLang="ja-JP" sz="20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 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23720" y="3284984"/>
            <a:ext cx="19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r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=0.58</a:t>
            </a:r>
            <a:r>
              <a:rPr lang="en-US" altLang="ja-JP" sz="2000" dirty="0" smtClean="0">
                <a:solidFill>
                  <a:srgbClr val="FF0000"/>
                </a:solidFill>
              </a:rPr>
              <a:t>mm, </a:t>
            </a:r>
          </a:p>
          <a:p>
            <a:r>
              <a:rPr lang="en-US" altLang="ja-JP" sz="2000" i="1" dirty="0" err="1" smtClean="0">
                <a:solidFill>
                  <a:srgbClr val="FF0000"/>
                </a:solidFill>
              </a:rPr>
              <a:t>ωτ</a:t>
            </a:r>
            <a:r>
              <a:rPr lang="ja-JP" altLang="en-US" sz="2000" i="1" dirty="0" smtClean="0">
                <a:solidFill>
                  <a:srgbClr val="FF0000"/>
                </a:solidFill>
              </a:rPr>
              <a:t>≒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4.8</a:t>
            </a:r>
            <a:r>
              <a:rPr lang="en-US" altLang="ja-JP" sz="2000" dirty="0" smtClean="0">
                <a:solidFill>
                  <a:srgbClr val="FF0000"/>
                </a:solidFill>
              </a:rPr>
              <a:t>@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100</a:t>
            </a:r>
            <a:r>
              <a:rPr lang="en-US" altLang="ja-JP" sz="2000" dirty="0" smtClean="0">
                <a:solidFill>
                  <a:srgbClr val="FF0000"/>
                </a:solidFill>
              </a:rPr>
              <a:t>Hz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132355" y="1604514"/>
            <a:ext cx="216024" cy="70006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141742" y="2466912"/>
            <a:ext cx="216024" cy="45719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958278" y="1625924"/>
            <a:ext cx="363555" cy="45719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3955766" y="2464036"/>
            <a:ext cx="363555" cy="45719"/>
          </a:xfrm>
          <a:prstGeom prst="round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090129" y="1618648"/>
            <a:ext cx="257735" cy="4571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085712" y="2458391"/>
            <a:ext cx="257735" cy="45719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47664" y="2708920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18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76056" y="2708920"/>
            <a:ext cx="7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18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20272" y="4365104"/>
            <a:ext cx="22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FF0000"/>
                </a:solidFill>
              </a:rPr>
              <a:t>5</a:t>
            </a:r>
            <a:r>
              <a:rPr lang="en-US" altLang="ja-JP" sz="2000" dirty="0" smtClean="0">
                <a:solidFill>
                  <a:srgbClr val="FF0000"/>
                </a:solidFill>
              </a:rPr>
              <a:t>W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, f</a:t>
            </a:r>
            <a:r>
              <a:rPr lang="en-US" altLang="ja-JP" sz="2000" i="1" baseline="-25000" dirty="0" smtClean="0">
                <a:solidFill>
                  <a:srgbClr val="FF0000"/>
                </a:solidFill>
              </a:rPr>
              <a:t>0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=140</a:t>
            </a:r>
            <a:r>
              <a:rPr lang="en-US" altLang="ja-JP" sz="2000" dirty="0" smtClean="0">
                <a:solidFill>
                  <a:srgbClr val="FF0000"/>
                </a:solidFill>
              </a:rPr>
              <a:t>Hz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, r=8</a:t>
            </a:r>
            <a:r>
              <a:rPr lang="en-US" altLang="ja-JP" sz="2000" dirty="0" smtClean="0">
                <a:solidFill>
                  <a:srgbClr val="FF0000"/>
                </a:solidFill>
              </a:rPr>
              <a:t>Ω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29" name="図 28" descr="DSC00234.JPG"/>
          <p:cNvPicPr>
            <a:picLocks noChangeAspect="1"/>
          </p:cNvPicPr>
          <p:nvPr/>
        </p:nvPicPr>
        <p:blipFill>
          <a:blip r:embed="rId5" cstate="print"/>
          <a:srcRect t="25394" b="30118"/>
          <a:stretch>
            <a:fillRect/>
          </a:stretch>
        </p:blipFill>
        <p:spPr>
          <a:xfrm>
            <a:off x="323528" y="4221088"/>
            <a:ext cx="7200800" cy="2402695"/>
          </a:xfrm>
          <a:prstGeom prst="rect">
            <a:avLst/>
          </a:prstGeom>
        </p:spPr>
      </p:pic>
      <p:pic>
        <p:nvPicPr>
          <p:cNvPr id="30" name="図 29" descr="DSC00232.JPG"/>
          <p:cNvPicPr>
            <a:picLocks noChangeAspect="1"/>
          </p:cNvPicPr>
          <p:nvPr/>
        </p:nvPicPr>
        <p:blipFill>
          <a:blip r:embed="rId6" cstate="print"/>
          <a:srcRect t="31299" b="33071"/>
          <a:stretch>
            <a:fillRect/>
          </a:stretch>
        </p:blipFill>
        <p:spPr>
          <a:xfrm>
            <a:off x="179511" y="2852936"/>
            <a:ext cx="8982417" cy="2400474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71409" y="5265296"/>
            <a:ext cx="3384376" cy="150810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altLang="ja-JP" sz="1400" dirty="0" smtClean="0"/>
          </a:p>
          <a:p>
            <a:pPr algn="ctr"/>
            <a:r>
              <a:rPr kumimoji="1" lang="ja-JP" altLang="en-US" sz="3200" dirty="0" smtClean="0"/>
              <a:t>定</a:t>
            </a:r>
            <a:r>
              <a:rPr lang="ja-JP" altLang="en-US" sz="3200" dirty="0" smtClean="0"/>
              <a:t>在波型エンジンとして発振する</a:t>
            </a:r>
            <a:endParaRPr lang="en-US" altLang="ja-JP" sz="3200" dirty="0" smtClean="0"/>
          </a:p>
          <a:p>
            <a:pPr algn="ctr"/>
            <a:endParaRPr lang="en-US" altLang="ja-JP" sz="1400" dirty="0" smtClean="0"/>
          </a:p>
        </p:txBody>
      </p:sp>
      <p:graphicFrame>
        <p:nvGraphicFramePr>
          <p:cNvPr id="32" name="表 31"/>
          <p:cNvGraphicFramePr>
            <a:graphicFrameLocks noGrp="1"/>
          </p:cNvGraphicFramePr>
          <p:nvPr/>
        </p:nvGraphicFramePr>
        <p:xfrm>
          <a:off x="3491880" y="5013175"/>
          <a:ext cx="5652120" cy="1844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062"/>
                <a:gridCol w="1394679"/>
                <a:gridCol w="3156379"/>
              </a:tblGrid>
              <a:tr h="368965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全長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発振周波数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騒音レベル</a:t>
                      </a:r>
                      <a:r>
                        <a:rPr kumimoji="1" lang="en-US" altLang="ja-JP" dirty="0" smtClean="0"/>
                        <a:t>@</a:t>
                      </a:r>
                      <a:r>
                        <a:rPr kumimoji="1" lang="ja-JP" altLang="en-US" dirty="0" smtClean="0"/>
                        <a:t>右開端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896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61cm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122Hz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95dB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896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74cm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104Hz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99dB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896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84cm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91Hz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92dB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68965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94cm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82Hz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87dB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テキスト ボックス 32"/>
          <p:cNvSpPr txBox="1"/>
          <p:nvPr/>
        </p:nvSpPr>
        <p:spPr>
          <a:xfrm>
            <a:off x="2627784" y="3140968"/>
            <a:ext cx="1152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400" i="1" baseline="-25000" dirty="0" smtClean="0">
                <a:solidFill>
                  <a:srgbClr val="FF0000"/>
                </a:solidFill>
              </a:rPr>
              <a:t>C</a:t>
            </a:r>
            <a:r>
              <a:rPr lang="en-US" altLang="ja-JP" sz="2400" dirty="0" smtClean="0">
                <a:solidFill>
                  <a:srgbClr val="FF0000"/>
                </a:solidFill>
              </a:rPr>
              <a:t>=35</a:t>
            </a:r>
            <a:r>
              <a:rPr lang="ja-JP" altLang="en-US" sz="2400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24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99592" y="3140968"/>
            <a:ext cx="14401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T</a:t>
            </a:r>
            <a:r>
              <a:rPr lang="en-US" altLang="ja-JP" sz="2400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ja-JP" sz="2400" dirty="0" smtClean="0">
                <a:solidFill>
                  <a:srgbClr val="FF0000"/>
                </a:solidFill>
              </a:rPr>
              <a:t>=356</a:t>
            </a:r>
            <a:r>
              <a:rPr lang="ja-JP" altLang="en-US" sz="2400" dirty="0" smtClean="0">
                <a:solidFill>
                  <a:srgbClr val="FF0000"/>
                </a:solidFill>
              </a:rPr>
              <a:t>℃</a:t>
            </a:r>
            <a:r>
              <a:rPr kumimoji="1" lang="en-US" altLang="ja-JP" sz="2400" i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power_driven_s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4544" y="0"/>
            <a:ext cx="7314596" cy="54859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単独駆動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r="58294"/>
          <a:stretch>
            <a:fillRect/>
          </a:stretch>
        </p:blipFill>
        <p:spPr bwMode="auto">
          <a:xfrm>
            <a:off x="6800518" y="1428736"/>
            <a:ext cx="2343482" cy="3838575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7411232" y="2776914"/>
            <a:ext cx="1179018" cy="1143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15272" y="1857364"/>
            <a:ext cx="63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</a:rPr>
              <a:t>s1</a:t>
            </a:r>
            <a:endParaRPr kumimoji="1" lang="ja-JP" alt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15272" y="4286256"/>
            <a:ext cx="63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W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</a:rPr>
              <a:t>s2</a:t>
            </a:r>
            <a:endParaRPr kumimoji="1" lang="ja-JP" altLang="en-US" sz="2400" b="1" i="1" baseline="-25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43608" y="537321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従動側スピーカの発電電力</a:t>
            </a:r>
            <a:r>
              <a:rPr lang="en-US" altLang="ja-JP" sz="2800" dirty="0" smtClean="0"/>
              <a:t>(W)</a:t>
            </a:r>
            <a:r>
              <a:rPr lang="ja-JP" altLang="en-US" sz="2800" dirty="0" smtClean="0"/>
              <a:t>　</a:t>
            </a:r>
            <a:r>
              <a:rPr lang="en-US" altLang="ja-JP" sz="2800" dirty="0" smtClean="0"/>
              <a:t>(</a:t>
            </a:r>
            <a:r>
              <a:rPr lang="en-US" altLang="ja-JP" sz="2800" i="1" dirty="0" smtClean="0"/>
              <a:t>A</a:t>
            </a:r>
            <a:r>
              <a:rPr lang="en-US" altLang="ja-JP" sz="2800" dirty="0" smtClean="0"/>
              <a:t>(</a:t>
            </a: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)=2V)</a:t>
            </a:r>
            <a:r>
              <a:rPr lang="ja-JP" altLang="en-US" sz="2800" dirty="0" smtClean="0"/>
              <a:t>　</a:t>
            </a:r>
            <a:endParaRPr kumimoji="1" lang="ja-JP" altLang="en-US" sz="2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547664" y="6093296"/>
            <a:ext cx="5277407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ja-JP" altLang="en-US" sz="3600" dirty="0" smtClean="0"/>
              <a:t>前報</a:t>
            </a:r>
            <a:r>
              <a:rPr lang="en-US" altLang="ja-JP" sz="2400" dirty="0" smtClean="0"/>
              <a:t>[2012</a:t>
            </a:r>
            <a:r>
              <a:rPr lang="ja-JP" altLang="en-US" sz="2400" dirty="0" smtClean="0"/>
              <a:t>春季</a:t>
            </a:r>
            <a:r>
              <a:rPr lang="en-US" altLang="ja-JP" sz="2400" dirty="0" smtClean="0"/>
              <a:t>]</a:t>
            </a:r>
            <a:r>
              <a:rPr lang="ja-JP" altLang="en-US" sz="3600" dirty="0" smtClean="0"/>
              <a:t>の結果に整合</a:t>
            </a:r>
            <a:endParaRPr lang="ja-JP" altLang="en-US" sz="2800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7596336" y="2700536"/>
            <a:ext cx="720080" cy="1229785"/>
            <a:chOff x="7636055" y="2919295"/>
            <a:chExt cx="720080" cy="1229785"/>
          </a:xfrm>
        </p:grpSpPr>
        <p:sp>
          <p:nvSpPr>
            <p:cNvPr id="14" name="二等辺三角形 13"/>
            <p:cNvSpPr/>
            <p:nvPr/>
          </p:nvSpPr>
          <p:spPr>
            <a:xfrm>
              <a:off x="7636055" y="2919295"/>
              <a:ext cx="720080" cy="360040"/>
            </a:xfrm>
            <a:prstGeom prst="triangl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台形 14"/>
            <p:cNvSpPr/>
            <p:nvPr/>
          </p:nvSpPr>
          <p:spPr>
            <a:xfrm rot="10800000">
              <a:off x="7812360" y="3284984"/>
              <a:ext cx="360040" cy="864096"/>
            </a:xfrm>
            <a:prstGeom prst="trapezoid">
              <a:avLst>
                <a:gd name="adj" fmla="val 34608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7856659" y="3224095"/>
              <a:ext cx="288032" cy="1440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754206" y="2999689"/>
              <a:ext cx="461665" cy="77521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b="1" dirty="0" smtClean="0"/>
                <a:t>仕事流</a:t>
              </a:r>
              <a:endParaRPr kumimoji="1" lang="ja-JP" altLang="en-US" b="1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491880" y="1772816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SPK2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を単独駆動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91880" y="4365104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SPK1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を単独駆動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2987824" y="1052736"/>
            <a:ext cx="432048" cy="115212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2915816" y="3573016"/>
            <a:ext cx="504056" cy="122413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059832" y="980728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Δ</a:t>
            </a:r>
            <a:r>
              <a:rPr lang="en-US" altLang="ja-JP" sz="2400" i="1" baseline="-25000" dirty="0" smtClean="0">
                <a:solidFill>
                  <a:srgbClr val="FF0000"/>
                </a:solidFill>
              </a:rPr>
              <a:t>T</a:t>
            </a:r>
            <a:r>
              <a:rPr lang="ja-JP" altLang="en-US" sz="2400" dirty="0" smtClean="0">
                <a:solidFill>
                  <a:srgbClr val="FF0000"/>
                </a:solidFill>
              </a:rPr>
              <a:t>→大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059832" y="3645024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FF0000"/>
                </a:solidFill>
              </a:rPr>
              <a:t>Δ</a:t>
            </a:r>
            <a:r>
              <a:rPr lang="en-US" altLang="ja-JP" sz="2400" i="1" baseline="-25000" dirty="0" smtClean="0">
                <a:solidFill>
                  <a:srgbClr val="FF0000"/>
                </a:solidFill>
              </a:rPr>
              <a:t>T</a:t>
            </a:r>
            <a:r>
              <a:rPr lang="ja-JP" altLang="en-US" sz="2400" dirty="0" smtClean="0">
                <a:solidFill>
                  <a:srgbClr val="FF0000"/>
                </a:solidFill>
              </a:rPr>
              <a:t>→大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665801" y="799210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65801" y="1061363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665801" y="1349394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665801" y="1628800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74427" y="3403121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65800" y="3682526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61901" y="3959525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61659" y="4235328"/>
            <a:ext cx="158698" cy="25179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36000" rtlCol="0">
            <a:spAutoFit/>
          </a:bodyPr>
          <a:lstStyle/>
          <a:p>
            <a:r>
              <a:rPr lang="en-US" altLang="ja-JP" sz="1400" i="1" dirty="0" smtClean="0"/>
              <a:t>Δ</a:t>
            </a:r>
            <a:r>
              <a:rPr lang="en-US" altLang="ja-JP" sz="1400" i="1" baseline="-25000" dirty="0" smtClean="0"/>
              <a:t>T</a:t>
            </a:r>
            <a:endParaRPr kumimoji="1" lang="ja-JP" altLang="en-US" sz="14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freqresp_power_ratio_SPKonly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4000" y="548680"/>
            <a:ext cx="5040000" cy="3780001"/>
          </a:xfrm>
          <a:prstGeom prst="rect">
            <a:avLst/>
          </a:prstGeom>
        </p:spPr>
      </p:pic>
      <p:pic>
        <p:nvPicPr>
          <p:cNvPr id="12" name="図 11" descr="freqresp_power_ratio_SPKonl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4000" y="548680"/>
            <a:ext cx="5040000" cy="37800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ja-JP" altLang="en-US" dirty="0" smtClean="0"/>
              <a:t>同時駆動：スピーカユニットのみ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4365104"/>
            <a:ext cx="415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効率 </a:t>
            </a:r>
            <a:r>
              <a:rPr kumimoji="1" lang="en-US" altLang="ja-JP" sz="2800" i="1" dirty="0" smtClean="0"/>
              <a:t>η</a:t>
            </a:r>
            <a:endParaRPr kumimoji="1" lang="ja-JP" altLang="en-US" sz="28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1547664" y="5661248"/>
            <a:ext cx="5700600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200" dirty="0" smtClean="0"/>
              <a:t>効率の良い方だけが駆動される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08304" y="371703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275Hz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00392" y="1556792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832Hz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780928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ja-JP" sz="2800" i="1" dirty="0" smtClean="0"/>
              <a:t>η</a:t>
            </a:r>
            <a:r>
              <a:rPr lang="ja-JP" altLang="en-US" sz="2800" dirty="0" smtClean="0"/>
              <a:t>の</a:t>
            </a:r>
            <a:r>
              <a:rPr kumimoji="1" lang="ja-JP" altLang="en-US" sz="2800" dirty="0" smtClean="0"/>
              <a:t>探索条件</a:t>
            </a:r>
            <a:endParaRPr lang="en-US" altLang="ja-JP" sz="2800" dirty="0" smtClean="0"/>
          </a:p>
          <a:p>
            <a:pPr lvl="1">
              <a:buFont typeface="Arial" pitchFamily="34" charset="0"/>
              <a:buChar char="•"/>
            </a:pPr>
            <a:r>
              <a:rPr kumimoji="1" lang="en-US" altLang="ja-JP" sz="2800" i="1" dirty="0" smtClean="0"/>
              <a:t>A</a:t>
            </a:r>
            <a:r>
              <a:rPr kumimoji="1" lang="en-US" altLang="ja-JP" sz="2800" dirty="0" smtClean="0"/>
              <a:t>=1</a:t>
            </a:r>
          </a:p>
          <a:p>
            <a:pPr lvl="1">
              <a:buFont typeface="Arial" pitchFamily="34" charset="0"/>
              <a:buChar char="•"/>
            </a:pPr>
            <a:r>
              <a:rPr lang="en-US" altLang="ja-JP" sz="2800" i="1" dirty="0" smtClean="0"/>
              <a:t>B</a:t>
            </a:r>
            <a:r>
              <a:rPr lang="en-US" altLang="ja-JP" sz="2800" dirty="0" smtClean="0"/>
              <a:t>=0.1, 0.2, …, 3.0</a:t>
            </a:r>
          </a:p>
          <a:p>
            <a:pPr lvl="1">
              <a:buFont typeface="Arial" pitchFamily="34" charset="0"/>
              <a:buChar char="•"/>
            </a:pPr>
            <a:r>
              <a:rPr kumimoji="1" lang="en-US" altLang="ja-JP" sz="2800" dirty="0" smtClean="0"/>
              <a:t>φ=0, 10, 20, …, 350</a:t>
            </a:r>
          </a:p>
        </p:txBody>
      </p:sp>
      <p:pic>
        <p:nvPicPr>
          <p:cNvPr id="11" name="図 10" descr="DSC00233.JPG"/>
          <p:cNvPicPr>
            <a:picLocks noChangeAspect="1"/>
          </p:cNvPicPr>
          <p:nvPr/>
        </p:nvPicPr>
        <p:blipFill>
          <a:blip r:embed="rId5" cstate="print"/>
          <a:srcRect l="2657" t="25984" r="3543" b="18898"/>
          <a:stretch>
            <a:fillRect/>
          </a:stretch>
        </p:blipFill>
        <p:spPr>
          <a:xfrm>
            <a:off x="539552" y="1052736"/>
            <a:ext cx="3635896" cy="160241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932040" y="1268760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i="1" dirty="0" smtClean="0"/>
              <a:t>η</a:t>
            </a:r>
            <a:r>
              <a:rPr lang="el-GR" altLang="ja-JP" i="1" baseline="-25000" dirty="0" smtClean="0"/>
              <a:t>0</a:t>
            </a:r>
            <a:r>
              <a:rPr lang="en-US" altLang="ja-JP" dirty="0" smtClean="0"/>
              <a:t>  = 18/(8+18) = 0.69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31640" y="15567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800" dirty="0" smtClean="0"/>
              <a:t>効率 </a:t>
            </a:r>
            <a:r>
              <a:rPr lang="en-US" altLang="ja-JP" sz="2800" i="1" dirty="0" smtClean="0"/>
              <a:t>η</a:t>
            </a:r>
            <a:endParaRPr kumimoji="1" lang="ja-JP" altLang="en-US" sz="2800" dirty="0"/>
          </a:p>
        </p:txBody>
      </p:sp>
      <p:pic>
        <p:nvPicPr>
          <p:cNvPr id="17" name="図 16" descr="vector_plot_363Hz_sp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4320000" cy="3240000"/>
          </a:xfrm>
          <a:prstGeom prst="rect">
            <a:avLst/>
          </a:prstGeom>
        </p:spPr>
      </p:pic>
      <p:pic>
        <p:nvPicPr>
          <p:cNvPr id="15" name="図 14" descr="optimal_gain_o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6332" y="3122762"/>
            <a:ext cx="5028315" cy="377123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323528" y="5661248"/>
            <a:ext cx="3960440" cy="956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0000" tIns="46800" rIns="90000" bIns="46800" rtlCol="0">
            <a:spAutoFit/>
          </a:bodyPr>
          <a:lstStyle/>
          <a:p>
            <a:pPr marL="457200" indent="-514350" algn="ctr"/>
            <a:r>
              <a:rPr lang="ja-JP" altLang="en-US" sz="2800" dirty="0" smtClean="0"/>
              <a:t>同時駆動により</a:t>
            </a:r>
            <a:endParaRPr lang="en-US" altLang="ja-JP" sz="2800" dirty="0" smtClean="0"/>
          </a:p>
          <a:p>
            <a:pPr marL="457200" indent="-514350" algn="ctr"/>
            <a:r>
              <a:rPr lang="ja-JP" altLang="en-US" sz="2800" dirty="0" smtClean="0"/>
              <a:t>効率が改善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331640" y="45091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err="1" smtClean="0"/>
              <a:t>B,φ</a:t>
            </a:r>
            <a:r>
              <a:rPr lang="ja-JP" altLang="en-US" sz="2800" dirty="0" smtClean="0"/>
              <a:t>の最適値</a:t>
            </a:r>
            <a:endParaRPr kumimoji="1" lang="ja-JP" altLang="en-US" sz="2800" dirty="0"/>
          </a:p>
        </p:txBody>
      </p:sp>
      <p:pic>
        <p:nvPicPr>
          <p:cNvPr id="19" name="図 18" descr="freqresp_power_ratio_off_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pic>
        <p:nvPicPr>
          <p:cNvPr id="20" name="図 19" descr="freqresp_power_ratio_off_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pic>
        <p:nvPicPr>
          <p:cNvPr id="21" name="図 20" descr="freqresp_power_ratio_of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4000" y="-243408"/>
            <a:ext cx="5040000" cy="3780000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7574189" y="30593"/>
            <a:ext cx="22147" cy="6827407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376353" y="41748"/>
            <a:ext cx="3959" cy="6816252"/>
          </a:xfrm>
          <a:prstGeom prst="line">
            <a:avLst/>
          </a:prstGeom>
          <a:ln w="38100">
            <a:solidFill>
              <a:srgbClr val="00B05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905286" y="40745"/>
            <a:ext cx="22147" cy="6827407"/>
          </a:xfrm>
          <a:prstGeom prst="line">
            <a:avLst/>
          </a:prstGeom>
          <a:ln w="38100">
            <a:solidFill>
              <a:srgbClr val="FF000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819957" y="40728"/>
            <a:ext cx="3959" cy="6816252"/>
          </a:xfrm>
          <a:prstGeom prst="line">
            <a:avLst/>
          </a:prstGeom>
          <a:ln w="38100">
            <a:solidFill>
              <a:srgbClr val="00B05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992485" y="43361"/>
            <a:ext cx="3959" cy="6816252"/>
          </a:xfrm>
          <a:prstGeom prst="line">
            <a:avLst/>
          </a:prstGeom>
          <a:ln w="38100">
            <a:solidFill>
              <a:srgbClr val="00B050">
                <a:alpha val="4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901796" y="46529"/>
            <a:ext cx="22147" cy="6827407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7820987" y="33121"/>
            <a:ext cx="3959" cy="6816252"/>
          </a:xfrm>
          <a:prstGeom prst="line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図 17" descr="vector_plot_363Hz_spk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618000"/>
            <a:ext cx="4320000" cy="3240000"/>
          </a:xfrm>
          <a:prstGeom prst="rect">
            <a:avLst/>
          </a:prstGeom>
        </p:spPr>
      </p:pic>
      <p:pic>
        <p:nvPicPr>
          <p:cNvPr id="27" name="図 26" descr="vector_plot_407Hz_spk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48680"/>
            <a:ext cx="4320000" cy="3240000"/>
          </a:xfrm>
          <a:prstGeom prst="rect">
            <a:avLst/>
          </a:prstGeom>
        </p:spPr>
      </p:pic>
      <p:pic>
        <p:nvPicPr>
          <p:cNvPr id="28" name="図 27" descr="vector_plot_407Hz_spk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3618000"/>
            <a:ext cx="4320000" cy="3240000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403648" y="27809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SPK1</a:t>
            </a:r>
            <a:r>
              <a:rPr lang="ja-JP" altLang="en-US" sz="2400" dirty="0" smtClean="0">
                <a:solidFill>
                  <a:srgbClr val="FF0000"/>
                </a:solidFill>
              </a:rPr>
              <a:t>を単独駆動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03648" y="59492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rgbClr val="FF0000"/>
                </a:solidFill>
              </a:rPr>
              <a:t>SPK2</a:t>
            </a:r>
            <a:r>
              <a:rPr lang="ja-JP" altLang="en-US" sz="2400" dirty="0" smtClean="0">
                <a:solidFill>
                  <a:srgbClr val="FF0000"/>
                </a:solidFill>
              </a:rPr>
              <a:t>を単独駆動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pPr algn="l"/>
            <a:r>
              <a:rPr kumimoji="1" lang="ja-JP" altLang="en-US" dirty="0" smtClean="0"/>
              <a:t>同時駆動（</a:t>
            </a:r>
            <a:r>
              <a:rPr lang="en-US" altLang="ja-JP" i="1" dirty="0" smtClean="0"/>
              <a:t>Δ</a:t>
            </a:r>
            <a:r>
              <a:rPr kumimoji="1" lang="en-US" altLang="ja-JP" i="1" baseline="-25000" dirty="0" smtClean="0"/>
              <a:t>T </a:t>
            </a:r>
            <a:r>
              <a:rPr kumimoji="1" lang="en-US" altLang="ja-JP" i="1" dirty="0" smtClean="0"/>
              <a:t>=0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 rot="16200000">
            <a:off x="4423656" y="5881601"/>
            <a:ext cx="285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φ</a:t>
            </a:r>
            <a:endParaRPr kumimoji="1" lang="ja-JP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  <p:bldP spid="23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3173</TotalTime>
  <Words>483</Words>
  <Application>Microsoft Office PowerPoint</Application>
  <PresentationFormat>画面に合わせる (4:3)</PresentationFormat>
  <Paragraphs>136</Paragraphs>
  <Slides>11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スタック両端に音源を持つ 熱音響発電システムの効率</vt:lpstr>
      <vt:lpstr>背景</vt:lpstr>
      <vt:lpstr>背景</vt:lpstr>
      <vt:lpstr>スライド 4</vt:lpstr>
      <vt:lpstr>問題設定</vt:lpstr>
      <vt:lpstr>実験装置</vt:lpstr>
      <vt:lpstr>単独駆動</vt:lpstr>
      <vt:lpstr>同時駆動：スピーカユニットのみ</vt:lpstr>
      <vt:lpstr>同時駆動（ΔT =0）</vt:lpstr>
      <vt:lpstr>同時駆動（ΔT ≧0）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274</cp:revision>
  <dcterms:created xsi:type="dcterms:W3CDTF">2012-03-07T00:49:43Z</dcterms:created>
  <dcterms:modified xsi:type="dcterms:W3CDTF">2012-09-20T19:20:21Z</dcterms:modified>
</cp:coreProperties>
</file>