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30279975" cy="42808525"/>
  <p:notesSz cx="6805613" cy="9939338"/>
  <p:defaultTextStyle>
    <a:defPPr>
      <a:defRPr lang="ja-JP"/>
    </a:defPPr>
    <a:lvl1pPr marL="0" algn="l" defTabSz="4114800" rtl="0" eaLnBrk="1" latinLnBrk="0" hangingPunct="1">
      <a:defRPr kumimoji="1" sz="8100" kern="1200">
        <a:solidFill>
          <a:schemeClr val="tx1"/>
        </a:solidFill>
        <a:latin typeface="+mn-lt"/>
        <a:ea typeface="+mn-ea"/>
        <a:cs typeface="+mn-cs"/>
      </a:defRPr>
    </a:lvl1pPr>
    <a:lvl2pPr marL="2057400" algn="l" defTabSz="4114800" rtl="0" eaLnBrk="1" latinLnBrk="0" hangingPunct="1">
      <a:defRPr kumimoji="1" sz="8100" kern="1200">
        <a:solidFill>
          <a:schemeClr val="tx1"/>
        </a:solidFill>
        <a:latin typeface="+mn-lt"/>
        <a:ea typeface="+mn-ea"/>
        <a:cs typeface="+mn-cs"/>
      </a:defRPr>
    </a:lvl2pPr>
    <a:lvl3pPr marL="4114800" algn="l" defTabSz="4114800" rtl="0" eaLnBrk="1" latinLnBrk="0" hangingPunct="1">
      <a:defRPr kumimoji="1" sz="8100" kern="1200">
        <a:solidFill>
          <a:schemeClr val="tx1"/>
        </a:solidFill>
        <a:latin typeface="+mn-lt"/>
        <a:ea typeface="+mn-ea"/>
        <a:cs typeface="+mn-cs"/>
      </a:defRPr>
    </a:lvl3pPr>
    <a:lvl4pPr marL="6172200" algn="l" defTabSz="4114800" rtl="0" eaLnBrk="1" latinLnBrk="0" hangingPunct="1">
      <a:defRPr kumimoji="1" sz="8100" kern="1200">
        <a:solidFill>
          <a:schemeClr val="tx1"/>
        </a:solidFill>
        <a:latin typeface="+mn-lt"/>
        <a:ea typeface="+mn-ea"/>
        <a:cs typeface="+mn-cs"/>
      </a:defRPr>
    </a:lvl4pPr>
    <a:lvl5pPr marL="8229600" algn="l" defTabSz="4114800" rtl="0" eaLnBrk="1" latinLnBrk="0" hangingPunct="1">
      <a:defRPr kumimoji="1" sz="8100" kern="1200">
        <a:solidFill>
          <a:schemeClr val="tx1"/>
        </a:solidFill>
        <a:latin typeface="+mn-lt"/>
        <a:ea typeface="+mn-ea"/>
        <a:cs typeface="+mn-cs"/>
      </a:defRPr>
    </a:lvl5pPr>
    <a:lvl6pPr marL="10287000" algn="l" defTabSz="4114800" rtl="0" eaLnBrk="1" latinLnBrk="0" hangingPunct="1">
      <a:defRPr kumimoji="1" sz="8100" kern="1200">
        <a:solidFill>
          <a:schemeClr val="tx1"/>
        </a:solidFill>
        <a:latin typeface="+mn-lt"/>
        <a:ea typeface="+mn-ea"/>
        <a:cs typeface="+mn-cs"/>
      </a:defRPr>
    </a:lvl6pPr>
    <a:lvl7pPr marL="12344400" algn="l" defTabSz="4114800" rtl="0" eaLnBrk="1" latinLnBrk="0" hangingPunct="1">
      <a:defRPr kumimoji="1" sz="8100" kern="1200">
        <a:solidFill>
          <a:schemeClr val="tx1"/>
        </a:solidFill>
        <a:latin typeface="+mn-lt"/>
        <a:ea typeface="+mn-ea"/>
        <a:cs typeface="+mn-cs"/>
      </a:defRPr>
    </a:lvl7pPr>
    <a:lvl8pPr marL="14401800" algn="l" defTabSz="4114800" rtl="0" eaLnBrk="1" latinLnBrk="0" hangingPunct="1">
      <a:defRPr kumimoji="1" sz="8100" kern="1200">
        <a:solidFill>
          <a:schemeClr val="tx1"/>
        </a:solidFill>
        <a:latin typeface="+mn-lt"/>
        <a:ea typeface="+mn-ea"/>
        <a:cs typeface="+mn-cs"/>
      </a:defRPr>
    </a:lvl8pPr>
    <a:lvl9pPr marL="16459200" algn="l" defTabSz="4114800" rtl="0" eaLnBrk="1" latinLnBrk="0" hangingPunct="1">
      <a:defRPr kumimoji="1" sz="8100" kern="1200">
        <a:solidFill>
          <a:schemeClr val="tx1"/>
        </a:solidFill>
        <a:latin typeface="+mn-lt"/>
        <a:ea typeface="+mn-ea"/>
        <a:cs typeface="+mn-cs"/>
      </a:defRPr>
    </a:lvl9pPr>
  </p:defaultTextStyle>
  <p:extLst>
    <p:ext uri="{EFAFB233-063F-42B5-8137-9DF3F51BA10A}">
      <p15:sldGuideLst xmlns:p15="http://schemas.microsoft.com/office/powerpoint/2012/main">
        <p15:guide id="2" pos="1236" userDrawn="1">
          <p15:clr>
            <a:srgbClr val="A4A3A4"/>
          </p15:clr>
        </p15:guide>
        <p15:guide id="3" orient="horz" pos="2778" userDrawn="1">
          <p15:clr>
            <a:srgbClr val="A4A3A4"/>
          </p15:clr>
        </p15:guide>
        <p15:guide id="4" pos="238" userDrawn="1">
          <p15:clr>
            <a:srgbClr val="A4A3A4"/>
          </p15:clr>
        </p15:guide>
        <p15:guide id="5" pos="9401" userDrawn="1">
          <p15:clr>
            <a:srgbClr val="A4A3A4"/>
          </p15:clr>
        </p15:guide>
        <p15:guide id="6" pos="9673" userDrawn="1">
          <p15:clr>
            <a:srgbClr val="A4A3A4"/>
          </p15:clr>
        </p15:guide>
        <p15:guide id="7" pos="18836" userDrawn="1">
          <p15:clr>
            <a:srgbClr val="A4A3A4"/>
          </p15:clr>
        </p15:guide>
        <p15:guide id="8" pos="284" userDrawn="1">
          <p15:clr>
            <a:srgbClr val="A4A3A4"/>
          </p15:clr>
        </p15:guide>
        <p15:guide id="9" orient="horz" pos="11669" userDrawn="1">
          <p15:clr>
            <a:srgbClr val="A4A3A4"/>
          </p15:clr>
        </p15:guide>
        <p15:guide id="10" orient="horz" pos="9673" userDrawn="1">
          <p15:clr>
            <a:srgbClr val="A4A3A4"/>
          </p15:clr>
        </p15:guide>
        <p15:guide id="12" orient="horz" pos="20604" userDrawn="1">
          <p15:clr>
            <a:srgbClr val="A4A3A4"/>
          </p15:clr>
        </p15:guide>
        <p15:guide id="13" orient="horz" pos="22782" userDrawn="1">
          <p15:clr>
            <a:srgbClr val="A4A3A4"/>
          </p15:clr>
        </p15:guide>
        <p15:guide id="14" orient="horz" pos="23326" userDrawn="1">
          <p15:clr>
            <a:srgbClr val="A4A3A4"/>
          </p15:clr>
        </p15:guide>
        <p15:guide id="15" orient="horz" pos="10081" userDrawn="1">
          <p15:clr>
            <a:srgbClr val="A4A3A4"/>
          </p15:clr>
        </p15:guide>
        <p15:guide id="16" orient="horz" pos="12304" userDrawn="1">
          <p15:clr>
            <a:srgbClr val="A4A3A4"/>
          </p15:clr>
        </p15:guide>
        <p15:guide id="17" orient="horz" pos="12803" userDrawn="1">
          <p15:clr>
            <a:srgbClr val="A4A3A4"/>
          </p15:clr>
        </p15:guide>
        <p15:guide id="18" pos="10172" userDrawn="1">
          <p15:clr>
            <a:srgbClr val="A4A3A4"/>
          </p15:clr>
        </p15:guide>
        <p15:guide id="19" pos="14118" userDrawn="1">
          <p15:clr>
            <a:srgbClr val="A4A3A4"/>
          </p15:clr>
        </p15:guide>
        <p15:guide id="20" orient="horz" pos="13483" userDrawn="1">
          <p15:clr>
            <a:srgbClr val="A4A3A4"/>
          </p15:clr>
        </p15:guide>
        <p15:guide id="21" orient="horz" pos="15025" userDrawn="1">
          <p15:clr>
            <a:srgbClr val="A4A3A4"/>
          </p15:clr>
        </p15:guide>
        <p15:guide id="22" pos="14753" userDrawn="1">
          <p15:clr>
            <a:srgbClr val="A4A3A4"/>
          </p15:clr>
        </p15:guide>
        <p15:guide id="23" pos="187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335" autoAdjust="0"/>
    <p:restoredTop sz="89286" autoAdjust="0"/>
  </p:normalViewPr>
  <p:slideViewPr>
    <p:cSldViewPr>
      <p:cViewPr>
        <p:scale>
          <a:sx n="33" d="100"/>
          <a:sy n="33" d="100"/>
        </p:scale>
        <p:origin x="420" y="-900"/>
      </p:cViewPr>
      <p:guideLst>
        <p:guide pos="1236"/>
        <p:guide orient="horz" pos="2778"/>
        <p:guide pos="238"/>
        <p:guide pos="9401"/>
        <p:guide pos="9673"/>
        <p:guide pos="18836"/>
        <p:guide pos="284"/>
        <p:guide orient="horz" pos="11669"/>
        <p:guide orient="horz" pos="9673"/>
        <p:guide orient="horz" pos="20604"/>
        <p:guide orient="horz" pos="22782"/>
        <p:guide orient="horz" pos="23326"/>
        <p:guide orient="horz" pos="10081"/>
        <p:guide orient="horz" pos="12304"/>
        <p:guide orient="horz" pos="12803"/>
        <p:guide pos="10172"/>
        <p:guide pos="14118"/>
        <p:guide orient="horz" pos="13483"/>
        <p:guide orient="horz" pos="15025"/>
        <p:guide pos="14753"/>
        <p:guide pos="18700"/>
      </p:guideLst>
    </p:cSldViewPr>
  </p:slideViewPr>
  <p:outlineViewPr>
    <p:cViewPr>
      <p:scale>
        <a:sx n="33" d="100"/>
        <a:sy n="33" d="100"/>
      </p:scale>
      <p:origin x="0" y="0"/>
    </p:cViewPr>
  </p:outlin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099" cy="496571"/>
          </a:xfrm>
          <a:prstGeom prst="rect">
            <a:avLst/>
          </a:prstGeom>
        </p:spPr>
        <p:txBody>
          <a:bodyPr vert="horz" lIns="91098" tIns="45549" rIns="91098" bIns="4554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1" y="2"/>
            <a:ext cx="2949099" cy="496571"/>
          </a:xfrm>
          <a:prstGeom prst="rect">
            <a:avLst/>
          </a:prstGeom>
        </p:spPr>
        <p:txBody>
          <a:bodyPr vert="horz" lIns="91098" tIns="45549" rIns="91098" bIns="45549" rtlCol="0"/>
          <a:lstStyle>
            <a:lvl1pPr algn="r">
              <a:defRPr sz="1200"/>
            </a:lvl1pPr>
          </a:lstStyle>
          <a:p>
            <a:fld id="{440E3C1E-7472-4253-8628-2927B9464622}" type="datetimeFigureOut">
              <a:rPr kumimoji="1" lang="ja-JP" altLang="en-US" smtClean="0"/>
              <a:t>2016/12/22</a:t>
            </a:fld>
            <a:endParaRPr kumimoji="1" lang="ja-JP" altLang="en-US"/>
          </a:p>
        </p:txBody>
      </p:sp>
      <p:sp>
        <p:nvSpPr>
          <p:cNvPr id="4" name="スライド イメージ プレースホルダー 3"/>
          <p:cNvSpPr>
            <a:spLocks noGrp="1" noRot="1" noChangeAspect="1"/>
          </p:cNvSpPr>
          <p:nvPr>
            <p:ph type="sldImg" idx="2"/>
          </p:nvPr>
        </p:nvSpPr>
        <p:spPr>
          <a:xfrm>
            <a:off x="2085975" y="746125"/>
            <a:ext cx="2633663" cy="3725863"/>
          </a:xfrm>
          <a:prstGeom prst="rect">
            <a:avLst/>
          </a:prstGeom>
          <a:noFill/>
          <a:ln w="12700">
            <a:solidFill>
              <a:prstClr val="black"/>
            </a:solidFill>
          </a:ln>
        </p:spPr>
        <p:txBody>
          <a:bodyPr vert="horz" lIns="91098" tIns="45549" rIns="91098" bIns="45549" rtlCol="0" anchor="ctr"/>
          <a:lstStyle/>
          <a:p>
            <a:endParaRPr lang="ja-JP" altLang="en-US"/>
          </a:p>
        </p:txBody>
      </p:sp>
      <p:sp>
        <p:nvSpPr>
          <p:cNvPr id="5" name="ノート プレースホルダー 4"/>
          <p:cNvSpPr>
            <a:spLocks noGrp="1"/>
          </p:cNvSpPr>
          <p:nvPr>
            <p:ph type="body" sz="quarter" idx="3"/>
          </p:nvPr>
        </p:nvSpPr>
        <p:spPr>
          <a:xfrm>
            <a:off x="680562" y="4721385"/>
            <a:ext cx="5444490" cy="4472306"/>
          </a:xfrm>
          <a:prstGeom prst="rect">
            <a:avLst/>
          </a:prstGeom>
        </p:spPr>
        <p:txBody>
          <a:bodyPr vert="horz" lIns="91098" tIns="45549" rIns="91098" bIns="4554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1182"/>
            <a:ext cx="2949099" cy="496570"/>
          </a:xfrm>
          <a:prstGeom prst="rect">
            <a:avLst/>
          </a:prstGeom>
        </p:spPr>
        <p:txBody>
          <a:bodyPr vert="horz" lIns="91098" tIns="45549" rIns="91098" bIns="4554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1" y="9441182"/>
            <a:ext cx="2949099" cy="496570"/>
          </a:xfrm>
          <a:prstGeom prst="rect">
            <a:avLst/>
          </a:prstGeom>
        </p:spPr>
        <p:txBody>
          <a:bodyPr vert="horz" lIns="91098" tIns="45549" rIns="91098" bIns="45549" rtlCol="0" anchor="b"/>
          <a:lstStyle>
            <a:lvl1pPr algn="r">
              <a:defRPr sz="1200"/>
            </a:lvl1pPr>
          </a:lstStyle>
          <a:p>
            <a:fld id="{F379D2FA-9915-4FF4-9325-E6C038C61124}" type="slidenum">
              <a:rPr kumimoji="1" lang="ja-JP" altLang="en-US" smtClean="0"/>
              <a:t>‹#›</a:t>
            </a:fld>
            <a:endParaRPr kumimoji="1" lang="ja-JP" altLang="en-US"/>
          </a:p>
        </p:txBody>
      </p:sp>
    </p:spTree>
    <p:extLst>
      <p:ext uri="{BB962C8B-B14F-4D97-AF65-F5344CB8AC3E}">
        <p14:creationId xmlns:p14="http://schemas.microsoft.com/office/powerpoint/2010/main" val="40964251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379D2FA-9915-4FF4-9325-E6C038C61124}" type="slidenum">
              <a:rPr kumimoji="1" lang="ja-JP" altLang="en-US" smtClean="0"/>
              <a:t>1</a:t>
            </a:fld>
            <a:endParaRPr kumimoji="1" lang="ja-JP" altLang="en-US"/>
          </a:p>
        </p:txBody>
      </p:sp>
    </p:spTree>
    <p:extLst>
      <p:ext uri="{BB962C8B-B14F-4D97-AF65-F5344CB8AC3E}">
        <p14:creationId xmlns:p14="http://schemas.microsoft.com/office/powerpoint/2010/main" val="808749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70998" y="13298392"/>
            <a:ext cx="25737979" cy="9176087"/>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57400" indent="0" algn="ctr">
              <a:buNone/>
              <a:defRPr>
                <a:solidFill>
                  <a:schemeClr val="tx1">
                    <a:tint val="75000"/>
                  </a:schemeClr>
                </a:solidFill>
              </a:defRPr>
            </a:lvl2pPr>
            <a:lvl3pPr marL="4114800" indent="0" algn="ctr">
              <a:buNone/>
              <a:defRPr>
                <a:solidFill>
                  <a:schemeClr val="tx1">
                    <a:tint val="75000"/>
                  </a:schemeClr>
                </a:solidFill>
              </a:defRPr>
            </a:lvl3pPr>
            <a:lvl4pPr marL="6172200" indent="0" algn="ctr">
              <a:buNone/>
              <a:defRPr>
                <a:solidFill>
                  <a:schemeClr val="tx1">
                    <a:tint val="75000"/>
                  </a:schemeClr>
                </a:solidFill>
              </a:defRPr>
            </a:lvl4pPr>
            <a:lvl5pPr marL="8229600" indent="0" algn="ctr">
              <a:buNone/>
              <a:defRPr>
                <a:solidFill>
                  <a:schemeClr val="tx1">
                    <a:tint val="75000"/>
                  </a:schemeClr>
                </a:solidFill>
              </a:defRPr>
            </a:lvl5pPr>
            <a:lvl6pPr marL="10287000" indent="0" algn="ctr">
              <a:buNone/>
              <a:defRPr>
                <a:solidFill>
                  <a:schemeClr val="tx1">
                    <a:tint val="75000"/>
                  </a:schemeClr>
                </a:solidFill>
              </a:defRPr>
            </a:lvl6pPr>
            <a:lvl7pPr marL="12344400" indent="0" algn="ctr">
              <a:buNone/>
              <a:defRPr>
                <a:solidFill>
                  <a:schemeClr val="tx1">
                    <a:tint val="75000"/>
                  </a:schemeClr>
                </a:solidFill>
              </a:defRPr>
            </a:lvl7pPr>
            <a:lvl8pPr marL="14401800" indent="0" algn="ctr">
              <a:buNone/>
              <a:defRPr>
                <a:solidFill>
                  <a:schemeClr val="tx1">
                    <a:tint val="75000"/>
                  </a:schemeClr>
                </a:solidFill>
              </a:defRPr>
            </a:lvl8pPr>
            <a:lvl9pPr marL="164592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C558752-A102-46AB-A0E8-2192FDA07976}" type="datetimeFigureOut">
              <a:rPr kumimoji="1" lang="ja-JP" altLang="en-US" smtClean="0"/>
              <a:t>2016/12/22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853D53-609E-4229-9FC1-8904295B1713}" type="slidenum">
              <a:rPr kumimoji="1" lang="ja-JP" altLang="en-US" smtClean="0"/>
              <a:t>‹#›</a:t>
            </a:fld>
            <a:endParaRPr kumimoji="1" lang="ja-JP" altLang="en-US"/>
          </a:p>
        </p:txBody>
      </p:sp>
    </p:spTree>
    <p:extLst>
      <p:ext uri="{BB962C8B-B14F-4D97-AF65-F5344CB8AC3E}">
        <p14:creationId xmlns:p14="http://schemas.microsoft.com/office/powerpoint/2010/main" val="2337635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C558752-A102-46AB-A0E8-2192FDA07976}" type="datetimeFigureOut">
              <a:rPr kumimoji="1" lang="ja-JP" altLang="en-US" smtClean="0"/>
              <a:t>2016/12/22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853D53-609E-4229-9FC1-8904295B1713}" type="slidenum">
              <a:rPr kumimoji="1" lang="ja-JP" altLang="en-US" smtClean="0"/>
              <a:t>‹#›</a:t>
            </a:fld>
            <a:endParaRPr kumimoji="1" lang="ja-JP" altLang="en-US"/>
          </a:p>
        </p:txBody>
      </p:sp>
    </p:spTree>
    <p:extLst>
      <p:ext uri="{BB962C8B-B14F-4D97-AF65-F5344CB8AC3E}">
        <p14:creationId xmlns:p14="http://schemas.microsoft.com/office/powerpoint/2010/main" val="1847283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155051" y="10801228"/>
            <a:ext cx="21458829" cy="230115641"/>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68046" y="10801228"/>
            <a:ext cx="63882336" cy="230115641"/>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C558752-A102-46AB-A0E8-2192FDA07976}" type="datetimeFigureOut">
              <a:rPr kumimoji="1" lang="ja-JP" altLang="en-US" smtClean="0"/>
              <a:t>2016/12/22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853D53-609E-4229-9FC1-8904295B1713}" type="slidenum">
              <a:rPr kumimoji="1" lang="ja-JP" altLang="en-US" smtClean="0"/>
              <a:t>‹#›</a:t>
            </a:fld>
            <a:endParaRPr kumimoji="1" lang="ja-JP" altLang="en-US"/>
          </a:p>
        </p:txBody>
      </p:sp>
    </p:spTree>
    <p:extLst>
      <p:ext uri="{BB962C8B-B14F-4D97-AF65-F5344CB8AC3E}">
        <p14:creationId xmlns:p14="http://schemas.microsoft.com/office/powerpoint/2010/main" val="3573681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C558752-A102-46AB-A0E8-2192FDA07976}" type="datetimeFigureOut">
              <a:rPr kumimoji="1" lang="ja-JP" altLang="en-US" smtClean="0"/>
              <a:t>2016/12/22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853D53-609E-4229-9FC1-8904295B1713}" type="slidenum">
              <a:rPr kumimoji="1" lang="ja-JP" altLang="en-US" smtClean="0"/>
              <a:t>‹#›</a:t>
            </a:fld>
            <a:endParaRPr kumimoji="1" lang="ja-JP" altLang="en-US"/>
          </a:p>
        </p:txBody>
      </p:sp>
    </p:spTree>
    <p:extLst>
      <p:ext uri="{BB962C8B-B14F-4D97-AF65-F5344CB8AC3E}">
        <p14:creationId xmlns:p14="http://schemas.microsoft.com/office/powerpoint/2010/main" val="3450583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391909" y="27508445"/>
            <a:ext cx="25737979" cy="8502249"/>
          </a:xfrm>
        </p:spPr>
        <p:txBody>
          <a:bodyPr anchor="t"/>
          <a:lstStyle>
            <a:lvl1pPr algn="l">
              <a:defRPr sz="18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2391909" y="18144082"/>
            <a:ext cx="25737979" cy="9364362"/>
          </a:xfrm>
        </p:spPr>
        <p:txBody>
          <a:bodyPr anchor="b"/>
          <a:lstStyle>
            <a:lvl1pPr marL="0" indent="0">
              <a:buNone/>
              <a:defRPr sz="9000">
                <a:solidFill>
                  <a:schemeClr val="tx1">
                    <a:tint val="75000"/>
                  </a:schemeClr>
                </a:solidFill>
              </a:defRPr>
            </a:lvl1pPr>
            <a:lvl2pPr marL="2057400" indent="0">
              <a:buNone/>
              <a:defRPr sz="8100">
                <a:solidFill>
                  <a:schemeClr val="tx1">
                    <a:tint val="75000"/>
                  </a:schemeClr>
                </a:solidFill>
              </a:defRPr>
            </a:lvl2pPr>
            <a:lvl3pPr marL="4114800" indent="0">
              <a:buNone/>
              <a:defRPr sz="7200">
                <a:solidFill>
                  <a:schemeClr val="tx1">
                    <a:tint val="75000"/>
                  </a:schemeClr>
                </a:solidFill>
              </a:defRPr>
            </a:lvl3pPr>
            <a:lvl4pPr marL="6172200" indent="0">
              <a:buNone/>
              <a:defRPr sz="6300">
                <a:solidFill>
                  <a:schemeClr val="tx1">
                    <a:tint val="75000"/>
                  </a:schemeClr>
                </a:solidFill>
              </a:defRPr>
            </a:lvl4pPr>
            <a:lvl5pPr marL="8229600" indent="0">
              <a:buNone/>
              <a:defRPr sz="6300">
                <a:solidFill>
                  <a:schemeClr val="tx1">
                    <a:tint val="75000"/>
                  </a:schemeClr>
                </a:solidFill>
              </a:defRPr>
            </a:lvl5pPr>
            <a:lvl6pPr marL="10287000" indent="0">
              <a:buNone/>
              <a:defRPr sz="6300">
                <a:solidFill>
                  <a:schemeClr val="tx1">
                    <a:tint val="75000"/>
                  </a:schemeClr>
                </a:solidFill>
              </a:defRPr>
            </a:lvl6pPr>
            <a:lvl7pPr marL="12344400" indent="0">
              <a:buNone/>
              <a:defRPr sz="6300">
                <a:solidFill>
                  <a:schemeClr val="tx1">
                    <a:tint val="75000"/>
                  </a:schemeClr>
                </a:solidFill>
              </a:defRPr>
            </a:lvl7pPr>
            <a:lvl8pPr marL="14401800" indent="0">
              <a:buNone/>
              <a:defRPr sz="6300">
                <a:solidFill>
                  <a:schemeClr val="tx1">
                    <a:tint val="75000"/>
                  </a:schemeClr>
                </a:solidFill>
              </a:defRPr>
            </a:lvl8pPr>
            <a:lvl9pPr marL="16459200" indent="0">
              <a:buNone/>
              <a:defRPr sz="6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C558752-A102-46AB-A0E8-2192FDA07976}" type="datetimeFigureOut">
              <a:rPr kumimoji="1" lang="ja-JP" altLang="en-US" smtClean="0"/>
              <a:t>2016/12/22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853D53-609E-4229-9FC1-8904295B1713}" type="slidenum">
              <a:rPr kumimoji="1" lang="ja-JP" altLang="en-US" smtClean="0"/>
              <a:t>‹#›</a:t>
            </a:fld>
            <a:endParaRPr kumimoji="1" lang="ja-JP" altLang="en-US"/>
          </a:p>
        </p:txBody>
      </p:sp>
    </p:spTree>
    <p:extLst>
      <p:ext uri="{BB962C8B-B14F-4D97-AF65-F5344CB8AC3E}">
        <p14:creationId xmlns:p14="http://schemas.microsoft.com/office/powerpoint/2010/main" val="1254210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68048" y="62924571"/>
            <a:ext cx="42670582" cy="177992298"/>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7943294" y="62924571"/>
            <a:ext cx="42670585" cy="177992298"/>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C558752-A102-46AB-A0E8-2192FDA07976}" type="datetimeFigureOut">
              <a:rPr kumimoji="1" lang="ja-JP" altLang="en-US" smtClean="0"/>
              <a:t>2016/12/22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853D53-609E-4229-9FC1-8904295B1713}" type="slidenum">
              <a:rPr kumimoji="1" lang="ja-JP" altLang="en-US" smtClean="0"/>
              <a:t>‹#›</a:t>
            </a:fld>
            <a:endParaRPr kumimoji="1" lang="ja-JP" altLang="en-US"/>
          </a:p>
        </p:txBody>
      </p:sp>
    </p:spTree>
    <p:extLst>
      <p:ext uri="{BB962C8B-B14F-4D97-AF65-F5344CB8AC3E}">
        <p14:creationId xmlns:p14="http://schemas.microsoft.com/office/powerpoint/2010/main" val="370262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513999" y="1714326"/>
            <a:ext cx="27251978" cy="713475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513999" y="9582375"/>
            <a:ext cx="13378914" cy="3993478"/>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1513999" y="13575852"/>
            <a:ext cx="13378914" cy="24664452"/>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15381809" y="9582375"/>
            <a:ext cx="13384169" cy="3993478"/>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15381809" y="13575852"/>
            <a:ext cx="13384169" cy="24664452"/>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C558752-A102-46AB-A0E8-2192FDA07976}" type="datetimeFigureOut">
              <a:rPr kumimoji="1" lang="ja-JP" altLang="en-US" smtClean="0"/>
              <a:t>2016/12/22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5853D53-609E-4229-9FC1-8904295B1713}" type="slidenum">
              <a:rPr kumimoji="1" lang="ja-JP" altLang="en-US" smtClean="0"/>
              <a:t>‹#›</a:t>
            </a:fld>
            <a:endParaRPr kumimoji="1" lang="ja-JP" altLang="en-US"/>
          </a:p>
        </p:txBody>
      </p:sp>
    </p:spTree>
    <p:extLst>
      <p:ext uri="{BB962C8B-B14F-4D97-AF65-F5344CB8AC3E}">
        <p14:creationId xmlns:p14="http://schemas.microsoft.com/office/powerpoint/2010/main" val="40611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C558752-A102-46AB-A0E8-2192FDA07976}" type="datetimeFigureOut">
              <a:rPr kumimoji="1" lang="ja-JP" altLang="en-US" smtClean="0"/>
              <a:t>2016/12/22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5853D53-609E-4229-9FC1-8904295B1713}" type="slidenum">
              <a:rPr kumimoji="1" lang="ja-JP" altLang="en-US" smtClean="0"/>
              <a:t>‹#›</a:t>
            </a:fld>
            <a:endParaRPr kumimoji="1" lang="ja-JP" altLang="en-US"/>
          </a:p>
        </p:txBody>
      </p:sp>
    </p:spTree>
    <p:extLst>
      <p:ext uri="{BB962C8B-B14F-4D97-AF65-F5344CB8AC3E}">
        <p14:creationId xmlns:p14="http://schemas.microsoft.com/office/powerpoint/2010/main" val="3829534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558752-A102-46AB-A0E8-2192FDA07976}" type="datetimeFigureOut">
              <a:rPr kumimoji="1" lang="ja-JP" altLang="en-US" smtClean="0"/>
              <a:t>2016/12/22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5853D53-609E-4229-9FC1-8904295B1713}" type="slidenum">
              <a:rPr kumimoji="1" lang="ja-JP" altLang="en-US" smtClean="0"/>
              <a:t>‹#›</a:t>
            </a:fld>
            <a:endParaRPr kumimoji="1" lang="ja-JP" altLang="en-US"/>
          </a:p>
        </p:txBody>
      </p:sp>
    </p:spTree>
    <p:extLst>
      <p:ext uri="{BB962C8B-B14F-4D97-AF65-F5344CB8AC3E}">
        <p14:creationId xmlns:p14="http://schemas.microsoft.com/office/powerpoint/2010/main" val="2038387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14001" y="1704414"/>
            <a:ext cx="9961903" cy="7253667"/>
          </a:xfrm>
        </p:spPr>
        <p:txBody>
          <a:bodyPr anchor="b"/>
          <a:lstStyle>
            <a:lvl1pPr algn="l">
              <a:defRPr sz="9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11838629" y="1704417"/>
            <a:ext cx="16927348" cy="36535890"/>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1514001" y="8958084"/>
            <a:ext cx="9961903" cy="29282223"/>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C558752-A102-46AB-A0E8-2192FDA07976}" type="datetimeFigureOut">
              <a:rPr kumimoji="1" lang="ja-JP" altLang="en-US" smtClean="0"/>
              <a:t>2016/12/22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853D53-609E-4229-9FC1-8904295B1713}" type="slidenum">
              <a:rPr kumimoji="1" lang="ja-JP" altLang="en-US" smtClean="0"/>
              <a:t>‹#›</a:t>
            </a:fld>
            <a:endParaRPr kumimoji="1" lang="ja-JP" altLang="en-US"/>
          </a:p>
        </p:txBody>
      </p:sp>
    </p:spTree>
    <p:extLst>
      <p:ext uri="{BB962C8B-B14F-4D97-AF65-F5344CB8AC3E}">
        <p14:creationId xmlns:p14="http://schemas.microsoft.com/office/powerpoint/2010/main" val="2284094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35087" y="29965968"/>
            <a:ext cx="18167985" cy="3537652"/>
          </a:xfrm>
        </p:spPr>
        <p:txBody>
          <a:bodyPr anchor="b"/>
          <a:lstStyle>
            <a:lvl1pPr algn="l">
              <a:defRPr sz="9000" b="1"/>
            </a:lvl1pPr>
          </a:lstStyle>
          <a:p>
            <a:r>
              <a:rPr kumimoji="1" lang="ja-JP" altLang="en-US"/>
              <a:t>マスター タイトルの書式設定</a:t>
            </a:r>
          </a:p>
        </p:txBody>
      </p:sp>
      <p:sp>
        <p:nvSpPr>
          <p:cNvPr id="3" name="図プレースホルダー 2"/>
          <p:cNvSpPr>
            <a:spLocks noGrp="1"/>
          </p:cNvSpPr>
          <p:nvPr>
            <p:ph type="pic" idx="1"/>
          </p:nvPr>
        </p:nvSpPr>
        <p:spPr>
          <a:xfrm>
            <a:off x="5935087" y="3825021"/>
            <a:ext cx="18167985" cy="25685115"/>
          </a:xfrm>
        </p:spPr>
        <p:txBody>
          <a:bodyPr/>
          <a:lstStyle>
            <a:lvl1pPr marL="0" indent="0">
              <a:buNone/>
              <a:defRPr sz="14400"/>
            </a:lvl1pPr>
            <a:lvl2pPr marL="2057400" indent="0">
              <a:buNone/>
              <a:defRPr sz="12600"/>
            </a:lvl2pPr>
            <a:lvl3pPr marL="4114800" indent="0">
              <a:buNone/>
              <a:defRPr sz="10800"/>
            </a:lvl3pPr>
            <a:lvl4pPr marL="6172200" indent="0">
              <a:buNone/>
              <a:defRPr sz="9000"/>
            </a:lvl4pPr>
            <a:lvl5pPr marL="8229600" indent="0">
              <a:buNone/>
              <a:defRPr sz="9000"/>
            </a:lvl5pPr>
            <a:lvl6pPr marL="10287000" indent="0">
              <a:buNone/>
              <a:defRPr sz="9000"/>
            </a:lvl6pPr>
            <a:lvl7pPr marL="12344400" indent="0">
              <a:buNone/>
              <a:defRPr sz="9000"/>
            </a:lvl7pPr>
            <a:lvl8pPr marL="14401800" indent="0">
              <a:buNone/>
              <a:defRPr sz="9000"/>
            </a:lvl8pPr>
            <a:lvl9pPr marL="16459200" indent="0">
              <a:buNone/>
              <a:defRPr sz="9000"/>
            </a:lvl9pPr>
          </a:lstStyle>
          <a:p>
            <a:endParaRPr kumimoji="1" lang="ja-JP" altLang="en-US"/>
          </a:p>
        </p:txBody>
      </p:sp>
      <p:sp>
        <p:nvSpPr>
          <p:cNvPr id="4" name="テキスト プレースホルダー 3"/>
          <p:cNvSpPr>
            <a:spLocks noGrp="1"/>
          </p:cNvSpPr>
          <p:nvPr>
            <p:ph type="body" sz="half" idx="2"/>
          </p:nvPr>
        </p:nvSpPr>
        <p:spPr>
          <a:xfrm>
            <a:off x="5935087" y="33503620"/>
            <a:ext cx="18167985" cy="5024053"/>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C558752-A102-46AB-A0E8-2192FDA07976}" type="datetimeFigureOut">
              <a:rPr kumimoji="1" lang="ja-JP" altLang="en-US" smtClean="0"/>
              <a:t>2016/12/22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853D53-609E-4229-9FC1-8904295B1713}" type="slidenum">
              <a:rPr kumimoji="1" lang="ja-JP" altLang="en-US" smtClean="0"/>
              <a:t>‹#›</a:t>
            </a:fld>
            <a:endParaRPr kumimoji="1" lang="ja-JP" altLang="en-US"/>
          </a:p>
        </p:txBody>
      </p:sp>
    </p:spTree>
    <p:extLst>
      <p:ext uri="{BB962C8B-B14F-4D97-AF65-F5344CB8AC3E}">
        <p14:creationId xmlns:p14="http://schemas.microsoft.com/office/powerpoint/2010/main" val="2626772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513999" y="1714326"/>
            <a:ext cx="27251978" cy="7134754"/>
          </a:xfrm>
          <a:prstGeom prst="rect">
            <a:avLst/>
          </a:prstGeom>
        </p:spPr>
        <p:txBody>
          <a:bodyPr vert="horz" lIns="411480" tIns="205740" rIns="411480" bIns="20574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1513999" y="9988659"/>
            <a:ext cx="27251978" cy="28251648"/>
          </a:xfrm>
          <a:prstGeom prst="rect">
            <a:avLst/>
          </a:prstGeom>
        </p:spPr>
        <p:txBody>
          <a:bodyPr vert="horz" lIns="411480" tIns="205740" rIns="411480" bIns="20574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1513999" y="39677164"/>
            <a:ext cx="7065328" cy="2279158"/>
          </a:xfrm>
          <a:prstGeom prst="rect">
            <a:avLst/>
          </a:prstGeom>
        </p:spPr>
        <p:txBody>
          <a:bodyPr vert="horz" lIns="411480" tIns="205740" rIns="411480" bIns="205740" rtlCol="0" anchor="ctr"/>
          <a:lstStyle>
            <a:lvl1pPr algn="l">
              <a:defRPr sz="5400">
                <a:solidFill>
                  <a:schemeClr val="tx1">
                    <a:tint val="75000"/>
                  </a:schemeClr>
                </a:solidFill>
              </a:defRPr>
            </a:lvl1pPr>
          </a:lstStyle>
          <a:p>
            <a:fld id="{1C558752-A102-46AB-A0E8-2192FDA07976}" type="datetimeFigureOut">
              <a:rPr kumimoji="1" lang="ja-JP" altLang="en-US" smtClean="0"/>
              <a:t>2016/12/22</a:t>
            </a:fld>
            <a:endParaRPr kumimoji="1" lang="ja-JP" altLang="en-US"/>
          </a:p>
        </p:txBody>
      </p:sp>
      <p:sp>
        <p:nvSpPr>
          <p:cNvPr id="5" name="フッター プレースホルダー 4"/>
          <p:cNvSpPr>
            <a:spLocks noGrp="1"/>
          </p:cNvSpPr>
          <p:nvPr>
            <p:ph type="ftr" sz="quarter" idx="3"/>
          </p:nvPr>
        </p:nvSpPr>
        <p:spPr>
          <a:xfrm>
            <a:off x="10345658" y="39677164"/>
            <a:ext cx="9588659" cy="2279158"/>
          </a:xfrm>
          <a:prstGeom prst="rect">
            <a:avLst/>
          </a:prstGeom>
        </p:spPr>
        <p:txBody>
          <a:bodyPr vert="horz" lIns="411480" tIns="205740" rIns="411480" bIns="205740" rtlCol="0" anchor="ctr"/>
          <a:lstStyle>
            <a:lvl1pPr algn="ctr">
              <a:defRPr sz="5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21700649" y="39677164"/>
            <a:ext cx="7065328" cy="2279158"/>
          </a:xfrm>
          <a:prstGeom prst="rect">
            <a:avLst/>
          </a:prstGeom>
        </p:spPr>
        <p:txBody>
          <a:bodyPr vert="horz" lIns="411480" tIns="205740" rIns="411480" bIns="205740" rtlCol="0" anchor="ctr"/>
          <a:lstStyle>
            <a:lvl1pPr algn="r">
              <a:defRPr sz="5400">
                <a:solidFill>
                  <a:schemeClr val="tx1">
                    <a:tint val="75000"/>
                  </a:schemeClr>
                </a:solidFill>
              </a:defRPr>
            </a:lvl1pPr>
          </a:lstStyle>
          <a:p>
            <a:fld id="{05853D53-609E-4229-9FC1-8904295B1713}" type="slidenum">
              <a:rPr kumimoji="1" lang="ja-JP" altLang="en-US" smtClean="0"/>
              <a:t>‹#›</a:t>
            </a:fld>
            <a:endParaRPr kumimoji="1" lang="ja-JP" altLang="en-US"/>
          </a:p>
        </p:txBody>
      </p:sp>
    </p:spTree>
    <p:extLst>
      <p:ext uri="{BB962C8B-B14F-4D97-AF65-F5344CB8AC3E}">
        <p14:creationId xmlns:p14="http://schemas.microsoft.com/office/powerpoint/2010/main" val="657643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0" rtl="0" eaLnBrk="1" latinLnBrk="0" hangingPunct="1">
        <a:spcBef>
          <a:spcPct val="0"/>
        </a:spcBef>
        <a:buNone/>
        <a:defRPr kumimoji="1" sz="19800" kern="1200">
          <a:solidFill>
            <a:schemeClr val="tx1"/>
          </a:solidFill>
          <a:latin typeface="+mj-lt"/>
          <a:ea typeface="+mj-ea"/>
          <a:cs typeface="+mj-cs"/>
        </a:defRPr>
      </a:lvl1pPr>
    </p:titleStyle>
    <p:bodyStyle>
      <a:lvl1pPr marL="1543050" indent="-1543050" algn="l" defTabSz="4114800" rtl="0" eaLnBrk="1" latinLnBrk="0" hangingPunct="1">
        <a:spcBef>
          <a:spcPct val="20000"/>
        </a:spcBef>
        <a:buFont typeface="Arial" panose="020B0604020202020204" pitchFamily="34" charset="0"/>
        <a:buChar char="•"/>
        <a:defRPr kumimoji="1" sz="14400" kern="1200">
          <a:solidFill>
            <a:schemeClr val="tx1"/>
          </a:solidFill>
          <a:latin typeface="+mn-lt"/>
          <a:ea typeface="+mn-ea"/>
          <a:cs typeface="+mn-cs"/>
        </a:defRPr>
      </a:lvl1pPr>
      <a:lvl2pPr marL="3343275" indent="-1285875" algn="l" defTabSz="4114800" rtl="0" eaLnBrk="1" latinLnBrk="0" hangingPunct="1">
        <a:spcBef>
          <a:spcPct val="20000"/>
        </a:spcBef>
        <a:buFont typeface="Arial" panose="020B0604020202020204" pitchFamily="34" charset="0"/>
        <a:buChar char="–"/>
        <a:defRPr kumimoji="1" sz="12600" kern="1200">
          <a:solidFill>
            <a:schemeClr val="tx1"/>
          </a:solidFill>
          <a:latin typeface="+mn-lt"/>
          <a:ea typeface="+mn-ea"/>
          <a:cs typeface="+mn-cs"/>
        </a:defRPr>
      </a:lvl2pPr>
      <a:lvl3pPr marL="5143500" indent="-1028700" algn="l" defTabSz="4114800" rtl="0" eaLnBrk="1" latinLnBrk="0" hangingPunct="1">
        <a:spcBef>
          <a:spcPct val="20000"/>
        </a:spcBef>
        <a:buFont typeface="Arial" panose="020B0604020202020204" pitchFamily="34" charset="0"/>
        <a:buChar char="•"/>
        <a:defRPr kumimoji="1" sz="10800" kern="1200">
          <a:solidFill>
            <a:schemeClr val="tx1"/>
          </a:solidFill>
          <a:latin typeface="+mn-lt"/>
          <a:ea typeface="+mn-ea"/>
          <a:cs typeface="+mn-cs"/>
        </a:defRPr>
      </a:lvl3pPr>
      <a:lvl4pPr marL="7200900" indent="-1028700" algn="l" defTabSz="4114800" rtl="0" eaLnBrk="1" latinLnBrk="0" hangingPunct="1">
        <a:spcBef>
          <a:spcPct val="20000"/>
        </a:spcBef>
        <a:buFont typeface="Arial" panose="020B0604020202020204" pitchFamily="34" charset="0"/>
        <a:buChar char="–"/>
        <a:defRPr kumimoji="1" sz="9000" kern="1200">
          <a:solidFill>
            <a:schemeClr val="tx1"/>
          </a:solidFill>
          <a:latin typeface="+mn-lt"/>
          <a:ea typeface="+mn-ea"/>
          <a:cs typeface="+mn-cs"/>
        </a:defRPr>
      </a:lvl4pPr>
      <a:lvl5pPr marL="9258300" indent="-1028700" algn="l" defTabSz="4114800" rtl="0" eaLnBrk="1" latinLnBrk="0" hangingPunct="1">
        <a:spcBef>
          <a:spcPct val="20000"/>
        </a:spcBef>
        <a:buFont typeface="Arial" panose="020B0604020202020204" pitchFamily="34" charset="0"/>
        <a:buChar char="»"/>
        <a:defRPr kumimoji="1" sz="9000" kern="1200">
          <a:solidFill>
            <a:schemeClr val="tx1"/>
          </a:solidFill>
          <a:latin typeface="+mn-lt"/>
          <a:ea typeface="+mn-ea"/>
          <a:cs typeface="+mn-cs"/>
        </a:defRPr>
      </a:lvl5pPr>
      <a:lvl6pPr marL="11315700" indent="-1028700" algn="l" defTabSz="4114800" rtl="0" eaLnBrk="1" latinLnBrk="0" hangingPunct="1">
        <a:spcBef>
          <a:spcPct val="20000"/>
        </a:spcBef>
        <a:buFont typeface="Arial" panose="020B0604020202020204" pitchFamily="34" charset="0"/>
        <a:buChar char="•"/>
        <a:defRPr kumimoji="1" sz="9000" kern="1200">
          <a:solidFill>
            <a:schemeClr val="tx1"/>
          </a:solidFill>
          <a:latin typeface="+mn-lt"/>
          <a:ea typeface="+mn-ea"/>
          <a:cs typeface="+mn-cs"/>
        </a:defRPr>
      </a:lvl6pPr>
      <a:lvl7pPr marL="13373100" indent="-1028700" algn="l" defTabSz="4114800" rtl="0" eaLnBrk="1" latinLnBrk="0" hangingPunct="1">
        <a:spcBef>
          <a:spcPct val="20000"/>
        </a:spcBef>
        <a:buFont typeface="Arial" panose="020B0604020202020204" pitchFamily="34" charset="0"/>
        <a:buChar char="•"/>
        <a:defRPr kumimoji="1" sz="9000" kern="1200">
          <a:solidFill>
            <a:schemeClr val="tx1"/>
          </a:solidFill>
          <a:latin typeface="+mn-lt"/>
          <a:ea typeface="+mn-ea"/>
          <a:cs typeface="+mn-cs"/>
        </a:defRPr>
      </a:lvl7pPr>
      <a:lvl8pPr marL="15430500" indent="-1028700" algn="l" defTabSz="4114800" rtl="0" eaLnBrk="1" latinLnBrk="0" hangingPunct="1">
        <a:spcBef>
          <a:spcPct val="20000"/>
        </a:spcBef>
        <a:buFont typeface="Arial" panose="020B0604020202020204" pitchFamily="34" charset="0"/>
        <a:buChar char="•"/>
        <a:defRPr kumimoji="1" sz="9000" kern="1200">
          <a:solidFill>
            <a:schemeClr val="tx1"/>
          </a:solidFill>
          <a:latin typeface="+mn-lt"/>
          <a:ea typeface="+mn-ea"/>
          <a:cs typeface="+mn-cs"/>
        </a:defRPr>
      </a:lvl8pPr>
      <a:lvl9pPr marL="17487900" indent="-1028700" algn="l" defTabSz="4114800" rtl="0" eaLnBrk="1" latinLnBrk="0" hangingPunct="1">
        <a:spcBef>
          <a:spcPct val="20000"/>
        </a:spcBef>
        <a:buFont typeface="Arial" panose="020B0604020202020204" pitchFamily="34" charset="0"/>
        <a:buChar char="•"/>
        <a:defRPr kumimoji="1" sz="9000" kern="1200">
          <a:solidFill>
            <a:schemeClr val="tx1"/>
          </a:solidFill>
          <a:latin typeface="+mn-lt"/>
          <a:ea typeface="+mn-ea"/>
          <a:cs typeface="+mn-cs"/>
        </a:defRPr>
      </a:lvl9pPr>
    </p:bodyStyle>
    <p:otherStyle>
      <a:defPPr>
        <a:defRPr lang="ja-JP"/>
      </a:defPPr>
      <a:lvl1pPr marL="0" algn="l" defTabSz="4114800" rtl="0" eaLnBrk="1" latinLnBrk="0" hangingPunct="1">
        <a:defRPr kumimoji="1" sz="8100" kern="1200">
          <a:solidFill>
            <a:schemeClr val="tx1"/>
          </a:solidFill>
          <a:latin typeface="+mn-lt"/>
          <a:ea typeface="+mn-ea"/>
          <a:cs typeface="+mn-cs"/>
        </a:defRPr>
      </a:lvl1pPr>
      <a:lvl2pPr marL="2057400" algn="l" defTabSz="4114800" rtl="0" eaLnBrk="1" latinLnBrk="0" hangingPunct="1">
        <a:defRPr kumimoji="1" sz="8100" kern="1200">
          <a:solidFill>
            <a:schemeClr val="tx1"/>
          </a:solidFill>
          <a:latin typeface="+mn-lt"/>
          <a:ea typeface="+mn-ea"/>
          <a:cs typeface="+mn-cs"/>
        </a:defRPr>
      </a:lvl2pPr>
      <a:lvl3pPr marL="4114800" algn="l" defTabSz="4114800" rtl="0" eaLnBrk="1" latinLnBrk="0" hangingPunct="1">
        <a:defRPr kumimoji="1" sz="8100" kern="1200">
          <a:solidFill>
            <a:schemeClr val="tx1"/>
          </a:solidFill>
          <a:latin typeface="+mn-lt"/>
          <a:ea typeface="+mn-ea"/>
          <a:cs typeface="+mn-cs"/>
        </a:defRPr>
      </a:lvl3pPr>
      <a:lvl4pPr marL="6172200" algn="l" defTabSz="4114800" rtl="0" eaLnBrk="1" latinLnBrk="0" hangingPunct="1">
        <a:defRPr kumimoji="1" sz="8100" kern="1200">
          <a:solidFill>
            <a:schemeClr val="tx1"/>
          </a:solidFill>
          <a:latin typeface="+mn-lt"/>
          <a:ea typeface="+mn-ea"/>
          <a:cs typeface="+mn-cs"/>
        </a:defRPr>
      </a:lvl4pPr>
      <a:lvl5pPr marL="8229600" algn="l" defTabSz="4114800" rtl="0" eaLnBrk="1" latinLnBrk="0" hangingPunct="1">
        <a:defRPr kumimoji="1" sz="8100" kern="1200">
          <a:solidFill>
            <a:schemeClr val="tx1"/>
          </a:solidFill>
          <a:latin typeface="+mn-lt"/>
          <a:ea typeface="+mn-ea"/>
          <a:cs typeface="+mn-cs"/>
        </a:defRPr>
      </a:lvl5pPr>
      <a:lvl6pPr marL="10287000" algn="l" defTabSz="4114800" rtl="0" eaLnBrk="1" latinLnBrk="0" hangingPunct="1">
        <a:defRPr kumimoji="1" sz="8100" kern="1200">
          <a:solidFill>
            <a:schemeClr val="tx1"/>
          </a:solidFill>
          <a:latin typeface="+mn-lt"/>
          <a:ea typeface="+mn-ea"/>
          <a:cs typeface="+mn-cs"/>
        </a:defRPr>
      </a:lvl6pPr>
      <a:lvl7pPr marL="12344400" algn="l" defTabSz="4114800" rtl="0" eaLnBrk="1" latinLnBrk="0" hangingPunct="1">
        <a:defRPr kumimoji="1" sz="8100" kern="1200">
          <a:solidFill>
            <a:schemeClr val="tx1"/>
          </a:solidFill>
          <a:latin typeface="+mn-lt"/>
          <a:ea typeface="+mn-ea"/>
          <a:cs typeface="+mn-cs"/>
        </a:defRPr>
      </a:lvl7pPr>
      <a:lvl8pPr marL="14401800" algn="l" defTabSz="4114800" rtl="0" eaLnBrk="1" latinLnBrk="0" hangingPunct="1">
        <a:defRPr kumimoji="1" sz="8100" kern="1200">
          <a:solidFill>
            <a:schemeClr val="tx1"/>
          </a:solidFill>
          <a:latin typeface="+mn-lt"/>
          <a:ea typeface="+mn-ea"/>
          <a:cs typeface="+mn-cs"/>
        </a:defRPr>
      </a:lvl8pPr>
      <a:lvl9pPr marL="16459200" algn="l" defTabSz="4114800" rtl="0" eaLnBrk="1" latinLnBrk="0" hangingPunct="1">
        <a:defRPr kumimoji="1"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図 3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7715" y="35822950"/>
            <a:ext cx="8576726" cy="7053292"/>
          </a:xfrm>
          <a:prstGeom prst="rect">
            <a:avLst/>
          </a:prstGeom>
        </p:spPr>
      </p:pic>
      <p:pic>
        <p:nvPicPr>
          <p:cNvPr id="30" name="図 2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357034" y="19997894"/>
            <a:ext cx="6559704" cy="5061422"/>
          </a:xfrm>
          <a:prstGeom prst="rect">
            <a:avLst/>
          </a:prstGeom>
        </p:spPr>
      </p:pic>
      <p:pic>
        <p:nvPicPr>
          <p:cNvPr id="25" name="図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34291" y="24473962"/>
            <a:ext cx="9487797" cy="10442302"/>
          </a:xfrm>
          <a:prstGeom prst="rect">
            <a:avLst/>
          </a:prstGeom>
        </p:spPr>
      </p:pic>
      <p:pic>
        <p:nvPicPr>
          <p:cNvPr id="24" name="図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4561" y="4982397"/>
            <a:ext cx="6058496" cy="4800190"/>
          </a:xfrm>
          <a:prstGeom prst="rect">
            <a:avLst/>
          </a:prstGeom>
        </p:spPr>
      </p:pic>
      <p:sp>
        <p:nvSpPr>
          <p:cNvPr id="19" name="正方形/長方形 18"/>
          <p:cNvSpPr/>
          <p:nvPr/>
        </p:nvSpPr>
        <p:spPr>
          <a:xfrm>
            <a:off x="15891302" y="27983322"/>
            <a:ext cx="13716218" cy="9478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sp>
        <p:nvSpPr>
          <p:cNvPr id="101" name="テキスト ボックス 100"/>
          <p:cNvSpPr txBox="1"/>
          <p:nvPr/>
        </p:nvSpPr>
        <p:spPr>
          <a:xfrm>
            <a:off x="18907887" y="27496835"/>
            <a:ext cx="7522656" cy="762159"/>
          </a:xfrm>
          <a:prstGeom prst="rect">
            <a:avLst/>
          </a:prstGeom>
          <a:solidFill>
            <a:schemeClr val="bg1"/>
          </a:solidFill>
          <a:ln>
            <a:solidFill>
              <a:schemeClr val="tx1"/>
            </a:solidFill>
          </a:ln>
        </p:spPr>
        <p:txBody>
          <a:bodyPr wrap="square" rtlCol="0">
            <a:spAutoFit/>
          </a:bodyPr>
          <a:lstStyle/>
          <a:p>
            <a:pPr algn="ctr"/>
            <a:endParaRPr kumimoji="1" lang="ja-JP" altLang="en-US" sz="4400" dirty="0">
              <a:latin typeface="Times New Roman" panose="02020603050405020304" pitchFamily="18" charset="0"/>
              <a:cs typeface="Times New Roman" panose="02020603050405020304" pitchFamily="18" charset="0"/>
            </a:endParaRPr>
          </a:p>
        </p:txBody>
      </p:sp>
      <p:sp>
        <p:nvSpPr>
          <p:cNvPr id="37" name="正方形/長方形 36"/>
          <p:cNvSpPr/>
          <p:nvPr/>
        </p:nvSpPr>
        <p:spPr>
          <a:xfrm>
            <a:off x="489756" y="13638623"/>
            <a:ext cx="14422571" cy="65944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sp>
        <p:nvSpPr>
          <p:cNvPr id="40" name="正方形/長方形 39"/>
          <p:cNvSpPr/>
          <p:nvPr/>
        </p:nvSpPr>
        <p:spPr>
          <a:xfrm>
            <a:off x="0" y="-25594"/>
            <a:ext cx="30279975" cy="42834119"/>
          </a:xfrm>
          <a:prstGeom prst="rect">
            <a:avLst/>
          </a:prstGeom>
          <a:no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sp>
        <p:nvSpPr>
          <p:cNvPr id="237" name="正方形/長方形 236"/>
          <p:cNvSpPr/>
          <p:nvPr/>
        </p:nvSpPr>
        <p:spPr>
          <a:xfrm>
            <a:off x="26137086" y="5568274"/>
            <a:ext cx="3172554" cy="58457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lvl="0" algn="ctr"/>
            <a:endParaRPr kumimoji="1" lang="ja-JP" altLang="en-US" sz="2000" dirty="0">
              <a:latin typeface="Times New Roman" panose="02020603050405020304" pitchFamily="18" charset="0"/>
              <a:cs typeface="Times New Roman" panose="02020603050405020304" pitchFamily="18" charset="0"/>
            </a:endParaRPr>
          </a:p>
        </p:txBody>
      </p:sp>
      <p:sp>
        <p:nvSpPr>
          <p:cNvPr id="222" name="正方形/長方形 221"/>
          <p:cNvSpPr/>
          <p:nvPr/>
        </p:nvSpPr>
        <p:spPr>
          <a:xfrm>
            <a:off x="386929" y="35066760"/>
            <a:ext cx="14551559" cy="883118"/>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b="1" dirty="0" smtClean="0">
                <a:latin typeface="Times New Roman" panose="02020603050405020304" pitchFamily="18" charset="0"/>
                <a:cs typeface="Times New Roman" panose="02020603050405020304" pitchFamily="18" charset="0"/>
              </a:rPr>
              <a:t>ループ管での定在波発振制御</a:t>
            </a:r>
            <a:endParaRPr kumimoji="1" lang="ja-JP" altLang="en-US" sz="4400" b="1" dirty="0">
              <a:latin typeface="Times New Roman" panose="02020603050405020304" pitchFamily="18" charset="0"/>
              <a:cs typeface="Times New Roman" panose="02020603050405020304" pitchFamily="18" charset="0"/>
            </a:endParaRPr>
          </a:p>
        </p:txBody>
      </p:sp>
      <p:sp>
        <p:nvSpPr>
          <p:cNvPr id="225" name="正方形/長方形 224"/>
          <p:cNvSpPr/>
          <p:nvPr/>
        </p:nvSpPr>
        <p:spPr>
          <a:xfrm>
            <a:off x="15281434" y="9306918"/>
            <a:ext cx="14546263" cy="89138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b="1" dirty="0" smtClean="0">
                <a:latin typeface="Times New Roman" panose="02020603050405020304" pitchFamily="18" charset="0"/>
                <a:cs typeface="Times New Roman" panose="02020603050405020304" pitchFamily="18" charset="0"/>
              </a:rPr>
              <a:t>進行波音場の確認実験</a:t>
            </a:r>
            <a:endParaRPr kumimoji="1" lang="ja-JP" altLang="en-US" sz="4400" b="1" dirty="0">
              <a:latin typeface="Times New Roman" panose="02020603050405020304" pitchFamily="18" charset="0"/>
              <a:cs typeface="Times New Roman" panose="02020603050405020304" pitchFamily="18" charset="0"/>
            </a:endParaRPr>
          </a:p>
        </p:txBody>
      </p:sp>
      <p:sp>
        <p:nvSpPr>
          <p:cNvPr id="227" name="正方形/長方形 226"/>
          <p:cNvSpPr/>
          <p:nvPr/>
        </p:nvSpPr>
        <p:spPr>
          <a:xfrm>
            <a:off x="455253" y="23564502"/>
            <a:ext cx="14546263" cy="89138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b="1" dirty="0" smtClean="0">
                <a:latin typeface="Times New Roman" panose="02020603050405020304" pitchFamily="18" charset="0"/>
                <a:cs typeface="Times New Roman" panose="02020603050405020304" pitchFamily="18" charset="0"/>
              </a:rPr>
              <a:t>実験装置</a:t>
            </a:r>
            <a:endParaRPr kumimoji="1" lang="ja-JP" altLang="en-US" sz="4400" b="1" dirty="0">
              <a:latin typeface="Times New Roman" panose="02020603050405020304" pitchFamily="18" charset="0"/>
              <a:cs typeface="Times New Roman" panose="02020603050405020304" pitchFamily="18" charset="0"/>
            </a:endParaRPr>
          </a:p>
        </p:txBody>
      </p:sp>
      <p:sp>
        <p:nvSpPr>
          <p:cNvPr id="5" name="正方形/長方形 4"/>
          <p:cNvSpPr/>
          <p:nvPr/>
        </p:nvSpPr>
        <p:spPr>
          <a:xfrm>
            <a:off x="306339" y="2660410"/>
            <a:ext cx="14551559" cy="83465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b="1" dirty="0">
                <a:latin typeface="Times New Roman" panose="02020603050405020304" pitchFamily="18" charset="0"/>
                <a:cs typeface="Times New Roman" panose="02020603050405020304" pitchFamily="18" charset="0"/>
              </a:rPr>
              <a:t>研究背景</a:t>
            </a:r>
          </a:p>
        </p:txBody>
      </p:sp>
      <p:sp>
        <p:nvSpPr>
          <p:cNvPr id="58" name="正方形/長方形 57"/>
          <p:cNvSpPr/>
          <p:nvPr/>
        </p:nvSpPr>
        <p:spPr>
          <a:xfrm>
            <a:off x="15577331" y="38323418"/>
            <a:ext cx="14546263" cy="89138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b="1" dirty="0">
                <a:latin typeface="Times New Roman" panose="02020603050405020304" pitchFamily="18" charset="0"/>
                <a:cs typeface="Times New Roman" panose="02020603050405020304" pitchFamily="18" charset="0"/>
              </a:rPr>
              <a:t>まとめ・今後の課題</a:t>
            </a:r>
            <a:endParaRPr kumimoji="1" lang="ja-JP" altLang="en-US" sz="4400" b="1" dirty="0">
              <a:latin typeface="Times New Roman" panose="02020603050405020304" pitchFamily="18" charset="0"/>
              <a:cs typeface="Times New Roman" panose="02020603050405020304" pitchFamily="18" charset="0"/>
            </a:endParaRPr>
          </a:p>
        </p:txBody>
      </p:sp>
      <p:sp>
        <p:nvSpPr>
          <p:cNvPr id="60" name="タイトル 1"/>
          <p:cNvSpPr>
            <a:spLocks noGrp="1"/>
          </p:cNvSpPr>
          <p:nvPr>
            <p:ph type="title"/>
          </p:nvPr>
        </p:nvSpPr>
        <p:spPr>
          <a:xfrm>
            <a:off x="-21953" y="249871"/>
            <a:ext cx="30279975" cy="1218688"/>
          </a:xfrm>
        </p:spPr>
        <p:txBody>
          <a:bodyPr>
            <a:noAutofit/>
          </a:bodyPr>
          <a:lstStyle/>
          <a:p>
            <a:r>
              <a:rPr lang="ja-JP" altLang="en-US" sz="6600" b="1" dirty="0">
                <a:latin typeface="Times New Roman" panose="02020603050405020304" pitchFamily="18" charset="0"/>
                <a:ea typeface="+mn-ea"/>
                <a:cs typeface="Times New Roman" panose="02020603050405020304" pitchFamily="18" charset="0"/>
              </a:rPr>
              <a:t>ループ管進行波型熱音響エンジンの適応定常発振制御</a:t>
            </a:r>
            <a:endParaRPr kumimoji="1" lang="ja-JP" altLang="en-US" sz="6600" b="1" dirty="0">
              <a:latin typeface="Times New Roman" panose="02020603050405020304" pitchFamily="18" charset="0"/>
              <a:ea typeface="+mn-ea"/>
              <a:cs typeface="Times New Roman" panose="02020603050405020304" pitchFamily="18" charset="0"/>
            </a:endParaRPr>
          </a:p>
        </p:txBody>
      </p:sp>
      <p:sp>
        <p:nvSpPr>
          <p:cNvPr id="9" name="テキスト ボックス 8"/>
          <p:cNvSpPr txBox="1"/>
          <p:nvPr/>
        </p:nvSpPr>
        <p:spPr>
          <a:xfrm>
            <a:off x="811949" y="-93311"/>
            <a:ext cx="1508129" cy="1569660"/>
          </a:xfrm>
          <a:prstGeom prst="rect">
            <a:avLst/>
          </a:prstGeom>
          <a:noFill/>
        </p:spPr>
        <p:txBody>
          <a:bodyPr wrap="square" rtlCol="0">
            <a:spAutoFit/>
          </a:bodyPr>
          <a:lstStyle/>
          <a:p>
            <a:r>
              <a:rPr kumimoji="1" lang="en-US" altLang="ja-JP" sz="9600" b="1" dirty="0" smtClean="0">
                <a:latin typeface="Times New Roman" panose="02020603050405020304" pitchFamily="18" charset="0"/>
                <a:cs typeface="Times New Roman" panose="02020603050405020304" pitchFamily="18" charset="0"/>
              </a:rPr>
              <a:t>21</a:t>
            </a:r>
            <a:endParaRPr kumimoji="1" lang="ja-JP" altLang="en-US" sz="9600" b="1" dirty="0">
              <a:latin typeface="Times New Roman" panose="02020603050405020304" pitchFamily="18" charset="0"/>
              <a:cs typeface="Times New Roman" panose="02020603050405020304" pitchFamily="18" charset="0"/>
            </a:endParaRPr>
          </a:p>
        </p:txBody>
      </p:sp>
      <p:sp>
        <p:nvSpPr>
          <p:cNvPr id="141" name="タイトル 1"/>
          <p:cNvSpPr txBox="1">
            <a:spLocks/>
          </p:cNvSpPr>
          <p:nvPr/>
        </p:nvSpPr>
        <p:spPr>
          <a:xfrm>
            <a:off x="0" y="1282159"/>
            <a:ext cx="30279975" cy="1218688"/>
          </a:xfrm>
          <a:prstGeom prst="rect">
            <a:avLst/>
          </a:prstGeom>
        </p:spPr>
        <p:txBody>
          <a:bodyPr vert="horz" lIns="411480" tIns="205740" rIns="411480" bIns="205740" rtlCol="0" anchor="ctr">
            <a:noAutofit/>
          </a:bodyPr>
          <a:lstStyle>
            <a:lvl1pPr algn="ctr" defTabSz="4114800" rtl="0" eaLnBrk="1" latinLnBrk="0" hangingPunct="1">
              <a:spcBef>
                <a:spcPct val="0"/>
              </a:spcBef>
              <a:buNone/>
              <a:defRPr kumimoji="1" sz="19800" kern="1200">
                <a:solidFill>
                  <a:schemeClr val="tx1"/>
                </a:solidFill>
                <a:latin typeface="+mj-lt"/>
                <a:ea typeface="+mj-ea"/>
                <a:cs typeface="+mj-cs"/>
              </a:defRPr>
            </a:lvl1pPr>
          </a:lstStyle>
          <a:p>
            <a:r>
              <a:rPr lang="ja-JP" altLang="en-US" sz="6600" dirty="0" smtClean="0">
                <a:latin typeface="Times New Roman" panose="02020603050405020304" pitchFamily="18" charset="0"/>
                <a:ea typeface="+mn-ea"/>
                <a:cs typeface="Times New Roman" panose="02020603050405020304" pitchFamily="18" charset="0"/>
              </a:rPr>
              <a:t>学籍番号：</a:t>
            </a:r>
            <a:r>
              <a:rPr lang="en-US" altLang="ja-JP" sz="6600" dirty="0" smtClean="0">
                <a:latin typeface="Times New Roman" panose="02020603050405020304" pitchFamily="18" charset="0"/>
                <a:ea typeface="+mn-ea"/>
                <a:cs typeface="Times New Roman" panose="02020603050405020304" pitchFamily="18" charset="0"/>
              </a:rPr>
              <a:t>16301390</a:t>
            </a:r>
            <a:r>
              <a:rPr lang="ja-JP" altLang="en-US" sz="6600" dirty="0" smtClean="0">
                <a:latin typeface="Times New Roman" panose="02020603050405020304" pitchFamily="18" charset="0"/>
                <a:ea typeface="+mn-ea"/>
                <a:cs typeface="Times New Roman" panose="02020603050405020304" pitchFamily="18" charset="0"/>
              </a:rPr>
              <a:t>　氏名：岩船皓介　指導教員</a:t>
            </a:r>
            <a:r>
              <a:rPr lang="ja-JP" altLang="en-US" sz="6600" dirty="0">
                <a:latin typeface="Times New Roman" panose="02020603050405020304" pitchFamily="18" charset="0"/>
                <a:ea typeface="+mn-ea"/>
                <a:cs typeface="Times New Roman" panose="02020603050405020304" pitchFamily="18" charset="0"/>
              </a:rPr>
              <a:t>：小林泰</a:t>
            </a:r>
            <a:r>
              <a:rPr lang="ja-JP" altLang="en-US" sz="6600" dirty="0" smtClean="0">
                <a:latin typeface="Times New Roman" panose="02020603050405020304" pitchFamily="18" charset="0"/>
                <a:ea typeface="+mn-ea"/>
                <a:cs typeface="Times New Roman" panose="02020603050405020304" pitchFamily="18" charset="0"/>
              </a:rPr>
              <a:t>秀 准教授</a:t>
            </a:r>
            <a:endParaRPr lang="ja-JP" altLang="en-US" sz="6600" dirty="0">
              <a:latin typeface="Times New Roman" panose="02020603050405020304" pitchFamily="18" charset="0"/>
              <a:ea typeface="+mn-ea"/>
              <a:cs typeface="Times New Roman" panose="02020603050405020304" pitchFamily="18" charset="0"/>
            </a:endParaRPr>
          </a:p>
        </p:txBody>
      </p:sp>
      <p:sp>
        <p:nvSpPr>
          <p:cNvPr id="142" name="テキスト ボックス 141"/>
          <p:cNvSpPr txBox="1"/>
          <p:nvPr/>
        </p:nvSpPr>
        <p:spPr>
          <a:xfrm>
            <a:off x="5994971" y="4418054"/>
            <a:ext cx="5313703" cy="830997"/>
          </a:xfrm>
          <a:prstGeom prst="rect">
            <a:avLst/>
          </a:prstGeom>
          <a:noFill/>
        </p:spPr>
        <p:txBody>
          <a:bodyPr wrap="square" rtlCol="0">
            <a:spAutoFit/>
          </a:bodyPr>
          <a:lstStyle/>
          <a:p>
            <a:r>
              <a:rPr kumimoji="1" lang="ja-JP" altLang="en-US" sz="3200" b="1" dirty="0">
                <a:latin typeface="Times New Roman" panose="02020603050405020304" pitchFamily="18" charset="0"/>
                <a:cs typeface="Times New Roman" panose="02020603050405020304" pitchFamily="18" charset="0"/>
              </a:rPr>
              <a:t>　</a:t>
            </a:r>
            <a:r>
              <a:rPr lang="ja-JP" altLang="en-US" sz="3600" b="1" dirty="0" smtClean="0">
                <a:latin typeface="Times New Roman" panose="02020603050405020304" pitchFamily="18" charset="0"/>
                <a:cs typeface="Times New Roman" panose="02020603050405020304" pitchFamily="18" charset="0"/>
              </a:rPr>
              <a:t>熱</a:t>
            </a:r>
            <a:r>
              <a:rPr lang="ja-JP" altLang="en-US" sz="3600" b="1" dirty="0">
                <a:latin typeface="Times New Roman" panose="02020603050405020304" pitchFamily="18" charset="0"/>
                <a:cs typeface="Times New Roman" panose="02020603050405020304" pitchFamily="18" charset="0"/>
              </a:rPr>
              <a:t>と音波の相互</a:t>
            </a:r>
            <a:r>
              <a:rPr lang="ja-JP" altLang="en-US" sz="3600" b="1" dirty="0" smtClean="0">
                <a:latin typeface="Times New Roman" panose="02020603050405020304" pitchFamily="18" charset="0"/>
                <a:cs typeface="Times New Roman" panose="02020603050405020304" pitchFamily="18" charset="0"/>
              </a:rPr>
              <a:t>変換</a:t>
            </a:r>
            <a:endParaRPr lang="ja-JP" altLang="en-US" sz="3200" b="1" dirty="0">
              <a:latin typeface="Times New Roman" panose="02020603050405020304" pitchFamily="18" charset="0"/>
              <a:cs typeface="Times New Roman" panose="02020603050405020304" pitchFamily="18" charset="0"/>
            </a:endParaRPr>
          </a:p>
          <a:p>
            <a:endParaRPr lang="en-US" altLang="ja-JP" sz="1200" b="1" dirty="0">
              <a:latin typeface="Times New Roman" panose="02020603050405020304" pitchFamily="18" charset="0"/>
              <a:cs typeface="Times New Roman" panose="02020603050405020304" pitchFamily="18" charset="0"/>
            </a:endParaRPr>
          </a:p>
        </p:txBody>
      </p:sp>
      <p:sp>
        <p:nvSpPr>
          <p:cNvPr id="216" name="テキスト ボックス 215"/>
          <p:cNvSpPr txBox="1"/>
          <p:nvPr/>
        </p:nvSpPr>
        <p:spPr>
          <a:xfrm>
            <a:off x="6260105" y="5239792"/>
            <a:ext cx="8366201" cy="1384995"/>
          </a:xfrm>
          <a:prstGeom prst="rect">
            <a:avLst/>
          </a:prstGeom>
          <a:noFill/>
        </p:spPr>
        <p:txBody>
          <a:bodyPr wrap="square" rtlCol="0">
            <a:spAutoFit/>
          </a:bodyPr>
          <a:lstStyle/>
          <a:p>
            <a:r>
              <a:rPr kumimoji="1" lang="ja-JP" altLang="en-US" sz="3600" b="1" dirty="0" smtClean="0">
                <a:latin typeface="Times New Roman" panose="02020603050405020304" pitchFamily="18" charset="0"/>
                <a:cs typeface="Times New Roman" panose="02020603050405020304" pitchFamily="18" charset="0"/>
              </a:rPr>
              <a:t>スタックの両端に温度勾配を与えると</a:t>
            </a:r>
            <a:endParaRPr lang="en-US" altLang="ja-JP" sz="3600" b="1" dirty="0" smtClean="0">
              <a:latin typeface="Times New Roman" panose="02020603050405020304" pitchFamily="18" charset="0"/>
              <a:cs typeface="Times New Roman" panose="02020603050405020304" pitchFamily="18" charset="0"/>
            </a:endParaRPr>
          </a:p>
          <a:p>
            <a:r>
              <a:rPr kumimoji="1" lang="ja-JP" altLang="en-US" sz="3600" b="1" dirty="0" smtClean="0">
                <a:latin typeface="Times New Roman" panose="02020603050405020304" pitchFamily="18" charset="0"/>
                <a:cs typeface="Times New Roman" panose="02020603050405020304" pitchFamily="18" charset="0"/>
              </a:rPr>
              <a:t>音波が発生</a:t>
            </a:r>
            <a:r>
              <a:rPr kumimoji="1" lang="en-US" altLang="ja-JP" sz="3600" b="1" dirty="0" smtClean="0">
                <a:latin typeface="Times New Roman" panose="02020603050405020304" pitchFamily="18" charset="0"/>
                <a:cs typeface="Times New Roman" panose="02020603050405020304" pitchFamily="18" charset="0"/>
              </a:rPr>
              <a:t>(</a:t>
            </a:r>
            <a:r>
              <a:rPr kumimoji="1" lang="ja-JP" altLang="en-US" sz="3600" b="1" dirty="0" smtClean="0">
                <a:latin typeface="Times New Roman" panose="02020603050405020304" pitchFamily="18" charset="0"/>
                <a:cs typeface="Times New Roman" panose="02020603050405020304" pitchFamily="18" charset="0"/>
              </a:rPr>
              <a:t>熱音響自励発振</a:t>
            </a:r>
            <a:r>
              <a:rPr kumimoji="1" lang="en-US" altLang="ja-JP" sz="3600" b="1" dirty="0" smtClean="0">
                <a:latin typeface="Times New Roman" panose="02020603050405020304" pitchFamily="18" charset="0"/>
                <a:cs typeface="Times New Roman" panose="02020603050405020304" pitchFamily="18" charset="0"/>
              </a:rPr>
              <a:t>)</a:t>
            </a:r>
          </a:p>
          <a:p>
            <a:endParaRPr lang="en-US" altLang="ja-JP" sz="1200" b="1" dirty="0">
              <a:latin typeface="Times New Roman" panose="02020603050405020304" pitchFamily="18" charset="0"/>
              <a:cs typeface="Times New Roman" panose="02020603050405020304" pitchFamily="18" charset="0"/>
            </a:endParaRPr>
          </a:p>
        </p:txBody>
      </p:sp>
      <p:sp>
        <p:nvSpPr>
          <p:cNvPr id="41" name="テキスト ボックス 40"/>
          <p:cNvSpPr txBox="1"/>
          <p:nvPr/>
        </p:nvSpPr>
        <p:spPr>
          <a:xfrm>
            <a:off x="406522" y="9689157"/>
            <a:ext cx="7532665" cy="584775"/>
          </a:xfrm>
          <a:prstGeom prst="rect">
            <a:avLst/>
          </a:prstGeom>
          <a:noFill/>
        </p:spPr>
        <p:txBody>
          <a:bodyPr wrap="square" rtlCol="0">
            <a:spAutoFit/>
          </a:bodyPr>
          <a:lstStyle/>
          <a:p>
            <a:r>
              <a:rPr kumimoji="1" lang="en-US" altLang="ja-JP" sz="3200" dirty="0" smtClean="0">
                <a:latin typeface="Times New Roman" panose="02020603050405020304" pitchFamily="18" charset="0"/>
                <a:cs typeface="Times New Roman" panose="02020603050405020304" pitchFamily="18" charset="0"/>
              </a:rPr>
              <a:t>Fig.1</a:t>
            </a:r>
            <a:r>
              <a:rPr lang="ja-JP" altLang="en-US" sz="3200" dirty="0">
                <a:latin typeface="Times New Roman" panose="02020603050405020304" pitchFamily="18" charset="0"/>
                <a:cs typeface="Times New Roman" panose="02020603050405020304" pitchFamily="18" charset="0"/>
              </a:rPr>
              <a:t> </a:t>
            </a:r>
            <a:r>
              <a:rPr kumimoji="1" lang="ja-JP" altLang="en-US" sz="3200" dirty="0" smtClean="0">
                <a:latin typeface="Times New Roman" panose="02020603050405020304" pitchFamily="18" charset="0"/>
                <a:cs typeface="Times New Roman" panose="02020603050405020304" pitchFamily="18" charset="0"/>
              </a:rPr>
              <a:t>ループ管熱音響冷却システム</a:t>
            </a:r>
            <a:endParaRPr kumimoji="1" lang="ja-JP" altLang="en-US" sz="3200" dirty="0">
              <a:latin typeface="Times New Roman" panose="02020603050405020304" pitchFamily="18" charset="0"/>
              <a:cs typeface="Times New Roman" panose="02020603050405020304" pitchFamily="18" charset="0"/>
            </a:endParaRPr>
          </a:p>
        </p:txBody>
      </p:sp>
      <p:sp>
        <p:nvSpPr>
          <p:cNvPr id="42" name="正方形/長方形 41"/>
          <p:cNvSpPr/>
          <p:nvPr/>
        </p:nvSpPr>
        <p:spPr>
          <a:xfrm>
            <a:off x="370957" y="3972106"/>
            <a:ext cx="14422571" cy="65100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sp>
        <p:nvSpPr>
          <p:cNvPr id="43" name="正方形/長方形 42"/>
          <p:cNvSpPr/>
          <p:nvPr/>
        </p:nvSpPr>
        <p:spPr>
          <a:xfrm>
            <a:off x="822343" y="3616002"/>
            <a:ext cx="3887690" cy="7444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sp>
        <p:nvSpPr>
          <p:cNvPr id="214" name="テキスト ボックス 213"/>
          <p:cNvSpPr txBox="1"/>
          <p:nvPr/>
        </p:nvSpPr>
        <p:spPr>
          <a:xfrm>
            <a:off x="550538" y="3590997"/>
            <a:ext cx="4431300" cy="769441"/>
          </a:xfrm>
          <a:prstGeom prst="rect">
            <a:avLst/>
          </a:prstGeom>
          <a:noFill/>
        </p:spPr>
        <p:txBody>
          <a:bodyPr wrap="square" rtlCol="0">
            <a:spAutoFit/>
          </a:bodyPr>
          <a:lstStyle/>
          <a:p>
            <a:r>
              <a:rPr kumimoji="1" lang="ja-JP" altLang="en-US" sz="3600" b="1" dirty="0">
                <a:solidFill>
                  <a:schemeClr val="accent2"/>
                </a:solidFill>
                <a:latin typeface="Times New Roman" panose="02020603050405020304" pitchFamily="18" charset="0"/>
                <a:cs typeface="Times New Roman" panose="02020603050405020304" pitchFamily="18" charset="0"/>
              </a:rPr>
              <a:t>　</a:t>
            </a:r>
            <a:r>
              <a:rPr kumimoji="1" lang="ja-JP" altLang="en-US" sz="4400" b="1" dirty="0" smtClean="0">
                <a:solidFill>
                  <a:schemeClr val="accent2"/>
                </a:solidFill>
                <a:latin typeface="Times New Roman" panose="02020603050405020304" pitchFamily="18" charset="0"/>
                <a:cs typeface="Times New Roman" panose="02020603050405020304" pitchFamily="18" charset="0"/>
              </a:rPr>
              <a:t>熱音響システム</a:t>
            </a:r>
            <a:endParaRPr lang="en-US" altLang="ja-JP" sz="4400" b="1" dirty="0">
              <a:solidFill>
                <a:schemeClr val="accent2"/>
              </a:solidFill>
              <a:latin typeface="Times New Roman" panose="02020603050405020304" pitchFamily="18" charset="0"/>
              <a:cs typeface="Times New Roman" panose="02020603050405020304" pitchFamily="18" charset="0"/>
            </a:endParaRPr>
          </a:p>
        </p:txBody>
      </p:sp>
      <p:sp>
        <p:nvSpPr>
          <p:cNvPr id="217" name="テキスト ボックス 216"/>
          <p:cNvSpPr txBox="1"/>
          <p:nvPr/>
        </p:nvSpPr>
        <p:spPr>
          <a:xfrm>
            <a:off x="6359062" y="8007964"/>
            <a:ext cx="1500336" cy="646331"/>
          </a:xfrm>
          <a:prstGeom prst="rect">
            <a:avLst/>
          </a:prstGeom>
          <a:noFill/>
          <a:ln>
            <a:solidFill>
              <a:schemeClr val="tx1"/>
            </a:solidFill>
          </a:ln>
        </p:spPr>
        <p:txBody>
          <a:bodyPr wrap="square" rtlCol="0">
            <a:spAutoFit/>
          </a:bodyPr>
          <a:lstStyle/>
          <a:p>
            <a:pPr algn="ctr"/>
            <a:r>
              <a:rPr lang="ja-JP" altLang="en-US" sz="3600" b="1" dirty="0" smtClean="0">
                <a:latin typeface="Times New Roman" panose="02020603050405020304" pitchFamily="18" charset="0"/>
                <a:cs typeface="Times New Roman" panose="02020603050405020304" pitchFamily="18" charset="0"/>
              </a:rPr>
              <a:t>特徴</a:t>
            </a:r>
            <a:endParaRPr lang="en-US" altLang="ja-JP" sz="3600" b="1" dirty="0">
              <a:latin typeface="Times New Roman" panose="02020603050405020304" pitchFamily="18" charset="0"/>
              <a:cs typeface="Times New Roman" panose="02020603050405020304" pitchFamily="18" charset="0"/>
            </a:endParaRPr>
          </a:p>
        </p:txBody>
      </p:sp>
      <p:sp>
        <p:nvSpPr>
          <p:cNvPr id="218" name="テキスト ボックス 217"/>
          <p:cNvSpPr txBox="1"/>
          <p:nvPr/>
        </p:nvSpPr>
        <p:spPr>
          <a:xfrm>
            <a:off x="6359062" y="8796805"/>
            <a:ext cx="8366201" cy="1384995"/>
          </a:xfrm>
          <a:prstGeom prst="rect">
            <a:avLst/>
          </a:prstGeom>
          <a:noFill/>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・可動部を持たないためメンテナンスフリー</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smtClean="0">
                <a:latin typeface="Times New Roman" panose="02020603050405020304" pitchFamily="18" charset="0"/>
                <a:cs typeface="Times New Roman" panose="02020603050405020304" pitchFamily="18" charset="0"/>
              </a:rPr>
              <a:t>・ローコストで製作可能</a:t>
            </a:r>
            <a:endParaRPr lang="en-US" altLang="ja-JP" sz="3600" b="1" dirty="0" smtClean="0">
              <a:latin typeface="Times New Roman" panose="02020603050405020304" pitchFamily="18" charset="0"/>
              <a:cs typeface="Times New Roman" panose="02020603050405020304" pitchFamily="18" charset="0"/>
            </a:endParaRPr>
          </a:p>
          <a:p>
            <a:endParaRPr lang="en-US" altLang="ja-JP" sz="1200" b="1" dirty="0">
              <a:latin typeface="Times New Roman" panose="02020603050405020304" pitchFamily="18" charset="0"/>
              <a:cs typeface="Times New Roman" panose="02020603050405020304" pitchFamily="18" charset="0"/>
            </a:endParaRPr>
          </a:p>
        </p:txBody>
      </p:sp>
      <p:sp>
        <p:nvSpPr>
          <p:cNvPr id="220" name="テキスト ボックス 219"/>
          <p:cNvSpPr txBox="1"/>
          <p:nvPr/>
        </p:nvSpPr>
        <p:spPr>
          <a:xfrm>
            <a:off x="503010" y="10696927"/>
            <a:ext cx="14595868" cy="2616101"/>
          </a:xfrm>
          <a:prstGeom prst="rect">
            <a:avLst/>
          </a:prstGeom>
          <a:noFill/>
        </p:spPr>
        <p:txBody>
          <a:bodyPr wrap="square" rtlCol="0">
            <a:spAutoFit/>
          </a:bodyPr>
          <a:lstStyle/>
          <a:p>
            <a:r>
              <a:rPr kumimoji="1" lang="ja-JP" altLang="en-US" sz="3600" b="1" dirty="0" smtClean="0">
                <a:latin typeface="Times New Roman" panose="02020603050405020304" pitchFamily="18" charset="0"/>
                <a:cs typeface="Times New Roman" panose="02020603050405020304" pitchFamily="18" charset="0"/>
              </a:rPr>
              <a:t>熱音響自励発振が起きる温度比</a:t>
            </a:r>
            <a:r>
              <a:rPr kumimoji="1" lang="en-US" altLang="ja-JP" sz="3600" b="1" dirty="0" smtClean="0">
                <a:latin typeface="Times New Roman" panose="02020603050405020304" pitchFamily="18" charset="0"/>
                <a:cs typeface="Times New Roman" panose="02020603050405020304" pitchFamily="18" charset="0"/>
              </a:rPr>
              <a:t>(</a:t>
            </a:r>
            <a:r>
              <a:rPr kumimoji="1" lang="ja-JP" altLang="en-US" sz="3600" b="1" dirty="0" smtClean="0">
                <a:solidFill>
                  <a:schemeClr val="accent3">
                    <a:lumMod val="75000"/>
                  </a:schemeClr>
                </a:solidFill>
                <a:latin typeface="Times New Roman" panose="02020603050405020304" pitchFamily="18" charset="0"/>
                <a:cs typeface="Times New Roman" panose="02020603050405020304" pitchFamily="18" charset="0"/>
              </a:rPr>
              <a:t>臨界温度比</a:t>
            </a:r>
            <a:r>
              <a:rPr kumimoji="1" lang="en-US" altLang="ja-JP" sz="3600" b="1" dirty="0" smtClean="0">
                <a:latin typeface="Times New Roman" panose="02020603050405020304" pitchFamily="18" charset="0"/>
                <a:cs typeface="Times New Roman" panose="02020603050405020304" pitchFamily="18" charset="0"/>
              </a:rPr>
              <a:t>)</a:t>
            </a:r>
            <a:r>
              <a:rPr lang="ja-JP" altLang="en-US" sz="3600" b="1" dirty="0">
                <a:latin typeface="Times New Roman" panose="02020603050405020304" pitchFamily="18" charset="0"/>
                <a:cs typeface="Times New Roman" panose="02020603050405020304" pitchFamily="18" charset="0"/>
              </a:rPr>
              <a:t>の</a:t>
            </a:r>
            <a:r>
              <a:rPr lang="ja-JP" altLang="en-US" sz="3600" b="1" dirty="0" smtClean="0">
                <a:latin typeface="Times New Roman" panose="02020603050405020304" pitchFamily="18" charset="0"/>
                <a:cs typeface="Times New Roman" panose="02020603050405020304" pitchFamily="18" charset="0"/>
              </a:rPr>
              <a:t>推定は</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smtClean="0">
                <a:solidFill>
                  <a:srgbClr val="FF0000"/>
                </a:solidFill>
                <a:latin typeface="Times New Roman" panose="02020603050405020304" pitchFamily="18" charset="0"/>
                <a:cs typeface="Times New Roman" panose="02020603050405020304" pitchFamily="18" charset="0"/>
              </a:rPr>
              <a:t>　　　</a:t>
            </a:r>
            <a:r>
              <a:rPr lang="ja-JP" altLang="en-US" sz="3600" b="1" dirty="0" smtClean="0">
                <a:latin typeface="Times New Roman" panose="02020603050405020304" pitchFamily="18" charset="0"/>
                <a:cs typeface="Times New Roman" panose="02020603050405020304" pitchFamily="18" charset="0"/>
              </a:rPr>
              <a:t>自励発振前</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smtClean="0">
                <a:solidFill>
                  <a:srgbClr val="FF0000"/>
                </a:solidFill>
                <a:latin typeface="Times New Roman" panose="02020603050405020304" pitchFamily="18" charset="0"/>
                <a:cs typeface="Times New Roman" panose="02020603050405020304" pitchFamily="18" charset="0"/>
              </a:rPr>
              <a:t>　　　</a:t>
            </a:r>
            <a:r>
              <a:rPr lang="ja-JP" altLang="en-US" sz="3600" b="1" dirty="0" smtClean="0">
                <a:latin typeface="Times New Roman" panose="02020603050405020304" pitchFamily="18" charset="0"/>
                <a:cs typeface="Times New Roman" panose="02020603050405020304" pitchFamily="18" charset="0"/>
              </a:rPr>
              <a:t>自励発振後</a:t>
            </a:r>
            <a:endParaRPr lang="en-US" altLang="ja-JP" sz="3600" b="1" dirty="0" smtClean="0">
              <a:latin typeface="Times New Roman" panose="02020603050405020304" pitchFamily="18" charset="0"/>
              <a:cs typeface="Times New Roman" panose="02020603050405020304" pitchFamily="18" charset="0"/>
            </a:endParaRPr>
          </a:p>
          <a:p>
            <a:r>
              <a:rPr lang="ja-JP" altLang="en-US" sz="4000" b="1" dirty="0" smtClean="0">
                <a:latin typeface="Times New Roman" panose="02020603050405020304" pitchFamily="18" charset="0"/>
                <a:cs typeface="Times New Roman" panose="02020603050405020304" pitchFamily="18" charset="0"/>
              </a:rPr>
              <a:t>統一的</a:t>
            </a:r>
            <a:r>
              <a:rPr lang="ja-JP" altLang="en-US" sz="4000" b="1" dirty="0">
                <a:latin typeface="Times New Roman" panose="02020603050405020304" pitchFamily="18" charset="0"/>
                <a:cs typeface="Times New Roman" panose="02020603050405020304" pitchFamily="18" charset="0"/>
              </a:rPr>
              <a:t>な</a:t>
            </a:r>
            <a:r>
              <a:rPr lang="ja-JP" altLang="en-US" sz="4000" b="1" dirty="0" smtClean="0">
                <a:latin typeface="Times New Roman" panose="02020603050405020304" pitchFamily="18" charset="0"/>
                <a:cs typeface="Times New Roman" panose="02020603050405020304" pitchFamily="18" charset="0"/>
              </a:rPr>
              <a:t>計測による</a:t>
            </a:r>
            <a:r>
              <a:rPr lang="ja-JP" altLang="en-US" sz="4000" b="1" dirty="0" smtClean="0">
                <a:solidFill>
                  <a:schemeClr val="accent3">
                    <a:lumMod val="75000"/>
                  </a:schemeClr>
                </a:solidFill>
                <a:latin typeface="Times New Roman" panose="02020603050405020304" pitchFamily="18" charset="0"/>
                <a:cs typeface="Times New Roman" panose="02020603050405020304" pitchFamily="18" charset="0"/>
              </a:rPr>
              <a:t>臨界</a:t>
            </a:r>
            <a:r>
              <a:rPr lang="ja-JP" altLang="en-US" sz="4000" b="1" dirty="0">
                <a:solidFill>
                  <a:schemeClr val="accent3">
                    <a:lumMod val="75000"/>
                  </a:schemeClr>
                </a:solidFill>
                <a:latin typeface="Times New Roman" panose="02020603050405020304" pitchFamily="18" charset="0"/>
                <a:cs typeface="Times New Roman" panose="02020603050405020304" pitchFamily="18" charset="0"/>
              </a:rPr>
              <a:t>温度比</a:t>
            </a:r>
            <a:r>
              <a:rPr lang="ja-JP" altLang="en-US" sz="4000" b="1" dirty="0">
                <a:latin typeface="Times New Roman" panose="02020603050405020304" pitchFamily="18" charset="0"/>
                <a:cs typeface="Times New Roman" panose="02020603050405020304" pitchFamily="18" charset="0"/>
              </a:rPr>
              <a:t>を議論</a:t>
            </a:r>
            <a:r>
              <a:rPr lang="ja-JP" altLang="en-US" sz="4000" b="1" dirty="0" smtClean="0">
                <a:latin typeface="Times New Roman" panose="02020603050405020304" pitchFamily="18" charset="0"/>
                <a:cs typeface="Times New Roman" panose="02020603050405020304" pitchFamily="18" charset="0"/>
              </a:rPr>
              <a:t>した研究</a:t>
            </a:r>
            <a:r>
              <a:rPr lang="ja-JP" altLang="en-US" sz="4000" b="1" dirty="0">
                <a:latin typeface="Times New Roman" panose="02020603050405020304" pitchFamily="18" charset="0"/>
                <a:cs typeface="Times New Roman" panose="02020603050405020304" pitchFamily="18" charset="0"/>
              </a:rPr>
              <a:t>は行われて</a:t>
            </a:r>
            <a:r>
              <a:rPr lang="ja-JP" altLang="en-US" sz="4000" b="1" dirty="0" smtClean="0">
                <a:latin typeface="Times New Roman" panose="02020603050405020304" pitchFamily="18" charset="0"/>
                <a:cs typeface="Times New Roman" panose="02020603050405020304" pitchFamily="18" charset="0"/>
              </a:rPr>
              <a:t>いない</a:t>
            </a:r>
            <a:endParaRPr lang="en-US" altLang="ja-JP" sz="4000" b="1" dirty="0" smtClean="0">
              <a:latin typeface="Times New Roman" panose="02020603050405020304" pitchFamily="18" charset="0"/>
              <a:cs typeface="Times New Roman" panose="02020603050405020304" pitchFamily="18" charset="0"/>
            </a:endParaRPr>
          </a:p>
          <a:p>
            <a:endParaRPr lang="en-US" altLang="ja-JP" sz="1200" b="1" dirty="0">
              <a:latin typeface="Times New Roman" panose="02020603050405020304" pitchFamily="18" charset="0"/>
              <a:cs typeface="Times New Roman" panose="02020603050405020304" pitchFamily="18" charset="0"/>
            </a:endParaRPr>
          </a:p>
        </p:txBody>
      </p:sp>
      <p:sp>
        <p:nvSpPr>
          <p:cNvPr id="223" name="テキスト ボックス 222"/>
          <p:cNvSpPr txBox="1"/>
          <p:nvPr/>
        </p:nvSpPr>
        <p:spPr>
          <a:xfrm>
            <a:off x="882110" y="16212940"/>
            <a:ext cx="13711589" cy="1508105"/>
          </a:xfrm>
          <a:prstGeom prst="rect">
            <a:avLst/>
          </a:prstGeom>
          <a:noFill/>
        </p:spPr>
        <p:txBody>
          <a:bodyPr wrap="square" rtlCol="0">
            <a:spAutoFit/>
          </a:bodyPr>
          <a:lstStyle/>
          <a:p>
            <a:r>
              <a:rPr lang="ja-JP" altLang="en-US" sz="4000" b="1" dirty="0">
                <a:latin typeface="Times New Roman" panose="02020603050405020304" pitchFamily="18" charset="0"/>
                <a:cs typeface="Times New Roman" panose="02020603050405020304" pitchFamily="18" charset="0"/>
              </a:rPr>
              <a:t>・自励発振前　</a:t>
            </a:r>
            <a:r>
              <a:rPr lang="ja-JP" altLang="en-US" sz="3200" b="1" dirty="0">
                <a:latin typeface="Times New Roman" panose="02020603050405020304" pitchFamily="18" charset="0"/>
                <a:cs typeface="Times New Roman" panose="02020603050405020304" pitchFamily="18" charset="0"/>
              </a:rPr>
              <a:t>スピーカから音響</a:t>
            </a:r>
            <a:r>
              <a:rPr lang="ja-JP" altLang="en-US" sz="3200" b="1" dirty="0" smtClean="0">
                <a:latin typeface="Times New Roman" panose="02020603050405020304" pitchFamily="18" charset="0"/>
                <a:cs typeface="Times New Roman" panose="02020603050405020304" pitchFamily="18" charset="0"/>
              </a:rPr>
              <a:t>パワー</a:t>
            </a:r>
            <a:r>
              <a:rPr lang="ja-JP" altLang="en-US" sz="3200" b="1" dirty="0">
                <a:latin typeface="Times New Roman" panose="02020603050405020304" pitchFamily="18" charset="0"/>
                <a:cs typeface="Times New Roman" panose="02020603050405020304" pitchFamily="18" charset="0"/>
              </a:rPr>
              <a:t>を投入して管内圧力を</a:t>
            </a:r>
            <a:r>
              <a:rPr lang="ja-JP" altLang="en-US" sz="3200" b="1" dirty="0" smtClean="0">
                <a:latin typeface="Times New Roman" panose="02020603050405020304" pitchFamily="18" charset="0"/>
                <a:cs typeface="Times New Roman" panose="02020603050405020304" pitchFamily="18" charset="0"/>
              </a:rPr>
              <a:t>制御</a:t>
            </a:r>
            <a:endParaRPr lang="ja-JP" altLang="en-US" sz="3200" b="1" dirty="0">
              <a:latin typeface="Times New Roman" panose="02020603050405020304" pitchFamily="18" charset="0"/>
              <a:cs typeface="Times New Roman" panose="02020603050405020304" pitchFamily="18" charset="0"/>
            </a:endParaRPr>
          </a:p>
          <a:p>
            <a:r>
              <a:rPr lang="ja-JP" altLang="en-US" sz="4000" b="1" dirty="0" smtClean="0">
                <a:latin typeface="Times New Roman" panose="02020603050405020304" pitchFamily="18" charset="0"/>
                <a:cs typeface="Times New Roman" panose="02020603050405020304" pitchFamily="18" charset="0"/>
              </a:rPr>
              <a:t>・自励発振後</a:t>
            </a:r>
            <a:r>
              <a:rPr lang="ja-JP" altLang="en-US" sz="3200" b="1" dirty="0">
                <a:latin typeface="Times New Roman" panose="02020603050405020304" pitchFamily="18" charset="0"/>
                <a:cs typeface="Times New Roman" panose="02020603050405020304" pitchFamily="18" charset="0"/>
              </a:rPr>
              <a:t>　</a:t>
            </a:r>
            <a:r>
              <a:rPr lang="en-US" altLang="ja-JP" sz="3200" b="1" dirty="0" smtClean="0">
                <a:latin typeface="Times New Roman" panose="02020603050405020304" pitchFamily="18" charset="0"/>
                <a:cs typeface="Times New Roman" panose="02020603050405020304" pitchFamily="18" charset="0"/>
              </a:rPr>
              <a:t>ANC</a:t>
            </a:r>
            <a:r>
              <a:rPr lang="ja-JP" altLang="en-US" sz="3200" b="1" dirty="0" smtClean="0">
                <a:latin typeface="Times New Roman" panose="02020603050405020304" pitchFamily="18" charset="0"/>
                <a:cs typeface="Times New Roman" panose="02020603050405020304" pitchFamily="18" charset="0"/>
              </a:rPr>
              <a:t>の</a:t>
            </a:r>
            <a:r>
              <a:rPr lang="ja-JP" altLang="en-US" sz="3200" b="1" dirty="0">
                <a:latin typeface="Times New Roman" panose="02020603050405020304" pitchFamily="18" charset="0"/>
                <a:cs typeface="Times New Roman" panose="02020603050405020304" pitchFamily="18" charset="0"/>
              </a:rPr>
              <a:t>原理で管内圧力が過大にならない</a:t>
            </a:r>
            <a:r>
              <a:rPr lang="ja-JP" altLang="en-US" sz="3200" b="1" dirty="0" smtClean="0">
                <a:latin typeface="Times New Roman" panose="02020603050405020304" pitchFamily="18" charset="0"/>
                <a:cs typeface="Times New Roman" panose="02020603050405020304" pitchFamily="18" charset="0"/>
              </a:rPr>
              <a:t>よう抑制</a:t>
            </a:r>
            <a:endParaRPr lang="en-US" altLang="ja-JP" sz="3200" b="1" dirty="0" smtClean="0">
              <a:latin typeface="Times New Roman" panose="02020603050405020304" pitchFamily="18" charset="0"/>
              <a:cs typeface="Times New Roman" panose="02020603050405020304" pitchFamily="18" charset="0"/>
            </a:endParaRPr>
          </a:p>
          <a:p>
            <a:endParaRPr lang="en-US" altLang="ja-JP" sz="1200" b="1" dirty="0">
              <a:latin typeface="Times New Roman" panose="02020603050405020304" pitchFamily="18" charset="0"/>
              <a:cs typeface="Times New Roman" panose="02020603050405020304" pitchFamily="18" charset="0"/>
            </a:endParaRPr>
          </a:p>
        </p:txBody>
      </p:sp>
      <p:sp>
        <p:nvSpPr>
          <p:cNvPr id="224" name="テキスト ボックス 223"/>
          <p:cNvSpPr txBox="1"/>
          <p:nvPr/>
        </p:nvSpPr>
        <p:spPr>
          <a:xfrm>
            <a:off x="936402" y="14288738"/>
            <a:ext cx="13424713" cy="1754326"/>
          </a:xfrm>
          <a:prstGeom prst="rect">
            <a:avLst/>
          </a:prstGeom>
          <a:noFill/>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管内</a:t>
            </a:r>
            <a:r>
              <a:rPr lang="ja-JP" altLang="en-US" sz="3600" b="1" dirty="0">
                <a:latin typeface="Times New Roman" panose="02020603050405020304" pitchFamily="18" charset="0"/>
                <a:cs typeface="Times New Roman" panose="02020603050405020304" pitchFamily="18" charset="0"/>
              </a:rPr>
              <a:t>圧力を一定に保持するフィードバック制御系を構成</a:t>
            </a:r>
            <a:r>
              <a:rPr lang="ja-JP" altLang="en-US" sz="3600" b="1" dirty="0" smtClean="0">
                <a:latin typeface="Times New Roman" panose="02020603050405020304" pitchFamily="18" charset="0"/>
                <a:cs typeface="Times New Roman" panose="02020603050405020304" pitchFamily="18" charset="0"/>
              </a:rPr>
              <a:t>し、設置</a:t>
            </a:r>
            <a:r>
              <a:rPr lang="ja-JP" altLang="en-US" sz="3600" b="1" dirty="0">
                <a:latin typeface="Times New Roman" panose="02020603050405020304" pitchFamily="18" charset="0"/>
                <a:cs typeface="Times New Roman" panose="02020603050405020304" pitchFamily="18" charset="0"/>
              </a:rPr>
              <a:t>したスピーカの消費電力に</a:t>
            </a:r>
            <a:r>
              <a:rPr lang="ja-JP" altLang="en-US" sz="3600" b="1" dirty="0" smtClean="0">
                <a:latin typeface="Times New Roman" panose="02020603050405020304" pitchFamily="18" charset="0"/>
                <a:cs typeface="Times New Roman" panose="02020603050405020304" pitchFamily="18" charset="0"/>
              </a:rPr>
              <a:t>基づき</a:t>
            </a:r>
            <a:r>
              <a:rPr lang="ja-JP" altLang="en-US" sz="3600" b="1" dirty="0">
                <a:solidFill>
                  <a:schemeClr val="accent3">
                    <a:lumMod val="75000"/>
                  </a:schemeClr>
                </a:solidFill>
                <a:latin typeface="Times New Roman" panose="02020603050405020304" pitchFamily="18" charset="0"/>
                <a:cs typeface="Times New Roman" panose="02020603050405020304" pitchFamily="18" charset="0"/>
              </a:rPr>
              <a:t>臨界温度比</a:t>
            </a:r>
            <a:r>
              <a:rPr lang="ja-JP" altLang="en-US" sz="3600" b="1" dirty="0">
                <a:latin typeface="Times New Roman" panose="02020603050405020304" pitchFamily="18" charset="0"/>
                <a:cs typeface="Times New Roman" panose="02020603050405020304" pitchFamily="18" charset="0"/>
              </a:rPr>
              <a:t>を調べる方法を</a:t>
            </a:r>
            <a:r>
              <a:rPr lang="ja-JP" altLang="en-US" sz="3600" b="1" dirty="0" smtClean="0">
                <a:latin typeface="Times New Roman" panose="02020603050405020304" pitchFamily="18" charset="0"/>
                <a:cs typeface="Times New Roman" panose="02020603050405020304" pitchFamily="18" charset="0"/>
              </a:rPr>
              <a:t>提案</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smtClean="0">
                <a:latin typeface="Times New Roman" panose="02020603050405020304" pitchFamily="18" charset="0"/>
                <a:cs typeface="Times New Roman" panose="02020603050405020304" pitchFamily="18" charset="0"/>
              </a:rPr>
              <a:t>そ</a:t>
            </a:r>
            <a:r>
              <a:rPr lang="ja-JP" altLang="en-US" sz="3600" b="1" dirty="0">
                <a:latin typeface="Times New Roman" panose="02020603050405020304" pitchFamily="18" charset="0"/>
                <a:cs typeface="Times New Roman" panose="02020603050405020304" pitchFamily="18" charset="0"/>
              </a:rPr>
              <a:t>の</a:t>
            </a:r>
            <a:r>
              <a:rPr lang="ja-JP" altLang="en-US" sz="3600" b="1" dirty="0" smtClean="0">
                <a:latin typeface="Times New Roman" panose="02020603050405020304" pitchFamily="18" charset="0"/>
                <a:cs typeface="Times New Roman" panose="02020603050405020304" pitchFamily="18" charset="0"/>
              </a:rPr>
              <a:t>有用性を検証</a:t>
            </a:r>
            <a:endParaRPr lang="en-US" altLang="ja-JP" sz="3200" b="1" dirty="0" smtClean="0">
              <a:latin typeface="Times New Roman" panose="02020603050405020304" pitchFamily="18" charset="0"/>
              <a:cs typeface="Times New Roman" panose="02020603050405020304" pitchFamily="18" charset="0"/>
            </a:endParaRPr>
          </a:p>
        </p:txBody>
      </p:sp>
      <p:sp>
        <p:nvSpPr>
          <p:cNvPr id="47" name="テキスト ボックス 46"/>
          <p:cNvSpPr txBox="1"/>
          <p:nvPr/>
        </p:nvSpPr>
        <p:spPr>
          <a:xfrm>
            <a:off x="822273" y="17667466"/>
            <a:ext cx="3226280" cy="707886"/>
          </a:xfrm>
          <a:prstGeom prst="rect">
            <a:avLst/>
          </a:prstGeom>
          <a:noFill/>
          <a:ln>
            <a:solidFill>
              <a:schemeClr val="tx1"/>
            </a:solidFill>
          </a:ln>
        </p:spPr>
        <p:txBody>
          <a:bodyPr wrap="square" rtlCol="0">
            <a:spAutoFit/>
          </a:bodyPr>
          <a:lstStyle/>
          <a:p>
            <a:pPr algn="ctr"/>
            <a:r>
              <a:rPr kumimoji="1" lang="ja-JP" altLang="en-US" sz="4000" dirty="0" smtClean="0">
                <a:latin typeface="Times New Roman" panose="02020603050405020304" pitchFamily="18" charset="0"/>
                <a:cs typeface="Times New Roman" panose="02020603050405020304" pitchFamily="18" charset="0"/>
              </a:rPr>
              <a:t>着目点</a:t>
            </a:r>
            <a:endParaRPr kumimoji="1" lang="ja-JP" altLang="en-US" sz="4000" dirty="0">
              <a:latin typeface="Times New Roman" panose="02020603050405020304" pitchFamily="18" charset="0"/>
              <a:cs typeface="Times New Roman" panose="02020603050405020304" pitchFamily="18" charset="0"/>
            </a:endParaRPr>
          </a:p>
        </p:txBody>
      </p:sp>
      <p:sp>
        <p:nvSpPr>
          <p:cNvPr id="229" name="テキスト ボックス 228"/>
          <p:cNvSpPr txBox="1"/>
          <p:nvPr/>
        </p:nvSpPr>
        <p:spPr>
          <a:xfrm>
            <a:off x="4129905" y="18597873"/>
            <a:ext cx="9522429" cy="646331"/>
          </a:xfrm>
          <a:prstGeom prst="rect">
            <a:avLst/>
          </a:prstGeom>
          <a:noFill/>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直管の定在波型</a:t>
            </a:r>
            <a:r>
              <a:rPr lang="ja-JP" altLang="en-US" sz="3600" b="1" dirty="0">
                <a:latin typeface="Times New Roman" panose="02020603050405020304" pitchFamily="18" charset="0"/>
                <a:cs typeface="Times New Roman" panose="02020603050405020304" pitchFamily="18" charset="0"/>
              </a:rPr>
              <a:t>の熱音響エンジンのみの</a:t>
            </a:r>
            <a:r>
              <a:rPr lang="ja-JP" altLang="en-US" sz="3600" b="1" dirty="0" smtClean="0">
                <a:latin typeface="Times New Roman" panose="02020603050405020304" pitchFamily="18" charset="0"/>
                <a:cs typeface="Times New Roman" panose="02020603050405020304" pitchFamily="18" charset="0"/>
              </a:rPr>
              <a:t>検証</a:t>
            </a:r>
            <a:endParaRPr lang="en-US" altLang="ja-JP" sz="3600" b="1" dirty="0" smtClean="0">
              <a:latin typeface="Times New Roman" panose="02020603050405020304" pitchFamily="18" charset="0"/>
              <a:cs typeface="Times New Roman" panose="02020603050405020304" pitchFamily="18" charset="0"/>
            </a:endParaRPr>
          </a:p>
        </p:txBody>
      </p:sp>
      <p:sp>
        <p:nvSpPr>
          <p:cNvPr id="234" name="テキスト ボックス 233"/>
          <p:cNvSpPr txBox="1"/>
          <p:nvPr/>
        </p:nvSpPr>
        <p:spPr>
          <a:xfrm>
            <a:off x="736487" y="20443478"/>
            <a:ext cx="3226280" cy="769441"/>
          </a:xfrm>
          <a:prstGeom prst="rect">
            <a:avLst/>
          </a:prstGeom>
          <a:noFill/>
          <a:ln>
            <a:solidFill>
              <a:schemeClr val="tx1"/>
            </a:solidFill>
          </a:ln>
        </p:spPr>
        <p:txBody>
          <a:bodyPr wrap="square" rtlCol="0">
            <a:spAutoFit/>
          </a:bodyPr>
          <a:lstStyle/>
          <a:p>
            <a:pPr algn="ctr"/>
            <a:r>
              <a:rPr lang="ja-JP" altLang="en-US" sz="4400" dirty="0" smtClean="0">
                <a:latin typeface="Times New Roman" panose="02020603050405020304" pitchFamily="18" charset="0"/>
                <a:cs typeface="Times New Roman" panose="02020603050405020304" pitchFamily="18" charset="0"/>
              </a:rPr>
              <a:t>研究目的</a:t>
            </a:r>
            <a:endParaRPr kumimoji="1" lang="ja-JP" altLang="en-US" sz="4400" dirty="0">
              <a:latin typeface="Times New Roman" panose="02020603050405020304" pitchFamily="18" charset="0"/>
              <a:cs typeface="Times New Roman" panose="02020603050405020304" pitchFamily="18" charset="0"/>
            </a:endParaRPr>
          </a:p>
        </p:txBody>
      </p:sp>
      <p:sp>
        <p:nvSpPr>
          <p:cNvPr id="34" name="テキスト ボックス 33"/>
          <p:cNvSpPr txBox="1"/>
          <p:nvPr/>
        </p:nvSpPr>
        <p:spPr>
          <a:xfrm>
            <a:off x="811949" y="21260246"/>
            <a:ext cx="14473238" cy="1200329"/>
          </a:xfrm>
          <a:prstGeom prst="rect">
            <a:avLst/>
          </a:prstGeom>
          <a:noFill/>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ループ管進行波型熱</a:t>
            </a:r>
            <a:r>
              <a:rPr lang="ja-JP" altLang="en-US" sz="3600" b="1" dirty="0">
                <a:latin typeface="Times New Roman" panose="02020603050405020304" pitchFamily="18" charset="0"/>
                <a:cs typeface="Times New Roman" panose="02020603050405020304" pitchFamily="18" charset="0"/>
              </a:rPr>
              <a:t>音響</a:t>
            </a:r>
            <a:r>
              <a:rPr lang="ja-JP" altLang="en-US" sz="3600" b="1" dirty="0" smtClean="0">
                <a:latin typeface="Times New Roman" panose="02020603050405020304" pitchFamily="18" charset="0"/>
                <a:cs typeface="Times New Roman" panose="02020603050405020304" pitchFamily="18" charset="0"/>
              </a:rPr>
              <a:t>エンジンを対象とした定常</a:t>
            </a:r>
            <a:r>
              <a:rPr lang="ja-JP" altLang="en-US" sz="3600" b="1" dirty="0">
                <a:latin typeface="Times New Roman" panose="02020603050405020304" pitchFamily="18" charset="0"/>
                <a:cs typeface="Times New Roman" panose="02020603050405020304" pitchFamily="18" charset="0"/>
              </a:rPr>
              <a:t>発振制御に</a:t>
            </a:r>
            <a:r>
              <a:rPr lang="ja-JP" altLang="en-US" sz="3600" b="1" dirty="0" smtClean="0">
                <a:latin typeface="Times New Roman" panose="02020603050405020304" pitchFamily="18" charset="0"/>
                <a:cs typeface="Times New Roman" panose="02020603050405020304" pitchFamily="18" charset="0"/>
              </a:rPr>
              <a:t>基づく</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smtClean="0">
                <a:solidFill>
                  <a:schemeClr val="accent3">
                    <a:lumMod val="75000"/>
                  </a:schemeClr>
                </a:solidFill>
                <a:latin typeface="Times New Roman" panose="02020603050405020304" pitchFamily="18" charset="0"/>
                <a:cs typeface="Times New Roman" panose="02020603050405020304" pitchFamily="18" charset="0"/>
              </a:rPr>
              <a:t>臨界温度比</a:t>
            </a:r>
            <a:r>
              <a:rPr lang="ja-JP" altLang="en-US" sz="3600" b="1" dirty="0">
                <a:latin typeface="Times New Roman" panose="02020603050405020304" pitchFamily="18" charset="0"/>
                <a:cs typeface="Times New Roman" panose="02020603050405020304" pitchFamily="18" charset="0"/>
              </a:rPr>
              <a:t>の</a:t>
            </a:r>
            <a:r>
              <a:rPr lang="ja-JP" altLang="en-US" sz="3600" b="1" dirty="0" smtClean="0">
                <a:latin typeface="Times New Roman" panose="02020603050405020304" pitchFamily="18" charset="0"/>
                <a:cs typeface="Times New Roman" panose="02020603050405020304" pitchFamily="18" charset="0"/>
              </a:rPr>
              <a:t>推定</a:t>
            </a:r>
            <a:endParaRPr lang="ja-JP" altLang="en-US" sz="3600" b="1" dirty="0">
              <a:latin typeface="Times New Roman" panose="02020603050405020304" pitchFamily="18" charset="0"/>
              <a:cs typeface="Times New Roman" panose="02020603050405020304" pitchFamily="18" charset="0"/>
            </a:endParaRPr>
          </a:p>
        </p:txBody>
      </p:sp>
      <p:pic>
        <p:nvPicPr>
          <p:cNvPr id="2" name="図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367253" y="2366217"/>
            <a:ext cx="8623626" cy="6467720"/>
          </a:xfrm>
          <a:prstGeom prst="rect">
            <a:avLst/>
          </a:prstGeom>
        </p:spPr>
      </p:pic>
      <p:sp>
        <p:nvSpPr>
          <p:cNvPr id="36" name="テキスト ボックス 35"/>
          <p:cNvSpPr txBox="1"/>
          <p:nvPr/>
        </p:nvSpPr>
        <p:spPr>
          <a:xfrm>
            <a:off x="774408" y="13224286"/>
            <a:ext cx="3226280" cy="769441"/>
          </a:xfrm>
          <a:prstGeom prst="rect">
            <a:avLst/>
          </a:prstGeom>
          <a:solidFill>
            <a:schemeClr val="bg1"/>
          </a:solidFill>
          <a:ln>
            <a:solidFill>
              <a:schemeClr val="accent1">
                <a:lumMod val="75000"/>
              </a:schemeClr>
            </a:solidFill>
          </a:ln>
        </p:spPr>
        <p:txBody>
          <a:bodyPr wrap="square" rtlCol="0">
            <a:spAutoFit/>
          </a:bodyPr>
          <a:lstStyle/>
          <a:p>
            <a:pPr algn="ctr"/>
            <a:r>
              <a:rPr lang="ja-JP" altLang="en-US" sz="4400" b="1" dirty="0" smtClean="0">
                <a:latin typeface="Times New Roman" panose="02020603050405020304" pitchFamily="18" charset="0"/>
                <a:cs typeface="Times New Roman" panose="02020603050405020304" pitchFamily="18" charset="0"/>
              </a:rPr>
              <a:t>先行研究</a:t>
            </a:r>
            <a:endParaRPr kumimoji="1" lang="ja-JP" altLang="en-US" sz="4400" b="1" dirty="0">
              <a:latin typeface="Times New Roman" panose="02020603050405020304" pitchFamily="18" charset="0"/>
              <a:cs typeface="Times New Roman" panose="02020603050405020304" pitchFamily="18" charset="0"/>
            </a:endParaRPr>
          </a:p>
        </p:txBody>
      </p:sp>
      <p:sp>
        <p:nvSpPr>
          <p:cNvPr id="44" name="テキスト ボックス 43"/>
          <p:cNvSpPr txBox="1"/>
          <p:nvPr/>
        </p:nvSpPr>
        <p:spPr>
          <a:xfrm>
            <a:off x="358617" y="24427394"/>
            <a:ext cx="5937225" cy="3416320"/>
          </a:xfrm>
          <a:prstGeom prst="rect">
            <a:avLst/>
          </a:prstGeom>
          <a:noFill/>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・進行波の発生と観測</a:t>
            </a:r>
            <a:r>
              <a:rPr lang="ja-JP" altLang="en-US" sz="3600" b="1" dirty="0">
                <a:latin typeface="Times New Roman" panose="02020603050405020304" pitchFamily="18" charset="0"/>
                <a:cs typeface="Times New Roman" panose="02020603050405020304" pitchFamily="18" charset="0"/>
              </a:rPr>
              <a:t>に</a:t>
            </a:r>
            <a:r>
              <a:rPr lang="ja-JP" altLang="en-US" sz="3600" b="1" dirty="0" smtClean="0">
                <a:latin typeface="Times New Roman" panose="02020603050405020304" pitchFamily="18" charset="0"/>
                <a:cs typeface="Times New Roman" panose="02020603050405020304" pitchFamily="18" charset="0"/>
              </a:rPr>
              <a:t>はそれぞれ二つ</a:t>
            </a:r>
            <a:r>
              <a:rPr lang="ja-JP" altLang="en-US" sz="3600" b="1" dirty="0">
                <a:latin typeface="Times New Roman" panose="02020603050405020304" pitchFamily="18" charset="0"/>
                <a:cs typeface="Times New Roman" panose="02020603050405020304" pitchFamily="18" charset="0"/>
              </a:rPr>
              <a:t>のスピーカと二つの圧力センサが必要</a:t>
            </a:r>
            <a:endParaRPr lang="en-US" altLang="ja-JP" sz="3600" b="1" dirty="0">
              <a:latin typeface="Times New Roman" panose="02020603050405020304" pitchFamily="18" charset="0"/>
              <a:cs typeface="Times New Roman" panose="02020603050405020304" pitchFamily="18" charset="0"/>
            </a:endParaRPr>
          </a:p>
          <a:p>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smtClean="0">
                <a:latin typeface="Times New Roman" panose="02020603050405020304" pitchFamily="18" charset="0"/>
                <a:cs typeface="Times New Roman" panose="02020603050405020304" pitchFamily="18" charset="0"/>
              </a:rPr>
              <a:t>・当研究室</a:t>
            </a:r>
            <a:r>
              <a:rPr lang="ja-JP" altLang="en-US" sz="3600" b="1" dirty="0">
                <a:latin typeface="Times New Roman" panose="02020603050405020304" pitchFamily="18" charset="0"/>
                <a:cs typeface="Times New Roman" panose="02020603050405020304" pitchFamily="18" charset="0"/>
              </a:rPr>
              <a:t>の過去のループ管型熱音響システムを</a:t>
            </a:r>
            <a:r>
              <a:rPr lang="ja-JP" altLang="en-US" sz="3600" b="1" dirty="0" smtClean="0">
                <a:latin typeface="Times New Roman" panose="02020603050405020304" pitchFamily="18" charset="0"/>
                <a:cs typeface="Times New Roman" panose="02020603050405020304" pitchFamily="18" charset="0"/>
              </a:rPr>
              <a:t>参考</a:t>
            </a:r>
            <a:endParaRPr lang="en-US" altLang="ja-JP" sz="3600" b="1" dirty="0" smtClean="0">
              <a:latin typeface="Times New Roman" panose="02020603050405020304" pitchFamily="18" charset="0"/>
              <a:cs typeface="Times New Roman" panose="02020603050405020304" pitchFamily="18" charset="0"/>
            </a:endParaRPr>
          </a:p>
        </p:txBody>
      </p:sp>
      <p:sp>
        <p:nvSpPr>
          <p:cNvPr id="50" name="テキスト ボックス 49"/>
          <p:cNvSpPr txBox="1"/>
          <p:nvPr/>
        </p:nvSpPr>
        <p:spPr>
          <a:xfrm>
            <a:off x="8311037" y="34257798"/>
            <a:ext cx="5759672" cy="584775"/>
          </a:xfrm>
          <a:prstGeom prst="rect">
            <a:avLst/>
          </a:prstGeom>
          <a:noFill/>
        </p:spPr>
        <p:txBody>
          <a:bodyPr wrap="square" rtlCol="0">
            <a:spAutoFit/>
          </a:bodyPr>
          <a:lstStyle/>
          <a:p>
            <a:r>
              <a:rPr kumimoji="1" lang="en-US" altLang="ja-JP" sz="3200" dirty="0" smtClean="0">
                <a:latin typeface="Times New Roman" panose="02020603050405020304" pitchFamily="18" charset="0"/>
                <a:cs typeface="Times New Roman" panose="02020603050405020304" pitchFamily="18" charset="0"/>
              </a:rPr>
              <a:t>Fig.2</a:t>
            </a:r>
            <a:r>
              <a:rPr kumimoji="1" lang="ja-JP" altLang="en-US" sz="3200" dirty="0" smtClean="0">
                <a:latin typeface="Times New Roman" panose="02020603050405020304" pitchFamily="18" charset="0"/>
                <a:cs typeface="Times New Roman" panose="02020603050405020304" pitchFamily="18" charset="0"/>
              </a:rPr>
              <a:t>　実験装置構成図</a:t>
            </a:r>
            <a:endParaRPr kumimoji="1" lang="ja-JP" altLang="en-US" sz="3200" dirty="0">
              <a:latin typeface="Times New Roman" panose="02020603050405020304" pitchFamily="18" charset="0"/>
              <a:cs typeface="Times New Roman" panose="02020603050405020304" pitchFamily="18" charset="0"/>
            </a:endParaRPr>
          </a:p>
        </p:txBody>
      </p:sp>
      <p:sp>
        <p:nvSpPr>
          <p:cNvPr id="56" name="テキスト ボックス 55"/>
          <p:cNvSpPr txBox="1"/>
          <p:nvPr/>
        </p:nvSpPr>
        <p:spPr>
          <a:xfrm>
            <a:off x="658862" y="39279895"/>
            <a:ext cx="6458177" cy="2492990"/>
          </a:xfrm>
          <a:prstGeom prst="rect">
            <a:avLst/>
          </a:prstGeom>
          <a:noFill/>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・制御パラメータは</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smtClean="0">
                <a:latin typeface="Times New Roman" panose="02020603050405020304" pitchFamily="18" charset="0"/>
                <a:cs typeface="Times New Roman" panose="02020603050405020304" pitchFamily="18" charset="0"/>
              </a:rPr>
              <a:t>　先行研究より決定</a:t>
            </a:r>
            <a:r>
              <a:rPr lang="ja-JP" altLang="en-US" sz="3600" b="1" dirty="0">
                <a:latin typeface="Times New Roman" panose="02020603050405020304" pitchFamily="18" charset="0"/>
                <a:cs typeface="Times New Roman" panose="02020603050405020304" pitchFamily="18" charset="0"/>
              </a:rPr>
              <a:t>　</a:t>
            </a:r>
            <a:endParaRPr lang="en-US" altLang="ja-JP" sz="4000" b="1" dirty="0" smtClean="0">
              <a:latin typeface="Times New Roman" panose="02020603050405020304" pitchFamily="18" charset="0"/>
              <a:cs typeface="Times New Roman" panose="02020603050405020304" pitchFamily="18" charset="0"/>
            </a:endParaRPr>
          </a:p>
          <a:p>
            <a:r>
              <a:rPr lang="ja-JP" altLang="en-US" sz="4800" b="1" dirty="0" smtClean="0">
                <a:latin typeface="Times New Roman" panose="02020603050405020304" pitchFamily="18" charset="0"/>
                <a:cs typeface="Times New Roman" panose="02020603050405020304" pitchFamily="18" charset="0"/>
              </a:rPr>
              <a:t>　</a:t>
            </a:r>
            <a:endParaRPr lang="en-US" altLang="ja-JP" sz="4800" b="1" dirty="0" smtClean="0">
              <a:latin typeface="Times New Roman" panose="02020603050405020304" pitchFamily="18" charset="0"/>
              <a:cs typeface="Times New Roman" panose="02020603050405020304" pitchFamily="18" charset="0"/>
            </a:endParaRPr>
          </a:p>
          <a:p>
            <a:r>
              <a:rPr lang="ja-JP" altLang="en-US" sz="3600" b="1" dirty="0" smtClean="0">
                <a:latin typeface="Times New Roman" panose="02020603050405020304" pitchFamily="18" charset="0"/>
                <a:cs typeface="Times New Roman" panose="02020603050405020304" pitchFamily="18" charset="0"/>
              </a:rPr>
              <a:t>　　</a:t>
            </a:r>
            <a:r>
              <a:rPr lang="en-US" altLang="ja-JP" sz="3600" b="1" i="1" dirty="0" smtClean="0">
                <a:latin typeface="Times New Roman" panose="02020603050405020304" pitchFamily="18" charset="0"/>
                <a:cs typeface="Times New Roman" panose="02020603050405020304" pitchFamily="18" charset="0"/>
              </a:rPr>
              <a:t>K</a:t>
            </a:r>
            <a:r>
              <a:rPr lang="en-US" altLang="ja-JP" sz="3600" b="1" i="1" baseline="-25000" dirty="0" smtClean="0">
                <a:latin typeface="Times New Roman" panose="02020603050405020304" pitchFamily="18" charset="0"/>
                <a:cs typeface="Times New Roman" panose="02020603050405020304" pitchFamily="18" charset="0"/>
              </a:rPr>
              <a:t>P</a:t>
            </a:r>
            <a:r>
              <a:rPr lang="en-US" altLang="ja-JP" sz="3600" b="1" dirty="0" smtClean="0">
                <a:latin typeface="Times New Roman" panose="02020603050405020304" pitchFamily="18" charset="0"/>
                <a:cs typeface="Times New Roman" panose="02020603050405020304" pitchFamily="18" charset="0"/>
              </a:rPr>
              <a:t>=0.005</a:t>
            </a:r>
            <a:r>
              <a:rPr lang="ja-JP" altLang="en-US" sz="3600" b="1" dirty="0" err="1" smtClean="0">
                <a:latin typeface="Times New Roman" panose="02020603050405020304" pitchFamily="18" charset="0"/>
                <a:cs typeface="Times New Roman" panose="02020603050405020304" pitchFamily="18" charset="0"/>
              </a:rPr>
              <a:t>、</a:t>
            </a:r>
            <a:r>
              <a:rPr lang="en-US" altLang="ja-JP" sz="3600" b="1" i="1" dirty="0" smtClean="0">
                <a:latin typeface="Times New Roman" panose="02020603050405020304" pitchFamily="18" charset="0"/>
                <a:cs typeface="Times New Roman" panose="02020603050405020304" pitchFamily="18" charset="0"/>
              </a:rPr>
              <a:t>K</a:t>
            </a:r>
            <a:r>
              <a:rPr lang="en-US" altLang="ja-JP" sz="3600" b="1" i="1" baseline="-25000" dirty="0" smtClean="0">
                <a:latin typeface="Times New Roman" panose="02020603050405020304" pitchFamily="18" charset="0"/>
                <a:cs typeface="Times New Roman" panose="02020603050405020304" pitchFamily="18" charset="0"/>
              </a:rPr>
              <a:t>I</a:t>
            </a:r>
            <a:r>
              <a:rPr lang="ja-JP" altLang="en-US" sz="3600" b="1" i="1" baseline="-25000" dirty="0" smtClean="0">
                <a:latin typeface="Times New Roman" panose="02020603050405020304" pitchFamily="18" charset="0"/>
                <a:cs typeface="Times New Roman" panose="02020603050405020304" pitchFamily="18" charset="0"/>
              </a:rPr>
              <a:t> </a:t>
            </a:r>
            <a:r>
              <a:rPr lang="en-US" altLang="ja-JP" sz="3600" b="1" dirty="0" smtClean="0">
                <a:latin typeface="Times New Roman" panose="02020603050405020304" pitchFamily="18" charset="0"/>
                <a:cs typeface="Times New Roman" panose="02020603050405020304" pitchFamily="18" charset="0"/>
              </a:rPr>
              <a:t>=0.001 </a:t>
            </a:r>
          </a:p>
        </p:txBody>
      </p:sp>
      <p:sp>
        <p:nvSpPr>
          <p:cNvPr id="59" name="テキスト ボックス 58"/>
          <p:cNvSpPr txBox="1"/>
          <p:nvPr/>
        </p:nvSpPr>
        <p:spPr>
          <a:xfrm>
            <a:off x="9128015" y="41977429"/>
            <a:ext cx="5136055" cy="584775"/>
          </a:xfrm>
          <a:prstGeom prst="rect">
            <a:avLst/>
          </a:prstGeom>
          <a:noFill/>
        </p:spPr>
        <p:txBody>
          <a:bodyPr wrap="square" rtlCol="0">
            <a:spAutoFit/>
          </a:bodyPr>
          <a:lstStyle/>
          <a:p>
            <a:r>
              <a:rPr kumimoji="1" lang="en-US" altLang="ja-JP" sz="3200" dirty="0" smtClean="0">
                <a:latin typeface="Times New Roman" panose="02020603050405020304" pitchFamily="18" charset="0"/>
                <a:cs typeface="Times New Roman" panose="02020603050405020304" pitchFamily="18" charset="0"/>
              </a:rPr>
              <a:t>Fig.3</a:t>
            </a:r>
            <a:r>
              <a:rPr kumimoji="1" lang="ja-JP" altLang="en-US" sz="3200" dirty="0" smtClean="0">
                <a:latin typeface="Times New Roman" panose="02020603050405020304" pitchFamily="18" charset="0"/>
                <a:cs typeface="Times New Roman" panose="02020603050405020304" pitchFamily="18" charset="0"/>
              </a:rPr>
              <a:t>　ブロック線図</a:t>
            </a:r>
            <a:endParaRPr kumimoji="1" lang="ja-JP" altLang="en-US" sz="3200" dirty="0">
              <a:latin typeface="Times New Roman" panose="02020603050405020304" pitchFamily="18" charset="0"/>
              <a:cs typeface="Times New Roman" panose="02020603050405020304" pitchFamily="18" charset="0"/>
            </a:endParaRPr>
          </a:p>
        </p:txBody>
      </p:sp>
      <p:sp>
        <p:nvSpPr>
          <p:cNvPr id="62" name="テキスト ボックス 61"/>
          <p:cNvSpPr txBox="1"/>
          <p:nvPr/>
        </p:nvSpPr>
        <p:spPr>
          <a:xfrm>
            <a:off x="23070298" y="8733312"/>
            <a:ext cx="6239342" cy="584775"/>
          </a:xfrm>
          <a:prstGeom prst="rect">
            <a:avLst/>
          </a:prstGeom>
          <a:noFill/>
        </p:spPr>
        <p:txBody>
          <a:bodyPr wrap="square" rtlCol="0">
            <a:spAutoFit/>
          </a:bodyPr>
          <a:lstStyle/>
          <a:p>
            <a:r>
              <a:rPr kumimoji="1" lang="en-US" altLang="ja-JP" sz="3200" dirty="0" smtClean="0">
                <a:latin typeface="Times New Roman" panose="02020603050405020304" pitchFamily="18" charset="0"/>
                <a:cs typeface="Times New Roman" panose="02020603050405020304" pitchFamily="18" charset="0"/>
              </a:rPr>
              <a:t>Fig.4</a:t>
            </a:r>
            <a:r>
              <a:rPr kumimoji="1" lang="ja-JP" altLang="en-US" sz="3200" dirty="0" smtClean="0">
                <a:latin typeface="Times New Roman" panose="02020603050405020304" pitchFamily="18" charset="0"/>
                <a:cs typeface="Times New Roman" panose="02020603050405020304" pitchFamily="18" charset="0"/>
              </a:rPr>
              <a:t>　</a:t>
            </a:r>
            <a:r>
              <a:rPr lang="ja-JP" altLang="en-US" sz="3200" dirty="0" smtClean="0">
                <a:latin typeface="Times New Roman" panose="02020603050405020304" pitchFamily="18" charset="0"/>
                <a:cs typeface="Times New Roman" panose="02020603050405020304" pitchFamily="18" charset="0"/>
              </a:rPr>
              <a:t>圧力センサの時間応答</a:t>
            </a:r>
            <a:endParaRPr kumimoji="1" lang="ja-JP" altLang="en-US" sz="3200" dirty="0">
              <a:latin typeface="Times New Roman" panose="02020603050405020304" pitchFamily="18" charset="0"/>
              <a:cs typeface="Times New Roman" panose="02020603050405020304" pitchFamily="18" charset="0"/>
            </a:endParaRPr>
          </a:p>
        </p:txBody>
      </p:sp>
      <p:sp>
        <p:nvSpPr>
          <p:cNvPr id="66" name="テキスト ボックス 65"/>
          <p:cNvSpPr txBox="1"/>
          <p:nvPr/>
        </p:nvSpPr>
        <p:spPr>
          <a:xfrm>
            <a:off x="16888837" y="2707921"/>
            <a:ext cx="3226280" cy="769441"/>
          </a:xfrm>
          <a:prstGeom prst="rect">
            <a:avLst/>
          </a:prstGeom>
          <a:noFill/>
          <a:ln>
            <a:solidFill>
              <a:schemeClr val="tx1"/>
            </a:solidFill>
          </a:ln>
        </p:spPr>
        <p:txBody>
          <a:bodyPr wrap="square" rtlCol="0">
            <a:spAutoFit/>
          </a:bodyPr>
          <a:lstStyle/>
          <a:p>
            <a:pPr algn="ctr"/>
            <a:r>
              <a:rPr lang="ja-JP" altLang="en-US" sz="4400" dirty="0" smtClean="0">
                <a:latin typeface="Times New Roman" panose="02020603050405020304" pitchFamily="18" charset="0"/>
                <a:cs typeface="Times New Roman" panose="02020603050405020304" pitchFamily="18" charset="0"/>
              </a:rPr>
              <a:t>実験</a:t>
            </a:r>
            <a:r>
              <a:rPr lang="ja-JP" altLang="en-US" sz="4400" dirty="0">
                <a:latin typeface="Times New Roman" panose="02020603050405020304" pitchFamily="18" charset="0"/>
                <a:cs typeface="Times New Roman" panose="02020603050405020304" pitchFamily="18" charset="0"/>
              </a:rPr>
              <a:t>結果</a:t>
            </a:r>
            <a:endParaRPr kumimoji="1" lang="ja-JP" altLang="en-US" sz="4400" dirty="0">
              <a:latin typeface="Times New Roman" panose="02020603050405020304" pitchFamily="18" charset="0"/>
              <a:cs typeface="Times New Roman" panose="02020603050405020304" pitchFamily="18" charset="0"/>
            </a:endParaRPr>
          </a:p>
        </p:txBody>
      </p:sp>
      <p:sp>
        <p:nvSpPr>
          <p:cNvPr id="67" name="テキスト ボックス 66"/>
          <p:cNvSpPr txBox="1"/>
          <p:nvPr/>
        </p:nvSpPr>
        <p:spPr>
          <a:xfrm>
            <a:off x="15344066" y="3823762"/>
            <a:ext cx="5959661" cy="4955203"/>
          </a:xfrm>
          <a:prstGeom prst="rect">
            <a:avLst/>
          </a:prstGeom>
          <a:noFill/>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ゲインは発振まで単調に増加発振後は目標値に向かうように調整されて一定</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smtClean="0">
                <a:latin typeface="Times New Roman" panose="02020603050405020304" pitchFamily="18" charset="0"/>
                <a:cs typeface="Times New Roman" panose="02020603050405020304" pitchFamily="18" charset="0"/>
              </a:rPr>
              <a:t>圧力振幅</a:t>
            </a:r>
            <a:r>
              <a:rPr lang="en-US" altLang="ja-JP" sz="3600" b="1" dirty="0" smtClean="0">
                <a:latin typeface="Times New Roman" panose="02020603050405020304" pitchFamily="18" charset="0"/>
                <a:cs typeface="Times New Roman" panose="02020603050405020304" pitchFamily="18" charset="0"/>
              </a:rPr>
              <a:t> </a:t>
            </a:r>
            <a:r>
              <a:rPr lang="en-US" altLang="ja-JP" sz="3600" b="1" i="1" dirty="0" smtClean="0">
                <a:latin typeface="Times New Roman" panose="02020603050405020304" pitchFamily="18" charset="0"/>
                <a:cs typeface="Times New Roman" panose="02020603050405020304" pitchFamily="18" charset="0"/>
              </a:rPr>
              <a:t>p</a:t>
            </a:r>
            <a:r>
              <a:rPr lang="en-US" altLang="ja-JP" sz="3600" b="1" i="1" baseline="-25000" dirty="0" smtClean="0">
                <a:latin typeface="Times New Roman" panose="02020603050405020304" pitchFamily="18" charset="0"/>
                <a:cs typeface="Times New Roman" panose="02020603050405020304" pitchFamily="18" charset="0"/>
              </a:rPr>
              <a:t>1</a:t>
            </a:r>
            <a:r>
              <a:rPr lang="ja-JP" altLang="en-US" sz="3600" b="1" dirty="0" smtClean="0">
                <a:latin typeface="Times New Roman" panose="02020603050405020304" pitchFamily="18" charset="0"/>
                <a:cs typeface="Times New Roman" panose="02020603050405020304" pitchFamily="18" charset="0"/>
              </a:rPr>
              <a:t>は発振後、目標値</a:t>
            </a:r>
            <a:r>
              <a:rPr lang="en-US" altLang="ja-JP" sz="3600" b="1" dirty="0" smtClean="0">
                <a:latin typeface="Times New Roman" panose="02020603050405020304" pitchFamily="18" charset="0"/>
                <a:cs typeface="Times New Roman" panose="02020603050405020304" pitchFamily="18" charset="0"/>
              </a:rPr>
              <a:t>200[Pa]</a:t>
            </a:r>
            <a:r>
              <a:rPr lang="ja-JP" altLang="en-US" sz="3600" b="1" dirty="0" smtClean="0">
                <a:latin typeface="Times New Roman" panose="02020603050405020304" pitchFamily="18" charset="0"/>
                <a:cs typeface="Times New Roman" panose="02020603050405020304" pitchFamily="18" charset="0"/>
              </a:rPr>
              <a:t>に収束</a:t>
            </a:r>
            <a:endParaRPr lang="en-US" altLang="ja-JP" sz="3600" b="1" dirty="0" smtClean="0">
              <a:latin typeface="Times New Roman" panose="02020603050405020304" pitchFamily="18" charset="0"/>
              <a:cs typeface="Times New Roman" panose="02020603050405020304" pitchFamily="18" charset="0"/>
            </a:endParaRPr>
          </a:p>
          <a:p>
            <a:endParaRPr lang="en-US" altLang="ja-JP" sz="3200" b="1" dirty="0">
              <a:latin typeface="Times New Roman" panose="02020603050405020304" pitchFamily="18" charset="0"/>
              <a:cs typeface="Times New Roman" panose="02020603050405020304" pitchFamily="18" charset="0"/>
            </a:endParaRPr>
          </a:p>
          <a:p>
            <a:endParaRPr lang="en-US" altLang="ja-JP" sz="3200" b="1" dirty="0" smtClean="0">
              <a:latin typeface="Times New Roman" panose="02020603050405020304" pitchFamily="18" charset="0"/>
              <a:cs typeface="Times New Roman" panose="02020603050405020304" pitchFamily="18" charset="0"/>
            </a:endParaRPr>
          </a:p>
          <a:p>
            <a:r>
              <a:rPr lang="ja-JP" altLang="en-US" sz="3600" b="1" dirty="0" smtClean="0">
                <a:latin typeface="Times New Roman" panose="02020603050405020304" pitchFamily="18" charset="0"/>
                <a:cs typeface="Times New Roman" panose="02020603050405020304" pitchFamily="18" charset="0"/>
              </a:rPr>
              <a:t>定常発振制御が行えている</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smtClean="0">
                <a:latin typeface="Times New Roman" panose="02020603050405020304" pitchFamily="18" charset="0"/>
                <a:cs typeface="Times New Roman" panose="02020603050405020304" pitchFamily="18" charset="0"/>
              </a:rPr>
              <a:t>ことを確認</a:t>
            </a:r>
            <a:endParaRPr lang="en-US" altLang="ja-JP" sz="3600" b="1" dirty="0" smtClean="0">
              <a:latin typeface="Times New Roman" panose="02020603050405020304" pitchFamily="18" charset="0"/>
              <a:cs typeface="Times New Roman" panose="02020603050405020304" pitchFamily="18" charset="0"/>
            </a:endParaRPr>
          </a:p>
        </p:txBody>
      </p:sp>
      <p:sp>
        <p:nvSpPr>
          <p:cNvPr id="16" name="屈折矢印 15"/>
          <p:cNvSpPr/>
          <p:nvPr/>
        </p:nvSpPr>
        <p:spPr>
          <a:xfrm rot="5400000">
            <a:off x="4166503" y="27389226"/>
            <a:ext cx="1776049" cy="2740963"/>
          </a:xfrm>
          <a:prstGeom prst="bentUpArrow">
            <a:avLst>
              <a:gd name="adj1" fmla="val 25000"/>
              <a:gd name="adj2" fmla="val 25000"/>
              <a:gd name="adj3" fmla="val 374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sp>
        <p:nvSpPr>
          <p:cNvPr id="17" name="下矢印 16"/>
          <p:cNvSpPr/>
          <p:nvPr/>
        </p:nvSpPr>
        <p:spPr>
          <a:xfrm>
            <a:off x="17806439" y="6869771"/>
            <a:ext cx="1470389" cy="6439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graphicFrame>
        <p:nvGraphicFramePr>
          <p:cNvPr id="71" name="表 70"/>
          <p:cNvGraphicFramePr>
            <a:graphicFrameLocks noGrp="1"/>
          </p:cNvGraphicFramePr>
          <p:nvPr>
            <p:extLst>
              <p:ext uri="{D42A27DB-BD31-4B8C-83A1-F6EECF244321}">
                <p14:modId xmlns:p14="http://schemas.microsoft.com/office/powerpoint/2010/main" val="430049350"/>
              </p:ext>
            </p:extLst>
          </p:nvPr>
        </p:nvGraphicFramePr>
        <p:xfrm>
          <a:off x="550538" y="30526845"/>
          <a:ext cx="6109556" cy="4355650"/>
        </p:xfrm>
        <a:graphic>
          <a:graphicData uri="http://schemas.openxmlformats.org/drawingml/2006/table">
            <a:tbl>
              <a:tblPr/>
              <a:tblGrid>
                <a:gridCol w="2348089">
                  <a:extLst>
                    <a:ext uri="{9D8B030D-6E8A-4147-A177-3AD203B41FA5}">
                      <a16:colId xmlns:a16="http://schemas.microsoft.com/office/drawing/2014/main" val="20000"/>
                    </a:ext>
                  </a:extLst>
                </a:gridCol>
                <a:gridCol w="3761467">
                  <a:extLst>
                    <a:ext uri="{9D8B030D-6E8A-4147-A177-3AD203B41FA5}">
                      <a16:colId xmlns:a16="http://schemas.microsoft.com/office/drawing/2014/main" val="20001"/>
                    </a:ext>
                  </a:extLst>
                </a:gridCol>
              </a:tblGrid>
              <a:tr h="1710232">
                <a:tc>
                  <a:txBody>
                    <a:bodyPr/>
                    <a:lstStyle/>
                    <a:p>
                      <a:pPr algn="ctr" fontAlgn="ctr"/>
                      <a:r>
                        <a:rPr lang="ja-JP" altLang="en-US" sz="3600" b="1" i="0" u="none" strike="noStrike" dirty="0" smtClean="0">
                          <a:solidFill>
                            <a:srgbClr val="000000"/>
                          </a:solidFill>
                          <a:latin typeface="ＭＳ Ｐゴシック"/>
                        </a:rPr>
                        <a:t>管</a:t>
                      </a:r>
                      <a:endParaRPr lang="ja-JP" altLang="en-US" sz="3600" b="1" i="0" u="none" strike="noStrike" dirty="0">
                        <a:solidFill>
                          <a:srgbClr val="000000"/>
                        </a:solidFill>
                        <a:latin typeface="ＭＳ Ｐゴシック"/>
                      </a:endParaRPr>
                    </a:p>
                  </a:txBody>
                  <a:tcPr marL="5513" marR="5513" marT="5513"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114800" rtl="0" eaLnBrk="1" fontAlgn="ctr" latinLnBrk="0" hangingPunct="1">
                        <a:lnSpc>
                          <a:spcPct val="100000"/>
                        </a:lnSpc>
                        <a:spcBef>
                          <a:spcPts val="0"/>
                        </a:spcBef>
                        <a:spcAft>
                          <a:spcPts val="0"/>
                        </a:spcAft>
                        <a:buClrTx/>
                        <a:buSzTx/>
                        <a:buFontTx/>
                        <a:buNone/>
                        <a:tabLst/>
                        <a:defRPr/>
                      </a:pPr>
                      <a:r>
                        <a:rPr lang="ja-JP" altLang="en-US" sz="3600" b="1" i="0" u="none" strike="noStrike" dirty="0" smtClean="0">
                          <a:solidFill>
                            <a:srgbClr val="000000"/>
                          </a:solidFill>
                          <a:latin typeface="ＭＳ Ｐゴシック"/>
                        </a:rPr>
                        <a:t>塩ビ管</a:t>
                      </a:r>
                      <a:endParaRPr lang="en-US" altLang="ja-JP" sz="3600" b="1" i="0" u="none" strike="noStrike" dirty="0" smtClean="0">
                        <a:solidFill>
                          <a:srgbClr val="000000"/>
                        </a:solidFill>
                        <a:latin typeface="ＭＳ Ｐゴシック"/>
                      </a:endParaRPr>
                    </a:p>
                    <a:p>
                      <a:pPr marL="0" marR="0" indent="0" algn="ctr" defTabSz="4114800" rtl="0" eaLnBrk="1" fontAlgn="ctr" latinLnBrk="0" hangingPunct="1">
                        <a:lnSpc>
                          <a:spcPct val="100000"/>
                        </a:lnSpc>
                        <a:spcBef>
                          <a:spcPts val="0"/>
                        </a:spcBef>
                        <a:spcAft>
                          <a:spcPts val="0"/>
                        </a:spcAft>
                        <a:buClrTx/>
                        <a:buSzTx/>
                        <a:buFontTx/>
                        <a:buNone/>
                        <a:tabLst/>
                        <a:defRPr/>
                      </a:pPr>
                      <a:r>
                        <a:rPr lang="ja-JP" altLang="en-US" sz="3600" b="1" i="0" u="none" strike="noStrike" dirty="0" smtClean="0">
                          <a:solidFill>
                            <a:srgbClr val="000000"/>
                          </a:solidFill>
                          <a:latin typeface="ＭＳ Ｐゴシック"/>
                        </a:rPr>
                        <a:t>厚さ</a:t>
                      </a:r>
                      <a:r>
                        <a:rPr lang="en-US" altLang="ja-JP" sz="3600" b="1" i="0" u="none" strike="noStrike" baseline="0" dirty="0" smtClean="0">
                          <a:solidFill>
                            <a:srgbClr val="000000"/>
                          </a:solidFill>
                          <a:latin typeface="ＭＳ Ｐゴシック"/>
                        </a:rPr>
                        <a:t> </a:t>
                      </a:r>
                      <a:r>
                        <a:rPr lang="en-US" altLang="ja-JP" sz="3600" b="1" i="0" u="none" strike="noStrike" dirty="0" smtClean="0">
                          <a:solidFill>
                            <a:srgbClr val="000000"/>
                          </a:solidFill>
                          <a:latin typeface="ＭＳ Ｐゴシック"/>
                        </a:rPr>
                        <a:t>4[mm]</a:t>
                      </a:r>
                    </a:p>
                    <a:p>
                      <a:pPr marL="0" marR="0" indent="0" algn="ctr" defTabSz="4114800" rtl="0" eaLnBrk="1" fontAlgn="ctr" latinLnBrk="0" hangingPunct="1">
                        <a:lnSpc>
                          <a:spcPct val="100000"/>
                        </a:lnSpc>
                        <a:spcBef>
                          <a:spcPts val="0"/>
                        </a:spcBef>
                        <a:spcAft>
                          <a:spcPts val="0"/>
                        </a:spcAft>
                        <a:buClrTx/>
                        <a:buSzTx/>
                        <a:buFontTx/>
                        <a:buNone/>
                        <a:tabLst/>
                        <a:defRPr/>
                      </a:pPr>
                      <a:r>
                        <a:rPr lang="ja-JP" altLang="en-US" sz="3600" b="1" i="0" u="none" strike="noStrike" dirty="0" smtClean="0">
                          <a:solidFill>
                            <a:srgbClr val="000000"/>
                          </a:solidFill>
                          <a:latin typeface="ＭＳ Ｐゴシック"/>
                        </a:rPr>
                        <a:t>内径</a:t>
                      </a:r>
                      <a:r>
                        <a:rPr lang="en-US" altLang="ja-JP" sz="3600" b="1" i="0" u="none" strike="noStrike" baseline="0" dirty="0" smtClean="0">
                          <a:solidFill>
                            <a:srgbClr val="000000"/>
                          </a:solidFill>
                          <a:latin typeface="ＭＳ Ｐゴシック"/>
                        </a:rPr>
                        <a:t> </a:t>
                      </a:r>
                      <a:r>
                        <a:rPr lang="en-US" altLang="ja-JP" sz="3600" b="1" i="0" u="none" strike="noStrike" dirty="0" smtClean="0">
                          <a:solidFill>
                            <a:srgbClr val="000000"/>
                          </a:solidFill>
                          <a:latin typeface="ＭＳ Ｐゴシック"/>
                        </a:rPr>
                        <a:t>52[mm]</a:t>
                      </a:r>
                    </a:p>
                  </a:txBody>
                  <a:tcPr marL="5513" marR="5513" marT="5513" marB="0" anchor="ctr">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161437">
                <a:tc>
                  <a:txBody>
                    <a:bodyPr/>
                    <a:lstStyle/>
                    <a:p>
                      <a:pPr algn="ctr" fontAlgn="ctr"/>
                      <a:r>
                        <a:rPr lang="ja-JP" altLang="en-US" sz="3600" b="1" i="0" u="none" strike="noStrike" dirty="0" smtClean="0">
                          <a:solidFill>
                            <a:srgbClr val="000000"/>
                          </a:solidFill>
                          <a:latin typeface="ＭＳ Ｐゴシック"/>
                        </a:rPr>
                        <a:t>圧力センサ</a:t>
                      </a:r>
                      <a:endParaRPr lang="ja-JP" altLang="en-US" sz="3600" b="1" i="0" u="none" strike="noStrike" dirty="0">
                        <a:solidFill>
                          <a:srgbClr val="000000"/>
                        </a:solidFill>
                        <a:latin typeface="ＭＳ Ｐゴシック"/>
                      </a:endParaRPr>
                    </a:p>
                  </a:txBody>
                  <a:tcPr marL="5513" marR="5513" marT="5513"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114800" rtl="0" eaLnBrk="1" fontAlgn="ctr" latinLnBrk="0" hangingPunct="1">
                        <a:lnSpc>
                          <a:spcPct val="100000"/>
                        </a:lnSpc>
                        <a:spcBef>
                          <a:spcPts val="0"/>
                        </a:spcBef>
                        <a:spcAft>
                          <a:spcPts val="0"/>
                        </a:spcAft>
                        <a:buClrTx/>
                        <a:buSzTx/>
                        <a:buFontTx/>
                        <a:buNone/>
                        <a:tabLst/>
                        <a:defRPr/>
                      </a:pPr>
                      <a:r>
                        <a:rPr lang="ja-JP" altLang="en-US" sz="3600" b="1" i="0" u="none" strike="noStrike" dirty="0" smtClean="0">
                          <a:solidFill>
                            <a:srgbClr val="000000"/>
                          </a:solidFill>
                          <a:latin typeface="ＭＳ Ｐゴシック"/>
                        </a:rPr>
                        <a:t>長野計器</a:t>
                      </a:r>
                      <a:endParaRPr lang="en-US" altLang="ja-JP" sz="3600" b="1" i="0" u="none" strike="noStrike" dirty="0" smtClean="0">
                        <a:solidFill>
                          <a:srgbClr val="000000"/>
                        </a:solidFill>
                        <a:latin typeface="ＭＳ Ｐゴシック"/>
                      </a:endParaRPr>
                    </a:p>
                    <a:p>
                      <a:pPr marL="0" marR="0" indent="0" algn="ctr" defTabSz="4114800" rtl="0" eaLnBrk="1" fontAlgn="ctr" latinLnBrk="0" hangingPunct="1">
                        <a:lnSpc>
                          <a:spcPct val="100000"/>
                        </a:lnSpc>
                        <a:spcBef>
                          <a:spcPts val="0"/>
                        </a:spcBef>
                        <a:spcAft>
                          <a:spcPts val="0"/>
                        </a:spcAft>
                        <a:buClrTx/>
                        <a:buSzTx/>
                        <a:buFontTx/>
                        <a:buNone/>
                        <a:tabLst/>
                        <a:defRPr/>
                      </a:pPr>
                      <a:r>
                        <a:rPr lang="en-US" altLang="ja-JP" sz="3600" b="1" i="0" u="none" strike="noStrike" dirty="0" smtClean="0">
                          <a:solidFill>
                            <a:srgbClr val="000000"/>
                          </a:solidFill>
                          <a:latin typeface="ＭＳ Ｐゴシック"/>
                        </a:rPr>
                        <a:t>KP15</a:t>
                      </a:r>
                    </a:p>
                  </a:txBody>
                  <a:tcPr marL="5513" marR="5513" marT="5513" marB="0" anchor="b">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483981">
                <a:tc>
                  <a:txBody>
                    <a:bodyPr/>
                    <a:lstStyle/>
                    <a:p>
                      <a:pPr algn="ctr" fontAlgn="ctr"/>
                      <a:r>
                        <a:rPr lang="ja-JP" altLang="en-US" sz="3600" b="1" i="0" u="none" strike="noStrike" dirty="0" smtClean="0">
                          <a:solidFill>
                            <a:srgbClr val="000000"/>
                          </a:solidFill>
                          <a:latin typeface="ＭＳ Ｐゴシック"/>
                        </a:rPr>
                        <a:t>スピーカ</a:t>
                      </a:r>
                      <a:endParaRPr lang="ja-JP" altLang="en-US" sz="3600" b="1" i="0" u="none" strike="noStrike" dirty="0">
                        <a:solidFill>
                          <a:srgbClr val="000000"/>
                        </a:solidFill>
                        <a:latin typeface="ＭＳ Ｐゴシック"/>
                      </a:endParaRPr>
                    </a:p>
                  </a:txBody>
                  <a:tcPr marL="5513" marR="5513" marT="5513"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114800" rtl="0" eaLnBrk="1" fontAlgn="ctr" latinLnBrk="0" hangingPunct="1">
                        <a:lnSpc>
                          <a:spcPct val="100000"/>
                        </a:lnSpc>
                        <a:spcBef>
                          <a:spcPts val="0"/>
                        </a:spcBef>
                        <a:spcAft>
                          <a:spcPts val="0"/>
                        </a:spcAft>
                        <a:buClrTx/>
                        <a:buSzTx/>
                        <a:buFontTx/>
                        <a:buNone/>
                        <a:tabLst/>
                        <a:defRPr/>
                      </a:pPr>
                      <a:r>
                        <a:rPr lang="en-US" altLang="ja-JP" sz="3600" b="1" i="0" u="none" strike="noStrike" dirty="0" smtClean="0">
                          <a:solidFill>
                            <a:srgbClr val="000000"/>
                          </a:solidFill>
                          <a:latin typeface="ＭＳ Ｐゴシック"/>
                        </a:rPr>
                        <a:t>AURA</a:t>
                      </a:r>
                      <a:r>
                        <a:rPr lang="en-US" altLang="ja-JP" sz="3600" b="1" i="0" u="none" strike="noStrike" baseline="0" dirty="0" smtClean="0">
                          <a:solidFill>
                            <a:srgbClr val="000000"/>
                          </a:solidFill>
                          <a:latin typeface="ＭＳ Ｐゴシック"/>
                        </a:rPr>
                        <a:t> SOUND</a:t>
                      </a:r>
                      <a:endParaRPr lang="ja-JP" altLang="en-US" sz="3600" b="1" i="0" u="none" strike="noStrike" dirty="0" smtClean="0">
                        <a:solidFill>
                          <a:srgbClr val="000000"/>
                        </a:solidFill>
                        <a:latin typeface="ＭＳ Ｐゴシック"/>
                      </a:endParaRPr>
                    </a:p>
                    <a:p>
                      <a:pPr algn="ctr" fontAlgn="ctr"/>
                      <a:r>
                        <a:rPr lang="en-US" sz="3600" b="1" i="0" u="none" strike="noStrike" dirty="0" smtClean="0">
                          <a:solidFill>
                            <a:srgbClr val="000000"/>
                          </a:solidFill>
                          <a:latin typeface="ＭＳ Ｐゴシック"/>
                        </a:rPr>
                        <a:t>NSW2-326-8A</a:t>
                      </a:r>
                      <a:endParaRPr lang="ja-JP" altLang="en-US" sz="3600" b="1" i="0" u="none" strike="noStrike" dirty="0" smtClean="0">
                        <a:solidFill>
                          <a:srgbClr val="000000"/>
                        </a:solidFill>
                        <a:latin typeface="ＭＳ Ｐゴシック"/>
                      </a:endParaRPr>
                    </a:p>
                  </a:txBody>
                  <a:tcPr marL="5513" marR="5513" marT="5513" marB="0" anchor="ctr">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74" name="テキスト ボックス 73"/>
          <p:cNvSpPr txBox="1"/>
          <p:nvPr/>
        </p:nvSpPr>
        <p:spPr>
          <a:xfrm>
            <a:off x="9155970" y="27398172"/>
            <a:ext cx="2985418" cy="584775"/>
          </a:xfrm>
          <a:prstGeom prst="rect">
            <a:avLst/>
          </a:prstGeom>
          <a:noFill/>
        </p:spPr>
        <p:txBody>
          <a:bodyPr wrap="square" rtlCol="0">
            <a:spAutoFit/>
          </a:bodyPr>
          <a:lstStyle/>
          <a:p>
            <a:r>
              <a:rPr lang="ja-JP" altLang="en-US" sz="3200" dirty="0" smtClean="0">
                <a:latin typeface="Times New Roman" panose="02020603050405020304" pitchFamily="18" charset="0"/>
                <a:cs typeface="Times New Roman" panose="02020603050405020304" pitchFamily="18" charset="0"/>
              </a:rPr>
              <a:t>全長</a:t>
            </a:r>
            <a:r>
              <a:rPr lang="en-US" altLang="ja-JP" sz="3200" dirty="0" smtClean="0">
                <a:latin typeface="Times New Roman" panose="02020603050405020304" pitchFamily="18" charset="0"/>
                <a:cs typeface="Times New Roman" panose="02020603050405020304" pitchFamily="18" charset="0"/>
              </a:rPr>
              <a:t>3666[mm]</a:t>
            </a:r>
            <a:endParaRPr lang="ja-JP" altLang="en-US" sz="3200" dirty="0" smtClean="0">
              <a:latin typeface="Times New Roman" panose="02020603050405020304" pitchFamily="18" charset="0"/>
              <a:cs typeface="Times New Roman" panose="02020603050405020304" pitchFamily="18" charset="0"/>
            </a:endParaRPr>
          </a:p>
        </p:txBody>
      </p:sp>
      <p:sp>
        <p:nvSpPr>
          <p:cNvPr id="79" name="テキスト ボックス 78"/>
          <p:cNvSpPr txBox="1"/>
          <p:nvPr/>
        </p:nvSpPr>
        <p:spPr>
          <a:xfrm>
            <a:off x="15512634" y="10369429"/>
            <a:ext cx="13508532" cy="646331"/>
          </a:xfrm>
          <a:prstGeom prst="rect">
            <a:avLst/>
          </a:prstGeom>
          <a:noFill/>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進行波音場の発生に必要な二つのスピーカの</a:t>
            </a:r>
            <a:r>
              <a:rPr lang="ja-JP" altLang="en-US" sz="3600" b="1" dirty="0">
                <a:latin typeface="Times New Roman" panose="02020603050405020304" pitchFamily="18" charset="0"/>
                <a:cs typeface="Times New Roman" panose="02020603050405020304" pitchFamily="18" charset="0"/>
              </a:rPr>
              <a:t>関係</a:t>
            </a:r>
            <a:endParaRPr lang="en-US" altLang="ja-JP" sz="3600" b="1" dirty="0" smtClean="0">
              <a:latin typeface="Times New Roman" panose="02020603050405020304" pitchFamily="18" charset="0"/>
              <a:cs typeface="Times New Roman" panose="02020603050405020304" pitchFamily="18" charset="0"/>
            </a:endParaRPr>
          </a:p>
        </p:txBody>
      </p:sp>
      <p:sp>
        <p:nvSpPr>
          <p:cNvPr id="81" name="テキスト ボックス 80"/>
          <p:cNvSpPr txBox="1"/>
          <p:nvPr/>
        </p:nvSpPr>
        <p:spPr>
          <a:xfrm>
            <a:off x="1569041" y="29789956"/>
            <a:ext cx="5136055" cy="646331"/>
          </a:xfrm>
          <a:prstGeom prst="rect">
            <a:avLst/>
          </a:prstGeom>
          <a:noFill/>
        </p:spPr>
        <p:txBody>
          <a:bodyPr wrap="square" rtlCol="0">
            <a:spAutoFit/>
          </a:bodyPr>
          <a:lstStyle/>
          <a:p>
            <a:r>
              <a:rPr kumimoji="1" lang="en-US" altLang="ja-JP" sz="3600" dirty="0" smtClean="0">
                <a:latin typeface="Times New Roman" panose="02020603050405020304" pitchFamily="18" charset="0"/>
                <a:cs typeface="Times New Roman" panose="02020603050405020304" pitchFamily="18" charset="0"/>
              </a:rPr>
              <a:t>Table1  </a:t>
            </a:r>
            <a:r>
              <a:rPr lang="ja-JP" altLang="en-US" sz="3600" dirty="0" smtClean="0">
                <a:latin typeface="Times New Roman" panose="02020603050405020304" pitchFamily="18" charset="0"/>
                <a:cs typeface="Times New Roman" panose="02020603050405020304" pitchFamily="18" charset="0"/>
              </a:rPr>
              <a:t>装置仕様</a:t>
            </a:r>
            <a:endParaRPr kumimoji="1" lang="ja-JP" altLang="en-US" sz="3600" dirty="0">
              <a:latin typeface="Times New Roman" panose="02020603050405020304" pitchFamily="18" charset="0"/>
              <a:cs typeface="Times New Roman" panose="02020603050405020304" pitchFamily="18" charset="0"/>
            </a:endParaRPr>
          </a:p>
        </p:txBody>
      </p:sp>
      <p:graphicFrame>
        <p:nvGraphicFramePr>
          <p:cNvPr id="84" name="表 83"/>
          <p:cNvGraphicFramePr>
            <a:graphicFrameLocks noGrp="1"/>
          </p:cNvGraphicFramePr>
          <p:nvPr>
            <p:extLst>
              <p:ext uri="{D42A27DB-BD31-4B8C-83A1-F6EECF244321}">
                <p14:modId xmlns:p14="http://schemas.microsoft.com/office/powerpoint/2010/main" val="3592314500"/>
              </p:ext>
            </p:extLst>
          </p:nvPr>
        </p:nvGraphicFramePr>
        <p:xfrm>
          <a:off x="15669484" y="16736999"/>
          <a:ext cx="13978793" cy="3155095"/>
        </p:xfrm>
        <a:graphic>
          <a:graphicData uri="http://schemas.openxmlformats.org/drawingml/2006/table">
            <a:tbl>
              <a:tblPr/>
              <a:tblGrid>
                <a:gridCol w="1419667">
                  <a:extLst>
                    <a:ext uri="{9D8B030D-6E8A-4147-A177-3AD203B41FA5}">
                      <a16:colId xmlns:a16="http://schemas.microsoft.com/office/drawing/2014/main" val="20000"/>
                    </a:ext>
                  </a:extLst>
                </a:gridCol>
                <a:gridCol w="1385204">
                  <a:extLst>
                    <a:ext uri="{9D8B030D-6E8A-4147-A177-3AD203B41FA5}">
                      <a16:colId xmlns:a16="http://schemas.microsoft.com/office/drawing/2014/main" val="2309819031"/>
                    </a:ext>
                  </a:extLst>
                </a:gridCol>
                <a:gridCol w="1949295">
                  <a:extLst>
                    <a:ext uri="{9D8B030D-6E8A-4147-A177-3AD203B41FA5}">
                      <a16:colId xmlns:a16="http://schemas.microsoft.com/office/drawing/2014/main" val="3477925690"/>
                    </a:ext>
                  </a:extLst>
                </a:gridCol>
                <a:gridCol w="1944216">
                  <a:extLst>
                    <a:ext uri="{9D8B030D-6E8A-4147-A177-3AD203B41FA5}">
                      <a16:colId xmlns:a16="http://schemas.microsoft.com/office/drawing/2014/main" val="3051823016"/>
                    </a:ext>
                  </a:extLst>
                </a:gridCol>
                <a:gridCol w="1944216">
                  <a:extLst>
                    <a:ext uri="{9D8B030D-6E8A-4147-A177-3AD203B41FA5}">
                      <a16:colId xmlns:a16="http://schemas.microsoft.com/office/drawing/2014/main" val="20001"/>
                    </a:ext>
                  </a:extLst>
                </a:gridCol>
                <a:gridCol w="2664296">
                  <a:extLst>
                    <a:ext uri="{9D8B030D-6E8A-4147-A177-3AD203B41FA5}">
                      <a16:colId xmlns:a16="http://schemas.microsoft.com/office/drawing/2014/main" val="2988474447"/>
                    </a:ext>
                  </a:extLst>
                </a:gridCol>
                <a:gridCol w="2671899">
                  <a:extLst>
                    <a:ext uri="{9D8B030D-6E8A-4147-A177-3AD203B41FA5}">
                      <a16:colId xmlns:a16="http://schemas.microsoft.com/office/drawing/2014/main" val="3563376731"/>
                    </a:ext>
                  </a:extLst>
                </a:gridCol>
              </a:tblGrid>
              <a:tr h="1475243">
                <a:tc>
                  <a:txBody>
                    <a:bodyPr/>
                    <a:lstStyle/>
                    <a:p>
                      <a:pPr algn="ctr" fontAlgn="ctr"/>
                      <a:r>
                        <a:rPr lang="en-US" altLang="ja-JP" sz="4000" b="0" i="0" u="none" strike="noStrike" cap="none" spc="0" dirty="0" smtClean="0">
                          <a:ln w="0">
                            <a:solidFill>
                              <a:srgbClr val="00B0F0"/>
                            </a:solidFill>
                          </a:ln>
                          <a:solidFill>
                            <a:srgbClr val="00B0F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SPK1</a:t>
                      </a:r>
                    </a:p>
                    <a:p>
                      <a:pPr algn="ctr" fontAlgn="ctr"/>
                      <a:r>
                        <a:rPr lang="en-US" altLang="ja-JP" sz="4000" b="0" i="0" u="none" strike="noStrike" cap="none" spc="0" dirty="0" smtClean="0">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V</a:t>
                      </a:r>
                      <a:r>
                        <a:rPr lang="en-US" altLang="ja-JP" sz="4000" b="0" i="0" u="none" strike="noStrike" cap="none" spc="0" baseline="-25000" dirty="0" smtClean="0">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1</a:t>
                      </a:r>
                      <a:r>
                        <a:rPr lang="en-US" altLang="ja-JP" sz="4000" b="0" i="0" u="none" strike="noStrike" cap="none" spc="0" dirty="0" smtClean="0">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[V]</a:t>
                      </a:r>
                      <a:endParaRPr lang="ja-JP" altLang="en-US" sz="4000" b="0" i="0" u="none" strike="noStrike" cap="none" spc="0" dirty="0">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txBody>
                  <a:tcPr marL="5513" marR="5513" marT="5513"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4000" b="0" i="0" u="none" strike="noStrike" cap="none" spc="0" dirty="0" smtClean="0">
                          <a:ln w="0">
                            <a:solidFill>
                              <a:schemeClr val="accent6">
                                <a:lumMod val="60000"/>
                                <a:lumOff val="40000"/>
                              </a:schemeClr>
                            </a:solidFill>
                          </a:ln>
                          <a:solidFill>
                            <a:srgbClr val="FFC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SPK2</a:t>
                      </a:r>
                    </a:p>
                    <a:p>
                      <a:pPr algn="ctr" fontAlgn="ctr"/>
                      <a:r>
                        <a:rPr lang="en-US" altLang="ja-JP" sz="4000" b="0" i="0" u="none" strike="noStrike" cap="none" spc="0" dirty="0" smtClean="0">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V</a:t>
                      </a:r>
                      <a:r>
                        <a:rPr lang="en-US" altLang="ja-JP" sz="4000" b="0" i="0" u="none" strike="noStrike" cap="none" spc="0" baseline="-25000" dirty="0" smtClean="0">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2</a:t>
                      </a:r>
                      <a:r>
                        <a:rPr lang="en-US" altLang="ja-JP" sz="4000" b="0" i="0" u="none" strike="noStrike" cap="none" spc="0" dirty="0" smtClean="0">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[V]</a:t>
                      </a:r>
                      <a:endParaRPr lang="en-US" altLang="ja-JP" sz="4000" b="0" i="0" u="none" strike="noStrike" cap="none" spc="0" dirty="0">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ja-JP" altLang="en-US" sz="3600" b="1" i="0" u="none" strike="noStrike" dirty="0" smtClean="0">
                          <a:solidFill>
                            <a:srgbClr val="000000"/>
                          </a:solidFill>
                          <a:latin typeface="Times New Roman" panose="02020603050405020304" pitchFamily="18" charset="0"/>
                          <a:cs typeface="Times New Roman" panose="02020603050405020304" pitchFamily="18" charset="0"/>
                        </a:rPr>
                        <a:t>遅れ時間</a:t>
                      </a:r>
                      <a:r>
                        <a:rPr lang="en-US" altLang="ja-JP" sz="4000" b="1" i="0" u="none" strike="noStrike" dirty="0" smtClean="0">
                          <a:solidFill>
                            <a:srgbClr val="000000"/>
                          </a:solidFill>
                          <a:latin typeface="Times New Roman" panose="02020603050405020304" pitchFamily="18" charset="0"/>
                          <a:cs typeface="Times New Roman" panose="02020603050405020304" pitchFamily="18" charset="0"/>
                        </a:rPr>
                        <a:t>T[</a:t>
                      </a:r>
                      <a:r>
                        <a:rPr lang="en-US" altLang="ja-JP" sz="4000" b="1" i="0" u="none" strike="noStrike" dirty="0" err="1" smtClean="0">
                          <a:solidFill>
                            <a:srgbClr val="000000"/>
                          </a:solidFill>
                          <a:latin typeface="Times New Roman" panose="02020603050405020304" pitchFamily="18" charset="0"/>
                          <a:cs typeface="Times New Roman" panose="02020603050405020304" pitchFamily="18" charset="0"/>
                        </a:rPr>
                        <a:t>ms</a:t>
                      </a:r>
                      <a:r>
                        <a:rPr lang="en-US" altLang="ja-JP" sz="4000" b="1" i="0" u="none" strike="noStrike" dirty="0" smtClean="0">
                          <a:solidFill>
                            <a:srgbClr val="000000"/>
                          </a:solidFill>
                          <a:latin typeface="Times New Roman" panose="02020603050405020304" pitchFamily="18" charset="0"/>
                          <a:cs typeface="Times New Roman" panose="02020603050405020304" pitchFamily="18" charset="0"/>
                        </a:rPr>
                        <a:t>]</a:t>
                      </a:r>
                      <a:endParaRPr lang="en-US" altLang="ja-JP"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4000" b="1" i="0" u="none" strike="noStrike" dirty="0" smtClean="0">
                          <a:solidFill>
                            <a:srgbClr val="00B050"/>
                          </a:solidFill>
                          <a:latin typeface="Times New Roman" panose="02020603050405020304" pitchFamily="18" charset="0"/>
                          <a:cs typeface="Times New Roman" panose="02020603050405020304" pitchFamily="18" charset="0"/>
                        </a:rPr>
                        <a:t>sensor1</a:t>
                      </a:r>
                    </a:p>
                    <a:p>
                      <a:pPr algn="ctr" fontAlgn="ctr"/>
                      <a:r>
                        <a:rPr lang="en-US" altLang="ja-JP" sz="4000" b="1" i="0" u="none" strike="noStrike" dirty="0" err="1" smtClean="0">
                          <a:solidFill>
                            <a:srgbClr val="000000"/>
                          </a:solidFill>
                          <a:latin typeface="Times New Roman" panose="02020603050405020304" pitchFamily="18" charset="0"/>
                          <a:cs typeface="Times New Roman" panose="02020603050405020304" pitchFamily="18" charset="0"/>
                        </a:rPr>
                        <a:t>V</a:t>
                      </a:r>
                      <a:r>
                        <a:rPr lang="en-US" altLang="ja-JP" sz="4000" b="1" i="0" u="none" strike="noStrike" baseline="-25000" dirty="0" err="1" smtClean="0">
                          <a:solidFill>
                            <a:srgbClr val="000000"/>
                          </a:solidFill>
                          <a:latin typeface="Times New Roman" panose="02020603050405020304" pitchFamily="18" charset="0"/>
                          <a:cs typeface="Times New Roman" panose="02020603050405020304" pitchFamily="18" charset="0"/>
                        </a:rPr>
                        <a:t>pp</a:t>
                      </a:r>
                      <a:r>
                        <a:rPr lang="en-US" altLang="ja-JP" sz="4000" b="1" i="0" u="none" strike="noStrike" dirty="0" smtClean="0">
                          <a:solidFill>
                            <a:srgbClr val="000000"/>
                          </a:solidFill>
                          <a:latin typeface="Times New Roman" panose="02020603050405020304" pitchFamily="18" charset="0"/>
                          <a:cs typeface="Times New Roman" panose="02020603050405020304" pitchFamily="18" charset="0"/>
                        </a:rPr>
                        <a:t>[mV]</a:t>
                      </a:r>
                      <a:endParaRPr lang="en-US" altLang="ja-JP"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4000" b="1" i="0" u="none" strike="noStrike" dirty="0" smtClean="0">
                          <a:solidFill>
                            <a:srgbClr val="FF3399"/>
                          </a:solidFill>
                          <a:latin typeface="Times New Roman" panose="02020603050405020304" pitchFamily="18" charset="0"/>
                          <a:cs typeface="Times New Roman" panose="02020603050405020304" pitchFamily="18" charset="0"/>
                        </a:rPr>
                        <a:t>sensor2</a:t>
                      </a:r>
                    </a:p>
                    <a:p>
                      <a:pPr algn="ctr" fontAlgn="ctr"/>
                      <a:r>
                        <a:rPr lang="en-US" altLang="ja-JP" sz="4000" b="1" i="0" u="none" strike="noStrike" dirty="0" err="1" smtClean="0">
                          <a:solidFill>
                            <a:srgbClr val="000000"/>
                          </a:solidFill>
                          <a:latin typeface="Times New Roman" panose="02020603050405020304" pitchFamily="18" charset="0"/>
                          <a:cs typeface="Times New Roman" panose="02020603050405020304" pitchFamily="18" charset="0"/>
                        </a:rPr>
                        <a:t>V</a:t>
                      </a:r>
                      <a:r>
                        <a:rPr lang="en-US" altLang="ja-JP" sz="4000" b="1" i="0" u="none" strike="noStrike" baseline="-25000" dirty="0" err="1" smtClean="0">
                          <a:solidFill>
                            <a:srgbClr val="000000"/>
                          </a:solidFill>
                          <a:latin typeface="Times New Roman" panose="02020603050405020304" pitchFamily="18" charset="0"/>
                          <a:cs typeface="Times New Roman" panose="02020603050405020304" pitchFamily="18" charset="0"/>
                        </a:rPr>
                        <a:t>pp</a:t>
                      </a:r>
                      <a:r>
                        <a:rPr lang="en-US" altLang="ja-JP" sz="4000" b="1" i="0" u="none" strike="noStrike" dirty="0" smtClean="0">
                          <a:solidFill>
                            <a:srgbClr val="000000"/>
                          </a:solidFill>
                          <a:latin typeface="Times New Roman" panose="02020603050405020304" pitchFamily="18" charset="0"/>
                          <a:cs typeface="Times New Roman" panose="02020603050405020304" pitchFamily="18" charset="0"/>
                        </a:rPr>
                        <a:t>[mV]</a:t>
                      </a:r>
                      <a:endParaRPr lang="en-US" altLang="ja-JP"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ja-JP" altLang="en-US" sz="4000" b="1" i="0" u="none" strike="noStrike" dirty="0" smtClean="0">
                          <a:solidFill>
                            <a:srgbClr val="000000"/>
                          </a:solidFill>
                          <a:latin typeface="Times New Roman" panose="02020603050405020304" pitchFamily="18" charset="0"/>
                          <a:cs typeface="Times New Roman" panose="02020603050405020304" pitchFamily="18" charset="0"/>
                        </a:rPr>
                        <a:t>進行波成分</a:t>
                      </a:r>
                      <a:endParaRPr lang="en-US" altLang="ja-JP" sz="4000" b="1" i="0" u="none" strike="noStrike" dirty="0" smtClean="0">
                        <a:solidFill>
                          <a:srgbClr val="000000"/>
                        </a:solidFill>
                        <a:latin typeface="Times New Roman" panose="02020603050405020304" pitchFamily="18" charset="0"/>
                        <a:cs typeface="Times New Roman" panose="02020603050405020304" pitchFamily="18" charset="0"/>
                      </a:endParaRPr>
                    </a:p>
                    <a:p>
                      <a:pPr algn="ctr" fontAlgn="ctr"/>
                      <a:r>
                        <a:rPr lang="en-US" altLang="ja-JP" sz="4000" b="1" i="0" u="none" strike="noStrike" dirty="0" smtClean="0">
                          <a:solidFill>
                            <a:srgbClr val="000000"/>
                          </a:solidFill>
                          <a:latin typeface="Times New Roman" panose="02020603050405020304" pitchFamily="18" charset="0"/>
                          <a:cs typeface="Times New Roman" panose="02020603050405020304" pitchFamily="18" charset="0"/>
                        </a:rPr>
                        <a:t>|A|[Pa]</a:t>
                      </a:r>
                      <a:endParaRPr lang="en-US" altLang="ja-JP"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ja-JP" altLang="en-US" sz="4000" b="1" i="0" u="none" strike="noStrike" dirty="0" smtClean="0">
                          <a:solidFill>
                            <a:srgbClr val="000000"/>
                          </a:solidFill>
                          <a:latin typeface="Times New Roman" panose="02020603050405020304" pitchFamily="18" charset="0"/>
                          <a:cs typeface="Times New Roman" panose="02020603050405020304" pitchFamily="18" charset="0"/>
                        </a:rPr>
                        <a:t>進行波成分</a:t>
                      </a:r>
                      <a:endParaRPr lang="en-US" altLang="ja-JP" sz="4000" b="1" i="0" u="none" strike="noStrike" dirty="0" smtClean="0">
                        <a:solidFill>
                          <a:srgbClr val="000000"/>
                        </a:solidFill>
                        <a:latin typeface="Times New Roman" panose="02020603050405020304" pitchFamily="18" charset="0"/>
                        <a:cs typeface="Times New Roman" panose="02020603050405020304" pitchFamily="18" charset="0"/>
                      </a:endParaRPr>
                    </a:p>
                    <a:p>
                      <a:pPr algn="ctr" fontAlgn="ctr"/>
                      <a:r>
                        <a:rPr lang="en-US" altLang="ja-JP" sz="4000" b="1" i="0" u="none" strike="noStrike" dirty="0" smtClean="0">
                          <a:solidFill>
                            <a:srgbClr val="000000"/>
                          </a:solidFill>
                          <a:latin typeface="Times New Roman" panose="02020603050405020304" pitchFamily="18" charset="0"/>
                          <a:cs typeface="Times New Roman" panose="02020603050405020304" pitchFamily="18" charset="0"/>
                        </a:rPr>
                        <a:t>|B|[Pa]</a:t>
                      </a:r>
                      <a:endParaRPr lang="en-US" altLang="ja-JP"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839926">
                <a:tc>
                  <a:txBody>
                    <a:bodyPr/>
                    <a:lstStyle/>
                    <a:p>
                      <a:pPr algn="ctr" fontAlgn="ctr"/>
                      <a:r>
                        <a:rPr kumimoji="1" lang="en-US" altLang="ja-JP" sz="3600" b="1" i="0" u="none" strike="noStrike" kern="1200" cap="none" spc="0" normalizeH="0" baseline="0" noProof="0" dirty="0" smtClean="0">
                          <a:ln>
                            <a:noFill/>
                          </a:ln>
                          <a:solidFill>
                            <a:prstClr val="black"/>
                          </a:solidFill>
                          <a:effectLst/>
                          <a:uLnTx/>
                          <a:uFillTx/>
                          <a:latin typeface="Times New Roman" panose="02020603050405020304" pitchFamily="18" charset="0"/>
                          <a:ea typeface="ＭＳ Ｐゴシック" panose="020B0600070205080204" pitchFamily="50" charset="-128"/>
                          <a:cs typeface="+mn-cs"/>
                        </a:rPr>
                        <a:t>4.6</a:t>
                      </a:r>
                      <a:endParaRPr lang="ja-JP" alt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kumimoji="1" lang="en-US" altLang="ja-JP" sz="3600" b="1" i="0" u="none" strike="noStrike" kern="1200" cap="none" spc="0" normalizeH="0" baseline="0" noProof="0" dirty="0" smtClean="0">
                          <a:ln>
                            <a:noFill/>
                          </a:ln>
                          <a:solidFill>
                            <a:prstClr val="black"/>
                          </a:solidFill>
                          <a:effectLst/>
                          <a:uLnTx/>
                          <a:uFillTx/>
                          <a:latin typeface="Times New Roman" panose="02020603050405020304" pitchFamily="18" charset="0"/>
                          <a:ea typeface="ＭＳ Ｐゴシック" panose="020B0600070205080204" pitchFamily="50" charset="-128"/>
                          <a:cs typeface="+mn-cs"/>
                        </a:rPr>
                        <a:t>4.7</a:t>
                      </a:r>
                      <a:endParaRPr 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4000" b="1" i="0" u="none" strike="noStrike" dirty="0" smtClean="0">
                          <a:solidFill>
                            <a:srgbClr val="000000"/>
                          </a:solidFill>
                          <a:latin typeface="Times New Roman" panose="02020603050405020304" pitchFamily="18" charset="0"/>
                          <a:cs typeface="Times New Roman" panose="02020603050405020304" pitchFamily="18" charset="0"/>
                        </a:rPr>
                        <a:t>0</a:t>
                      </a:r>
                      <a:endParaRPr 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4000" b="1" i="0" u="none" strike="noStrike" dirty="0" smtClean="0">
                          <a:solidFill>
                            <a:srgbClr val="000000"/>
                          </a:solidFill>
                          <a:latin typeface="Times New Roman" panose="02020603050405020304" pitchFamily="18" charset="0"/>
                          <a:cs typeface="Times New Roman" panose="02020603050405020304" pitchFamily="18" charset="0"/>
                        </a:rPr>
                        <a:t>1100</a:t>
                      </a:r>
                      <a:endParaRPr 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4000" b="1" i="0" u="none" strike="noStrike" dirty="0" smtClean="0">
                          <a:solidFill>
                            <a:srgbClr val="000000"/>
                          </a:solidFill>
                          <a:latin typeface="Times New Roman" panose="02020603050405020304" pitchFamily="18" charset="0"/>
                          <a:cs typeface="Times New Roman" panose="02020603050405020304" pitchFamily="18" charset="0"/>
                        </a:rPr>
                        <a:t>1090</a:t>
                      </a:r>
                      <a:endParaRPr 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4000" b="1" i="0" u="none" strike="noStrike" dirty="0" smtClean="0">
                          <a:solidFill>
                            <a:srgbClr val="000000"/>
                          </a:solidFill>
                          <a:latin typeface="Times New Roman" panose="02020603050405020304" pitchFamily="18" charset="0"/>
                          <a:cs typeface="Times New Roman" panose="02020603050405020304" pitchFamily="18" charset="0"/>
                        </a:rPr>
                        <a:t>378</a:t>
                      </a:r>
                      <a:endParaRPr 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4000" b="1" i="0" u="none" strike="noStrike" dirty="0" smtClean="0">
                          <a:solidFill>
                            <a:srgbClr val="000000"/>
                          </a:solidFill>
                          <a:latin typeface="Times New Roman" panose="02020603050405020304" pitchFamily="18" charset="0"/>
                          <a:cs typeface="Times New Roman" panose="02020603050405020304" pitchFamily="18" charset="0"/>
                        </a:rPr>
                        <a:t>415</a:t>
                      </a:r>
                      <a:endParaRPr 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839926">
                <a:tc>
                  <a:txBody>
                    <a:bodyPr/>
                    <a:lstStyle/>
                    <a:p>
                      <a:pPr algn="ctr" fontAlgn="ctr"/>
                      <a:r>
                        <a:rPr kumimoji="1" lang="en-US" altLang="ja-JP" sz="3600" b="1" i="0" u="none" strike="noStrike" kern="1200" cap="none" spc="0" normalizeH="0" baseline="0" noProof="0" dirty="0" smtClean="0">
                          <a:ln>
                            <a:noFill/>
                          </a:ln>
                          <a:solidFill>
                            <a:prstClr val="black"/>
                          </a:solidFill>
                          <a:effectLst/>
                          <a:uLnTx/>
                          <a:uFillTx/>
                          <a:latin typeface="Times New Roman" panose="02020603050405020304" pitchFamily="18" charset="0"/>
                          <a:ea typeface="ＭＳ Ｐゴシック" panose="020B0600070205080204" pitchFamily="50" charset="-128"/>
                          <a:cs typeface="+mn-cs"/>
                        </a:rPr>
                        <a:t>4.6</a:t>
                      </a:r>
                      <a:endParaRPr lang="ja-JP" alt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kumimoji="1" lang="en-US" altLang="ja-JP" sz="3600" b="1" i="0" u="none" strike="noStrike" kern="1200" cap="none" spc="0" normalizeH="0" baseline="0" noProof="0" dirty="0" smtClean="0">
                          <a:ln>
                            <a:noFill/>
                          </a:ln>
                          <a:solidFill>
                            <a:prstClr val="black"/>
                          </a:solidFill>
                          <a:effectLst/>
                          <a:uLnTx/>
                          <a:uFillTx/>
                          <a:latin typeface="Times New Roman" panose="02020603050405020304" pitchFamily="18" charset="0"/>
                          <a:ea typeface="ＭＳ Ｐゴシック" panose="020B0600070205080204" pitchFamily="50" charset="-128"/>
                          <a:cs typeface="+mn-cs"/>
                        </a:rPr>
                        <a:t>4.7</a:t>
                      </a:r>
                      <a:endParaRPr 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4000" b="1" i="0" u="none" strike="noStrike" dirty="0" smtClean="0">
                          <a:solidFill>
                            <a:srgbClr val="000000"/>
                          </a:solidFill>
                          <a:latin typeface="Times New Roman" panose="02020603050405020304" pitchFamily="18" charset="0"/>
                          <a:cs typeface="Times New Roman" panose="02020603050405020304" pitchFamily="18" charset="0"/>
                        </a:rPr>
                        <a:t>1.5</a:t>
                      </a:r>
                      <a:endParaRPr 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4000" b="1" i="0" u="none" strike="noStrike" dirty="0" smtClean="0">
                          <a:solidFill>
                            <a:srgbClr val="000000"/>
                          </a:solidFill>
                          <a:latin typeface="Times New Roman" panose="02020603050405020304" pitchFamily="18" charset="0"/>
                          <a:cs typeface="Times New Roman" panose="02020603050405020304" pitchFamily="18" charset="0"/>
                        </a:rPr>
                        <a:t>430</a:t>
                      </a:r>
                      <a:endParaRPr 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4000" b="1" i="0" u="none" strike="noStrike" dirty="0" smtClean="0">
                          <a:solidFill>
                            <a:srgbClr val="000000"/>
                          </a:solidFill>
                          <a:latin typeface="Times New Roman" panose="02020603050405020304" pitchFamily="18" charset="0"/>
                          <a:cs typeface="Times New Roman" panose="02020603050405020304" pitchFamily="18" charset="0"/>
                        </a:rPr>
                        <a:t>540</a:t>
                      </a:r>
                      <a:endParaRPr 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4000" b="1" i="0" u="none" strike="noStrike" dirty="0" smtClean="0">
                          <a:solidFill>
                            <a:srgbClr val="000000"/>
                          </a:solidFill>
                          <a:latin typeface="Times New Roman" panose="02020603050405020304" pitchFamily="18" charset="0"/>
                          <a:cs typeface="Times New Roman" panose="02020603050405020304" pitchFamily="18" charset="0"/>
                        </a:rPr>
                        <a:t>160</a:t>
                      </a:r>
                      <a:endParaRPr 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4000" b="1" i="0" u="none" strike="noStrike" dirty="0" smtClean="0">
                          <a:solidFill>
                            <a:srgbClr val="000000"/>
                          </a:solidFill>
                          <a:latin typeface="Times New Roman" panose="02020603050405020304" pitchFamily="18" charset="0"/>
                          <a:cs typeface="Times New Roman" panose="02020603050405020304" pitchFamily="18" charset="0"/>
                        </a:rPr>
                        <a:t>193</a:t>
                      </a:r>
                      <a:endParaRPr 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87" name="テキスト ボックス 86"/>
          <p:cNvSpPr txBox="1"/>
          <p:nvPr/>
        </p:nvSpPr>
        <p:spPr>
          <a:xfrm>
            <a:off x="15613401" y="15702483"/>
            <a:ext cx="2929249" cy="769441"/>
          </a:xfrm>
          <a:prstGeom prst="rect">
            <a:avLst/>
          </a:prstGeom>
          <a:noFill/>
          <a:ln>
            <a:solidFill>
              <a:schemeClr val="tx1"/>
            </a:solidFill>
          </a:ln>
        </p:spPr>
        <p:txBody>
          <a:bodyPr wrap="square" rtlCol="0">
            <a:spAutoFit/>
          </a:bodyPr>
          <a:lstStyle/>
          <a:p>
            <a:pPr algn="ctr"/>
            <a:r>
              <a:rPr lang="ja-JP" altLang="en-US" sz="4400" dirty="0" smtClean="0">
                <a:latin typeface="Times New Roman" panose="02020603050405020304" pitchFamily="18" charset="0"/>
                <a:cs typeface="Times New Roman" panose="02020603050405020304" pitchFamily="18" charset="0"/>
              </a:rPr>
              <a:t>実験</a:t>
            </a:r>
            <a:r>
              <a:rPr lang="ja-JP" altLang="en-US" sz="4400" dirty="0">
                <a:latin typeface="Times New Roman" panose="02020603050405020304" pitchFamily="18" charset="0"/>
                <a:cs typeface="Times New Roman" panose="02020603050405020304" pitchFamily="18" charset="0"/>
              </a:rPr>
              <a:t>結果</a:t>
            </a:r>
            <a:endParaRPr kumimoji="1" lang="ja-JP" altLang="en-US" sz="4400" dirty="0">
              <a:latin typeface="Times New Roman" panose="02020603050405020304" pitchFamily="18" charset="0"/>
              <a:cs typeface="Times New Roman" panose="02020603050405020304" pitchFamily="18" charset="0"/>
            </a:endParaRPr>
          </a:p>
        </p:txBody>
      </p:sp>
      <p:sp>
        <p:nvSpPr>
          <p:cNvPr id="89" name="テキスト ボックス 88"/>
          <p:cNvSpPr txBox="1"/>
          <p:nvPr/>
        </p:nvSpPr>
        <p:spPr>
          <a:xfrm>
            <a:off x="15696567" y="40408159"/>
            <a:ext cx="14108943" cy="2308324"/>
          </a:xfrm>
          <a:prstGeom prst="rect">
            <a:avLst/>
          </a:prstGeom>
          <a:noFill/>
        </p:spPr>
        <p:txBody>
          <a:bodyPr wrap="square" rtlCol="0">
            <a:spAutoFit/>
          </a:bodyPr>
          <a:lstStyle/>
          <a:p>
            <a:r>
              <a:rPr lang="ja-JP" altLang="en-US" sz="3600" b="1" dirty="0">
                <a:latin typeface="Times New Roman" panose="02020603050405020304" pitchFamily="18" charset="0"/>
                <a:cs typeface="Times New Roman" panose="02020603050405020304" pitchFamily="18" charset="0"/>
              </a:rPr>
              <a:t>課題</a:t>
            </a:r>
            <a:r>
              <a:rPr lang="ja-JP" altLang="en-US" sz="3600" b="1" dirty="0" smtClean="0">
                <a:latin typeface="Times New Roman" panose="02020603050405020304" pitchFamily="18" charset="0"/>
                <a:cs typeface="Times New Roman" panose="02020603050405020304" pitchFamily="18" charset="0"/>
              </a:rPr>
              <a:t>：　 </a:t>
            </a:r>
            <a:r>
              <a:rPr lang="ja-JP" altLang="en-US" sz="3600" b="1" dirty="0">
                <a:latin typeface="Times New Roman" panose="02020603050405020304" pitchFamily="18" charset="0"/>
                <a:cs typeface="Times New Roman" panose="02020603050405020304" pitchFamily="18" charset="0"/>
              </a:rPr>
              <a:t> </a:t>
            </a:r>
            <a:r>
              <a:rPr lang="ja-JP" altLang="en-US" sz="3600" b="1" dirty="0" smtClean="0">
                <a:latin typeface="Times New Roman" panose="02020603050405020304" pitchFamily="18" charset="0"/>
                <a:cs typeface="Times New Roman" panose="02020603050405020304" pitchFamily="18" charset="0"/>
              </a:rPr>
              <a:t> スピーカを片方ずつ</a:t>
            </a:r>
            <a:r>
              <a:rPr lang="ja-JP" altLang="en-US" sz="3600" b="1" dirty="0">
                <a:latin typeface="Times New Roman" panose="02020603050405020304" pitchFamily="18" charset="0"/>
                <a:cs typeface="Times New Roman" panose="02020603050405020304" pitchFamily="18" charset="0"/>
              </a:rPr>
              <a:t>駆動</a:t>
            </a:r>
            <a:r>
              <a:rPr lang="ja-JP" altLang="en-US" sz="3600" b="1" dirty="0" smtClean="0">
                <a:latin typeface="Times New Roman" panose="02020603050405020304" pitchFamily="18" charset="0"/>
                <a:cs typeface="Times New Roman" panose="02020603050405020304" pitchFamily="18" charset="0"/>
              </a:rPr>
              <a:t>した際にわずかに進行波成分が</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smtClean="0">
                <a:latin typeface="Times New Roman" panose="02020603050405020304" pitchFamily="18" charset="0"/>
                <a:cs typeface="Times New Roman" panose="02020603050405020304" pitchFamily="18" charset="0"/>
              </a:rPr>
              <a:t>　　　　　　異なっている理由</a:t>
            </a:r>
            <a:r>
              <a:rPr lang="ja-JP" altLang="en-US" sz="3600" b="1" dirty="0">
                <a:latin typeface="Times New Roman" panose="02020603050405020304" pitchFamily="18" charset="0"/>
                <a:cs typeface="Times New Roman" panose="02020603050405020304" pitchFamily="18" charset="0"/>
              </a:rPr>
              <a:t>の考察</a:t>
            </a:r>
            <a:endParaRPr lang="en-US" altLang="ja-JP" sz="3600" b="1" dirty="0">
              <a:latin typeface="Times New Roman" panose="02020603050405020304" pitchFamily="18" charset="0"/>
              <a:cs typeface="Times New Roman" panose="02020603050405020304" pitchFamily="18" charset="0"/>
            </a:endParaRPr>
          </a:p>
          <a:p>
            <a:r>
              <a:rPr lang="ja-JP" altLang="en-US" sz="3600" b="1" dirty="0">
                <a:latin typeface="Times New Roman" panose="02020603050405020304" pitchFamily="18" charset="0"/>
                <a:cs typeface="Times New Roman" panose="02020603050405020304" pitchFamily="18" charset="0"/>
              </a:rPr>
              <a:t>　</a:t>
            </a:r>
            <a:r>
              <a:rPr lang="ja-JP" altLang="en-US" sz="3600" b="1" dirty="0" smtClean="0">
                <a:latin typeface="Times New Roman" panose="02020603050405020304" pitchFamily="18" charset="0"/>
                <a:cs typeface="Times New Roman" panose="02020603050405020304" pitchFamily="18" charset="0"/>
              </a:rPr>
              <a:t>　　　　  理論上進行波の発生に必要な位相差を与えた際に　</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a:latin typeface="Times New Roman" panose="02020603050405020304" pitchFamily="18" charset="0"/>
                <a:cs typeface="Times New Roman" panose="02020603050405020304" pitchFamily="18" charset="0"/>
              </a:rPr>
              <a:t>　</a:t>
            </a:r>
            <a:r>
              <a:rPr lang="ja-JP" altLang="en-US" sz="3600" b="1" dirty="0" smtClean="0">
                <a:latin typeface="Times New Roman" panose="02020603050405020304" pitchFamily="18" charset="0"/>
                <a:cs typeface="Times New Roman" panose="02020603050405020304" pitchFamily="18" charset="0"/>
              </a:rPr>
              <a:t>　　　　  十分な進行波が発生しない理由の考察</a:t>
            </a:r>
            <a:endParaRPr lang="en-US" altLang="ja-JP" sz="3600" b="1" dirty="0" smtClean="0">
              <a:latin typeface="Times New Roman" panose="02020603050405020304" pitchFamily="18" charset="0"/>
              <a:cs typeface="Times New Roman" panose="02020603050405020304" pitchFamily="18" charset="0"/>
            </a:endParaRPr>
          </a:p>
        </p:txBody>
      </p:sp>
      <p:sp>
        <p:nvSpPr>
          <p:cNvPr id="90" name="テキスト ボックス 89"/>
          <p:cNvSpPr txBox="1"/>
          <p:nvPr/>
        </p:nvSpPr>
        <p:spPr>
          <a:xfrm>
            <a:off x="15696567" y="39253808"/>
            <a:ext cx="14108943" cy="1200329"/>
          </a:xfrm>
          <a:prstGeom prst="rect">
            <a:avLst/>
          </a:prstGeom>
          <a:noFill/>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まとめ：　ループ管実験装置を</a:t>
            </a:r>
            <a:r>
              <a:rPr lang="ja-JP" altLang="en-US" sz="3600" b="1" dirty="0">
                <a:latin typeface="Times New Roman" panose="02020603050405020304" pitchFamily="18" charset="0"/>
                <a:cs typeface="Times New Roman" panose="02020603050405020304" pitchFamily="18" charset="0"/>
              </a:rPr>
              <a:t>製作</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smtClean="0">
                <a:latin typeface="Times New Roman" panose="02020603050405020304" pitchFamily="18" charset="0"/>
                <a:cs typeface="Times New Roman" panose="02020603050405020304" pitchFamily="18" charset="0"/>
              </a:rPr>
              <a:t>　　　　　　</a:t>
            </a:r>
            <a:r>
              <a:rPr lang="ja-JP" altLang="en-US" sz="3600" b="1" dirty="0">
                <a:latin typeface="Times New Roman" panose="02020603050405020304" pitchFamily="18" charset="0"/>
                <a:cs typeface="Times New Roman" panose="02020603050405020304" pitchFamily="18" charset="0"/>
              </a:rPr>
              <a:t>定在波発振</a:t>
            </a:r>
            <a:r>
              <a:rPr lang="ja-JP" altLang="en-US" sz="3600" b="1" dirty="0" smtClean="0">
                <a:latin typeface="Times New Roman" panose="02020603050405020304" pitchFamily="18" charset="0"/>
                <a:cs typeface="Times New Roman" panose="02020603050405020304" pitchFamily="18" charset="0"/>
              </a:rPr>
              <a:t>制御を行い、所望の制御が行えていることを確認</a:t>
            </a:r>
            <a:endParaRPr lang="en-US" altLang="ja-JP" sz="3600" b="1" dirty="0" smtClean="0">
              <a:latin typeface="Times New Roman" panose="02020603050405020304" pitchFamily="18" charset="0"/>
              <a:cs typeface="Times New Roman" panose="02020603050405020304" pitchFamily="18" charset="0"/>
            </a:endParaRPr>
          </a:p>
        </p:txBody>
      </p:sp>
      <p:sp>
        <p:nvSpPr>
          <p:cNvPr id="92" name="テキスト ボックス 91"/>
          <p:cNvSpPr txBox="1"/>
          <p:nvPr/>
        </p:nvSpPr>
        <p:spPr>
          <a:xfrm>
            <a:off x="18832735" y="16052932"/>
            <a:ext cx="7093589" cy="646331"/>
          </a:xfrm>
          <a:prstGeom prst="rect">
            <a:avLst/>
          </a:prstGeom>
          <a:noFill/>
        </p:spPr>
        <p:txBody>
          <a:bodyPr wrap="square" rtlCol="0">
            <a:spAutoFit/>
          </a:bodyPr>
          <a:lstStyle/>
          <a:p>
            <a:r>
              <a:rPr kumimoji="1" lang="en-US" altLang="ja-JP" sz="3600" dirty="0" smtClean="0">
                <a:latin typeface="Times New Roman" panose="02020603050405020304" pitchFamily="18" charset="0"/>
                <a:cs typeface="Times New Roman" panose="02020603050405020304" pitchFamily="18" charset="0"/>
              </a:rPr>
              <a:t>Table2 </a:t>
            </a:r>
            <a:r>
              <a:rPr lang="ja-JP" altLang="en-US" sz="3600" dirty="0" smtClean="0">
                <a:latin typeface="Times New Roman" panose="02020603050405020304" pitchFamily="18" charset="0"/>
                <a:cs typeface="Times New Roman" panose="02020603050405020304" pitchFamily="18" charset="0"/>
              </a:rPr>
              <a:t>進行波音場</a:t>
            </a:r>
            <a:r>
              <a:rPr lang="ja-JP" altLang="en-US" sz="3600" dirty="0">
                <a:latin typeface="Times New Roman" panose="02020603050405020304" pitchFamily="18" charset="0"/>
                <a:cs typeface="Times New Roman" panose="02020603050405020304" pitchFamily="18" charset="0"/>
              </a:rPr>
              <a:t>の確認</a:t>
            </a:r>
            <a:r>
              <a:rPr lang="ja-JP" altLang="en-US" sz="3600" dirty="0" smtClean="0">
                <a:latin typeface="Times New Roman" panose="02020603050405020304" pitchFamily="18" charset="0"/>
                <a:cs typeface="Times New Roman" panose="02020603050405020304" pitchFamily="18" charset="0"/>
              </a:rPr>
              <a:t>実験結果</a:t>
            </a:r>
            <a:endParaRPr kumimoji="1" lang="ja-JP" altLang="en-US" sz="3600" dirty="0">
              <a:latin typeface="Times New Roman" panose="02020603050405020304" pitchFamily="18" charset="0"/>
              <a:cs typeface="Times New Roman" panose="02020603050405020304" pitchFamily="18" charset="0"/>
            </a:endParaRPr>
          </a:p>
        </p:txBody>
      </p:sp>
      <p:sp>
        <p:nvSpPr>
          <p:cNvPr id="95" name="テキスト ボックス 94"/>
          <p:cNvSpPr txBox="1"/>
          <p:nvPr/>
        </p:nvSpPr>
        <p:spPr>
          <a:xfrm>
            <a:off x="23756015" y="25219886"/>
            <a:ext cx="6234864" cy="1077218"/>
          </a:xfrm>
          <a:prstGeom prst="rect">
            <a:avLst/>
          </a:prstGeom>
          <a:noFill/>
        </p:spPr>
        <p:txBody>
          <a:bodyPr wrap="square" rtlCol="0">
            <a:spAutoFit/>
          </a:bodyPr>
          <a:lstStyle/>
          <a:p>
            <a:r>
              <a:rPr kumimoji="1" lang="en-US" altLang="ja-JP" sz="3200" dirty="0" smtClean="0">
                <a:latin typeface="Times New Roman" panose="02020603050405020304" pitchFamily="18" charset="0"/>
                <a:cs typeface="Times New Roman" panose="02020603050405020304" pitchFamily="18" charset="0"/>
              </a:rPr>
              <a:t>Fig.5</a:t>
            </a:r>
            <a:r>
              <a:rPr kumimoji="1" lang="ja-JP" altLang="en-US" sz="3200" dirty="0" smtClean="0">
                <a:latin typeface="Times New Roman" panose="02020603050405020304" pitchFamily="18" charset="0"/>
                <a:cs typeface="Times New Roman" panose="02020603050405020304" pitchFamily="18" charset="0"/>
              </a:rPr>
              <a:t>　</a:t>
            </a:r>
            <a:r>
              <a:rPr lang="ja-JP" altLang="en-US" sz="3200" dirty="0" smtClean="0">
                <a:latin typeface="Times New Roman" panose="02020603050405020304" pitchFamily="18" charset="0"/>
                <a:cs typeface="Times New Roman" panose="02020603050405020304" pitchFamily="18" charset="0"/>
              </a:rPr>
              <a:t>遅れ時間</a:t>
            </a:r>
            <a:r>
              <a:rPr lang="en-US" altLang="ja-JP" sz="3200" b="1" dirty="0" smtClean="0">
                <a:latin typeface="Times New Roman" panose="02020603050405020304" pitchFamily="18" charset="0"/>
                <a:cs typeface="Times New Roman" panose="02020603050405020304" pitchFamily="18" charset="0"/>
              </a:rPr>
              <a:t>T </a:t>
            </a:r>
            <a:r>
              <a:rPr lang="en-US" altLang="ja-JP" sz="3200" dirty="0" smtClean="0">
                <a:latin typeface="Times New Roman" panose="02020603050405020304" pitchFamily="18" charset="0"/>
                <a:cs typeface="Times New Roman" panose="02020603050405020304" pitchFamily="18" charset="0"/>
              </a:rPr>
              <a:t>= 1.5[</a:t>
            </a:r>
            <a:r>
              <a:rPr lang="en-US" altLang="ja-JP" sz="3200" dirty="0" err="1" smtClean="0">
                <a:latin typeface="Times New Roman" panose="02020603050405020304" pitchFamily="18" charset="0"/>
                <a:cs typeface="Times New Roman" panose="02020603050405020304" pitchFamily="18" charset="0"/>
              </a:rPr>
              <a:t>ms</a:t>
            </a:r>
            <a:r>
              <a:rPr lang="en-US" altLang="ja-JP" sz="3200" dirty="0" smtClean="0">
                <a:latin typeface="Times New Roman" panose="02020603050405020304" pitchFamily="18" charset="0"/>
                <a:cs typeface="Times New Roman" panose="02020603050405020304" pitchFamily="18" charset="0"/>
              </a:rPr>
              <a:t>]</a:t>
            </a:r>
            <a:r>
              <a:rPr lang="ja-JP" altLang="en-US" sz="3200" dirty="0" smtClean="0">
                <a:latin typeface="Times New Roman" panose="02020603050405020304" pitchFamily="18" charset="0"/>
                <a:cs typeface="Times New Roman" panose="02020603050405020304" pitchFamily="18" charset="0"/>
              </a:rPr>
              <a:t>の</a:t>
            </a:r>
            <a:endParaRPr lang="en-US" altLang="ja-JP" sz="3200" dirty="0" smtClean="0">
              <a:latin typeface="Times New Roman" panose="02020603050405020304" pitchFamily="18" charset="0"/>
              <a:cs typeface="Times New Roman" panose="02020603050405020304" pitchFamily="18" charset="0"/>
            </a:endParaRPr>
          </a:p>
          <a:p>
            <a:r>
              <a:rPr lang="ja-JP" altLang="en-US" sz="3200" dirty="0" smtClean="0">
                <a:latin typeface="Times New Roman" panose="02020603050405020304" pitchFamily="18" charset="0"/>
                <a:cs typeface="Times New Roman" panose="02020603050405020304" pitchFamily="18" charset="0"/>
              </a:rPr>
              <a:t>　　　   オシロスコープ波形</a:t>
            </a:r>
            <a:endParaRPr lang="en-US" altLang="ja-JP" sz="3200" dirty="0" smtClean="0">
              <a:latin typeface="Times New Roman" panose="02020603050405020304" pitchFamily="18" charset="0"/>
              <a:cs typeface="Times New Roman" panose="02020603050405020304" pitchFamily="18" charset="0"/>
            </a:endParaRPr>
          </a:p>
        </p:txBody>
      </p:sp>
      <p:sp>
        <p:nvSpPr>
          <p:cNvPr id="96" name="テキスト ボックス 95"/>
          <p:cNvSpPr txBox="1"/>
          <p:nvPr/>
        </p:nvSpPr>
        <p:spPr>
          <a:xfrm>
            <a:off x="15696566" y="14456888"/>
            <a:ext cx="14549816" cy="1200329"/>
          </a:xfrm>
          <a:prstGeom prst="rect">
            <a:avLst/>
          </a:prstGeom>
          <a:noFill/>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センサの出力電圧と</a:t>
            </a:r>
            <a:r>
              <a:rPr lang="en-US" altLang="ja-JP" sz="3600" b="1" dirty="0" smtClean="0">
                <a:latin typeface="Times New Roman" panose="02020603050405020304" pitchFamily="18" charset="0"/>
                <a:cs typeface="Times New Roman" panose="02020603050405020304" pitchFamily="18" charset="0"/>
              </a:rPr>
              <a:t>Two sensor</a:t>
            </a:r>
            <a:r>
              <a:rPr lang="ja-JP" altLang="en-US" sz="3600" b="1" dirty="0" smtClean="0">
                <a:latin typeface="Times New Roman" panose="02020603050405020304" pitchFamily="18" charset="0"/>
                <a:cs typeface="Times New Roman" panose="02020603050405020304" pitchFamily="18" charset="0"/>
              </a:rPr>
              <a:t>法</a:t>
            </a:r>
            <a:r>
              <a:rPr lang="en-US" altLang="ja-JP" sz="3600" b="1" baseline="30000" dirty="0" smtClean="0">
                <a:latin typeface="Times New Roman" panose="02020603050405020304" pitchFamily="18" charset="0"/>
                <a:cs typeface="Times New Roman" panose="02020603050405020304" pitchFamily="18" charset="0"/>
              </a:rPr>
              <a:t>[1]</a:t>
            </a:r>
            <a:r>
              <a:rPr lang="ja-JP" altLang="en-US" sz="3600" b="1" dirty="0" smtClean="0">
                <a:latin typeface="Times New Roman" panose="02020603050405020304" pitchFamily="18" charset="0"/>
                <a:cs typeface="Times New Roman" panose="02020603050405020304" pitchFamily="18" charset="0"/>
              </a:rPr>
              <a:t>を用いて得られた進行波成分</a:t>
            </a:r>
            <a:r>
              <a:rPr lang="en-US" altLang="ja-JP" sz="3600" b="1" dirty="0" smtClean="0">
                <a:latin typeface="Times New Roman" panose="02020603050405020304" pitchFamily="18" charset="0"/>
                <a:cs typeface="Times New Roman" panose="02020603050405020304" pitchFamily="18" charset="0"/>
              </a:rPr>
              <a:t>|A|</a:t>
            </a:r>
          </a:p>
          <a:p>
            <a:r>
              <a:rPr lang="ja-JP" altLang="en-US" sz="3600" b="1" dirty="0" smtClean="0">
                <a:latin typeface="Times New Roman" panose="02020603050405020304" pitchFamily="18" charset="0"/>
                <a:cs typeface="Times New Roman" panose="02020603050405020304" pitchFamily="18" charset="0"/>
              </a:rPr>
              <a:t>進行波</a:t>
            </a:r>
            <a:r>
              <a:rPr lang="ja-JP" altLang="en-US" sz="3600" b="1" dirty="0">
                <a:latin typeface="Times New Roman" panose="02020603050405020304" pitchFamily="18" charset="0"/>
                <a:cs typeface="Times New Roman" panose="02020603050405020304" pitchFamily="18" charset="0"/>
              </a:rPr>
              <a:t>成分</a:t>
            </a:r>
            <a:r>
              <a:rPr lang="en-US" altLang="ja-JP" sz="3600" b="1" dirty="0" smtClean="0">
                <a:latin typeface="Times New Roman" panose="02020603050405020304" pitchFamily="18" charset="0"/>
                <a:cs typeface="Times New Roman" panose="02020603050405020304" pitchFamily="18" charset="0"/>
              </a:rPr>
              <a:t>|B|</a:t>
            </a:r>
            <a:r>
              <a:rPr lang="ja-JP" altLang="en-US" sz="3600" b="1" dirty="0" smtClean="0">
                <a:latin typeface="Times New Roman" panose="02020603050405020304" pitchFamily="18" charset="0"/>
                <a:cs typeface="Times New Roman" panose="02020603050405020304" pitchFamily="18" charset="0"/>
              </a:rPr>
              <a:t>を記録</a:t>
            </a:r>
            <a:endParaRPr lang="en-US" altLang="ja-JP" sz="3600" b="1" dirty="0" smtClean="0">
              <a:latin typeface="Times New Roman" panose="02020603050405020304" pitchFamily="18" charset="0"/>
              <a:cs typeface="Times New Roman" panose="02020603050405020304" pitchFamily="18" charset="0"/>
            </a:endParaRPr>
          </a:p>
        </p:txBody>
      </p:sp>
      <p:sp>
        <p:nvSpPr>
          <p:cNvPr id="21" name="下矢印 20"/>
          <p:cNvSpPr/>
          <p:nvPr/>
        </p:nvSpPr>
        <p:spPr>
          <a:xfrm>
            <a:off x="2716922" y="40557828"/>
            <a:ext cx="741484" cy="4669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sp>
        <p:nvSpPr>
          <p:cNvPr id="63" name="テキスト ボックス 62"/>
          <p:cNvSpPr txBox="1"/>
          <p:nvPr/>
        </p:nvSpPr>
        <p:spPr>
          <a:xfrm>
            <a:off x="759225" y="22340366"/>
            <a:ext cx="14125944" cy="1200329"/>
          </a:xfrm>
          <a:prstGeom prst="rect">
            <a:avLst/>
          </a:prstGeom>
          <a:noFill/>
        </p:spPr>
        <p:txBody>
          <a:bodyPr wrap="square" rtlCol="0">
            <a:spAutoFit/>
          </a:bodyPr>
          <a:lstStyle/>
          <a:p>
            <a:r>
              <a:rPr lang="en-US" altLang="ja-JP" sz="3600" b="1" dirty="0" smtClean="0">
                <a:latin typeface="Times New Roman" panose="02020603050405020304" pitchFamily="18" charset="0"/>
                <a:cs typeface="Times New Roman" panose="02020603050405020304" pitchFamily="18" charset="0"/>
              </a:rPr>
              <a:t>B3</a:t>
            </a:r>
            <a:r>
              <a:rPr lang="ja-JP" altLang="en-US" sz="3600" b="1" dirty="0" smtClean="0">
                <a:latin typeface="Times New Roman" panose="02020603050405020304" pitchFamily="18" charset="0"/>
                <a:cs typeface="Times New Roman" panose="02020603050405020304" pitchFamily="18" charset="0"/>
              </a:rPr>
              <a:t>では前段階として、熱音響コアのない単純なループ管内で</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smtClean="0">
                <a:latin typeface="Times New Roman" panose="02020603050405020304" pitchFamily="18" charset="0"/>
                <a:cs typeface="Times New Roman" panose="02020603050405020304" pitchFamily="18" charset="0"/>
              </a:rPr>
              <a:t>進行波音場を確認</a:t>
            </a:r>
            <a:endParaRPr lang="ja-JP" altLang="en-US" sz="3600" b="1" dirty="0">
              <a:latin typeface="Times New Roman" panose="02020603050405020304" pitchFamily="18" charset="0"/>
              <a:cs typeface="Times New Roman" panose="02020603050405020304" pitchFamily="18" charset="0"/>
            </a:endParaRPr>
          </a:p>
        </p:txBody>
      </p:sp>
      <p:sp>
        <p:nvSpPr>
          <p:cNvPr id="65" name="テキスト ボックス 64"/>
          <p:cNvSpPr txBox="1"/>
          <p:nvPr/>
        </p:nvSpPr>
        <p:spPr>
          <a:xfrm>
            <a:off x="4000688" y="11470716"/>
            <a:ext cx="6922918" cy="707886"/>
          </a:xfrm>
          <a:prstGeom prst="rect">
            <a:avLst/>
          </a:prstGeom>
          <a:noFill/>
        </p:spPr>
        <p:txBody>
          <a:bodyPr wrap="square" rtlCol="0">
            <a:spAutoFit/>
          </a:bodyPr>
          <a:lstStyle/>
          <a:p>
            <a:r>
              <a:rPr kumimoji="1" lang="ja-JP" altLang="en-US" sz="4000" b="1" dirty="0" smtClean="0">
                <a:latin typeface="Times New Roman" panose="02020603050405020304" pitchFamily="18" charset="0"/>
                <a:cs typeface="Times New Roman" panose="02020603050405020304" pitchFamily="18" charset="0"/>
              </a:rPr>
              <a:t>＞</a:t>
            </a:r>
            <a:r>
              <a:rPr lang="ja-JP" altLang="en-US" sz="4000" b="1" dirty="0">
                <a:latin typeface="Times New Roman" panose="02020603050405020304" pitchFamily="18" charset="0"/>
                <a:cs typeface="Times New Roman" panose="02020603050405020304" pitchFamily="18" charset="0"/>
              </a:rPr>
              <a:t>手法</a:t>
            </a:r>
            <a:r>
              <a:rPr lang="ja-JP" altLang="en-US" sz="4000" b="1" dirty="0" smtClean="0">
                <a:latin typeface="Times New Roman" panose="02020603050405020304" pitchFamily="18" charset="0"/>
                <a:cs typeface="Times New Roman" panose="02020603050405020304" pitchFamily="18" charset="0"/>
              </a:rPr>
              <a:t>が</a:t>
            </a:r>
            <a:r>
              <a:rPr lang="ja-JP" altLang="en-US" sz="4000" b="1" dirty="0">
                <a:latin typeface="Times New Roman" panose="02020603050405020304" pitchFamily="18" charset="0"/>
                <a:cs typeface="Times New Roman" panose="02020603050405020304" pitchFamily="18" charset="0"/>
              </a:rPr>
              <a:t>異</a:t>
            </a:r>
            <a:r>
              <a:rPr lang="ja-JP" altLang="en-US" sz="4000" b="1" dirty="0" smtClean="0">
                <a:latin typeface="Times New Roman" panose="02020603050405020304" pitchFamily="18" charset="0"/>
                <a:cs typeface="Times New Roman" panose="02020603050405020304" pitchFamily="18" charset="0"/>
              </a:rPr>
              <a:t>なる</a:t>
            </a:r>
            <a:endParaRPr kumimoji="1" lang="ja-JP" altLang="en-US" sz="3600" b="1" dirty="0">
              <a:latin typeface="Times New Roman" panose="02020603050405020304" pitchFamily="18" charset="0"/>
              <a:cs typeface="Times New Roman" panose="02020603050405020304" pitchFamily="18" charset="0"/>
            </a:endParaRPr>
          </a:p>
        </p:txBody>
      </p:sp>
      <p:sp>
        <p:nvSpPr>
          <p:cNvPr id="3" name="正方形/長方形 2"/>
          <p:cNvSpPr/>
          <p:nvPr/>
        </p:nvSpPr>
        <p:spPr>
          <a:xfrm>
            <a:off x="4577803" y="28063670"/>
            <a:ext cx="1316386" cy="769441"/>
          </a:xfrm>
          <a:prstGeom prst="rect">
            <a:avLst/>
          </a:prstGeom>
        </p:spPr>
        <p:txBody>
          <a:bodyPr wrap="none">
            <a:spAutoFit/>
          </a:bodyPr>
          <a:lstStyle/>
          <a:p>
            <a:r>
              <a:rPr lang="ja-JP" altLang="en-US" sz="4400" b="1" dirty="0">
                <a:latin typeface="Times New Roman" panose="02020603050405020304" pitchFamily="18" charset="0"/>
                <a:cs typeface="Times New Roman" panose="02020603050405020304" pitchFamily="18" charset="0"/>
              </a:rPr>
              <a:t>製作</a:t>
            </a:r>
          </a:p>
        </p:txBody>
      </p:sp>
      <mc:AlternateContent xmlns:mc="http://schemas.openxmlformats.org/markup-compatibility/2006" xmlns:a14="http://schemas.microsoft.com/office/drawing/2010/main">
        <mc:Choice Requires="a14">
          <p:sp>
            <p:nvSpPr>
              <p:cNvPr id="68" name="テキスト ボックス 67"/>
              <p:cNvSpPr txBox="1"/>
              <p:nvPr/>
            </p:nvSpPr>
            <p:spPr>
              <a:xfrm>
                <a:off x="23586119" y="11703602"/>
                <a:ext cx="6241578" cy="1200329"/>
              </a:xfrm>
              <a:prstGeom prst="rect">
                <a:avLst/>
              </a:prstGeom>
              <a:noFill/>
            </p:spPr>
            <p:txBody>
              <a:bodyPr wrap="square" rtlCol="0">
                <a:spAutoFit/>
              </a:bodyPr>
              <a:lstStyle/>
              <a:p>
                <a14:m>
                  <m:oMath xmlns:m="http://schemas.openxmlformats.org/officeDocument/2006/math">
                    <m:r>
                      <a:rPr lang="en-US" altLang="ja-JP" sz="3600" b="1" i="1" dirty="0" smtClean="0">
                        <a:latin typeface="Cambria Math" panose="02040503050406030204" pitchFamily="18" charset="0"/>
                      </a:rPr>
                      <m:t>𝑳</m:t>
                    </m:r>
                    <m:r>
                      <a:rPr lang="en-US" altLang="ja-JP" sz="3600" b="1" i="1" baseline="-25000" dirty="0">
                        <a:latin typeface="Cambria Math" panose="02040503050406030204" pitchFamily="18" charset="0"/>
                      </a:rPr>
                      <m:t>𝑺</m:t>
                    </m:r>
                    <m:r>
                      <a:rPr lang="en-US" altLang="ja-JP" sz="3600" b="1" i="1" baseline="-25000" dirty="0" smtClean="0">
                        <a:latin typeface="Cambria Math" panose="02040503050406030204" pitchFamily="18" charset="0"/>
                      </a:rPr>
                      <m:t>𝑷</m:t>
                    </m:r>
                    <m:r>
                      <a:rPr lang="en-US" altLang="ja-JP" sz="3600" b="1" i="1" baseline="-25000" dirty="0">
                        <a:latin typeface="Cambria Math" panose="02040503050406030204" pitchFamily="18" charset="0"/>
                      </a:rPr>
                      <m:t> </m:t>
                    </m:r>
                  </m:oMath>
                </a14:m>
                <a:r>
                  <a:rPr lang="en-US" altLang="ja-JP" sz="3600" b="1" dirty="0" smtClean="0">
                    <a:latin typeface="Times New Roman" panose="02020603050405020304" pitchFamily="18" charset="0"/>
                    <a:cs typeface="Times New Roman" panose="02020603050405020304" pitchFamily="18" charset="0"/>
                  </a:rPr>
                  <a:t>:</a:t>
                </a:r>
                <a:r>
                  <a:rPr lang="ja-JP" altLang="en-US" sz="3600" b="1" dirty="0" smtClean="0">
                    <a:latin typeface="Times New Roman" panose="02020603050405020304" pitchFamily="18" charset="0"/>
                    <a:cs typeface="Times New Roman" panose="02020603050405020304" pitchFamily="18" charset="0"/>
                  </a:rPr>
                  <a:t>スピーカ間距離</a:t>
                </a:r>
                <a:endParaRPr lang="en-US" altLang="ja-JP" sz="3600" b="1" dirty="0" smtClean="0">
                  <a:latin typeface="Times New Roman" panose="02020603050405020304" pitchFamily="18" charset="0"/>
                  <a:cs typeface="Times New Roman" panose="02020603050405020304" pitchFamily="18" charset="0"/>
                </a:endParaRPr>
              </a:p>
              <a:p>
                <a:r>
                  <a:rPr lang="en-US" altLang="ja-JP" sz="3600" b="1" i="1" dirty="0" smtClean="0">
                    <a:latin typeface="Times New Roman" panose="02020603050405020304" pitchFamily="18" charset="0"/>
                    <a:cs typeface="Times New Roman" panose="02020603050405020304" pitchFamily="18" charset="0"/>
                  </a:rPr>
                  <a:t>C </a:t>
                </a:r>
                <a:r>
                  <a:rPr lang="en-US" altLang="ja-JP" sz="3600" b="1" dirty="0" smtClean="0">
                    <a:latin typeface="Times New Roman" panose="02020603050405020304" pitchFamily="18" charset="0"/>
                    <a:cs typeface="Times New Roman" panose="02020603050405020304" pitchFamily="18" charset="0"/>
                  </a:rPr>
                  <a:t>:</a:t>
                </a:r>
                <a:r>
                  <a:rPr lang="ja-JP" altLang="en-US" sz="3600" b="1" dirty="0" smtClean="0">
                    <a:latin typeface="Times New Roman" panose="02020603050405020304" pitchFamily="18" charset="0"/>
                    <a:cs typeface="Times New Roman" panose="02020603050405020304" pitchFamily="18" charset="0"/>
                  </a:rPr>
                  <a:t>音速</a:t>
                </a:r>
                <a:endParaRPr lang="en-US" altLang="ja-JP" sz="3600" b="1" dirty="0" smtClean="0">
                  <a:latin typeface="Times New Roman" panose="02020603050405020304" pitchFamily="18" charset="0"/>
                  <a:cs typeface="Times New Roman" panose="02020603050405020304" pitchFamily="18" charset="0"/>
                </a:endParaRPr>
              </a:p>
            </p:txBody>
          </p:sp>
        </mc:Choice>
        <mc:Fallback xmlns="">
          <p:sp>
            <p:nvSpPr>
              <p:cNvPr id="68" name="テキスト ボックス 67"/>
              <p:cNvSpPr txBox="1">
                <a:spLocks noRot="1" noChangeAspect="1" noMove="1" noResize="1" noEditPoints="1" noAdjustHandles="1" noChangeArrowheads="1" noChangeShapeType="1" noTextEdit="1"/>
              </p:cNvSpPr>
              <p:nvPr/>
            </p:nvSpPr>
            <p:spPr>
              <a:xfrm>
                <a:off x="23586119" y="11703602"/>
                <a:ext cx="6241578" cy="1200329"/>
              </a:xfrm>
              <a:prstGeom prst="rect">
                <a:avLst/>
              </a:prstGeom>
              <a:blipFill>
                <a:blip r:embed="rId8"/>
                <a:stretch>
                  <a:fillRect l="-2930" t="-10152" b="-18274"/>
                </a:stretch>
              </a:blipFill>
            </p:spPr>
            <p:txBody>
              <a:bodyPr/>
              <a:lstStyle/>
              <a:p>
                <a:r>
                  <a:rPr lang="ja-JP" altLang="en-US">
                    <a:noFill/>
                  </a:rPr>
                  <a:t> </a:t>
                </a:r>
              </a:p>
            </p:txBody>
          </p:sp>
        </mc:Fallback>
      </mc:AlternateContent>
      <p:sp>
        <p:nvSpPr>
          <p:cNvPr id="69" name="テキスト ボックス 68"/>
          <p:cNvSpPr txBox="1"/>
          <p:nvPr/>
        </p:nvSpPr>
        <p:spPr>
          <a:xfrm>
            <a:off x="2174913" y="36141153"/>
            <a:ext cx="12644468" cy="646331"/>
          </a:xfrm>
          <a:prstGeom prst="rect">
            <a:avLst/>
          </a:prstGeom>
          <a:noFill/>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ループ管で定在波を発生させ、管内圧力を一定に保持する</a:t>
            </a:r>
            <a:endParaRPr lang="en-US" altLang="ja-JP" sz="3600" b="1" dirty="0" smtClean="0">
              <a:latin typeface="Times New Roman" panose="02020603050405020304" pitchFamily="18" charset="0"/>
              <a:cs typeface="Times New Roman" panose="02020603050405020304" pitchFamily="18" charset="0"/>
            </a:endParaRPr>
          </a:p>
        </p:txBody>
      </p:sp>
      <p:sp>
        <p:nvSpPr>
          <p:cNvPr id="70" name="テキスト ボックス 69"/>
          <p:cNvSpPr txBox="1"/>
          <p:nvPr/>
        </p:nvSpPr>
        <p:spPr>
          <a:xfrm>
            <a:off x="882403" y="36157759"/>
            <a:ext cx="1292510" cy="707886"/>
          </a:xfrm>
          <a:prstGeom prst="rect">
            <a:avLst/>
          </a:prstGeom>
          <a:noFill/>
          <a:ln>
            <a:solidFill>
              <a:schemeClr val="tx1"/>
            </a:solidFill>
          </a:ln>
        </p:spPr>
        <p:txBody>
          <a:bodyPr wrap="square" rtlCol="0">
            <a:spAutoFit/>
          </a:bodyPr>
          <a:lstStyle/>
          <a:p>
            <a:r>
              <a:rPr lang="ja-JP" altLang="en-US" sz="4000" b="1" dirty="0" smtClean="0">
                <a:latin typeface="Times New Roman" panose="02020603050405020304" pitchFamily="18" charset="0"/>
                <a:cs typeface="Times New Roman" panose="02020603050405020304" pitchFamily="18" charset="0"/>
              </a:rPr>
              <a:t>目的</a:t>
            </a:r>
            <a:endParaRPr lang="en-US" altLang="ja-JP" sz="4000" b="1" dirty="0" smtClean="0">
              <a:latin typeface="Times New Roman" panose="02020603050405020304" pitchFamily="18" charset="0"/>
              <a:cs typeface="Times New Roman" panose="02020603050405020304" pitchFamily="18" charset="0"/>
            </a:endParaRPr>
          </a:p>
        </p:txBody>
      </p:sp>
      <p:sp>
        <p:nvSpPr>
          <p:cNvPr id="72" name="テキスト ボックス 71"/>
          <p:cNvSpPr txBox="1"/>
          <p:nvPr/>
        </p:nvSpPr>
        <p:spPr>
          <a:xfrm>
            <a:off x="1029397" y="18604730"/>
            <a:ext cx="2194065" cy="646331"/>
          </a:xfrm>
          <a:prstGeom prst="rect">
            <a:avLst/>
          </a:prstGeom>
          <a:noFill/>
          <a:ln>
            <a:noFill/>
          </a:ln>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先行研究</a:t>
            </a:r>
            <a:endParaRPr lang="en-US" altLang="ja-JP" sz="3600" b="1" dirty="0">
              <a:latin typeface="Times New Roman" panose="02020603050405020304" pitchFamily="18" charset="0"/>
              <a:cs typeface="Times New Roman" panose="02020603050405020304" pitchFamily="18" charset="0"/>
            </a:endParaRPr>
          </a:p>
        </p:txBody>
      </p:sp>
      <p:sp>
        <p:nvSpPr>
          <p:cNvPr id="8" name="右矢印 7"/>
          <p:cNvSpPr/>
          <p:nvPr/>
        </p:nvSpPr>
        <p:spPr>
          <a:xfrm>
            <a:off x="3234439" y="18689157"/>
            <a:ext cx="807810" cy="4180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sp>
        <p:nvSpPr>
          <p:cNvPr id="75" name="テキスト ボックス 74"/>
          <p:cNvSpPr txBox="1"/>
          <p:nvPr/>
        </p:nvSpPr>
        <p:spPr>
          <a:xfrm>
            <a:off x="990808" y="19369896"/>
            <a:ext cx="13734456" cy="707886"/>
          </a:xfrm>
          <a:prstGeom prst="rect">
            <a:avLst/>
          </a:prstGeom>
          <a:noFill/>
          <a:ln>
            <a:noFill/>
          </a:ln>
        </p:spPr>
        <p:txBody>
          <a:bodyPr wrap="square" rtlCol="0">
            <a:spAutoFit/>
          </a:bodyPr>
          <a:lstStyle/>
          <a:p>
            <a:r>
              <a:rPr lang="ja-JP" altLang="en-US" sz="4000" b="1" u="sng" dirty="0" smtClean="0">
                <a:latin typeface="Times New Roman" panose="02020603050405020304" pitchFamily="18" charset="0"/>
                <a:cs typeface="Times New Roman" panose="02020603050405020304" pitchFamily="18" charset="0"/>
              </a:rPr>
              <a:t>ループ管進行波型熱</a:t>
            </a:r>
            <a:r>
              <a:rPr lang="ja-JP" altLang="en-US" sz="4000" b="1" u="sng" dirty="0">
                <a:latin typeface="Times New Roman" panose="02020603050405020304" pitchFamily="18" charset="0"/>
                <a:cs typeface="Times New Roman" panose="02020603050405020304" pitchFamily="18" charset="0"/>
              </a:rPr>
              <a:t>音響エンジン</a:t>
            </a:r>
            <a:r>
              <a:rPr lang="ja-JP" altLang="en-US" sz="4000" b="1" dirty="0">
                <a:latin typeface="Times New Roman" panose="02020603050405020304" pitchFamily="18" charset="0"/>
                <a:cs typeface="Times New Roman" panose="02020603050405020304" pitchFamily="18" charset="0"/>
              </a:rPr>
              <a:t>では検証が行われていない</a:t>
            </a:r>
          </a:p>
        </p:txBody>
      </p:sp>
      <mc:AlternateContent xmlns:mc="http://schemas.openxmlformats.org/markup-compatibility/2006" xmlns:a14="http://schemas.microsoft.com/office/drawing/2010/main">
        <mc:Choice Requires="a14">
          <p:sp>
            <p:nvSpPr>
              <p:cNvPr id="83" name="テキスト ボックス 82"/>
              <p:cNvSpPr txBox="1"/>
              <p:nvPr/>
            </p:nvSpPr>
            <p:spPr>
              <a:xfrm>
                <a:off x="19563513" y="21739365"/>
                <a:ext cx="3914796" cy="523220"/>
              </a:xfrm>
              <a:prstGeom prst="rect">
                <a:avLst/>
              </a:prstGeom>
              <a:noFill/>
            </p:spPr>
            <p:txBody>
              <a:bodyPr wrap="square" rtlCol="0">
                <a:spAutoFit/>
              </a:bodyPr>
              <a:lstStyle/>
              <a:p>
                <a14:m>
                  <m:oMath xmlns:m="http://schemas.openxmlformats.org/officeDocument/2006/math">
                    <m:r>
                      <a:rPr lang="en-US" altLang="ja-JP" sz="2800" b="1" i="1" dirty="0" smtClean="0">
                        <a:latin typeface="Cambria Math" panose="02040503050406030204" pitchFamily="18" charset="0"/>
                      </a:rPr>
                      <m:t>𝑳</m:t>
                    </m:r>
                    <m:r>
                      <a:rPr lang="en-US" altLang="ja-JP" sz="2800" b="1" i="1" baseline="-25000" dirty="0">
                        <a:latin typeface="Cambria Math" panose="02040503050406030204" pitchFamily="18" charset="0"/>
                      </a:rPr>
                      <m:t>𝑺</m:t>
                    </m:r>
                    <m:r>
                      <a:rPr lang="en-US" altLang="ja-JP" sz="2800" b="1" i="1" baseline="-25000" dirty="0" smtClean="0">
                        <a:latin typeface="Cambria Math" panose="02040503050406030204" pitchFamily="18" charset="0"/>
                      </a:rPr>
                      <m:t>𝑬</m:t>
                    </m:r>
                    <m:r>
                      <a:rPr lang="en-US" altLang="ja-JP" sz="2800" b="1" i="1" baseline="-25000" dirty="0">
                        <a:latin typeface="Cambria Math" panose="02040503050406030204" pitchFamily="18" charset="0"/>
                      </a:rPr>
                      <m:t> </m:t>
                    </m:r>
                  </m:oMath>
                </a14:m>
                <a:r>
                  <a:rPr lang="en-US" altLang="ja-JP" sz="2800" b="1" dirty="0" smtClean="0">
                    <a:latin typeface="Times New Roman" panose="02020603050405020304" pitchFamily="18" charset="0"/>
                    <a:cs typeface="Times New Roman" panose="02020603050405020304" pitchFamily="18" charset="0"/>
                  </a:rPr>
                  <a:t>:</a:t>
                </a:r>
                <a:r>
                  <a:rPr lang="ja-JP" altLang="en-US" sz="2800" b="1" dirty="0" smtClean="0">
                    <a:latin typeface="Times New Roman" panose="02020603050405020304" pitchFamily="18" charset="0"/>
                    <a:cs typeface="Times New Roman" panose="02020603050405020304" pitchFamily="18" charset="0"/>
                  </a:rPr>
                  <a:t>圧力センサ間距離</a:t>
                </a:r>
                <a:endParaRPr lang="en-US" altLang="ja-JP" sz="2800" b="1" dirty="0" smtClean="0">
                  <a:latin typeface="Times New Roman" panose="02020603050405020304" pitchFamily="18" charset="0"/>
                  <a:cs typeface="Times New Roman" panose="02020603050405020304" pitchFamily="18" charset="0"/>
                </a:endParaRPr>
              </a:p>
            </p:txBody>
          </p:sp>
        </mc:Choice>
        <mc:Fallback xmlns="">
          <p:sp>
            <p:nvSpPr>
              <p:cNvPr id="83" name="テキスト ボックス 82"/>
              <p:cNvSpPr txBox="1">
                <a:spLocks noRot="1" noChangeAspect="1" noMove="1" noResize="1" noEditPoints="1" noAdjustHandles="1" noChangeArrowheads="1" noChangeShapeType="1" noTextEdit="1"/>
              </p:cNvSpPr>
              <p:nvPr/>
            </p:nvSpPr>
            <p:spPr>
              <a:xfrm>
                <a:off x="19563513" y="21739365"/>
                <a:ext cx="3914796" cy="523220"/>
              </a:xfrm>
              <a:prstGeom prst="rect">
                <a:avLst/>
              </a:prstGeom>
              <a:blipFill>
                <a:blip r:embed="rId9"/>
                <a:stretch>
                  <a:fillRect t="-15116" b="-32558"/>
                </a:stretch>
              </a:blipFill>
            </p:spPr>
            <p:txBody>
              <a:bodyPr/>
              <a:lstStyle/>
              <a:p>
                <a:r>
                  <a:rPr lang="ja-JP" altLang="en-US">
                    <a:noFill/>
                  </a:rPr>
                  <a:t> </a:t>
                </a:r>
              </a:p>
            </p:txBody>
          </p:sp>
        </mc:Fallback>
      </mc:AlternateContent>
      <p:sp>
        <p:nvSpPr>
          <p:cNvPr id="94" name="テキスト ボックス 93"/>
          <p:cNvSpPr txBox="1"/>
          <p:nvPr/>
        </p:nvSpPr>
        <p:spPr>
          <a:xfrm>
            <a:off x="16635024" y="33144903"/>
            <a:ext cx="4927093" cy="1200329"/>
          </a:xfrm>
          <a:prstGeom prst="rect">
            <a:avLst/>
          </a:prstGeom>
          <a:noFill/>
        </p:spPr>
        <p:txBody>
          <a:bodyPr wrap="square" rtlCol="0">
            <a:spAutoFit/>
          </a:bodyPr>
          <a:lstStyle/>
          <a:p>
            <a:r>
              <a:rPr lang="en-US" altLang="ja-JP" sz="3600" b="1" dirty="0">
                <a:latin typeface="Times New Roman" panose="02020603050405020304" pitchFamily="18" charset="0"/>
                <a:cs typeface="Times New Roman" panose="02020603050405020304" pitchFamily="18" charset="0"/>
              </a:rPr>
              <a:t>SPK1</a:t>
            </a:r>
            <a:r>
              <a:rPr lang="ja-JP" altLang="en-US" sz="3600" b="1" dirty="0" smtClean="0">
                <a:latin typeface="Times New Roman" panose="02020603050405020304" pitchFamily="18" charset="0"/>
                <a:cs typeface="Times New Roman" panose="02020603050405020304" pitchFamily="18" charset="0"/>
              </a:rPr>
              <a:t>のみ駆動</a:t>
            </a:r>
            <a:endParaRPr lang="en-US" altLang="ja-JP" sz="3600" b="1" dirty="0">
              <a:latin typeface="Times New Roman" panose="02020603050405020304" pitchFamily="18" charset="0"/>
              <a:cs typeface="Times New Roman" panose="02020603050405020304" pitchFamily="18" charset="0"/>
            </a:endParaRPr>
          </a:p>
          <a:p>
            <a:r>
              <a:rPr lang="en-US" altLang="ja-JP" sz="3600" b="1" dirty="0">
                <a:latin typeface="Times New Roman" panose="02020603050405020304" pitchFamily="18" charset="0"/>
                <a:cs typeface="Times New Roman" panose="02020603050405020304" pitchFamily="18" charset="0"/>
              </a:rPr>
              <a:t>SPK2</a:t>
            </a:r>
            <a:r>
              <a:rPr lang="ja-JP" altLang="en-US" sz="3600" b="1" dirty="0" smtClean="0">
                <a:latin typeface="Times New Roman" panose="02020603050405020304" pitchFamily="18" charset="0"/>
                <a:cs typeface="Times New Roman" panose="02020603050405020304" pitchFamily="18" charset="0"/>
              </a:rPr>
              <a:t>のみ駆動</a:t>
            </a:r>
            <a:endParaRPr lang="en-US" altLang="ja-JP" sz="3600" b="1" dirty="0">
              <a:latin typeface="Times New Roman" panose="02020603050405020304" pitchFamily="18" charset="0"/>
              <a:cs typeface="Times New Roman" panose="02020603050405020304" pitchFamily="18" charset="0"/>
            </a:endParaRPr>
          </a:p>
        </p:txBody>
      </p:sp>
      <p:sp>
        <p:nvSpPr>
          <p:cNvPr id="97" name="テキスト ボックス 96"/>
          <p:cNvSpPr txBox="1"/>
          <p:nvPr/>
        </p:nvSpPr>
        <p:spPr>
          <a:xfrm>
            <a:off x="19701867" y="33360346"/>
            <a:ext cx="5054437" cy="769441"/>
          </a:xfrm>
          <a:prstGeom prst="rect">
            <a:avLst/>
          </a:prstGeom>
          <a:noFill/>
        </p:spPr>
        <p:txBody>
          <a:bodyPr wrap="square" rtlCol="0">
            <a:spAutoFit/>
          </a:bodyPr>
          <a:lstStyle/>
          <a:p>
            <a:r>
              <a:rPr lang="ja-JP" altLang="en-US" sz="4400" b="1" dirty="0" smtClean="0">
                <a:latin typeface="Times New Roman" panose="02020603050405020304" pitchFamily="18" charset="0"/>
                <a:cs typeface="Times New Roman" panose="02020603050405020304" pitchFamily="18" charset="0"/>
              </a:rPr>
              <a:t>＞</a:t>
            </a:r>
            <a:r>
              <a:rPr lang="ja-JP" altLang="en-US" sz="4000" b="1" dirty="0" smtClean="0">
                <a:latin typeface="Times New Roman" panose="02020603050405020304" pitchFamily="18" charset="0"/>
                <a:cs typeface="Times New Roman" panose="02020603050405020304" pitchFamily="18" charset="0"/>
              </a:rPr>
              <a:t> </a:t>
            </a:r>
            <a:r>
              <a:rPr lang="en-US" altLang="ja-JP" sz="4400" b="1" dirty="0" smtClean="0">
                <a:latin typeface="Times New Roman" panose="02020603050405020304" pitchFamily="18" charset="0"/>
                <a:cs typeface="Times New Roman" panose="02020603050405020304" pitchFamily="18" charset="0"/>
              </a:rPr>
              <a:t>|A| = |B|</a:t>
            </a:r>
          </a:p>
        </p:txBody>
      </p:sp>
      <p:sp>
        <p:nvSpPr>
          <p:cNvPr id="99" name="テキスト ボックス 98"/>
          <p:cNvSpPr txBox="1"/>
          <p:nvPr/>
        </p:nvSpPr>
        <p:spPr>
          <a:xfrm>
            <a:off x="22309072" y="15174258"/>
            <a:ext cx="7761794" cy="892552"/>
          </a:xfrm>
          <a:prstGeom prst="rect">
            <a:avLst/>
          </a:prstGeom>
          <a:noFill/>
        </p:spPr>
        <p:txBody>
          <a:bodyPr wrap="square" rtlCol="0">
            <a:spAutoFit/>
          </a:bodyPr>
          <a:lstStyle/>
          <a:p>
            <a:r>
              <a:rPr lang="en-US" altLang="ja-JP" sz="2600" dirty="0" smtClean="0">
                <a:latin typeface="Times New Roman" panose="02020603050405020304" pitchFamily="18" charset="0"/>
                <a:cs typeface="Times New Roman" panose="02020603050405020304" pitchFamily="18" charset="0"/>
              </a:rPr>
              <a:t>[1] </a:t>
            </a:r>
            <a:r>
              <a:rPr lang="ja-JP" altLang="en-US" sz="2600" dirty="0" smtClean="0">
                <a:latin typeface="Times New Roman" panose="02020603050405020304" pitchFamily="18" charset="0"/>
                <a:cs typeface="Times New Roman" panose="02020603050405020304" pitchFamily="18" charset="0"/>
              </a:rPr>
              <a:t>琵琶</a:t>
            </a:r>
            <a:r>
              <a:rPr lang="ja-JP" altLang="en-US" sz="2600" dirty="0">
                <a:latin typeface="Times New Roman" panose="02020603050405020304" pitchFamily="18" charset="0"/>
                <a:cs typeface="Times New Roman" panose="02020603050405020304" pitchFamily="18" charset="0"/>
              </a:rPr>
              <a:t>哲志</a:t>
            </a:r>
            <a:r>
              <a:rPr lang="en-US" altLang="ja-JP" sz="2600" dirty="0">
                <a:latin typeface="Times New Roman" panose="02020603050405020304" pitchFamily="18" charset="0"/>
                <a:cs typeface="Times New Roman" panose="02020603050405020304" pitchFamily="18" charset="0"/>
              </a:rPr>
              <a:t> </a:t>
            </a:r>
            <a:r>
              <a:rPr lang="ja-JP" altLang="en-US" sz="2600" dirty="0" smtClean="0">
                <a:latin typeface="Times New Roman" panose="02020603050405020304" pitchFamily="18" charset="0"/>
                <a:cs typeface="Times New Roman" panose="02020603050405020304" pitchFamily="18" charset="0"/>
              </a:rPr>
              <a:t>（</a:t>
            </a:r>
            <a:r>
              <a:rPr lang="en-US" altLang="ja-JP" sz="2600" dirty="0" smtClean="0">
                <a:latin typeface="Times New Roman" panose="02020603050405020304" pitchFamily="18" charset="0"/>
                <a:cs typeface="Times New Roman" panose="02020603050405020304" pitchFamily="18" charset="0"/>
              </a:rPr>
              <a:t>2008</a:t>
            </a:r>
            <a:r>
              <a:rPr lang="ja-JP" altLang="en-US" sz="2600" dirty="0" smtClean="0">
                <a:latin typeface="Times New Roman" panose="02020603050405020304" pitchFamily="18" charset="0"/>
                <a:cs typeface="Times New Roman" panose="02020603050405020304" pitchFamily="18" charset="0"/>
              </a:rPr>
              <a:t>）「熱音響工学初心者のための</a:t>
            </a:r>
            <a:endParaRPr lang="en-US" altLang="ja-JP" sz="2600" dirty="0" smtClean="0">
              <a:latin typeface="Times New Roman" panose="02020603050405020304" pitchFamily="18" charset="0"/>
              <a:cs typeface="Times New Roman" panose="02020603050405020304" pitchFamily="18" charset="0"/>
            </a:endParaRPr>
          </a:p>
          <a:p>
            <a:r>
              <a:rPr lang="ja-JP" altLang="en-US" sz="2600" dirty="0" smtClean="0">
                <a:latin typeface="Times New Roman" panose="02020603050405020304" pitchFamily="18" charset="0"/>
                <a:cs typeface="Times New Roman" panose="02020603050405020304" pitchFamily="18" charset="0"/>
              </a:rPr>
              <a:t>計測入門」</a:t>
            </a:r>
            <a:r>
              <a:rPr lang="en-US" altLang="ja-JP" sz="2600" dirty="0" smtClean="0">
                <a:latin typeface="Times New Roman" panose="02020603050405020304" pitchFamily="18" charset="0"/>
                <a:cs typeface="Times New Roman" panose="02020603050405020304" pitchFamily="18" charset="0"/>
              </a:rPr>
              <a:t>,pp.522-523,</a:t>
            </a:r>
            <a:r>
              <a:rPr lang="ja-JP" altLang="en-US" sz="2600" dirty="0" smtClean="0">
                <a:latin typeface="Times New Roman" panose="02020603050405020304" pitchFamily="18" charset="0"/>
                <a:cs typeface="Times New Roman" panose="02020603050405020304" pitchFamily="18" charset="0"/>
              </a:rPr>
              <a:t>低温工学</a:t>
            </a:r>
            <a:r>
              <a:rPr lang="en-US" altLang="ja-JP" sz="2600" dirty="0" smtClean="0">
                <a:latin typeface="Times New Roman" panose="02020603050405020304" pitchFamily="18" charset="0"/>
                <a:cs typeface="Times New Roman" panose="02020603050405020304" pitchFamily="18" charset="0"/>
              </a:rPr>
              <a:t>43</a:t>
            </a:r>
            <a:r>
              <a:rPr lang="ja-JP" altLang="en-US" sz="2600" dirty="0" smtClean="0">
                <a:latin typeface="Times New Roman" panose="02020603050405020304" pitchFamily="18" charset="0"/>
                <a:cs typeface="Times New Roman" panose="02020603050405020304" pitchFamily="18" charset="0"/>
              </a:rPr>
              <a:t>巻</a:t>
            </a:r>
            <a:r>
              <a:rPr lang="en-US" altLang="ja-JP" sz="2600" dirty="0" smtClean="0">
                <a:latin typeface="Times New Roman" panose="02020603050405020304" pitchFamily="18" charset="0"/>
                <a:cs typeface="Times New Roman" panose="02020603050405020304" pitchFamily="18" charset="0"/>
              </a:rPr>
              <a:t>12</a:t>
            </a:r>
            <a:r>
              <a:rPr lang="ja-JP" altLang="en-US" sz="2600" dirty="0" smtClean="0">
                <a:latin typeface="Times New Roman" panose="02020603050405020304" pitchFamily="18" charset="0"/>
                <a:cs typeface="Times New Roman" panose="02020603050405020304" pitchFamily="18" charset="0"/>
              </a:rPr>
              <a:t>号</a:t>
            </a:r>
            <a:endParaRPr lang="en-US" altLang="ja-JP" sz="2600" dirty="0">
              <a:latin typeface="Times New Roman" panose="02020603050405020304" pitchFamily="18" charset="0"/>
              <a:cs typeface="Times New Roman" panose="02020603050405020304" pitchFamily="18" charset="0"/>
            </a:endParaRPr>
          </a:p>
        </p:txBody>
      </p:sp>
      <p:sp>
        <p:nvSpPr>
          <p:cNvPr id="242" name="テキスト ボックス 241"/>
          <p:cNvSpPr txBox="1"/>
          <p:nvPr/>
        </p:nvSpPr>
        <p:spPr>
          <a:xfrm>
            <a:off x="7763982" y="7060064"/>
            <a:ext cx="6673796" cy="707886"/>
          </a:xfrm>
          <a:prstGeom prst="rect">
            <a:avLst/>
          </a:prstGeom>
          <a:noFill/>
        </p:spPr>
        <p:txBody>
          <a:bodyPr wrap="square" rtlCol="0">
            <a:spAutoFit/>
          </a:bodyPr>
          <a:lstStyle/>
          <a:p>
            <a:r>
              <a:rPr lang="ja-JP" altLang="en-US" sz="4000" b="1" dirty="0" smtClean="0">
                <a:latin typeface="Times New Roman" panose="02020603050405020304" pitchFamily="18" charset="0"/>
                <a:cs typeface="Times New Roman" panose="02020603050405020304" pitchFamily="18" charset="0"/>
              </a:rPr>
              <a:t>冷却に</a:t>
            </a:r>
            <a:r>
              <a:rPr lang="ja-JP" altLang="en-US" sz="4000" b="1" dirty="0">
                <a:latin typeface="Times New Roman" panose="02020603050405020304" pitchFamily="18" charset="0"/>
                <a:cs typeface="Times New Roman" panose="02020603050405020304" pitchFamily="18" charset="0"/>
              </a:rPr>
              <a:t>利用</a:t>
            </a:r>
            <a:endParaRPr lang="en-US" altLang="ja-JP" sz="1800" b="1" dirty="0">
              <a:latin typeface="Times New Roman" panose="02020603050405020304" pitchFamily="18" charset="0"/>
              <a:cs typeface="Times New Roman" panose="02020603050405020304" pitchFamily="18" charset="0"/>
            </a:endParaRPr>
          </a:p>
        </p:txBody>
      </p:sp>
      <p:sp>
        <p:nvSpPr>
          <p:cNvPr id="77" name="下矢印 76"/>
          <p:cNvSpPr/>
          <p:nvPr/>
        </p:nvSpPr>
        <p:spPr>
          <a:xfrm>
            <a:off x="8545825" y="6538000"/>
            <a:ext cx="1364978" cy="5263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sp>
        <p:nvSpPr>
          <p:cNvPr id="6" name="正方形/長方形 5"/>
          <p:cNvSpPr/>
          <p:nvPr/>
        </p:nvSpPr>
        <p:spPr>
          <a:xfrm>
            <a:off x="16838796" y="20220589"/>
            <a:ext cx="6582111" cy="701731"/>
          </a:xfrm>
          <a:prstGeom prst="rect">
            <a:avLst/>
          </a:prstGeom>
        </p:spPr>
        <p:txBody>
          <a:bodyPr wrap="square">
            <a:spAutoFit/>
          </a:bodyPr>
          <a:lstStyle/>
          <a:p>
            <a:pPr>
              <a:lnSpc>
                <a:spcPct val="110000"/>
              </a:lnSpc>
            </a:pPr>
            <a:r>
              <a:rPr lang="ja-JP" altLang="en-US" sz="3600" b="1" dirty="0" smtClean="0">
                <a:latin typeface="Times New Roman" panose="02020603050405020304" pitchFamily="18" charset="0"/>
                <a:cs typeface="Times New Roman" panose="02020603050405020304" pitchFamily="18" charset="0"/>
              </a:rPr>
              <a:t>・各センサ</a:t>
            </a:r>
            <a:r>
              <a:rPr lang="ja-JP" altLang="en-US" sz="3600" b="1" dirty="0">
                <a:latin typeface="Times New Roman" panose="02020603050405020304" pitchFamily="18" charset="0"/>
                <a:cs typeface="Times New Roman" panose="02020603050405020304" pitchFamily="18" charset="0"/>
              </a:rPr>
              <a:t>の出力電圧が</a:t>
            </a:r>
            <a:r>
              <a:rPr lang="ja-JP" altLang="en-US" sz="3600" b="1" dirty="0" smtClean="0">
                <a:latin typeface="Times New Roman" panose="02020603050405020304" pitchFamily="18" charset="0"/>
                <a:cs typeface="Times New Roman" panose="02020603050405020304" pitchFamily="18" charset="0"/>
              </a:rPr>
              <a:t>同振幅</a:t>
            </a:r>
            <a:endParaRPr lang="en-US" altLang="ja-JP" sz="3600" b="1" dirty="0">
              <a:latin typeface="Times New Roman" panose="02020603050405020304" pitchFamily="18" charset="0"/>
              <a:cs typeface="Times New Roman" panose="02020603050405020304" pitchFamily="18" charset="0"/>
            </a:endParaRPr>
          </a:p>
        </p:txBody>
      </p:sp>
      <p:sp>
        <p:nvSpPr>
          <p:cNvPr id="10" name="正方形/長方形 9"/>
          <p:cNvSpPr/>
          <p:nvPr/>
        </p:nvSpPr>
        <p:spPr>
          <a:xfrm>
            <a:off x="15963296" y="20019874"/>
            <a:ext cx="7208702" cy="35678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sp>
        <p:nvSpPr>
          <p:cNvPr id="86" name="テキスト ボックス 85"/>
          <p:cNvSpPr txBox="1"/>
          <p:nvPr/>
        </p:nvSpPr>
        <p:spPr>
          <a:xfrm>
            <a:off x="15375746" y="20145026"/>
            <a:ext cx="1324942" cy="707886"/>
          </a:xfrm>
          <a:prstGeom prst="rect">
            <a:avLst/>
          </a:prstGeom>
          <a:solidFill>
            <a:schemeClr val="bg1"/>
          </a:solidFill>
          <a:ln>
            <a:solidFill>
              <a:schemeClr val="tx1"/>
            </a:solidFill>
          </a:ln>
        </p:spPr>
        <p:txBody>
          <a:bodyPr wrap="square" rtlCol="0">
            <a:spAutoFit/>
          </a:bodyPr>
          <a:lstStyle/>
          <a:p>
            <a:pPr algn="ctr"/>
            <a:r>
              <a:rPr lang="ja-JP" altLang="en-US" sz="4000" b="1" dirty="0" smtClean="0">
                <a:latin typeface="Times New Roman" panose="02020603050405020304" pitchFamily="18" charset="0"/>
                <a:cs typeface="Times New Roman" panose="02020603050405020304" pitchFamily="18" charset="0"/>
              </a:rPr>
              <a:t>予想</a:t>
            </a:r>
            <a:endParaRPr kumimoji="1" lang="ja-JP" altLang="en-US" sz="4000" b="1" dirty="0">
              <a:latin typeface="Times New Roman" panose="02020603050405020304" pitchFamily="18" charset="0"/>
              <a:cs typeface="Times New Roman" panose="02020603050405020304" pitchFamily="18" charset="0"/>
            </a:endParaRPr>
          </a:p>
        </p:txBody>
      </p:sp>
      <p:sp>
        <p:nvSpPr>
          <p:cNvPr id="80" name="正方形/長方形 79"/>
          <p:cNvSpPr/>
          <p:nvPr/>
        </p:nvSpPr>
        <p:spPr>
          <a:xfrm>
            <a:off x="15955028" y="23729359"/>
            <a:ext cx="7216970" cy="22114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sp>
        <p:nvSpPr>
          <p:cNvPr id="82" name="テキスト ボックス 81"/>
          <p:cNvSpPr txBox="1"/>
          <p:nvPr/>
        </p:nvSpPr>
        <p:spPr>
          <a:xfrm>
            <a:off x="15322950" y="24048428"/>
            <a:ext cx="1326750" cy="707886"/>
          </a:xfrm>
          <a:prstGeom prst="rect">
            <a:avLst/>
          </a:prstGeom>
          <a:solidFill>
            <a:schemeClr val="bg1"/>
          </a:solidFill>
          <a:ln>
            <a:solidFill>
              <a:schemeClr val="tx1"/>
            </a:solidFill>
          </a:ln>
        </p:spPr>
        <p:txBody>
          <a:bodyPr wrap="square" rtlCol="0">
            <a:spAutoFit/>
          </a:bodyPr>
          <a:lstStyle/>
          <a:p>
            <a:pPr algn="ctr"/>
            <a:r>
              <a:rPr lang="ja-JP" altLang="en-US" sz="4000" b="1" dirty="0">
                <a:latin typeface="Times New Roman" panose="02020603050405020304" pitchFamily="18" charset="0"/>
                <a:cs typeface="Times New Roman" panose="02020603050405020304" pitchFamily="18" charset="0"/>
              </a:rPr>
              <a:t>結果</a:t>
            </a:r>
            <a:endParaRPr kumimoji="1" lang="ja-JP" altLang="en-US" sz="4000" b="1" dirty="0">
              <a:latin typeface="Times New Roman" panose="02020603050405020304" pitchFamily="18" charset="0"/>
              <a:cs typeface="Times New Roman" panose="02020603050405020304" pitchFamily="18" charset="0"/>
            </a:endParaRPr>
          </a:p>
        </p:txBody>
      </p:sp>
      <p:sp>
        <p:nvSpPr>
          <p:cNvPr id="11" name="正方形/長方形 10"/>
          <p:cNvSpPr/>
          <p:nvPr/>
        </p:nvSpPr>
        <p:spPr>
          <a:xfrm>
            <a:off x="16828039" y="24013596"/>
            <a:ext cx="5849852" cy="1754326"/>
          </a:xfrm>
          <a:prstGeom prst="rect">
            <a:avLst/>
          </a:prstGeom>
        </p:spPr>
        <p:txBody>
          <a:bodyPr wrap="square">
            <a:spAutoFit/>
          </a:bodyPr>
          <a:lstStyle/>
          <a:p>
            <a:r>
              <a:rPr lang="ja-JP" altLang="en-US" sz="3600" b="1" dirty="0">
                <a:latin typeface="Times New Roman" panose="02020603050405020304" pitchFamily="18" charset="0"/>
                <a:cs typeface="Times New Roman" panose="02020603050405020304" pitchFamily="18" charset="0"/>
              </a:rPr>
              <a:t>・</a:t>
            </a:r>
            <a:r>
              <a:rPr lang="ja-JP" altLang="en-US" sz="3600" b="1" dirty="0" smtClean="0">
                <a:latin typeface="Times New Roman" panose="02020603050405020304" pitchFamily="18" charset="0"/>
                <a:cs typeface="Times New Roman" panose="02020603050405020304" pitchFamily="18" charset="0"/>
              </a:rPr>
              <a:t>振幅 </a:t>
            </a:r>
            <a:r>
              <a:rPr lang="en-US" altLang="ja-JP" sz="3600" b="1" dirty="0">
                <a:latin typeface="Times New Roman" panose="02020603050405020304" pitchFamily="18" charset="0"/>
                <a:cs typeface="Times New Roman" panose="02020603050405020304" pitchFamily="18" charset="0"/>
              </a:rPr>
              <a:t>sensor2 &gt; </a:t>
            </a:r>
            <a:r>
              <a:rPr lang="en-US" altLang="ja-JP" sz="3600" b="1" dirty="0" smtClean="0">
                <a:latin typeface="Times New Roman" panose="02020603050405020304" pitchFamily="18" charset="0"/>
                <a:cs typeface="Times New Roman" panose="02020603050405020304" pitchFamily="18" charset="0"/>
              </a:rPr>
              <a:t>sensor1</a:t>
            </a:r>
            <a:endParaRPr lang="en-US" altLang="ja-JP" sz="3600" b="1" dirty="0">
              <a:latin typeface="Times New Roman" panose="02020603050405020304" pitchFamily="18" charset="0"/>
              <a:cs typeface="Times New Roman" panose="02020603050405020304" pitchFamily="18" charset="0"/>
            </a:endParaRPr>
          </a:p>
          <a:p>
            <a:r>
              <a:rPr lang="ja-JP" altLang="en-US" sz="3600" b="1" dirty="0" smtClean="0">
                <a:latin typeface="Times New Roman" panose="02020603050405020304" pitchFamily="18" charset="0"/>
                <a:cs typeface="Times New Roman" panose="02020603050405020304" pitchFamily="18" charset="0"/>
              </a:rPr>
              <a:t>・遅れ時間 </a:t>
            </a:r>
            <a:r>
              <a:rPr lang="en-US" altLang="ja-JP" sz="3600" b="1" i="1" dirty="0" smtClean="0">
                <a:latin typeface="Times New Roman" panose="02020603050405020304" pitchFamily="18" charset="0"/>
                <a:cs typeface="Times New Roman" panose="02020603050405020304" pitchFamily="18" charset="0"/>
              </a:rPr>
              <a:t>t</a:t>
            </a:r>
            <a:r>
              <a:rPr lang="en-US" altLang="ja-JP" sz="3600" b="1" dirty="0" smtClean="0">
                <a:latin typeface="Times New Roman" panose="02020603050405020304" pitchFamily="18" charset="0"/>
                <a:cs typeface="Times New Roman" panose="02020603050405020304" pitchFamily="18" charset="0"/>
              </a:rPr>
              <a:t> </a:t>
            </a:r>
            <a:r>
              <a:rPr lang="en-US" altLang="ja-JP" sz="3600" b="1" dirty="0">
                <a:latin typeface="Times New Roman" panose="02020603050405020304" pitchFamily="18" charset="0"/>
                <a:cs typeface="Times New Roman" panose="02020603050405020304" pitchFamily="18" charset="0"/>
              </a:rPr>
              <a:t>=</a:t>
            </a:r>
            <a:r>
              <a:rPr lang="en-US" altLang="ja-JP" sz="3600" b="1" dirty="0" smtClean="0">
                <a:latin typeface="Times New Roman" panose="02020603050405020304" pitchFamily="18" charset="0"/>
                <a:cs typeface="Times New Roman" panose="02020603050405020304" pitchFamily="18" charset="0"/>
              </a:rPr>
              <a:t>0.4[</a:t>
            </a:r>
            <a:r>
              <a:rPr lang="en-US" altLang="ja-JP" sz="3600" b="1" dirty="0" err="1" smtClean="0">
                <a:latin typeface="Times New Roman" panose="02020603050405020304" pitchFamily="18" charset="0"/>
                <a:cs typeface="Times New Roman" panose="02020603050405020304" pitchFamily="18" charset="0"/>
              </a:rPr>
              <a:t>ms</a:t>
            </a:r>
            <a:r>
              <a:rPr lang="en-US" altLang="ja-JP" sz="3600" b="1" dirty="0" smtClean="0">
                <a:latin typeface="Times New Roman" panose="02020603050405020304" pitchFamily="18" charset="0"/>
                <a:cs typeface="Times New Roman" panose="02020603050405020304" pitchFamily="18" charset="0"/>
              </a:rPr>
              <a:t>]</a:t>
            </a:r>
          </a:p>
          <a:p>
            <a:r>
              <a:rPr lang="ja-JP" altLang="en-US" sz="3600" b="1" dirty="0" smtClean="0">
                <a:latin typeface="Times New Roman" panose="02020603050405020304" pitchFamily="18" charset="0"/>
                <a:cs typeface="Times New Roman" panose="02020603050405020304" pitchFamily="18" charset="0"/>
              </a:rPr>
              <a:t>・進行波成分</a:t>
            </a:r>
            <a:r>
              <a:rPr lang="en-US" altLang="ja-JP" sz="3600" b="1" dirty="0" smtClean="0">
                <a:latin typeface="Times New Roman" panose="02020603050405020304" pitchFamily="18" charset="0"/>
                <a:cs typeface="Times New Roman" panose="02020603050405020304" pitchFamily="18" charset="0"/>
              </a:rPr>
              <a:t>|A|&gt;&gt;0</a:t>
            </a:r>
            <a:endParaRPr lang="en-US" altLang="ja-JP" sz="3600" b="1" dirty="0">
              <a:latin typeface="Times New Roman" panose="02020603050405020304" pitchFamily="18" charset="0"/>
              <a:cs typeface="Times New Roman" panose="02020603050405020304" pitchFamily="18" charset="0"/>
            </a:endParaRPr>
          </a:p>
        </p:txBody>
      </p:sp>
      <p:sp>
        <p:nvSpPr>
          <p:cNvPr id="12" name="正方形/長方形 11"/>
          <p:cNvSpPr/>
          <p:nvPr/>
        </p:nvSpPr>
        <p:spPr>
          <a:xfrm>
            <a:off x="18873854" y="26035781"/>
            <a:ext cx="7698384" cy="769441"/>
          </a:xfrm>
          <a:prstGeom prst="rect">
            <a:avLst/>
          </a:prstGeom>
        </p:spPr>
        <p:txBody>
          <a:bodyPr wrap="square">
            <a:spAutoFit/>
          </a:bodyPr>
          <a:lstStyle/>
          <a:p>
            <a:r>
              <a:rPr lang="ja-JP" altLang="en-US" sz="4400" b="1" u="sng" dirty="0" smtClean="0">
                <a:latin typeface="Times New Roman" panose="02020603050405020304" pitchFamily="18" charset="0"/>
                <a:cs typeface="Times New Roman" panose="02020603050405020304" pitchFamily="18" charset="0"/>
              </a:rPr>
              <a:t>進行波成分</a:t>
            </a:r>
            <a:r>
              <a:rPr lang="en-US" altLang="ja-JP" sz="4400" b="1" u="sng" dirty="0" smtClean="0">
                <a:latin typeface="Times New Roman" panose="02020603050405020304" pitchFamily="18" charset="0"/>
                <a:cs typeface="Times New Roman" panose="02020603050405020304" pitchFamily="18" charset="0"/>
              </a:rPr>
              <a:t>A</a:t>
            </a:r>
            <a:r>
              <a:rPr lang="ja-JP" altLang="en-US" sz="4400" b="1" u="sng" dirty="0" smtClean="0">
                <a:latin typeface="Times New Roman" panose="02020603050405020304" pitchFamily="18" charset="0"/>
                <a:cs typeface="Times New Roman" panose="02020603050405020304" pitchFamily="18" charset="0"/>
              </a:rPr>
              <a:t>≒</a:t>
            </a:r>
            <a:r>
              <a:rPr lang="en-US" altLang="ja-JP" sz="4400" b="1" u="sng" dirty="0" smtClean="0">
                <a:latin typeface="Times New Roman" panose="02020603050405020304" pitchFamily="18" charset="0"/>
                <a:cs typeface="Times New Roman" panose="02020603050405020304" pitchFamily="18" charset="0"/>
              </a:rPr>
              <a:t>0</a:t>
            </a:r>
            <a:r>
              <a:rPr lang="ja-JP" altLang="en-US" sz="4400" b="1" u="sng" dirty="0" smtClean="0">
                <a:latin typeface="Times New Roman" panose="02020603050405020304" pitchFamily="18" charset="0"/>
                <a:cs typeface="Times New Roman" panose="02020603050405020304" pitchFamily="18" charset="0"/>
              </a:rPr>
              <a:t>とならない</a:t>
            </a:r>
            <a:endParaRPr lang="en-US" altLang="ja-JP" sz="4400" b="1" u="sng" dirty="0" smtClean="0">
              <a:latin typeface="Times New Roman" panose="02020603050405020304" pitchFamily="18" charset="0"/>
              <a:cs typeface="Times New Roman" panose="02020603050405020304" pitchFamily="18" charset="0"/>
            </a:endParaRPr>
          </a:p>
        </p:txBody>
      </p:sp>
      <p:graphicFrame>
        <p:nvGraphicFramePr>
          <p:cNvPr id="14" name="表 13"/>
          <p:cNvGraphicFramePr>
            <a:graphicFrameLocks noGrp="1"/>
          </p:cNvGraphicFramePr>
          <p:nvPr>
            <p:extLst>
              <p:ext uri="{D42A27DB-BD31-4B8C-83A1-F6EECF244321}">
                <p14:modId xmlns:p14="http://schemas.microsoft.com/office/powerpoint/2010/main" val="1612998154"/>
              </p:ext>
            </p:extLst>
          </p:nvPr>
        </p:nvGraphicFramePr>
        <p:xfrm>
          <a:off x="15696566" y="29944152"/>
          <a:ext cx="13924631" cy="2909382"/>
        </p:xfrm>
        <a:graphic>
          <a:graphicData uri="http://schemas.openxmlformats.org/drawingml/2006/table">
            <a:tbl>
              <a:tblPr/>
              <a:tblGrid>
                <a:gridCol w="1626276">
                  <a:extLst>
                    <a:ext uri="{9D8B030D-6E8A-4147-A177-3AD203B41FA5}">
                      <a16:colId xmlns:a16="http://schemas.microsoft.com/office/drawing/2014/main" val="1334807666"/>
                    </a:ext>
                  </a:extLst>
                </a:gridCol>
                <a:gridCol w="1586798">
                  <a:extLst>
                    <a:ext uri="{9D8B030D-6E8A-4147-A177-3AD203B41FA5}">
                      <a16:colId xmlns:a16="http://schemas.microsoft.com/office/drawing/2014/main" val="2636781539"/>
                    </a:ext>
                  </a:extLst>
                </a:gridCol>
                <a:gridCol w="2298332">
                  <a:extLst>
                    <a:ext uri="{9D8B030D-6E8A-4147-A177-3AD203B41FA5}">
                      <a16:colId xmlns:a16="http://schemas.microsoft.com/office/drawing/2014/main" val="31215646"/>
                    </a:ext>
                  </a:extLst>
                </a:gridCol>
                <a:gridCol w="2242288">
                  <a:extLst>
                    <a:ext uri="{9D8B030D-6E8A-4147-A177-3AD203B41FA5}">
                      <a16:colId xmlns:a16="http://schemas.microsoft.com/office/drawing/2014/main" val="3873970943"/>
                    </a:ext>
                  </a:extLst>
                </a:gridCol>
                <a:gridCol w="3040185">
                  <a:extLst>
                    <a:ext uri="{9D8B030D-6E8A-4147-A177-3AD203B41FA5}">
                      <a16:colId xmlns:a16="http://schemas.microsoft.com/office/drawing/2014/main" val="1711026641"/>
                    </a:ext>
                  </a:extLst>
                </a:gridCol>
                <a:gridCol w="3130752">
                  <a:extLst>
                    <a:ext uri="{9D8B030D-6E8A-4147-A177-3AD203B41FA5}">
                      <a16:colId xmlns:a16="http://schemas.microsoft.com/office/drawing/2014/main" val="3403162662"/>
                    </a:ext>
                  </a:extLst>
                </a:gridCol>
              </a:tblGrid>
              <a:tr h="1467572">
                <a:tc>
                  <a:txBody>
                    <a:bodyPr/>
                    <a:lstStyle/>
                    <a:p>
                      <a:pPr algn="ctr" fontAlgn="ctr"/>
                      <a:r>
                        <a:rPr lang="en-US" altLang="ja-JP" sz="4000" b="0" i="0" u="none" strike="noStrike" cap="none" spc="0" dirty="0" smtClean="0">
                          <a:ln w="0">
                            <a:solidFill>
                              <a:srgbClr val="00B0F0"/>
                            </a:solidFill>
                          </a:ln>
                          <a:solidFill>
                            <a:srgbClr val="00B0F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SPK1</a:t>
                      </a:r>
                    </a:p>
                    <a:p>
                      <a:pPr algn="ctr" fontAlgn="ctr"/>
                      <a:r>
                        <a:rPr lang="en-US" altLang="ja-JP" sz="4000" b="0" i="0" u="none" strike="noStrike" cap="none" spc="0" dirty="0" smtClean="0">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V</a:t>
                      </a:r>
                      <a:r>
                        <a:rPr lang="en-US" altLang="ja-JP" sz="4000" b="0" i="0" u="none" strike="noStrike" cap="none" spc="0" baseline="-25000" dirty="0" smtClean="0">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1</a:t>
                      </a:r>
                      <a:r>
                        <a:rPr lang="en-US" altLang="ja-JP" sz="4000" b="0" i="0" u="none" strike="noStrike" cap="none" spc="0" dirty="0" smtClean="0">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[V]</a:t>
                      </a:r>
                      <a:endParaRPr lang="ja-JP" altLang="en-US" sz="4000" b="0" i="0" u="none" strike="noStrike" cap="none" spc="0" dirty="0">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txBody>
                  <a:tcPr marL="5513" marR="5513" marT="5513"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4000" b="0" i="0" u="none" strike="noStrike" cap="none" spc="0" dirty="0" smtClean="0">
                          <a:ln w="0">
                            <a:solidFill>
                              <a:schemeClr val="accent6">
                                <a:lumMod val="60000"/>
                                <a:lumOff val="40000"/>
                              </a:schemeClr>
                            </a:solidFill>
                          </a:ln>
                          <a:solidFill>
                            <a:srgbClr val="FFC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SPK2</a:t>
                      </a:r>
                    </a:p>
                    <a:p>
                      <a:pPr algn="ctr" fontAlgn="ctr"/>
                      <a:r>
                        <a:rPr lang="en-US" altLang="ja-JP" sz="4000" b="0" i="0" u="none" strike="noStrike" cap="none" spc="0" dirty="0" smtClean="0">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V</a:t>
                      </a:r>
                      <a:r>
                        <a:rPr lang="en-US" altLang="ja-JP" sz="4000" b="0" i="0" u="none" strike="noStrike" cap="none" spc="0" baseline="-25000" dirty="0" smtClean="0">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2</a:t>
                      </a:r>
                      <a:r>
                        <a:rPr lang="en-US" altLang="ja-JP" sz="4000" b="0" i="0" u="none" strike="noStrike" cap="none" spc="0" dirty="0" smtClean="0">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[V]</a:t>
                      </a:r>
                      <a:endParaRPr lang="en-US" altLang="ja-JP" sz="4000" b="0" i="0" u="none" strike="noStrike" cap="none" spc="0" dirty="0">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4000" b="1" i="0" u="none" strike="noStrike" dirty="0" smtClean="0">
                          <a:solidFill>
                            <a:srgbClr val="00B050"/>
                          </a:solidFill>
                          <a:latin typeface="Times New Roman" panose="02020603050405020304" pitchFamily="18" charset="0"/>
                          <a:cs typeface="Times New Roman" panose="02020603050405020304" pitchFamily="18" charset="0"/>
                        </a:rPr>
                        <a:t>sensor1</a:t>
                      </a:r>
                    </a:p>
                    <a:p>
                      <a:pPr algn="ctr" fontAlgn="ctr"/>
                      <a:r>
                        <a:rPr lang="en-US" altLang="ja-JP" sz="4000" b="1" i="0" u="none" strike="noStrike" dirty="0" err="1" smtClean="0">
                          <a:solidFill>
                            <a:srgbClr val="000000"/>
                          </a:solidFill>
                          <a:latin typeface="Times New Roman" panose="02020603050405020304" pitchFamily="18" charset="0"/>
                          <a:cs typeface="Times New Roman" panose="02020603050405020304" pitchFamily="18" charset="0"/>
                        </a:rPr>
                        <a:t>V</a:t>
                      </a:r>
                      <a:r>
                        <a:rPr lang="en-US" altLang="ja-JP" sz="4000" b="1" i="0" u="none" strike="noStrike" baseline="-25000" dirty="0" err="1" smtClean="0">
                          <a:solidFill>
                            <a:srgbClr val="000000"/>
                          </a:solidFill>
                          <a:latin typeface="Times New Roman" panose="02020603050405020304" pitchFamily="18" charset="0"/>
                          <a:cs typeface="Times New Roman" panose="02020603050405020304" pitchFamily="18" charset="0"/>
                        </a:rPr>
                        <a:t>pp</a:t>
                      </a:r>
                      <a:r>
                        <a:rPr lang="en-US" altLang="ja-JP" sz="4000" b="1" i="0" u="none" strike="noStrike" dirty="0" smtClean="0">
                          <a:solidFill>
                            <a:srgbClr val="000000"/>
                          </a:solidFill>
                          <a:latin typeface="Times New Roman" panose="02020603050405020304" pitchFamily="18" charset="0"/>
                          <a:cs typeface="Times New Roman" panose="02020603050405020304" pitchFamily="18" charset="0"/>
                        </a:rPr>
                        <a:t>[mV</a:t>
                      </a:r>
                      <a:r>
                        <a:rPr lang="en-US" altLang="ja-JP" sz="4000" b="1" i="0" u="none" strike="noStrike" dirty="0" smtClean="0">
                          <a:solidFill>
                            <a:srgbClr val="000000"/>
                          </a:solidFill>
                          <a:latin typeface="Times New Roman" panose="02020603050405020304" pitchFamily="18" charset="0"/>
                          <a:cs typeface="Times New Roman" panose="02020603050405020304" pitchFamily="18" charset="0"/>
                        </a:rPr>
                        <a:t>]</a:t>
                      </a:r>
                      <a:endParaRPr lang="en-US" altLang="ja-JP"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4000" b="1" i="0" u="none" strike="noStrike" dirty="0" smtClean="0">
                          <a:solidFill>
                            <a:srgbClr val="FF3399"/>
                          </a:solidFill>
                          <a:latin typeface="Times New Roman" panose="02020603050405020304" pitchFamily="18" charset="0"/>
                          <a:cs typeface="Times New Roman" panose="02020603050405020304" pitchFamily="18" charset="0"/>
                        </a:rPr>
                        <a:t>sensor2</a:t>
                      </a:r>
                    </a:p>
                    <a:p>
                      <a:pPr algn="ctr" fontAlgn="ctr"/>
                      <a:r>
                        <a:rPr lang="en-US" altLang="ja-JP" sz="4000" b="1" i="0" u="none" strike="noStrike" dirty="0" err="1" smtClean="0">
                          <a:solidFill>
                            <a:srgbClr val="000000"/>
                          </a:solidFill>
                          <a:latin typeface="Times New Roman" panose="02020603050405020304" pitchFamily="18" charset="0"/>
                          <a:cs typeface="Times New Roman" panose="02020603050405020304" pitchFamily="18" charset="0"/>
                        </a:rPr>
                        <a:t>V</a:t>
                      </a:r>
                      <a:r>
                        <a:rPr lang="en-US" altLang="ja-JP" sz="4000" b="1" i="0" u="none" strike="noStrike" baseline="-25000" dirty="0" err="1" smtClean="0">
                          <a:solidFill>
                            <a:srgbClr val="000000"/>
                          </a:solidFill>
                          <a:latin typeface="Times New Roman" panose="02020603050405020304" pitchFamily="18" charset="0"/>
                          <a:cs typeface="Times New Roman" panose="02020603050405020304" pitchFamily="18" charset="0"/>
                        </a:rPr>
                        <a:t>pp</a:t>
                      </a:r>
                      <a:r>
                        <a:rPr lang="en-US" altLang="ja-JP" sz="4000" b="1" i="0" u="none" strike="noStrike" dirty="0" smtClean="0">
                          <a:solidFill>
                            <a:srgbClr val="000000"/>
                          </a:solidFill>
                          <a:latin typeface="Times New Roman" panose="02020603050405020304" pitchFamily="18" charset="0"/>
                          <a:cs typeface="Times New Roman" panose="02020603050405020304" pitchFamily="18" charset="0"/>
                        </a:rPr>
                        <a:t>[mV</a:t>
                      </a:r>
                      <a:r>
                        <a:rPr lang="en-US" altLang="ja-JP" sz="4000" b="1" i="0" u="none" strike="noStrike" dirty="0" smtClean="0">
                          <a:solidFill>
                            <a:srgbClr val="000000"/>
                          </a:solidFill>
                          <a:latin typeface="Times New Roman" panose="02020603050405020304" pitchFamily="18" charset="0"/>
                          <a:cs typeface="Times New Roman" panose="02020603050405020304" pitchFamily="18" charset="0"/>
                        </a:rPr>
                        <a:t>]</a:t>
                      </a:r>
                      <a:endParaRPr lang="en-US" altLang="ja-JP"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ja-JP" altLang="en-US" sz="4000" b="1" i="0" u="none" strike="noStrike" dirty="0" smtClean="0">
                          <a:solidFill>
                            <a:srgbClr val="000000"/>
                          </a:solidFill>
                          <a:latin typeface="Times New Roman" panose="02020603050405020304" pitchFamily="18" charset="0"/>
                          <a:cs typeface="Times New Roman" panose="02020603050405020304" pitchFamily="18" charset="0"/>
                        </a:rPr>
                        <a:t>進行波成分</a:t>
                      </a:r>
                      <a:endParaRPr lang="en-US" altLang="ja-JP" sz="4000" b="1" i="0" u="none" strike="noStrike" dirty="0" smtClean="0">
                        <a:solidFill>
                          <a:srgbClr val="000000"/>
                        </a:solidFill>
                        <a:latin typeface="Times New Roman" panose="02020603050405020304" pitchFamily="18" charset="0"/>
                        <a:cs typeface="Times New Roman" panose="02020603050405020304" pitchFamily="18" charset="0"/>
                      </a:endParaRPr>
                    </a:p>
                    <a:p>
                      <a:pPr algn="ctr" fontAlgn="ctr"/>
                      <a:r>
                        <a:rPr lang="en-US" altLang="ja-JP" sz="4000" b="1" i="0" u="none" strike="noStrike" dirty="0" smtClean="0">
                          <a:solidFill>
                            <a:srgbClr val="000000"/>
                          </a:solidFill>
                          <a:latin typeface="Times New Roman" panose="02020603050405020304" pitchFamily="18" charset="0"/>
                          <a:cs typeface="Times New Roman" panose="02020603050405020304" pitchFamily="18" charset="0"/>
                        </a:rPr>
                        <a:t>|A|[Pa]</a:t>
                      </a:r>
                      <a:endParaRPr lang="en-US" altLang="ja-JP"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ja-JP" altLang="en-US" sz="4000" b="1" i="0" u="none" strike="noStrike" dirty="0" smtClean="0">
                          <a:solidFill>
                            <a:srgbClr val="000000"/>
                          </a:solidFill>
                          <a:latin typeface="Times New Roman" panose="02020603050405020304" pitchFamily="18" charset="0"/>
                          <a:cs typeface="Times New Roman" panose="02020603050405020304" pitchFamily="18" charset="0"/>
                        </a:rPr>
                        <a:t>進行波成分</a:t>
                      </a:r>
                      <a:endParaRPr lang="en-US" altLang="ja-JP" sz="4000" b="1" i="0" u="none" strike="noStrike" dirty="0" smtClean="0">
                        <a:solidFill>
                          <a:srgbClr val="000000"/>
                        </a:solidFill>
                        <a:latin typeface="Times New Roman" panose="02020603050405020304" pitchFamily="18" charset="0"/>
                        <a:cs typeface="Times New Roman" panose="02020603050405020304" pitchFamily="18" charset="0"/>
                      </a:endParaRPr>
                    </a:p>
                    <a:p>
                      <a:pPr algn="ctr" fontAlgn="ctr"/>
                      <a:r>
                        <a:rPr lang="en-US" altLang="ja-JP" sz="4000" b="1" i="0" u="none" strike="noStrike" dirty="0" smtClean="0">
                          <a:solidFill>
                            <a:srgbClr val="000000"/>
                          </a:solidFill>
                          <a:latin typeface="Times New Roman" panose="02020603050405020304" pitchFamily="18" charset="0"/>
                          <a:cs typeface="Times New Roman" panose="02020603050405020304" pitchFamily="18" charset="0"/>
                        </a:rPr>
                        <a:t>|B|[Pa]</a:t>
                      </a:r>
                      <a:endParaRPr lang="en-US" altLang="ja-JP"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0950267"/>
                  </a:ext>
                </a:extLst>
              </a:tr>
              <a:tr h="664008">
                <a:tc>
                  <a:txBody>
                    <a:bodyPr/>
                    <a:lstStyle/>
                    <a:p>
                      <a:pPr algn="ctr" fontAlgn="ctr"/>
                      <a:r>
                        <a:rPr lang="en-US" altLang="ja-JP" sz="4000" b="1" dirty="0" smtClean="0">
                          <a:latin typeface="Times New Roman" panose="02020603050405020304" pitchFamily="18" charset="0"/>
                        </a:rPr>
                        <a:t>4.6</a:t>
                      </a:r>
                      <a:endParaRPr lang="ja-JP" alt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4000" b="1" i="0" u="none" strike="noStrike" dirty="0" smtClean="0">
                          <a:solidFill>
                            <a:srgbClr val="000000"/>
                          </a:solidFill>
                          <a:latin typeface="Times New Roman" panose="02020603050405020304" pitchFamily="18" charset="0"/>
                          <a:cs typeface="Times New Roman" panose="02020603050405020304" pitchFamily="18" charset="0"/>
                        </a:rPr>
                        <a:t>0</a:t>
                      </a:r>
                      <a:endParaRPr 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4000" b="1" i="0" u="none" strike="noStrike" dirty="0" smtClean="0">
                          <a:solidFill>
                            <a:srgbClr val="000000"/>
                          </a:solidFill>
                          <a:latin typeface="Times New Roman" panose="02020603050405020304" pitchFamily="18" charset="0"/>
                          <a:cs typeface="Times New Roman" panose="02020603050405020304" pitchFamily="18" charset="0"/>
                        </a:rPr>
                        <a:t>550</a:t>
                      </a:r>
                      <a:endParaRPr 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4000" b="1" i="0" u="none" strike="noStrike" dirty="0" smtClean="0">
                          <a:solidFill>
                            <a:srgbClr val="000000"/>
                          </a:solidFill>
                          <a:latin typeface="Times New Roman" panose="02020603050405020304" pitchFamily="18" charset="0"/>
                          <a:cs typeface="Times New Roman" panose="02020603050405020304" pitchFamily="18" charset="0"/>
                        </a:rPr>
                        <a:t>560</a:t>
                      </a:r>
                      <a:endParaRPr 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4000" b="1" i="0" u="none" strike="noStrike" dirty="0" smtClean="0">
                          <a:solidFill>
                            <a:srgbClr val="000000"/>
                          </a:solidFill>
                          <a:latin typeface="Times New Roman" panose="02020603050405020304" pitchFamily="18" charset="0"/>
                          <a:cs typeface="Times New Roman" panose="02020603050405020304" pitchFamily="18" charset="0"/>
                        </a:rPr>
                        <a:t>216</a:t>
                      </a:r>
                      <a:endParaRPr 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4000" b="1" i="0" u="none" strike="noStrike" dirty="0" smtClean="0">
                          <a:solidFill>
                            <a:srgbClr val="000000"/>
                          </a:solidFill>
                          <a:latin typeface="Times New Roman" panose="02020603050405020304" pitchFamily="18" charset="0"/>
                          <a:cs typeface="Times New Roman" panose="02020603050405020304" pitchFamily="18" charset="0"/>
                        </a:rPr>
                        <a:t>187</a:t>
                      </a:r>
                      <a:endParaRPr 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18710245"/>
                  </a:ext>
                </a:extLst>
              </a:tr>
              <a:tr h="777802">
                <a:tc>
                  <a:txBody>
                    <a:bodyPr/>
                    <a:lstStyle/>
                    <a:p>
                      <a:pPr algn="ctr" fontAlgn="ctr"/>
                      <a:r>
                        <a:rPr lang="en-US" altLang="ja-JP" sz="4000" b="1" i="0" u="none" strike="noStrike" dirty="0" smtClean="0">
                          <a:solidFill>
                            <a:srgbClr val="000000"/>
                          </a:solidFill>
                          <a:latin typeface="Times New Roman" panose="02020603050405020304" pitchFamily="18" charset="0"/>
                          <a:cs typeface="Times New Roman" panose="02020603050405020304" pitchFamily="18" charset="0"/>
                        </a:rPr>
                        <a:t>0</a:t>
                      </a:r>
                      <a:endParaRPr lang="ja-JP" alt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4000" b="1" dirty="0" smtClean="0">
                          <a:latin typeface="Times New Roman" panose="02020603050405020304" pitchFamily="18" charset="0"/>
                        </a:rPr>
                        <a:t>4.7</a:t>
                      </a:r>
                      <a:endParaRPr 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4000" b="1" i="0" u="none" strike="noStrike" dirty="0" smtClean="0">
                          <a:solidFill>
                            <a:srgbClr val="000000"/>
                          </a:solidFill>
                          <a:latin typeface="Times New Roman" panose="02020603050405020304" pitchFamily="18" charset="0"/>
                          <a:cs typeface="Times New Roman" panose="02020603050405020304" pitchFamily="18" charset="0"/>
                        </a:rPr>
                        <a:t>5</a:t>
                      </a:r>
                      <a:r>
                        <a:rPr lang="en-US" altLang="ja-JP" sz="4000" b="1" i="0" u="none" strike="noStrike" dirty="0" smtClean="0">
                          <a:solidFill>
                            <a:srgbClr val="000000"/>
                          </a:solidFill>
                          <a:latin typeface="Times New Roman" panose="02020603050405020304" pitchFamily="18" charset="0"/>
                          <a:cs typeface="Times New Roman" panose="02020603050405020304" pitchFamily="18" charset="0"/>
                        </a:rPr>
                        <a:t>6</a:t>
                      </a:r>
                      <a:r>
                        <a:rPr lang="en-US" sz="4000" b="1" i="0" u="none" strike="noStrike" dirty="0" smtClean="0">
                          <a:solidFill>
                            <a:srgbClr val="000000"/>
                          </a:solidFill>
                          <a:latin typeface="Times New Roman" panose="02020603050405020304" pitchFamily="18" charset="0"/>
                          <a:cs typeface="Times New Roman" panose="02020603050405020304" pitchFamily="18" charset="0"/>
                        </a:rPr>
                        <a:t>0</a:t>
                      </a:r>
                      <a:endParaRPr 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4000" b="1" i="0" u="none" strike="noStrike" dirty="0" smtClean="0">
                          <a:solidFill>
                            <a:srgbClr val="000000"/>
                          </a:solidFill>
                          <a:latin typeface="Times New Roman" panose="02020603050405020304" pitchFamily="18" charset="0"/>
                          <a:cs typeface="Times New Roman" panose="02020603050405020304" pitchFamily="18" charset="0"/>
                        </a:rPr>
                        <a:t>550</a:t>
                      </a:r>
                      <a:endParaRPr 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4000" b="1" i="0" u="none" strike="noStrike" dirty="0" smtClean="0">
                          <a:solidFill>
                            <a:srgbClr val="000000"/>
                          </a:solidFill>
                          <a:latin typeface="Times New Roman" panose="02020603050405020304" pitchFamily="18" charset="0"/>
                          <a:cs typeface="Times New Roman" panose="02020603050405020304" pitchFamily="18" charset="0"/>
                        </a:rPr>
                        <a:t>170</a:t>
                      </a:r>
                      <a:endParaRPr 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4000" b="1" i="0" u="none" strike="noStrike" dirty="0" smtClean="0">
                          <a:solidFill>
                            <a:srgbClr val="000000"/>
                          </a:solidFill>
                          <a:latin typeface="Times New Roman" panose="02020603050405020304" pitchFamily="18" charset="0"/>
                          <a:cs typeface="Times New Roman" panose="02020603050405020304" pitchFamily="18" charset="0"/>
                        </a:rPr>
                        <a:t>230</a:t>
                      </a:r>
                      <a:endParaRPr lang="en-US" sz="4000" b="1" i="0" u="none" strike="noStrike" dirty="0">
                        <a:solidFill>
                          <a:srgbClr val="000000"/>
                        </a:solidFill>
                        <a:latin typeface="Times New Roman" panose="02020603050405020304" pitchFamily="18" charset="0"/>
                        <a:cs typeface="Times New Roman" panose="02020603050405020304" pitchFamily="18" charset="0"/>
                      </a:endParaRPr>
                    </a:p>
                  </a:txBody>
                  <a:tcPr marL="5513" marR="5513" marT="5513" marB="0" anchor="ctr">
                    <a:lnL w="285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12053"/>
                  </a:ext>
                </a:extLst>
              </a:tr>
            </a:tbl>
          </a:graphicData>
        </a:graphic>
      </p:graphicFrame>
      <p:sp>
        <p:nvSpPr>
          <p:cNvPr id="15" name="右矢印 14"/>
          <p:cNvSpPr/>
          <p:nvPr/>
        </p:nvSpPr>
        <p:spPr>
          <a:xfrm rot="5400000">
            <a:off x="22111517" y="26616607"/>
            <a:ext cx="536023" cy="9570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sp>
        <p:nvSpPr>
          <p:cNvPr id="88" name="正方形/長方形 87"/>
          <p:cNvSpPr/>
          <p:nvPr/>
        </p:nvSpPr>
        <p:spPr>
          <a:xfrm>
            <a:off x="19962438" y="27504632"/>
            <a:ext cx="5875110" cy="769441"/>
          </a:xfrm>
          <a:prstGeom prst="rect">
            <a:avLst/>
          </a:prstGeom>
        </p:spPr>
        <p:txBody>
          <a:bodyPr wrap="square">
            <a:spAutoFit/>
          </a:bodyPr>
          <a:lstStyle/>
          <a:p>
            <a:r>
              <a:rPr lang="ja-JP" altLang="en-US" sz="4400" b="1" dirty="0" smtClean="0">
                <a:latin typeface="Times New Roman" panose="02020603050405020304" pitchFamily="18" charset="0"/>
                <a:cs typeface="Times New Roman" panose="02020603050405020304" pitchFamily="18" charset="0"/>
              </a:rPr>
              <a:t>より単純な状況で調査</a:t>
            </a:r>
            <a:endParaRPr lang="en-US" altLang="ja-JP" sz="4400" b="1" dirty="0">
              <a:latin typeface="Times New Roman" panose="02020603050405020304" pitchFamily="18" charset="0"/>
              <a:cs typeface="Times New Roman" panose="02020603050405020304" pitchFamily="18" charset="0"/>
            </a:endParaRPr>
          </a:p>
        </p:txBody>
      </p:sp>
      <p:sp>
        <p:nvSpPr>
          <p:cNvPr id="98" name="テキスト ボックス 97"/>
          <p:cNvSpPr txBox="1"/>
          <p:nvPr/>
        </p:nvSpPr>
        <p:spPr>
          <a:xfrm>
            <a:off x="19815121" y="29268265"/>
            <a:ext cx="7093589" cy="646331"/>
          </a:xfrm>
          <a:prstGeom prst="rect">
            <a:avLst/>
          </a:prstGeom>
          <a:noFill/>
        </p:spPr>
        <p:txBody>
          <a:bodyPr wrap="square" rtlCol="0">
            <a:spAutoFit/>
          </a:bodyPr>
          <a:lstStyle/>
          <a:p>
            <a:r>
              <a:rPr kumimoji="1" lang="en-US" altLang="ja-JP" sz="3600" dirty="0" smtClean="0">
                <a:latin typeface="Times New Roman" panose="02020603050405020304" pitchFamily="18" charset="0"/>
                <a:cs typeface="Times New Roman" panose="02020603050405020304" pitchFamily="18" charset="0"/>
              </a:rPr>
              <a:t>Table3 </a:t>
            </a:r>
            <a:r>
              <a:rPr lang="ja-JP" altLang="en-US" sz="3600" dirty="0" smtClean="0">
                <a:latin typeface="Times New Roman" panose="02020603050405020304" pitchFamily="18" charset="0"/>
                <a:cs typeface="Times New Roman" panose="02020603050405020304" pitchFamily="18" charset="0"/>
              </a:rPr>
              <a:t>定在波音場確認実験</a:t>
            </a:r>
            <a:endParaRPr kumimoji="1" lang="ja-JP" altLang="en-US" sz="3600" dirty="0">
              <a:latin typeface="Times New Roman" panose="02020603050405020304" pitchFamily="18" charset="0"/>
              <a:cs typeface="Times New Roman" panose="02020603050405020304" pitchFamily="18" charset="0"/>
            </a:endParaRPr>
          </a:p>
        </p:txBody>
      </p:sp>
      <p:sp>
        <p:nvSpPr>
          <p:cNvPr id="100" name="テキスト ボックス 99"/>
          <p:cNvSpPr txBox="1"/>
          <p:nvPr/>
        </p:nvSpPr>
        <p:spPr>
          <a:xfrm>
            <a:off x="17067256" y="28318771"/>
            <a:ext cx="11935206" cy="646331"/>
          </a:xfrm>
          <a:prstGeom prst="rect">
            <a:avLst/>
          </a:prstGeom>
          <a:noFill/>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スピーカを一つだけ駆動したとき定在波が生じることを確認</a:t>
            </a:r>
            <a:endParaRPr lang="en-US" altLang="ja-JP" sz="3600" b="1" dirty="0" smtClean="0">
              <a:latin typeface="Times New Roman" panose="02020603050405020304" pitchFamily="18" charset="0"/>
              <a:cs typeface="Times New Roman" panose="02020603050405020304" pitchFamily="18" charset="0"/>
            </a:endParaRPr>
          </a:p>
        </p:txBody>
      </p:sp>
      <p:sp>
        <p:nvSpPr>
          <p:cNvPr id="102" name="テキスト ボックス 101"/>
          <p:cNvSpPr txBox="1"/>
          <p:nvPr/>
        </p:nvSpPr>
        <p:spPr>
          <a:xfrm>
            <a:off x="15903486" y="29052619"/>
            <a:ext cx="2929249" cy="769441"/>
          </a:xfrm>
          <a:prstGeom prst="rect">
            <a:avLst/>
          </a:prstGeom>
          <a:noFill/>
          <a:ln>
            <a:solidFill>
              <a:schemeClr val="tx1"/>
            </a:solidFill>
          </a:ln>
        </p:spPr>
        <p:txBody>
          <a:bodyPr wrap="square" rtlCol="0">
            <a:spAutoFit/>
          </a:bodyPr>
          <a:lstStyle/>
          <a:p>
            <a:pPr algn="ctr"/>
            <a:r>
              <a:rPr lang="ja-JP" altLang="en-US" sz="4400" dirty="0" smtClean="0">
                <a:latin typeface="Times New Roman" panose="02020603050405020304" pitchFamily="18" charset="0"/>
                <a:cs typeface="Times New Roman" panose="02020603050405020304" pitchFamily="18" charset="0"/>
              </a:rPr>
              <a:t>実験</a:t>
            </a:r>
            <a:r>
              <a:rPr lang="ja-JP" altLang="en-US" sz="4400" dirty="0">
                <a:latin typeface="Times New Roman" panose="02020603050405020304" pitchFamily="18" charset="0"/>
                <a:cs typeface="Times New Roman" panose="02020603050405020304" pitchFamily="18" charset="0"/>
              </a:rPr>
              <a:t>結果</a:t>
            </a:r>
            <a:endParaRPr kumimoji="1" lang="ja-JP" altLang="en-US" sz="4400" dirty="0">
              <a:latin typeface="Times New Roman" panose="02020603050405020304" pitchFamily="18" charset="0"/>
              <a:cs typeface="Times New Roman" panose="02020603050405020304" pitchFamily="18" charset="0"/>
            </a:endParaRPr>
          </a:p>
        </p:txBody>
      </p:sp>
      <p:sp>
        <p:nvSpPr>
          <p:cNvPr id="103" name="正方形/長方形 102"/>
          <p:cNvSpPr/>
          <p:nvPr/>
        </p:nvSpPr>
        <p:spPr>
          <a:xfrm>
            <a:off x="15721652" y="33051271"/>
            <a:ext cx="7510854" cy="2557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sp>
        <p:nvSpPr>
          <p:cNvPr id="104" name="テキスト ボックス 103"/>
          <p:cNvSpPr txBox="1"/>
          <p:nvPr/>
        </p:nvSpPr>
        <p:spPr>
          <a:xfrm>
            <a:off x="15183197" y="33158674"/>
            <a:ext cx="1324942" cy="707886"/>
          </a:xfrm>
          <a:prstGeom prst="rect">
            <a:avLst/>
          </a:prstGeom>
          <a:solidFill>
            <a:schemeClr val="bg1"/>
          </a:solidFill>
          <a:ln>
            <a:solidFill>
              <a:schemeClr val="tx1"/>
            </a:solidFill>
          </a:ln>
        </p:spPr>
        <p:txBody>
          <a:bodyPr wrap="square" rtlCol="0">
            <a:spAutoFit/>
          </a:bodyPr>
          <a:lstStyle/>
          <a:p>
            <a:pPr algn="ctr"/>
            <a:r>
              <a:rPr lang="ja-JP" altLang="en-US" sz="4000" b="1" u="sng" dirty="0" smtClean="0">
                <a:latin typeface="Times New Roman" panose="02020603050405020304" pitchFamily="18" charset="0"/>
                <a:cs typeface="Times New Roman" panose="02020603050405020304" pitchFamily="18" charset="0"/>
              </a:rPr>
              <a:t>予想</a:t>
            </a:r>
            <a:endParaRPr kumimoji="1" lang="ja-JP" altLang="en-US" sz="4000" b="1" u="sng" dirty="0">
              <a:latin typeface="Times New Roman" panose="02020603050405020304" pitchFamily="18" charset="0"/>
              <a:cs typeface="Times New Roman" panose="02020603050405020304" pitchFamily="18" charset="0"/>
            </a:endParaRPr>
          </a:p>
        </p:txBody>
      </p:sp>
      <p:sp>
        <p:nvSpPr>
          <p:cNvPr id="105" name="正方形/長方形 104"/>
          <p:cNvSpPr/>
          <p:nvPr/>
        </p:nvSpPr>
        <p:spPr>
          <a:xfrm>
            <a:off x="15721652" y="35769364"/>
            <a:ext cx="7510854" cy="23468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sp>
        <p:nvSpPr>
          <p:cNvPr id="106" name="テキスト ボックス 105"/>
          <p:cNvSpPr txBox="1"/>
          <p:nvPr/>
        </p:nvSpPr>
        <p:spPr>
          <a:xfrm>
            <a:off x="15170826" y="35921087"/>
            <a:ext cx="1324942" cy="707886"/>
          </a:xfrm>
          <a:prstGeom prst="rect">
            <a:avLst/>
          </a:prstGeom>
          <a:solidFill>
            <a:schemeClr val="bg1"/>
          </a:solidFill>
          <a:ln>
            <a:solidFill>
              <a:schemeClr val="tx1"/>
            </a:solidFill>
          </a:ln>
        </p:spPr>
        <p:txBody>
          <a:bodyPr wrap="square" rtlCol="0">
            <a:spAutoFit/>
          </a:bodyPr>
          <a:lstStyle/>
          <a:p>
            <a:pPr algn="ctr"/>
            <a:r>
              <a:rPr lang="ja-JP" altLang="en-US" sz="4000" b="1" u="sng" dirty="0">
                <a:latin typeface="Times New Roman" panose="02020603050405020304" pitchFamily="18" charset="0"/>
                <a:cs typeface="Times New Roman" panose="02020603050405020304" pitchFamily="18" charset="0"/>
              </a:rPr>
              <a:t>結果</a:t>
            </a:r>
            <a:endParaRPr kumimoji="1" lang="ja-JP" altLang="en-US" sz="4000" b="1" u="sng" dirty="0">
              <a:latin typeface="Times New Roman" panose="02020603050405020304" pitchFamily="18" charset="0"/>
              <a:cs typeface="Times New Roman" panose="02020603050405020304" pitchFamily="18" charset="0"/>
            </a:endParaRPr>
          </a:p>
        </p:txBody>
      </p:sp>
      <p:sp>
        <p:nvSpPr>
          <p:cNvPr id="107" name="正方形/長方形 106"/>
          <p:cNvSpPr/>
          <p:nvPr/>
        </p:nvSpPr>
        <p:spPr>
          <a:xfrm>
            <a:off x="16647967" y="35811454"/>
            <a:ext cx="6444711" cy="1323439"/>
          </a:xfrm>
          <a:prstGeom prst="rect">
            <a:avLst/>
          </a:prstGeom>
        </p:spPr>
        <p:txBody>
          <a:bodyPr wrap="square">
            <a:spAutoFit/>
          </a:bodyPr>
          <a:lstStyle/>
          <a:p>
            <a:r>
              <a:rPr lang="en-US" altLang="ja-JP" sz="3600" b="1" dirty="0">
                <a:latin typeface="Times New Roman" panose="02020603050405020304" pitchFamily="18" charset="0"/>
                <a:cs typeface="Times New Roman" panose="02020603050405020304" pitchFamily="18" charset="0"/>
              </a:rPr>
              <a:t>SPK1</a:t>
            </a:r>
            <a:r>
              <a:rPr lang="ja-JP" altLang="en-US" sz="3600" b="1" dirty="0">
                <a:latin typeface="Times New Roman" panose="02020603050405020304" pitchFamily="18" charset="0"/>
                <a:cs typeface="Times New Roman" panose="02020603050405020304" pitchFamily="18" charset="0"/>
              </a:rPr>
              <a:t>のみ　</a:t>
            </a:r>
            <a:r>
              <a:rPr lang="ja-JP" altLang="en-US" sz="3600" b="1" dirty="0" smtClean="0">
                <a:latin typeface="Times New Roman" panose="02020603050405020304" pitchFamily="18" charset="0"/>
                <a:cs typeface="Times New Roman" panose="02020603050405020304" pitchFamily="18" charset="0"/>
              </a:rPr>
              <a:t>   </a:t>
            </a:r>
            <a:r>
              <a:rPr lang="ja-JP" altLang="en-US" sz="4000" b="1" dirty="0" smtClean="0">
                <a:latin typeface="Times New Roman" panose="02020603050405020304" pitchFamily="18" charset="0"/>
                <a:cs typeface="Times New Roman" panose="02020603050405020304" pitchFamily="18" charset="0"/>
              </a:rPr>
              <a:t>→   </a:t>
            </a:r>
            <a:r>
              <a:rPr lang="en-US" altLang="ja-JP" sz="4000" b="1" dirty="0" smtClean="0">
                <a:latin typeface="Times New Roman" panose="02020603050405020304" pitchFamily="18" charset="0"/>
                <a:cs typeface="Times New Roman" panose="02020603050405020304" pitchFamily="18" charset="0"/>
              </a:rPr>
              <a:t>|</a:t>
            </a:r>
            <a:r>
              <a:rPr lang="en-US" altLang="ja-JP" sz="4000" b="1" dirty="0">
                <a:latin typeface="Times New Roman" panose="02020603050405020304" pitchFamily="18" charset="0"/>
                <a:cs typeface="Times New Roman" panose="02020603050405020304" pitchFamily="18" charset="0"/>
              </a:rPr>
              <a:t>A| &gt; |B| </a:t>
            </a:r>
          </a:p>
          <a:p>
            <a:r>
              <a:rPr lang="en-US" altLang="ja-JP" sz="3600" b="1" dirty="0" smtClean="0">
                <a:latin typeface="Times New Roman" panose="02020603050405020304" pitchFamily="18" charset="0"/>
                <a:cs typeface="Times New Roman" panose="02020603050405020304" pitchFamily="18" charset="0"/>
              </a:rPr>
              <a:t>SPK2</a:t>
            </a:r>
            <a:r>
              <a:rPr lang="ja-JP" altLang="en-US" sz="3600" b="1" dirty="0">
                <a:latin typeface="Times New Roman" panose="02020603050405020304" pitchFamily="18" charset="0"/>
                <a:cs typeface="Times New Roman" panose="02020603050405020304" pitchFamily="18" charset="0"/>
              </a:rPr>
              <a:t>のみ　</a:t>
            </a:r>
            <a:r>
              <a:rPr lang="ja-JP" altLang="en-US" sz="3600" b="1" dirty="0" smtClean="0">
                <a:latin typeface="Times New Roman" panose="02020603050405020304" pitchFamily="18" charset="0"/>
                <a:cs typeface="Times New Roman" panose="02020603050405020304" pitchFamily="18" charset="0"/>
              </a:rPr>
              <a:t>   </a:t>
            </a:r>
            <a:r>
              <a:rPr lang="ja-JP" altLang="en-US" sz="4000" b="1" dirty="0" smtClean="0">
                <a:latin typeface="Times New Roman" panose="02020603050405020304" pitchFamily="18" charset="0"/>
                <a:cs typeface="Times New Roman" panose="02020603050405020304" pitchFamily="18" charset="0"/>
              </a:rPr>
              <a:t>→   </a:t>
            </a:r>
            <a:r>
              <a:rPr lang="en-US" altLang="ja-JP" sz="4000" b="1" dirty="0" smtClean="0">
                <a:latin typeface="Times New Roman" panose="02020603050405020304" pitchFamily="18" charset="0"/>
                <a:cs typeface="Times New Roman" panose="02020603050405020304" pitchFamily="18" charset="0"/>
              </a:rPr>
              <a:t>|</a:t>
            </a:r>
            <a:r>
              <a:rPr lang="en-US" altLang="ja-JP" sz="4000" b="1" dirty="0">
                <a:latin typeface="Times New Roman" panose="02020603050405020304" pitchFamily="18" charset="0"/>
                <a:cs typeface="Times New Roman" panose="02020603050405020304" pitchFamily="18" charset="0"/>
              </a:rPr>
              <a:t>B| &gt; |A|</a:t>
            </a:r>
          </a:p>
        </p:txBody>
      </p:sp>
      <p:sp>
        <p:nvSpPr>
          <p:cNvPr id="108" name="正方形/長方形 107"/>
          <p:cNvSpPr/>
          <p:nvPr/>
        </p:nvSpPr>
        <p:spPr>
          <a:xfrm>
            <a:off x="16107605" y="36961113"/>
            <a:ext cx="13451213" cy="1138773"/>
          </a:xfrm>
          <a:prstGeom prst="rect">
            <a:avLst/>
          </a:prstGeom>
        </p:spPr>
        <p:txBody>
          <a:bodyPr wrap="square">
            <a:spAutoFit/>
          </a:bodyPr>
          <a:lstStyle/>
          <a:p>
            <a:r>
              <a:rPr lang="ja-JP" altLang="en-US" sz="3400" b="1" u="sng" dirty="0" smtClean="0">
                <a:latin typeface="Times New Roman" panose="02020603050405020304" pitchFamily="18" charset="0"/>
                <a:cs typeface="Times New Roman" panose="02020603050405020304" pitchFamily="18" charset="0"/>
              </a:rPr>
              <a:t>スピーカを一つのみ駆動させている</a:t>
            </a:r>
            <a:endParaRPr lang="en-US" altLang="ja-JP" sz="3400" b="1" u="sng" dirty="0" smtClean="0">
              <a:latin typeface="Times New Roman" panose="02020603050405020304" pitchFamily="18" charset="0"/>
              <a:cs typeface="Times New Roman" panose="02020603050405020304" pitchFamily="18" charset="0"/>
            </a:endParaRPr>
          </a:p>
          <a:p>
            <a:r>
              <a:rPr lang="ja-JP" altLang="en-US" sz="3400" b="1" u="sng" dirty="0" smtClean="0">
                <a:latin typeface="Times New Roman" panose="02020603050405020304" pitchFamily="18" charset="0"/>
                <a:cs typeface="Times New Roman" panose="02020603050405020304" pitchFamily="18" charset="0"/>
              </a:rPr>
              <a:t>状態で各進行波成分に差が発生</a:t>
            </a:r>
            <a:endParaRPr lang="en-US" altLang="ja-JP" sz="3400" b="1" u="sng" dirty="0" smtClean="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9" name="正方形/長方形 108"/>
              <p:cNvSpPr/>
              <p:nvPr/>
            </p:nvSpPr>
            <p:spPr>
              <a:xfrm>
                <a:off x="16838796" y="21004020"/>
                <a:ext cx="6582111" cy="1997919"/>
              </a:xfrm>
              <a:prstGeom prst="rect">
                <a:avLst/>
              </a:prstGeom>
            </p:spPr>
            <p:txBody>
              <a:bodyPr wrap="square">
                <a:spAutoFit/>
              </a:bodyPr>
              <a:lstStyle/>
              <a:p>
                <a:r>
                  <a:rPr lang="ja-JP" altLang="en-US" sz="3600" b="1" dirty="0" smtClean="0">
                    <a:latin typeface="Times New Roman" panose="02020603050405020304" pitchFamily="18" charset="0"/>
                    <a:cs typeface="Times New Roman" panose="02020603050405020304" pitchFamily="18" charset="0"/>
                  </a:rPr>
                  <a:t>・</a:t>
                </a:r>
                <a:r>
                  <a:rPr lang="en-US" altLang="ja-JP" sz="3600" b="1" dirty="0" smtClean="0">
                    <a:latin typeface="Times New Roman" panose="02020603050405020304" pitchFamily="18" charset="0"/>
                    <a:cs typeface="Times New Roman" panose="02020603050405020304" pitchFamily="18" charset="0"/>
                  </a:rPr>
                  <a:t>sensor1</a:t>
                </a:r>
                <a:r>
                  <a:rPr lang="ja-JP" altLang="en-US" sz="3600" b="1" dirty="0">
                    <a:latin typeface="Times New Roman" panose="02020603050405020304" pitchFamily="18" charset="0"/>
                    <a:cs typeface="Times New Roman" panose="02020603050405020304" pitchFamily="18" charset="0"/>
                  </a:rPr>
                  <a:t>に対する</a:t>
                </a:r>
                <a:r>
                  <a:rPr lang="en-US" altLang="ja-JP" sz="3600" b="1" dirty="0">
                    <a:latin typeface="Times New Roman" panose="02020603050405020304" pitchFamily="18" charset="0"/>
                    <a:cs typeface="Times New Roman" panose="02020603050405020304" pitchFamily="18" charset="0"/>
                  </a:rPr>
                  <a:t>sensor2</a:t>
                </a:r>
                <a:r>
                  <a:rPr lang="ja-JP" altLang="en-US" sz="3600" b="1" dirty="0" smtClean="0">
                    <a:latin typeface="Times New Roman" panose="02020603050405020304" pitchFamily="18" charset="0"/>
                    <a:cs typeface="Times New Roman" panose="02020603050405020304" pitchFamily="18" charset="0"/>
                  </a:rPr>
                  <a:t>の</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a:latin typeface="Times New Roman" panose="02020603050405020304" pitchFamily="18" charset="0"/>
                    <a:cs typeface="Times New Roman" panose="02020603050405020304" pitchFamily="18" charset="0"/>
                  </a:rPr>
                  <a:t>　</a:t>
                </a:r>
                <a:r>
                  <a:rPr lang="ja-JP" altLang="en-US" sz="3600" b="1" dirty="0" smtClean="0">
                    <a:latin typeface="Times New Roman" panose="02020603050405020304" pitchFamily="18" charset="0"/>
                    <a:cs typeface="Times New Roman" panose="02020603050405020304" pitchFamily="18" charset="0"/>
                  </a:rPr>
                  <a:t>遅れ</a:t>
                </a:r>
                <a:r>
                  <a:rPr lang="ja-JP" altLang="en-US" sz="3600" b="1" dirty="0">
                    <a:latin typeface="Times New Roman" panose="02020603050405020304" pitchFamily="18" charset="0"/>
                    <a:cs typeface="Times New Roman" panose="02020603050405020304" pitchFamily="18" charset="0"/>
                  </a:rPr>
                  <a:t>時間 </a:t>
                </a:r>
                <a:r>
                  <a:rPr lang="en-US" altLang="ja-JP" sz="3600" b="1" i="1" dirty="0">
                    <a:latin typeface="Times New Roman" panose="02020603050405020304" pitchFamily="18" charset="0"/>
                    <a:cs typeface="Times New Roman" panose="02020603050405020304" pitchFamily="18" charset="0"/>
                  </a:rPr>
                  <a:t>t </a:t>
                </a:r>
                <a:endParaRPr lang="en-US" altLang="ja-JP" sz="3600" b="1" dirty="0">
                  <a:latin typeface="Times New Roman" panose="02020603050405020304" pitchFamily="18" charset="0"/>
                  <a:cs typeface="Times New Roman" panose="02020603050405020304" pitchFamily="18" charset="0"/>
                </a:endParaRPr>
              </a:p>
              <a:p>
                <a:r>
                  <a:rPr lang="ja-JP" altLang="en-US" sz="3600" b="1" dirty="0">
                    <a:latin typeface="Times New Roman" panose="02020603050405020304" pitchFamily="18" charset="0"/>
                    <a:ea typeface="Cambria Math" panose="02040503050406030204" pitchFamily="18" charset="0"/>
                    <a:cs typeface="Times New Roman" panose="02020603050405020304" pitchFamily="18" charset="0"/>
                  </a:rPr>
                  <a:t> </a:t>
                </a:r>
                <a:r>
                  <a:rPr lang="ja-JP" altLang="en-US" sz="3600" b="1" dirty="0" smtClean="0">
                    <a:latin typeface="Times New Roman" panose="02020603050405020304" pitchFamily="18" charset="0"/>
                    <a:ea typeface="Cambria Math" panose="02040503050406030204" pitchFamily="18" charset="0"/>
                    <a:cs typeface="Times New Roman" panose="02020603050405020304" pitchFamily="18" charset="0"/>
                  </a:rPr>
                  <a:t> </a:t>
                </a:r>
                <a:r>
                  <a:rPr lang="en-US" altLang="ja-JP" sz="3600" b="1" dirty="0" smtClean="0">
                    <a:latin typeface="Times New Roman" panose="02020603050405020304" pitchFamily="18" charset="0"/>
                    <a:ea typeface="Cambria Math" panose="02040503050406030204" pitchFamily="18" charset="0"/>
                    <a:cs typeface="Times New Roman" panose="02020603050405020304" pitchFamily="18" charset="0"/>
                  </a:rPr>
                  <a:t> </a:t>
                </a:r>
                <a14:m>
                  <m:oMath xmlns:m="http://schemas.openxmlformats.org/officeDocument/2006/math">
                    <m:r>
                      <a:rPr lang="en-US" altLang="ja-JP" sz="3600" b="1" i="1">
                        <a:latin typeface="Cambria Math" panose="02040503050406030204" pitchFamily="18" charset="0"/>
                        <a:ea typeface="Cambria Math" panose="02040503050406030204" pitchFamily="18" charset="0"/>
                      </a:rPr>
                      <m:t>𝒕</m:t>
                    </m:r>
                    <m:r>
                      <a:rPr lang="en-US" altLang="ja-JP" sz="3600" b="1" i="1">
                        <a:latin typeface="Cambria Math" panose="02040503050406030204" pitchFamily="18" charset="0"/>
                        <a:ea typeface="Cambria Math" panose="02040503050406030204" pitchFamily="18" charset="0"/>
                      </a:rPr>
                      <m:t>=</m:t>
                    </m:r>
                    <m:f>
                      <m:fPr>
                        <m:ctrlPr>
                          <a:rPr lang="en-US" altLang="ja-JP" sz="3600" b="1" i="1">
                            <a:latin typeface="Cambria Math" panose="02040503050406030204" pitchFamily="18" charset="0"/>
                            <a:ea typeface="Cambria Math" panose="02040503050406030204" pitchFamily="18" charset="0"/>
                          </a:rPr>
                        </m:ctrlPr>
                      </m:fPr>
                      <m:num>
                        <m:r>
                          <a:rPr lang="en-US" altLang="ja-JP" sz="3600" b="1" i="1" dirty="0">
                            <a:latin typeface="Cambria Math" panose="02040503050406030204" pitchFamily="18" charset="0"/>
                          </a:rPr>
                          <m:t>𝑳</m:t>
                        </m:r>
                        <m:r>
                          <a:rPr lang="en-US" altLang="ja-JP" sz="3600" b="1" i="1" baseline="-25000" dirty="0">
                            <a:latin typeface="Cambria Math" panose="02040503050406030204" pitchFamily="18" charset="0"/>
                          </a:rPr>
                          <m:t>𝑺𝑬</m:t>
                        </m:r>
                      </m:num>
                      <m:den>
                        <m:r>
                          <a:rPr lang="en-US" altLang="ja-JP" sz="3600" b="1" i="1">
                            <a:latin typeface="Cambria Math" panose="02040503050406030204" pitchFamily="18" charset="0"/>
                            <a:ea typeface="Cambria Math" panose="02040503050406030204" pitchFamily="18" charset="0"/>
                          </a:rPr>
                          <m:t>𝑪</m:t>
                        </m:r>
                      </m:den>
                    </m:f>
                    <m:r>
                      <a:rPr lang="en-US" altLang="ja-JP" sz="3600" b="1" i="1">
                        <a:latin typeface="Cambria Math" panose="02040503050406030204" pitchFamily="18" charset="0"/>
                        <a:ea typeface="Cambria Math" panose="02040503050406030204" pitchFamily="18" charset="0"/>
                      </a:rPr>
                      <m:t>=</m:t>
                    </m:r>
                    <m:r>
                      <a:rPr lang="en-US" altLang="ja-JP" sz="3600" b="1" i="1">
                        <a:latin typeface="Cambria Math" panose="02040503050406030204" pitchFamily="18" charset="0"/>
                        <a:ea typeface="Cambria Math" panose="02040503050406030204" pitchFamily="18" charset="0"/>
                      </a:rPr>
                      <m:t>𝟏</m:t>
                    </m:r>
                    <m:r>
                      <a:rPr lang="en-US" altLang="ja-JP" sz="3600" b="1" i="1">
                        <a:latin typeface="Cambria Math" panose="02040503050406030204" pitchFamily="18" charset="0"/>
                        <a:ea typeface="Cambria Math" panose="02040503050406030204" pitchFamily="18" charset="0"/>
                      </a:rPr>
                      <m:t>.</m:t>
                    </m:r>
                    <m:r>
                      <a:rPr lang="en-US" altLang="ja-JP" sz="3600" b="1" i="1">
                        <a:latin typeface="Cambria Math" panose="02040503050406030204" pitchFamily="18" charset="0"/>
                        <a:ea typeface="Cambria Math" panose="02040503050406030204" pitchFamily="18" charset="0"/>
                      </a:rPr>
                      <m:t>𝟓</m:t>
                    </m:r>
                    <m:r>
                      <a:rPr lang="en-US" altLang="ja-JP" sz="3600" b="1" i="1">
                        <a:latin typeface="Cambria Math" panose="02040503050406030204" pitchFamily="18" charset="0"/>
                        <a:ea typeface="Cambria Math" panose="02040503050406030204" pitchFamily="18" charset="0"/>
                      </a:rPr>
                      <m:t>[</m:t>
                    </m:r>
                    <m:r>
                      <a:rPr lang="en-US" altLang="ja-JP" sz="3600" b="1">
                        <a:latin typeface="Cambria Math" panose="02040503050406030204" pitchFamily="18" charset="0"/>
                        <a:ea typeface="Cambria Math" panose="02040503050406030204" pitchFamily="18" charset="0"/>
                      </a:rPr>
                      <m:t>𝐦𝐬</m:t>
                    </m:r>
                    <m:r>
                      <a:rPr lang="en-US" altLang="ja-JP" sz="3600" b="1" i="1">
                        <a:latin typeface="Cambria Math" panose="02040503050406030204" pitchFamily="18" charset="0"/>
                        <a:ea typeface="Cambria Math" panose="02040503050406030204" pitchFamily="18" charset="0"/>
                      </a:rPr>
                      <m:t>]</m:t>
                    </m:r>
                  </m:oMath>
                </a14:m>
                <a:endParaRPr lang="en-US" altLang="ja-JP" sz="3600" b="1" dirty="0" smtClean="0">
                  <a:latin typeface="Times New Roman" panose="02020603050405020304" pitchFamily="18" charset="0"/>
                  <a:cs typeface="Times New Roman" panose="02020603050405020304" pitchFamily="18" charset="0"/>
                </a:endParaRPr>
              </a:p>
            </p:txBody>
          </p:sp>
        </mc:Choice>
        <mc:Fallback xmlns="">
          <p:sp>
            <p:nvSpPr>
              <p:cNvPr id="109" name="正方形/長方形 108"/>
              <p:cNvSpPr>
                <a:spLocks noRot="1" noChangeAspect="1" noMove="1" noResize="1" noEditPoints="1" noAdjustHandles="1" noChangeArrowheads="1" noChangeShapeType="1" noTextEdit="1"/>
              </p:cNvSpPr>
              <p:nvPr/>
            </p:nvSpPr>
            <p:spPr>
              <a:xfrm>
                <a:off x="16838796" y="21004020"/>
                <a:ext cx="6582111" cy="1997919"/>
              </a:xfrm>
              <a:prstGeom prst="rect">
                <a:avLst/>
              </a:prstGeom>
              <a:blipFill>
                <a:blip r:embed="rId10"/>
                <a:stretch>
                  <a:fillRect l="-2778" t="-6116"/>
                </a:stretch>
              </a:blipFill>
            </p:spPr>
            <p:txBody>
              <a:bodyPr/>
              <a:lstStyle/>
              <a:p>
                <a:r>
                  <a:rPr lang="ja-JP" altLang="en-US">
                    <a:noFill/>
                  </a:rPr>
                  <a:t> </a:t>
                </a:r>
              </a:p>
            </p:txBody>
          </p:sp>
        </mc:Fallback>
      </mc:AlternateContent>
      <p:sp>
        <p:nvSpPr>
          <p:cNvPr id="110" name="正方形/長方形 109"/>
          <p:cNvSpPr/>
          <p:nvPr/>
        </p:nvSpPr>
        <p:spPr>
          <a:xfrm>
            <a:off x="16824061" y="22913538"/>
            <a:ext cx="6582111" cy="646331"/>
          </a:xfrm>
          <a:prstGeom prst="rect">
            <a:avLst/>
          </a:prstGeom>
        </p:spPr>
        <p:txBody>
          <a:bodyPr wrap="square">
            <a:spAutoFit/>
          </a:bodyPr>
          <a:lstStyle/>
          <a:p>
            <a:r>
              <a:rPr lang="ja-JP" altLang="en-US" sz="3600" b="1" dirty="0" smtClean="0">
                <a:latin typeface="Times New Roman" panose="02020603050405020304" pitchFamily="18" charset="0"/>
                <a:cs typeface="Times New Roman" panose="02020603050405020304" pitchFamily="18" charset="0"/>
              </a:rPr>
              <a:t>・進行波成分</a:t>
            </a:r>
            <a:r>
              <a:rPr lang="en-US" altLang="ja-JP" sz="3600" b="1" dirty="0" smtClean="0">
                <a:latin typeface="Times New Roman" panose="02020603050405020304" pitchFamily="18" charset="0"/>
                <a:cs typeface="Times New Roman" panose="02020603050405020304" pitchFamily="18" charset="0"/>
              </a:rPr>
              <a:t>|A|</a:t>
            </a:r>
            <a:r>
              <a:rPr lang="ja-JP" altLang="en-US" sz="3600" b="1" dirty="0" smtClean="0">
                <a:latin typeface="Times New Roman" panose="02020603050405020304" pitchFamily="18" charset="0"/>
                <a:cs typeface="Times New Roman" panose="02020603050405020304" pitchFamily="18" charset="0"/>
              </a:rPr>
              <a:t>≒</a:t>
            </a:r>
            <a:r>
              <a:rPr lang="en-US" altLang="ja-JP" sz="3600" b="1" dirty="0" smtClean="0">
                <a:latin typeface="Times New Roman" panose="02020603050405020304" pitchFamily="18" charset="0"/>
                <a:cs typeface="Times New Roman" panose="02020603050405020304" pitchFamily="18" charset="0"/>
              </a:rPr>
              <a:t>0</a:t>
            </a:r>
          </a:p>
        </p:txBody>
      </p:sp>
      <p:sp>
        <p:nvSpPr>
          <p:cNvPr id="20" name="正方形/長方形 19"/>
          <p:cNvSpPr/>
          <p:nvPr/>
        </p:nvSpPr>
        <p:spPr>
          <a:xfrm>
            <a:off x="651398" y="37200453"/>
            <a:ext cx="15138400" cy="1200329"/>
          </a:xfrm>
          <a:prstGeom prst="rect">
            <a:avLst/>
          </a:prstGeom>
        </p:spPr>
        <p:txBody>
          <a:bodyPr>
            <a:spAutoFit/>
          </a:bodyPr>
          <a:lstStyle/>
          <a:p>
            <a:r>
              <a:rPr lang="ja-JP" altLang="en-US" sz="3600" b="1" dirty="0">
                <a:latin typeface="Times New Roman" panose="02020603050405020304" pitchFamily="18" charset="0"/>
                <a:cs typeface="Times New Roman" panose="02020603050405020304" pitchFamily="18" charset="0"/>
              </a:rPr>
              <a:t>・発振開始後、適応制御に</a:t>
            </a:r>
            <a:r>
              <a:rPr lang="ja-JP" altLang="en-US" sz="3600" b="1" dirty="0" smtClean="0">
                <a:latin typeface="Times New Roman" panose="02020603050405020304" pitchFamily="18" charset="0"/>
                <a:cs typeface="Times New Roman" panose="02020603050405020304" pitchFamily="18" charset="0"/>
              </a:rPr>
              <a:t>より</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a:latin typeface="Times New Roman" panose="02020603050405020304" pitchFamily="18" charset="0"/>
                <a:cs typeface="Times New Roman" panose="02020603050405020304" pitchFamily="18" charset="0"/>
              </a:rPr>
              <a:t>　</a:t>
            </a:r>
            <a:r>
              <a:rPr lang="ja-JP" altLang="en-US" sz="3600" b="1" dirty="0" smtClean="0">
                <a:latin typeface="Times New Roman" panose="02020603050405020304" pitchFamily="18" charset="0"/>
                <a:cs typeface="Times New Roman" panose="02020603050405020304" pitchFamily="18" charset="0"/>
              </a:rPr>
              <a:t>ゲイン</a:t>
            </a:r>
            <a:r>
              <a:rPr lang="ja-JP" altLang="en-US" sz="3600" b="1" dirty="0">
                <a:latin typeface="Times New Roman" panose="02020603050405020304" pitchFamily="18" charset="0"/>
                <a:cs typeface="Times New Roman" panose="02020603050405020304" pitchFamily="18" charset="0"/>
              </a:rPr>
              <a:t>を調整</a:t>
            </a:r>
            <a:r>
              <a:rPr lang="ja-JP" altLang="en-US" sz="3600" b="1" dirty="0" smtClean="0">
                <a:latin typeface="Times New Roman" panose="02020603050405020304" pitchFamily="18" charset="0"/>
                <a:cs typeface="Times New Roman" panose="02020603050405020304" pitchFamily="18" charset="0"/>
              </a:rPr>
              <a:t>し</a:t>
            </a:r>
            <a:r>
              <a:rPr lang="en-US" altLang="ja-JP" sz="3600" b="1" i="1" dirty="0">
                <a:latin typeface="Times New Roman" panose="02020603050405020304" pitchFamily="18" charset="0"/>
                <a:cs typeface="Times New Roman" panose="02020603050405020304" pitchFamily="18" charset="0"/>
              </a:rPr>
              <a:t>P</a:t>
            </a:r>
            <a:r>
              <a:rPr lang="en-US" altLang="ja-JP" sz="3600" b="1" i="1" baseline="-25000" dirty="0" smtClean="0">
                <a:latin typeface="Times New Roman" panose="02020603050405020304" pitchFamily="18" charset="0"/>
                <a:cs typeface="Times New Roman" panose="02020603050405020304" pitchFamily="18" charset="0"/>
              </a:rPr>
              <a:t>1</a:t>
            </a:r>
            <a:r>
              <a:rPr lang="ja-JP" altLang="en-US" sz="3600" b="1" dirty="0">
                <a:latin typeface="Times New Roman" panose="02020603050405020304" pitchFamily="18" charset="0"/>
                <a:cs typeface="Times New Roman" panose="02020603050405020304" pitchFamily="18" charset="0"/>
              </a:rPr>
              <a:t>を目標値</a:t>
            </a:r>
            <a:r>
              <a:rPr lang="ja-JP" altLang="en-US" sz="3600" b="1" dirty="0" smtClean="0">
                <a:latin typeface="Times New Roman" panose="02020603050405020304" pitchFamily="18" charset="0"/>
                <a:cs typeface="Times New Roman" panose="02020603050405020304" pitchFamily="18" charset="0"/>
              </a:rPr>
              <a:t>へ</a:t>
            </a:r>
            <a:r>
              <a:rPr lang="ja-JP" altLang="en-US" sz="3600" b="1" dirty="0">
                <a:latin typeface="Times New Roman" panose="02020603050405020304" pitchFamily="18" charset="0"/>
                <a:cs typeface="Times New Roman" panose="02020603050405020304" pitchFamily="18" charset="0"/>
              </a:rPr>
              <a:t>制御</a:t>
            </a:r>
            <a:endParaRPr lang="en-US" altLang="ja-JP" sz="3600" b="1" dirty="0">
              <a:latin typeface="Times New Roman" panose="02020603050405020304" pitchFamily="18" charset="0"/>
              <a:cs typeface="Times New Roman" panose="02020603050405020304" pitchFamily="18" charset="0"/>
            </a:endParaRPr>
          </a:p>
        </p:txBody>
      </p:sp>
      <p:sp>
        <p:nvSpPr>
          <p:cNvPr id="111" name="テキスト ボックス 110"/>
          <p:cNvSpPr txBox="1"/>
          <p:nvPr/>
        </p:nvSpPr>
        <p:spPr>
          <a:xfrm>
            <a:off x="651398" y="38518078"/>
            <a:ext cx="6458177" cy="646331"/>
          </a:xfrm>
          <a:prstGeom prst="rect">
            <a:avLst/>
          </a:prstGeom>
          <a:noFill/>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a:t>
            </a:r>
            <a:r>
              <a:rPr lang="en-US" altLang="ja-JP" sz="3600" b="1" dirty="0" smtClean="0">
                <a:latin typeface="Times New Roman" panose="02020603050405020304" pitchFamily="18" charset="0"/>
                <a:cs typeface="Times New Roman" panose="02020603050405020304" pitchFamily="18" charset="0"/>
              </a:rPr>
              <a:t>SPK1</a:t>
            </a:r>
            <a:r>
              <a:rPr lang="ja-JP" altLang="en-US" sz="3600" b="1" dirty="0" smtClean="0">
                <a:latin typeface="Times New Roman" panose="02020603050405020304" pitchFamily="18" charset="0"/>
                <a:cs typeface="Times New Roman" panose="02020603050405020304" pitchFamily="18" charset="0"/>
              </a:rPr>
              <a:t>と</a:t>
            </a:r>
            <a:r>
              <a:rPr lang="en-US" altLang="ja-JP" sz="3600" b="1" dirty="0" smtClean="0">
                <a:latin typeface="Times New Roman" panose="02020603050405020304" pitchFamily="18" charset="0"/>
                <a:cs typeface="Times New Roman" panose="02020603050405020304" pitchFamily="18" charset="0"/>
              </a:rPr>
              <a:t>sensor1</a:t>
            </a:r>
            <a:r>
              <a:rPr lang="ja-JP" altLang="en-US" sz="3600" b="1" dirty="0" smtClean="0">
                <a:latin typeface="Times New Roman" panose="02020603050405020304" pitchFamily="18" charset="0"/>
                <a:cs typeface="Times New Roman" panose="02020603050405020304" pitchFamily="18" charset="0"/>
              </a:rPr>
              <a:t>のみを用いる</a:t>
            </a:r>
            <a:endParaRPr lang="en-US" altLang="ja-JP" sz="3600" b="1" dirty="0" smtClean="0">
              <a:latin typeface="Times New Roman" panose="02020603050405020304" pitchFamily="18" charset="0"/>
              <a:cs typeface="Times New Roman" panose="02020603050405020304" pitchFamily="18" charset="0"/>
            </a:endParaRPr>
          </a:p>
        </p:txBody>
      </p:sp>
      <p:sp>
        <p:nvSpPr>
          <p:cNvPr id="139" name="テキスト ボックス 138"/>
          <p:cNvSpPr txBox="1"/>
          <p:nvPr/>
        </p:nvSpPr>
        <p:spPr>
          <a:xfrm>
            <a:off x="1528658" y="4344490"/>
            <a:ext cx="4219372" cy="769441"/>
          </a:xfrm>
          <a:prstGeom prst="rect">
            <a:avLst/>
          </a:prstGeom>
          <a:noFill/>
        </p:spPr>
        <p:txBody>
          <a:bodyPr wrap="square" rtlCol="0">
            <a:spAutoFit/>
          </a:bodyPr>
          <a:lstStyle/>
          <a:p>
            <a:r>
              <a:rPr kumimoji="1" lang="ja-JP" altLang="en-US" sz="3600" b="1" dirty="0">
                <a:solidFill>
                  <a:schemeClr val="accent2"/>
                </a:solidFill>
                <a:latin typeface="Times New Roman" panose="02020603050405020304" pitchFamily="18" charset="0"/>
                <a:cs typeface="Times New Roman" panose="02020603050405020304" pitchFamily="18" charset="0"/>
              </a:rPr>
              <a:t>　</a:t>
            </a:r>
            <a:r>
              <a:rPr kumimoji="1" lang="ja-JP" altLang="en-US" sz="4400" b="1" dirty="0" smtClean="0">
                <a:solidFill>
                  <a:schemeClr val="accent2"/>
                </a:solidFill>
                <a:latin typeface="Times New Roman" panose="02020603050405020304" pitchFamily="18" charset="0"/>
                <a:cs typeface="Times New Roman" panose="02020603050405020304" pitchFamily="18" charset="0"/>
              </a:rPr>
              <a:t>熱音響現象</a:t>
            </a:r>
            <a:endParaRPr lang="en-US" altLang="ja-JP" sz="4400" b="1" dirty="0">
              <a:solidFill>
                <a:schemeClr val="accent2"/>
              </a:solidFill>
              <a:latin typeface="Times New Roman" panose="02020603050405020304" pitchFamily="18" charset="0"/>
              <a:cs typeface="Times New Roman" panose="02020603050405020304" pitchFamily="18" charset="0"/>
            </a:endParaRPr>
          </a:p>
        </p:txBody>
      </p:sp>
      <p:sp>
        <p:nvSpPr>
          <p:cNvPr id="112" name="正方形/長方形 111"/>
          <p:cNvSpPr/>
          <p:nvPr/>
        </p:nvSpPr>
        <p:spPr>
          <a:xfrm>
            <a:off x="16107675" y="34311065"/>
            <a:ext cx="7064323" cy="1138773"/>
          </a:xfrm>
          <a:prstGeom prst="rect">
            <a:avLst/>
          </a:prstGeom>
        </p:spPr>
        <p:txBody>
          <a:bodyPr wrap="square">
            <a:spAutoFit/>
          </a:bodyPr>
          <a:lstStyle/>
          <a:p>
            <a:r>
              <a:rPr lang="ja-JP" altLang="en-US" sz="3400" b="1" u="sng" dirty="0" smtClean="0">
                <a:latin typeface="Times New Roman" panose="02020603050405020304" pitchFamily="18" charset="0"/>
                <a:cs typeface="Times New Roman" panose="02020603050405020304" pitchFamily="18" charset="0"/>
              </a:rPr>
              <a:t>スピーカを一つのみ駆動させている</a:t>
            </a:r>
            <a:endParaRPr lang="en-US" altLang="ja-JP" sz="3400" b="1" u="sng" dirty="0" smtClean="0">
              <a:latin typeface="Times New Roman" panose="02020603050405020304" pitchFamily="18" charset="0"/>
              <a:cs typeface="Times New Roman" panose="02020603050405020304" pitchFamily="18" charset="0"/>
            </a:endParaRPr>
          </a:p>
          <a:p>
            <a:r>
              <a:rPr lang="ja-JP" altLang="en-US" sz="3400" b="1" u="sng" dirty="0" smtClean="0">
                <a:latin typeface="Times New Roman" panose="02020603050405020304" pitchFamily="18" charset="0"/>
                <a:cs typeface="Times New Roman" panose="02020603050405020304" pitchFamily="18" charset="0"/>
              </a:rPr>
              <a:t>状態では各進行波成分に差はない</a:t>
            </a:r>
            <a:endParaRPr lang="en-US" altLang="ja-JP" sz="3400" b="1" u="sng" dirty="0" smtClean="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13" name="テキスト ボックス 112"/>
              <p:cNvSpPr txBox="1"/>
              <p:nvPr/>
            </p:nvSpPr>
            <p:spPr>
              <a:xfrm>
                <a:off x="15986325" y="10692594"/>
                <a:ext cx="8803254" cy="2082814"/>
              </a:xfrm>
              <a:prstGeom prst="rect">
                <a:avLst/>
              </a:prstGeom>
              <a:noFill/>
            </p:spPr>
            <p:txBody>
              <a:bodyPr wrap="square" rtlCol="0">
                <a:spAutoFit/>
              </a:bodyPr>
              <a:lstStyle/>
              <a:p>
                <a:pPr>
                  <a:lnSpc>
                    <a:spcPct val="150000"/>
                  </a:lnSpc>
                </a:pPr>
                <a14:m>
                  <m:oMath xmlns:m="http://schemas.openxmlformats.org/officeDocument/2006/math">
                    <m:r>
                      <a:rPr lang="en-US" altLang="ja-JP" sz="4000" b="1" i="1" dirty="0" smtClean="0">
                        <a:latin typeface="Cambria Math" panose="02040503050406030204" pitchFamily="18" charset="0"/>
                      </a:rPr>
                      <m:t>𝒖</m:t>
                    </m:r>
                    <m:r>
                      <a:rPr lang="en-US" altLang="ja-JP" sz="4000" b="1" i="1" baseline="-25000" dirty="0" smtClean="0">
                        <a:latin typeface="Cambria Math" panose="02040503050406030204" pitchFamily="18" charset="0"/>
                      </a:rPr>
                      <m:t>𝟐</m:t>
                    </m:r>
                    <m:d>
                      <m:dPr>
                        <m:ctrlPr>
                          <a:rPr lang="en-US" altLang="ja-JP" sz="4000" b="1" i="1" dirty="0" smtClean="0">
                            <a:latin typeface="Cambria Math" panose="02040503050406030204" pitchFamily="18" charset="0"/>
                          </a:rPr>
                        </m:ctrlPr>
                      </m:dPr>
                      <m:e>
                        <m:r>
                          <a:rPr lang="en-US" altLang="ja-JP" sz="4000" b="1" i="1" dirty="0" smtClean="0">
                            <a:latin typeface="Cambria Math" panose="02040503050406030204" pitchFamily="18" charset="0"/>
                          </a:rPr>
                          <m:t>𝒕</m:t>
                        </m:r>
                      </m:e>
                    </m:d>
                    <m:r>
                      <a:rPr lang="en-US" altLang="ja-JP" sz="4000" b="1" i="1" dirty="0" smtClean="0">
                        <a:latin typeface="Cambria Math" panose="02040503050406030204" pitchFamily="18" charset="0"/>
                      </a:rPr>
                      <m:t>=−</m:t>
                    </m:r>
                    <m:r>
                      <a:rPr lang="en-US" altLang="ja-JP" sz="4000" b="1" i="1" dirty="0">
                        <a:latin typeface="Cambria Math" panose="02040503050406030204" pitchFamily="18" charset="0"/>
                      </a:rPr>
                      <m:t>𝒖</m:t>
                    </m:r>
                    <m:r>
                      <a:rPr lang="en-US" altLang="ja-JP" sz="4000" b="1" i="1" baseline="-25000" dirty="0" smtClean="0">
                        <a:latin typeface="Cambria Math" panose="02040503050406030204" pitchFamily="18" charset="0"/>
                      </a:rPr>
                      <m:t>𝟏</m:t>
                    </m:r>
                    <m:d>
                      <m:dPr>
                        <m:ctrlPr>
                          <a:rPr lang="en-US" altLang="ja-JP" sz="4000" b="1" i="1" dirty="0">
                            <a:latin typeface="Cambria Math" panose="02040503050406030204" pitchFamily="18" charset="0"/>
                          </a:rPr>
                        </m:ctrlPr>
                      </m:dPr>
                      <m:e>
                        <m:r>
                          <a:rPr lang="en-US" altLang="ja-JP" sz="4000" b="1" i="1" dirty="0">
                            <a:latin typeface="Cambria Math" panose="02040503050406030204" pitchFamily="18" charset="0"/>
                          </a:rPr>
                          <m:t>𝒕</m:t>
                        </m:r>
                        <m:r>
                          <a:rPr lang="en-US" altLang="ja-JP" sz="4000" b="1" i="1" dirty="0" smtClean="0">
                            <a:latin typeface="Cambria Math" panose="02040503050406030204" pitchFamily="18" charset="0"/>
                          </a:rPr>
                          <m:t>−</m:t>
                        </m:r>
                        <m:r>
                          <a:rPr lang="en-US" altLang="ja-JP" sz="4000" b="1" i="1" dirty="0">
                            <a:latin typeface="Cambria Math" panose="02040503050406030204" pitchFamily="18" charset="0"/>
                          </a:rPr>
                          <m:t>𝜯</m:t>
                        </m:r>
                        <m:r>
                          <a:rPr lang="en-US" altLang="ja-JP" sz="4000" b="1" i="1" baseline="-25000" dirty="0" smtClean="0">
                            <a:latin typeface="Cambria Math" panose="02040503050406030204" pitchFamily="18" charset="0"/>
                          </a:rPr>
                          <m:t>𝑺𝑷</m:t>
                        </m:r>
                      </m:e>
                    </m:d>
                  </m:oMath>
                </a14:m>
                <a:r>
                  <a:rPr lang="ja-JP" altLang="en-US" sz="4400" b="1" i="1" dirty="0" smtClean="0">
                    <a:latin typeface="Times New Roman" panose="02020603050405020304" pitchFamily="18" charset="0"/>
                    <a:ea typeface="Cambria Math" panose="02040503050406030204" pitchFamily="18" charset="0"/>
                    <a:cs typeface="Times New Roman" panose="02020603050405020304" pitchFamily="18" charset="0"/>
                  </a:rPr>
                  <a:t>　　 </a:t>
                </a:r>
                <a:r>
                  <a:rPr lang="en-US" altLang="ja-JP" sz="3200" b="1" dirty="0" smtClean="0">
                    <a:latin typeface="Times New Roman" panose="02020603050405020304" pitchFamily="18" charset="0"/>
                    <a:ea typeface="Cambria Math" panose="02040503050406030204" pitchFamily="18" charset="0"/>
                    <a:cs typeface="Times New Roman" panose="02020603050405020304" pitchFamily="18" charset="0"/>
                  </a:rPr>
                  <a:t>(1)</a:t>
                </a:r>
                <a:endParaRPr lang="en-US" altLang="ja-JP" sz="4400" b="1" dirty="0" smtClean="0">
                  <a:latin typeface="Times New Roman" panose="02020603050405020304" pitchFamily="18" charset="0"/>
                  <a:ea typeface="Cambria Math" panose="02040503050406030204" pitchFamily="18" charset="0"/>
                  <a:cs typeface="Times New Roman" panose="02020603050405020304" pitchFamily="18" charset="0"/>
                </a:endParaRPr>
              </a:p>
              <a:p>
                <a14:m>
                  <m:oMath xmlns:m="http://schemas.openxmlformats.org/officeDocument/2006/math">
                    <m:r>
                      <a:rPr lang="en-US" altLang="ja-JP" sz="4400" b="1" i="1" dirty="0">
                        <a:latin typeface="Cambria Math" panose="02040503050406030204" pitchFamily="18" charset="0"/>
                      </a:rPr>
                      <m:t>𝜯</m:t>
                    </m:r>
                    <m:r>
                      <a:rPr lang="en-US" altLang="ja-JP" sz="4400" b="1" i="1" baseline="-25000" dirty="0">
                        <a:latin typeface="Cambria Math" panose="02040503050406030204" pitchFamily="18" charset="0"/>
                      </a:rPr>
                      <m:t>𝑺𝑷</m:t>
                    </m:r>
                    <m:r>
                      <a:rPr lang="en-US" altLang="ja-JP" sz="4400" b="1" i="1" smtClean="0">
                        <a:latin typeface="Cambria Math" panose="02040503050406030204" pitchFamily="18" charset="0"/>
                      </a:rPr>
                      <m:t>=</m:t>
                    </m:r>
                    <m:f>
                      <m:fPr>
                        <m:ctrlPr>
                          <a:rPr lang="en-US" altLang="ja-JP" sz="4400" b="1" i="1" dirty="0">
                            <a:latin typeface="Cambria Math" panose="02040503050406030204" pitchFamily="18" charset="0"/>
                          </a:rPr>
                        </m:ctrlPr>
                      </m:fPr>
                      <m:num>
                        <m:r>
                          <a:rPr lang="en-US" altLang="ja-JP" sz="4400" b="1" i="1" dirty="0">
                            <a:latin typeface="Cambria Math" panose="02040503050406030204" pitchFamily="18" charset="0"/>
                          </a:rPr>
                          <m:t>𝑳</m:t>
                        </m:r>
                        <m:r>
                          <a:rPr lang="en-US" altLang="ja-JP" sz="4400" b="1" i="1" baseline="-25000" dirty="0">
                            <a:latin typeface="Cambria Math" panose="02040503050406030204" pitchFamily="18" charset="0"/>
                          </a:rPr>
                          <m:t>𝑺𝑷</m:t>
                        </m:r>
                      </m:num>
                      <m:den>
                        <m:r>
                          <a:rPr lang="en-US" altLang="ja-JP" sz="4400" b="1" i="1" dirty="0">
                            <a:latin typeface="Cambria Math" panose="02040503050406030204" pitchFamily="18" charset="0"/>
                          </a:rPr>
                          <m:t>𝑪</m:t>
                        </m:r>
                      </m:den>
                    </m:f>
                    <m:r>
                      <a:rPr lang="ja-JP" altLang="en-US" sz="4400" b="1" i="1" dirty="0" smtClean="0">
                        <a:latin typeface="Cambria Math" panose="02040503050406030204" pitchFamily="18" charset="0"/>
                      </a:rPr>
                      <m:t>＝</m:t>
                    </m:r>
                  </m:oMath>
                </a14:m>
                <a:r>
                  <a:rPr lang="en-US" altLang="ja-JP" sz="4000" b="1" dirty="0" smtClean="0">
                    <a:latin typeface="Times New Roman" panose="02020603050405020304" pitchFamily="18" charset="0"/>
                    <a:cs typeface="Times New Roman" panose="02020603050405020304" pitchFamily="18" charset="0"/>
                  </a:rPr>
                  <a:t>1.5[</a:t>
                </a:r>
                <a:r>
                  <a:rPr lang="en-US" altLang="ja-JP" sz="4000" b="1" dirty="0" err="1" smtClean="0">
                    <a:latin typeface="Times New Roman" panose="02020603050405020304" pitchFamily="18" charset="0"/>
                    <a:cs typeface="Times New Roman" panose="02020603050405020304" pitchFamily="18" charset="0"/>
                  </a:rPr>
                  <a:t>ms</a:t>
                </a:r>
                <a:r>
                  <a:rPr lang="en-US" altLang="ja-JP" sz="4000" b="1" dirty="0">
                    <a:latin typeface="Times New Roman" panose="02020603050405020304" pitchFamily="18" charset="0"/>
                    <a:cs typeface="Times New Roman" panose="02020603050405020304" pitchFamily="18" charset="0"/>
                  </a:rPr>
                  <a:t>] </a:t>
                </a:r>
                <a:r>
                  <a:rPr lang="ja-JP" altLang="en-US" sz="4000" b="1" dirty="0">
                    <a:latin typeface="Times New Roman" panose="02020603050405020304" pitchFamily="18" charset="0"/>
                    <a:cs typeface="Times New Roman" panose="02020603050405020304" pitchFamily="18" charset="0"/>
                  </a:rPr>
                  <a:t>　　　</a:t>
                </a:r>
                <a:r>
                  <a:rPr lang="ja-JP" altLang="en-US" sz="4000" b="1" dirty="0" smtClean="0">
                    <a:latin typeface="Times New Roman" panose="02020603050405020304" pitchFamily="18" charset="0"/>
                    <a:cs typeface="Times New Roman" panose="02020603050405020304" pitchFamily="18" charset="0"/>
                  </a:rPr>
                  <a:t>　 </a:t>
                </a:r>
                <a:r>
                  <a:rPr lang="en-US" altLang="ja-JP" sz="3200" b="1" dirty="0" smtClean="0">
                    <a:latin typeface="Times New Roman" panose="02020603050405020304" pitchFamily="18" charset="0"/>
                    <a:cs typeface="Times New Roman" panose="02020603050405020304" pitchFamily="18" charset="0"/>
                  </a:rPr>
                  <a:t>(2)</a:t>
                </a:r>
                <a:endParaRPr lang="en-US" altLang="ja-JP" sz="3600" b="1" dirty="0" smtClean="0">
                  <a:latin typeface="Times New Roman" panose="02020603050405020304" pitchFamily="18" charset="0"/>
                  <a:cs typeface="Times New Roman" panose="02020603050405020304" pitchFamily="18" charset="0"/>
                </a:endParaRPr>
              </a:p>
            </p:txBody>
          </p:sp>
        </mc:Choice>
        <mc:Fallback xmlns="">
          <p:sp>
            <p:nvSpPr>
              <p:cNvPr id="113" name="テキスト ボックス 112"/>
              <p:cNvSpPr txBox="1">
                <a:spLocks noRot="1" noChangeAspect="1" noMove="1" noResize="1" noEditPoints="1" noAdjustHandles="1" noChangeArrowheads="1" noChangeShapeType="1" noTextEdit="1"/>
              </p:cNvSpPr>
              <p:nvPr/>
            </p:nvSpPr>
            <p:spPr>
              <a:xfrm>
                <a:off x="15986325" y="10692594"/>
                <a:ext cx="8803254" cy="2082814"/>
              </a:xfrm>
              <a:prstGeom prst="rect">
                <a:avLst/>
              </a:prstGeom>
              <a:blipFill>
                <a:blip r:embed="rId11"/>
                <a:stretch>
                  <a:fillRect b="-3801"/>
                </a:stretch>
              </a:blipFill>
            </p:spPr>
            <p:txBody>
              <a:bodyPr/>
              <a:lstStyle/>
              <a:p>
                <a:r>
                  <a:rPr lang="ja-JP" altLang="en-US">
                    <a:noFill/>
                  </a:rPr>
                  <a:t> </a:t>
                </a:r>
              </a:p>
            </p:txBody>
          </p:sp>
        </mc:Fallback>
      </mc:AlternateContent>
      <p:sp>
        <p:nvSpPr>
          <p:cNvPr id="114" name="テキスト ボックス 113"/>
          <p:cNvSpPr txBox="1"/>
          <p:nvPr/>
        </p:nvSpPr>
        <p:spPr>
          <a:xfrm>
            <a:off x="3887950" y="37548725"/>
            <a:ext cx="1672653" cy="646331"/>
          </a:xfrm>
          <a:prstGeom prst="rect">
            <a:avLst/>
          </a:prstGeom>
          <a:noFill/>
        </p:spPr>
        <p:txBody>
          <a:bodyPr wrap="square" rtlCol="0">
            <a:spAutoFit/>
          </a:bodyPr>
          <a:lstStyle/>
          <a:p>
            <a:r>
              <a:rPr lang="en-US" altLang="ja-JP" sz="3600" b="1" dirty="0" smtClean="0">
                <a:latin typeface="Times New Roman" panose="02020603050405020304" pitchFamily="18" charset="0"/>
                <a:cs typeface="Times New Roman" panose="02020603050405020304" pitchFamily="18" charset="0"/>
              </a:rPr>
              <a:t>^</a:t>
            </a:r>
          </a:p>
        </p:txBody>
      </p:sp>
      <p:sp>
        <p:nvSpPr>
          <p:cNvPr id="27" name="正方形/長方形 26"/>
          <p:cNvSpPr/>
          <p:nvPr/>
        </p:nvSpPr>
        <p:spPr>
          <a:xfrm>
            <a:off x="23522638" y="11001582"/>
            <a:ext cx="5024132" cy="646331"/>
          </a:xfrm>
          <a:prstGeom prst="rect">
            <a:avLst/>
          </a:prstGeom>
        </p:spPr>
        <p:txBody>
          <a:bodyPr wrap="none">
            <a:spAutoFit/>
          </a:bodyPr>
          <a:lstStyle/>
          <a:p>
            <a:r>
              <a:rPr lang="en-US" altLang="ja-JP" sz="3600" b="1" i="1" dirty="0">
                <a:latin typeface="Cambria Math" panose="02040503050406030204" pitchFamily="18" charset="0"/>
              </a:rPr>
              <a:t>T</a:t>
            </a:r>
            <a:r>
              <a:rPr lang="en-US" altLang="ja-JP" sz="3600" b="1" i="1" baseline="-25000" dirty="0">
                <a:latin typeface="Cambria Math" panose="02040503050406030204" pitchFamily="18" charset="0"/>
              </a:rPr>
              <a:t>SP </a:t>
            </a:r>
            <a:r>
              <a:rPr lang="en-US" altLang="ja-JP" sz="3600" b="1" dirty="0">
                <a:latin typeface="Cambria Math" panose="02040503050406030204" pitchFamily="18" charset="0"/>
              </a:rPr>
              <a:t>: </a:t>
            </a:r>
            <a:r>
              <a:rPr lang="ja-JP" altLang="en-US" sz="3600" b="1" dirty="0">
                <a:latin typeface="Cambria Math" panose="02040503050406030204" pitchFamily="18" charset="0"/>
              </a:rPr>
              <a:t>スピーカの遅れ時間</a:t>
            </a:r>
            <a:endParaRPr lang="en-US" altLang="ja-JP" sz="3600" b="1" baseline="-25000" dirty="0">
              <a:latin typeface="Cambria Math" panose="02040503050406030204" pitchFamily="18" charset="0"/>
            </a:endParaRPr>
          </a:p>
        </p:txBody>
      </p:sp>
      <p:pic>
        <p:nvPicPr>
          <p:cNvPr id="31" name="図 3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3785539" y="32922563"/>
            <a:ext cx="5862738" cy="4509800"/>
          </a:xfrm>
          <a:prstGeom prst="rect">
            <a:avLst/>
          </a:prstGeom>
        </p:spPr>
      </p:pic>
      <p:sp>
        <p:nvSpPr>
          <p:cNvPr id="116" name="テキスト ボックス 115"/>
          <p:cNvSpPr txBox="1"/>
          <p:nvPr/>
        </p:nvSpPr>
        <p:spPr>
          <a:xfrm>
            <a:off x="23785539" y="37323564"/>
            <a:ext cx="6234864" cy="1077218"/>
          </a:xfrm>
          <a:prstGeom prst="rect">
            <a:avLst/>
          </a:prstGeom>
          <a:noFill/>
        </p:spPr>
        <p:txBody>
          <a:bodyPr wrap="square" rtlCol="0">
            <a:spAutoFit/>
          </a:bodyPr>
          <a:lstStyle/>
          <a:p>
            <a:r>
              <a:rPr kumimoji="1" lang="en-US" altLang="ja-JP" sz="3200" dirty="0" smtClean="0">
                <a:latin typeface="Times New Roman" panose="02020603050405020304" pitchFamily="18" charset="0"/>
                <a:cs typeface="Times New Roman" panose="02020603050405020304" pitchFamily="18" charset="0"/>
              </a:rPr>
              <a:t>Fig.6</a:t>
            </a:r>
            <a:r>
              <a:rPr kumimoji="1" lang="ja-JP" altLang="en-US" sz="3200" dirty="0" smtClean="0">
                <a:latin typeface="Times New Roman" panose="02020603050405020304" pitchFamily="18" charset="0"/>
                <a:cs typeface="Times New Roman" panose="02020603050405020304" pitchFamily="18" charset="0"/>
              </a:rPr>
              <a:t>　</a:t>
            </a:r>
            <a:r>
              <a:rPr kumimoji="1" lang="en-US" altLang="ja-JP" sz="3200" dirty="0" smtClean="0">
                <a:latin typeface="Times New Roman" panose="02020603050405020304" pitchFamily="18" charset="0"/>
                <a:cs typeface="Times New Roman" panose="02020603050405020304" pitchFamily="18" charset="0"/>
              </a:rPr>
              <a:t>SPK1=</a:t>
            </a:r>
            <a:r>
              <a:rPr lang="en-US" altLang="ja-JP" sz="3200" dirty="0" smtClean="0">
                <a:latin typeface="Times New Roman" panose="02020603050405020304" pitchFamily="18" charset="0"/>
                <a:cs typeface="Times New Roman" panose="02020603050405020304" pitchFamily="18" charset="0"/>
              </a:rPr>
              <a:t>4.6[V]</a:t>
            </a:r>
            <a:r>
              <a:rPr lang="ja-JP" altLang="en-US" sz="3200" dirty="0" err="1" smtClean="0">
                <a:latin typeface="Times New Roman" panose="02020603050405020304" pitchFamily="18" charset="0"/>
                <a:cs typeface="Times New Roman" panose="02020603050405020304" pitchFamily="18" charset="0"/>
              </a:rPr>
              <a:t>、</a:t>
            </a:r>
            <a:r>
              <a:rPr lang="en-US" altLang="ja-JP" sz="3200" dirty="0" smtClean="0">
                <a:latin typeface="Times New Roman" panose="02020603050405020304" pitchFamily="18" charset="0"/>
                <a:cs typeface="Times New Roman" panose="02020603050405020304" pitchFamily="18" charset="0"/>
              </a:rPr>
              <a:t>SPK2</a:t>
            </a:r>
            <a:r>
              <a:rPr lang="ja-JP" altLang="en-US" sz="3200" dirty="0" smtClean="0">
                <a:latin typeface="Times New Roman" panose="02020603050405020304" pitchFamily="18" charset="0"/>
                <a:cs typeface="Times New Roman" panose="02020603050405020304" pitchFamily="18" charset="0"/>
              </a:rPr>
              <a:t>＝</a:t>
            </a:r>
            <a:r>
              <a:rPr lang="en-US" altLang="ja-JP" sz="3200" dirty="0" smtClean="0">
                <a:latin typeface="Times New Roman" panose="02020603050405020304" pitchFamily="18" charset="0"/>
                <a:cs typeface="Times New Roman" panose="02020603050405020304" pitchFamily="18" charset="0"/>
              </a:rPr>
              <a:t>0[V]</a:t>
            </a:r>
          </a:p>
          <a:p>
            <a:r>
              <a:rPr kumimoji="1" lang="ja-JP" altLang="en-US" sz="3200" dirty="0">
                <a:latin typeface="Times New Roman" panose="02020603050405020304" pitchFamily="18" charset="0"/>
                <a:cs typeface="Times New Roman" panose="02020603050405020304" pitchFamily="18" charset="0"/>
              </a:rPr>
              <a:t>　</a:t>
            </a:r>
            <a:r>
              <a:rPr kumimoji="1" lang="ja-JP" altLang="en-US" sz="3200" dirty="0" smtClean="0">
                <a:latin typeface="Times New Roman" panose="02020603050405020304" pitchFamily="18" charset="0"/>
                <a:cs typeface="Times New Roman" panose="02020603050405020304" pitchFamily="18" charset="0"/>
              </a:rPr>
              <a:t>　　　での実験結果</a:t>
            </a:r>
            <a:endParaRPr kumimoji="1" lang="en-US" altLang="ja-JP" sz="3200" dirty="0" smtClean="0">
              <a:latin typeface="Times New Roman" panose="02020603050405020304" pitchFamily="18" charset="0"/>
              <a:cs typeface="Times New Roman" panose="02020603050405020304" pitchFamily="18" charset="0"/>
            </a:endParaRPr>
          </a:p>
        </p:txBody>
      </p:sp>
      <p:sp>
        <p:nvSpPr>
          <p:cNvPr id="117" name="テキスト ボックス 116"/>
          <p:cNvSpPr txBox="1"/>
          <p:nvPr/>
        </p:nvSpPr>
        <p:spPr>
          <a:xfrm>
            <a:off x="15669484" y="12768979"/>
            <a:ext cx="12511647" cy="1754326"/>
          </a:xfrm>
          <a:prstGeom prst="rect">
            <a:avLst/>
          </a:prstGeom>
          <a:noFill/>
        </p:spPr>
        <p:txBody>
          <a:bodyPr wrap="square" rtlCol="0">
            <a:spAutoFit/>
          </a:bodyPr>
          <a:lstStyle/>
          <a:p>
            <a:r>
              <a:rPr lang="ja-JP" altLang="en-US" sz="3600" b="1" dirty="0" smtClean="0">
                <a:latin typeface="Times New Roman" panose="02020603050405020304" pitchFamily="18" charset="0"/>
              </a:rPr>
              <a:t>実験ではスピーカの個体差を考慮し、</a:t>
            </a:r>
            <a:r>
              <a:rPr lang="en-US" altLang="ja-JP" sz="3600" b="1" dirty="0" smtClean="0">
                <a:latin typeface="Times New Roman" panose="02020603050405020304" pitchFamily="18" charset="0"/>
              </a:rPr>
              <a:t>SPK1</a:t>
            </a:r>
            <a:r>
              <a:rPr lang="ja-JP" altLang="en-US" sz="3600" b="1" dirty="0" smtClean="0">
                <a:latin typeface="Times New Roman" panose="02020603050405020304" pitchFamily="18" charset="0"/>
              </a:rPr>
              <a:t>と</a:t>
            </a:r>
            <a:r>
              <a:rPr lang="en-US" altLang="ja-JP" sz="3600" b="1" dirty="0" smtClean="0">
                <a:latin typeface="Times New Roman" panose="02020603050405020304" pitchFamily="18" charset="0"/>
              </a:rPr>
              <a:t>SPK2</a:t>
            </a:r>
            <a:r>
              <a:rPr lang="ja-JP" altLang="en-US" sz="3600" b="1" dirty="0" smtClean="0">
                <a:latin typeface="Times New Roman" panose="02020603050405020304" pitchFamily="18" charset="0"/>
              </a:rPr>
              <a:t>が等しい音響パワーとなるようにそれぞれ駆動電圧を調整し</a:t>
            </a:r>
            <a:endParaRPr lang="en-US" altLang="ja-JP" sz="3600" b="1" dirty="0" smtClean="0">
              <a:latin typeface="Times New Roman" panose="02020603050405020304" pitchFamily="18" charset="0"/>
            </a:endParaRPr>
          </a:p>
          <a:p>
            <a:r>
              <a:rPr lang="ja-JP" altLang="en-US" sz="3600" b="1" dirty="0" smtClean="0">
                <a:latin typeface="Times New Roman" panose="02020603050405020304" pitchFamily="18" charset="0"/>
              </a:rPr>
              <a:t>管の共振</a:t>
            </a:r>
            <a:r>
              <a:rPr lang="ja-JP" altLang="en-US" sz="3600" b="1" dirty="0">
                <a:latin typeface="Times New Roman" panose="02020603050405020304" pitchFamily="18" charset="0"/>
              </a:rPr>
              <a:t>周波</a:t>
            </a:r>
            <a:r>
              <a:rPr lang="ja-JP" altLang="en-US" sz="3600" b="1" dirty="0" smtClean="0">
                <a:latin typeface="Times New Roman" panose="02020603050405020304" pitchFamily="18" charset="0"/>
              </a:rPr>
              <a:t>数</a:t>
            </a:r>
            <a:r>
              <a:rPr lang="en-US" altLang="ja-JP" sz="3600" b="1" dirty="0" smtClean="0">
                <a:latin typeface="Times New Roman" panose="02020603050405020304" pitchFamily="18" charset="0"/>
              </a:rPr>
              <a:t>89[Hz]</a:t>
            </a:r>
            <a:r>
              <a:rPr lang="ja-JP" altLang="en-US" sz="3600" b="1" dirty="0" smtClean="0">
                <a:latin typeface="Times New Roman" panose="02020603050405020304" pitchFamily="18" charset="0"/>
              </a:rPr>
              <a:t>で駆動</a:t>
            </a:r>
            <a:endParaRPr lang="en-US" altLang="ja-JP" sz="3600" b="1" dirty="0" smtClean="0">
              <a:latin typeface="Times New Roman" panose="02020603050405020304" pitchFamily="18" charset="0"/>
            </a:endParaRPr>
          </a:p>
        </p:txBody>
      </p:sp>
      <p:sp>
        <p:nvSpPr>
          <p:cNvPr id="118" name="テキスト ボックス 117"/>
          <p:cNvSpPr txBox="1"/>
          <p:nvPr/>
        </p:nvSpPr>
        <p:spPr>
          <a:xfrm>
            <a:off x="25470414" y="6680588"/>
            <a:ext cx="1439110" cy="584775"/>
          </a:xfrm>
          <a:prstGeom prst="rect">
            <a:avLst/>
          </a:prstGeom>
          <a:noFill/>
        </p:spPr>
        <p:txBody>
          <a:bodyPr wrap="square" rtlCol="0">
            <a:spAutoFit/>
          </a:bodyPr>
          <a:lstStyle/>
          <a:p>
            <a:r>
              <a:rPr kumimoji="1" lang="en-US" altLang="ja-JP" sz="3200" i="1" dirty="0" smtClean="0">
                <a:solidFill>
                  <a:schemeClr val="tx2"/>
                </a:solidFill>
                <a:latin typeface="Times New Roman" panose="02020603050405020304" pitchFamily="18" charset="0"/>
                <a:cs typeface="Times New Roman" panose="02020603050405020304" pitchFamily="18" charset="0"/>
              </a:rPr>
              <a:t>G(t)</a:t>
            </a:r>
            <a:endParaRPr kumimoji="1" lang="ja-JP" altLang="en-US" sz="3200" i="1" dirty="0">
              <a:solidFill>
                <a:schemeClr val="tx2"/>
              </a:solidFill>
              <a:latin typeface="Times New Roman" panose="02020603050405020304" pitchFamily="18" charset="0"/>
              <a:cs typeface="Times New Roman" panose="02020603050405020304" pitchFamily="18" charset="0"/>
            </a:endParaRPr>
          </a:p>
        </p:txBody>
      </p:sp>
      <p:sp>
        <p:nvSpPr>
          <p:cNvPr id="121" name="テキスト ボックス 120"/>
          <p:cNvSpPr txBox="1"/>
          <p:nvPr/>
        </p:nvSpPr>
        <p:spPr>
          <a:xfrm>
            <a:off x="23605490" y="2973032"/>
            <a:ext cx="1439110" cy="584775"/>
          </a:xfrm>
          <a:prstGeom prst="rect">
            <a:avLst/>
          </a:prstGeom>
          <a:noFill/>
        </p:spPr>
        <p:txBody>
          <a:bodyPr wrap="square" rtlCol="0">
            <a:spAutoFit/>
          </a:bodyPr>
          <a:lstStyle/>
          <a:p>
            <a:r>
              <a:rPr kumimoji="1" lang="en-US" altLang="ja-JP" sz="3200" i="1" dirty="0" smtClean="0">
                <a:solidFill>
                  <a:srgbClr val="FF0000"/>
                </a:solidFill>
                <a:latin typeface="Times New Roman" panose="02020603050405020304" pitchFamily="18" charset="0"/>
                <a:cs typeface="Times New Roman" panose="02020603050405020304" pitchFamily="18" charset="0"/>
              </a:rPr>
              <a:t>p</a:t>
            </a:r>
            <a:r>
              <a:rPr kumimoji="1" lang="en-US" altLang="ja-JP" sz="3200" i="1" baseline="-25000" dirty="0" smtClean="0">
                <a:solidFill>
                  <a:srgbClr val="FF0000"/>
                </a:solidFill>
                <a:latin typeface="Times New Roman" panose="02020603050405020304" pitchFamily="18" charset="0"/>
                <a:cs typeface="Times New Roman" panose="02020603050405020304" pitchFamily="18" charset="0"/>
              </a:rPr>
              <a:t>1</a:t>
            </a:r>
            <a:endParaRPr kumimoji="1" lang="ja-JP" altLang="en-US" sz="3200" i="1" baseline="-25000" dirty="0">
              <a:solidFill>
                <a:srgbClr val="FF0000"/>
              </a:solidFill>
              <a:latin typeface="Times New Roman" panose="02020603050405020304" pitchFamily="18" charset="0"/>
              <a:cs typeface="Times New Roman" panose="02020603050405020304" pitchFamily="18" charset="0"/>
            </a:endParaRPr>
          </a:p>
        </p:txBody>
      </p:sp>
      <p:sp>
        <p:nvSpPr>
          <p:cNvPr id="122" name="テキスト ボックス 121"/>
          <p:cNvSpPr txBox="1"/>
          <p:nvPr/>
        </p:nvSpPr>
        <p:spPr>
          <a:xfrm>
            <a:off x="25837548" y="3766192"/>
            <a:ext cx="1439110" cy="584775"/>
          </a:xfrm>
          <a:prstGeom prst="rect">
            <a:avLst/>
          </a:prstGeom>
          <a:noFill/>
        </p:spPr>
        <p:txBody>
          <a:bodyPr wrap="square" rtlCol="0">
            <a:spAutoFit/>
          </a:bodyPr>
          <a:lstStyle/>
          <a:p>
            <a:r>
              <a:rPr kumimoji="1" lang="en-US" altLang="ja-JP" sz="3200" i="1" dirty="0" smtClean="0">
                <a:solidFill>
                  <a:srgbClr val="92D050"/>
                </a:solidFill>
                <a:latin typeface="Times New Roman" panose="02020603050405020304" pitchFamily="18" charset="0"/>
                <a:cs typeface="Times New Roman" panose="02020603050405020304" pitchFamily="18" charset="0"/>
              </a:rPr>
              <a:t>P</a:t>
            </a:r>
            <a:r>
              <a:rPr kumimoji="1" lang="en-US" altLang="ja-JP" sz="3200" i="1" baseline="-25000" dirty="0" smtClean="0">
                <a:solidFill>
                  <a:srgbClr val="92D050"/>
                </a:solidFill>
                <a:latin typeface="Times New Roman" panose="02020603050405020304" pitchFamily="18" charset="0"/>
                <a:cs typeface="Times New Roman" panose="02020603050405020304" pitchFamily="18" charset="0"/>
              </a:rPr>
              <a:t>1</a:t>
            </a:r>
            <a:endParaRPr kumimoji="1" lang="ja-JP" altLang="en-US" sz="3200" i="1" baseline="-25000" dirty="0">
              <a:solidFill>
                <a:srgbClr val="92D050"/>
              </a:solidFill>
              <a:latin typeface="Times New Roman" panose="02020603050405020304" pitchFamily="18" charset="0"/>
              <a:cs typeface="Times New Roman" panose="02020603050405020304" pitchFamily="18" charset="0"/>
            </a:endParaRPr>
          </a:p>
        </p:txBody>
      </p:sp>
      <p:sp>
        <p:nvSpPr>
          <p:cNvPr id="123" name="テキスト ボックス 122"/>
          <p:cNvSpPr txBox="1"/>
          <p:nvPr/>
        </p:nvSpPr>
        <p:spPr>
          <a:xfrm>
            <a:off x="25937735" y="3780760"/>
            <a:ext cx="1439110" cy="420628"/>
          </a:xfrm>
          <a:prstGeom prst="rect">
            <a:avLst/>
          </a:prstGeom>
          <a:noFill/>
        </p:spPr>
        <p:txBody>
          <a:bodyPr wrap="square" rtlCol="0">
            <a:spAutoFit/>
          </a:bodyPr>
          <a:lstStyle/>
          <a:p>
            <a:r>
              <a:rPr lang="en-US" altLang="ja-JP" sz="3200" i="1" baseline="30000" dirty="0">
                <a:solidFill>
                  <a:srgbClr val="92D050"/>
                </a:solidFill>
                <a:latin typeface="Times New Roman" panose="02020603050405020304" pitchFamily="18" charset="0"/>
                <a:cs typeface="Times New Roman" panose="02020603050405020304" pitchFamily="18" charset="0"/>
              </a:rPr>
              <a:t>^</a:t>
            </a:r>
            <a:endParaRPr kumimoji="1" lang="ja-JP" altLang="en-US" sz="3200" i="1" baseline="30000" dirty="0">
              <a:solidFill>
                <a:srgbClr val="92D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4185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Googleマテリアル">
      <a:dk1>
        <a:sysClr val="windowText" lastClr="000000"/>
      </a:dk1>
      <a:lt1>
        <a:sysClr val="window" lastClr="FFFFFF"/>
      </a:lt1>
      <a:dk2>
        <a:srgbClr val="1A237E"/>
      </a:dk2>
      <a:lt2>
        <a:srgbClr val="9E9E9E"/>
      </a:lt2>
      <a:accent1>
        <a:srgbClr val="2196F3"/>
      </a:accent1>
      <a:accent2>
        <a:srgbClr val="E04336"/>
      </a:accent2>
      <a:accent3>
        <a:srgbClr val="4CAF50"/>
      </a:accent3>
      <a:accent4>
        <a:srgbClr val="9C27B0"/>
      </a:accent4>
      <a:accent5>
        <a:srgbClr val="00BCD4"/>
      </a:accent5>
      <a:accent6>
        <a:srgbClr val="FF9800"/>
      </a:accent6>
      <a:hlink>
        <a:srgbClr val="3F51B5"/>
      </a:hlink>
      <a:folHlink>
        <a:srgbClr val="607D8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29120</TotalTime>
  <Words>665</Words>
  <Application>Microsoft Office PowerPoint</Application>
  <PresentationFormat>ユーザー設定</PresentationFormat>
  <Paragraphs>180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Cambria Math</vt:lpstr>
      <vt:lpstr>Times New Roman</vt:lpstr>
      <vt:lpstr>Office ​​テーマ</vt:lpstr>
      <vt:lpstr>ループ管進行波型熱音響エンジンの適応定常発振制御</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齋藤 浄</dc:creator>
  <cp:lastModifiedBy>小林研究室</cp:lastModifiedBy>
  <cp:revision>789</cp:revision>
  <cp:lastPrinted>2016-12-11T08:23:16Z</cp:lastPrinted>
  <dcterms:created xsi:type="dcterms:W3CDTF">2014-12-12T02:14:06Z</dcterms:created>
  <dcterms:modified xsi:type="dcterms:W3CDTF">2016-12-21T23:29:54Z</dcterms:modified>
</cp:coreProperties>
</file>