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7" r:id="rId3"/>
    <p:sldId id="331" r:id="rId4"/>
    <p:sldId id="308" r:id="rId5"/>
    <p:sldId id="329" r:id="rId6"/>
    <p:sldId id="335" r:id="rId7"/>
    <p:sldId id="312" r:id="rId8"/>
    <p:sldId id="313" r:id="rId9"/>
    <p:sldId id="317" r:id="rId10"/>
    <p:sldId id="318" r:id="rId11"/>
    <p:sldId id="319" r:id="rId12"/>
    <p:sldId id="320" r:id="rId13"/>
    <p:sldId id="321" r:id="rId14"/>
    <p:sldId id="328" r:id="rId15"/>
    <p:sldId id="315" r:id="rId16"/>
    <p:sldId id="333" r:id="rId17"/>
    <p:sldId id="326" r:id="rId18"/>
    <p:sldId id="263" r:id="rId19"/>
    <p:sldId id="330" r:id="rId20"/>
  </p:sldIdLst>
  <p:sldSz cx="9144000" cy="6858000" type="screen4x3"/>
  <p:notesSz cx="9939338" cy="6805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1616"/>
    <a:srgbClr val="E6E6E6"/>
    <a:srgbClr val="0017EE"/>
    <a:srgbClr val="00FFFF"/>
    <a:srgbClr val="FF0101"/>
    <a:srgbClr val="FFBB57"/>
    <a:srgbClr val="FFCC00"/>
    <a:srgbClr val="FF47FB"/>
    <a:srgbClr val="3B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32" autoAdjust="0"/>
    <p:restoredTop sz="75000" autoAdjust="0"/>
  </p:normalViewPr>
  <p:slideViewPr>
    <p:cSldViewPr>
      <p:cViewPr>
        <p:scale>
          <a:sx n="50" d="100"/>
          <a:sy n="50" d="100"/>
        </p:scale>
        <p:origin x="-576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1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C34C-DDDB-4236-8B3D-E5B33709D95B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4D97F-C716-4CBA-974A-5132D9EB8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367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67FA5-63EE-4D64-9F0D-6749DA90D19D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32666"/>
            <a:ext cx="7951470" cy="3062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0C10-C438-496F-87DE-CF317CE56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67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0C10-C438-496F-87DE-CF317CE5686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214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1230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0C10-C438-496F-87DE-CF317CE5686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40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0C10-C438-496F-87DE-CF317CE5686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4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0C10-C438-496F-87DE-CF317CE5686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386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0C10-C438-496F-87DE-CF317CE5686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0C10-C438-496F-87DE-CF317CE5686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21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/>
              <a:t>リニアモータと回路の定数を可変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0C10-C438-496F-87DE-CF317CE5686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65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500" dirty="0"/>
              <a:t>スタック</a:t>
            </a:r>
            <a:r>
              <a:rPr kumimoji="1" lang="en-US" altLang="ja-JP" sz="1500" dirty="0"/>
              <a:t>Φ47mm,</a:t>
            </a:r>
            <a:r>
              <a:rPr kumimoji="1" lang="en-US" altLang="ja-JP" sz="1500" baseline="0" dirty="0"/>
              <a:t> </a:t>
            </a:r>
            <a:r>
              <a:rPr kumimoji="1" lang="ja-JP" altLang="en-US" sz="1500" dirty="0"/>
              <a:t>長さ</a:t>
            </a:r>
            <a:r>
              <a:rPr kumimoji="1" lang="en-US" altLang="ja-JP" sz="1500" dirty="0"/>
              <a:t>55mm, 600cpi(</a:t>
            </a:r>
            <a:r>
              <a:rPr kumimoji="1" lang="ja-JP" altLang="en-US" sz="1500" dirty="0"/>
              <a:t>約</a:t>
            </a:r>
            <a:r>
              <a:rPr kumimoji="1" lang="en-US" altLang="ja-JP" sz="1500" dirty="0"/>
              <a:t>1mm)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0C10-C438-496F-87DE-CF317CE5686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56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B11A3E-017B-4A33-8AE9-64FA1553C0F5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B11A3E-017B-4A33-8AE9-64FA1553C0F5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B11A3E-017B-4A33-8AE9-64FA1553C0F5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B11A3E-017B-4A33-8AE9-64FA1553C0F5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0355-86F9-4449-B950-A37614ECDD8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1E1-FC03-4C1A-A395-9B999C175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52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0355-86F9-4449-B950-A37614ECDD8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1E1-FC03-4C1A-A395-9B999C175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58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0355-86F9-4449-B950-A37614ECDD8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1E1-FC03-4C1A-A395-9B999C175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47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0355-86F9-4449-B950-A37614ECDD8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1E1-FC03-4C1A-A395-9B999C175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56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0355-86F9-4449-B950-A37614ECDD8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1E1-FC03-4C1A-A395-9B999C175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55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0355-86F9-4449-B950-A37614ECDD8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1E1-FC03-4C1A-A395-9B999C175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66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0355-86F9-4449-B950-A37614ECDD8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1E1-FC03-4C1A-A395-9B999C175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88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0355-86F9-4449-B950-A37614ECDD8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1E1-FC03-4C1A-A395-9B999C175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32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0355-86F9-4449-B950-A37614ECDD8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1E1-FC03-4C1A-A395-9B999C175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15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0355-86F9-4449-B950-A37614ECDD8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1E1-FC03-4C1A-A395-9B999C175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60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0355-86F9-4449-B950-A37614ECDD8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1E1-FC03-4C1A-A395-9B999C175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60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0355-86F9-4449-B950-A37614ECDD8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651E1-FC03-4C1A-A395-9B999C175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62845" y="1207602"/>
            <a:ext cx="7410133" cy="1805934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+mn-ea"/>
                <a:ea typeface="+mn-ea"/>
                <a:cs typeface="Arial Unicode MS" panose="020B0604020202020204" pitchFamily="50" charset="-128"/>
              </a:rPr>
              <a:t>電力フィードバック型熱音響発電機の</a:t>
            </a:r>
            <a:r>
              <a:rPr lang="en-US" altLang="ja-JP" sz="3600" dirty="0">
                <a:latin typeface="+mn-ea"/>
                <a:ea typeface="+mn-ea"/>
                <a:cs typeface="Arial Unicode MS" panose="020B0604020202020204" pitchFamily="50" charset="-128"/>
              </a:rPr>
              <a:t/>
            </a:r>
            <a:br>
              <a:rPr lang="en-US" altLang="ja-JP" sz="3600" dirty="0">
                <a:latin typeface="+mn-ea"/>
                <a:ea typeface="+mn-ea"/>
                <a:cs typeface="Arial Unicode MS" panose="020B0604020202020204" pitchFamily="50" charset="-128"/>
              </a:rPr>
            </a:br>
            <a:r>
              <a:rPr lang="ja-JP" altLang="en-US" sz="3600" dirty="0">
                <a:latin typeface="+mn-ea"/>
                <a:ea typeface="+mn-ea"/>
                <a:cs typeface="Arial Unicode MS" panose="020B0604020202020204" pitchFamily="50" charset="-128"/>
              </a:rPr>
              <a:t>定常発振時進行波圧力成分の解析と</a:t>
            </a:r>
            <a:r>
              <a:rPr lang="en-US" altLang="ja-JP" sz="3600" dirty="0">
                <a:latin typeface="+mn-ea"/>
                <a:ea typeface="+mn-ea"/>
                <a:cs typeface="Arial Unicode MS" panose="020B0604020202020204" pitchFamily="50" charset="-128"/>
              </a:rPr>
              <a:t/>
            </a:r>
            <a:br>
              <a:rPr lang="en-US" altLang="ja-JP" sz="3600" dirty="0">
                <a:latin typeface="+mn-ea"/>
                <a:ea typeface="+mn-ea"/>
                <a:cs typeface="Arial Unicode MS" panose="020B0604020202020204" pitchFamily="50" charset="-128"/>
              </a:rPr>
            </a:br>
            <a:r>
              <a:rPr lang="ja-JP" altLang="en-US" sz="3600" dirty="0">
                <a:latin typeface="+mn-ea"/>
                <a:ea typeface="+mn-ea"/>
                <a:cs typeface="Arial Unicode MS" panose="020B0604020202020204" pitchFamily="50" charset="-128"/>
              </a:rPr>
              <a:t>フィードバック回路の効果</a:t>
            </a:r>
            <a:endParaRPr kumimoji="1" lang="ja-JP" altLang="en-US" sz="3600" dirty="0">
              <a:latin typeface="+mn-ea"/>
              <a:ea typeface="+mn-ea"/>
              <a:cs typeface="Arial Unicode MS" panose="020B060402020202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85703" y="4797152"/>
            <a:ext cx="5964417" cy="614276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tx1"/>
                </a:solidFill>
              </a:rPr>
              <a:t>○</a:t>
            </a:r>
            <a:r>
              <a:rPr kumimoji="1" lang="ja-JP" altLang="en-US" sz="2800" dirty="0">
                <a:solidFill>
                  <a:schemeClr val="tx1"/>
                </a:solidFill>
              </a:rPr>
              <a:t>篠田将太郎 小林泰秀</a:t>
            </a:r>
            <a:r>
              <a:rPr lang="ja-JP" altLang="en-US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>
                <a:solidFill>
                  <a:schemeClr val="tx1"/>
                </a:solidFill>
              </a:rPr>
              <a:t>(</a:t>
            </a:r>
            <a:r>
              <a:rPr lang="ja-JP" altLang="en-US" sz="2800" dirty="0">
                <a:solidFill>
                  <a:schemeClr val="tx1"/>
                </a:solidFill>
              </a:rPr>
              <a:t>長岡技科大</a:t>
            </a:r>
            <a:r>
              <a:rPr lang="en-US" altLang="ja-JP" sz="2800" dirty="0">
                <a:solidFill>
                  <a:schemeClr val="tx1"/>
                </a:solidFill>
              </a:rPr>
              <a:t>)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6956" y="2825641"/>
            <a:ext cx="9229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Analysis of traveling-wave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pressure components at steady-state oscillation </a:t>
            </a:r>
          </a:p>
          <a:p>
            <a:pPr algn="ctr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of electricity-feedback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thermoacoustic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electric generator </a:t>
            </a:r>
          </a:p>
          <a:p>
            <a:pPr algn="ctr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with effects of feedback circuit.</a:t>
            </a:r>
          </a:p>
        </p:txBody>
      </p:sp>
    </p:spTree>
    <p:extLst>
      <p:ext uri="{BB962C8B-B14F-4D97-AF65-F5344CB8AC3E}">
        <p14:creationId xmlns:p14="http://schemas.microsoft.com/office/powerpoint/2010/main" val="1066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/>
          <p:cNvSpPr/>
          <p:nvPr/>
        </p:nvSpPr>
        <p:spPr>
          <a:xfrm>
            <a:off x="2117714" y="1511714"/>
            <a:ext cx="5092700" cy="29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5" name="角丸四角形 44"/>
          <p:cNvSpPr/>
          <p:nvPr/>
        </p:nvSpPr>
        <p:spPr bwMode="auto">
          <a:xfrm>
            <a:off x="338042" y="3136875"/>
            <a:ext cx="8427713" cy="1713235"/>
          </a:xfrm>
          <a:prstGeom prst="roundRect">
            <a:avLst>
              <a:gd name="adj" fmla="val 504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" name="テキスト ボックス 10"/>
          <p:cNvSpPr txBox="1">
            <a:spLocks noChangeArrowheads="1"/>
          </p:cNvSpPr>
          <p:nvPr/>
        </p:nvSpPr>
        <p:spPr bwMode="auto">
          <a:xfrm>
            <a:off x="3434862" y="2899200"/>
            <a:ext cx="2274277" cy="5924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コア多段接続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148064" y="4135752"/>
            <a:ext cx="3467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ja-JP" sz="3600" i="1" dirty="0"/>
              <a:t>G</a:t>
            </a:r>
            <a:r>
              <a:rPr lang="en-US" altLang="ja-JP" sz="3600" baseline="-25000" dirty="0"/>
              <a:t>core2,3,4,5</a:t>
            </a:r>
            <a:r>
              <a:rPr lang="en-US" altLang="ja-JP" sz="3600" i="1" dirty="0"/>
              <a:t> </a:t>
            </a:r>
            <a:r>
              <a:rPr lang="en-US" altLang="ja-JP" sz="3600" dirty="0"/>
              <a:t>:=</a:t>
            </a:r>
            <a:r>
              <a:rPr lang="en-US" altLang="ja-JP" sz="3600" i="1" dirty="0"/>
              <a:t> G</a:t>
            </a:r>
            <a:r>
              <a:rPr lang="en-US" altLang="ja-JP" sz="3600" baseline="-25000" dirty="0"/>
              <a:t>core1</a:t>
            </a: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2449057" y="1514590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6" name="グループ化 55"/>
          <p:cNvGrpSpPr/>
          <p:nvPr/>
        </p:nvGrpSpPr>
        <p:grpSpPr>
          <a:xfrm>
            <a:off x="1335156" y="1220904"/>
            <a:ext cx="6475293" cy="1271992"/>
            <a:chOff x="1691680" y="2012992"/>
            <a:chExt cx="6475293" cy="1271992"/>
          </a:xfrm>
        </p:grpSpPr>
        <p:sp>
          <p:nvSpPr>
            <p:cNvPr id="58" name="正方形/長方形 57"/>
            <p:cNvSpPr/>
            <p:nvPr/>
          </p:nvSpPr>
          <p:spPr>
            <a:xfrm>
              <a:off x="2126894" y="221509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7258163" y="222271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844131" y="2016145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1839798" y="2489528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7688850" y="2012992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7689195" y="2508169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4" name="直線コネクタ 63"/>
            <p:cNvCxnSpPr/>
            <p:nvPr/>
          </p:nvCxnSpPr>
          <p:spPr>
            <a:xfrm flipH="1">
              <a:off x="1889801" y="230881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H="1">
              <a:off x="1889801" y="259738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1821514" y="2267728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1821514" y="256419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8" name="直線コネクタ 67"/>
            <p:cNvCxnSpPr/>
            <p:nvPr/>
          </p:nvCxnSpPr>
          <p:spPr>
            <a:xfrm flipH="1">
              <a:off x="7738442" y="231270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H="1">
              <a:off x="7738442" y="260127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7954375" y="227162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>
              <a:spLocks noChangeAspect="1"/>
            </p:cNvSpPr>
            <p:nvPr/>
          </p:nvSpPr>
          <p:spPr>
            <a:xfrm>
              <a:off x="7954375" y="2568082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/>
            <p:cNvSpPr/>
            <p:nvPr/>
          </p:nvSpPr>
          <p:spPr>
            <a:xfrm>
              <a:off x="1853104" y="2311888"/>
              <a:ext cx="6313869" cy="690075"/>
            </a:xfrm>
            <a:custGeom>
              <a:avLst/>
              <a:gdLst>
                <a:gd name="connsiteX0" fmla="*/ 0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9525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0 h 999331"/>
                <a:gd name="connsiteX4" fmla="*/ 7428706 w 7600156"/>
                <a:gd name="connsiteY4" fmla="*/ 0 h 999331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16669 h 999331"/>
                <a:gd name="connsiteX4" fmla="*/ 7428706 w 7600156"/>
                <a:gd name="connsiteY4" fmla="*/ 0 h 999331"/>
                <a:gd name="connsiteX0" fmla="*/ 2381 w 7600156"/>
                <a:gd name="connsiteY0" fmla="*/ 326231 h 982662"/>
                <a:gd name="connsiteX1" fmla="*/ 0 w 7600156"/>
                <a:gd name="connsiteY1" fmla="*/ 982662 h 982662"/>
                <a:gd name="connsiteX2" fmla="*/ 7593806 w 7600156"/>
                <a:gd name="connsiteY2" fmla="*/ 980281 h 982662"/>
                <a:gd name="connsiteX3" fmla="*/ 7600156 w 7600156"/>
                <a:gd name="connsiteY3" fmla="*/ 0 h 982662"/>
                <a:gd name="connsiteX4" fmla="*/ 7435849 w 7600156"/>
                <a:gd name="connsiteY4" fmla="*/ 0 h 982662"/>
                <a:gd name="connsiteX0" fmla="*/ 2381 w 7597775"/>
                <a:gd name="connsiteY0" fmla="*/ 328612 h 985043"/>
                <a:gd name="connsiteX1" fmla="*/ 0 w 7597775"/>
                <a:gd name="connsiteY1" fmla="*/ 985043 h 985043"/>
                <a:gd name="connsiteX2" fmla="*/ 7593806 w 7597775"/>
                <a:gd name="connsiteY2" fmla="*/ 982662 h 985043"/>
                <a:gd name="connsiteX3" fmla="*/ 7597775 w 7597775"/>
                <a:gd name="connsiteY3" fmla="*/ 0 h 985043"/>
                <a:gd name="connsiteX4" fmla="*/ 7435849 w 7597775"/>
                <a:gd name="connsiteY4" fmla="*/ 2381 h 985043"/>
                <a:gd name="connsiteX0" fmla="*/ 2381 w 7600157"/>
                <a:gd name="connsiteY0" fmla="*/ 326231 h 982662"/>
                <a:gd name="connsiteX1" fmla="*/ 0 w 7600157"/>
                <a:gd name="connsiteY1" fmla="*/ 982662 h 982662"/>
                <a:gd name="connsiteX2" fmla="*/ 7593806 w 7600157"/>
                <a:gd name="connsiteY2" fmla="*/ 980281 h 982662"/>
                <a:gd name="connsiteX3" fmla="*/ 7600157 w 7600157"/>
                <a:gd name="connsiteY3" fmla="*/ 2381 h 982662"/>
                <a:gd name="connsiteX4" fmla="*/ 7435849 w 7600157"/>
                <a:gd name="connsiteY4" fmla="*/ 0 h 982662"/>
                <a:gd name="connsiteX0" fmla="*/ 2381 w 7597776"/>
                <a:gd name="connsiteY0" fmla="*/ 326232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  <a:gd name="connsiteX0" fmla="*/ 2381 w 7597776"/>
                <a:gd name="connsiteY0" fmla="*/ 455086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7776" h="982663">
                  <a:moveTo>
                    <a:pt x="2381" y="455086"/>
                  </a:moveTo>
                  <a:cubicBezTo>
                    <a:pt x="1587" y="673896"/>
                    <a:pt x="794" y="763853"/>
                    <a:pt x="0" y="982663"/>
                  </a:cubicBezTo>
                  <a:lnTo>
                    <a:pt x="7593806" y="980282"/>
                  </a:lnTo>
                  <a:cubicBezTo>
                    <a:pt x="7595923" y="647965"/>
                    <a:pt x="7595659" y="332317"/>
                    <a:pt x="7597776" y="0"/>
                  </a:cubicBezTo>
                  <a:lnTo>
                    <a:pt x="7435849" y="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/>
            <p:cNvSpPr/>
            <p:nvPr/>
          </p:nvSpPr>
          <p:spPr>
            <a:xfrm>
              <a:off x="1691680" y="2307937"/>
              <a:ext cx="6298695" cy="977047"/>
            </a:xfrm>
            <a:custGeom>
              <a:avLst/>
              <a:gdLst>
                <a:gd name="connsiteX0" fmla="*/ 7562850 w 7562850"/>
                <a:gd name="connsiteY0" fmla="*/ 323850 h 1289050"/>
                <a:gd name="connsiteX1" fmla="*/ 7562850 w 7562850"/>
                <a:gd name="connsiteY1" fmla="*/ 1289050 h 1289050"/>
                <a:gd name="connsiteX2" fmla="*/ 0 w 7562850"/>
                <a:gd name="connsiteY2" fmla="*/ 1289050 h 1289050"/>
                <a:gd name="connsiteX3" fmla="*/ 6350 w 7562850"/>
                <a:gd name="connsiteY3" fmla="*/ 0 h 1289050"/>
                <a:gd name="connsiteX4" fmla="*/ 127000 w 7562850"/>
                <a:gd name="connsiteY4" fmla="*/ 0 h 1289050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7000 w 7562850"/>
                <a:gd name="connsiteY4" fmla="*/ 11906 h 1300956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46979 w 7562850"/>
                <a:gd name="connsiteY4" fmla="*/ 0 h 13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2850" h="1300956">
                  <a:moveTo>
                    <a:pt x="7562850" y="440388"/>
                  </a:moveTo>
                  <a:lnTo>
                    <a:pt x="7562850" y="1300956"/>
                  </a:lnTo>
                  <a:lnTo>
                    <a:pt x="0" y="1300956"/>
                  </a:lnTo>
                  <a:cubicBezTo>
                    <a:pt x="2117" y="871273"/>
                    <a:pt x="4231" y="429683"/>
                    <a:pt x="6348" y="0"/>
                  </a:cubicBezTo>
                  <a:lnTo>
                    <a:pt x="14697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4419687" y="2847677"/>
              <a:ext cx="1022399" cy="3085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kumimoji="1" lang="ja-JP" altLang="en-US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正方形/長方形 54"/>
          <p:cNvSpPr/>
          <p:nvPr/>
        </p:nvSpPr>
        <p:spPr>
          <a:xfrm>
            <a:off x="2249700" y="1359205"/>
            <a:ext cx="831870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endParaRPr lang="ja-JP" altLang="en-US" sz="20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正方形/長方形 82"/>
          <p:cNvSpPr/>
          <p:nvPr/>
        </p:nvSpPr>
        <p:spPr bwMode="auto">
          <a:xfrm>
            <a:off x="3292241" y="1514590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" name="正方形/長方形 83"/>
          <p:cNvSpPr/>
          <p:nvPr/>
        </p:nvSpPr>
        <p:spPr bwMode="auto">
          <a:xfrm>
            <a:off x="4470452" y="1514590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85" name="グループ化 84"/>
          <p:cNvGrpSpPr>
            <a:grpSpLocks noChangeAspect="1"/>
          </p:cNvGrpSpPr>
          <p:nvPr/>
        </p:nvGrpSpPr>
        <p:grpSpPr>
          <a:xfrm>
            <a:off x="3975921" y="1631546"/>
            <a:ext cx="221126" cy="49086"/>
            <a:chOff x="373136" y="721247"/>
            <a:chExt cx="362268" cy="80417"/>
          </a:xfrm>
        </p:grpSpPr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373136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>
              <a:spLocks noChangeAspect="1"/>
            </p:cNvSpPr>
            <p:nvPr/>
          </p:nvSpPr>
          <p:spPr>
            <a:xfrm>
              <a:off x="513052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>
              <a:spLocks noChangeAspect="1"/>
            </p:cNvSpPr>
            <p:nvPr/>
          </p:nvSpPr>
          <p:spPr>
            <a:xfrm>
              <a:off x="654996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1" name="正方形/長方形 70"/>
          <p:cNvSpPr/>
          <p:nvPr/>
        </p:nvSpPr>
        <p:spPr>
          <a:xfrm>
            <a:off x="3089031" y="1359204"/>
            <a:ext cx="831870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core2</a:t>
            </a:r>
            <a:endParaRPr lang="ja-JP" altLang="en-US" sz="20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263083" y="1362380"/>
            <a:ext cx="840189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core5</a:t>
            </a:r>
            <a:endParaRPr lang="ja-JP" altLang="en-US" sz="2000" b="1" baseline="-4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2250224" y="1359999"/>
            <a:ext cx="2852253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400" b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ja-JP" altLang="en-US" sz="2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10"/>
          <p:cNvSpPr txBox="1">
            <a:spLocks noChangeArrowheads="1"/>
          </p:cNvSpPr>
          <p:nvPr/>
        </p:nvSpPr>
        <p:spPr bwMode="auto">
          <a:xfrm>
            <a:off x="1018333" y="786316"/>
            <a:ext cx="7241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u="sng" dirty="0"/>
              <a:t>→各サブシステムの周波数応答に基づく発振状況推定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409918" y="3472277"/>
            <a:ext cx="8508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ja-JP" sz="3600" i="1" dirty="0" err="1"/>
              <a:t>G</a:t>
            </a:r>
            <a:r>
              <a:rPr lang="en-US" altLang="ja-JP" sz="3600" baseline="-25000" dirty="0" err="1"/>
              <a:t>core</a:t>
            </a:r>
            <a:r>
              <a:rPr lang="en-US" altLang="ja-JP" sz="3600" i="1" dirty="0"/>
              <a:t> </a:t>
            </a:r>
            <a:r>
              <a:rPr lang="en-US" altLang="ja-JP" sz="3600" dirty="0"/>
              <a:t>=</a:t>
            </a:r>
            <a:r>
              <a:rPr lang="en-US" altLang="ja-JP" sz="3600" i="1" dirty="0"/>
              <a:t> G</a:t>
            </a:r>
            <a:r>
              <a:rPr lang="en-US" altLang="ja-JP" sz="3600" baseline="-25000" dirty="0"/>
              <a:t>core5</a:t>
            </a:r>
            <a:r>
              <a:rPr lang="en-US" altLang="ja-JP" sz="3600" dirty="0"/>
              <a:t> </a:t>
            </a:r>
            <a:r>
              <a:rPr lang="ja-JP" altLang="en-US" sz="2000" dirty="0"/>
              <a:t>★</a:t>
            </a:r>
            <a:r>
              <a:rPr lang="ja-JP" altLang="en-US" sz="3600" dirty="0"/>
              <a:t> </a:t>
            </a:r>
            <a:r>
              <a:rPr lang="en-US" altLang="ja-JP" sz="3600" i="1" dirty="0"/>
              <a:t>G</a:t>
            </a:r>
            <a:r>
              <a:rPr lang="en-US" altLang="ja-JP" sz="3600" baseline="-25000" dirty="0"/>
              <a:t>core4</a:t>
            </a:r>
            <a:r>
              <a:rPr lang="en-US" altLang="ja-JP" sz="3600" dirty="0"/>
              <a:t> </a:t>
            </a:r>
            <a:r>
              <a:rPr lang="ja-JP" altLang="en-US" sz="2000" dirty="0"/>
              <a:t>★</a:t>
            </a:r>
            <a:r>
              <a:rPr lang="ja-JP" altLang="en-US" sz="3600" dirty="0"/>
              <a:t> </a:t>
            </a:r>
            <a:r>
              <a:rPr lang="en-US" altLang="ja-JP" sz="3600" i="1" dirty="0"/>
              <a:t>G</a:t>
            </a:r>
            <a:r>
              <a:rPr lang="en-US" altLang="ja-JP" sz="3600" baseline="-25000" dirty="0"/>
              <a:t>core3</a:t>
            </a:r>
            <a:r>
              <a:rPr lang="en-US" altLang="ja-JP" sz="3600" dirty="0"/>
              <a:t> </a:t>
            </a:r>
            <a:r>
              <a:rPr lang="ja-JP" altLang="en-US" sz="2000" dirty="0"/>
              <a:t>★</a:t>
            </a:r>
            <a:r>
              <a:rPr lang="ja-JP" altLang="en-US" sz="3600" dirty="0"/>
              <a:t> </a:t>
            </a:r>
            <a:r>
              <a:rPr lang="en-US" altLang="ja-JP" sz="3600" i="1" dirty="0"/>
              <a:t>G</a:t>
            </a:r>
            <a:r>
              <a:rPr lang="en-US" altLang="ja-JP" sz="3600" baseline="-25000" dirty="0"/>
              <a:t>core2</a:t>
            </a:r>
            <a:r>
              <a:rPr lang="en-US" altLang="ja-JP" sz="3600" dirty="0"/>
              <a:t> </a:t>
            </a:r>
            <a:r>
              <a:rPr lang="ja-JP" altLang="en-US" sz="2000" dirty="0"/>
              <a:t>★</a:t>
            </a:r>
            <a:r>
              <a:rPr lang="ja-JP" altLang="en-US" sz="3600" dirty="0"/>
              <a:t> </a:t>
            </a:r>
            <a:r>
              <a:rPr lang="en-US" altLang="ja-JP" sz="3600" i="1" dirty="0"/>
              <a:t>G</a:t>
            </a:r>
            <a:r>
              <a:rPr lang="en-US" altLang="ja-JP" sz="3600" baseline="-25000" dirty="0"/>
              <a:t>core1</a:t>
            </a:r>
            <a:endParaRPr lang="en-US" altLang="ja-JP" sz="3600" i="1" baseline="-25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ナイキストの安定判別に基づく安定解析</a:t>
            </a:r>
            <a:r>
              <a:rPr lang="en-US" altLang="ja-JP" sz="2400" dirty="0"/>
              <a:t>【</a:t>
            </a:r>
            <a:r>
              <a:rPr lang="ja-JP" altLang="en-US" sz="2400" dirty="0"/>
              <a:t>従来手法</a:t>
            </a:r>
            <a:r>
              <a:rPr lang="en-US" altLang="ja-JP" sz="2400" dirty="0"/>
              <a:t>】</a:t>
            </a: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82" y="5437667"/>
            <a:ext cx="5222010" cy="111270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78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71" grpId="0" animBg="1"/>
      <p:bldP spid="41" grpId="0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9" y="3324258"/>
            <a:ext cx="5446409" cy="318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32" name="グループ化 7"/>
          <p:cNvGrpSpPr>
            <a:grpSpLocks/>
          </p:cNvGrpSpPr>
          <p:nvPr/>
        </p:nvGrpSpPr>
        <p:grpSpPr bwMode="auto">
          <a:xfrm>
            <a:off x="361554" y="2838522"/>
            <a:ext cx="8393602" cy="3936754"/>
            <a:chOff x="8460432" y="6170934"/>
            <a:chExt cx="8064896" cy="3936660"/>
          </a:xfrm>
        </p:grpSpPr>
        <p:sp>
          <p:nvSpPr>
            <p:cNvPr id="37" name="角丸四角形 36"/>
            <p:cNvSpPr/>
            <p:nvPr/>
          </p:nvSpPr>
          <p:spPr>
            <a:xfrm>
              <a:off x="8460432" y="6456708"/>
              <a:ext cx="8064896" cy="3650886"/>
            </a:xfrm>
            <a:prstGeom prst="roundRect">
              <a:avLst>
                <a:gd name="adj" fmla="val 249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4135" name="テキスト ボックス 37"/>
            <p:cNvSpPr txBox="1">
              <a:spLocks noChangeArrowheads="1"/>
            </p:cNvSpPr>
            <p:nvPr/>
          </p:nvSpPr>
          <p:spPr bwMode="auto">
            <a:xfrm>
              <a:off x="9201974" y="6170934"/>
              <a:ext cx="6520152" cy="498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600" dirty="0">
                  <a:latin typeface="Arial" charset="0"/>
                  <a:cs typeface="Arial" charset="0"/>
                </a:rPr>
                <a:t>リニアモータの電気－音響特性</a:t>
              </a:r>
              <a:r>
                <a:rPr lang="en-US" altLang="ja-JP" sz="2600" i="1" dirty="0">
                  <a:latin typeface="Arial" charset="0"/>
                  <a:cs typeface="Arial" charset="0"/>
                </a:rPr>
                <a:t>H</a:t>
              </a:r>
              <a:r>
                <a:rPr lang="ja-JP" altLang="en-US" sz="2600" dirty="0"/>
                <a:t>の実験的取得</a:t>
              </a:r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4063345" y="3474559"/>
            <a:ext cx="1745265" cy="1411533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4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ja-JP" altLang="en-US" sz="4800" b="1" i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4994" y="4513078"/>
            <a:ext cx="2104900" cy="97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38" y="3349121"/>
            <a:ext cx="2622811" cy="112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正方形/長方形 89"/>
          <p:cNvSpPr/>
          <p:nvPr/>
        </p:nvSpPr>
        <p:spPr>
          <a:xfrm>
            <a:off x="2117714" y="1511714"/>
            <a:ext cx="5092700" cy="29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91" name="正方形/長方形 90"/>
          <p:cNvSpPr/>
          <p:nvPr/>
        </p:nvSpPr>
        <p:spPr bwMode="auto">
          <a:xfrm>
            <a:off x="2449057" y="1514590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92" name="グループ化 91"/>
          <p:cNvGrpSpPr/>
          <p:nvPr/>
        </p:nvGrpSpPr>
        <p:grpSpPr>
          <a:xfrm>
            <a:off x="1335156" y="1220904"/>
            <a:ext cx="6475293" cy="1271992"/>
            <a:chOff x="1691680" y="2012992"/>
            <a:chExt cx="6475293" cy="1271992"/>
          </a:xfrm>
        </p:grpSpPr>
        <p:sp>
          <p:nvSpPr>
            <p:cNvPr id="93" name="正方形/長方形 92"/>
            <p:cNvSpPr/>
            <p:nvPr/>
          </p:nvSpPr>
          <p:spPr>
            <a:xfrm>
              <a:off x="2126894" y="221509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7258163" y="222271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1844131" y="2016145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1839798" y="2489528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7688850" y="2012992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7689195" y="2508169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9" name="直線コネクタ 98"/>
            <p:cNvCxnSpPr/>
            <p:nvPr/>
          </p:nvCxnSpPr>
          <p:spPr>
            <a:xfrm flipH="1">
              <a:off x="1889801" y="230881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>
              <a:off x="1889801" y="259738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円/楕円 100"/>
            <p:cNvSpPr>
              <a:spLocks noChangeAspect="1"/>
            </p:cNvSpPr>
            <p:nvPr/>
          </p:nvSpPr>
          <p:spPr>
            <a:xfrm>
              <a:off x="1821514" y="2267728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1821514" y="256419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3" name="直線コネクタ 102"/>
            <p:cNvCxnSpPr/>
            <p:nvPr/>
          </p:nvCxnSpPr>
          <p:spPr>
            <a:xfrm flipH="1">
              <a:off x="7738442" y="231270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flipH="1">
              <a:off x="7738442" y="260127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円/楕円 104"/>
            <p:cNvSpPr>
              <a:spLocks noChangeAspect="1"/>
            </p:cNvSpPr>
            <p:nvPr/>
          </p:nvSpPr>
          <p:spPr>
            <a:xfrm>
              <a:off x="7954375" y="227162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6" name="円/楕円 105"/>
            <p:cNvSpPr>
              <a:spLocks noChangeAspect="1"/>
            </p:cNvSpPr>
            <p:nvPr/>
          </p:nvSpPr>
          <p:spPr>
            <a:xfrm>
              <a:off x="7954375" y="2568082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7" name="フリーフォーム 106"/>
            <p:cNvSpPr/>
            <p:nvPr/>
          </p:nvSpPr>
          <p:spPr>
            <a:xfrm>
              <a:off x="1853104" y="2311888"/>
              <a:ext cx="6313869" cy="690075"/>
            </a:xfrm>
            <a:custGeom>
              <a:avLst/>
              <a:gdLst>
                <a:gd name="connsiteX0" fmla="*/ 0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9525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0 h 999331"/>
                <a:gd name="connsiteX4" fmla="*/ 7428706 w 7600156"/>
                <a:gd name="connsiteY4" fmla="*/ 0 h 999331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16669 h 999331"/>
                <a:gd name="connsiteX4" fmla="*/ 7428706 w 7600156"/>
                <a:gd name="connsiteY4" fmla="*/ 0 h 999331"/>
                <a:gd name="connsiteX0" fmla="*/ 2381 w 7600156"/>
                <a:gd name="connsiteY0" fmla="*/ 326231 h 982662"/>
                <a:gd name="connsiteX1" fmla="*/ 0 w 7600156"/>
                <a:gd name="connsiteY1" fmla="*/ 982662 h 982662"/>
                <a:gd name="connsiteX2" fmla="*/ 7593806 w 7600156"/>
                <a:gd name="connsiteY2" fmla="*/ 980281 h 982662"/>
                <a:gd name="connsiteX3" fmla="*/ 7600156 w 7600156"/>
                <a:gd name="connsiteY3" fmla="*/ 0 h 982662"/>
                <a:gd name="connsiteX4" fmla="*/ 7435849 w 7600156"/>
                <a:gd name="connsiteY4" fmla="*/ 0 h 982662"/>
                <a:gd name="connsiteX0" fmla="*/ 2381 w 7597775"/>
                <a:gd name="connsiteY0" fmla="*/ 328612 h 985043"/>
                <a:gd name="connsiteX1" fmla="*/ 0 w 7597775"/>
                <a:gd name="connsiteY1" fmla="*/ 985043 h 985043"/>
                <a:gd name="connsiteX2" fmla="*/ 7593806 w 7597775"/>
                <a:gd name="connsiteY2" fmla="*/ 982662 h 985043"/>
                <a:gd name="connsiteX3" fmla="*/ 7597775 w 7597775"/>
                <a:gd name="connsiteY3" fmla="*/ 0 h 985043"/>
                <a:gd name="connsiteX4" fmla="*/ 7435849 w 7597775"/>
                <a:gd name="connsiteY4" fmla="*/ 2381 h 985043"/>
                <a:gd name="connsiteX0" fmla="*/ 2381 w 7600157"/>
                <a:gd name="connsiteY0" fmla="*/ 326231 h 982662"/>
                <a:gd name="connsiteX1" fmla="*/ 0 w 7600157"/>
                <a:gd name="connsiteY1" fmla="*/ 982662 h 982662"/>
                <a:gd name="connsiteX2" fmla="*/ 7593806 w 7600157"/>
                <a:gd name="connsiteY2" fmla="*/ 980281 h 982662"/>
                <a:gd name="connsiteX3" fmla="*/ 7600157 w 7600157"/>
                <a:gd name="connsiteY3" fmla="*/ 2381 h 982662"/>
                <a:gd name="connsiteX4" fmla="*/ 7435849 w 7600157"/>
                <a:gd name="connsiteY4" fmla="*/ 0 h 982662"/>
                <a:gd name="connsiteX0" fmla="*/ 2381 w 7597776"/>
                <a:gd name="connsiteY0" fmla="*/ 326232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  <a:gd name="connsiteX0" fmla="*/ 2381 w 7597776"/>
                <a:gd name="connsiteY0" fmla="*/ 455086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7776" h="982663">
                  <a:moveTo>
                    <a:pt x="2381" y="455086"/>
                  </a:moveTo>
                  <a:cubicBezTo>
                    <a:pt x="1587" y="673896"/>
                    <a:pt x="794" y="763853"/>
                    <a:pt x="0" y="982663"/>
                  </a:cubicBezTo>
                  <a:lnTo>
                    <a:pt x="7593806" y="980282"/>
                  </a:lnTo>
                  <a:cubicBezTo>
                    <a:pt x="7595923" y="647965"/>
                    <a:pt x="7595659" y="332317"/>
                    <a:pt x="7597776" y="0"/>
                  </a:cubicBezTo>
                  <a:lnTo>
                    <a:pt x="7435849" y="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8" name="フリーフォーム 107"/>
            <p:cNvSpPr/>
            <p:nvPr/>
          </p:nvSpPr>
          <p:spPr>
            <a:xfrm>
              <a:off x="1691680" y="2307937"/>
              <a:ext cx="6298695" cy="977047"/>
            </a:xfrm>
            <a:custGeom>
              <a:avLst/>
              <a:gdLst>
                <a:gd name="connsiteX0" fmla="*/ 7562850 w 7562850"/>
                <a:gd name="connsiteY0" fmla="*/ 323850 h 1289050"/>
                <a:gd name="connsiteX1" fmla="*/ 7562850 w 7562850"/>
                <a:gd name="connsiteY1" fmla="*/ 1289050 h 1289050"/>
                <a:gd name="connsiteX2" fmla="*/ 0 w 7562850"/>
                <a:gd name="connsiteY2" fmla="*/ 1289050 h 1289050"/>
                <a:gd name="connsiteX3" fmla="*/ 6350 w 7562850"/>
                <a:gd name="connsiteY3" fmla="*/ 0 h 1289050"/>
                <a:gd name="connsiteX4" fmla="*/ 127000 w 7562850"/>
                <a:gd name="connsiteY4" fmla="*/ 0 h 1289050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7000 w 7562850"/>
                <a:gd name="connsiteY4" fmla="*/ 11906 h 1300956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46979 w 7562850"/>
                <a:gd name="connsiteY4" fmla="*/ 0 h 13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2850" h="1300956">
                  <a:moveTo>
                    <a:pt x="7562850" y="440388"/>
                  </a:moveTo>
                  <a:lnTo>
                    <a:pt x="7562850" y="1300956"/>
                  </a:lnTo>
                  <a:lnTo>
                    <a:pt x="0" y="1300956"/>
                  </a:lnTo>
                  <a:cubicBezTo>
                    <a:pt x="2117" y="871273"/>
                    <a:pt x="4231" y="429683"/>
                    <a:pt x="6348" y="0"/>
                  </a:cubicBezTo>
                  <a:lnTo>
                    <a:pt x="14697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4419687" y="2847677"/>
              <a:ext cx="1022399" cy="3085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kumimoji="1" lang="ja-JP" altLang="en-US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正方形/長方形 109"/>
          <p:cNvSpPr/>
          <p:nvPr/>
        </p:nvSpPr>
        <p:spPr>
          <a:xfrm>
            <a:off x="2249700" y="1359205"/>
            <a:ext cx="831870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endParaRPr lang="ja-JP" altLang="en-US" sz="20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正方形/長方形 110"/>
          <p:cNvSpPr/>
          <p:nvPr/>
        </p:nvSpPr>
        <p:spPr bwMode="auto">
          <a:xfrm>
            <a:off x="3292241" y="1514590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12" name="正方形/長方形 111"/>
          <p:cNvSpPr/>
          <p:nvPr/>
        </p:nvSpPr>
        <p:spPr bwMode="auto">
          <a:xfrm>
            <a:off x="4470452" y="1514590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113" name="グループ化 112"/>
          <p:cNvGrpSpPr>
            <a:grpSpLocks noChangeAspect="1"/>
          </p:cNvGrpSpPr>
          <p:nvPr/>
        </p:nvGrpSpPr>
        <p:grpSpPr>
          <a:xfrm>
            <a:off x="3975921" y="1631546"/>
            <a:ext cx="221126" cy="49086"/>
            <a:chOff x="373136" y="721247"/>
            <a:chExt cx="362268" cy="80417"/>
          </a:xfrm>
        </p:grpSpPr>
        <p:sp>
          <p:nvSpPr>
            <p:cNvPr id="114" name="円/楕円 113"/>
            <p:cNvSpPr>
              <a:spLocks noChangeAspect="1"/>
            </p:cNvSpPr>
            <p:nvPr/>
          </p:nvSpPr>
          <p:spPr>
            <a:xfrm>
              <a:off x="373136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5" name="円/楕円 114"/>
            <p:cNvSpPr>
              <a:spLocks noChangeAspect="1"/>
            </p:cNvSpPr>
            <p:nvPr/>
          </p:nvSpPr>
          <p:spPr>
            <a:xfrm>
              <a:off x="513052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6" name="円/楕円 115"/>
            <p:cNvSpPr>
              <a:spLocks noChangeAspect="1"/>
            </p:cNvSpPr>
            <p:nvPr/>
          </p:nvSpPr>
          <p:spPr>
            <a:xfrm>
              <a:off x="654996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7" name="正方形/長方形 116"/>
          <p:cNvSpPr/>
          <p:nvPr/>
        </p:nvSpPr>
        <p:spPr>
          <a:xfrm>
            <a:off x="3089031" y="1359204"/>
            <a:ext cx="831870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core2</a:t>
            </a:r>
            <a:endParaRPr lang="ja-JP" altLang="en-US" sz="20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4263083" y="1362380"/>
            <a:ext cx="840189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core5</a:t>
            </a:r>
            <a:endParaRPr lang="ja-JP" altLang="en-US" sz="2000" b="1" baseline="-4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2250224" y="1359999"/>
            <a:ext cx="2852253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400" b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ja-JP" altLang="en-US" sz="2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1770370" y="1418334"/>
            <a:ext cx="465906" cy="466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6901639" y="1436027"/>
            <a:ext cx="465906" cy="466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テキスト ボックス 10"/>
          <p:cNvSpPr txBox="1">
            <a:spLocks noChangeArrowheads="1"/>
          </p:cNvSpPr>
          <p:nvPr/>
        </p:nvSpPr>
        <p:spPr bwMode="auto">
          <a:xfrm>
            <a:off x="1018333" y="786316"/>
            <a:ext cx="7241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u="sng" dirty="0"/>
              <a:t>→各サブシステムの周波数応答に基づく発振状況推定</a:t>
            </a:r>
          </a:p>
        </p:txBody>
      </p:sp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84" y="5565642"/>
            <a:ext cx="3637128" cy="104113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7" name="テキスト ボックス 46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ナイキストの安定判別に基づく安定解析</a:t>
            </a:r>
            <a:r>
              <a:rPr lang="en-US" altLang="ja-JP" sz="2400" dirty="0"/>
              <a:t>【</a:t>
            </a:r>
            <a:r>
              <a:rPr lang="ja-JP" altLang="en-US" sz="2400" dirty="0"/>
              <a:t>従来手法</a:t>
            </a:r>
            <a:r>
              <a:rPr lang="en-US" altLang="ja-JP" sz="2400" dirty="0"/>
              <a:t>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5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21" grpId="0" animBg="1"/>
      <p:bldP spid="1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40"/>
          <p:cNvSpPr txBox="1"/>
          <p:nvPr/>
        </p:nvSpPr>
        <p:spPr>
          <a:xfrm>
            <a:off x="2077014" y="3703080"/>
            <a:ext cx="4814979" cy="50382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600" u="heavy" dirty="0">
                <a:uFill>
                  <a:solidFill>
                    <a:srgbClr val="FFC000"/>
                  </a:solidFill>
                </a:u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電気回路</a:t>
            </a:r>
            <a:r>
              <a:rPr lang="ja-JP" altLang="en-US" sz="2600" dirty="0">
                <a:uFill>
                  <a:solidFill>
                    <a:srgbClr val="FFC000"/>
                  </a:solidFill>
                </a:u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，</a:t>
            </a:r>
            <a:r>
              <a:rPr lang="ja-JP" altLang="en-US" sz="2600" u="heavy" dirty="0">
                <a:uFill>
                  <a:solidFill>
                    <a:srgbClr val="00FFFF"/>
                  </a:solidFill>
                </a:u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管路</a:t>
            </a:r>
            <a:r>
              <a:rPr lang="ja-JP" altLang="en-US" sz="2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のモデルを仮定</a:t>
            </a:r>
            <a:endParaRPr lang="ja-JP" altLang="en-US" sz="2600" dirty="0">
              <a:ea typeface="ＭＳ Ｐゴシック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279680" y="4235602"/>
            <a:ext cx="6448282" cy="5139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600" dirty="0">
                <a:uFill>
                  <a:solidFill>
                    <a:schemeClr val="bg1">
                      <a:lumMod val="50000"/>
                    </a:schemeClr>
                  </a:solidFill>
                </a:u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⇒コア以外の部分の周波数応答</a:t>
            </a:r>
            <a:r>
              <a:rPr lang="en-US" altLang="ja-JP" sz="2600" i="1" dirty="0" err="1">
                <a:uFill>
                  <a:solidFill>
                    <a:schemeClr val="bg1">
                      <a:lumMod val="50000"/>
                    </a:schemeClr>
                  </a:solidFill>
                </a:u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G</a:t>
            </a:r>
            <a:r>
              <a:rPr lang="en-US" altLang="ja-JP" sz="2600" baseline="-25000" dirty="0" err="1">
                <a:uFill>
                  <a:solidFill>
                    <a:schemeClr val="bg1">
                      <a:lumMod val="50000"/>
                    </a:schemeClr>
                  </a:solidFill>
                </a:u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other</a:t>
            </a:r>
            <a:r>
              <a:rPr lang="ja-JP" altLang="en-US" sz="2600" dirty="0" err="1">
                <a:uFill>
                  <a:solidFill>
                    <a:schemeClr val="bg1">
                      <a:lumMod val="50000"/>
                    </a:schemeClr>
                  </a:solidFill>
                </a:u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を算</a:t>
            </a:r>
            <a:r>
              <a:rPr lang="ja-JP" altLang="en-US" sz="2600" dirty="0">
                <a:uFill>
                  <a:solidFill>
                    <a:schemeClr val="bg1">
                      <a:lumMod val="50000"/>
                    </a:schemeClr>
                  </a:solidFill>
                </a:u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出</a:t>
            </a:r>
            <a:endParaRPr lang="ja-JP" altLang="en-US" sz="2600" dirty="0">
              <a:ea typeface="ＭＳ Ｐゴシック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117714" y="1513351"/>
            <a:ext cx="5092700" cy="298450"/>
          </a:xfrm>
          <a:prstGeom prst="rect">
            <a:avLst/>
          </a:prstGeom>
          <a:solidFill>
            <a:srgbClr val="A2FE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5" name="正方形/長方形 44"/>
          <p:cNvSpPr/>
          <p:nvPr/>
        </p:nvSpPr>
        <p:spPr bwMode="auto">
          <a:xfrm>
            <a:off x="2449057" y="1516227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7" name="グループ化 46"/>
          <p:cNvGrpSpPr/>
          <p:nvPr/>
        </p:nvGrpSpPr>
        <p:grpSpPr>
          <a:xfrm>
            <a:off x="1335156" y="1230161"/>
            <a:ext cx="6475293" cy="1271992"/>
            <a:chOff x="1691680" y="2012992"/>
            <a:chExt cx="6475293" cy="1271992"/>
          </a:xfrm>
        </p:grpSpPr>
        <p:sp>
          <p:nvSpPr>
            <p:cNvPr id="48" name="正方形/長方形 47"/>
            <p:cNvSpPr/>
            <p:nvPr/>
          </p:nvSpPr>
          <p:spPr>
            <a:xfrm>
              <a:off x="2126894" y="221509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7258163" y="222271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1844131" y="2016145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839798" y="2489528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7688850" y="2012992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7689195" y="2508169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直線コネクタ 54"/>
            <p:cNvCxnSpPr/>
            <p:nvPr/>
          </p:nvCxnSpPr>
          <p:spPr>
            <a:xfrm flipH="1">
              <a:off x="1889801" y="230881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1889801" y="259738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1821514" y="2267728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>
              <a:spLocks noChangeAspect="1"/>
            </p:cNvSpPr>
            <p:nvPr/>
          </p:nvSpPr>
          <p:spPr>
            <a:xfrm>
              <a:off x="1821514" y="256419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4" name="直線コネクタ 73"/>
            <p:cNvCxnSpPr/>
            <p:nvPr/>
          </p:nvCxnSpPr>
          <p:spPr>
            <a:xfrm flipH="1">
              <a:off x="7738442" y="231270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flipH="1">
              <a:off x="7738442" y="260127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7954375" y="227162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>
              <a:spLocks noChangeAspect="1"/>
            </p:cNvSpPr>
            <p:nvPr/>
          </p:nvSpPr>
          <p:spPr>
            <a:xfrm>
              <a:off x="7954375" y="2568082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/>
            <p:cNvSpPr/>
            <p:nvPr/>
          </p:nvSpPr>
          <p:spPr>
            <a:xfrm>
              <a:off x="1853104" y="2311888"/>
              <a:ext cx="6313869" cy="690075"/>
            </a:xfrm>
            <a:custGeom>
              <a:avLst/>
              <a:gdLst>
                <a:gd name="connsiteX0" fmla="*/ 0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9525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0 h 999331"/>
                <a:gd name="connsiteX4" fmla="*/ 7428706 w 7600156"/>
                <a:gd name="connsiteY4" fmla="*/ 0 h 999331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16669 h 999331"/>
                <a:gd name="connsiteX4" fmla="*/ 7428706 w 7600156"/>
                <a:gd name="connsiteY4" fmla="*/ 0 h 999331"/>
                <a:gd name="connsiteX0" fmla="*/ 2381 w 7600156"/>
                <a:gd name="connsiteY0" fmla="*/ 326231 h 982662"/>
                <a:gd name="connsiteX1" fmla="*/ 0 w 7600156"/>
                <a:gd name="connsiteY1" fmla="*/ 982662 h 982662"/>
                <a:gd name="connsiteX2" fmla="*/ 7593806 w 7600156"/>
                <a:gd name="connsiteY2" fmla="*/ 980281 h 982662"/>
                <a:gd name="connsiteX3" fmla="*/ 7600156 w 7600156"/>
                <a:gd name="connsiteY3" fmla="*/ 0 h 982662"/>
                <a:gd name="connsiteX4" fmla="*/ 7435849 w 7600156"/>
                <a:gd name="connsiteY4" fmla="*/ 0 h 982662"/>
                <a:gd name="connsiteX0" fmla="*/ 2381 w 7597775"/>
                <a:gd name="connsiteY0" fmla="*/ 328612 h 985043"/>
                <a:gd name="connsiteX1" fmla="*/ 0 w 7597775"/>
                <a:gd name="connsiteY1" fmla="*/ 985043 h 985043"/>
                <a:gd name="connsiteX2" fmla="*/ 7593806 w 7597775"/>
                <a:gd name="connsiteY2" fmla="*/ 982662 h 985043"/>
                <a:gd name="connsiteX3" fmla="*/ 7597775 w 7597775"/>
                <a:gd name="connsiteY3" fmla="*/ 0 h 985043"/>
                <a:gd name="connsiteX4" fmla="*/ 7435849 w 7597775"/>
                <a:gd name="connsiteY4" fmla="*/ 2381 h 985043"/>
                <a:gd name="connsiteX0" fmla="*/ 2381 w 7600157"/>
                <a:gd name="connsiteY0" fmla="*/ 326231 h 982662"/>
                <a:gd name="connsiteX1" fmla="*/ 0 w 7600157"/>
                <a:gd name="connsiteY1" fmla="*/ 982662 h 982662"/>
                <a:gd name="connsiteX2" fmla="*/ 7593806 w 7600157"/>
                <a:gd name="connsiteY2" fmla="*/ 980281 h 982662"/>
                <a:gd name="connsiteX3" fmla="*/ 7600157 w 7600157"/>
                <a:gd name="connsiteY3" fmla="*/ 2381 h 982662"/>
                <a:gd name="connsiteX4" fmla="*/ 7435849 w 7600157"/>
                <a:gd name="connsiteY4" fmla="*/ 0 h 982662"/>
                <a:gd name="connsiteX0" fmla="*/ 2381 w 7597776"/>
                <a:gd name="connsiteY0" fmla="*/ 326232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  <a:gd name="connsiteX0" fmla="*/ 2381 w 7597776"/>
                <a:gd name="connsiteY0" fmla="*/ 455086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7776" h="982663">
                  <a:moveTo>
                    <a:pt x="2381" y="455086"/>
                  </a:moveTo>
                  <a:cubicBezTo>
                    <a:pt x="1587" y="673896"/>
                    <a:pt x="794" y="763853"/>
                    <a:pt x="0" y="982663"/>
                  </a:cubicBezTo>
                  <a:lnTo>
                    <a:pt x="7593806" y="980282"/>
                  </a:lnTo>
                  <a:cubicBezTo>
                    <a:pt x="7595923" y="647965"/>
                    <a:pt x="7595659" y="332317"/>
                    <a:pt x="7597776" y="0"/>
                  </a:cubicBezTo>
                  <a:lnTo>
                    <a:pt x="7435849" y="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/>
            <p:cNvSpPr/>
            <p:nvPr/>
          </p:nvSpPr>
          <p:spPr>
            <a:xfrm>
              <a:off x="1691680" y="2307937"/>
              <a:ext cx="6298695" cy="977047"/>
            </a:xfrm>
            <a:custGeom>
              <a:avLst/>
              <a:gdLst>
                <a:gd name="connsiteX0" fmla="*/ 7562850 w 7562850"/>
                <a:gd name="connsiteY0" fmla="*/ 323850 h 1289050"/>
                <a:gd name="connsiteX1" fmla="*/ 7562850 w 7562850"/>
                <a:gd name="connsiteY1" fmla="*/ 1289050 h 1289050"/>
                <a:gd name="connsiteX2" fmla="*/ 0 w 7562850"/>
                <a:gd name="connsiteY2" fmla="*/ 1289050 h 1289050"/>
                <a:gd name="connsiteX3" fmla="*/ 6350 w 7562850"/>
                <a:gd name="connsiteY3" fmla="*/ 0 h 1289050"/>
                <a:gd name="connsiteX4" fmla="*/ 127000 w 7562850"/>
                <a:gd name="connsiteY4" fmla="*/ 0 h 1289050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7000 w 7562850"/>
                <a:gd name="connsiteY4" fmla="*/ 11906 h 1300956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46979 w 7562850"/>
                <a:gd name="connsiteY4" fmla="*/ 0 h 13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2850" h="1300956">
                  <a:moveTo>
                    <a:pt x="7562850" y="440388"/>
                  </a:moveTo>
                  <a:lnTo>
                    <a:pt x="7562850" y="1300956"/>
                  </a:lnTo>
                  <a:lnTo>
                    <a:pt x="0" y="1300956"/>
                  </a:lnTo>
                  <a:cubicBezTo>
                    <a:pt x="2117" y="871273"/>
                    <a:pt x="4231" y="429683"/>
                    <a:pt x="6348" y="0"/>
                  </a:cubicBezTo>
                  <a:lnTo>
                    <a:pt x="14697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419687" y="2847677"/>
              <a:ext cx="1022399" cy="3085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kumimoji="1" lang="ja-JP" altLang="en-US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正方形/長方形 81"/>
          <p:cNvSpPr/>
          <p:nvPr/>
        </p:nvSpPr>
        <p:spPr>
          <a:xfrm>
            <a:off x="2249700" y="1360842"/>
            <a:ext cx="831870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endParaRPr lang="ja-JP" altLang="en-US" sz="20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正方形/長方形 82"/>
          <p:cNvSpPr/>
          <p:nvPr/>
        </p:nvSpPr>
        <p:spPr bwMode="auto">
          <a:xfrm>
            <a:off x="3292241" y="1516227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" name="正方形/長方形 83"/>
          <p:cNvSpPr/>
          <p:nvPr/>
        </p:nvSpPr>
        <p:spPr bwMode="auto">
          <a:xfrm>
            <a:off x="4470452" y="1516227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85" name="グループ化 84"/>
          <p:cNvGrpSpPr>
            <a:grpSpLocks noChangeAspect="1"/>
          </p:cNvGrpSpPr>
          <p:nvPr/>
        </p:nvGrpSpPr>
        <p:grpSpPr>
          <a:xfrm>
            <a:off x="3975921" y="1633183"/>
            <a:ext cx="221126" cy="49086"/>
            <a:chOff x="373136" y="721247"/>
            <a:chExt cx="362268" cy="80417"/>
          </a:xfrm>
        </p:grpSpPr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373136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>
              <a:spLocks noChangeAspect="1"/>
            </p:cNvSpPr>
            <p:nvPr/>
          </p:nvSpPr>
          <p:spPr>
            <a:xfrm>
              <a:off x="513052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>
              <a:spLocks noChangeAspect="1"/>
            </p:cNvSpPr>
            <p:nvPr/>
          </p:nvSpPr>
          <p:spPr>
            <a:xfrm>
              <a:off x="654996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9" name="正方形/長方形 88"/>
          <p:cNvSpPr/>
          <p:nvPr/>
        </p:nvSpPr>
        <p:spPr>
          <a:xfrm>
            <a:off x="3089031" y="1360841"/>
            <a:ext cx="831870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core2</a:t>
            </a:r>
            <a:endParaRPr lang="ja-JP" altLang="en-US" sz="20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4263083" y="1361636"/>
            <a:ext cx="840189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core5</a:t>
            </a:r>
            <a:endParaRPr lang="ja-JP" altLang="en-US" sz="2000" b="1" baseline="-4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2243874" y="1355286"/>
            <a:ext cx="2852253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400" b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ja-JP" altLang="en-US" sz="2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1770370" y="1429496"/>
            <a:ext cx="465906" cy="466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6901639" y="1432675"/>
            <a:ext cx="465906" cy="466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グループ化 8"/>
          <p:cNvGrpSpPr>
            <a:grpSpLocks/>
          </p:cNvGrpSpPr>
          <p:nvPr/>
        </p:nvGrpSpPr>
        <p:grpSpPr bwMode="auto">
          <a:xfrm>
            <a:off x="987853" y="1358182"/>
            <a:ext cx="6860349" cy="1297780"/>
            <a:chOff x="1242777" y="1917130"/>
            <a:chExt cx="6546143" cy="1297780"/>
          </a:xfrm>
        </p:grpSpPr>
        <p:sp>
          <p:nvSpPr>
            <p:cNvPr id="43" name="フリーフォーム 42"/>
            <p:cNvSpPr/>
            <p:nvPr/>
          </p:nvSpPr>
          <p:spPr>
            <a:xfrm>
              <a:off x="1242777" y="1917130"/>
              <a:ext cx="6546143" cy="1297780"/>
            </a:xfrm>
            <a:custGeom>
              <a:avLst/>
              <a:gdLst>
                <a:gd name="connsiteX0" fmla="*/ 2157413 w 4252913"/>
                <a:gd name="connsiteY0" fmla="*/ 0 h 1452563"/>
                <a:gd name="connsiteX1" fmla="*/ 2162175 w 4252913"/>
                <a:gd name="connsiteY1" fmla="*/ 633413 h 1452563"/>
                <a:gd name="connsiteX2" fmla="*/ 3914775 w 4252913"/>
                <a:gd name="connsiteY2" fmla="*/ 628650 h 1452563"/>
                <a:gd name="connsiteX3" fmla="*/ 3914775 w 4252913"/>
                <a:gd name="connsiteY3" fmla="*/ 838200 h 1452563"/>
                <a:gd name="connsiteX4" fmla="*/ 361950 w 4252913"/>
                <a:gd name="connsiteY4" fmla="*/ 833438 h 1452563"/>
                <a:gd name="connsiteX5" fmla="*/ 361950 w 4252913"/>
                <a:gd name="connsiteY5" fmla="*/ 638175 h 1452563"/>
                <a:gd name="connsiteX6" fmla="*/ 1214438 w 4252913"/>
                <a:gd name="connsiteY6" fmla="*/ 628650 h 1452563"/>
                <a:gd name="connsiteX7" fmla="*/ 1209675 w 4252913"/>
                <a:gd name="connsiteY7" fmla="*/ 0 h 1452563"/>
                <a:gd name="connsiteX8" fmla="*/ 0 w 4252913"/>
                <a:gd name="connsiteY8" fmla="*/ 4763 h 1452563"/>
                <a:gd name="connsiteX9" fmla="*/ 0 w 4252913"/>
                <a:gd name="connsiteY9" fmla="*/ 1452563 h 1452563"/>
                <a:gd name="connsiteX10" fmla="*/ 4252913 w 4252913"/>
                <a:gd name="connsiteY10" fmla="*/ 1443038 h 1452563"/>
                <a:gd name="connsiteX11" fmla="*/ 4243388 w 4252913"/>
                <a:gd name="connsiteY11" fmla="*/ 4763 h 1452563"/>
                <a:gd name="connsiteX12" fmla="*/ 2157413 w 4252913"/>
                <a:gd name="connsiteY12" fmla="*/ 0 h 1452563"/>
                <a:gd name="connsiteX0" fmla="*/ 2157413 w 4252913"/>
                <a:gd name="connsiteY0" fmla="*/ 0 h 1452563"/>
                <a:gd name="connsiteX1" fmla="*/ 2162175 w 4252913"/>
                <a:gd name="connsiteY1" fmla="*/ 633413 h 1452563"/>
                <a:gd name="connsiteX2" fmla="*/ 3914775 w 4252913"/>
                <a:gd name="connsiteY2" fmla="*/ 628650 h 1452563"/>
                <a:gd name="connsiteX3" fmla="*/ 3914775 w 4252913"/>
                <a:gd name="connsiteY3" fmla="*/ 838200 h 1452563"/>
                <a:gd name="connsiteX4" fmla="*/ 361950 w 4252913"/>
                <a:gd name="connsiteY4" fmla="*/ 833438 h 1452563"/>
                <a:gd name="connsiteX5" fmla="*/ 361950 w 4252913"/>
                <a:gd name="connsiteY5" fmla="*/ 638175 h 1452563"/>
                <a:gd name="connsiteX6" fmla="*/ 790697 w 4252913"/>
                <a:gd name="connsiteY6" fmla="*/ 652463 h 1452563"/>
                <a:gd name="connsiteX7" fmla="*/ 1209675 w 4252913"/>
                <a:gd name="connsiteY7" fmla="*/ 0 h 1452563"/>
                <a:gd name="connsiteX8" fmla="*/ 0 w 4252913"/>
                <a:gd name="connsiteY8" fmla="*/ 4763 h 1452563"/>
                <a:gd name="connsiteX9" fmla="*/ 0 w 4252913"/>
                <a:gd name="connsiteY9" fmla="*/ 1452563 h 1452563"/>
                <a:gd name="connsiteX10" fmla="*/ 4252913 w 4252913"/>
                <a:gd name="connsiteY10" fmla="*/ 1443038 h 1452563"/>
                <a:gd name="connsiteX11" fmla="*/ 4243388 w 4252913"/>
                <a:gd name="connsiteY11" fmla="*/ 4763 h 1452563"/>
                <a:gd name="connsiteX12" fmla="*/ 2157413 w 4252913"/>
                <a:gd name="connsiteY12" fmla="*/ 0 h 1452563"/>
                <a:gd name="connsiteX0" fmla="*/ 2157413 w 4252913"/>
                <a:gd name="connsiteY0" fmla="*/ 9525 h 1462088"/>
                <a:gd name="connsiteX1" fmla="*/ 2162175 w 4252913"/>
                <a:gd name="connsiteY1" fmla="*/ 642938 h 1462088"/>
                <a:gd name="connsiteX2" fmla="*/ 3914775 w 4252913"/>
                <a:gd name="connsiteY2" fmla="*/ 638175 h 1462088"/>
                <a:gd name="connsiteX3" fmla="*/ 3914775 w 4252913"/>
                <a:gd name="connsiteY3" fmla="*/ 847725 h 1462088"/>
                <a:gd name="connsiteX4" fmla="*/ 361950 w 4252913"/>
                <a:gd name="connsiteY4" fmla="*/ 842963 h 1462088"/>
                <a:gd name="connsiteX5" fmla="*/ 361950 w 4252913"/>
                <a:gd name="connsiteY5" fmla="*/ 647700 h 1462088"/>
                <a:gd name="connsiteX6" fmla="*/ 790697 w 4252913"/>
                <a:gd name="connsiteY6" fmla="*/ 661988 h 1462088"/>
                <a:gd name="connsiteX7" fmla="*/ 795350 w 4252913"/>
                <a:gd name="connsiteY7" fmla="*/ 0 h 1462088"/>
                <a:gd name="connsiteX8" fmla="*/ 0 w 4252913"/>
                <a:gd name="connsiteY8" fmla="*/ 14288 h 1462088"/>
                <a:gd name="connsiteX9" fmla="*/ 0 w 4252913"/>
                <a:gd name="connsiteY9" fmla="*/ 1462088 h 1462088"/>
                <a:gd name="connsiteX10" fmla="*/ 4252913 w 4252913"/>
                <a:gd name="connsiteY10" fmla="*/ 1452563 h 1462088"/>
                <a:gd name="connsiteX11" fmla="*/ 4243388 w 4252913"/>
                <a:gd name="connsiteY11" fmla="*/ 14288 h 1462088"/>
                <a:gd name="connsiteX12" fmla="*/ 2157413 w 4252913"/>
                <a:gd name="connsiteY12" fmla="*/ 9525 h 1462088"/>
                <a:gd name="connsiteX0" fmla="*/ 2157413 w 4252913"/>
                <a:gd name="connsiteY0" fmla="*/ 9525 h 1462088"/>
                <a:gd name="connsiteX1" fmla="*/ 2162175 w 4252913"/>
                <a:gd name="connsiteY1" fmla="*/ 642938 h 1462088"/>
                <a:gd name="connsiteX2" fmla="*/ 3914775 w 4252913"/>
                <a:gd name="connsiteY2" fmla="*/ 638175 h 1462088"/>
                <a:gd name="connsiteX3" fmla="*/ 3914775 w 4252913"/>
                <a:gd name="connsiteY3" fmla="*/ 847725 h 1462088"/>
                <a:gd name="connsiteX4" fmla="*/ 361950 w 4252913"/>
                <a:gd name="connsiteY4" fmla="*/ 842963 h 1462088"/>
                <a:gd name="connsiteX5" fmla="*/ 361950 w 4252913"/>
                <a:gd name="connsiteY5" fmla="*/ 666750 h 1462088"/>
                <a:gd name="connsiteX6" fmla="*/ 790697 w 4252913"/>
                <a:gd name="connsiteY6" fmla="*/ 661988 h 1462088"/>
                <a:gd name="connsiteX7" fmla="*/ 795350 w 4252913"/>
                <a:gd name="connsiteY7" fmla="*/ 0 h 1462088"/>
                <a:gd name="connsiteX8" fmla="*/ 0 w 4252913"/>
                <a:gd name="connsiteY8" fmla="*/ 14288 h 1462088"/>
                <a:gd name="connsiteX9" fmla="*/ 0 w 4252913"/>
                <a:gd name="connsiteY9" fmla="*/ 1462088 h 1462088"/>
                <a:gd name="connsiteX10" fmla="*/ 4252913 w 4252913"/>
                <a:gd name="connsiteY10" fmla="*/ 1452563 h 1462088"/>
                <a:gd name="connsiteX11" fmla="*/ 4243388 w 4252913"/>
                <a:gd name="connsiteY11" fmla="*/ 14288 h 1462088"/>
                <a:gd name="connsiteX12" fmla="*/ 2157413 w 4252913"/>
                <a:gd name="connsiteY12" fmla="*/ 9525 h 1462088"/>
                <a:gd name="connsiteX0" fmla="*/ 2157413 w 4252913"/>
                <a:gd name="connsiteY0" fmla="*/ 20637 h 1473200"/>
                <a:gd name="connsiteX1" fmla="*/ 2162175 w 4252913"/>
                <a:gd name="connsiteY1" fmla="*/ 654050 h 1473200"/>
                <a:gd name="connsiteX2" fmla="*/ 3914775 w 4252913"/>
                <a:gd name="connsiteY2" fmla="*/ 6492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4185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157413 w 4252913"/>
                <a:gd name="connsiteY12" fmla="*/ 20637 h 1473200"/>
                <a:gd name="connsiteX0" fmla="*/ 2157413 w 4252913"/>
                <a:gd name="connsiteY0" fmla="*/ 9525 h 1462088"/>
                <a:gd name="connsiteX1" fmla="*/ 2162175 w 4252913"/>
                <a:gd name="connsiteY1" fmla="*/ 642938 h 1462088"/>
                <a:gd name="connsiteX2" fmla="*/ 3914775 w 4252913"/>
                <a:gd name="connsiteY2" fmla="*/ 638175 h 1462088"/>
                <a:gd name="connsiteX3" fmla="*/ 3914775 w 4252913"/>
                <a:gd name="connsiteY3" fmla="*/ 847725 h 1462088"/>
                <a:gd name="connsiteX4" fmla="*/ 361950 w 4252913"/>
                <a:gd name="connsiteY4" fmla="*/ 842963 h 1462088"/>
                <a:gd name="connsiteX5" fmla="*/ 361950 w 4252913"/>
                <a:gd name="connsiteY5" fmla="*/ 666750 h 1462088"/>
                <a:gd name="connsiteX6" fmla="*/ 790697 w 4252913"/>
                <a:gd name="connsiteY6" fmla="*/ 661988 h 1462088"/>
                <a:gd name="connsiteX7" fmla="*/ 795350 w 4252913"/>
                <a:gd name="connsiteY7" fmla="*/ 0 h 1462088"/>
                <a:gd name="connsiteX8" fmla="*/ 0 w 4252913"/>
                <a:gd name="connsiteY8" fmla="*/ 7938 h 1462088"/>
                <a:gd name="connsiteX9" fmla="*/ 0 w 4252913"/>
                <a:gd name="connsiteY9" fmla="*/ 1462088 h 1462088"/>
                <a:gd name="connsiteX10" fmla="*/ 4252913 w 4252913"/>
                <a:gd name="connsiteY10" fmla="*/ 1452563 h 1462088"/>
                <a:gd name="connsiteX11" fmla="*/ 4243388 w 4252913"/>
                <a:gd name="connsiteY11" fmla="*/ 14288 h 1462088"/>
                <a:gd name="connsiteX12" fmla="*/ 2157413 w 4252913"/>
                <a:gd name="connsiteY12" fmla="*/ 9525 h 1462088"/>
                <a:gd name="connsiteX0" fmla="*/ 2157413 w 4252913"/>
                <a:gd name="connsiteY0" fmla="*/ 20637 h 1473200"/>
                <a:gd name="connsiteX1" fmla="*/ 2162175 w 4252913"/>
                <a:gd name="connsiteY1" fmla="*/ 654050 h 1473200"/>
                <a:gd name="connsiteX2" fmla="*/ 3914775 w 4252913"/>
                <a:gd name="connsiteY2" fmla="*/ 6492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157413 w 4252913"/>
                <a:gd name="connsiteY12" fmla="*/ 20637 h 1473200"/>
                <a:gd name="connsiteX0" fmla="*/ 1412465 w 4252913"/>
                <a:gd name="connsiteY0" fmla="*/ 1587 h 1473200"/>
                <a:gd name="connsiteX1" fmla="*/ 2162175 w 4252913"/>
                <a:gd name="connsiteY1" fmla="*/ 654050 h 1473200"/>
                <a:gd name="connsiteX2" fmla="*/ 3914775 w 4252913"/>
                <a:gd name="connsiteY2" fmla="*/ 6492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1412465 w 4252913"/>
                <a:gd name="connsiteY12" fmla="*/ 1587 h 1473200"/>
                <a:gd name="connsiteX0" fmla="*/ 1412465 w 4252913"/>
                <a:gd name="connsiteY0" fmla="*/ 1587 h 1473200"/>
                <a:gd name="connsiteX1" fmla="*/ 1413042 w 4252913"/>
                <a:gd name="connsiteY1" fmla="*/ 673100 h 1473200"/>
                <a:gd name="connsiteX2" fmla="*/ 3914775 w 4252913"/>
                <a:gd name="connsiteY2" fmla="*/ 6492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1412465 w 4252913"/>
                <a:gd name="connsiteY12" fmla="*/ 1587 h 1473200"/>
                <a:gd name="connsiteX0" fmla="*/ 1412465 w 4252913"/>
                <a:gd name="connsiteY0" fmla="*/ 1587 h 1473200"/>
                <a:gd name="connsiteX1" fmla="*/ 1413042 w 4252913"/>
                <a:gd name="connsiteY1" fmla="*/ 673100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1412465 w 4252913"/>
                <a:gd name="connsiteY12" fmla="*/ 1587 h 1473200"/>
                <a:gd name="connsiteX0" fmla="*/ 1412465 w 4252913"/>
                <a:gd name="connsiteY0" fmla="*/ 1587 h 1473200"/>
                <a:gd name="connsiteX1" fmla="*/ 2569138 w 4252913"/>
                <a:gd name="connsiteY1" fmla="*/ 62547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1412465 w 4252913"/>
                <a:gd name="connsiteY12" fmla="*/ 1587 h 1473200"/>
                <a:gd name="connsiteX0" fmla="*/ 2562571 w 4252913"/>
                <a:gd name="connsiteY0" fmla="*/ 20637 h 1473200"/>
                <a:gd name="connsiteX1" fmla="*/ 2569138 w 4252913"/>
                <a:gd name="connsiteY1" fmla="*/ 62547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9138 w 4252913"/>
                <a:gd name="connsiteY1" fmla="*/ 6191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9138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2071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20712 h 1473200"/>
                <a:gd name="connsiteX6" fmla="*/ 766737 w 4252913"/>
                <a:gd name="connsiteY6" fmla="*/ 60325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2071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61950 w 4252913"/>
                <a:gd name="connsiteY4" fmla="*/ 8540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52732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52913"/>
                <a:gd name="connsiteY0" fmla="*/ 20637 h 1473200"/>
                <a:gd name="connsiteX1" fmla="*/ 2551370 w 4252913"/>
                <a:gd name="connsiteY1" fmla="*/ 60642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52913"/>
                <a:gd name="connsiteY0" fmla="*/ 20637 h 1473200"/>
                <a:gd name="connsiteX1" fmla="*/ 2553338 w 4252913"/>
                <a:gd name="connsiteY1" fmla="*/ 61277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52913"/>
                <a:gd name="connsiteY0" fmla="*/ 20637 h 1473200"/>
                <a:gd name="connsiteX1" fmla="*/ 2557274 w 4252913"/>
                <a:gd name="connsiteY1" fmla="*/ 61277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52913"/>
                <a:gd name="connsiteY0" fmla="*/ 20637 h 1473200"/>
                <a:gd name="connsiteX1" fmla="*/ 2559242 w 4252913"/>
                <a:gd name="connsiteY1" fmla="*/ 61277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52913"/>
                <a:gd name="connsiteY0" fmla="*/ 20637 h 1473200"/>
                <a:gd name="connsiteX1" fmla="*/ 2553339 w 4252913"/>
                <a:gd name="connsiteY1" fmla="*/ 61277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48977"/>
                <a:gd name="connsiteY0" fmla="*/ 20637 h 1473200"/>
                <a:gd name="connsiteX1" fmla="*/ 2553339 w 4248977"/>
                <a:gd name="connsiteY1" fmla="*/ 612775 h 1473200"/>
                <a:gd name="connsiteX2" fmla="*/ 3914775 w 4248977"/>
                <a:gd name="connsiteY2" fmla="*/ 611187 h 1473200"/>
                <a:gd name="connsiteX3" fmla="*/ 3918769 w 4248977"/>
                <a:gd name="connsiteY3" fmla="*/ 700087 h 1473200"/>
                <a:gd name="connsiteX4" fmla="*/ 353963 w 4248977"/>
                <a:gd name="connsiteY4" fmla="*/ 701675 h 1473200"/>
                <a:gd name="connsiteX5" fmla="*/ 361950 w 4248977"/>
                <a:gd name="connsiteY5" fmla="*/ 601662 h 1473200"/>
                <a:gd name="connsiteX6" fmla="*/ 766737 w 4248977"/>
                <a:gd name="connsiteY6" fmla="*/ 603250 h 1473200"/>
                <a:gd name="connsiteX7" fmla="*/ 759409 w 4248977"/>
                <a:gd name="connsiteY7" fmla="*/ 11112 h 1473200"/>
                <a:gd name="connsiteX8" fmla="*/ 0 w 4248977"/>
                <a:gd name="connsiteY8" fmla="*/ 0 h 1473200"/>
                <a:gd name="connsiteX9" fmla="*/ 0 w 4248977"/>
                <a:gd name="connsiteY9" fmla="*/ 1473200 h 1473200"/>
                <a:gd name="connsiteX10" fmla="*/ 4248977 w 4248977"/>
                <a:gd name="connsiteY10" fmla="*/ 1219200 h 1473200"/>
                <a:gd name="connsiteX11" fmla="*/ 4243388 w 4248977"/>
                <a:gd name="connsiteY11" fmla="*/ 25400 h 1473200"/>
                <a:gd name="connsiteX12" fmla="*/ 2552732 w 4248977"/>
                <a:gd name="connsiteY12" fmla="*/ 20637 h 1473200"/>
                <a:gd name="connsiteX0" fmla="*/ 2552732 w 4248977"/>
                <a:gd name="connsiteY0" fmla="*/ 20637 h 1219200"/>
                <a:gd name="connsiteX1" fmla="*/ 2553339 w 4248977"/>
                <a:gd name="connsiteY1" fmla="*/ 612775 h 1219200"/>
                <a:gd name="connsiteX2" fmla="*/ 3914775 w 4248977"/>
                <a:gd name="connsiteY2" fmla="*/ 611187 h 1219200"/>
                <a:gd name="connsiteX3" fmla="*/ 3918769 w 4248977"/>
                <a:gd name="connsiteY3" fmla="*/ 700087 h 1219200"/>
                <a:gd name="connsiteX4" fmla="*/ 353963 w 4248977"/>
                <a:gd name="connsiteY4" fmla="*/ 701675 h 1219200"/>
                <a:gd name="connsiteX5" fmla="*/ 361950 w 4248977"/>
                <a:gd name="connsiteY5" fmla="*/ 601662 h 1219200"/>
                <a:gd name="connsiteX6" fmla="*/ 766737 w 4248977"/>
                <a:gd name="connsiteY6" fmla="*/ 603250 h 1219200"/>
                <a:gd name="connsiteX7" fmla="*/ 759409 w 4248977"/>
                <a:gd name="connsiteY7" fmla="*/ 11112 h 1219200"/>
                <a:gd name="connsiteX8" fmla="*/ 0 w 4248977"/>
                <a:gd name="connsiteY8" fmla="*/ 0 h 1219200"/>
                <a:gd name="connsiteX9" fmla="*/ 0 w 4248977"/>
                <a:gd name="connsiteY9" fmla="*/ 1219200 h 1219200"/>
                <a:gd name="connsiteX10" fmla="*/ 4248977 w 4248977"/>
                <a:gd name="connsiteY10" fmla="*/ 1219200 h 1219200"/>
                <a:gd name="connsiteX11" fmla="*/ 4243388 w 4248977"/>
                <a:gd name="connsiteY11" fmla="*/ 25400 h 1219200"/>
                <a:gd name="connsiteX12" fmla="*/ 2552732 w 4248977"/>
                <a:gd name="connsiteY12" fmla="*/ 20637 h 1219200"/>
                <a:gd name="connsiteX0" fmla="*/ 2552732 w 4248977"/>
                <a:gd name="connsiteY0" fmla="*/ 20637 h 1371600"/>
                <a:gd name="connsiteX1" fmla="*/ 2553339 w 4248977"/>
                <a:gd name="connsiteY1" fmla="*/ 612775 h 1371600"/>
                <a:gd name="connsiteX2" fmla="*/ 3914775 w 4248977"/>
                <a:gd name="connsiteY2" fmla="*/ 611187 h 1371600"/>
                <a:gd name="connsiteX3" fmla="*/ 3918769 w 4248977"/>
                <a:gd name="connsiteY3" fmla="*/ 700087 h 1371600"/>
                <a:gd name="connsiteX4" fmla="*/ 353963 w 4248977"/>
                <a:gd name="connsiteY4" fmla="*/ 701675 h 1371600"/>
                <a:gd name="connsiteX5" fmla="*/ 361950 w 4248977"/>
                <a:gd name="connsiteY5" fmla="*/ 601662 h 1371600"/>
                <a:gd name="connsiteX6" fmla="*/ 766737 w 4248977"/>
                <a:gd name="connsiteY6" fmla="*/ 603250 h 1371600"/>
                <a:gd name="connsiteX7" fmla="*/ 759409 w 4248977"/>
                <a:gd name="connsiteY7" fmla="*/ 11112 h 1371600"/>
                <a:gd name="connsiteX8" fmla="*/ 0 w 4248977"/>
                <a:gd name="connsiteY8" fmla="*/ 0 h 1371600"/>
                <a:gd name="connsiteX9" fmla="*/ 0 w 4248977"/>
                <a:gd name="connsiteY9" fmla="*/ 1371600 h 1371600"/>
                <a:gd name="connsiteX10" fmla="*/ 4248977 w 4248977"/>
                <a:gd name="connsiteY10" fmla="*/ 1219200 h 1371600"/>
                <a:gd name="connsiteX11" fmla="*/ 4243388 w 4248977"/>
                <a:gd name="connsiteY11" fmla="*/ 25400 h 1371600"/>
                <a:gd name="connsiteX12" fmla="*/ 2552732 w 4248977"/>
                <a:gd name="connsiteY12" fmla="*/ 20637 h 1371600"/>
                <a:gd name="connsiteX0" fmla="*/ 2552732 w 4250453"/>
                <a:gd name="connsiteY0" fmla="*/ 20637 h 1378743"/>
                <a:gd name="connsiteX1" fmla="*/ 2553339 w 4250453"/>
                <a:gd name="connsiteY1" fmla="*/ 612775 h 1378743"/>
                <a:gd name="connsiteX2" fmla="*/ 3914775 w 4250453"/>
                <a:gd name="connsiteY2" fmla="*/ 611187 h 1378743"/>
                <a:gd name="connsiteX3" fmla="*/ 3918769 w 4250453"/>
                <a:gd name="connsiteY3" fmla="*/ 700087 h 1378743"/>
                <a:gd name="connsiteX4" fmla="*/ 353963 w 4250453"/>
                <a:gd name="connsiteY4" fmla="*/ 701675 h 1378743"/>
                <a:gd name="connsiteX5" fmla="*/ 361950 w 4250453"/>
                <a:gd name="connsiteY5" fmla="*/ 601662 h 1378743"/>
                <a:gd name="connsiteX6" fmla="*/ 766737 w 4250453"/>
                <a:gd name="connsiteY6" fmla="*/ 603250 h 1378743"/>
                <a:gd name="connsiteX7" fmla="*/ 759409 w 4250453"/>
                <a:gd name="connsiteY7" fmla="*/ 11112 h 1378743"/>
                <a:gd name="connsiteX8" fmla="*/ 0 w 4250453"/>
                <a:gd name="connsiteY8" fmla="*/ 0 h 1378743"/>
                <a:gd name="connsiteX9" fmla="*/ 0 w 4250453"/>
                <a:gd name="connsiteY9" fmla="*/ 1371600 h 1378743"/>
                <a:gd name="connsiteX10" fmla="*/ 4250453 w 4250453"/>
                <a:gd name="connsiteY10" fmla="*/ 1378743 h 1378743"/>
                <a:gd name="connsiteX11" fmla="*/ 4243388 w 4250453"/>
                <a:gd name="connsiteY11" fmla="*/ 25400 h 1378743"/>
                <a:gd name="connsiteX12" fmla="*/ 2552732 w 4250453"/>
                <a:gd name="connsiteY12" fmla="*/ 20637 h 1378743"/>
                <a:gd name="connsiteX0" fmla="*/ 2552732 w 4250453"/>
                <a:gd name="connsiteY0" fmla="*/ 20637 h 1371600"/>
                <a:gd name="connsiteX1" fmla="*/ 2553339 w 4250453"/>
                <a:gd name="connsiteY1" fmla="*/ 612775 h 1371600"/>
                <a:gd name="connsiteX2" fmla="*/ 3914775 w 4250453"/>
                <a:gd name="connsiteY2" fmla="*/ 611187 h 1371600"/>
                <a:gd name="connsiteX3" fmla="*/ 3918769 w 4250453"/>
                <a:gd name="connsiteY3" fmla="*/ 700087 h 1371600"/>
                <a:gd name="connsiteX4" fmla="*/ 353963 w 4250453"/>
                <a:gd name="connsiteY4" fmla="*/ 701675 h 1371600"/>
                <a:gd name="connsiteX5" fmla="*/ 361950 w 4250453"/>
                <a:gd name="connsiteY5" fmla="*/ 601662 h 1371600"/>
                <a:gd name="connsiteX6" fmla="*/ 766737 w 4250453"/>
                <a:gd name="connsiteY6" fmla="*/ 603250 h 1371600"/>
                <a:gd name="connsiteX7" fmla="*/ 759409 w 4250453"/>
                <a:gd name="connsiteY7" fmla="*/ 11112 h 1371600"/>
                <a:gd name="connsiteX8" fmla="*/ 0 w 4250453"/>
                <a:gd name="connsiteY8" fmla="*/ 0 h 1371600"/>
                <a:gd name="connsiteX9" fmla="*/ 0 w 4250453"/>
                <a:gd name="connsiteY9" fmla="*/ 1371600 h 1371600"/>
                <a:gd name="connsiteX10" fmla="*/ 4250453 w 4250453"/>
                <a:gd name="connsiteY10" fmla="*/ 1304924 h 1371600"/>
                <a:gd name="connsiteX11" fmla="*/ 4243388 w 4250453"/>
                <a:gd name="connsiteY11" fmla="*/ 25400 h 1371600"/>
                <a:gd name="connsiteX12" fmla="*/ 2552732 w 4250453"/>
                <a:gd name="connsiteY12" fmla="*/ 20637 h 1371600"/>
                <a:gd name="connsiteX0" fmla="*/ 2554208 w 4251929"/>
                <a:gd name="connsiteY0" fmla="*/ 20637 h 1312068"/>
                <a:gd name="connsiteX1" fmla="*/ 2554815 w 4251929"/>
                <a:gd name="connsiteY1" fmla="*/ 612775 h 1312068"/>
                <a:gd name="connsiteX2" fmla="*/ 3916251 w 4251929"/>
                <a:gd name="connsiteY2" fmla="*/ 611187 h 1312068"/>
                <a:gd name="connsiteX3" fmla="*/ 3920245 w 4251929"/>
                <a:gd name="connsiteY3" fmla="*/ 700087 h 1312068"/>
                <a:gd name="connsiteX4" fmla="*/ 355439 w 4251929"/>
                <a:gd name="connsiteY4" fmla="*/ 701675 h 1312068"/>
                <a:gd name="connsiteX5" fmla="*/ 363426 w 4251929"/>
                <a:gd name="connsiteY5" fmla="*/ 601662 h 1312068"/>
                <a:gd name="connsiteX6" fmla="*/ 768213 w 4251929"/>
                <a:gd name="connsiteY6" fmla="*/ 603250 h 1312068"/>
                <a:gd name="connsiteX7" fmla="*/ 760885 w 4251929"/>
                <a:gd name="connsiteY7" fmla="*/ 11112 h 1312068"/>
                <a:gd name="connsiteX8" fmla="*/ 1476 w 4251929"/>
                <a:gd name="connsiteY8" fmla="*/ 0 h 1312068"/>
                <a:gd name="connsiteX9" fmla="*/ 0 w 4251929"/>
                <a:gd name="connsiteY9" fmla="*/ 1312068 h 1312068"/>
                <a:gd name="connsiteX10" fmla="*/ 4251929 w 4251929"/>
                <a:gd name="connsiteY10" fmla="*/ 1304924 h 1312068"/>
                <a:gd name="connsiteX11" fmla="*/ 4244864 w 4251929"/>
                <a:gd name="connsiteY11" fmla="*/ 25400 h 1312068"/>
                <a:gd name="connsiteX12" fmla="*/ 2554208 w 4251929"/>
                <a:gd name="connsiteY12" fmla="*/ 20637 h 1312068"/>
                <a:gd name="connsiteX0" fmla="*/ 2554208 w 4251929"/>
                <a:gd name="connsiteY0" fmla="*/ 20637 h 1312068"/>
                <a:gd name="connsiteX1" fmla="*/ 2554815 w 4251929"/>
                <a:gd name="connsiteY1" fmla="*/ 612775 h 1312068"/>
                <a:gd name="connsiteX2" fmla="*/ 3916251 w 4251929"/>
                <a:gd name="connsiteY2" fmla="*/ 611187 h 1312068"/>
                <a:gd name="connsiteX3" fmla="*/ 3920245 w 4251929"/>
                <a:gd name="connsiteY3" fmla="*/ 700087 h 1312068"/>
                <a:gd name="connsiteX4" fmla="*/ 364294 w 4251929"/>
                <a:gd name="connsiteY4" fmla="*/ 701675 h 1312068"/>
                <a:gd name="connsiteX5" fmla="*/ 363426 w 4251929"/>
                <a:gd name="connsiteY5" fmla="*/ 601662 h 1312068"/>
                <a:gd name="connsiteX6" fmla="*/ 768213 w 4251929"/>
                <a:gd name="connsiteY6" fmla="*/ 603250 h 1312068"/>
                <a:gd name="connsiteX7" fmla="*/ 760885 w 4251929"/>
                <a:gd name="connsiteY7" fmla="*/ 11112 h 1312068"/>
                <a:gd name="connsiteX8" fmla="*/ 1476 w 4251929"/>
                <a:gd name="connsiteY8" fmla="*/ 0 h 1312068"/>
                <a:gd name="connsiteX9" fmla="*/ 0 w 4251929"/>
                <a:gd name="connsiteY9" fmla="*/ 1312068 h 1312068"/>
                <a:gd name="connsiteX10" fmla="*/ 4251929 w 4251929"/>
                <a:gd name="connsiteY10" fmla="*/ 1304924 h 1312068"/>
                <a:gd name="connsiteX11" fmla="*/ 4244864 w 4251929"/>
                <a:gd name="connsiteY11" fmla="*/ 25400 h 1312068"/>
                <a:gd name="connsiteX12" fmla="*/ 2554208 w 4251929"/>
                <a:gd name="connsiteY12" fmla="*/ 20637 h 1312068"/>
                <a:gd name="connsiteX0" fmla="*/ 2554208 w 4251929"/>
                <a:gd name="connsiteY0" fmla="*/ 9525 h 1300956"/>
                <a:gd name="connsiteX1" fmla="*/ 2554815 w 4251929"/>
                <a:gd name="connsiteY1" fmla="*/ 601663 h 1300956"/>
                <a:gd name="connsiteX2" fmla="*/ 3916251 w 4251929"/>
                <a:gd name="connsiteY2" fmla="*/ 600075 h 1300956"/>
                <a:gd name="connsiteX3" fmla="*/ 3920245 w 4251929"/>
                <a:gd name="connsiteY3" fmla="*/ 688975 h 1300956"/>
                <a:gd name="connsiteX4" fmla="*/ 364294 w 4251929"/>
                <a:gd name="connsiteY4" fmla="*/ 690563 h 1300956"/>
                <a:gd name="connsiteX5" fmla="*/ 363426 w 4251929"/>
                <a:gd name="connsiteY5" fmla="*/ 590550 h 1300956"/>
                <a:gd name="connsiteX6" fmla="*/ 768213 w 4251929"/>
                <a:gd name="connsiteY6" fmla="*/ 592138 h 1300956"/>
                <a:gd name="connsiteX7" fmla="*/ 760885 w 4251929"/>
                <a:gd name="connsiteY7" fmla="*/ 0 h 1300956"/>
                <a:gd name="connsiteX8" fmla="*/ 1476 w 4251929"/>
                <a:gd name="connsiteY8" fmla="*/ 3176 h 1300956"/>
                <a:gd name="connsiteX9" fmla="*/ 0 w 4251929"/>
                <a:gd name="connsiteY9" fmla="*/ 1300956 h 1300956"/>
                <a:gd name="connsiteX10" fmla="*/ 4251929 w 4251929"/>
                <a:gd name="connsiteY10" fmla="*/ 1293812 h 1300956"/>
                <a:gd name="connsiteX11" fmla="*/ 4244864 w 4251929"/>
                <a:gd name="connsiteY11" fmla="*/ 14288 h 1300956"/>
                <a:gd name="connsiteX12" fmla="*/ 2554208 w 4251929"/>
                <a:gd name="connsiteY12" fmla="*/ 9525 h 1300956"/>
                <a:gd name="connsiteX0" fmla="*/ 2554208 w 4251929"/>
                <a:gd name="connsiteY0" fmla="*/ 9525 h 1300956"/>
                <a:gd name="connsiteX1" fmla="*/ 2554815 w 4251929"/>
                <a:gd name="connsiteY1" fmla="*/ 601663 h 1300956"/>
                <a:gd name="connsiteX2" fmla="*/ 3916251 w 4251929"/>
                <a:gd name="connsiteY2" fmla="*/ 600075 h 1300956"/>
                <a:gd name="connsiteX3" fmla="*/ 3920245 w 4251929"/>
                <a:gd name="connsiteY3" fmla="*/ 688975 h 1300956"/>
                <a:gd name="connsiteX4" fmla="*/ 364294 w 4251929"/>
                <a:gd name="connsiteY4" fmla="*/ 690563 h 1300956"/>
                <a:gd name="connsiteX5" fmla="*/ 363426 w 4251929"/>
                <a:gd name="connsiteY5" fmla="*/ 590550 h 1300956"/>
                <a:gd name="connsiteX6" fmla="*/ 763785 w 4251929"/>
                <a:gd name="connsiteY6" fmla="*/ 594519 h 1300956"/>
                <a:gd name="connsiteX7" fmla="*/ 760885 w 4251929"/>
                <a:gd name="connsiteY7" fmla="*/ 0 h 1300956"/>
                <a:gd name="connsiteX8" fmla="*/ 1476 w 4251929"/>
                <a:gd name="connsiteY8" fmla="*/ 3176 h 1300956"/>
                <a:gd name="connsiteX9" fmla="*/ 0 w 4251929"/>
                <a:gd name="connsiteY9" fmla="*/ 1300956 h 1300956"/>
                <a:gd name="connsiteX10" fmla="*/ 4251929 w 4251929"/>
                <a:gd name="connsiteY10" fmla="*/ 1293812 h 1300956"/>
                <a:gd name="connsiteX11" fmla="*/ 4244864 w 4251929"/>
                <a:gd name="connsiteY11" fmla="*/ 14288 h 1300956"/>
                <a:gd name="connsiteX12" fmla="*/ 2554208 w 4251929"/>
                <a:gd name="connsiteY12" fmla="*/ 9525 h 1300956"/>
                <a:gd name="connsiteX0" fmla="*/ 2554208 w 4251929"/>
                <a:gd name="connsiteY0" fmla="*/ 6349 h 1297780"/>
                <a:gd name="connsiteX1" fmla="*/ 2554815 w 4251929"/>
                <a:gd name="connsiteY1" fmla="*/ 598487 h 1297780"/>
                <a:gd name="connsiteX2" fmla="*/ 3916251 w 4251929"/>
                <a:gd name="connsiteY2" fmla="*/ 596899 h 1297780"/>
                <a:gd name="connsiteX3" fmla="*/ 3920245 w 4251929"/>
                <a:gd name="connsiteY3" fmla="*/ 685799 h 1297780"/>
                <a:gd name="connsiteX4" fmla="*/ 364294 w 4251929"/>
                <a:gd name="connsiteY4" fmla="*/ 687387 h 1297780"/>
                <a:gd name="connsiteX5" fmla="*/ 363426 w 4251929"/>
                <a:gd name="connsiteY5" fmla="*/ 587374 h 1297780"/>
                <a:gd name="connsiteX6" fmla="*/ 763785 w 4251929"/>
                <a:gd name="connsiteY6" fmla="*/ 591343 h 1297780"/>
                <a:gd name="connsiteX7" fmla="*/ 762361 w 4251929"/>
                <a:gd name="connsiteY7" fmla="*/ 3968 h 1297780"/>
                <a:gd name="connsiteX8" fmla="*/ 1476 w 4251929"/>
                <a:gd name="connsiteY8" fmla="*/ 0 h 1297780"/>
                <a:gd name="connsiteX9" fmla="*/ 0 w 4251929"/>
                <a:gd name="connsiteY9" fmla="*/ 1297780 h 1297780"/>
                <a:gd name="connsiteX10" fmla="*/ 4251929 w 4251929"/>
                <a:gd name="connsiteY10" fmla="*/ 1290636 h 1297780"/>
                <a:gd name="connsiteX11" fmla="*/ 4244864 w 4251929"/>
                <a:gd name="connsiteY11" fmla="*/ 11112 h 1297780"/>
                <a:gd name="connsiteX12" fmla="*/ 2554208 w 4251929"/>
                <a:gd name="connsiteY12" fmla="*/ 6349 h 129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1929" h="1297780">
                  <a:moveTo>
                    <a:pt x="2554208" y="6349"/>
                  </a:moveTo>
                  <a:cubicBezTo>
                    <a:pt x="2555795" y="217487"/>
                    <a:pt x="2553228" y="387349"/>
                    <a:pt x="2554815" y="598487"/>
                  </a:cubicBezTo>
                  <a:lnTo>
                    <a:pt x="3916251" y="596899"/>
                  </a:lnTo>
                  <a:lnTo>
                    <a:pt x="3920245" y="685799"/>
                  </a:lnTo>
                  <a:lnTo>
                    <a:pt x="364294" y="687387"/>
                  </a:lnTo>
                  <a:cubicBezTo>
                    <a:pt x="364005" y="654049"/>
                    <a:pt x="363715" y="620712"/>
                    <a:pt x="363426" y="587374"/>
                  </a:cubicBezTo>
                  <a:lnTo>
                    <a:pt x="763785" y="591343"/>
                  </a:lnTo>
                  <a:cubicBezTo>
                    <a:pt x="762197" y="381793"/>
                    <a:pt x="763949" y="213518"/>
                    <a:pt x="762361" y="3968"/>
                  </a:cubicBezTo>
                  <a:lnTo>
                    <a:pt x="1476" y="0"/>
                  </a:lnTo>
                  <a:lnTo>
                    <a:pt x="0" y="1297780"/>
                  </a:lnTo>
                  <a:lnTo>
                    <a:pt x="4251929" y="1290636"/>
                  </a:lnTo>
                  <a:lnTo>
                    <a:pt x="4244864" y="11112"/>
                  </a:lnTo>
                  <a:lnTo>
                    <a:pt x="2554208" y="6349"/>
                  </a:lnTo>
                  <a:close/>
                </a:path>
              </a:pathLst>
            </a:custGeom>
            <a:solidFill>
              <a:srgbClr val="86FF65">
                <a:alpha val="8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4131" name="正方形/長方形 43"/>
            <p:cNvSpPr>
              <a:spLocks noChangeArrowheads="1"/>
            </p:cNvSpPr>
            <p:nvPr/>
          </p:nvSpPr>
          <p:spPr bwMode="auto">
            <a:xfrm>
              <a:off x="4152687" y="2649803"/>
              <a:ext cx="979683" cy="47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 i="1" dirty="0" err="1">
                  <a:latin typeface="Arial" charset="0"/>
                  <a:cs typeface="Arial" charset="0"/>
                </a:rPr>
                <a:t>G</a:t>
              </a:r>
              <a:r>
                <a:rPr lang="en-US" altLang="ja-JP" sz="2400" b="1" baseline="-25000" dirty="0" err="1">
                  <a:latin typeface="Arial" charset="0"/>
                  <a:cs typeface="Arial" charset="0"/>
                </a:rPr>
                <a:t>other</a:t>
              </a:r>
              <a:endParaRPr lang="ja-JP" altLang="en-US" sz="2400" b="1" baseline="-250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58" name="テキスト ボックス 10"/>
          <p:cNvSpPr txBox="1">
            <a:spLocks noChangeArrowheads="1"/>
          </p:cNvSpPr>
          <p:nvPr/>
        </p:nvSpPr>
        <p:spPr bwMode="auto">
          <a:xfrm>
            <a:off x="1018333" y="793759"/>
            <a:ext cx="7241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u="sng" dirty="0"/>
              <a:t>→各サブシステムの周波数応答に基づく発振状況推定</a:t>
            </a:r>
          </a:p>
        </p:txBody>
      </p:sp>
      <p:sp>
        <p:nvSpPr>
          <p:cNvPr id="50" name="角丸四角形 36"/>
          <p:cNvSpPr/>
          <p:nvPr/>
        </p:nvSpPr>
        <p:spPr bwMode="auto">
          <a:xfrm>
            <a:off x="361554" y="3248926"/>
            <a:ext cx="8393602" cy="1850772"/>
          </a:xfrm>
          <a:prstGeom prst="roundRect">
            <a:avLst>
              <a:gd name="adj" fmla="val 446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361550" y="2996952"/>
            <a:ext cx="4333916" cy="55420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600" dirty="0">
                <a:ea typeface="ＭＳ Ｐゴシック" pitchFamily="50" charset="-128"/>
              </a:rPr>
              <a:t>管路部分の周波数応答</a:t>
            </a:r>
            <a:r>
              <a:rPr lang="en-US" altLang="ja-JP" sz="2600" i="1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G</a:t>
            </a:r>
            <a:r>
              <a:rPr lang="en-US" altLang="ja-JP" sz="2600" baseline="-250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other</a:t>
            </a:r>
            <a:endParaRPr lang="ja-JP" altLang="en-US" sz="2600" dirty="0">
              <a:ea typeface="ＭＳ Ｐゴシック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ナイキストの安定判別に基づく安定解析</a:t>
            </a:r>
            <a:r>
              <a:rPr lang="en-US" altLang="ja-JP" sz="2400" dirty="0"/>
              <a:t>【</a:t>
            </a:r>
            <a:r>
              <a:rPr lang="ja-JP" altLang="en-US" sz="2400" dirty="0"/>
              <a:t>従来手法</a:t>
            </a:r>
            <a:r>
              <a:rPr lang="en-US" altLang="ja-JP" sz="2400" dirty="0"/>
              <a:t>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2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76300" y="991716"/>
            <a:ext cx="7367588" cy="1938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123" name="テキスト ボックス 25"/>
          <p:cNvSpPr txBox="1">
            <a:spLocks noChangeArrowheads="1"/>
          </p:cNvSpPr>
          <p:nvPr/>
        </p:nvSpPr>
        <p:spPr bwMode="auto">
          <a:xfrm>
            <a:off x="2962275" y="764704"/>
            <a:ext cx="319563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ナイキストの安定判別</a:t>
            </a:r>
            <a:endParaRPr lang="en-US" altLang="ja-JP" sz="2400"/>
          </a:p>
        </p:txBody>
      </p:sp>
      <p:sp>
        <p:nvSpPr>
          <p:cNvPr id="5124" name="テキスト ボックス 17"/>
          <p:cNvSpPr txBox="1">
            <a:spLocks noChangeArrowheads="1"/>
          </p:cNvSpPr>
          <p:nvPr/>
        </p:nvSpPr>
        <p:spPr bwMode="auto">
          <a:xfrm>
            <a:off x="1049338" y="1226666"/>
            <a:ext cx="7021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図の閉ループ系が不安定となるための必要十分条件</a:t>
            </a:r>
          </a:p>
        </p:txBody>
      </p:sp>
      <p:sp>
        <p:nvSpPr>
          <p:cNvPr id="5125" name="テキスト ボックス 22"/>
          <p:cNvSpPr txBox="1">
            <a:spLocks noChangeArrowheads="1"/>
          </p:cNvSpPr>
          <p:nvPr/>
        </p:nvSpPr>
        <p:spPr bwMode="auto">
          <a:xfrm>
            <a:off x="1630363" y="2379191"/>
            <a:ext cx="5859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のナイキスト軌跡が原点に重なるか囲むこと</a:t>
            </a:r>
          </a:p>
        </p:txBody>
      </p:sp>
      <p:sp>
        <p:nvSpPr>
          <p:cNvPr id="5128" name="テキスト ボックス 22"/>
          <p:cNvSpPr txBox="1">
            <a:spLocks noChangeArrowheads="1"/>
          </p:cNvSpPr>
          <p:nvPr/>
        </p:nvSpPr>
        <p:spPr bwMode="auto">
          <a:xfrm>
            <a:off x="669054" y="5877272"/>
            <a:ext cx="7805738" cy="523220"/>
          </a:xfrm>
          <a:prstGeom prst="rect">
            <a:avLst/>
          </a:prstGeom>
          <a:noFill/>
          <a:ln w="38100">
            <a:solidFill>
              <a:srgbClr val="FF01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電力フィードバックシステムの発振可否推定が可能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403648" y="3607569"/>
            <a:ext cx="1800200" cy="62995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G’</a:t>
            </a:r>
            <a:r>
              <a:rPr lang="en-US" altLang="ja-JP" sz="3200" b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ja-JP" altLang="en-US" sz="32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39" name="グループ化 10"/>
          <p:cNvGrpSpPr>
            <a:grpSpLocks/>
          </p:cNvGrpSpPr>
          <p:nvPr/>
        </p:nvGrpSpPr>
        <p:grpSpPr bwMode="auto">
          <a:xfrm>
            <a:off x="683568" y="3603009"/>
            <a:ext cx="4252913" cy="1452562"/>
            <a:chOff x="542925" y="2973270"/>
            <a:chExt cx="4252913" cy="1452563"/>
          </a:xfrm>
        </p:grpSpPr>
        <p:sp>
          <p:nvSpPr>
            <p:cNvPr id="9" name="フリーフォーム 8"/>
            <p:cNvSpPr/>
            <p:nvPr/>
          </p:nvSpPr>
          <p:spPr>
            <a:xfrm>
              <a:off x="542925" y="2973270"/>
              <a:ext cx="4252913" cy="1452563"/>
            </a:xfrm>
            <a:custGeom>
              <a:avLst/>
              <a:gdLst>
                <a:gd name="connsiteX0" fmla="*/ 2157413 w 4252913"/>
                <a:gd name="connsiteY0" fmla="*/ 0 h 1452563"/>
                <a:gd name="connsiteX1" fmla="*/ 2162175 w 4252913"/>
                <a:gd name="connsiteY1" fmla="*/ 633413 h 1452563"/>
                <a:gd name="connsiteX2" fmla="*/ 3914775 w 4252913"/>
                <a:gd name="connsiteY2" fmla="*/ 628650 h 1452563"/>
                <a:gd name="connsiteX3" fmla="*/ 3914775 w 4252913"/>
                <a:gd name="connsiteY3" fmla="*/ 838200 h 1452563"/>
                <a:gd name="connsiteX4" fmla="*/ 361950 w 4252913"/>
                <a:gd name="connsiteY4" fmla="*/ 833438 h 1452563"/>
                <a:gd name="connsiteX5" fmla="*/ 361950 w 4252913"/>
                <a:gd name="connsiteY5" fmla="*/ 638175 h 1452563"/>
                <a:gd name="connsiteX6" fmla="*/ 1214438 w 4252913"/>
                <a:gd name="connsiteY6" fmla="*/ 628650 h 1452563"/>
                <a:gd name="connsiteX7" fmla="*/ 1209675 w 4252913"/>
                <a:gd name="connsiteY7" fmla="*/ 0 h 1452563"/>
                <a:gd name="connsiteX8" fmla="*/ 0 w 4252913"/>
                <a:gd name="connsiteY8" fmla="*/ 4763 h 1452563"/>
                <a:gd name="connsiteX9" fmla="*/ 0 w 4252913"/>
                <a:gd name="connsiteY9" fmla="*/ 1452563 h 1452563"/>
                <a:gd name="connsiteX10" fmla="*/ 4252913 w 4252913"/>
                <a:gd name="connsiteY10" fmla="*/ 1443038 h 1452563"/>
                <a:gd name="connsiteX11" fmla="*/ 4243388 w 4252913"/>
                <a:gd name="connsiteY11" fmla="*/ 4763 h 1452563"/>
                <a:gd name="connsiteX12" fmla="*/ 2157413 w 4252913"/>
                <a:gd name="connsiteY12" fmla="*/ 0 h 1452563"/>
                <a:gd name="connsiteX0" fmla="*/ 2157413 w 4252913"/>
                <a:gd name="connsiteY0" fmla="*/ 4762 h 1457325"/>
                <a:gd name="connsiteX1" fmla="*/ 2162175 w 4252913"/>
                <a:gd name="connsiteY1" fmla="*/ 638175 h 1457325"/>
                <a:gd name="connsiteX2" fmla="*/ 3914775 w 4252913"/>
                <a:gd name="connsiteY2" fmla="*/ 633412 h 1457325"/>
                <a:gd name="connsiteX3" fmla="*/ 3914775 w 4252913"/>
                <a:gd name="connsiteY3" fmla="*/ 842962 h 1457325"/>
                <a:gd name="connsiteX4" fmla="*/ 361950 w 4252913"/>
                <a:gd name="connsiteY4" fmla="*/ 838200 h 1457325"/>
                <a:gd name="connsiteX5" fmla="*/ 361950 w 4252913"/>
                <a:gd name="connsiteY5" fmla="*/ 642937 h 1457325"/>
                <a:gd name="connsiteX6" fmla="*/ 1214438 w 4252913"/>
                <a:gd name="connsiteY6" fmla="*/ 633412 h 1457325"/>
                <a:gd name="connsiteX7" fmla="*/ 685800 w 4252913"/>
                <a:gd name="connsiteY7" fmla="*/ 0 h 1457325"/>
                <a:gd name="connsiteX8" fmla="*/ 0 w 4252913"/>
                <a:gd name="connsiteY8" fmla="*/ 9525 h 1457325"/>
                <a:gd name="connsiteX9" fmla="*/ 0 w 4252913"/>
                <a:gd name="connsiteY9" fmla="*/ 1457325 h 1457325"/>
                <a:gd name="connsiteX10" fmla="*/ 4252913 w 4252913"/>
                <a:gd name="connsiteY10" fmla="*/ 1447800 h 1457325"/>
                <a:gd name="connsiteX11" fmla="*/ 4243388 w 4252913"/>
                <a:gd name="connsiteY11" fmla="*/ 9525 h 1457325"/>
                <a:gd name="connsiteX12" fmla="*/ 2157413 w 4252913"/>
                <a:gd name="connsiteY12" fmla="*/ 4762 h 1457325"/>
                <a:gd name="connsiteX0" fmla="*/ 2157413 w 4252913"/>
                <a:gd name="connsiteY0" fmla="*/ 4762 h 1457325"/>
                <a:gd name="connsiteX1" fmla="*/ 2162175 w 4252913"/>
                <a:gd name="connsiteY1" fmla="*/ 638175 h 1457325"/>
                <a:gd name="connsiteX2" fmla="*/ 3914775 w 4252913"/>
                <a:gd name="connsiteY2" fmla="*/ 633412 h 1457325"/>
                <a:gd name="connsiteX3" fmla="*/ 3914775 w 4252913"/>
                <a:gd name="connsiteY3" fmla="*/ 842962 h 1457325"/>
                <a:gd name="connsiteX4" fmla="*/ 361950 w 4252913"/>
                <a:gd name="connsiteY4" fmla="*/ 838200 h 1457325"/>
                <a:gd name="connsiteX5" fmla="*/ 361950 w 4252913"/>
                <a:gd name="connsiteY5" fmla="*/ 642937 h 1457325"/>
                <a:gd name="connsiteX6" fmla="*/ 685801 w 4252913"/>
                <a:gd name="connsiteY6" fmla="*/ 633412 h 1457325"/>
                <a:gd name="connsiteX7" fmla="*/ 685800 w 4252913"/>
                <a:gd name="connsiteY7" fmla="*/ 0 h 1457325"/>
                <a:gd name="connsiteX8" fmla="*/ 0 w 4252913"/>
                <a:gd name="connsiteY8" fmla="*/ 9525 h 1457325"/>
                <a:gd name="connsiteX9" fmla="*/ 0 w 4252913"/>
                <a:gd name="connsiteY9" fmla="*/ 1457325 h 1457325"/>
                <a:gd name="connsiteX10" fmla="*/ 4252913 w 4252913"/>
                <a:gd name="connsiteY10" fmla="*/ 1447800 h 1457325"/>
                <a:gd name="connsiteX11" fmla="*/ 4243388 w 4252913"/>
                <a:gd name="connsiteY11" fmla="*/ 9525 h 1457325"/>
                <a:gd name="connsiteX12" fmla="*/ 2157413 w 4252913"/>
                <a:gd name="connsiteY12" fmla="*/ 4762 h 1457325"/>
                <a:gd name="connsiteX0" fmla="*/ 2538413 w 4252913"/>
                <a:gd name="connsiteY0" fmla="*/ 4762 h 1457325"/>
                <a:gd name="connsiteX1" fmla="*/ 2162175 w 4252913"/>
                <a:gd name="connsiteY1" fmla="*/ 638175 h 1457325"/>
                <a:gd name="connsiteX2" fmla="*/ 3914775 w 4252913"/>
                <a:gd name="connsiteY2" fmla="*/ 633412 h 1457325"/>
                <a:gd name="connsiteX3" fmla="*/ 3914775 w 4252913"/>
                <a:gd name="connsiteY3" fmla="*/ 842962 h 1457325"/>
                <a:gd name="connsiteX4" fmla="*/ 361950 w 4252913"/>
                <a:gd name="connsiteY4" fmla="*/ 838200 h 1457325"/>
                <a:gd name="connsiteX5" fmla="*/ 361950 w 4252913"/>
                <a:gd name="connsiteY5" fmla="*/ 642937 h 1457325"/>
                <a:gd name="connsiteX6" fmla="*/ 685801 w 4252913"/>
                <a:gd name="connsiteY6" fmla="*/ 633412 h 1457325"/>
                <a:gd name="connsiteX7" fmla="*/ 685800 w 4252913"/>
                <a:gd name="connsiteY7" fmla="*/ 0 h 1457325"/>
                <a:gd name="connsiteX8" fmla="*/ 0 w 4252913"/>
                <a:gd name="connsiteY8" fmla="*/ 9525 h 1457325"/>
                <a:gd name="connsiteX9" fmla="*/ 0 w 4252913"/>
                <a:gd name="connsiteY9" fmla="*/ 1457325 h 1457325"/>
                <a:gd name="connsiteX10" fmla="*/ 4252913 w 4252913"/>
                <a:gd name="connsiteY10" fmla="*/ 1447800 h 1457325"/>
                <a:gd name="connsiteX11" fmla="*/ 4243388 w 4252913"/>
                <a:gd name="connsiteY11" fmla="*/ 9525 h 1457325"/>
                <a:gd name="connsiteX12" fmla="*/ 2538413 w 4252913"/>
                <a:gd name="connsiteY12" fmla="*/ 4762 h 1457325"/>
                <a:gd name="connsiteX0" fmla="*/ 2538413 w 4252913"/>
                <a:gd name="connsiteY0" fmla="*/ 4762 h 1457325"/>
                <a:gd name="connsiteX1" fmla="*/ 2538413 w 4252913"/>
                <a:gd name="connsiteY1" fmla="*/ 642938 h 1457325"/>
                <a:gd name="connsiteX2" fmla="*/ 3914775 w 4252913"/>
                <a:gd name="connsiteY2" fmla="*/ 633412 h 1457325"/>
                <a:gd name="connsiteX3" fmla="*/ 3914775 w 4252913"/>
                <a:gd name="connsiteY3" fmla="*/ 842962 h 1457325"/>
                <a:gd name="connsiteX4" fmla="*/ 361950 w 4252913"/>
                <a:gd name="connsiteY4" fmla="*/ 838200 h 1457325"/>
                <a:gd name="connsiteX5" fmla="*/ 361950 w 4252913"/>
                <a:gd name="connsiteY5" fmla="*/ 642937 h 1457325"/>
                <a:gd name="connsiteX6" fmla="*/ 685801 w 4252913"/>
                <a:gd name="connsiteY6" fmla="*/ 633412 h 1457325"/>
                <a:gd name="connsiteX7" fmla="*/ 685800 w 4252913"/>
                <a:gd name="connsiteY7" fmla="*/ 0 h 1457325"/>
                <a:gd name="connsiteX8" fmla="*/ 0 w 4252913"/>
                <a:gd name="connsiteY8" fmla="*/ 9525 h 1457325"/>
                <a:gd name="connsiteX9" fmla="*/ 0 w 4252913"/>
                <a:gd name="connsiteY9" fmla="*/ 1457325 h 1457325"/>
                <a:gd name="connsiteX10" fmla="*/ 4252913 w 4252913"/>
                <a:gd name="connsiteY10" fmla="*/ 1447800 h 1457325"/>
                <a:gd name="connsiteX11" fmla="*/ 4243388 w 4252913"/>
                <a:gd name="connsiteY11" fmla="*/ 9525 h 1457325"/>
                <a:gd name="connsiteX12" fmla="*/ 2538413 w 4252913"/>
                <a:gd name="connsiteY12" fmla="*/ 4762 h 1457325"/>
                <a:gd name="connsiteX0" fmla="*/ 2538413 w 4252913"/>
                <a:gd name="connsiteY0" fmla="*/ 4762 h 1457325"/>
                <a:gd name="connsiteX1" fmla="*/ 2538413 w 4252913"/>
                <a:gd name="connsiteY1" fmla="*/ 642938 h 1457325"/>
                <a:gd name="connsiteX2" fmla="*/ 3914775 w 4252913"/>
                <a:gd name="connsiteY2" fmla="*/ 633412 h 1457325"/>
                <a:gd name="connsiteX3" fmla="*/ 3914775 w 4252913"/>
                <a:gd name="connsiteY3" fmla="*/ 842962 h 1457325"/>
                <a:gd name="connsiteX4" fmla="*/ 361950 w 4252913"/>
                <a:gd name="connsiteY4" fmla="*/ 838200 h 1457325"/>
                <a:gd name="connsiteX5" fmla="*/ 361950 w 4252913"/>
                <a:gd name="connsiteY5" fmla="*/ 628649 h 1457325"/>
                <a:gd name="connsiteX6" fmla="*/ 685801 w 4252913"/>
                <a:gd name="connsiteY6" fmla="*/ 633412 h 1457325"/>
                <a:gd name="connsiteX7" fmla="*/ 685800 w 4252913"/>
                <a:gd name="connsiteY7" fmla="*/ 0 h 1457325"/>
                <a:gd name="connsiteX8" fmla="*/ 0 w 4252913"/>
                <a:gd name="connsiteY8" fmla="*/ 9525 h 1457325"/>
                <a:gd name="connsiteX9" fmla="*/ 0 w 4252913"/>
                <a:gd name="connsiteY9" fmla="*/ 1457325 h 1457325"/>
                <a:gd name="connsiteX10" fmla="*/ 4252913 w 4252913"/>
                <a:gd name="connsiteY10" fmla="*/ 1447800 h 1457325"/>
                <a:gd name="connsiteX11" fmla="*/ 4243388 w 4252913"/>
                <a:gd name="connsiteY11" fmla="*/ 9525 h 1457325"/>
                <a:gd name="connsiteX12" fmla="*/ 2538413 w 4252913"/>
                <a:gd name="connsiteY12" fmla="*/ 4762 h 1457325"/>
                <a:gd name="connsiteX0" fmla="*/ 2538413 w 4252913"/>
                <a:gd name="connsiteY0" fmla="*/ 4762 h 1457325"/>
                <a:gd name="connsiteX1" fmla="*/ 2538413 w 4252913"/>
                <a:gd name="connsiteY1" fmla="*/ 642938 h 1457325"/>
                <a:gd name="connsiteX2" fmla="*/ 3914775 w 4252913"/>
                <a:gd name="connsiteY2" fmla="*/ 633412 h 1457325"/>
                <a:gd name="connsiteX3" fmla="*/ 3914775 w 4252913"/>
                <a:gd name="connsiteY3" fmla="*/ 842962 h 1457325"/>
                <a:gd name="connsiteX4" fmla="*/ 361950 w 4252913"/>
                <a:gd name="connsiteY4" fmla="*/ 838200 h 1457325"/>
                <a:gd name="connsiteX5" fmla="*/ 361950 w 4252913"/>
                <a:gd name="connsiteY5" fmla="*/ 628649 h 1457325"/>
                <a:gd name="connsiteX6" fmla="*/ 709613 w 4252913"/>
                <a:gd name="connsiteY6" fmla="*/ 633412 h 1457325"/>
                <a:gd name="connsiteX7" fmla="*/ 685800 w 4252913"/>
                <a:gd name="connsiteY7" fmla="*/ 0 h 1457325"/>
                <a:gd name="connsiteX8" fmla="*/ 0 w 4252913"/>
                <a:gd name="connsiteY8" fmla="*/ 9525 h 1457325"/>
                <a:gd name="connsiteX9" fmla="*/ 0 w 4252913"/>
                <a:gd name="connsiteY9" fmla="*/ 1457325 h 1457325"/>
                <a:gd name="connsiteX10" fmla="*/ 4252913 w 4252913"/>
                <a:gd name="connsiteY10" fmla="*/ 1447800 h 1457325"/>
                <a:gd name="connsiteX11" fmla="*/ 4243388 w 4252913"/>
                <a:gd name="connsiteY11" fmla="*/ 9525 h 1457325"/>
                <a:gd name="connsiteX12" fmla="*/ 2538413 w 4252913"/>
                <a:gd name="connsiteY12" fmla="*/ 4762 h 1457325"/>
                <a:gd name="connsiteX0" fmla="*/ 2538413 w 4252913"/>
                <a:gd name="connsiteY0" fmla="*/ 0 h 1452563"/>
                <a:gd name="connsiteX1" fmla="*/ 2538413 w 4252913"/>
                <a:gd name="connsiteY1" fmla="*/ 638176 h 1452563"/>
                <a:gd name="connsiteX2" fmla="*/ 3914775 w 4252913"/>
                <a:gd name="connsiteY2" fmla="*/ 628650 h 1452563"/>
                <a:gd name="connsiteX3" fmla="*/ 3914775 w 4252913"/>
                <a:gd name="connsiteY3" fmla="*/ 838200 h 1452563"/>
                <a:gd name="connsiteX4" fmla="*/ 361950 w 4252913"/>
                <a:gd name="connsiteY4" fmla="*/ 833438 h 1452563"/>
                <a:gd name="connsiteX5" fmla="*/ 361950 w 4252913"/>
                <a:gd name="connsiteY5" fmla="*/ 623887 h 1452563"/>
                <a:gd name="connsiteX6" fmla="*/ 709613 w 4252913"/>
                <a:gd name="connsiteY6" fmla="*/ 628650 h 1452563"/>
                <a:gd name="connsiteX7" fmla="*/ 714375 w 4252913"/>
                <a:gd name="connsiteY7" fmla="*/ 4763 h 1452563"/>
                <a:gd name="connsiteX8" fmla="*/ 0 w 4252913"/>
                <a:gd name="connsiteY8" fmla="*/ 4763 h 1452563"/>
                <a:gd name="connsiteX9" fmla="*/ 0 w 4252913"/>
                <a:gd name="connsiteY9" fmla="*/ 1452563 h 1452563"/>
                <a:gd name="connsiteX10" fmla="*/ 4252913 w 4252913"/>
                <a:gd name="connsiteY10" fmla="*/ 1443038 h 1452563"/>
                <a:gd name="connsiteX11" fmla="*/ 4243388 w 4252913"/>
                <a:gd name="connsiteY11" fmla="*/ 4763 h 1452563"/>
                <a:gd name="connsiteX12" fmla="*/ 2538413 w 4252913"/>
                <a:gd name="connsiteY12" fmla="*/ 0 h 1452563"/>
                <a:gd name="connsiteX0" fmla="*/ 2538413 w 4252913"/>
                <a:gd name="connsiteY0" fmla="*/ 0 h 1452563"/>
                <a:gd name="connsiteX1" fmla="*/ 2538413 w 4252913"/>
                <a:gd name="connsiteY1" fmla="*/ 638176 h 1452563"/>
                <a:gd name="connsiteX2" fmla="*/ 3914775 w 4252913"/>
                <a:gd name="connsiteY2" fmla="*/ 628650 h 1452563"/>
                <a:gd name="connsiteX3" fmla="*/ 3914775 w 4252913"/>
                <a:gd name="connsiteY3" fmla="*/ 838200 h 1452563"/>
                <a:gd name="connsiteX4" fmla="*/ 361950 w 4252913"/>
                <a:gd name="connsiteY4" fmla="*/ 833438 h 1452563"/>
                <a:gd name="connsiteX5" fmla="*/ 361950 w 4252913"/>
                <a:gd name="connsiteY5" fmla="*/ 623887 h 1452563"/>
                <a:gd name="connsiteX6" fmla="*/ 709613 w 4252913"/>
                <a:gd name="connsiteY6" fmla="*/ 628650 h 1452563"/>
                <a:gd name="connsiteX7" fmla="*/ 704850 w 4252913"/>
                <a:gd name="connsiteY7" fmla="*/ 4763 h 1452563"/>
                <a:gd name="connsiteX8" fmla="*/ 0 w 4252913"/>
                <a:gd name="connsiteY8" fmla="*/ 4763 h 1452563"/>
                <a:gd name="connsiteX9" fmla="*/ 0 w 4252913"/>
                <a:gd name="connsiteY9" fmla="*/ 1452563 h 1452563"/>
                <a:gd name="connsiteX10" fmla="*/ 4252913 w 4252913"/>
                <a:gd name="connsiteY10" fmla="*/ 1443038 h 1452563"/>
                <a:gd name="connsiteX11" fmla="*/ 4243388 w 4252913"/>
                <a:gd name="connsiteY11" fmla="*/ 4763 h 1452563"/>
                <a:gd name="connsiteX12" fmla="*/ 2538413 w 4252913"/>
                <a:gd name="connsiteY12" fmla="*/ 0 h 145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2913" h="1452563">
                  <a:moveTo>
                    <a:pt x="2538413" y="0"/>
                  </a:moveTo>
                  <a:cubicBezTo>
                    <a:pt x="2540000" y="211138"/>
                    <a:pt x="2536826" y="427038"/>
                    <a:pt x="2538413" y="638176"/>
                  </a:cubicBezTo>
                  <a:lnTo>
                    <a:pt x="3914775" y="628650"/>
                  </a:lnTo>
                  <a:lnTo>
                    <a:pt x="3914775" y="838200"/>
                  </a:lnTo>
                  <a:lnTo>
                    <a:pt x="361950" y="833438"/>
                  </a:lnTo>
                  <a:lnTo>
                    <a:pt x="361950" y="623887"/>
                  </a:lnTo>
                  <a:lnTo>
                    <a:pt x="709613" y="628650"/>
                  </a:lnTo>
                  <a:cubicBezTo>
                    <a:pt x="708025" y="419100"/>
                    <a:pt x="706438" y="214313"/>
                    <a:pt x="704850" y="4763"/>
                  </a:cubicBezTo>
                  <a:lnTo>
                    <a:pt x="0" y="4763"/>
                  </a:lnTo>
                  <a:lnTo>
                    <a:pt x="0" y="1452563"/>
                  </a:lnTo>
                  <a:lnTo>
                    <a:pt x="4252913" y="1443038"/>
                  </a:lnTo>
                  <a:lnTo>
                    <a:pt x="4243388" y="4763"/>
                  </a:lnTo>
                  <a:lnTo>
                    <a:pt x="2538413" y="0"/>
                  </a:lnTo>
                  <a:close/>
                </a:path>
              </a:pathLst>
            </a:custGeom>
            <a:solidFill>
              <a:srgbClr val="86FF65">
                <a:alpha val="8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5146" name="正方形/長方形 9"/>
            <p:cNvSpPr>
              <a:spLocks noChangeArrowheads="1"/>
            </p:cNvSpPr>
            <p:nvPr/>
          </p:nvSpPr>
          <p:spPr bwMode="auto">
            <a:xfrm>
              <a:off x="1911077" y="3790279"/>
              <a:ext cx="1387218" cy="623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b="1" i="1" dirty="0" err="1">
                  <a:latin typeface="Arial" charset="0"/>
                  <a:cs typeface="Arial" charset="0"/>
                </a:rPr>
                <a:t>G’</a:t>
              </a:r>
              <a:r>
                <a:rPr lang="en-US" altLang="ja-JP" b="1" baseline="-25000" dirty="0" err="1">
                  <a:latin typeface="Arial" charset="0"/>
                  <a:cs typeface="Arial" charset="0"/>
                </a:rPr>
                <a:t>other</a:t>
              </a:r>
              <a:endParaRPr lang="ja-JP" altLang="en-US" b="1" baseline="-2500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62" y="1783283"/>
            <a:ext cx="3910265" cy="57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58" y="3256575"/>
            <a:ext cx="3240974" cy="115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09" y="4369406"/>
            <a:ext cx="3420179" cy="114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グループ化 41"/>
          <p:cNvGrpSpPr/>
          <p:nvPr/>
        </p:nvGrpSpPr>
        <p:grpSpPr>
          <a:xfrm>
            <a:off x="1984958" y="3140968"/>
            <a:ext cx="1370526" cy="2381309"/>
            <a:chOff x="6804024" y="3457575"/>
            <a:chExt cx="1093044" cy="1789113"/>
          </a:xfrm>
        </p:grpSpPr>
        <p:sp>
          <p:nvSpPr>
            <p:cNvPr id="43" name="正方形/長方形 42"/>
            <p:cNvSpPr/>
            <p:nvPr/>
          </p:nvSpPr>
          <p:spPr>
            <a:xfrm>
              <a:off x="6804024" y="3457575"/>
              <a:ext cx="1080344" cy="679450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3200" b="1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G’</a:t>
              </a:r>
              <a:r>
                <a:rPr lang="en-US" altLang="ja-JP" sz="3200" b="1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core</a:t>
              </a:r>
              <a:endParaRPr lang="ja-JP" alt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6804024" y="4568825"/>
              <a:ext cx="1080344" cy="677863"/>
            </a:xfrm>
            <a:prstGeom prst="rect">
              <a:avLst/>
            </a:prstGeom>
            <a:solidFill>
              <a:srgbClr val="62FF37">
                <a:alpha val="80000"/>
              </a:srgbClr>
            </a:solidFill>
            <a:ln>
              <a:solidFill>
                <a:srgbClr val="16B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3200" b="1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G’</a:t>
              </a:r>
              <a:r>
                <a:rPr lang="en-US" altLang="ja-JP" sz="3200" b="1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endParaRPr lang="ja-JP" alt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カギ線コネクタ 44"/>
            <p:cNvCxnSpPr>
              <a:stCxn id="43" idx="1"/>
              <a:endCxn id="44" idx="1"/>
            </p:cNvCxnSpPr>
            <p:nvPr/>
          </p:nvCxnSpPr>
          <p:spPr>
            <a:xfrm rot="10800000" flipV="1">
              <a:off x="6804024" y="3797299"/>
              <a:ext cx="12700" cy="1110457"/>
            </a:xfrm>
            <a:prstGeom prst="bentConnector3">
              <a:avLst>
                <a:gd name="adj1" fmla="val 3727496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カギ線コネクタ 45"/>
            <p:cNvCxnSpPr>
              <a:stCxn id="44" idx="3"/>
              <a:endCxn id="43" idx="3"/>
            </p:cNvCxnSpPr>
            <p:nvPr/>
          </p:nvCxnSpPr>
          <p:spPr>
            <a:xfrm flipV="1">
              <a:off x="7884368" y="3797300"/>
              <a:ext cx="12700" cy="1110457"/>
            </a:xfrm>
            <a:prstGeom prst="bentConnector3">
              <a:avLst>
                <a:gd name="adj1" fmla="val 393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ボックス 19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ナイキストの安定判別に基づく安定解析</a:t>
            </a:r>
            <a:r>
              <a:rPr lang="en-US" altLang="ja-JP" sz="2400" dirty="0"/>
              <a:t>【</a:t>
            </a:r>
            <a:r>
              <a:rPr lang="ja-JP" altLang="en-US" sz="2400" dirty="0"/>
              <a:t>従来手法</a:t>
            </a:r>
            <a:r>
              <a:rPr lang="en-US" altLang="ja-JP" sz="2400" dirty="0"/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347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グループ化 44"/>
          <p:cNvGrpSpPr>
            <a:grpSpLocks noChangeAspect="1"/>
          </p:cNvGrpSpPr>
          <p:nvPr/>
        </p:nvGrpSpPr>
        <p:grpSpPr>
          <a:xfrm>
            <a:off x="4482483" y="3059060"/>
            <a:ext cx="3964775" cy="938850"/>
            <a:chOff x="6364218" y="4247272"/>
            <a:chExt cx="3357753" cy="795109"/>
          </a:xfrm>
        </p:grpSpPr>
        <p:pic>
          <p:nvPicPr>
            <p:cNvPr id="46" name="図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7160" y="4520669"/>
              <a:ext cx="275905" cy="248315"/>
            </a:xfrm>
            <a:prstGeom prst="rect">
              <a:avLst/>
            </a:prstGeom>
          </p:spPr>
        </p:pic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7760" y="4412815"/>
              <a:ext cx="1479855" cy="464023"/>
            </a:xfrm>
            <a:prstGeom prst="rect">
              <a:avLst/>
            </a:prstGeom>
          </p:spPr>
        </p:pic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4218" y="4247272"/>
              <a:ext cx="702305" cy="795109"/>
            </a:xfrm>
            <a:prstGeom prst="rect">
              <a:avLst/>
            </a:prstGeom>
          </p:spPr>
        </p:pic>
        <p:pic>
          <p:nvPicPr>
            <p:cNvPr id="52" name="図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19666" y="4247272"/>
              <a:ext cx="702305" cy="795109"/>
            </a:xfrm>
            <a:prstGeom prst="rect">
              <a:avLst/>
            </a:prstGeom>
          </p:spPr>
        </p:pic>
      </p:grpSp>
      <p:sp>
        <p:nvSpPr>
          <p:cNvPr id="51" name="テキスト ボックス 50"/>
          <p:cNvSpPr txBox="1"/>
          <p:nvPr/>
        </p:nvSpPr>
        <p:spPr>
          <a:xfrm>
            <a:off x="190700" y="57324"/>
            <a:ext cx="876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3400" dirty="0"/>
              <a:t>コア部に流入・流出する各進行波成分の解析</a:t>
            </a:r>
            <a:endParaRPr lang="en-US" altLang="ja-JP" sz="3400" dirty="0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0552" y="2958690"/>
            <a:ext cx="4351486" cy="113959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9" name="グループ化 8"/>
          <p:cNvGrpSpPr/>
          <p:nvPr/>
        </p:nvGrpSpPr>
        <p:grpSpPr>
          <a:xfrm>
            <a:off x="827584" y="2708920"/>
            <a:ext cx="3065003" cy="1383546"/>
            <a:chOff x="618741" y="2794520"/>
            <a:chExt cx="3065003" cy="1383546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8741" y="2963765"/>
              <a:ext cx="856114" cy="947323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0230" y="2985276"/>
              <a:ext cx="853514" cy="944962"/>
            </a:xfrm>
            <a:prstGeom prst="rect">
              <a:avLst/>
            </a:prstGeom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727" y="2794520"/>
              <a:ext cx="1328682" cy="1383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グループ化 6"/>
          <p:cNvGrpSpPr/>
          <p:nvPr/>
        </p:nvGrpSpPr>
        <p:grpSpPr>
          <a:xfrm>
            <a:off x="1353363" y="4606554"/>
            <a:ext cx="6724651" cy="929803"/>
            <a:chOff x="1284079" y="2825122"/>
            <a:chExt cx="6724651" cy="929803"/>
          </a:xfrm>
        </p:grpSpPr>
        <p:grpSp>
          <p:nvGrpSpPr>
            <p:cNvPr id="4" name="グループ化 3"/>
            <p:cNvGrpSpPr>
              <a:grpSpLocks noChangeAspect="1"/>
            </p:cNvGrpSpPr>
            <p:nvPr/>
          </p:nvGrpSpPr>
          <p:grpSpPr>
            <a:xfrm>
              <a:off x="1284079" y="3054974"/>
              <a:ext cx="3305721" cy="520277"/>
              <a:chOff x="-1584970" y="-2408260"/>
              <a:chExt cx="13122346" cy="206528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84970" y="-2233320"/>
                <a:ext cx="10691613" cy="1701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2346" y="-2408260"/>
                <a:ext cx="2465030" cy="2065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" name="テキスト ボックス 32"/>
            <p:cNvSpPr txBox="1"/>
            <p:nvPr/>
          </p:nvSpPr>
          <p:spPr>
            <a:xfrm>
              <a:off x="4560076" y="3065100"/>
              <a:ext cx="2185296" cy="50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/>
                <a:t>を満たすとき，</a:t>
              </a: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6436711" y="2825122"/>
              <a:ext cx="1572019" cy="929803"/>
              <a:chOff x="6436711" y="2825122"/>
              <a:chExt cx="1572019" cy="929803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6436711" y="2825122"/>
                <a:ext cx="1399916" cy="929803"/>
                <a:chOff x="5790656" y="3325246"/>
                <a:chExt cx="1399916" cy="929803"/>
              </a:xfrm>
            </p:grpSpPr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0656" y="3325246"/>
                  <a:ext cx="891175" cy="929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3" name="Picture 9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13930" y="3637755"/>
                  <a:ext cx="576642" cy="3448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テキスト ボックス 1"/>
                  <p:cNvSpPr txBox="1"/>
                  <p:nvPr/>
                </p:nvSpPr>
                <p:spPr>
                  <a:xfrm>
                    <a:off x="7259985" y="3019612"/>
                    <a:ext cx="748745" cy="52322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ja-JP" altLang="en-US" sz="2800" b="0" i="1" smtClean="0">
                            <a:latin typeface="Cambria Math"/>
                          </a:rPr>
                          <m:t>≠</m:t>
                        </m:r>
                      </m:oMath>
                    </a14:m>
                    <a:r>
                      <a:rPr kumimoji="1" lang="ja-JP" altLang="en-US" sz="2800" dirty="0"/>
                      <a:t> </a:t>
                    </a:r>
                    <a:r>
                      <a:rPr kumimoji="1" lang="en-US" altLang="ja-JP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kumimoji="1" lang="ja-JP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テキスト ボックス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9985" y="3019612"/>
                    <a:ext cx="748745" cy="523220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t="-12791" r="-10569" b="-3023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1317687" y="1052736"/>
                <a:ext cx="6998729" cy="551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076325" algn="l"/>
                  </a:tabLst>
                </a:pPr>
                <a:r>
                  <a:rPr kumimoji="1" lang="ja-JP" altLang="en-US" sz="2800" dirty="0"/>
                  <a:t>問題</a:t>
                </a:r>
                <a:r>
                  <a:rPr kumimoji="1" lang="en-US" altLang="ja-JP" sz="2800" dirty="0"/>
                  <a:t>: 	</a:t>
                </a:r>
                <a:r>
                  <a:rPr kumimoji="1" lang="ja-JP" altLang="en-US" sz="2800" dirty="0"/>
                  <a:t>発振時 </a:t>
                </a:r>
                <a:r>
                  <a:rPr kumimoji="1" lang="en-US" altLang="ja-JP" sz="2800" dirty="0"/>
                  <a:t>(</a:t>
                </a:r>
                <a:r>
                  <a:rPr kumimoji="1" lang="ja-JP" altLang="en-US" sz="2800" dirty="0"/>
                  <a:t>不安定</a:t>
                </a:r>
                <a:r>
                  <a:rPr kumimoji="1" lang="en-US" altLang="ja-JP" sz="2800" dirty="0"/>
                  <a:t>) </a:t>
                </a:r>
                <a:r>
                  <a:rPr lang="ja-JP" altLang="en-US" sz="2800" dirty="0"/>
                  <a:t>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2800" i="1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a:rPr lang="en-US" altLang="ja-JP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2800" i="1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  <m:sub>
                        <m:r>
                          <a:rPr lang="en-US" altLang="ja-JP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800" dirty="0"/>
                  <a:t>は</a:t>
                </a:r>
                <a:r>
                  <a:rPr kumimoji="1" lang="ja-JP" altLang="en-US" sz="2800" dirty="0">
                    <a:latin typeface="+mj-ea"/>
                    <a:ea typeface="+mj-ea"/>
                  </a:rPr>
                  <a:t>∞</a:t>
                </a:r>
                <a:r>
                  <a:rPr kumimoji="1" lang="ja-JP" altLang="en-US" sz="2800" dirty="0"/>
                  <a:t>に発散</a:t>
                </a: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687" y="1052736"/>
                <a:ext cx="6998729" cy="551689"/>
              </a:xfrm>
              <a:prstGeom prst="rect">
                <a:avLst/>
              </a:prstGeom>
              <a:blipFill>
                <a:blip r:embed="rId15"/>
                <a:stretch>
                  <a:fillRect l="-1742" t="-12222" b="-3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/>
          <p:cNvSpPr txBox="1"/>
          <p:nvPr/>
        </p:nvSpPr>
        <p:spPr>
          <a:xfrm>
            <a:off x="1317688" y="1567604"/>
            <a:ext cx="496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6325" algn="l"/>
              </a:tabLst>
            </a:pPr>
            <a:r>
              <a:rPr lang="ja-JP" altLang="en-US" sz="2800" dirty="0"/>
              <a:t>提案</a:t>
            </a:r>
            <a:r>
              <a:rPr kumimoji="1" lang="en-US" altLang="ja-JP" sz="2800" dirty="0"/>
              <a:t>: 	</a:t>
            </a:r>
            <a:r>
              <a:rPr kumimoji="1" lang="ja-JP" altLang="en-US" sz="2800" dirty="0">
                <a:solidFill>
                  <a:srgbClr val="FF0000"/>
                </a:solidFill>
              </a:rPr>
              <a:t>臨界状態</a:t>
            </a:r>
            <a:r>
              <a:rPr kumimoji="1" lang="ja-JP" altLang="en-US" sz="2800" dirty="0"/>
              <a:t>の応答を利用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540077" y="6152864"/>
                <a:ext cx="4057833" cy="586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ja-JP" altLang="en-US" sz="3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0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ja-JP" sz="3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acc>
                    <m:r>
                      <a:rPr lang="en-US" altLang="ja-JP" sz="3000" b="0" i="1" baseline="-25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ja-JP" altLang="en-US" sz="3000" dirty="0">
                    <a:cs typeface="Arial" panose="020B0604020202020204" pitchFamily="34" charset="0"/>
                  </a:rPr>
                  <a:t>と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3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0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ja-JP" sz="3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kumimoji="1" lang="ja-JP" alt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の比が求まる</a:t>
                </a: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77" y="6152864"/>
                <a:ext cx="4057833" cy="586956"/>
              </a:xfrm>
              <a:prstGeom prst="rect">
                <a:avLst/>
              </a:prstGeom>
              <a:blipFill>
                <a:blip r:embed="rId16"/>
                <a:stretch>
                  <a:fillRect t="-13402" b="-247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1534464" y="5373215"/>
            <a:ext cx="284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システムの臨界状態</a:t>
            </a:r>
          </a:p>
        </p:txBody>
      </p:sp>
      <p:cxnSp>
        <p:nvCxnSpPr>
          <p:cNvPr id="13" name="直線コネクタ 12"/>
          <p:cNvCxnSpPr/>
          <p:nvPr/>
        </p:nvCxnSpPr>
        <p:spPr>
          <a:xfrm>
            <a:off x="1279250" y="5359365"/>
            <a:ext cx="3406492" cy="0"/>
          </a:xfrm>
          <a:prstGeom prst="line">
            <a:avLst/>
          </a:prstGeom>
          <a:ln w="28575">
            <a:solidFill>
              <a:srgbClr val="F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1099506" y="4509120"/>
            <a:ext cx="7072894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67324" y="2564904"/>
            <a:ext cx="4509132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各進行波成分の入出力関係より，</a:t>
            </a:r>
          </a:p>
        </p:txBody>
      </p:sp>
    </p:spTree>
    <p:extLst>
      <p:ext uri="{BB962C8B-B14F-4D97-AF65-F5344CB8AC3E}">
        <p14:creationId xmlns:p14="http://schemas.microsoft.com/office/powerpoint/2010/main" val="6580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255119" y="4179010"/>
            <a:ext cx="8620988" cy="1722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-190369" y="5019469"/>
                <a:ext cx="9387432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71550" lvl="1" indent="-514350">
                  <a:spcBef>
                    <a:spcPct val="20000"/>
                  </a:spcBef>
                  <a:defRPr/>
                </a:pPr>
                <a:r>
                  <a:rPr lang="en-US" altLang="ja-JP" sz="38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altLang="ja-JP" sz="3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core</a:t>
                </a:r>
                <a:r>
                  <a:rPr lang="en-US" altLang="ja-JP" sz="3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ja-JP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8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</m:oMath>
                </a14:m>
                <a:r>
                  <a:rPr lang="en-US" altLang="ja-JP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ja-JP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ja-JP" altLang="en-US" sz="38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ja-JP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altLang="ja-JP" sz="3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core1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ja-JP" sz="38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ja-JP" sz="3800" i="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3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altLang="ja-JP" sz="3800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altLang="ja-JP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3800" b="0" i="0" dirty="0" smtClean="0">
                        <a:latin typeface="Cambria Math"/>
                      </a:rPr>
                      <m:t>1−</m:t>
                    </m:r>
                    <m:r>
                      <a:rPr lang="ja-JP" altLang="en-US" sz="3800" b="0" i="1" dirty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ja-JP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ja-JP" sz="38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altLang="ja-JP" sz="3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core</a:t>
                </a:r>
                <a:r>
                  <a:rPr lang="en-US" altLang="ja-JP" sz="3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ja-JP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8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ja-JP" sz="38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altLang="ja-JP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369" y="5019469"/>
                <a:ext cx="9387432" cy="677108"/>
              </a:xfrm>
              <a:prstGeom prst="rect">
                <a:avLst/>
              </a:prstGeom>
              <a:blipFill>
                <a:blip r:embed="rId3"/>
                <a:stretch>
                  <a:fillRect t="-14414" b="-360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899592" y="4308977"/>
                <a:ext cx="4378832" cy="636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71550" lvl="1" indent="-514350">
                  <a:spcBef>
                    <a:spcPct val="20000"/>
                  </a:spcBef>
                  <a:defRPr/>
                </a:pPr>
                <a:r>
                  <a:rPr lang="en-US" altLang="ja-JP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en-US" altLang="ja-JP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altLang="ja-JP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3400" b="0" i="1" smtClean="0">
                        <a:latin typeface="Cambria Math"/>
                      </a:rPr>
                      <m:t>𝛼</m:t>
                    </m:r>
                    <m:r>
                      <m:rPr>
                        <m:nor/>
                      </m:rPr>
                      <a:rPr lang="en-US" altLang="ja-JP" sz="34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ja-JP" sz="3400" i="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altLang="ja-JP" sz="3400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altLang="ja-JP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3400" b="0" i="0" dirty="0" smtClean="0">
                        <a:latin typeface="Cambria Math"/>
                      </a:rPr>
                      <m:t>1−</m:t>
                    </m:r>
                    <m:r>
                      <a:rPr lang="ja-JP" altLang="en-US" sz="3400" b="0" i="1" dirty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ja-JP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4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ja-JP" sz="3400" i="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endParaRPr lang="en-US" altLang="ja-JP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308977"/>
                <a:ext cx="4378832" cy="636594"/>
              </a:xfrm>
              <a:prstGeom prst="rect">
                <a:avLst/>
              </a:prstGeom>
              <a:blipFill rotWithShape="1">
                <a:blip r:embed="rId4"/>
                <a:stretch>
                  <a:fillRect t="-13462" b="-29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84901" y="3501008"/>
            <a:ext cx="8990276" cy="651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 = T</a:t>
            </a:r>
            <a:r>
              <a:rPr lang="en-US" altLang="ja-JP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ja-JP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のとき，</a:t>
            </a:r>
            <a:r>
              <a:rPr lang="ja-JP" altLang="en-US" sz="2800" dirty="0"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範囲内温度</a:t>
            </a:r>
            <a:r>
              <a:rPr lang="en-US" altLang="ja-JP" sz="2800" i="1" dirty="0"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における応答</a:t>
            </a:r>
            <a:r>
              <a:rPr lang="en-US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は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5027112" y="4326075"/>
                <a:ext cx="328930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71550" lvl="1" indent="-514350">
                  <a:spcBef>
                    <a:spcPct val="20000"/>
                  </a:spcBef>
                  <a:defRPr/>
                </a:pPr>
                <a:r>
                  <a:rPr lang="en-US" altLang="ja-JP" sz="3200" b="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altLang="ja-JP" sz="320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ja-JP" altLang="en-US" sz="32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altLang="ja-JP" sz="320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ja-JP" sz="32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altLang="ja-JP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12" y="4326075"/>
                <a:ext cx="3289304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2950794" y="6043354"/>
            <a:ext cx="32367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000" dirty="0"/>
              <a:t>(</a:t>
            </a:r>
            <a:r>
              <a:rPr lang="en-US" altLang="ja-JP" sz="3000" i="1" dirty="0"/>
              <a:t>α</a:t>
            </a:r>
            <a:r>
              <a:rPr lang="ja-JP" altLang="en-US" sz="3000" dirty="0"/>
              <a:t>で分割数を指定</a:t>
            </a:r>
            <a:r>
              <a:rPr lang="en-US" altLang="ja-JP" sz="3000" dirty="0"/>
              <a:t>)</a:t>
            </a:r>
            <a:endParaRPr lang="ja-JP" altLang="en-US" sz="30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431095" y="2119512"/>
            <a:ext cx="7461385" cy="949448"/>
            <a:chOff x="1459578" y="1975496"/>
            <a:chExt cx="7920408" cy="949448"/>
          </a:xfrm>
        </p:grpSpPr>
        <p:sp>
          <p:nvSpPr>
            <p:cNvPr id="28" name="正方形/長方形 27"/>
            <p:cNvSpPr/>
            <p:nvPr/>
          </p:nvSpPr>
          <p:spPr>
            <a:xfrm>
              <a:off x="1459578" y="1975496"/>
              <a:ext cx="663444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3000" dirty="0">
                  <a:solidFill>
                    <a:srgbClr val="FF0000"/>
                  </a:solidFill>
                </a:rPr>
                <a:t>二つの</a:t>
              </a:r>
              <a:r>
                <a:rPr lang="en-US" altLang="ja-JP" sz="3000" i="1" dirty="0">
                  <a:solidFill>
                    <a:srgbClr val="FF0000"/>
                  </a:solidFill>
                </a:rPr>
                <a:t>G</a:t>
              </a:r>
              <a:r>
                <a:rPr lang="en-US" altLang="ja-JP" sz="3000" baseline="-25000" dirty="0">
                  <a:solidFill>
                    <a:srgbClr val="FF0000"/>
                  </a:solidFill>
                </a:rPr>
                <a:t>core1</a:t>
              </a:r>
              <a:r>
                <a:rPr lang="ja-JP" altLang="en-US" sz="3000" dirty="0">
                  <a:solidFill>
                    <a:srgbClr val="FF0000"/>
                  </a:solidFill>
                </a:rPr>
                <a:t>から高温側温度を内挿補間</a:t>
              </a:r>
              <a:endParaRPr lang="en-US" altLang="ja-JP" sz="3000" dirty="0">
                <a:solidFill>
                  <a:srgbClr val="FF0000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053777" y="2524834"/>
              <a:ext cx="432620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ja-JP" altLang="en-US" sz="2000" b="1" dirty="0"/>
                <a:t>従来研究</a:t>
              </a:r>
              <a:r>
                <a:rPr lang="en-US" altLang="ja-JP" sz="2000" b="1" dirty="0"/>
                <a:t>【</a:t>
              </a:r>
              <a:r>
                <a:rPr lang="ja-JP" altLang="en-US" sz="2000" b="1" dirty="0"/>
                <a:t>日本音響学会  </a:t>
              </a:r>
              <a:r>
                <a:rPr lang="en-US" altLang="ja-JP" sz="2000" b="1" dirty="0"/>
                <a:t>2016. 10】</a:t>
              </a:r>
              <a:endParaRPr lang="ja-JP" altLang="en-US" sz="2000" dirty="0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517752" y="44624"/>
            <a:ext cx="80794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コアの周波数応答</a:t>
            </a:r>
            <a:r>
              <a:rPr lang="en-US" altLang="ja-JP" sz="3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3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r>
              <a:rPr lang="ja-JP" alt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の内挿</a:t>
            </a:r>
            <a:r>
              <a:rPr lang="ja-JP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補間</a:t>
            </a:r>
            <a:endParaRPr lang="en-US" altLang="ja-JP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89608" y="1124744"/>
            <a:ext cx="615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/>
              <a:t>【</a:t>
            </a:r>
            <a:r>
              <a:rPr lang="ja-JP" altLang="en-US" sz="3200" dirty="0"/>
              <a:t>臨界状態となる応答</a:t>
            </a:r>
            <a:r>
              <a:rPr lang="en-US" altLang="ja-JP" sz="3200" i="1" dirty="0"/>
              <a:t>G</a:t>
            </a:r>
            <a:r>
              <a:rPr lang="en-US" altLang="ja-JP" sz="3200" baseline="-25000" dirty="0"/>
              <a:t>core1</a:t>
            </a:r>
            <a:r>
              <a:rPr lang="ja-JP" altLang="en-US" sz="3200" dirty="0"/>
              <a:t>の特定</a:t>
            </a:r>
            <a:r>
              <a:rPr lang="en-US" altLang="ja-JP" sz="3200" dirty="0"/>
              <a:t>】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893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592966" y="44624"/>
            <a:ext cx="79326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コアの周波数応答</a:t>
            </a:r>
            <a:r>
              <a:rPr lang="en-US" altLang="ja-JP" sz="3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3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r>
              <a:rPr lang="ja-JP" alt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の内挿</a:t>
            </a:r>
            <a:r>
              <a:rPr lang="ja-JP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補間 </a:t>
            </a:r>
            <a:r>
              <a:rPr lang="en-US" altLang="ja-JP" sz="3400" dirty="0"/>
              <a:t>(</a:t>
            </a:r>
            <a:r>
              <a:rPr lang="ja-JP" altLang="en-US" sz="3400" dirty="0"/>
              <a:t>続き</a:t>
            </a:r>
            <a:r>
              <a:rPr lang="en-US" altLang="ja-JP" sz="3400" dirty="0"/>
              <a:t>)</a:t>
            </a:r>
            <a:endParaRPr lang="en-US" altLang="ja-JP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33513" y="900009"/>
            <a:ext cx="38769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【</a:t>
            </a:r>
            <a:r>
              <a:rPr lang="ja-JP" altLang="en-US" sz="3200" dirty="0"/>
              <a:t>補間応答の妥当性</a:t>
            </a:r>
            <a:r>
              <a:rPr lang="en-US" altLang="ja-JP" sz="3200" dirty="0"/>
              <a:t>】</a:t>
            </a:r>
            <a:endParaRPr kumimoji="1" lang="ja-JP" altLang="en-US" sz="3200" dirty="0"/>
          </a:p>
        </p:txBody>
      </p:sp>
      <p:sp>
        <p:nvSpPr>
          <p:cNvPr id="5" name="正方形/長方形 4"/>
          <p:cNvSpPr/>
          <p:nvPr/>
        </p:nvSpPr>
        <p:spPr>
          <a:xfrm>
            <a:off x="532568" y="1628800"/>
            <a:ext cx="4183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＝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200, 300, 400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℃　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/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三つの</a:t>
            </a: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を取得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4139519" y="1728362"/>
            <a:ext cx="4724241" cy="1974587"/>
            <a:chOff x="800793" y="1548351"/>
            <a:chExt cx="3240277" cy="1354336"/>
          </a:xfrm>
        </p:grpSpPr>
        <p:sp>
          <p:nvSpPr>
            <p:cNvPr id="8" name="正方形/長方形 7"/>
            <p:cNvSpPr/>
            <p:nvPr/>
          </p:nvSpPr>
          <p:spPr>
            <a:xfrm>
              <a:off x="1340876" y="1548351"/>
              <a:ext cx="2182871" cy="1239564"/>
            </a:xfrm>
            <a:prstGeom prst="rect">
              <a:avLst/>
            </a:prstGeom>
            <a:solidFill>
              <a:srgbClr val="F61616">
                <a:alpha val="20000"/>
              </a:srgbClr>
            </a:solidFill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正方形/長方形 8"/>
                <p:cNvSpPr/>
                <p:nvPr/>
              </p:nvSpPr>
              <p:spPr>
                <a:xfrm>
                  <a:off x="1919483" y="1574487"/>
                  <a:ext cx="1074342" cy="3562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6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sz="26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600" b="1" i="1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ja-JP" sz="2600" b="1" baseline="-25000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core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2600" b="1" baseline="-25000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m:rPr>
                                <m:nor/>
                              </m:rPr>
                              <a:rPr lang="ja-JP" altLang="en-US" sz="2600" b="1" i="1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ja-JP" altLang="en-US" sz="2600" dirty="0"/>
                </a:p>
              </p:txBody>
            </p:sp>
          </mc:Choice>
          <mc:Fallback xmlns="">
            <p:sp>
              <p:nvSpPr>
                <p:cNvPr id="9" name="正方形/長方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483" y="1574487"/>
                  <a:ext cx="1074342" cy="3562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5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93" y="1705510"/>
              <a:ext cx="3240277" cy="1197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518208" y="2492896"/>
            <a:ext cx="4118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内挿条件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ja-JP" alt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＝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20850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ja-JP" alt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＝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14513">
              <a:tabLst>
                <a:tab pos="1701800" algn="l"/>
                <a:tab pos="2063750" algn="l"/>
                <a:tab pos="2286000" algn="l"/>
                <a:tab pos="2330450" algn="l"/>
              </a:tabLst>
            </a:pP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＝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7148139" y="4781550"/>
            <a:ext cx="1968943" cy="1110367"/>
            <a:chOff x="-48150" y="7866551"/>
            <a:chExt cx="1988633" cy="1110367"/>
          </a:xfrm>
        </p:grpSpPr>
        <p:sp>
          <p:nvSpPr>
            <p:cNvPr id="19" name="正方形/長方形 18"/>
            <p:cNvSpPr/>
            <p:nvPr/>
          </p:nvSpPr>
          <p:spPr>
            <a:xfrm>
              <a:off x="-48150" y="7866551"/>
              <a:ext cx="1962640" cy="111036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21634" y="7901203"/>
              <a:ext cx="1418849" cy="99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kumimoji="1" lang="en-US" altLang="ja-JP" sz="2000" b="1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kumimoji="1" lang="ja-JP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＝</a:t>
              </a:r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400</a:t>
              </a:r>
              <a:r>
                <a:rPr kumimoji="1" lang="ja-JP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℃</a:t>
              </a:r>
              <a:endPara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ja-JP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ja-JP" sz="2000" b="1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ja-JP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＝</a:t>
              </a: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  <a:r>
                <a:rPr lang="ja-JP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℃</a:t>
              </a:r>
              <a:endPara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ja-JP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ja-JP" sz="2000" b="1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ja-JP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＝</a:t>
              </a: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  <a:r>
                <a:rPr lang="ja-JP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℃</a:t>
              </a:r>
              <a:endPara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35496" y="8407076"/>
              <a:ext cx="581825" cy="0"/>
            </a:xfrm>
            <a:prstGeom prst="line">
              <a:avLst/>
            </a:prstGeom>
            <a:ln w="12700">
              <a:solidFill>
                <a:srgbClr val="66FF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35496" y="8109520"/>
              <a:ext cx="581825" cy="0"/>
            </a:xfrm>
            <a:prstGeom prst="line">
              <a:avLst/>
            </a:prstGeom>
            <a:ln w="12700">
              <a:solidFill>
                <a:srgbClr val="C60AB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35496" y="8711437"/>
              <a:ext cx="581825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6" name="グループ化 3075"/>
          <p:cNvGrpSpPr/>
          <p:nvPr/>
        </p:nvGrpSpPr>
        <p:grpSpPr>
          <a:xfrm>
            <a:off x="63186" y="3911792"/>
            <a:ext cx="7253993" cy="2947359"/>
            <a:chOff x="82104" y="3911792"/>
            <a:chExt cx="7253993" cy="2947359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3151607" y="6362278"/>
              <a:ext cx="2269800" cy="49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Frequency</a:t>
              </a:r>
              <a:r>
                <a:rPr kumimoji="1" lang="en-US" altLang="ja-JP" sz="2200" dirty="0">
                  <a:latin typeface="Arial" panose="020B0604020202020204" pitchFamily="34" charset="0"/>
                  <a:cs typeface="Arial" panose="020B0604020202020204" pitchFamily="34" charset="0"/>
                </a:rPr>
                <a:t> (Hz)</a:t>
              </a:r>
              <a:endParaRPr kumimoji="1" lang="ja-JP" alt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16200000">
              <a:off x="-798172" y="4974240"/>
              <a:ext cx="2276537" cy="515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Magnitude (dB) </a:t>
              </a:r>
              <a:endPara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グループ化 12"/>
            <p:cNvGrpSpPr/>
            <p:nvPr/>
          </p:nvGrpSpPr>
          <p:grpSpPr>
            <a:xfrm>
              <a:off x="827584" y="4221088"/>
              <a:ext cx="6508513" cy="2306538"/>
              <a:chOff x="991367" y="4221088"/>
              <a:chExt cx="6508513" cy="2306538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1367" y="4221088"/>
                <a:ext cx="6328246" cy="2040254"/>
              </a:xfrm>
              <a:prstGeom prst="rect">
                <a:avLst/>
              </a:prstGeom>
            </p:spPr>
          </p:pic>
          <p:sp>
            <p:nvSpPr>
              <p:cNvPr id="4" name="テキスト ボックス 3"/>
              <p:cNvSpPr txBox="1"/>
              <p:nvPr/>
            </p:nvSpPr>
            <p:spPr>
              <a:xfrm>
                <a:off x="1287260" y="6093296"/>
                <a:ext cx="96791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kumimoji="1" lang="ja-JP" alt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4740309" y="6096739"/>
                <a:ext cx="7033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kumimoji="1" lang="ja-JP" alt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6824015" y="6093296"/>
                <a:ext cx="675865" cy="434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kumimoji="1" lang="ja-JP" alt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テキスト ボックス 5"/>
            <p:cNvSpPr txBox="1"/>
            <p:nvPr/>
          </p:nvSpPr>
          <p:spPr>
            <a:xfrm>
              <a:off x="3347864" y="3911792"/>
              <a:ext cx="14903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600" dirty="0">
                  <a:latin typeface="Arial" panose="020B0604020202020204" pitchFamily="34" charset="0"/>
                  <a:cs typeface="Arial" panose="020B0604020202020204" pitchFamily="34" charset="0"/>
                </a:rPr>
                <a:t>From: </a:t>
              </a:r>
              <a:r>
                <a:rPr kumimoji="1" lang="en-US" altLang="ja-JP" sz="2600" i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ja-JP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ja-JP" altLang="en-US" sz="2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V="1">
              <a:off x="5580112" y="4816202"/>
              <a:ext cx="0" cy="1100767"/>
            </a:xfrm>
            <a:prstGeom prst="straightConnector1">
              <a:avLst/>
            </a:prstGeom>
            <a:ln w="76200">
              <a:solidFill>
                <a:srgbClr val="F616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5642384" y="4437112"/>
              <a:ext cx="1022332" cy="668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i="1" dirty="0">
                  <a:solidFill>
                    <a:srgbClr val="FF0000"/>
                  </a:solidFill>
                </a:rPr>
                <a:t>T</a:t>
              </a:r>
              <a:r>
                <a:rPr kumimoji="1" lang="en-US" altLang="ja-JP" sz="3200" i="1" baseline="-25000" dirty="0">
                  <a:solidFill>
                    <a:srgbClr val="FF0000"/>
                  </a:solidFill>
                </a:rPr>
                <a:t>H</a:t>
              </a:r>
              <a:r>
                <a:rPr kumimoji="1" lang="ja-JP" altLang="en-US" sz="3200" dirty="0">
                  <a:solidFill>
                    <a:srgbClr val="FF0000"/>
                  </a:solidFill>
                </a:rPr>
                <a:t>大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475656" y="5495292"/>
              <a:ext cx="2625413" cy="52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補間応答 </a:t>
              </a:r>
              <a:r>
                <a:rPr kumimoji="1" lang="en-US" altLang="ja-JP" sz="2800" dirty="0"/>
                <a:t>(</a:t>
              </a:r>
              <a:r>
                <a:rPr kumimoji="1" lang="ja-JP" altLang="en-US" sz="2800" dirty="0"/>
                <a:t>黒線</a:t>
              </a:r>
              <a:r>
                <a:rPr kumimoji="1" lang="en-US" altLang="ja-JP" sz="2800" dirty="0"/>
                <a:t>)</a:t>
              </a:r>
              <a:endParaRPr kumimoji="1" lang="ja-JP" altLang="en-US" sz="2800" dirty="0"/>
            </a:p>
          </p:txBody>
        </p:sp>
        <p:cxnSp>
          <p:nvCxnSpPr>
            <p:cNvPr id="26" name="直線コネクタ 25"/>
            <p:cNvCxnSpPr>
              <a:endCxn id="31" idx="0"/>
            </p:cNvCxnSpPr>
            <p:nvPr/>
          </p:nvCxnSpPr>
          <p:spPr>
            <a:xfrm flipH="1">
              <a:off x="2788363" y="4941168"/>
              <a:ext cx="487493" cy="5541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75" name="正方形/長方形 3074"/>
            <p:cNvSpPr/>
            <p:nvPr/>
          </p:nvSpPr>
          <p:spPr>
            <a:xfrm>
              <a:off x="821442" y="4271295"/>
              <a:ext cx="410632" cy="19900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16200000">
              <a:off x="182745" y="5023531"/>
              <a:ext cx="1119688" cy="4580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600" dirty="0">
                  <a:latin typeface="Arial" panose="020B0604020202020204" pitchFamily="34" charset="0"/>
                  <a:cs typeface="Arial" panose="020B0604020202020204" pitchFamily="34" charset="0"/>
                </a:rPr>
                <a:t>To: </a:t>
              </a:r>
              <a:r>
                <a:rPr kumimoji="1" lang="en-US" altLang="ja-JP" sz="2600" i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altLang="ja-JP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ja-JP" altLang="en-US" sz="2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832872" y="5814929"/>
              <a:ext cx="6356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kumimoji="1" lang="ja-JP" alt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928191" y="5305591"/>
              <a:ext cx="3731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ja-JP" alt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937837" y="4189329"/>
              <a:ext cx="3731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ja-JP" alt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934454" y="4760160"/>
              <a:ext cx="3731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ja-JP" alt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5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 rot="5400000">
            <a:off x="3186000" y="5038535"/>
            <a:ext cx="27720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C:\Users\Shinoda\Desktop\rengo2016\連合用グラフ\ope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06" y="3400544"/>
            <a:ext cx="3919774" cy="31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Shinoda\Desktop\rengo2016\連合用グラフ\short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4" y="3400544"/>
            <a:ext cx="3919774" cy="31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4968416" y="3400153"/>
            <a:ext cx="3920206" cy="3125145"/>
            <a:chOff x="5258851" y="7720679"/>
            <a:chExt cx="3920206" cy="3125145"/>
          </a:xfrm>
        </p:grpSpPr>
        <p:pic>
          <p:nvPicPr>
            <p:cNvPr id="56" name="Picture 5" descr="C:\Users\Shinoda\Desktop\rengo2016\連合用グラフ\open_min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851" y="7720679"/>
              <a:ext cx="3920206" cy="312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直線コネクタ 42"/>
            <p:cNvCxnSpPr/>
            <p:nvPr/>
          </p:nvCxnSpPr>
          <p:spPr>
            <a:xfrm>
              <a:off x="7341835" y="8135325"/>
              <a:ext cx="0" cy="2374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5865701" y="9302363"/>
              <a:ext cx="295477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円/楕円 2"/>
            <p:cNvSpPr>
              <a:spLocks noChangeAspect="1"/>
            </p:cNvSpPr>
            <p:nvPr/>
          </p:nvSpPr>
          <p:spPr>
            <a:xfrm>
              <a:off x="7313902" y="9277942"/>
              <a:ext cx="47384" cy="47384"/>
            </a:xfrm>
            <a:prstGeom prst="ellipse">
              <a:avLst/>
            </a:prstGeom>
            <a:solidFill>
              <a:srgbClr val="F61616"/>
            </a:solidFill>
            <a:ln>
              <a:solidFill>
                <a:srgbClr val="FF01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360336" y="3396859"/>
            <a:ext cx="3920206" cy="3125145"/>
            <a:chOff x="-252536" y="2832274"/>
            <a:chExt cx="3920206" cy="3125145"/>
          </a:xfrm>
        </p:grpSpPr>
        <p:pic>
          <p:nvPicPr>
            <p:cNvPr id="55" name="Picture 4" descr="C:\Users\Shinoda\Desktop\rengo2016\連合用グラフ\short(拡大)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2832274"/>
              <a:ext cx="3920206" cy="312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線コネクタ 8"/>
            <p:cNvCxnSpPr/>
            <p:nvPr/>
          </p:nvCxnSpPr>
          <p:spPr>
            <a:xfrm>
              <a:off x="1828202" y="3250958"/>
              <a:ext cx="0" cy="23741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352068" y="4417996"/>
              <a:ext cx="295477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円/楕円 2"/>
            <p:cNvSpPr>
              <a:spLocks noChangeAspect="1"/>
            </p:cNvSpPr>
            <p:nvPr/>
          </p:nvSpPr>
          <p:spPr>
            <a:xfrm>
              <a:off x="1801005" y="4391194"/>
              <a:ext cx="47384" cy="47384"/>
            </a:xfrm>
            <a:prstGeom prst="ellipse">
              <a:avLst/>
            </a:prstGeom>
            <a:solidFill>
              <a:srgbClr val="0017EE"/>
            </a:solidFill>
            <a:ln>
              <a:solidFill>
                <a:srgbClr val="001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7258197" y="3851224"/>
            <a:ext cx="1214031" cy="39958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1" lang="ja-JP" altLang="en-US" sz="2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∞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06832" y="5722613"/>
            <a:ext cx="1199595" cy="3995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/>
              <a:t>T</a:t>
            </a:r>
            <a:r>
              <a:rPr kumimoji="1" lang="en-US" altLang="ja-JP" sz="2000" b="1" dirty="0"/>
              <a:t> = 355</a:t>
            </a:r>
            <a:r>
              <a:rPr kumimoji="1" lang="ja-JP" altLang="en-US" sz="2000" b="1" dirty="0"/>
              <a:t>℃</a:t>
            </a:r>
            <a:endParaRPr kumimoji="1" lang="ja-JP" altLang="en-US" b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20250" y="3847726"/>
            <a:ext cx="1150619" cy="39958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ja-JP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610399" y="5716393"/>
            <a:ext cx="1199595" cy="39958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/>
              <a:t>T</a:t>
            </a:r>
            <a:r>
              <a:rPr kumimoji="1" lang="en-US" altLang="ja-JP" sz="2000" b="1" dirty="0"/>
              <a:t> = 320</a:t>
            </a:r>
            <a:r>
              <a:rPr kumimoji="1" lang="ja-JP" altLang="en-US" sz="2000" b="1" dirty="0"/>
              <a:t>℃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3953" y="3039507"/>
            <a:ext cx="2360455" cy="39944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988492" y="2984485"/>
            <a:ext cx="4861330" cy="503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補間応答を用いたナイキスト軌跡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89896" y="44624"/>
            <a:ext cx="7764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臨界状態となる周波数応答</a:t>
            </a:r>
            <a:r>
              <a:rPr lang="en-US" altLang="ja-JP" sz="3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3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r>
              <a:rPr lang="ja-JP" alt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の算</a:t>
            </a:r>
            <a:r>
              <a:rPr lang="ja-JP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出</a:t>
            </a:r>
            <a:endParaRPr lang="en-US" altLang="ja-JP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899089" y="1945860"/>
            <a:ext cx="5409215" cy="90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539875" algn="l"/>
              </a:tabLst>
            </a:pPr>
            <a:r>
              <a:rPr lang="ja-JP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内挿条件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2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ja-JP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＝ 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ja-JP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ja-JP" sz="2600" i="1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altLang="ja-JP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ja-JP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＝ 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ja-JP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℃，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2600" i="1" dirty="0"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lang="ja-JP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＝ 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0.008</a:t>
            </a:r>
            <a:endParaRPr lang="en-US" altLang="ja-JP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971843" y="836712"/>
            <a:ext cx="7170671" cy="1036986"/>
            <a:chOff x="971843" y="3866340"/>
            <a:chExt cx="7170671" cy="1036986"/>
          </a:xfrm>
        </p:grpSpPr>
        <p:sp>
          <p:nvSpPr>
            <p:cNvPr id="47" name="正方形/長方形 46"/>
            <p:cNvSpPr/>
            <p:nvPr/>
          </p:nvSpPr>
          <p:spPr>
            <a:xfrm>
              <a:off x="1161054" y="3934451"/>
              <a:ext cx="6820926" cy="891734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ja-JP" alt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フィードバック回路直結</a:t>
              </a:r>
              <a:r>
                <a:rPr lang="en-US" altLang="ja-JP" sz="26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ja-JP" sz="2600" i="1" dirty="0">
                  <a:latin typeface="Arial" panose="020B0604020202020204" pitchFamily="34" charset="0"/>
                  <a:cs typeface="Arial" panose="020B0604020202020204" pitchFamily="34" charset="0"/>
                </a:rPr>
                <a:t>R </a:t>
              </a:r>
              <a:r>
                <a:rPr lang="en-US" altLang="ja-JP" sz="2600" dirty="0">
                  <a:latin typeface="Arial" panose="020B0604020202020204" pitchFamily="34" charset="0"/>
                  <a:cs typeface="Arial" panose="020B0604020202020204" pitchFamily="34" charset="0"/>
                </a:rPr>
                <a:t>= 0),  </a:t>
              </a:r>
              <a:r>
                <a:rPr lang="ja-JP" alt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開放</a:t>
              </a:r>
              <a:r>
                <a:rPr lang="en-US" altLang="ja-JP" sz="26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ja-JP" sz="2600" i="1" dirty="0">
                  <a:latin typeface="Arial" panose="020B0604020202020204" pitchFamily="34" charset="0"/>
                  <a:cs typeface="Arial" panose="020B0604020202020204" pitchFamily="34" charset="0"/>
                </a:rPr>
                <a:t>R </a:t>
              </a:r>
              <a:r>
                <a:rPr lang="en-US" altLang="ja-JP" sz="26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ja-JP" altLang="en-US" sz="2600" dirty="0">
                  <a:latin typeface="+mn-ea"/>
                  <a:cs typeface="Arial" panose="020B0604020202020204" pitchFamily="34" charset="0"/>
                </a:rPr>
                <a:t>∞</a:t>
              </a:r>
              <a:r>
                <a:rPr lang="en-US" altLang="ja-JP" sz="26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ja-JP" alt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で</a:t>
              </a:r>
              <a:endParaRPr lang="en-US" altLang="ja-JP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ja-JP" alt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ナイキスト軌跡が原点を通る</a:t>
              </a:r>
              <a:r>
                <a:rPr lang="en-US" altLang="ja-JP" sz="2600" i="1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altLang="ja-JP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core1</a:t>
              </a:r>
              <a:r>
                <a:rPr lang="ja-JP" alt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を算</a:t>
              </a:r>
              <a:r>
                <a:rPr lang="ja-JP" alt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出</a:t>
              </a:r>
              <a:endParaRPr lang="en-US" altLang="ja-JP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971843" y="3866340"/>
              <a:ext cx="7170671" cy="10369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4853787" y="4405498"/>
            <a:ext cx="438293" cy="11596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 rot="5400000">
            <a:off x="6954771" y="6144178"/>
            <a:ext cx="198350" cy="6546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4300130" y="4821698"/>
            <a:ext cx="1531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Imaginary axis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37329" y="6331650"/>
            <a:ext cx="1067044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Real axis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30035" y="4401516"/>
            <a:ext cx="438293" cy="11596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 rot="5400000">
            <a:off x="2331019" y="6140196"/>
            <a:ext cx="198350" cy="6546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 rot="16200000">
            <a:off x="-323622" y="4817716"/>
            <a:ext cx="1531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Imaginary axis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13577" y="6327668"/>
            <a:ext cx="1067044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Real axis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3" grpId="0" animBg="1"/>
      <p:bldP spid="35" grpId="0" animBg="1"/>
      <p:bldP spid="52" grpId="0" animBg="1"/>
      <p:bldP spid="26" grpId="0" animBg="1"/>
      <p:bldP spid="27" grpId="0" animBg="1"/>
      <p:bldP spid="29" grpId="0"/>
      <p:bldP spid="30" grpId="0"/>
      <p:bldP spid="31" grpId="0" animBg="1"/>
      <p:bldP spid="32" grpId="0" animBg="1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65" y="753642"/>
            <a:ext cx="5588664" cy="2266603"/>
          </a:xfrm>
          <a:prstGeom prst="rect">
            <a:avLst/>
          </a:prstGeom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197" y="1300047"/>
            <a:ext cx="511185" cy="49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11" y="1295353"/>
            <a:ext cx="553808" cy="51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80" y="1300528"/>
            <a:ext cx="504129" cy="49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96" y="1300616"/>
            <a:ext cx="504053" cy="49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1519365" y="44624"/>
            <a:ext cx="61052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解析結果</a:t>
            </a:r>
            <a:r>
              <a:rPr lang="en-US" altLang="ja-JP" sz="3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ja-JP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各進行波成分の解析</a:t>
            </a:r>
            <a:endParaRPr lang="en-US" altLang="ja-JP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285170" y="5519143"/>
            <a:ext cx="5092700" cy="29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" name="正方形/長方形 34"/>
          <p:cNvSpPr/>
          <p:nvPr/>
        </p:nvSpPr>
        <p:spPr bwMode="auto">
          <a:xfrm>
            <a:off x="2616513" y="5522019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1502612" y="5228333"/>
            <a:ext cx="6475293" cy="1271992"/>
            <a:chOff x="1691680" y="2012992"/>
            <a:chExt cx="6475293" cy="1271992"/>
          </a:xfrm>
        </p:grpSpPr>
        <p:sp>
          <p:nvSpPr>
            <p:cNvPr id="37" name="正方形/長方形 36"/>
            <p:cNvSpPr/>
            <p:nvPr/>
          </p:nvSpPr>
          <p:spPr>
            <a:xfrm>
              <a:off x="2126894" y="221509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7258163" y="222271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844131" y="2016145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839798" y="2489528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7688850" y="2012992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7689195" y="2508169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直線コネクタ 42"/>
            <p:cNvCxnSpPr/>
            <p:nvPr/>
          </p:nvCxnSpPr>
          <p:spPr>
            <a:xfrm flipH="1">
              <a:off x="1889801" y="230881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1889801" y="259738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1821514" y="2267728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>
              <a:spLocks noChangeAspect="1"/>
            </p:cNvSpPr>
            <p:nvPr/>
          </p:nvSpPr>
          <p:spPr>
            <a:xfrm>
              <a:off x="1821514" y="256419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7" name="直線コネクタ 46"/>
            <p:cNvCxnSpPr/>
            <p:nvPr/>
          </p:nvCxnSpPr>
          <p:spPr>
            <a:xfrm flipH="1">
              <a:off x="7738442" y="231270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>
              <a:off x="7738442" y="260127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7954375" y="227162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>
              <a:spLocks noChangeAspect="1"/>
            </p:cNvSpPr>
            <p:nvPr/>
          </p:nvSpPr>
          <p:spPr>
            <a:xfrm>
              <a:off x="7954375" y="2568082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1853104" y="2311888"/>
              <a:ext cx="6313869" cy="690075"/>
            </a:xfrm>
            <a:custGeom>
              <a:avLst/>
              <a:gdLst>
                <a:gd name="connsiteX0" fmla="*/ 0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9525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0 h 999331"/>
                <a:gd name="connsiteX4" fmla="*/ 7428706 w 7600156"/>
                <a:gd name="connsiteY4" fmla="*/ 0 h 999331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16669 h 999331"/>
                <a:gd name="connsiteX4" fmla="*/ 7428706 w 7600156"/>
                <a:gd name="connsiteY4" fmla="*/ 0 h 999331"/>
                <a:gd name="connsiteX0" fmla="*/ 2381 w 7600156"/>
                <a:gd name="connsiteY0" fmla="*/ 326231 h 982662"/>
                <a:gd name="connsiteX1" fmla="*/ 0 w 7600156"/>
                <a:gd name="connsiteY1" fmla="*/ 982662 h 982662"/>
                <a:gd name="connsiteX2" fmla="*/ 7593806 w 7600156"/>
                <a:gd name="connsiteY2" fmla="*/ 980281 h 982662"/>
                <a:gd name="connsiteX3" fmla="*/ 7600156 w 7600156"/>
                <a:gd name="connsiteY3" fmla="*/ 0 h 982662"/>
                <a:gd name="connsiteX4" fmla="*/ 7435849 w 7600156"/>
                <a:gd name="connsiteY4" fmla="*/ 0 h 982662"/>
                <a:gd name="connsiteX0" fmla="*/ 2381 w 7597775"/>
                <a:gd name="connsiteY0" fmla="*/ 328612 h 985043"/>
                <a:gd name="connsiteX1" fmla="*/ 0 w 7597775"/>
                <a:gd name="connsiteY1" fmla="*/ 985043 h 985043"/>
                <a:gd name="connsiteX2" fmla="*/ 7593806 w 7597775"/>
                <a:gd name="connsiteY2" fmla="*/ 982662 h 985043"/>
                <a:gd name="connsiteX3" fmla="*/ 7597775 w 7597775"/>
                <a:gd name="connsiteY3" fmla="*/ 0 h 985043"/>
                <a:gd name="connsiteX4" fmla="*/ 7435849 w 7597775"/>
                <a:gd name="connsiteY4" fmla="*/ 2381 h 985043"/>
                <a:gd name="connsiteX0" fmla="*/ 2381 w 7600157"/>
                <a:gd name="connsiteY0" fmla="*/ 326231 h 982662"/>
                <a:gd name="connsiteX1" fmla="*/ 0 w 7600157"/>
                <a:gd name="connsiteY1" fmla="*/ 982662 h 982662"/>
                <a:gd name="connsiteX2" fmla="*/ 7593806 w 7600157"/>
                <a:gd name="connsiteY2" fmla="*/ 980281 h 982662"/>
                <a:gd name="connsiteX3" fmla="*/ 7600157 w 7600157"/>
                <a:gd name="connsiteY3" fmla="*/ 2381 h 982662"/>
                <a:gd name="connsiteX4" fmla="*/ 7435849 w 7600157"/>
                <a:gd name="connsiteY4" fmla="*/ 0 h 982662"/>
                <a:gd name="connsiteX0" fmla="*/ 2381 w 7597776"/>
                <a:gd name="connsiteY0" fmla="*/ 326232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  <a:gd name="connsiteX0" fmla="*/ 2381 w 7597776"/>
                <a:gd name="connsiteY0" fmla="*/ 455086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7776" h="982663">
                  <a:moveTo>
                    <a:pt x="2381" y="455086"/>
                  </a:moveTo>
                  <a:cubicBezTo>
                    <a:pt x="1587" y="673896"/>
                    <a:pt x="794" y="763853"/>
                    <a:pt x="0" y="982663"/>
                  </a:cubicBezTo>
                  <a:lnTo>
                    <a:pt x="7593806" y="980282"/>
                  </a:lnTo>
                  <a:cubicBezTo>
                    <a:pt x="7595923" y="647965"/>
                    <a:pt x="7595659" y="332317"/>
                    <a:pt x="7597776" y="0"/>
                  </a:cubicBezTo>
                  <a:lnTo>
                    <a:pt x="7435849" y="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/>
            <p:cNvSpPr/>
            <p:nvPr/>
          </p:nvSpPr>
          <p:spPr>
            <a:xfrm>
              <a:off x="1691680" y="2307937"/>
              <a:ext cx="6298695" cy="977047"/>
            </a:xfrm>
            <a:custGeom>
              <a:avLst/>
              <a:gdLst>
                <a:gd name="connsiteX0" fmla="*/ 7562850 w 7562850"/>
                <a:gd name="connsiteY0" fmla="*/ 323850 h 1289050"/>
                <a:gd name="connsiteX1" fmla="*/ 7562850 w 7562850"/>
                <a:gd name="connsiteY1" fmla="*/ 1289050 h 1289050"/>
                <a:gd name="connsiteX2" fmla="*/ 0 w 7562850"/>
                <a:gd name="connsiteY2" fmla="*/ 1289050 h 1289050"/>
                <a:gd name="connsiteX3" fmla="*/ 6350 w 7562850"/>
                <a:gd name="connsiteY3" fmla="*/ 0 h 1289050"/>
                <a:gd name="connsiteX4" fmla="*/ 127000 w 7562850"/>
                <a:gd name="connsiteY4" fmla="*/ 0 h 1289050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7000 w 7562850"/>
                <a:gd name="connsiteY4" fmla="*/ 11906 h 1300956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46979 w 7562850"/>
                <a:gd name="connsiteY4" fmla="*/ 0 h 13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2850" h="1300956">
                  <a:moveTo>
                    <a:pt x="7562850" y="440388"/>
                  </a:moveTo>
                  <a:lnTo>
                    <a:pt x="7562850" y="1300956"/>
                  </a:lnTo>
                  <a:lnTo>
                    <a:pt x="0" y="1300956"/>
                  </a:lnTo>
                  <a:cubicBezTo>
                    <a:pt x="2117" y="871273"/>
                    <a:pt x="4231" y="429683"/>
                    <a:pt x="6348" y="0"/>
                  </a:cubicBezTo>
                  <a:lnTo>
                    <a:pt x="14697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419687" y="2847677"/>
              <a:ext cx="1022399" cy="3085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kumimoji="1" lang="ja-JP" altLang="en-US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正方形/長方形 54"/>
          <p:cNvSpPr/>
          <p:nvPr/>
        </p:nvSpPr>
        <p:spPr bwMode="auto">
          <a:xfrm>
            <a:off x="3459697" y="5522019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6" name="正方形/長方形 55"/>
          <p:cNvSpPr/>
          <p:nvPr/>
        </p:nvSpPr>
        <p:spPr bwMode="auto">
          <a:xfrm>
            <a:off x="4637908" y="5522019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7" name="グループ化 56"/>
          <p:cNvGrpSpPr>
            <a:grpSpLocks noChangeAspect="1"/>
          </p:cNvGrpSpPr>
          <p:nvPr/>
        </p:nvGrpSpPr>
        <p:grpSpPr>
          <a:xfrm>
            <a:off x="4143377" y="5638975"/>
            <a:ext cx="221126" cy="49086"/>
            <a:chOff x="373136" y="721247"/>
            <a:chExt cx="362268" cy="80417"/>
          </a:xfrm>
        </p:grpSpPr>
        <p:sp>
          <p:nvSpPr>
            <p:cNvPr id="58" name="円/楕円 57"/>
            <p:cNvSpPr>
              <a:spLocks noChangeAspect="1"/>
            </p:cNvSpPr>
            <p:nvPr/>
          </p:nvSpPr>
          <p:spPr>
            <a:xfrm>
              <a:off x="373136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513052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654996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3" name="正方形/長方形 62"/>
          <p:cNvSpPr/>
          <p:nvPr/>
        </p:nvSpPr>
        <p:spPr>
          <a:xfrm>
            <a:off x="2433152" y="5381105"/>
            <a:ext cx="2852253" cy="5838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400" b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ja-JP" altLang="en-US" sz="2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1937826" y="5435288"/>
            <a:ext cx="465906" cy="466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7069095" y="5438467"/>
            <a:ext cx="465906" cy="466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フリーフォーム 69"/>
          <p:cNvSpPr/>
          <p:nvPr/>
        </p:nvSpPr>
        <p:spPr bwMode="auto">
          <a:xfrm>
            <a:off x="1181487" y="5371580"/>
            <a:ext cx="6860349" cy="1297780"/>
          </a:xfrm>
          <a:custGeom>
            <a:avLst/>
            <a:gdLst>
              <a:gd name="connsiteX0" fmla="*/ 2157413 w 4252913"/>
              <a:gd name="connsiteY0" fmla="*/ 0 h 1452563"/>
              <a:gd name="connsiteX1" fmla="*/ 2162175 w 4252913"/>
              <a:gd name="connsiteY1" fmla="*/ 633413 h 1452563"/>
              <a:gd name="connsiteX2" fmla="*/ 3914775 w 4252913"/>
              <a:gd name="connsiteY2" fmla="*/ 628650 h 1452563"/>
              <a:gd name="connsiteX3" fmla="*/ 3914775 w 4252913"/>
              <a:gd name="connsiteY3" fmla="*/ 838200 h 1452563"/>
              <a:gd name="connsiteX4" fmla="*/ 361950 w 4252913"/>
              <a:gd name="connsiteY4" fmla="*/ 833438 h 1452563"/>
              <a:gd name="connsiteX5" fmla="*/ 361950 w 4252913"/>
              <a:gd name="connsiteY5" fmla="*/ 638175 h 1452563"/>
              <a:gd name="connsiteX6" fmla="*/ 1214438 w 4252913"/>
              <a:gd name="connsiteY6" fmla="*/ 628650 h 1452563"/>
              <a:gd name="connsiteX7" fmla="*/ 1209675 w 4252913"/>
              <a:gd name="connsiteY7" fmla="*/ 0 h 1452563"/>
              <a:gd name="connsiteX8" fmla="*/ 0 w 4252913"/>
              <a:gd name="connsiteY8" fmla="*/ 4763 h 1452563"/>
              <a:gd name="connsiteX9" fmla="*/ 0 w 4252913"/>
              <a:gd name="connsiteY9" fmla="*/ 1452563 h 1452563"/>
              <a:gd name="connsiteX10" fmla="*/ 4252913 w 4252913"/>
              <a:gd name="connsiteY10" fmla="*/ 1443038 h 1452563"/>
              <a:gd name="connsiteX11" fmla="*/ 4243388 w 4252913"/>
              <a:gd name="connsiteY11" fmla="*/ 4763 h 1452563"/>
              <a:gd name="connsiteX12" fmla="*/ 2157413 w 4252913"/>
              <a:gd name="connsiteY12" fmla="*/ 0 h 1452563"/>
              <a:gd name="connsiteX0" fmla="*/ 2157413 w 4252913"/>
              <a:gd name="connsiteY0" fmla="*/ 0 h 1452563"/>
              <a:gd name="connsiteX1" fmla="*/ 2162175 w 4252913"/>
              <a:gd name="connsiteY1" fmla="*/ 633413 h 1452563"/>
              <a:gd name="connsiteX2" fmla="*/ 3914775 w 4252913"/>
              <a:gd name="connsiteY2" fmla="*/ 628650 h 1452563"/>
              <a:gd name="connsiteX3" fmla="*/ 3914775 w 4252913"/>
              <a:gd name="connsiteY3" fmla="*/ 838200 h 1452563"/>
              <a:gd name="connsiteX4" fmla="*/ 361950 w 4252913"/>
              <a:gd name="connsiteY4" fmla="*/ 833438 h 1452563"/>
              <a:gd name="connsiteX5" fmla="*/ 361950 w 4252913"/>
              <a:gd name="connsiteY5" fmla="*/ 638175 h 1452563"/>
              <a:gd name="connsiteX6" fmla="*/ 790697 w 4252913"/>
              <a:gd name="connsiteY6" fmla="*/ 652463 h 1452563"/>
              <a:gd name="connsiteX7" fmla="*/ 1209675 w 4252913"/>
              <a:gd name="connsiteY7" fmla="*/ 0 h 1452563"/>
              <a:gd name="connsiteX8" fmla="*/ 0 w 4252913"/>
              <a:gd name="connsiteY8" fmla="*/ 4763 h 1452563"/>
              <a:gd name="connsiteX9" fmla="*/ 0 w 4252913"/>
              <a:gd name="connsiteY9" fmla="*/ 1452563 h 1452563"/>
              <a:gd name="connsiteX10" fmla="*/ 4252913 w 4252913"/>
              <a:gd name="connsiteY10" fmla="*/ 1443038 h 1452563"/>
              <a:gd name="connsiteX11" fmla="*/ 4243388 w 4252913"/>
              <a:gd name="connsiteY11" fmla="*/ 4763 h 1452563"/>
              <a:gd name="connsiteX12" fmla="*/ 2157413 w 4252913"/>
              <a:gd name="connsiteY12" fmla="*/ 0 h 1452563"/>
              <a:gd name="connsiteX0" fmla="*/ 2157413 w 4252913"/>
              <a:gd name="connsiteY0" fmla="*/ 9525 h 1462088"/>
              <a:gd name="connsiteX1" fmla="*/ 2162175 w 4252913"/>
              <a:gd name="connsiteY1" fmla="*/ 642938 h 1462088"/>
              <a:gd name="connsiteX2" fmla="*/ 3914775 w 4252913"/>
              <a:gd name="connsiteY2" fmla="*/ 638175 h 1462088"/>
              <a:gd name="connsiteX3" fmla="*/ 3914775 w 4252913"/>
              <a:gd name="connsiteY3" fmla="*/ 847725 h 1462088"/>
              <a:gd name="connsiteX4" fmla="*/ 361950 w 4252913"/>
              <a:gd name="connsiteY4" fmla="*/ 842963 h 1462088"/>
              <a:gd name="connsiteX5" fmla="*/ 361950 w 4252913"/>
              <a:gd name="connsiteY5" fmla="*/ 647700 h 1462088"/>
              <a:gd name="connsiteX6" fmla="*/ 790697 w 4252913"/>
              <a:gd name="connsiteY6" fmla="*/ 661988 h 1462088"/>
              <a:gd name="connsiteX7" fmla="*/ 795350 w 4252913"/>
              <a:gd name="connsiteY7" fmla="*/ 0 h 1462088"/>
              <a:gd name="connsiteX8" fmla="*/ 0 w 4252913"/>
              <a:gd name="connsiteY8" fmla="*/ 14288 h 1462088"/>
              <a:gd name="connsiteX9" fmla="*/ 0 w 4252913"/>
              <a:gd name="connsiteY9" fmla="*/ 1462088 h 1462088"/>
              <a:gd name="connsiteX10" fmla="*/ 4252913 w 4252913"/>
              <a:gd name="connsiteY10" fmla="*/ 1452563 h 1462088"/>
              <a:gd name="connsiteX11" fmla="*/ 4243388 w 4252913"/>
              <a:gd name="connsiteY11" fmla="*/ 14288 h 1462088"/>
              <a:gd name="connsiteX12" fmla="*/ 2157413 w 4252913"/>
              <a:gd name="connsiteY12" fmla="*/ 9525 h 1462088"/>
              <a:gd name="connsiteX0" fmla="*/ 2157413 w 4252913"/>
              <a:gd name="connsiteY0" fmla="*/ 9525 h 1462088"/>
              <a:gd name="connsiteX1" fmla="*/ 2162175 w 4252913"/>
              <a:gd name="connsiteY1" fmla="*/ 642938 h 1462088"/>
              <a:gd name="connsiteX2" fmla="*/ 3914775 w 4252913"/>
              <a:gd name="connsiteY2" fmla="*/ 638175 h 1462088"/>
              <a:gd name="connsiteX3" fmla="*/ 3914775 w 4252913"/>
              <a:gd name="connsiteY3" fmla="*/ 847725 h 1462088"/>
              <a:gd name="connsiteX4" fmla="*/ 361950 w 4252913"/>
              <a:gd name="connsiteY4" fmla="*/ 842963 h 1462088"/>
              <a:gd name="connsiteX5" fmla="*/ 361950 w 4252913"/>
              <a:gd name="connsiteY5" fmla="*/ 666750 h 1462088"/>
              <a:gd name="connsiteX6" fmla="*/ 790697 w 4252913"/>
              <a:gd name="connsiteY6" fmla="*/ 661988 h 1462088"/>
              <a:gd name="connsiteX7" fmla="*/ 795350 w 4252913"/>
              <a:gd name="connsiteY7" fmla="*/ 0 h 1462088"/>
              <a:gd name="connsiteX8" fmla="*/ 0 w 4252913"/>
              <a:gd name="connsiteY8" fmla="*/ 14288 h 1462088"/>
              <a:gd name="connsiteX9" fmla="*/ 0 w 4252913"/>
              <a:gd name="connsiteY9" fmla="*/ 1462088 h 1462088"/>
              <a:gd name="connsiteX10" fmla="*/ 4252913 w 4252913"/>
              <a:gd name="connsiteY10" fmla="*/ 1452563 h 1462088"/>
              <a:gd name="connsiteX11" fmla="*/ 4243388 w 4252913"/>
              <a:gd name="connsiteY11" fmla="*/ 14288 h 1462088"/>
              <a:gd name="connsiteX12" fmla="*/ 2157413 w 4252913"/>
              <a:gd name="connsiteY12" fmla="*/ 9525 h 1462088"/>
              <a:gd name="connsiteX0" fmla="*/ 2157413 w 4252913"/>
              <a:gd name="connsiteY0" fmla="*/ 20637 h 1473200"/>
              <a:gd name="connsiteX1" fmla="*/ 2162175 w 4252913"/>
              <a:gd name="connsiteY1" fmla="*/ 654050 h 1473200"/>
              <a:gd name="connsiteX2" fmla="*/ 3914775 w 4252913"/>
              <a:gd name="connsiteY2" fmla="*/ 6492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4185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157413 w 4252913"/>
              <a:gd name="connsiteY12" fmla="*/ 20637 h 1473200"/>
              <a:gd name="connsiteX0" fmla="*/ 2157413 w 4252913"/>
              <a:gd name="connsiteY0" fmla="*/ 9525 h 1462088"/>
              <a:gd name="connsiteX1" fmla="*/ 2162175 w 4252913"/>
              <a:gd name="connsiteY1" fmla="*/ 642938 h 1462088"/>
              <a:gd name="connsiteX2" fmla="*/ 3914775 w 4252913"/>
              <a:gd name="connsiteY2" fmla="*/ 638175 h 1462088"/>
              <a:gd name="connsiteX3" fmla="*/ 3914775 w 4252913"/>
              <a:gd name="connsiteY3" fmla="*/ 847725 h 1462088"/>
              <a:gd name="connsiteX4" fmla="*/ 361950 w 4252913"/>
              <a:gd name="connsiteY4" fmla="*/ 842963 h 1462088"/>
              <a:gd name="connsiteX5" fmla="*/ 361950 w 4252913"/>
              <a:gd name="connsiteY5" fmla="*/ 666750 h 1462088"/>
              <a:gd name="connsiteX6" fmla="*/ 790697 w 4252913"/>
              <a:gd name="connsiteY6" fmla="*/ 661988 h 1462088"/>
              <a:gd name="connsiteX7" fmla="*/ 795350 w 4252913"/>
              <a:gd name="connsiteY7" fmla="*/ 0 h 1462088"/>
              <a:gd name="connsiteX8" fmla="*/ 0 w 4252913"/>
              <a:gd name="connsiteY8" fmla="*/ 7938 h 1462088"/>
              <a:gd name="connsiteX9" fmla="*/ 0 w 4252913"/>
              <a:gd name="connsiteY9" fmla="*/ 1462088 h 1462088"/>
              <a:gd name="connsiteX10" fmla="*/ 4252913 w 4252913"/>
              <a:gd name="connsiteY10" fmla="*/ 1452563 h 1462088"/>
              <a:gd name="connsiteX11" fmla="*/ 4243388 w 4252913"/>
              <a:gd name="connsiteY11" fmla="*/ 14288 h 1462088"/>
              <a:gd name="connsiteX12" fmla="*/ 2157413 w 4252913"/>
              <a:gd name="connsiteY12" fmla="*/ 9525 h 1462088"/>
              <a:gd name="connsiteX0" fmla="*/ 2157413 w 4252913"/>
              <a:gd name="connsiteY0" fmla="*/ 20637 h 1473200"/>
              <a:gd name="connsiteX1" fmla="*/ 2162175 w 4252913"/>
              <a:gd name="connsiteY1" fmla="*/ 654050 h 1473200"/>
              <a:gd name="connsiteX2" fmla="*/ 3914775 w 4252913"/>
              <a:gd name="connsiteY2" fmla="*/ 6492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157413 w 4252913"/>
              <a:gd name="connsiteY12" fmla="*/ 20637 h 1473200"/>
              <a:gd name="connsiteX0" fmla="*/ 1412465 w 4252913"/>
              <a:gd name="connsiteY0" fmla="*/ 1587 h 1473200"/>
              <a:gd name="connsiteX1" fmla="*/ 2162175 w 4252913"/>
              <a:gd name="connsiteY1" fmla="*/ 654050 h 1473200"/>
              <a:gd name="connsiteX2" fmla="*/ 3914775 w 4252913"/>
              <a:gd name="connsiteY2" fmla="*/ 6492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1412465 w 4252913"/>
              <a:gd name="connsiteY12" fmla="*/ 1587 h 1473200"/>
              <a:gd name="connsiteX0" fmla="*/ 1412465 w 4252913"/>
              <a:gd name="connsiteY0" fmla="*/ 1587 h 1473200"/>
              <a:gd name="connsiteX1" fmla="*/ 1413042 w 4252913"/>
              <a:gd name="connsiteY1" fmla="*/ 673100 h 1473200"/>
              <a:gd name="connsiteX2" fmla="*/ 3914775 w 4252913"/>
              <a:gd name="connsiteY2" fmla="*/ 6492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1412465 w 4252913"/>
              <a:gd name="connsiteY12" fmla="*/ 1587 h 1473200"/>
              <a:gd name="connsiteX0" fmla="*/ 1412465 w 4252913"/>
              <a:gd name="connsiteY0" fmla="*/ 1587 h 1473200"/>
              <a:gd name="connsiteX1" fmla="*/ 1413042 w 4252913"/>
              <a:gd name="connsiteY1" fmla="*/ 673100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1412465 w 4252913"/>
              <a:gd name="connsiteY12" fmla="*/ 1587 h 1473200"/>
              <a:gd name="connsiteX0" fmla="*/ 1412465 w 4252913"/>
              <a:gd name="connsiteY0" fmla="*/ 1587 h 1473200"/>
              <a:gd name="connsiteX1" fmla="*/ 2569138 w 4252913"/>
              <a:gd name="connsiteY1" fmla="*/ 62547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1412465 w 4252913"/>
              <a:gd name="connsiteY12" fmla="*/ 1587 h 1473200"/>
              <a:gd name="connsiteX0" fmla="*/ 2562571 w 4252913"/>
              <a:gd name="connsiteY0" fmla="*/ 20637 h 1473200"/>
              <a:gd name="connsiteX1" fmla="*/ 2569138 w 4252913"/>
              <a:gd name="connsiteY1" fmla="*/ 62547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9138 w 4252913"/>
              <a:gd name="connsiteY1" fmla="*/ 6191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9138 w 4252913"/>
              <a:gd name="connsiteY1" fmla="*/ 6064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2071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20712 h 1473200"/>
              <a:gd name="connsiteX6" fmla="*/ 766737 w 4252913"/>
              <a:gd name="connsiteY6" fmla="*/ 60325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20712 h 1473200"/>
              <a:gd name="connsiteX6" fmla="*/ 766737 w 4252913"/>
              <a:gd name="connsiteY6" fmla="*/ 603250 h 1473200"/>
              <a:gd name="connsiteX7" fmla="*/ 759409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01662 h 1473200"/>
              <a:gd name="connsiteX6" fmla="*/ 766737 w 4252913"/>
              <a:gd name="connsiteY6" fmla="*/ 603250 h 1473200"/>
              <a:gd name="connsiteX7" fmla="*/ 759409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8769 w 4252913"/>
              <a:gd name="connsiteY3" fmla="*/ 700087 h 1473200"/>
              <a:gd name="connsiteX4" fmla="*/ 361950 w 4252913"/>
              <a:gd name="connsiteY4" fmla="*/ 854075 h 1473200"/>
              <a:gd name="connsiteX5" fmla="*/ 361950 w 4252913"/>
              <a:gd name="connsiteY5" fmla="*/ 601662 h 1473200"/>
              <a:gd name="connsiteX6" fmla="*/ 766737 w 4252913"/>
              <a:gd name="connsiteY6" fmla="*/ 603250 h 1473200"/>
              <a:gd name="connsiteX7" fmla="*/ 759409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8769 w 4252913"/>
              <a:gd name="connsiteY3" fmla="*/ 700087 h 1473200"/>
              <a:gd name="connsiteX4" fmla="*/ 353963 w 4252913"/>
              <a:gd name="connsiteY4" fmla="*/ 701675 h 1473200"/>
              <a:gd name="connsiteX5" fmla="*/ 361950 w 4252913"/>
              <a:gd name="connsiteY5" fmla="*/ 601662 h 1473200"/>
              <a:gd name="connsiteX6" fmla="*/ 766737 w 4252913"/>
              <a:gd name="connsiteY6" fmla="*/ 603250 h 1473200"/>
              <a:gd name="connsiteX7" fmla="*/ 759409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52732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8769 w 4252913"/>
              <a:gd name="connsiteY3" fmla="*/ 700087 h 1473200"/>
              <a:gd name="connsiteX4" fmla="*/ 353963 w 4252913"/>
              <a:gd name="connsiteY4" fmla="*/ 701675 h 1473200"/>
              <a:gd name="connsiteX5" fmla="*/ 361950 w 4252913"/>
              <a:gd name="connsiteY5" fmla="*/ 601662 h 1473200"/>
              <a:gd name="connsiteX6" fmla="*/ 766737 w 4252913"/>
              <a:gd name="connsiteY6" fmla="*/ 603250 h 1473200"/>
              <a:gd name="connsiteX7" fmla="*/ 759409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52732 w 4252913"/>
              <a:gd name="connsiteY12" fmla="*/ 20637 h 1473200"/>
              <a:gd name="connsiteX0" fmla="*/ 2552732 w 4252913"/>
              <a:gd name="connsiteY0" fmla="*/ 20637 h 1473200"/>
              <a:gd name="connsiteX1" fmla="*/ 2551370 w 4252913"/>
              <a:gd name="connsiteY1" fmla="*/ 606425 h 1473200"/>
              <a:gd name="connsiteX2" fmla="*/ 3914775 w 4252913"/>
              <a:gd name="connsiteY2" fmla="*/ 611187 h 1473200"/>
              <a:gd name="connsiteX3" fmla="*/ 3918769 w 4252913"/>
              <a:gd name="connsiteY3" fmla="*/ 700087 h 1473200"/>
              <a:gd name="connsiteX4" fmla="*/ 353963 w 4252913"/>
              <a:gd name="connsiteY4" fmla="*/ 701675 h 1473200"/>
              <a:gd name="connsiteX5" fmla="*/ 361950 w 4252913"/>
              <a:gd name="connsiteY5" fmla="*/ 601662 h 1473200"/>
              <a:gd name="connsiteX6" fmla="*/ 766737 w 4252913"/>
              <a:gd name="connsiteY6" fmla="*/ 603250 h 1473200"/>
              <a:gd name="connsiteX7" fmla="*/ 759409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52732 w 4252913"/>
              <a:gd name="connsiteY12" fmla="*/ 20637 h 1473200"/>
              <a:gd name="connsiteX0" fmla="*/ 2552732 w 4252913"/>
              <a:gd name="connsiteY0" fmla="*/ 20637 h 1473200"/>
              <a:gd name="connsiteX1" fmla="*/ 2553338 w 4252913"/>
              <a:gd name="connsiteY1" fmla="*/ 612775 h 1473200"/>
              <a:gd name="connsiteX2" fmla="*/ 3914775 w 4252913"/>
              <a:gd name="connsiteY2" fmla="*/ 611187 h 1473200"/>
              <a:gd name="connsiteX3" fmla="*/ 3918769 w 4252913"/>
              <a:gd name="connsiteY3" fmla="*/ 700087 h 1473200"/>
              <a:gd name="connsiteX4" fmla="*/ 353963 w 4252913"/>
              <a:gd name="connsiteY4" fmla="*/ 701675 h 1473200"/>
              <a:gd name="connsiteX5" fmla="*/ 361950 w 4252913"/>
              <a:gd name="connsiteY5" fmla="*/ 601662 h 1473200"/>
              <a:gd name="connsiteX6" fmla="*/ 766737 w 4252913"/>
              <a:gd name="connsiteY6" fmla="*/ 603250 h 1473200"/>
              <a:gd name="connsiteX7" fmla="*/ 759409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52732 w 4252913"/>
              <a:gd name="connsiteY12" fmla="*/ 20637 h 1473200"/>
              <a:gd name="connsiteX0" fmla="*/ 2552732 w 4252913"/>
              <a:gd name="connsiteY0" fmla="*/ 20637 h 1473200"/>
              <a:gd name="connsiteX1" fmla="*/ 2557274 w 4252913"/>
              <a:gd name="connsiteY1" fmla="*/ 612775 h 1473200"/>
              <a:gd name="connsiteX2" fmla="*/ 3914775 w 4252913"/>
              <a:gd name="connsiteY2" fmla="*/ 611187 h 1473200"/>
              <a:gd name="connsiteX3" fmla="*/ 3918769 w 4252913"/>
              <a:gd name="connsiteY3" fmla="*/ 700087 h 1473200"/>
              <a:gd name="connsiteX4" fmla="*/ 353963 w 4252913"/>
              <a:gd name="connsiteY4" fmla="*/ 701675 h 1473200"/>
              <a:gd name="connsiteX5" fmla="*/ 361950 w 4252913"/>
              <a:gd name="connsiteY5" fmla="*/ 601662 h 1473200"/>
              <a:gd name="connsiteX6" fmla="*/ 766737 w 4252913"/>
              <a:gd name="connsiteY6" fmla="*/ 603250 h 1473200"/>
              <a:gd name="connsiteX7" fmla="*/ 759409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52732 w 4252913"/>
              <a:gd name="connsiteY12" fmla="*/ 20637 h 1473200"/>
              <a:gd name="connsiteX0" fmla="*/ 2552732 w 4252913"/>
              <a:gd name="connsiteY0" fmla="*/ 20637 h 1473200"/>
              <a:gd name="connsiteX1" fmla="*/ 2559242 w 4252913"/>
              <a:gd name="connsiteY1" fmla="*/ 612775 h 1473200"/>
              <a:gd name="connsiteX2" fmla="*/ 3914775 w 4252913"/>
              <a:gd name="connsiteY2" fmla="*/ 611187 h 1473200"/>
              <a:gd name="connsiteX3" fmla="*/ 3918769 w 4252913"/>
              <a:gd name="connsiteY3" fmla="*/ 700087 h 1473200"/>
              <a:gd name="connsiteX4" fmla="*/ 353963 w 4252913"/>
              <a:gd name="connsiteY4" fmla="*/ 701675 h 1473200"/>
              <a:gd name="connsiteX5" fmla="*/ 361950 w 4252913"/>
              <a:gd name="connsiteY5" fmla="*/ 601662 h 1473200"/>
              <a:gd name="connsiteX6" fmla="*/ 766737 w 4252913"/>
              <a:gd name="connsiteY6" fmla="*/ 603250 h 1473200"/>
              <a:gd name="connsiteX7" fmla="*/ 759409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52732 w 4252913"/>
              <a:gd name="connsiteY12" fmla="*/ 20637 h 1473200"/>
              <a:gd name="connsiteX0" fmla="*/ 2552732 w 4252913"/>
              <a:gd name="connsiteY0" fmla="*/ 20637 h 1473200"/>
              <a:gd name="connsiteX1" fmla="*/ 2553339 w 4252913"/>
              <a:gd name="connsiteY1" fmla="*/ 612775 h 1473200"/>
              <a:gd name="connsiteX2" fmla="*/ 3914775 w 4252913"/>
              <a:gd name="connsiteY2" fmla="*/ 611187 h 1473200"/>
              <a:gd name="connsiteX3" fmla="*/ 3918769 w 4252913"/>
              <a:gd name="connsiteY3" fmla="*/ 700087 h 1473200"/>
              <a:gd name="connsiteX4" fmla="*/ 353963 w 4252913"/>
              <a:gd name="connsiteY4" fmla="*/ 701675 h 1473200"/>
              <a:gd name="connsiteX5" fmla="*/ 361950 w 4252913"/>
              <a:gd name="connsiteY5" fmla="*/ 601662 h 1473200"/>
              <a:gd name="connsiteX6" fmla="*/ 766737 w 4252913"/>
              <a:gd name="connsiteY6" fmla="*/ 603250 h 1473200"/>
              <a:gd name="connsiteX7" fmla="*/ 759409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52732 w 4252913"/>
              <a:gd name="connsiteY12" fmla="*/ 20637 h 1473200"/>
              <a:gd name="connsiteX0" fmla="*/ 2552732 w 4248977"/>
              <a:gd name="connsiteY0" fmla="*/ 20637 h 1473200"/>
              <a:gd name="connsiteX1" fmla="*/ 2553339 w 4248977"/>
              <a:gd name="connsiteY1" fmla="*/ 612775 h 1473200"/>
              <a:gd name="connsiteX2" fmla="*/ 3914775 w 4248977"/>
              <a:gd name="connsiteY2" fmla="*/ 611187 h 1473200"/>
              <a:gd name="connsiteX3" fmla="*/ 3918769 w 4248977"/>
              <a:gd name="connsiteY3" fmla="*/ 700087 h 1473200"/>
              <a:gd name="connsiteX4" fmla="*/ 353963 w 4248977"/>
              <a:gd name="connsiteY4" fmla="*/ 701675 h 1473200"/>
              <a:gd name="connsiteX5" fmla="*/ 361950 w 4248977"/>
              <a:gd name="connsiteY5" fmla="*/ 601662 h 1473200"/>
              <a:gd name="connsiteX6" fmla="*/ 766737 w 4248977"/>
              <a:gd name="connsiteY6" fmla="*/ 603250 h 1473200"/>
              <a:gd name="connsiteX7" fmla="*/ 759409 w 4248977"/>
              <a:gd name="connsiteY7" fmla="*/ 11112 h 1473200"/>
              <a:gd name="connsiteX8" fmla="*/ 0 w 4248977"/>
              <a:gd name="connsiteY8" fmla="*/ 0 h 1473200"/>
              <a:gd name="connsiteX9" fmla="*/ 0 w 4248977"/>
              <a:gd name="connsiteY9" fmla="*/ 1473200 h 1473200"/>
              <a:gd name="connsiteX10" fmla="*/ 4248977 w 4248977"/>
              <a:gd name="connsiteY10" fmla="*/ 1219200 h 1473200"/>
              <a:gd name="connsiteX11" fmla="*/ 4243388 w 4248977"/>
              <a:gd name="connsiteY11" fmla="*/ 25400 h 1473200"/>
              <a:gd name="connsiteX12" fmla="*/ 2552732 w 4248977"/>
              <a:gd name="connsiteY12" fmla="*/ 20637 h 1473200"/>
              <a:gd name="connsiteX0" fmla="*/ 2552732 w 4248977"/>
              <a:gd name="connsiteY0" fmla="*/ 20637 h 1219200"/>
              <a:gd name="connsiteX1" fmla="*/ 2553339 w 4248977"/>
              <a:gd name="connsiteY1" fmla="*/ 612775 h 1219200"/>
              <a:gd name="connsiteX2" fmla="*/ 3914775 w 4248977"/>
              <a:gd name="connsiteY2" fmla="*/ 611187 h 1219200"/>
              <a:gd name="connsiteX3" fmla="*/ 3918769 w 4248977"/>
              <a:gd name="connsiteY3" fmla="*/ 700087 h 1219200"/>
              <a:gd name="connsiteX4" fmla="*/ 353963 w 4248977"/>
              <a:gd name="connsiteY4" fmla="*/ 701675 h 1219200"/>
              <a:gd name="connsiteX5" fmla="*/ 361950 w 4248977"/>
              <a:gd name="connsiteY5" fmla="*/ 601662 h 1219200"/>
              <a:gd name="connsiteX6" fmla="*/ 766737 w 4248977"/>
              <a:gd name="connsiteY6" fmla="*/ 603250 h 1219200"/>
              <a:gd name="connsiteX7" fmla="*/ 759409 w 4248977"/>
              <a:gd name="connsiteY7" fmla="*/ 11112 h 1219200"/>
              <a:gd name="connsiteX8" fmla="*/ 0 w 4248977"/>
              <a:gd name="connsiteY8" fmla="*/ 0 h 1219200"/>
              <a:gd name="connsiteX9" fmla="*/ 0 w 4248977"/>
              <a:gd name="connsiteY9" fmla="*/ 1219200 h 1219200"/>
              <a:gd name="connsiteX10" fmla="*/ 4248977 w 4248977"/>
              <a:gd name="connsiteY10" fmla="*/ 1219200 h 1219200"/>
              <a:gd name="connsiteX11" fmla="*/ 4243388 w 4248977"/>
              <a:gd name="connsiteY11" fmla="*/ 25400 h 1219200"/>
              <a:gd name="connsiteX12" fmla="*/ 2552732 w 4248977"/>
              <a:gd name="connsiteY12" fmla="*/ 20637 h 1219200"/>
              <a:gd name="connsiteX0" fmla="*/ 2552732 w 4248977"/>
              <a:gd name="connsiteY0" fmla="*/ 20637 h 1371600"/>
              <a:gd name="connsiteX1" fmla="*/ 2553339 w 4248977"/>
              <a:gd name="connsiteY1" fmla="*/ 612775 h 1371600"/>
              <a:gd name="connsiteX2" fmla="*/ 3914775 w 4248977"/>
              <a:gd name="connsiteY2" fmla="*/ 611187 h 1371600"/>
              <a:gd name="connsiteX3" fmla="*/ 3918769 w 4248977"/>
              <a:gd name="connsiteY3" fmla="*/ 700087 h 1371600"/>
              <a:gd name="connsiteX4" fmla="*/ 353963 w 4248977"/>
              <a:gd name="connsiteY4" fmla="*/ 701675 h 1371600"/>
              <a:gd name="connsiteX5" fmla="*/ 361950 w 4248977"/>
              <a:gd name="connsiteY5" fmla="*/ 601662 h 1371600"/>
              <a:gd name="connsiteX6" fmla="*/ 766737 w 4248977"/>
              <a:gd name="connsiteY6" fmla="*/ 603250 h 1371600"/>
              <a:gd name="connsiteX7" fmla="*/ 759409 w 4248977"/>
              <a:gd name="connsiteY7" fmla="*/ 11112 h 1371600"/>
              <a:gd name="connsiteX8" fmla="*/ 0 w 4248977"/>
              <a:gd name="connsiteY8" fmla="*/ 0 h 1371600"/>
              <a:gd name="connsiteX9" fmla="*/ 0 w 4248977"/>
              <a:gd name="connsiteY9" fmla="*/ 1371600 h 1371600"/>
              <a:gd name="connsiteX10" fmla="*/ 4248977 w 4248977"/>
              <a:gd name="connsiteY10" fmla="*/ 1219200 h 1371600"/>
              <a:gd name="connsiteX11" fmla="*/ 4243388 w 4248977"/>
              <a:gd name="connsiteY11" fmla="*/ 25400 h 1371600"/>
              <a:gd name="connsiteX12" fmla="*/ 2552732 w 4248977"/>
              <a:gd name="connsiteY12" fmla="*/ 20637 h 1371600"/>
              <a:gd name="connsiteX0" fmla="*/ 2552732 w 4250453"/>
              <a:gd name="connsiteY0" fmla="*/ 20637 h 1378743"/>
              <a:gd name="connsiteX1" fmla="*/ 2553339 w 4250453"/>
              <a:gd name="connsiteY1" fmla="*/ 612775 h 1378743"/>
              <a:gd name="connsiteX2" fmla="*/ 3914775 w 4250453"/>
              <a:gd name="connsiteY2" fmla="*/ 611187 h 1378743"/>
              <a:gd name="connsiteX3" fmla="*/ 3918769 w 4250453"/>
              <a:gd name="connsiteY3" fmla="*/ 700087 h 1378743"/>
              <a:gd name="connsiteX4" fmla="*/ 353963 w 4250453"/>
              <a:gd name="connsiteY4" fmla="*/ 701675 h 1378743"/>
              <a:gd name="connsiteX5" fmla="*/ 361950 w 4250453"/>
              <a:gd name="connsiteY5" fmla="*/ 601662 h 1378743"/>
              <a:gd name="connsiteX6" fmla="*/ 766737 w 4250453"/>
              <a:gd name="connsiteY6" fmla="*/ 603250 h 1378743"/>
              <a:gd name="connsiteX7" fmla="*/ 759409 w 4250453"/>
              <a:gd name="connsiteY7" fmla="*/ 11112 h 1378743"/>
              <a:gd name="connsiteX8" fmla="*/ 0 w 4250453"/>
              <a:gd name="connsiteY8" fmla="*/ 0 h 1378743"/>
              <a:gd name="connsiteX9" fmla="*/ 0 w 4250453"/>
              <a:gd name="connsiteY9" fmla="*/ 1371600 h 1378743"/>
              <a:gd name="connsiteX10" fmla="*/ 4250453 w 4250453"/>
              <a:gd name="connsiteY10" fmla="*/ 1378743 h 1378743"/>
              <a:gd name="connsiteX11" fmla="*/ 4243388 w 4250453"/>
              <a:gd name="connsiteY11" fmla="*/ 25400 h 1378743"/>
              <a:gd name="connsiteX12" fmla="*/ 2552732 w 4250453"/>
              <a:gd name="connsiteY12" fmla="*/ 20637 h 1378743"/>
              <a:gd name="connsiteX0" fmla="*/ 2552732 w 4250453"/>
              <a:gd name="connsiteY0" fmla="*/ 20637 h 1371600"/>
              <a:gd name="connsiteX1" fmla="*/ 2553339 w 4250453"/>
              <a:gd name="connsiteY1" fmla="*/ 612775 h 1371600"/>
              <a:gd name="connsiteX2" fmla="*/ 3914775 w 4250453"/>
              <a:gd name="connsiteY2" fmla="*/ 611187 h 1371600"/>
              <a:gd name="connsiteX3" fmla="*/ 3918769 w 4250453"/>
              <a:gd name="connsiteY3" fmla="*/ 700087 h 1371600"/>
              <a:gd name="connsiteX4" fmla="*/ 353963 w 4250453"/>
              <a:gd name="connsiteY4" fmla="*/ 701675 h 1371600"/>
              <a:gd name="connsiteX5" fmla="*/ 361950 w 4250453"/>
              <a:gd name="connsiteY5" fmla="*/ 601662 h 1371600"/>
              <a:gd name="connsiteX6" fmla="*/ 766737 w 4250453"/>
              <a:gd name="connsiteY6" fmla="*/ 603250 h 1371600"/>
              <a:gd name="connsiteX7" fmla="*/ 759409 w 4250453"/>
              <a:gd name="connsiteY7" fmla="*/ 11112 h 1371600"/>
              <a:gd name="connsiteX8" fmla="*/ 0 w 4250453"/>
              <a:gd name="connsiteY8" fmla="*/ 0 h 1371600"/>
              <a:gd name="connsiteX9" fmla="*/ 0 w 4250453"/>
              <a:gd name="connsiteY9" fmla="*/ 1371600 h 1371600"/>
              <a:gd name="connsiteX10" fmla="*/ 4250453 w 4250453"/>
              <a:gd name="connsiteY10" fmla="*/ 1304924 h 1371600"/>
              <a:gd name="connsiteX11" fmla="*/ 4243388 w 4250453"/>
              <a:gd name="connsiteY11" fmla="*/ 25400 h 1371600"/>
              <a:gd name="connsiteX12" fmla="*/ 2552732 w 4250453"/>
              <a:gd name="connsiteY12" fmla="*/ 20637 h 1371600"/>
              <a:gd name="connsiteX0" fmla="*/ 2554208 w 4251929"/>
              <a:gd name="connsiteY0" fmla="*/ 20637 h 1312068"/>
              <a:gd name="connsiteX1" fmla="*/ 2554815 w 4251929"/>
              <a:gd name="connsiteY1" fmla="*/ 612775 h 1312068"/>
              <a:gd name="connsiteX2" fmla="*/ 3916251 w 4251929"/>
              <a:gd name="connsiteY2" fmla="*/ 611187 h 1312068"/>
              <a:gd name="connsiteX3" fmla="*/ 3920245 w 4251929"/>
              <a:gd name="connsiteY3" fmla="*/ 700087 h 1312068"/>
              <a:gd name="connsiteX4" fmla="*/ 355439 w 4251929"/>
              <a:gd name="connsiteY4" fmla="*/ 701675 h 1312068"/>
              <a:gd name="connsiteX5" fmla="*/ 363426 w 4251929"/>
              <a:gd name="connsiteY5" fmla="*/ 601662 h 1312068"/>
              <a:gd name="connsiteX6" fmla="*/ 768213 w 4251929"/>
              <a:gd name="connsiteY6" fmla="*/ 603250 h 1312068"/>
              <a:gd name="connsiteX7" fmla="*/ 760885 w 4251929"/>
              <a:gd name="connsiteY7" fmla="*/ 11112 h 1312068"/>
              <a:gd name="connsiteX8" fmla="*/ 1476 w 4251929"/>
              <a:gd name="connsiteY8" fmla="*/ 0 h 1312068"/>
              <a:gd name="connsiteX9" fmla="*/ 0 w 4251929"/>
              <a:gd name="connsiteY9" fmla="*/ 1312068 h 1312068"/>
              <a:gd name="connsiteX10" fmla="*/ 4251929 w 4251929"/>
              <a:gd name="connsiteY10" fmla="*/ 1304924 h 1312068"/>
              <a:gd name="connsiteX11" fmla="*/ 4244864 w 4251929"/>
              <a:gd name="connsiteY11" fmla="*/ 25400 h 1312068"/>
              <a:gd name="connsiteX12" fmla="*/ 2554208 w 4251929"/>
              <a:gd name="connsiteY12" fmla="*/ 20637 h 1312068"/>
              <a:gd name="connsiteX0" fmla="*/ 2554208 w 4251929"/>
              <a:gd name="connsiteY0" fmla="*/ 20637 h 1312068"/>
              <a:gd name="connsiteX1" fmla="*/ 2554815 w 4251929"/>
              <a:gd name="connsiteY1" fmla="*/ 612775 h 1312068"/>
              <a:gd name="connsiteX2" fmla="*/ 3916251 w 4251929"/>
              <a:gd name="connsiteY2" fmla="*/ 611187 h 1312068"/>
              <a:gd name="connsiteX3" fmla="*/ 3920245 w 4251929"/>
              <a:gd name="connsiteY3" fmla="*/ 700087 h 1312068"/>
              <a:gd name="connsiteX4" fmla="*/ 364294 w 4251929"/>
              <a:gd name="connsiteY4" fmla="*/ 701675 h 1312068"/>
              <a:gd name="connsiteX5" fmla="*/ 363426 w 4251929"/>
              <a:gd name="connsiteY5" fmla="*/ 601662 h 1312068"/>
              <a:gd name="connsiteX6" fmla="*/ 768213 w 4251929"/>
              <a:gd name="connsiteY6" fmla="*/ 603250 h 1312068"/>
              <a:gd name="connsiteX7" fmla="*/ 760885 w 4251929"/>
              <a:gd name="connsiteY7" fmla="*/ 11112 h 1312068"/>
              <a:gd name="connsiteX8" fmla="*/ 1476 w 4251929"/>
              <a:gd name="connsiteY8" fmla="*/ 0 h 1312068"/>
              <a:gd name="connsiteX9" fmla="*/ 0 w 4251929"/>
              <a:gd name="connsiteY9" fmla="*/ 1312068 h 1312068"/>
              <a:gd name="connsiteX10" fmla="*/ 4251929 w 4251929"/>
              <a:gd name="connsiteY10" fmla="*/ 1304924 h 1312068"/>
              <a:gd name="connsiteX11" fmla="*/ 4244864 w 4251929"/>
              <a:gd name="connsiteY11" fmla="*/ 25400 h 1312068"/>
              <a:gd name="connsiteX12" fmla="*/ 2554208 w 4251929"/>
              <a:gd name="connsiteY12" fmla="*/ 20637 h 1312068"/>
              <a:gd name="connsiteX0" fmla="*/ 2554208 w 4251929"/>
              <a:gd name="connsiteY0" fmla="*/ 9525 h 1300956"/>
              <a:gd name="connsiteX1" fmla="*/ 2554815 w 4251929"/>
              <a:gd name="connsiteY1" fmla="*/ 601663 h 1300956"/>
              <a:gd name="connsiteX2" fmla="*/ 3916251 w 4251929"/>
              <a:gd name="connsiteY2" fmla="*/ 600075 h 1300956"/>
              <a:gd name="connsiteX3" fmla="*/ 3920245 w 4251929"/>
              <a:gd name="connsiteY3" fmla="*/ 688975 h 1300956"/>
              <a:gd name="connsiteX4" fmla="*/ 364294 w 4251929"/>
              <a:gd name="connsiteY4" fmla="*/ 690563 h 1300956"/>
              <a:gd name="connsiteX5" fmla="*/ 363426 w 4251929"/>
              <a:gd name="connsiteY5" fmla="*/ 590550 h 1300956"/>
              <a:gd name="connsiteX6" fmla="*/ 768213 w 4251929"/>
              <a:gd name="connsiteY6" fmla="*/ 592138 h 1300956"/>
              <a:gd name="connsiteX7" fmla="*/ 760885 w 4251929"/>
              <a:gd name="connsiteY7" fmla="*/ 0 h 1300956"/>
              <a:gd name="connsiteX8" fmla="*/ 1476 w 4251929"/>
              <a:gd name="connsiteY8" fmla="*/ 3176 h 1300956"/>
              <a:gd name="connsiteX9" fmla="*/ 0 w 4251929"/>
              <a:gd name="connsiteY9" fmla="*/ 1300956 h 1300956"/>
              <a:gd name="connsiteX10" fmla="*/ 4251929 w 4251929"/>
              <a:gd name="connsiteY10" fmla="*/ 1293812 h 1300956"/>
              <a:gd name="connsiteX11" fmla="*/ 4244864 w 4251929"/>
              <a:gd name="connsiteY11" fmla="*/ 14288 h 1300956"/>
              <a:gd name="connsiteX12" fmla="*/ 2554208 w 4251929"/>
              <a:gd name="connsiteY12" fmla="*/ 9525 h 1300956"/>
              <a:gd name="connsiteX0" fmla="*/ 2554208 w 4251929"/>
              <a:gd name="connsiteY0" fmla="*/ 9525 h 1300956"/>
              <a:gd name="connsiteX1" fmla="*/ 2554815 w 4251929"/>
              <a:gd name="connsiteY1" fmla="*/ 601663 h 1300956"/>
              <a:gd name="connsiteX2" fmla="*/ 3916251 w 4251929"/>
              <a:gd name="connsiteY2" fmla="*/ 600075 h 1300956"/>
              <a:gd name="connsiteX3" fmla="*/ 3920245 w 4251929"/>
              <a:gd name="connsiteY3" fmla="*/ 688975 h 1300956"/>
              <a:gd name="connsiteX4" fmla="*/ 364294 w 4251929"/>
              <a:gd name="connsiteY4" fmla="*/ 690563 h 1300956"/>
              <a:gd name="connsiteX5" fmla="*/ 363426 w 4251929"/>
              <a:gd name="connsiteY5" fmla="*/ 590550 h 1300956"/>
              <a:gd name="connsiteX6" fmla="*/ 763785 w 4251929"/>
              <a:gd name="connsiteY6" fmla="*/ 594519 h 1300956"/>
              <a:gd name="connsiteX7" fmla="*/ 760885 w 4251929"/>
              <a:gd name="connsiteY7" fmla="*/ 0 h 1300956"/>
              <a:gd name="connsiteX8" fmla="*/ 1476 w 4251929"/>
              <a:gd name="connsiteY8" fmla="*/ 3176 h 1300956"/>
              <a:gd name="connsiteX9" fmla="*/ 0 w 4251929"/>
              <a:gd name="connsiteY9" fmla="*/ 1300956 h 1300956"/>
              <a:gd name="connsiteX10" fmla="*/ 4251929 w 4251929"/>
              <a:gd name="connsiteY10" fmla="*/ 1293812 h 1300956"/>
              <a:gd name="connsiteX11" fmla="*/ 4244864 w 4251929"/>
              <a:gd name="connsiteY11" fmla="*/ 14288 h 1300956"/>
              <a:gd name="connsiteX12" fmla="*/ 2554208 w 4251929"/>
              <a:gd name="connsiteY12" fmla="*/ 9525 h 1300956"/>
              <a:gd name="connsiteX0" fmla="*/ 2554208 w 4251929"/>
              <a:gd name="connsiteY0" fmla="*/ 6349 h 1297780"/>
              <a:gd name="connsiteX1" fmla="*/ 2554815 w 4251929"/>
              <a:gd name="connsiteY1" fmla="*/ 598487 h 1297780"/>
              <a:gd name="connsiteX2" fmla="*/ 3916251 w 4251929"/>
              <a:gd name="connsiteY2" fmla="*/ 596899 h 1297780"/>
              <a:gd name="connsiteX3" fmla="*/ 3920245 w 4251929"/>
              <a:gd name="connsiteY3" fmla="*/ 685799 h 1297780"/>
              <a:gd name="connsiteX4" fmla="*/ 364294 w 4251929"/>
              <a:gd name="connsiteY4" fmla="*/ 687387 h 1297780"/>
              <a:gd name="connsiteX5" fmla="*/ 363426 w 4251929"/>
              <a:gd name="connsiteY5" fmla="*/ 587374 h 1297780"/>
              <a:gd name="connsiteX6" fmla="*/ 763785 w 4251929"/>
              <a:gd name="connsiteY6" fmla="*/ 591343 h 1297780"/>
              <a:gd name="connsiteX7" fmla="*/ 762361 w 4251929"/>
              <a:gd name="connsiteY7" fmla="*/ 3968 h 1297780"/>
              <a:gd name="connsiteX8" fmla="*/ 1476 w 4251929"/>
              <a:gd name="connsiteY8" fmla="*/ 0 h 1297780"/>
              <a:gd name="connsiteX9" fmla="*/ 0 w 4251929"/>
              <a:gd name="connsiteY9" fmla="*/ 1297780 h 1297780"/>
              <a:gd name="connsiteX10" fmla="*/ 4251929 w 4251929"/>
              <a:gd name="connsiteY10" fmla="*/ 1290636 h 1297780"/>
              <a:gd name="connsiteX11" fmla="*/ 4244864 w 4251929"/>
              <a:gd name="connsiteY11" fmla="*/ 11112 h 1297780"/>
              <a:gd name="connsiteX12" fmla="*/ 2554208 w 4251929"/>
              <a:gd name="connsiteY12" fmla="*/ 6349 h 129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1929" h="1297780">
                <a:moveTo>
                  <a:pt x="2554208" y="6349"/>
                </a:moveTo>
                <a:cubicBezTo>
                  <a:pt x="2555795" y="217487"/>
                  <a:pt x="2553228" y="387349"/>
                  <a:pt x="2554815" y="598487"/>
                </a:cubicBezTo>
                <a:lnTo>
                  <a:pt x="3916251" y="596899"/>
                </a:lnTo>
                <a:lnTo>
                  <a:pt x="3920245" y="685799"/>
                </a:lnTo>
                <a:lnTo>
                  <a:pt x="364294" y="687387"/>
                </a:lnTo>
                <a:cubicBezTo>
                  <a:pt x="364005" y="654049"/>
                  <a:pt x="363715" y="620712"/>
                  <a:pt x="363426" y="587374"/>
                </a:cubicBezTo>
                <a:lnTo>
                  <a:pt x="763785" y="591343"/>
                </a:lnTo>
                <a:cubicBezTo>
                  <a:pt x="762197" y="381793"/>
                  <a:pt x="763949" y="213518"/>
                  <a:pt x="762361" y="3968"/>
                </a:cubicBezTo>
                <a:lnTo>
                  <a:pt x="1476" y="0"/>
                </a:lnTo>
                <a:lnTo>
                  <a:pt x="0" y="1297780"/>
                </a:lnTo>
                <a:lnTo>
                  <a:pt x="4251929" y="1290636"/>
                </a:lnTo>
                <a:lnTo>
                  <a:pt x="4244864" y="11112"/>
                </a:lnTo>
                <a:lnTo>
                  <a:pt x="2554208" y="6349"/>
                </a:lnTo>
                <a:close/>
              </a:path>
            </a:pathLst>
          </a:custGeom>
          <a:solidFill>
            <a:srgbClr val="86FF65">
              <a:alpha val="6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71" name="直線矢印コネクタ 70"/>
          <p:cNvCxnSpPr/>
          <p:nvPr/>
        </p:nvCxnSpPr>
        <p:spPr>
          <a:xfrm>
            <a:off x="5002773" y="5555077"/>
            <a:ext cx="601077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4965756" y="5815535"/>
            <a:ext cx="60107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5534200" y="5332493"/>
                <a:ext cx="559282" cy="401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ja-JP" b="1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altLang="ja-JP" b="1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kumimoji="1" lang="ja-JP" altLang="en-US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200" y="5332493"/>
                <a:ext cx="559282" cy="401905"/>
              </a:xfrm>
              <a:prstGeom prst="rect">
                <a:avLst/>
              </a:prstGeom>
              <a:blipFill>
                <a:blip r:embed="rId7"/>
                <a:stretch>
                  <a:fillRect r="-7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/>
              <p:nvPr/>
            </p:nvSpPr>
            <p:spPr>
              <a:xfrm>
                <a:off x="1668182" y="5614929"/>
                <a:ext cx="559282" cy="401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ja-JP" b="1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altLang="ja-JP" b="1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kumimoji="1" lang="ja-JP" altLang="en-US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182" y="5614929"/>
                <a:ext cx="559282" cy="401905"/>
              </a:xfrm>
              <a:prstGeom prst="rect">
                <a:avLst/>
              </a:prstGeom>
              <a:blipFill>
                <a:blip r:embed="rId8"/>
                <a:stretch>
                  <a:fillRect r="-87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1677904" y="5326867"/>
                <a:ext cx="559282" cy="389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ja-JP" b="1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altLang="ja-JP" b="1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kumimoji="1" lang="ja-JP" altLang="en-US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04" y="5326867"/>
                <a:ext cx="559282" cy="389081"/>
              </a:xfrm>
              <a:prstGeom prst="rect">
                <a:avLst/>
              </a:prstGeom>
              <a:blipFill>
                <a:blip r:embed="rId9"/>
                <a:stretch>
                  <a:fillRect r="-8696" b="-1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/>
              <p:nvPr/>
            </p:nvSpPr>
            <p:spPr>
              <a:xfrm>
                <a:off x="5534200" y="5622549"/>
                <a:ext cx="559282" cy="401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ja-JP" b="1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altLang="ja-JP" b="1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kumimoji="1" lang="ja-JP" altLang="en-US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200" y="5622549"/>
                <a:ext cx="559282" cy="401905"/>
              </a:xfrm>
              <a:prstGeom prst="rect">
                <a:avLst/>
              </a:prstGeom>
              <a:blipFill>
                <a:blip r:embed="rId10"/>
                <a:stretch>
                  <a:fillRect r="-7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矢印コネクタ 76"/>
          <p:cNvCxnSpPr/>
          <p:nvPr/>
        </p:nvCxnSpPr>
        <p:spPr>
          <a:xfrm>
            <a:off x="2151103" y="5558969"/>
            <a:ext cx="601077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>
            <a:off x="2125216" y="5779531"/>
            <a:ext cx="60107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43"/>
          <p:cNvSpPr>
            <a:spLocks noChangeArrowheads="1"/>
          </p:cNvSpPr>
          <p:nvPr/>
        </p:nvSpPr>
        <p:spPr bwMode="auto">
          <a:xfrm>
            <a:off x="4155217" y="6170336"/>
            <a:ext cx="1026706" cy="47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i="1" dirty="0" err="1">
                <a:latin typeface="Arial" charset="0"/>
                <a:cs typeface="Arial" charset="0"/>
              </a:rPr>
              <a:t>G</a:t>
            </a:r>
            <a:r>
              <a:rPr lang="en-US" altLang="ja-JP" sz="2400" b="1" baseline="-25000" dirty="0" err="1">
                <a:latin typeface="Arial" charset="0"/>
                <a:cs typeface="Arial" charset="0"/>
              </a:rPr>
              <a:t>other</a:t>
            </a:r>
            <a:endParaRPr lang="ja-JP" altLang="en-US" sz="2400" b="1" baseline="-25000" dirty="0">
              <a:latin typeface="Arial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21" y="1896299"/>
            <a:ext cx="408553" cy="46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20" y="1896299"/>
            <a:ext cx="408553" cy="46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09721" y="2453313"/>
            <a:ext cx="408553" cy="46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20" y="2446963"/>
            <a:ext cx="408553" cy="46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テキスト ボックス 80"/>
          <p:cNvSpPr txBox="1"/>
          <p:nvPr/>
        </p:nvSpPr>
        <p:spPr>
          <a:xfrm>
            <a:off x="683568" y="3212976"/>
            <a:ext cx="5677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84363" algn="l"/>
                <a:tab pos="2062163" algn="l"/>
                <a:tab pos="2514600" algn="l"/>
              </a:tabLst>
            </a:pPr>
            <a:r>
              <a:rPr kumimoji="1" lang="ja-JP" altLang="en-US" sz="2600" dirty="0"/>
              <a:t>直結時 </a:t>
            </a:r>
            <a:r>
              <a:rPr kumimoji="1" lang="en-US" altLang="ja-JP" sz="2600" dirty="0"/>
              <a:t>(</a:t>
            </a:r>
            <a:r>
              <a:rPr kumimoji="1" lang="en-US" altLang="ja-JP" sz="2600" i="1" dirty="0"/>
              <a:t>R</a:t>
            </a:r>
            <a:r>
              <a:rPr kumimoji="1" lang="en-US" altLang="ja-JP" sz="2600" dirty="0"/>
              <a:t>= 0 ): </a:t>
            </a:r>
            <a:r>
              <a:rPr kumimoji="1" lang="ja-JP" altLang="en-US" sz="2600" dirty="0"/>
              <a:t>コアの音波増幅方向へ</a:t>
            </a: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683568" y="3671772"/>
            <a:ext cx="81623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4238"/>
            <a:r>
              <a:rPr kumimoji="1" lang="ja-JP" altLang="en-US" sz="2600" dirty="0"/>
              <a:t>開放時 </a:t>
            </a:r>
            <a:r>
              <a:rPr kumimoji="1" lang="en-US" altLang="ja-JP" sz="2600" dirty="0"/>
              <a:t>(</a:t>
            </a:r>
            <a:r>
              <a:rPr kumimoji="1" lang="en-US" altLang="ja-JP" sz="2600" i="1" dirty="0"/>
              <a:t>R</a:t>
            </a:r>
            <a:r>
              <a:rPr kumimoji="1" lang="en-US" altLang="ja-JP" sz="2600" dirty="0"/>
              <a:t>=</a:t>
            </a:r>
            <a:r>
              <a:rPr kumimoji="1" lang="ja-JP" altLang="en-US" sz="2600" dirty="0">
                <a:latin typeface="+mn-ea"/>
              </a:rPr>
              <a:t>∞</a:t>
            </a:r>
            <a:r>
              <a:rPr kumimoji="1" lang="en-US" altLang="ja-JP" sz="2600" dirty="0"/>
              <a:t>):</a:t>
            </a:r>
            <a:r>
              <a:rPr lang="ja-JP" altLang="en-US" sz="2600" dirty="0"/>
              <a:t> </a:t>
            </a:r>
            <a:r>
              <a:rPr kumimoji="1" lang="ja-JP" altLang="en-US" sz="2600" dirty="0"/>
              <a:t>リニアモータ</a:t>
            </a:r>
            <a:r>
              <a:rPr kumimoji="1" lang="en-US" altLang="ja-JP" sz="2600" i="1" dirty="0"/>
              <a:t>H</a:t>
            </a:r>
            <a:r>
              <a:rPr kumimoji="1" lang="en-US" altLang="ja-JP" sz="2600" baseline="-25000" dirty="0"/>
              <a:t>2</a:t>
            </a:r>
            <a:r>
              <a:rPr kumimoji="1" lang="ja-JP" altLang="en-US" sz="2600" dirty="0"/>
              <a:t>側</a:t>
            </a:r>
            <a:r>
              <a:rPr lang="ja-JP" altLang="en-US" sz="2600" dirty="0"/>
              <a:t>へ</a:t>
            </a:r>
            <a:r>
              <a:rPr lang="en-US" altLang="ja-JP" sz="2600" dirty="0"/>
              <a:t>(</a:t>
            </a:r>
            <a:r>
              <a:rPr lang="ja-JP" altLang="en-US" sz="2600" dirty="0"/>
              <a:t>コアから出ていく方向</a:t>
            </a:r>
            <a:r>
              <a:rPr lang="en-US" altLang="ja-JP" sz="2600" dirty="0"/>
              <a:t>)</a:t>
            </a:r>
            <a:endParaRPr kumimoji="1" lang="ja-JP" altLang="en-US" sz="2600" dirty="0"/>
          </a:p>
        </p:txBody>
      </p:sp>
      <p:cxnSp>
        <p:nvCxnSpPr>
          <p:cNvPr id="90" name="直線矢印コネクタ 89"/>
          <p:cNvCxnSpPr/>
          <p:nvPr/>
        </p:nvCxnSpPr>
        <p:spPr>
          <a:xfrm>
            <a:off x="5003472" y="5555606"/>
            <a:ext cx="601077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/>
              <p:cNvSpPr txBox="1"/>
              <p:nvPr/>
            </p:nvSpPr>
            <p:spPr>
              <a:xfrm>
                <a:off x="5572084" y="5335511"/>
                <a:ext cx="488842" cy="401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ja-JP" b="1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altLang="ja-JP" b="1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kumimoji="1" lang="ja-JP" altLang="en-US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1" name="テキスト ボックス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084" y="5335511"/>
                <a:ext cx="488842" cy="401905"/>
              </a:xfrm>
              <a:prstGeom prst="rect">
                <a:avLst/>
              </a:prstGeom>
              <a:blipFill>
                <a:blip r:embed="rId12"/>
                <a:stretch>
                  <a:fillRect r="-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2" y="1554053"/>
            <a:ext cx="2173564" cy="79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9512" y="807793"/>
            <a:ext cx="3001844" cy="78614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1309275" y="4332362"/>
            <a:ext cx="6525451" cy="752822"/>
          </a:xfrm>
          <a:prstGeom prst="rect">
            <a:avLst/>
          </a:prstGeom>
          <a:noFill/>
          <a:ln w="38100">
            <a:solidFill>
              <a:srgbClr val="F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音響パワー増幅方向は実験結果に整合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75507" y="2480622"/>
            <a:ext cx="2677773" cy="469077"/>
            <a:chOff x="1941979" y="3052033"/>
            <a:chExt cx="2677773" cy="46907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979" y="3068887"/>
              <a:ext cx="387263" cy="42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2327045" y="3052033"/>
              <a:ext cx="2292707" cy="469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＝ </a:t>
              </a:r>
              <a:r>
                <a: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(Pa)</a:t>
              </a:r>
              <a:r>
                <a:rPr kumimoji="1" lang="ja-JP" altLang="en-US" sz="2400" dirty="0"/>
                <a:t>と仮定</a:t>
              </a:r>
            </a:p>
          </p:txBody>
        </p:sp>
      </p:grpSp>
      <p:sp>
        <p:nvSpPr>
          <p:cNvPr id="67" name="正方形/長方形 66"/>
          <p:cNvSpPr/>
          <p:nvPr/>
        </p:nvSpPr>
        <p:spPr>
          <a:xfrm>
            <a:off x="313818" y="2432751"/>
            <a:ext cx="2824159" cy="564201"/>
          </a:xfrm>
          <a:prstGeom prst="rect">
            <a:avLst/>
          </a:prstGeom>
          <a:noFill/>
          <a:ln>
            <a:solidFill>
              <a:srgbClr val="F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7873533" y="1115170"/>
            <a:ext cx="1099724" cy="1898435"/>
          </a:xfrm>
          <a:prstGeom prst="rect">
            <a:avLst/>
          </a:prstGeom>
          <a:noFill/>
          <a:ln w="38100">
            <a:solidFill>
              <a:srgbClr val="F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44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/>
      <p:bldP spid="76" grpId="0"/>
      <p:bldP spid="81" grpId="0"/>
      <p:bldP spid="89" grpId="0"/>
      <p:bldP spid="91" grpId="0"/>
      <p:bldP spid="15" grpId="0" animBg="1"/>
      <p:bldP spid="67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802" y="-23574"/>
            <a:ext cx="9118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/>
              <a:t>まとめ</a:t>
            </a:r>
            <a:endParaRPr lang="en-US" altLang="ja-JP" sz="4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0509" y="1332825"/>
            <a:ext cx="8559222" cy="46884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3200" dirty="0">
                <a:latin typeface="Arial" panose="020B0604020202020204" pitchFamily="34" charset="0"/>
              </a:rPr>
              <a:t>電力フィードバック型熱音響発電機に対して</a:t>
            </a:r>
            <a:endParaRPr lang="en-US" altLang="ja-JP" sz="3200" dirty="0">
              <a:latin typeface="Arial" panose="020B0604020202020204" pitchFamily="34" charset="0"/>
            </a:endParaRPr>
          </a:p>
          <a:p>
            <a:pPr indent="446088"/>
            <a:r>
              <a:rPr lang="ja-JP" altLang="en-US" sz="3200" dirty="0">
                <a:latin typeface="Arial" panose="020B0604020202020204" pitchFamily="34" charset="0"/>
              </a:rPr>
              <a:t>音響パワーの流れ方向を解析する手法を提案</a:t>
            </a:r>
            <a:endParaRPr lang="en-US" altLang="ja-JP" sz="3200" dirty="0">
              <a:latin typeface="Arial" panose="020B0604020202020204" pitchFamily="34" charset="0"/>
            </a:endParaRPr>
          </a:p>
          <a:p>
            <a:pPr indent="268288">
              <a:lnSpc>
                <a:spcPts val="1000"/>
              </a:lnSpc>
            </a:pPr>
            <a:endParaRPr lang="en-US" altLang="ja-JP" sz="2800" dirty="0">
              <a:latin typeface="Arial" panose="020B0604020202020204" pitchFamily="34" charset="0"/>
            </a:endParaRPr>
          </a:p>
          <a:p>
            <a:pPr marL="628650" indent="-11113">
              <a:buFont typeface="Wingdings" panose="05000000000000000000" pitchFamily="2" charset="2"/>
              <a:buChar char="Ø"/>
            </a:pPr>
            <a:r>
              <a:rPr lang="ja-JP" altLang="en-US" sz="2800" dirty="0">
                <a:latin typeface="Arial" panose="020B0604020202020204" pitchFamily="34" charset="0"/>
              </a:rPr>
              <a:t>　内挿補間より臨界状態のコア応答を算出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marL="628650">
              <a:buFont typeface="Wingdings" panose="05000000000000000000" pitchFamily="2" charset="2"/>
              <a:buChar char="Ø"/>
            </a:pPr>
            <a:r>
              <a:rPr lang="ja-JP" altLang="en-US" sz="2800" dirty="0">
                <a:latin typeface="Arial" panose="020B0604020202020204" pitchFamily="34" charset="0"/>
              </a:rPr>
              <a:t>　臨界状態の各進行波成分の比を解析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3200" dirty="0">
                <a:latin typeface="Arial" panose="020B0604020202020204" pitchFamily="34" charset="0"/>
              </a:rPr>
              <a:t>解析された音響パワーの流れ方向は</a:t>
            </a:r>
            <a:endParaRPr lang="en-US" altLang="ja-JP" sz="3200" dirty="0">
              <a:latin typeface="Arial" panose="020B0604020202020204" pitchFamily="34" charset="0"/>
            </a:endParaRPr>
          </a:p>
          <a:p>
            <a:pPr indent="446088"/>
            <a:r>
              <a:rPr lang="ja-JP" altLang="en-US" sz="3200" dirty="0">
                <a:latin typeface="Arial" panose="020B0604020202020204" pitchFamily="34" charset="0"/>
              </a:rPr>
              <a:t>実測結果と一致，提案手法は妥当</a:t>
            </a:r>
            <a:endParaRPr lang="en-US" altLang="ja-JP" sz="3200" dirty="0">
              <a:latin typeface="Arial" panose="020B0604020202020204" pitchFamily="34" charset="0"/>
            </a:endParaRPr>
          </a:p>
          <a:p>
            <a:pPr indent="446088">
              <a:lnSpc>
                <a:spcPts val="1000"/>
              </a:lnSpc>
            </a:pPr>
            <a:endParaRPr lang="en-US" altLang="ja-JP" sz="3000" dirty="0">
              <a:latin typeface="Arial" panose="020B0604020202020204" pitchFamily="34" charset="0"/>
            </a:endParaRPr>
          </a:p>
          <a:p>
            <a:pPr marL="623888" indent="544513">
              <a:buFont typeface="Wingdings" panose="05000000000000000000" pitchFamily="2" charset="2"/>
              <a:buChar char="Ø"/>
              <a:tabLst>
                <a:tab pos="895350" algn="l"/>
                <a:tab pos="1524000" algn="l"/>
                <a:tab pos="1790700" algn="l"/>
                <a:tab pos="1981200" algn="l"/>
                <a:tab pos="3292475" algn="l"/>
              </a:tabLst>
            </a:pPr>
            <a:r>
              <a:rPr lang="ja-JP" altLang="en-US" sz="2800" dirty="0">
                <a:latin typeface="Arial" panose="020B0604020202020204" pitchFamily="34" charset="0"/>
              </a:rPr>
              <a:t>直結時</a:t>
            </a:r>
            <a:r>
              <a:rPr lang="en-US" altLang="ja-JP" sz="2800" dirty="0">
                <a:latin typeface="Arial" panose="020B0604020202020204" pitchFamily="34" charset="0"/>
              </a:rPr>
              <a:t>(</a:t>
            </a:r>
            <a:r>
              <a:rPr lang="en-US" altLang="ja-JP" sz="2800" i="1" dirty="0">
                <a:latin typeface="Arial" panose="020B0604020202020204" pitchFamily="34" charset="0"/>
              </a:rPr>
              <a:t>R</a:t>
            </a:r>
            <a:r>
              <a:rPr lang="en-US" altLang="ja-JP" sz="2800" dirty="0">
                <a:latin typeface="Arial" panose="020B0604020202020204" pitchFamily="34" charset="0"/>
              </a:rPr>
              <a:t>= 0)	: </a:t>
            </a:r>
            <a:r>
              <a:rPr lang="ja-JP" altLang="en-US" sz="2800" dirty="0">
                <a:latin typeface="Arial" panose="020B0604020202020204" pitchFamily="34" charset="0"/>
              </a:rPr>
              <a:t>コアの音波増幅方向へ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marL="623888" indent="544513">
              <a:buFont typeface="Wingdings" panose="05000000000000000000" pitchFamily="2" charset="2"/>
              <a:buChar char="Ø"/>
              <a:tabLst>
                <a:tab pos="623888" algn="l"/>
              </a:tabLst>
            </a:pP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開放時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ja-JP" altLang="en-US" sz="2800" dirty="0">
                <a:latin typeface="+mn-ea"/>
              </a:rPr>
              <a:t>∞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sz="2800" dirty="0">
                <a:latin typeface="Arial" panose="020B0604020202020204" pitchFamily="34" charset="0"/>
              </a:rPr>
              <a:t>: </a:t>
            </a:r>
            <a:r>
              <a:rPr lang="ja-JP" altLang="en-US" sz="2800" dirty="0">
                <a:latin typeface="Arial" panose="020B0604020202020204" pitchFamily="34" charset="0"/>
              </a:rPr>
              <a:t>コアから周囲方向へ</a:t>
            </a:r>
            <a:endParaRPr lang="en-US" altLang="ja-JP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>
          <a:xfrm rot="897249">
            <a:off x="3469914" y="1887022"/>
            <a:ext cx="3495975" cy="2883253"/>
            <a:chOff x="9200976" y="2686337"/>
            <a:chExt cx="2387797" cy="1969301"/>
          </a:xfrm>
        </p:grpSpPr>
        <p:sp>
          <p:nvSpPr>
            <p:cNvPr id="16" name="円柱 15"/>
            <p:cNvSpPr/>
            <p:nvPr/>
          </p:nvSpPr>
          <p:spPr>
            <a:xfrm rot="13874283">
              <a:off x="10060560" y="2474350"/>
              <a:ext cx="668629" cy="2387797"/>
            </a:xfrm>
            <a:prstGeom prst="can">
              <a:avLst>
                <a:gd name="adj" fmla="val 45521"/>
              </a:avLst>
            </a:prstGeom>
            <a:gradFill>
              <a:gsLst>
                <a:gs pos="0">
                  <a:schemeClr val="accent5"/>
                </a:gs>
                <a:gs pos="34000">
                  <a:schemeClr val="accent5">
                    <a:lumMod val="20000"/>
                    <a:lumOff val="80000"/>
                  </a:schemeClr>
                </a:gs>
                <a:gs pos="85000">
                  <a:schemeClr val="accent5">
                    <a:lumMod val="40000"/>
                    <a:lumOff val="60000"/>
                  </a:schemeClr>
                </a:gs>
                <a:gs pos="93000">
                  <a:schemeClr val="accent5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9330094" y="2686337"/>
              <a:ext cx="2102227" cy="1969301"/>
              <a:chOff x="3446264" y="919574"/>
              <a:chExt cx="2102227" cy="1969301"/>
            </a:xfrm>
          </p:grpSpPr>
          <p:sp>
            <p:nvSpPr>
              <p:cNvPr id="20" name="円/楕円 19"/>
              <p:cNvSpPr/>
              <p:nvPr/>
            </p:nvSpPr>
            <p:spPr>
              <a:xfrm rot="19293754">
                <a:off x="5163681" y="919574"/>
                <a:ext cx="316272" cy="66644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柱 20"/>
              <p:cNvSpPr/>
              <p:nvPr/>
            </p:nvSpPr>
            <p:spPr>
              <a:xfrm rot="13886808">
                <a:off x="4165702" y="1430804"/>
                <a:ext cx="667463" cy="952124"/>
              </a:xfrm>
              <a:prstGeom prst="can">
                <a:avLst>
                  <a:gd name="adj" fmla="val 46291"/>
                </a:avLst>
              </a:prstGeom>
              <a:gradFill flip="none" rotWithShape="1">
                <a:gsLst>
                  <a:gs pos="19000">
                    <a:srgbClr val="FF0000"/>
                  </a:gs>
                  <a:gs pos="0">
                    <a:srgbClr val="FF0000"/>
                  </a:gs>
                  <a:gs pos="77000">
                    <a:schemeClr val="accent5">
                      <a:lumMod val="75000"/>
                    </a:schemeClr>
                  </a:gs>
                  <a:gs pos="63000">
                    <a:schemeClr val="accent5">
                      <a:lumMod val="60000"/>
                      <a:lumOff val="40000"/>
                    </a:schemeClr>
                  </a:gs>
                  <a:gs pos="34000">
                    <a:srgbClr val="FF4E00"/>
                  </a:gs>
                  <a:gs pos="49000">
                    <a:srgbClr val="FFC000"/>
                  </a:gs>
                  <a:gs pos="100000">
                    <a:srgbClr val="0017EE"/>
                  </a:gs>
                </a:gsLst>
                <a:lin ang="5400000" scaled="0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 rot="19293754">
                <a:off x="4087408" y="1774975"/>
                <a:ext cx="316272" cy="666444"/>
              </a:xfrm>
              <a:prstGeom prst="ellipse">
                <a:avLst/>
              </a:prstGeom>
              <a:pattFill prst="smGrid">
                <a:fgClr>
                  <a:schemeClr val="tx1"/>
                </a:fgClr>
                <a:bgClr>
                  <a:srgbClr val="FF0000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23" name="直線コネクタ 22"/>
              <p:cNvCxnSpPr>
                <a:stCxn id="22" idx="0"/>
                <a:endCxn id="29" idx="0"/>
              </p:cNvCxnSpPr>
              <p:nvPr/>
            </p:nvCxnSpPr>
            <p:spPr>
              <a:xfrm rot="20702751" flipH="1">
                <a:off x="3446264" y="1924902"/>
                <a:ext cx="639876" cy="2860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>
                <a:stCxn id="22" idx="4"/>
                <a:endCxn id="29" idx="4"/>
              </p:cNvCxnSpPr>
              <p:nvPr/>
            </p:nvCxnSpPr>
            <p:spPr>
              <a:xfrm rot="20702751" flipH="1">
                <a:off x="3863964" y="2446474"/>
                <a:ext cx="637221" cy="2921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>
                <a:stCxn id="20" idx="0"/>
                <a:endCxn id="27" idx="0"/>
              </p:cNvCxnSpPr>
              <p:nvPr/>
            </p:nvCxnSpPr>
            <p:spPr>
              <a:xfrm rot="20702751" flipH="1">
                <a:off x="4490821" y="1073664"/>
                <a:ext cx="672517" cy="2889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>
                <a:endCxn id="27" idx="4"/>
              </p:cNvCxnSpPr>
              <p:nvPr/>
            </p:nvCxnSpPr>
            <p:spPr>
              <a:xfrm flipH="1">
                <a:off x="4957937" y="1497716"/>
                <a:ext cx="590554" cy="4740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円/楕円 26"/>
              <p:cNvSpPr/>
              <p:nvPr/>
            </p:nvSpPr>
            <p:spPr>
              <a:xfrm rot="19293754">
                <a:off x="4590579" y="1371577"/>
                <a:ext cx="316272" cy="6731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右矢印 27"/>
              <p:cNvSpPr/>
              <p:nvPr/>
            </p:nvSpPr>
            <p:spPr>
              <a:xfrm rot="8569327">
                <a:off x="3541998" y="2345091"/>
                <a:ext cx="577261" cy="22444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 rot="19293754">
                <a:off x="3545097" y="2215767"/>
                <a:ext cx="316272" cy="67310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" name="角丸四角形 4"/>
          <p:cNvSpPr/>
          <p:nvPr/>
        </p:nvSpPr>
        <p:spPr>
          <a:xfrm>
            <a:off x="1405661" y="1955632"/>
            <a:ext cx="6293307" cy="2681074"/>
          </a:xfrm>
          <a:prstGeom prst="roundRect">
            <a:avLst>
              <a:gd name="adj" fmla="val 41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788024" y="3974716"/>
            <a:ext cx="1307128" cy="51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hot</a:t>
            </a:r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868144" y="3493500"/>
            <a:ext cx="154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直線コネクタ 78"/>
          <p:cNvCxnSpPr/>
          <p:nvPr/>
        </p:nvCxnSpPr>
        <p:spPr>
          <a:xfrm>
            <a:off x="4390339" y="2832432"/>
            <a:ext cx="766661" cy="2708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793593" y="978126"/>
            <a:ext cx="7533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>
                <a:solidFill>
                  <a:srgbClr val="FF0000"/>
                </a:solidFill>
              </a:rPr>
              <a:t>熱音響現象</a:t>
            </a:r>
            <a:r>
              <a:rPr kumimoji="1" lang="en-US" altLang="ja-JP" sz="3000" dirty="0"/>
              <a:t>:</a:t>
            </a:r>
            <a:r>
              <a:rPr lang="ja-JP" altLang="en-US" sz="3000" dirty="0"/>
              <a:t> 熱と音波の相互エネルギー変換</a:t>
            </a:r>
            <a:endParaRPr kumimoji="1" lang="ja-JP" altLang="en-US" sz="3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046" y="4816454"/>
            <a:ext cx="7417386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600" dirty="0"/>
              <a:t>熱－音波相互変換デバイス</a:t>
            </a:r>
            <a:r>
              <a:rPr lang="en-US" altLang="ja-JP" sz="2600" dirty="0"/>
              <a:t>(</a:t>
            </a:r>
            <a:r>
              <a:rPr lang="ja-JP" altLang="en-US" sz="2600" dirty="0"/>
              <a:t>スタック</a:t>
            </a:r>
            <a:r>
              <a:rPr lang="en-US" altLang="ja-JP" sz="2600" dirty="0"/>
              <a:t>)</a:t>
            </a:r>
            <a:r>
              <a:rPr lang="ja-JP" altLang="en-US" sz="2600" dirty="0"/>
              <a:t>へ</a:t>
            </a:r>
            <a:endParaRPr lang="en-US" altLang="ja-JP" sz="2600" dirty="0"/>
          </a:p>
          <a:p>
            <a:pPr>
              <a:tabLst>
                <a:tab pos="361950" algn="l"/>
              </a:tabLst>
            </a:pPr>
            <a:r>
              <a:rPr lang="en-US" altLang="ja-JP" sz="2600" dirty="0"/>
              <a:t>	</a:t>
            </a:r>
            <a:r>
              <a:rPr lang="ja-JP" altLang="en-US" sz="2600" dirty="0"/>
              <a:t>温度勾配を与えることで管内音波が増幅</a:t>
            </a:r>
            <a:endParaRPr lang="en-US" altLang="ja-JP" sz="2600" dirty="0"/>
          </a:p>
          <a:p>
            <a:pPr algn="ctr"/>
            <a:r>
              <a:rPr lang="ja-JP" altLang="en-US" sz="2600" dirty="0">
                <a:solidFill>
                  <a:srgbClr val="FF0000"/>
                </a:solidFill>
              </a:rPr>
              <a:t>⇒熱音響自励発振</a:t>
            </a:r>
            <a:endParaRPr lang="en-US" altLang="ja-JP" sz="2600" dirty="0">
              <a:solidFill>
                <a:srgbClr val="FF0000"/>
              </a:solidFill>
            </a:endParaRPr>
          </a:p>
          <a:p>
            <a:pPr algn="ctr">
              <a:lnSpc>
                <a:spcPts val="1500"/>
              </a:lnSpc>
            </a:pPr>
            <a:endParaRPr lang="en-US" altLang="ja-JP" sz="2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600" dirty="0"/>
              <a:t>外燃機関</a:t>
            </a:r>
            <a:r>
              <a:rPr lang="en-US" altLang="ja-JP" sz="2600" dirty="0"/>
              <a:t>:  </a:t>
            </a:r>
            <a:r>
              <a:rPr lang="ja-JP" altLang="en-US" sz="2600" dirty="0"/>
              <a:t>廃熱 </a:t>
            </a:r>
            <a:r>
              <a:rPr lang="en-US" altLang="ja-JP" sz="2600" dirty="0"/>
              <a:t>(</a:t>
            </a:r>
            <a:r>
              <a:rPr lang="ja-JP" altLang="en-US" sz="2600" dirty="0"/>
              <a:t>工場，自動車</a:t>
            </a:r>
            <a:r>
              <a:rPr lang="en-US" altLang="ja-JP" sz="2600" dirty="0"/>
              <a:t>etc.)</a:t>
            </a:r>
            <a:r>
              <a:rPr lang="ja-JP" altLang="en-US" sz="2600" dirty="0"/>
              <a:t>を有効利用</a:t>
            </a:r>
            <a:endParaRPr lang="en-US" altLang="ja-JP" sz="2600" dirty="0"/>
          </a:p>
        </p:txBody>
      </p:sp>
      <p:sp>
        <p:nvSpPr>
          <p:cNvPr id="7" name="正方形/長方形 6"/>
          <p:cNvSpPr/>
          <p:nvPr/>
        </p:nvSpPr>
        <p:spPr>
          <a:xfrm>
            <a:off x="3433618" y="2528065"/>
            <a:ext cx="973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endParaRPr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026333" y="2052802"/>
            <a:ext cx="1597195" cy="47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resonator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1619125" y="3886540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sound wave</a:t>
            </a:r>
            <a:endParaRPr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245213" y="44624"/>
            <a:ext cx="46791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研究背景</a:t>
            </a:r>
            <a:r>
              <a:rPr lang="en-US" altLang="ja-JP" sz="3400" dirty="0"/>
              <a:t>:</a:t>
            </a:r>
            <a:r>
              <a:rPr lang="ja-JP" altLang="en-US" sz="3400" dirty="0"/>
              <a:t>  熱音響現象</a:t>
            </a:r>
            <a:endParaRPr lang="en-US" altLang="ja-JP" sz="34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5589554" y="2384221"/>
            <a:ext cx="469942" cy="287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502874" y="836712"/>
            <a:ext cx="8114469" cy="814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5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正方形/長方形 77"/>
          <p:cNvSpPr/>
          <p:nvPr/>
        </p:nvSpPr>
        <p:spPr>
          <a:xfrm>
            <a:off x="625898" y="1897668"/>
            <a:ext cx="2577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/>
              <a:t>【</a:t>
            </a:r>
            <a:r>
              <a:rPr lang="ja-JP" altLang="en-US" sz="2800" dirty="0"/>
              <a:t>従来システム</a:t>
            </a:r>
            <a:r>
              <a:rPr lang="en-US" altLang="ja-JP" sz="2800" dirty="0"/>
              <a:t>】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7168432" y="3184351"/>
            <a:ext cx="1026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looped</a:t>
            </a:r>
          </a:p>
          <a:p>
            <a:pPr algn="ctr"/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endParaRPr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7168432" y="5663539"/>
            <a:ext cx="1649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101281" y="44624"/>
            <a:ext cx="49670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研究背景</a:t>
            </a:r>
            <a:r>
              <a:rPr lang="en-US" altLang="ja-JP" sz="3400" dirty="0"/>
              <a:t>:</a:t>
            </a:r>
            <a:r>
              <a:rPr lang="ja-JP" altLang="en-US" sz="3400" dirty="0"/>
              <a:t>  熱音響発電機</a:t>
            </a:r>
            <a:endParaRPr lang="en-US" altLang="ja-JP" sz="34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455067" y="3896469"/>
            <a:ext cx="26128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  <a:tab pos="1524000" algn="l"/>
                <a:tab pos="1579563" algn="l"/>
                <a:tab pos="2062163" algn="l"/>
              </a:tabLst>
            </a:pPr>
            <a:r>
              <a:rPr kumimoji="1" lang="ja-JP" altLang="en-US" sz="2600" dirty="0"/>
              <a:t>ループ管</a:t>
            </a:r>
            <a:endParaRPr kumimoji="1" lang="en-US" altLang="ja-JP" sz="2600" dirty="0"/>
          </a:p>
          <a:p>
            <a:pPr marL="447675">
              <a:tabLst>
                <a:tab pos="1524000" algn="l"/>
                <a:tab pos="1579563" algn="l"/>
                <a:tab pos="2062163" algn="l"/>
              </a:tabLst>
            </a:pPr>
            <a:r>
              <a:rPr kumimoji="1" lang="ja-JP" altLang="en-US" sz="2600" dirty="0"/>
              <a:t>音響系の共振</a:t>
            </a:r>
            <a:endParaRPr kumimoji="1" lang="en-US" altLang="ja-JP" sz="2600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ja-JP" altLang="en-US" sz="2600" dirty="0"/>
              <a:t>リニアモータ</a:t>
            </a:r>
            <a:endParaRPr lang="en-US" altLang="ja-JP" sz="2600" dirty="0"/>
          </a:p>
          <a:p>
            <a:pPr marL="447675" indent="-447675"/>
            <a:r>
              <a:rPr lang="en-US" altLang="ja-JP" sz="2600" dirty="0"/>
              <a:t>	</a:t>
            </a:r>
            <a:r>
              <a:rPr lang="ja-JP" altLang="en-US" sz="2600" dirty="0"/>
              <a:t>機械系の共振</a:t>
            </a:r>
            <a:endParaRPr kumimoji="1" lang="ja-JP" altLang="en-US" sz="26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295599" y="6144096"/>
            <a:ext cx="6546363" cy="57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u="wavyDbl" dirty="0"/>
              <a:t>熱源の</a:t>
            </a:r>
            <a:r>
              <a:rPr lang="ja-JP" altLang="en-US" sz="3000" b="1" u="wavyDbl" dirty="0"/>
              <a:t>温度</a:t>
            </a:r>
            <a:r>
              <a:rPr kumimoji="1" lang="ja-JP" altLang="en-US" sz="3000" b="1" u="wavyDbl" dirty="0"/>
              <a:t>変動により発電効率が変化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640657" y="960939"/>
            <a:ext cx="7838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>
                <a:solidFill>
                  <a:srgbClr val="FF0000"/>
                </a:solidFill>
              </a:rPr>
              <a:t>熱音響</a:t>
            </a:r>
            <a:r>
              <a:rPr lang="ja-JP" altLang="en-US" sz="3000" dirty="0">
                <a:solidFill>
                  <a:srgbClr val="FF0000"/>
                </a:solidFill>
              </a:rPr>
              <a:t>発電機</a:t>
            </a:r>
            <a:r>
              <a:rPr kumimoji="1" lang="en-US" altLang="ja-JP" sz="3000" dirty="0"/>
              <a:t>:</a:t>
            </a:r>
            <a:r>
              <a:rPr lang="ja-JP" altLang="en-US" sz="3000" dirty="0">
                <a:solidFill>
                  <a:srgbClr val="FF0000"/>
                </a:solidFill>
              </a:rPr>
              <a:t> </a:t>
            </a:r>
            <a:r>
              <a:rPr lang="ja-JP" altLang="en-US" sz="3000" dirty="0"/>
              <a:t>熱 ⇒ 音波 ⇒ 電気変換システム</a:t>
            </a:r>
            <a:endParaRPr kumimoji="1" lang="ja-JP" altLang="en-US" sz="3000" u="heavy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84263" y="2473732"/>
            <a:ext cx="718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ja-JP" altLang="en-US" sz="2800" dirty="0"/>
              <a:t>ループ管による</a:t>
            </a:r>
            <a:r>
              <a:rPr lang="ja-JP" altLang="en-US" sz="2800" dirty="0"/>
              <a:t>音響パワーの</a:t>
            </a:r>
            <a:r>
              <a:rPr kumimoji="1" lang="ja-JP" altLang="en-US" sz="2800" dirty="0"/>
              <a:t>フィードバック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4572000" y="3140968"/>
            <a:ext cx="3773926" cy="2546092"/>
            <a:chOff x="5354592" y="2944630"/>
            <a:chExt cx="3773926" cy="25460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592" y="2944630"/>
              <a:ext cx="3773926" cy="2546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6" name="テキスト ボックス 135"/>
            <p:cNvSpPr txBox="1"/>
            <p:nvPr/>
          </p:nvSpPr>
          <p:spPr>
            <a:xfrm>
              <a:off x="5868144" y="3887756"/>
              <a:ext cx="16093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acoustic</a:t>
              </a:r>
            </a:p>
            <a:p>
              <a:pPr algn="ctr"/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power</a:t>
              </a:r>
              <a:endPara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正方形/長方形 83"/>
          <p:cNvSpPr/>
          <p:nvPr/>
        </p:nvSpPr>
        <p:spPr>
          <a:xfrm>
            <a:off x="502874" y="836712"/>
            <a:ext cx="8114469" cy="814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973129" y="3265820"/>
            <a:ext cx="3382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ja-JP" altLang="en-US" sz="2800" dirty="0"/>
              <a:t>動作周波数</a:t>
            </a:r>
            <a:r>
              <a:rPr kumimoji="1" lang="ja-JP" altLang="en-US" sz="2800" dirty="0">
                <a:solidFill>
                  <a:srgbClr val="FF0101"/>
                </a:solidFill>
              </a:rPr>
              <a:t>固定</a:t>
            </a:r>
          </a:p>
        </p:txBody>
      </p:sp>
    </p:spTree>
    <p:extLst>
      <p:ext uri="{BB962C8B-B14F-4D97-AF65-F5344CB8AC3E}">
        <p14:creationId xmlns:p14="http://schemas.microsoft.com/office/powerpoint/2010/main" val="10900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1898399" y="1988840"/>
            <a:ext cx="5355400" cy="2610469"/>
            <a:chOff x="1898399" y="2062358"/>
            <a:chExt cx="5355400" cy="261046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399" y="2062358"/>
              <a:ext cx="5355400" cy="2610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551" y="2499458"/>
              <a:ext cx="2700751" cy="1415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7" name="テキスト ボックス 106"/>
          <p:cNvSpPr txBox="1"/>
          <p:nvPr/>
        </p:nvSpPr>
        <p:spPr>
          <a:xfrm>
            <a:off x="1713678" y="6074132"/>
            <a:ext cx="5716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000" b="1" u="wavyDbl" dirty="0"/>
              <a:t>最大発電効率を維持するシステム</a:t>
            </a:r>
            <a:endParaRPr kumimoji="1" lang="ja-JP" altLang="en-US" sz="3000" b="1" u="wavyDbl" dirty="0"/>
          </a:p>
        </p:txBody>
      </p:sp>
      <p:sp>
        <p:nvSpPr>
          <p:cNvPr id="91" name="正方形/長方形 90"/>
          <p:cNvSpPr/>
          <p:nvPr/>
        </p:nvSpPr>
        <p:spPr>
          <a:xfrm>
            <a:off x="1850071" y="982396"/>
            <a:ext cx="5420075" cy="55399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3000" dirty="0"/>
              <a:t>提案システム</a:t>
            </a:r>
            <a:r>
              <a:rPr lang="en-US" altLang="ja-JP" sz="3000" dirty="0"/>
              <a:t>:   </a:t>
            </a:r>
            <a:r>
              <a:rPr lang="ja-JP" altLang="en-US" sz="3000" dirty="0"/>
              <a:t>動作周波数</a:t>
            </a:r>
            <a:r>
              <a:rPr lang="ja-JP" altLang="en-US" sz="3000" dirty="0">
                <a:solidFill>
                  <a:srgbClr val="FF0000"/>
                </a:solidFill>
              </a:rPr>
              <a:t>可変</a:t>
            </a:r>
            <a:endParaRPr lang="en-US" altLang="ja-JP" sz="3000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28654" y="44624"/>
            <a:ext cx="87122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研究背景</a:t>
            </a:r>
            <a:r>
              <a:rPr lang="en-US" altLang="ja-JP" sz="3400" dirty="0"/>
              <a:t>:</a:t>
            </a:r>
            <a:r>
              <a:rPr lang="ja-JP" altLang="en-US" sz="3400" dirty="0"/>
              <a:t>  電力フィードバック型熱音響発電機</a:t>
            </a:r>
            <a:endParaRPr lang="en-US" altLang="ja-JP" sz="34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70045" y="4949696"/>
            <a:ext cx="3831759" cy="683725"/>
            <a:chOff x="-860397" y="5059298"/>
            <a:chExt cx="3831759" cy="683725"/>
          </a:xfrm>
        </p:grpSpPr>
        <p:sp>
          <p:nvSpPr>
            <p:cNvPr id="84" name="角丸四角形 83"/>
            <p:cNvSpPr/>
            <p:nvPr/>
          </p:nvSpPr>
          <p:spPr>
            <a:xfrm>
              <a:off x="-860397" y="5059298"/>
              <a:ext cx="3831759" cy="683725"/>
            </a:xfrm>
            <a:prstGeom prst="roundRect">
              <a:avLst>
                <a:gd name="adj" fmla="val 5885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28605" y="5146888"/>
              <a:ext cx="1253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音響系</a:t>
              </a:r>
              <a:endParaRPr kumimoji="1" lang="ja-JP" altLang="en-US" sz="2800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70045" y="4949696"/>
            <a:ext cx="3831759" cy="683725"/>
            <a:chOff x="-2196752" y="3552171"/>
            <a:chExt cx="3831759" cy="683725"/>
          </a:xfrm>
        </p:grpSpPr>
        <p:sp>
          <p:nvSpPr>
            <p:cNvPr id="38" name="角丸四角形 37"/>
            <p:cNvSpPr/>
            <p:nvPr/>
          </p:nvSpPr>
          <p:spPr>
            <a:xfrm>
              <a:off x="-2196752" y="3552171"/>
              <a:ext cx="3831759" cy="683725"/>
            </a:xfrm>
            <a:prstGeom prst="roundRect">
              <a:avLst>
                <a:gd name="adj" fmla="val 5885"/>
              </a:avLst>
            </a:prstGeom>
            <a:solidFill>
              <a:srgbClr val="FFBB5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-1894413" y="3632423"/>
              <a:ext cx="3227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電力</a:t>
              </a:r>
              <a:r>
                <a:rPr lang="ja-JP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を</a:t>
              </a:r>
              <a:r>
                <a:rPr kumimoji="1" lang="ja-JP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フィードバック</a:t>
              </a: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5056360" y="5024941"/>
            <a:ext cx="3406868" cy="53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機械系</a:t>
            </a:r>
            <a:endParaRPr kumimoji="1" lang="ja-JP" altLang="en-US" sz="2800" dirty="0"/>
          </a:p>
        </p:txBody>
      </p:sp>
      <p:sp>
        <p:nvSpPr>
          <p:cNvPr id="80" name="正方形/長方形 79"/>
          <p:cNvSpPr/>
          <p:nvPr/>
        </p:nvSpPr>
        <p:spPr>
          <a:xfrm>
            <a:off x="1630789" y="836712"/>
            <a:ext cx="5858638" cy="814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角丸四角形 187"/>
          <p:cNvSpPr/>
          <p:nvPr/>
        </p:nvSpPr>
        <p:spPr>
          <a:xfrm>
            <a:off x="4843915" y="4937396"/>
            <a:ext cx="3831759" cy="708325"/>
          </a:xfrm>
          <a:prstGeom prst="roundRect">
            <a:avLst>
              <a:gd name="adj" fmla="val 642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2" name="グループ化 41"/>
          <p:cNvGrpSpPr/>
          <p:nvPr/>
        </p:nvGrpSpPr>
        <p:grpSpPr>
          <a:xfrm>
            <a:off x="4843915" y="4937396"/>
            <a:ext cx="3831759" cy="708325"/>
            <a:chOff x="5100493" y="5121567"/>
            <a:chExt cx="3831759" cy="708325"/>
          </a:xfrm>
          <a:solidFill>
            <a:schemeClr val="bg1">
              <a:lumMod val="85000"/>
            </a:schemeClr>
          </a:solidFill>
        </p:grpSpPr>
        <p:sp>
          <p:nvSpPr>
            <p:cNvPr id="43" name="角丸四角形 42"/>
            <p:cNvSpPr/>
            <p:nvPr/>
          </p:nvSpPr>
          <p:spPr>
            <a:xfrm>
              <a:off x="5100493" y="5121567"/>
              <a:ext cx="3831759" cy="708325"/>
            </a:xfrm>
            <a:prstGeom prst="roundRect">
              <a:avLst>
                <a:gd name="adj" fmla="val 642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5302459" y="5219103"/>
              <a:ext cx="3427827" cy="5227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共振周波数可変機構</a:t>
              </a: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987332" y="2092116"/>
            <a:ext cx="5850267" cy="2400860"/>
            <a:chOff x="1987332" y="2165634"/>
            <a:chExt cx="5850267" cy="2400860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1987332" y="2165634"/>
              <a:ext cx="5490680" cy="2309813"/>
              <a:chOff x="1987332" y="2165634"/>
              <a:chExt cx="5490680" cy="2309813"/>
            </a:xfrm>
          </p:grpSpPr>
          <p:sp>
            <p:nvSpPr>
              <p:cNvPr id="19" name="フリーフォーム 18"/>
              <p:cNvSpPr/>
              <p:nvPr/>
            </p:nvSpPr>
            <p:spPr>
              <a:xfrm>
                <a:off x="1987332" y="2165634"/>
                <a:ext cx="5490680" cy="2309813"/>
              </a:xfrm>
              <a:custGeom>
                <a:avLst/>
                <a:gdLst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5086350 w 5486400"/>
                  <a:gd name="connsiteY2" fmla="*/ 300038 h 2305050"/>
                  <a:gd name="connsiteX3" fmla="*/ 5067300 w 5486400"/>
                  <a:gd name="connsiteY3" fmla="*/ 1881188 h 2305050"/>
                  <a:gd name="connsiteX4" fmla="*/ 5481638 w 5486400"/>
                  <a:gd name="connsiteY4" fmla="*/ 1881188 h 2305050"/>
                  <a:gd name="connsiteX5" fmla="*/ 5486400 w 5486400"/>
                  <a:gd name="connsiteY5" fmla="*/ 2290763 h 2305050"/>
                  <a:gd name="connsiteX6" fmla="*/ 242888 w 5486400"/>
                  <a:gd name="connsiteY6" fmla="*/ 2305050 h 2305050"/>
                  <a:gd name="connsiteX7" fmla="*/ 0 w 5486400"/>
                  <a:gd name="connsiteY7" fmla="*/ 1971675 h 2305050"/>
                  <a:gd name="connsiteX8" fmla="*/ 0 w 5486400"/>
                  <a:gd name="connsiteY8" fmla="*/ 242888 h 2305050"/>
                  <a:gd name="connsiteX9" fmla="*/ 271463 w 5486400"/>
                  <a:gd name="connsiteY9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5086350 w 5486400"/>
                  <a:gd name="connsiteY2" fmla="*/ 300038 h 2305050"/>
                  <a:gd name="connsiteX3" fmla="*/ 5067300 w 5486400"/>
                  <a:gd name="connsiteY3" fmla="*/ 1881188 h 2305050"/>
                  <a:gd name="connsiteX4" fmla="*/ 5481638 w 5486400"/>
                  <a:gd name="connsiteY4" fmla="*/ 1881188 h 2305050"/>
                  <a:gd name="connsiteX5" fmla="*/ 5486400 w 5486400"/>
                  <a:gd name="connsiteY5" fmla="*/ 2290763 h 2305050"/>
                  <a:gd name="connsiteX6" fmla="*/ 242888 w 5486400"/>
                  <a:gd name="connsiteY6" fmla="*/ 2305050 h 2305050"/>
                  <a:gd name="connsiteX7" fmla="*/ 0 w 5486400"/>
                  <a:gd name="connsiteY7" fmla="*/ 1971675 h 2305050"/>
                  <a:gd name="connsiteX8" fmla="*/ 0 w 5486400"/>
                  <a:gd name="connsiteY8" fmla="*/ 242888 h 2305050"/>
                  <a:gd name="connsiteX9" fmla="*/ 95250 w 5486400"/>
                  <a:gd name="connsiteY9" fmla="*/ 47625 h 2305050"/>
                  <a:gd name="connsiteX10" fmla="*/ 271463 w 5486400"/>
                  <a:gd name="connsiteY10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5086350 w 5486400"/>
                  <a:gd name="connsiteY2" fmla="*/ 300038 h 2305050"/>
                  <a:gd name="connsiteX3" fmla="*/ 5067300 w 5486400"/>
                  <a:gd name="connsiteY3" fmla="*/ 1881188 h 2305050"/>
                  <a:gd name="connsiteX4" fmla="*/ 5481638 w 5486400"/>
                  <a:gd name="connsiteY4" fmla="*/ 1881188 h 2305050"/>
                  <a:gd name="connsiteX5" fmla="*/ 5486400 w 5486400"/>
                  <a:gd name="connsiteY5" fmla="*/ 2290763 h 2305050"/>
                  <a:gd name="connsiteX6" fmla="*/ 242888 w 5486400"/>
                  <a:gd name="connsiteY6" fmla="*/ 2305050 h 2305050"/>
                  <a:gd name="connsiteX7" fmla="*/ 0 w 5486400"/>
                  <a:gd name="connsiteY7" fmla="*/ 1971675 h 2305050"/>
                  <a:gd name="connsiteX8" fmla="*/ 0 w 5486400"/>
                  <a:gd name="connsiteY8" fmla="*/ 242888 h 2305050"/>
                  <a:gd name="connsiteX9" fmla="*/ 95250 w 5486400"/>
                  <a:gd name="connsiteY9" fmla="*/ 47625 h 2305050"/>
                  <a:gd name="connsiteX10" fmla="*/ 271463 w 5486400"/>
                  <a:gd name="connsiteY10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53000 w 5486400"/>
                  <a:gd name="connsiteY2" fmla="*/ 176213 h 2305050"/>
                  <a:gd name="connsiteX3" fmla="*/ 5086350 w 5486400"/>
                  <a:gd name="connsiteY3" fmla="*/ 300038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72050 w 5486400"/>
                  <a:gd name="connsiteY2" fmla="*/ 76201 h 2305050"/>
                  <a:gd name="connsiteX3" fmla="*/ 5086350 w 5486400"/>
                  <a:gd name="connsiteY3" fmla="*/ 300038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72050 w 5486400"/>
                  <a:gd name="connsiteY2" fmla="*/ 76201 h 2305050"/>
                  <a:gd name="connsiteX3" fmla="*/ 5086350 w 5486400"/>
                  <a:gd name="connsiteY3" fmla="*/ 300038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72050 w 5486400"/>
                  <a:gd name="connsiteY2" fmla="*/ 76201 h 2305050"/>
                  <a:gd name="connsiteX3" fmla="*/ 5086350 w 5486400"/>
                  <a:gd name="connsiteY3" fmla="*/ 300038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72050 w 5486400"/>
                  <a:gd name="connsiteY2" fmla="*/ 76201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72050 w 5486400"/>
                  <a:gd name="connsiteY2" fmla="*/ 76201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72050 w 5486400"/>
                  <a:gd name="connsiteY2" fmla="*/ 76201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84463 w 5486400"/>
                  <a:gd name="connsiteY2" fmla="*/ 67926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84463 w 5486400"/>
                  <a:gd name="connsiteY2" fmla="*/ 67926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84463 w 5486400"/>
                  <a:gd name="connsiteY2" fmla="*/ 67926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84463 w 5486400"/>
                  <a:gd name="connsiteY2" fmla="*/ 67926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109538 w 5486400"/>
                  <a:gd name="connsiteY8" fmla="*/ 2124075 h 2305050"/>
                  <a:gd name="connsiteX9" fmla="*/ 0 w 5486400"/>
                  <a:gd name="connsiteY9" fmla="*/ 1971675 h 2305050"/>
                  <a:gd name="connsiteX10" fmla="*/ 0 w 5486400"/>
                  <a:gd name="connsiteY10" fmla="*/ 242888 h 2305050"/>
                  <a:gd name="connsiteX11" fmla="*/ 95250 w 5486400"/>
                  <a:gd name="connsiteY11" fmla="*/ 47625 h 2305050"/>
                  <a:gd name="connsiteX12" fmla="*/ 271463 w 5486400"/>
                  <a:gd name="connsiteY12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84463 w 5486400"/>
                  <a:gd name="connsiteY2" fmla="*/ 67926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123826 w 5486400"/>
                  <a:gd name="connsiteY8" fmla="*/ 2138363 h 2305050"/>
                  <a:gd name="connsiteX9" fmla="*/ 0 w 5486400"/>
                  <a:gd name="connsiteY9" fmla="*/ 1971675 h 2305050"/>
                  <a:gd name="connsiteX10" fmla="*/ 0 w 5486400"/>
                  <a:gd name="connsiteY10" fmla="*/ 242888 h 2305050"/>
                  <a:gd name="connsiteX11" fmla="*/ 95250 w 5486400"/>
                  <a:gd name="connsiteY11" fmla="*/ 47625 h 2305050"/>
                  <a:gd name="connsiteX12" fmla="*/ 271463 w 5486400"/>
                  <a:gd name="connsiteY12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84463 w 5486400"/>
                  <a:gd name="connsiteY2" fmla="*/ 67926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47626 w 5486400"/>
                  <a:gd name="connsiteY8" fmla="*/ 2190750 h 2305050"/>
                  <a:gd name="connsiteX9" fmla="*/ 0 w 5486400"/>
                  <a:gd name="connsiteY9" fmla="*/ 1971675 h 2305050"/>
                  <a:gd name="connsiteX10" fmla="*/ 0 w 5486400"/>
                  <a:gd name="connsiteY10" fmla="*/ 242888 h 2305050"/>
                  <a:gd name="connsiteX11" fmla="*/ 95250 w 5486400"/>
                  <a:gd name="connsiteY11" fmla="*/ 47625 h 2305050"/>
                  <a:gd name="connsiteX12" fmla="*/ 271463 w 5486400"/>
                  <a:gd name="connsiteY12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84463 w 5486400"/>
                  <a:gd name="connsiteY2" fmla="*/ 67926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47626 w 5486400"/>
                  <a:gd name="connsiteY8" fmla="*/ 2190750 h 2305050"/>
                  <a:gd name="connsiteX9" fmla="*/ 0 w 5486400"/>
                  <a:gd name="connsiteY9" fmla="*/ 1971675 h 2305050"/>
                  <a:gd name="connsiteX10" fmla="*/ 0 w 5486400"/>
                  <a:gd name="connsiteY10" fmla="*/ 242888 h 2305050"/>
                  <a:gd name="connsiteX11" fmla="*/ 95250 w 5486400"/>
                  <a:gd name="connsiteY11" fmla="*/ 47625 h 2305050"/>
                  <a:gd name="connsiteX12" fmla="*/ 271463 w 5486400"/>
                  <a:gd name="connsiteY12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84463 w 5486400"/>
                  <a:gd name="connsiteY2" fmla="*/ 67926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47626 w 5486400"/>
                  <a:gd name="connsiteY8" fmla="*/ 2190750 h 2305050"/>
                  <a:gd name="connsiteX9" fmla="*/ 0 w 5486400"/>
                  <a:gd name="connsiteY9" fmla="*/ 1971675 h 2305050"/>
                  <a:gd name="connsiteX10" fmla="*/ 0 w 5486400"/>
                  <a:gd name="connsiteY10" fmla="*/ 242888 h 2305050"/>
                  <a:gd name="connsiteX11" fmla="*/ 95250 w 5486400"/>
                  <a:gd name="connsiteY11" fmla="*/ 47625 h 2305050"/>
                  <a:gd name="connsiteX12" fmla="*/ 271463 w 5486400"/>
                  <a:gd name="connsiteY12" fmla="*/ 0 h 2305050"/>
                  <a:gd name="connsiteX0" fmla="*/ 272501 w 5487438"/>
                  <a:gd name="connsiteY0" fmla="*/ 0 h 2305050"/>
                  <a:gd name="connsiteX1" fmla="*/ 4792113 w 5487438"/>
                  <a:gd name="connsiteY1" fmla="*/ 4763 h 2305050"/>
                  <a:gd name="connsiteX2" fmla="*/ 4985501 w 5487438"/>
                  <a:gd name="connsiteY2" fmla="*/ 67926 h 2305050"/>
                  <a:gd name="connsiteX3" fmla="*/ 5095663 w 5487438"/>
                  <a:gd name="connsiteY3" fmla="*/ 279350 h 2305050"/>
                  <a:gd name="connsiteX4" fmla="*/ 5068338 w 5487438"/>
                  <a:gd name="connsiteY4" fmla="*/ 1881188 h 2305050"/>
                  <a:gd name="connsiteX5" fmla="*/ 5482676 w 5487438"/>
                  <a:gd name="connsiteY5" fmla="*/ 1881188 h 2305050"/>
                  <a:gd name="connsiteX6" fmla="*/ 5487438 w 5487438"/>
                  <a:gd name="connsiteY6" fmla="*/ 2290763 h 2305050"/>
                  <a:gd name="connsiteX7" fmla="*/ 243926 w 5487438"/>
                  <a:gd name="connsiteY7" fmla="*/ 2305050 h 2305050"/>
                  <a:gd name="connsiteX8" fmla="*/ 48664 w 5487438"/>
                  <a:gd name="connsiteY8" fmla="*/ 2190750 h 2305050"/>
                  <a:gd name="connsiteX9" fmla="*/ 1038 w 5487438"/>
                  <a:gd name="connsiteY9" fmla="*/ 1971675 h 2305050"/>
                  <a:gd name="connsiteX10" fmla="*/ 1038 w 5487438"/>
                  <a:gd name="connsiteY10" fmla="*/ 242888 h 2305050"/>
                  <a:gd name="connsiteX11" fmla="*/ 96288 w 5487438"/>
                  <a:gd name="connsiteY11" fmla="*/ 47625 h 2305050"/>
                  <a:gd name="connsiteX12" fmla="*/ 272501 w 5487438"/>
                  <a:gd name="connsiteY12" fmla="*/ 0 h 2305050"/>
                  <a:gd name="connsiteX0" fmla="*/ 273827 w 5488764"/>
                  <a:gd name="connsiteY0" fmla="*/ 0 h 2305050"/>
                  <a:gd name="connsiteX1" fmla="*/ 4793439 w 5488764"/>
                  <a:gd name="connsiteY1" fmla="*/ 4763 h 2305050"/>
                  <a:gd name="connsiteX2" fmla="*/ 4986827 w 5488764"/>
                  <a:gd name="connsiteY2" fmla="*/ 67926 h 2305050"/>
                  <a:gd name="connsiteX3" fmla="*/ 5096989 w 5488764"/>
                  <a:gd name="connsiteY3" fmla="*/ 279350 h 2305050"/>
                  <a:gd name="connsiteX4" fmla="*/ 5069664 w 5488764"/>
                  <a:gd name="connsiteY4" fmla="*/ 1881188 h 2305050"/>
                  <a:gd name="connsiteX5" fmla="*/ 5484002 w 5488764"/>
                  <a:gd name="connsiteY5" fmla="*/ 1881188 h 2305050"/>
                  <a:gd name="connsiteX6" fmla="*/ 5488764 w 5488764"/>
                  <a:gd name="connsiteY6" fmla="*/ 2290763 h 2305050"/>
                  <a:gd name="connsiteX7" fmla="*/ 245252 w 5488764"/>
                  <a:gd name="connsiteY7" fmla="*/ 2305050 h 2305050"/>
                  <a:gd name="connsiteX8" fmla="*/ 49990 w 5488764"/>
                  <a:gd name="connsiteY8" fmla="*/ 2190750 h 2305050"/>
                  <a:gd name="connsiteX9" fmla="*/ 2364 w 5488764"/>
                  <a:gd name="connsiteY9" fmla="*/ 1971675 h 2305050"/>
                  <a:gd name="connsiteX10" fmla="*/ 2364 w 5488764"/>
                  <a:gd name="connsiteY10" fmla="*/ 242888 h 2305050"/>
                  <a:gd name="connsiteX11" fmla="*/ 97614 w 5488764"/>
                  <a:gd name="connsiteY11" fmla="*/ 47625 h 2305050"/>
                  <a:gd name="connsiteX12" fmla="*/ 273827 w 5488764"/>
                  <a:gd name="connsiteY12" fmla="*/ 0 h 2305050"/>
                  <a:gd name="connsiteX0" fmla="*/ 273827 w 5488764"/>
                  <a:gd name="connsiteY0" fmla="*/ 0 h 2305050"/>
                  <a:gd name="connsiteX1" fmla="*/ 4793439 w 5488764"/>
                  <a:gd name="connsiteY1" fmla="*/ 4763 h 2305050"/>
                  <a:gd name="connsiteX2" fmla="*/ 4986827 w 5488764"/>
                  <a:gd name="connsiteY2" fmla="*/ 67926 h 2305050"/>
                  <a:gd name="connsiteX3" fmla="*/ 5096989 w 5488764"/>
                  <a:gd name="connsiteY3" fmla="*/ 279350 h 2305050"/>
                  <a:gd name="connsiteX4" fmla="*/ 5069664 w 5488764"/>
                  <a:gd name="connsiteY4" fmla="*/ 1881188 h 2305050"/>
                  <a:gd name="connsiteX5" fmla="*/ 5484002 w 5488764"/>
                  <a:gd name="connsiteY5" fmla="*/ 1881188 h 2305050"/>
                  <a:gd name="connsiteX6" fmla="*/ 5488764 w 5488764"/>
                  <a:gd name="connsiteY6" fmla="*/ 2290763 h 2305050"/>
                  <a:gd name="connsiteX7" fmla="*/ 245252 w 5488764"/>
                  <a:gd name="connsiteY7" fmla="*/ 2305050 h 2305050"/>
                  <a:gd name="connsiteX8" fmla="*/ 49990 w 5488764"/>
                  <a:gd name="connsiteY8" fmla="*/ 2190750 h 2305050"/>
                  <a:gd name="connsiteX9" fmla="*/ 2364 w 5488764"/>
                  <a:gd name="connsiteY9" fmla="*/ 1971675 h 2305050"/>
                  <a:gd name="connsiteX10" fmla="*/ 2364 w 5488764"/>
                  <a:gd name="connsiteY10" fmla="*/ 242888 h 2305050"/>
                  <a:gd name="connsiteX11" fmla="*/ 78564 w 5488764"/>
                  <a:gd name="connsiteY11" fmla="*/ 66675 h 2305050"/>
                  <a:gd name="connsiteX12" fmla="*/ 273827 w 5488764"/>
                  <a:gd name="connsiteY12" fmla="*/ 0 h 2305050"/>
                  <a:gd name="connsiteX0" fmla="*/ 273827 w 5488764"/>
                  <a:gd name="connsiteY0" fmla="*/ 0 h 2305050"/>
                  <a:gd name="connsiteX1" fmla="*/ 4793439 w 5488764"/>
                  <a:gd name="connsiteY1" fmla="*/ 4763 h 2305050"/>
                  <a:gd name="connsiteX2" fmla="*/ 4986827 w 5488764"/>
                  <a:gd name="connsiteY2" fmla="*/ 67926 h 2305050"/>
                  <a:gd name="connsiteX3" fmla="*/ 5096989 w 5488764"/>
                  <a:gd name="connsiteY3" fmla="*/ 279350 h 2305050"/>
                  <a:gd name="connsiteX4" fmla="*/ 5069664 w 5488764"/>
                  <a:gd name="connsiteY4" fmla="*/ 1881188 h 2305050"/>
                  <a:gd name="connsiteX5" fmla="*/ 5484002 w 5488764"/>
                  <a:gd name="connsiteY5" fmla="*/ 1881188 h 2305050"/>
                  <a:gd name="connsiteX6" fmla="*/ 5488764 w 5488764"/>
                  <a:gd name="connsiteY6" fmla="*/ 2290763 h 2305050"/>
                  <a:gd name="connsiteX7" fmla="*/ 245252 w 5488764"/>
                  <a:gd name="connsiteY7" fmla="*/ 2305050 h 2305050"/>
                  <a:gd name="connsiteX8" fmla="*/ 49990 w 5488764"/>
                  <a:gd name="connsiteY8" fmla="*/ 2190750 h 2305050"/>
                  <a:gd name="connsiteX9" fmla="*/ 2364 w 5488764"/>
                  <a:gd name="connsiteY9" fmla="*/ 1971675 h 2305050"/>
                  <a:gd name="connsiteX10" fmla="*/ 2364 w 5488764"/>
                  <a:gd name="connsiteY10" fmla="*/ 242888 h 2305050"/>
                  <a:gd name="connsiteX11" fmla="*/ 78564 w 5488764"/>
                  <a:gd name="connsiteY11" fmla="*/ 66675 h 2305050"/>
                  <a:gd name="connsiteX12" fmla="*/ 273827 w 5488764"/>
                  <a:gd name="connsiteY12" fmla="*/ 0 h 2305050"/>
                  <a:gd name="connsiteX0" fmla="*/ 273827 w 5488764"/>
                  <a:gd name="connsiteY0" fmla="*/ 0 h 2305050"/>
                  <a:gd name="connsiteX1" fmla="*/ 4793439 w 5488764"/>
                  <a:gd name="connsiteY1" fmla="*/ 4763 h 2305050"/>
                  <a:gd name="connsiteX2" fmla="*/ 4986827 w 5488764"/>
                  <a:gd name="connsiteY2" fmla="*/ 67926 h 2305050"/>
                  <a:gd name="connsiteX3" fmla="*/ 5096989 w 5488764"/>
                  <a:gd name="connsiteY3" fmla="*/ 279350 h 2305050"/>
                  <a:gd name="connsiteX4" fmla="*/ 5069664 w 5488764"/>
                  <a:gd name="connsiteY4" fmla="*/ 1881188 h 2305050"/>
                  <a:gd name="connsiteX5" fmla="*/ 5484002 w 5488764"/>
                  <a:gd name="connsiteY5" fmla="*/ 1881188 h 2305050"/>
                  <a:gd name="connsiteX6" fmla="*/ 5488764 w 5488764"/>
                  <a:gd name="connsiteY6" fmla="*/ 2290763 h 2305050"/>
                  <a:gd name="connsiteX7" fmla="*/ 245252 w 5488764"/>
                  <a:gd name="connsiteY7" fmla="*/ 2305050 h 2305050"/>
                  <a:gd name="connsiteX8" fmla="*/ 49990 w 5488764"/>
                  <a:gd name="connsiteY8" fmla="*/ 2190750 h 2305050"/>
                  <a:gd name="connsiteX9" fmla="*/ 2364 w 5488764"/>
                  <a:gd name="connsiteY9" fmla="*/ 1971675 h 2305050"/>
                  <a:gd name="connsiteX10" fmla="*/ 2364 w 5488764"/>
                  <a:gd name="connsiteY10" fmla="*/ 242888 h 2305050"/>
                  <a:gd name="connsiteX11" fmla="*/ 78564 w 5488764"/>
                  <a:gd name="connsiteY11" fmla="*/ 66675 h 2305050"/>
                  <a:gd name="connsiteX12" fmla="*/ 273827 w 5488764"/>
                  <a:gd name="connsiteY12" fmla="*/ 0 h 2305050"/>
                  <a:gd name="connsiteX0" fmla="*/ 273827 w 5488764"/>
                  <a:gd name="connsiteY0" fmla="*/ 0 h 2305050"/>
                  <a:gd name="connsiteX1" fmla="*/ 4793439 w 5488764"/>
                  <a:gd name="connsiteY1" fmla="*/ 4763 h 2305050"/>
                  <a:gd name="connsiteX2" fmla="*/ 4986827 w 5488764"/>
                  <a:gd name="connsiteY2" fmla="*/ 67926 h 2305050"/>
                  <a:gd name="connsiteX3" fmla="*/ 5096989 w 5488764"/>
                  <a:gd name="connsiteY3" fmla="*/ 279350 h 2305050"/>
                  <a:gd name="connsiteX4" fmla="*/ 5069664 w 5488764"/>
                  <a:gd name="connsiteY4" fmla="*/ 1881188 h 2305050"/>
                  <a:gd name="connsiteX5" fmla="*/ 5484002 w 5488764"/>
                  <a:gd name="connsiteY5" fmla="*/ 1881188 h 2305050"/>
                  <a:gd name="connsiteX6" fmla="*/ 5488764 w 5488764"/>
                  <a:gd name="connsiteY6" fmla="*/ 2290763 h 2305050"/>
                  <a:gd name="connsiteX7" fmla="*/ 245252 w 5488764"/>
                  <a:gd name="connsiteY7" fmla="*/ 2305050 h 2305050"/>
                  <a:gd name="connsiteX8" fmla="*/ 49990 w 5488764"/>
                  <a:gd name="connsiteY8" fmla="*/ 2190750 h 2305050"/>
                  <a:gd name="connsiteX9" fmla="*/ 2364 w 5488764"/>
                  <a:gd name="connsiteY9" fmla="*/ 1971675 h 2305050"/>
                  <a:gd name="connsiteX10" fmla="*/ 2364 w 5488764"/>
                  <a:gd name="connsiteY10" fmla="*/ 242888 h 2305050"/>
                  <a:gd name="connsiteX11" fmla="*/ 78564 w 5488764"/>
                  <a:gd name="connsiteY11" fmla="*/ 66675 h 2305050"/>
                  <a:gd name="connsiteX12" fmla="*/ 273827 w 5488764"/>
                  <a:gd name="connsiteY12" fmla="*/ 0 h 2305050"/>
                  <a:gd name="connsiteX0" fmla="*/ 273827 w 5488764"/>
                  <a:gd name="connsiteY0" fmla="*/ 0 h 2305050"/>
                  <a:gd name="connsiteX1" fmla="*/ 4793439 w 5488764"/>
                  <a:gd name="connsiteY1" fmla="*/ 4763 h 2305050"/>
                  <a:gd name="connsiteX2" fmla="*/ 4986827 w 5488764"/>
                  <a:gd name="connsiteY2" fmla="*/ 67926 h 2305050"/>
                  <a:gd name="connsiteX3" fmla="*/ 5096989 w 5488764"/>
                  <a:gd name="connsiteY3" fmla="*/ 279350 h 2305050"/>
                  <a:gd name="connsiteX4" fmla="*/ 5095064 w 5488764"/>
                  <a:gd name="connsiteY4" fmla="*/ 1887538 h 2305050"/>
                  <a:gd name="connsiteX5" fmla="*/ 5484002 w 5488764"/>
                  <a:gd name="connsiteY5" fmla="*/ 1881188 h 2305050"/>
                  <a:gd name="connsiteX6" fmla="*/ 5488764 w 5488764"/>
                  <a:gd name="connsiteY6" fmla="*/ 2290763 h 2305050"/>
                  <a:gd name="connsiteX7" fmla="*/ 245252 w 5488764"/>
                  <a:gd name="connsiteY7" fmla="*/ 2305050 h 2305050"/>
                  <a:gd name="connsiteX8" fmla="*/ 49990 w 5488764"/>
                  <a:gd name="connsiteY8" fmla="*/ 2190750 h 2305050"/>
                  <a:gd name="connsiteX9" fmla="*/ 2364 w 5488764"/>
                  <a:gd name="connsiteY9" fmla="*/ 1971675 h 2305050"/>
                  <a:gd name="connsiteX10" fmla="*/ 2364 w 5488764"/>
                  <a:gd name="connsiteY10" fmla="*/ 242888 h 2305050"/>
                  <a:gd name="connsiteX11" fmla="*/ 78564 w 5488764"/>
                  <a:gd name="connsiteY11" fmla="*/ 66675 h 2305050"/>
                  <a:gd name="connsiteX12" fmla="*/ 273827 w 5488764"/>
                  <a:gd name="connsiteY12" fmla="*/ 0 h 2305050"/>
                  <a:gd name="connsiteX0" fmla="*/ 273827 w 5488764"/>
                  <a:gd name="connsiteY0" fmla="*/ 0 h 2309813"/>
                  <a:gd name="connsiteX1" fmla="*/ 4793439 w 5488764"/>
                  <a:gd name="connsiteY1" fmla="*/ 4763 h 2309813"/>
                  <a:gd name="connsiteX2" fmla="*/ 4986827 w 5488764"/>
                  <a:gd name="connsiteY2" fmla="*/ 67926 h 2309813"/>
                  <a:gd name="connsiteX3" fmla="*/ 5096989 w 5488764"/>
                  <a:gd name="connsiteY3" fmla="*/ 279350 h 2309813"/>
                  <a:gd name="connsiteX4" fmla="*/ 5095064 w 5488764"/>
                  <a:gd name="connsiteY4" fmla="*/ 1887538 h 2309813"/>
                  <a:gd name="connsiteX5" fmla="*/ 5484002 w 5488764"/>
                  <a:gd name="connsiteY5" fmla="*/ 1881188 h 2309813"/>
                  <a:gd name="connsiteX6" fmla="*/ 5488764 w 5488764"/>
                  <a:gd name="connsiteY6" fmla="*/ 2309813 h 2309813"/>
                  <a:gd name="connsiteX7" fmla="*/ 245252 w 5488764"/>
                  <a:gd name="connsiteY7" fmla="*/ 2305050 h 2309813"/>
                  <a:gd name="connsiteX8" fmla="*/ 49990 w 5488764"/>
                  <a:gd name="connsiteY8" fmla="*/ 2190750 h 2309813"/>
                  <a:gd name="connsiteX9" fmla="*/ 2364 w 5488764"/>
                  <a:gd name="connsiteY9" fmla="*/ 1971675 h 2309813"/>
                  <a:gd name="connsiteX10" fmla="*/ 2364 w 5488764"/>
                  <a:gd name="connsiteY10" fmla="*/ 242888 h 2309813"/>
                  <a:gd name="connsiteX11" fmla="*/ 78564 w 5488764"/>
                  <a:gd name="connsiteY11" fmla="*/ 66675 h 2309813"/>
                  <a:gd name="connsiteX12" fmla="*/ 273827 w 5488764"/>
                  <a:gd name="connsiteY12" fmla="*/ 0 h 2309813"/>
                  <a:gd name="connsiteX0" fmla="*/ 273827 w 5488764"/>
                  <a:gd name="connsiteY0" fmla="*/ 0 h 2309813"/>
                  <a:gd name="connsiteX1" fmla="*/ 4793439 w 5488764"/>
                  <a:gd name="connsiteY1" fmla="*/ 4763 h 2309813"/>
                  <a:gd name="connsiteX2" fmla="*/ 4986827 w 5488764"/>
                  <a:gd name="connsiteY2" fmla="*/ 67926 h 2309813"/>
                  <a:gd name="connsiteX3" fmla="*/ 5096989 w 5488764"/>
                  <a:gd name="connsiteY3" fmla="*/ 279350 h 2309813"/>
                  <a:gd name="connsiteX4" fmla="*/ 5095064 w 5488764"/>
                  <a:gd name="connsiteY4" fmla="*/ 1887538 h 2309813"/>
                  <a:gd name="connsiteX5" fmla="*/ 5484002 w 5488764"/>
                  <a:gd name="connsiteY5" fmla="*/ 1893888 h 2309813"/>
                  <a:gd name="connsiteX6" fmla="*/ 5488764 w 5488764"/>
                  <a:gd name="connsiteY6" fmla="*/ 2309813 h 2309813"/>
                  <a:gd name="connsiteX7" fmla="*/ 245252 w 5488764"/>
                  <a:gd name="connsiteY7" fmla="*/ 2305050 h 2309813"/>
                  <a:gd name="connsiteX8" fmla="*/ 49990 w 5488764"/>
                  <a:gd name="connsiteY8" fmla="*/ 2190750 h 2309813"/>
                  <a:gd name="connsiteX9" fmla="*/ 2364 w 5488764"/>
                  <a:gd name="connsiteY9" fmla="*/ 1971675 h 2309813"/>
                  <a:gd name="connsiteX10" fmla="*/ 2364 w 5488764"/>
                  <a:gd name="connsiteY10" fmla="*/ 242888 h 2309813"/>
                  <a:gd name="connsiteX11" fmla="*/ 78564 w 5488764"/>
                  <a:gd name="connsiteY11" fmla="*/ 66675 h 2309813"/>
                  <a:gd name="connsiteX12" fmla="*/ 273827 w 5488764"/>
                  <a:gd name="connsiteY12" fmla="*/ 0 h 2309813"/>
                  <a:gd name="connsiteX0" fmla="*/ 273827 w 5488764"/>
                  <a:gd name="connsiteY0" fmla="*/ 0 h 2309813"/>
                  <a:gd name="connsiteX1" fmla="*/ 4793439 w 5488764"/>
                  <a:gd name="connsiteY1" fmla="*/ 4763 h 2309813"/>
                  <a:gd name="connsiteX2" fmla="*/ 4986827 w 5488764"/>
                  <a:gd name="connsiteY2" fmla="*/ 67926 h 2309813"/>
                  <a:gd name="connsiteX3" fmla="*/ 5096989 w 5488764"/>
                  <a:gd name="connsiteY3" fmla="*/ 279350 h 2309813"/>
                  <a:gd name="connsiteX4" fmla="*/ 5095064 w 5488764"/>
                  <a:gd name="connsiteY4" fmla="*/ 1887538 h 2309813"/>
                  <a:gd name="connsiteX5" fmla="*/ 5484002 w 5488764"/>
                  <a:gd name="connsiteY5" fmla="*/ 1884363 h 2309813"/>
                  <a:gd name="connsiteX6" fmla="*/ 5488764 w 5488764"/>
                  <a:gd name="connsiteY6" fmla="*/ 2309813 h 2309813"/>
                  <a:gd name="connsiteX7" fmla="*/ 245252 w 5488764"/>
                  <a:gd name="connsiteY7" fmla="*/ 2305050 h 2309813"/>
                  <a:gd name="connsiteX8" fmla="*/ 49990 w 5488764"/>
                  <a:gd name="connsiteY8" fmla="*/ 2190750 h 2309813"/>
                  <a:gd name="connsiteX9" fmla="*/ 2364 w 5488764"/>
                  <a:gd name="connsiteY9" fmla="*/ 1971675 h 2309813"/>
                  <a:gd name="connsiteX10" fmla="*/ 2364 w 5488764"/>
                  <a:gd name="connsiteY10" fmla="*/ 242888 h 2309813"/>
                  <a:gd name="connsiteX11" fmla="*/ 78564 w 5488764"/>
                  <a:gd name="connsiteY11" fmla="*/ 66675 h 2309813"/>
                  <a:gd name="connsiteX12" fmla="*/ 273827 w 5488764"/>
                  <a:gd name="connsiteY12" fmla="*/ 0 h 2309813"/>
                  <a:gd name="connsiteX0" fmla="*/ 273827 w 5490680"/>
                  <a:gd name="connsiteY0" fmla="*/ 0 h 2309813"/>
                  <a:gd name="connsiteX1" fmla="*/ 4793439 w 5490680"/>
                  <a:gd name="connsiteY1" fmla="*/ 4763 h 2309813"/>
                  <a:gd name="connsiteX2" fmla="*/ 4986827 w 5490680"/>
                  <a:gd name="connsiteY2" fmla="*/ 67926 h 2309813"/>
                  <a:gd name="connsiteX3" fmla="*/ 5096989 w 5490680"/>
                  <a:gd name="connsiteY3" fmla="*/ 279350 h 2309813"/>
                  <a:gd name="connsiteX4" fmla="*/ 5095064 w 5490680"/>
                  <a:gd name="connsiteY4" fmla="*/ 1887538 h 2309813"/>
                  <a:gd name="connsiteX5" fmla="*/ 5490352 w 5490680"/>
                  <a:gd name="connsiteY5" fmla="*/ 1887538 h 2309813"/>
                  <a:gd name="connsiteX6" fmla="*/ 5488764 w 5490680"/>
                  <a:gd name="connsiteY6" fmla="*/ 2309813 h 2309813"/>
                  <a:gd name="connsiteX7" fmla="*/ 245252 w 5490680"/>
                  <a:gd name="connsiteY7" fmla="*/ 2305050 h 2309813"/>
                  <a:gd name="connsiteX8" fmla="*/ 49990 w 5490680"/>
                  <a:gd name="connsiteY8" fmla="*/ 2190750 h 2309813"/>
                  <a:gd name="connsiteX9" fmla="*/ 2364 w 5490680"/>
                  <a:gd name="connsiteY9" fmla="*/ 1971675 h 2309813"/>
                  <a:gd name="connsiteX10" fmla="*/ 2364 w 5490680"/>
                  <a:gd name="connsiteY10" fmla="*/ 242888 h 2309813"/>
                  <a:gd name="connsiteX11" fmla="*/ 78564 w 5490680"/>
                  <a:gd name="connsiteY11" fmla="*/ 66675 h 2309813"/>
                  <a:gd name="connsiteX12" fmla="*/ 273827 w 5490680"/>
                  <a:gd name="connsiteY12" fmla="*/ 0 h 2309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90680" h="2309813">
                    <a:moveTo>
                      <a:pt x="273827" y="0"/>
                    </a:moveTo>
                    <a:lnTo>
                      <a:pt x="4793439" y="4763"/>
                    </a:lnTo>
                    <a:cubicBezTo>
                      <a:pt x="4886864" y="7888"/>
                      <a:pt x="4926502" y="15538"/>
                      <a:pt x="4986827" y="67926"/>
                    </a:cubicBezTo>
                    <a:cubicBezTo>
                      <a:pt x="5065915" y="144413"/>
                      <a:pt x="5067165" y="175775"/>
                      <a:pt x="5096989" y="279350"/>
                    </a:cubicBezTo>
                    <a:cubicBezTo>
                      <a:pt x="5096347" y="815413"/>
                      <a:pt x="5095706" y="1351475"/>
                      <a:pt x="5095064" y="1887538"/>
                    </a:cubicBezTo>
                    <a:lnTo>
                      <a:pt x="5490352" y="1887538"/>
                    </a:lnTo>
                    <a:cubicBezTo>
                      <a:pt x="5491939" y="2024063"/>
                      <a:pt x="5487177" y="2173288"/>
                      <a:pt x="5488764" y="2309813"/>
                    </a:cubicBezTo>
                    <a:lnTo>
                      <a:pt x="245252" y="2305050"/>
                    </a:lnTo>
                    <a:cubicBezTo>
                      <a:pt x="175402" y="2290762"/>
                      <a:pt x="138889" y="2286000"/>
                      <a:pt x="49990" y="2190750"/>
                    </a:cubicBezTo>
                    <a:cubicBezTo>
                      <a:pt x="5540" y="2117725"/>
                      <a:pt x="-5574" y="2058988"/>
                      <a:pt x="2364" y="1971675"/>
                    </a:cubicBezTo>
                    <a:lnTo>
                      <a:pt x="2364" y="242888"/>
                    </a:lnTo>
                    <a:cubicBezTo>
                      <a:pt x="30939" y="138113"/>
                      <a:pt x="-11924" y="209551"/>
                      <a:pt x="78564" y="66675"/>
                    </a:cubicBezTo>
                    <a:cubicBezTo>
                      <a:pt x="210327" y="-7937"/>
                      <a:pt x="170639" y="17463"/>
                      <a:pt x="273827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" name="グループ化 14"/>
              <p:cNvGrpSpPr>
                <a:grpSpLocks noChangeAspect="1"/>
              </p:cNvGrpSpPr>
              <p:nvPr/>
            </p:nvGrpSpPr>
            <p:grpSpPr>
              <a:xfrm>
                <a:off x="2215065" y="2168492"/>
                <a:ext cx="4650598" cy="1915118"/>
                <a:chOff x="2226216" y="2139643"/>
                <a:chExt cx="4650598" cy="1915118"/>
              </a:xfrm>
            </p:grpSpPr>
            <p:grpSp>
              <p:nvGrpSpPr>
                <p:cNvPr id="13" name="グループ化 12"/>
                <p:cNvGrpSpPr/>
                <p:nvPr/>
              </p:nvGrpSpPr>
              <p:grpSpPr>
                <a:xfrm>
                  <a:off x="2226216" y="2139643"/>
                  <a:ext cx="4650598" cy="1915118"/>
                  <a:chOff x="-3538001" y="2035364"/>
                  <a:chExt cx="4650598" cy="1915118"/>
                </a:xfrm>
              </p:grpSpPr>
              <p:grpSp>
                <p:nvGrpSpPr>
                  <p:cNvPr id="12" name="グループ化 11"/>
                  <p:cNvGrpSpPr/>
                  <p:nvPr/>
                </p:nvGrpSpPr>
                <p:grpSpPr>
                  <a:xfrm>
                    <a:off x="-3311894" y="2035364"/>
                    <a:ext cx="4193244" cy="1915118"/>
                    <a:chOff x="2452323" y="2557601"/>
                    <a:chExt cx="4193244" cy="1915118"/>
                  </a:xfrm>
                </p:grpSpPr>
                <p:grpSp>
                  <p:nvGrpSpPr>
                    <p:cNvPr id="11" name="グループ化 10"/>
                    <p:cNvGrpSpPr/>
                    <p:nvPr/>
                  </p:nvGrpSpPr>
                  <p:grpSpPr>
                    <a:xfrm>
                      <a:off x="2452323" y="2557601"/>
                      <a:ext cx="4193244" cy="1915118"/>
                      <a:chOff x="2452323" y="2133785"/>
                      <a:chExt cx="4193244" cy="1915118"/>
                    </a:xfrm>
                  </p:grpSpPr>
                  <p:pic>
                    <p:nvPicPr>
                      <p:cNvPr id="2052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943" y="2133785"/>
                        <a:ext cx="546605" cy="380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sp>
                    <p:nvSpPr>
                      <p:cNvPr id="114" name="角丸四角形 113"/>
                      <p:cNvSpPr/>
                      <p:nvPr/>
                    </p:nvSpPr>
                    <p:spPr>
                      <a:xfrm>
                        <a:off x="2452323" y="2512532"/>
                        <a:ext cx="4193244" cy="1536371"/>
                      </a:xfrm>
                      <a:prstGeom prst="roundRect">
                        <a:avLst>
                          <a:gd name="adj" fmla="val 12533"/>
                        </a:avLst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cxnSp>
                  <p:nvCxnSpPr>
                    <p:cNvPr id="115" name="直線矢印コネクタ 114"/>
                    <p:cNvCxnSpPr/>
                    <p:nvPr/>
                  </p:nvCxnSpPr>
                  <p:spPr>
                    <a:xfrm flipH="1">
                      <a:off x="3260956" y="2752350"/>
                      <a:ext cx="29438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直線矢印コネクタ 115"/>
                    <p:cNvCxnSpPr/>
                    <p:nvPr/>
                  </p:nvCxnSpPr>
                  <p:spPr>
                    <a:xfrm flipH="1" flipV="1">
                      <a:off x="4719793" y="2750230"/>
                      <a:ext cx="1135157" cy="212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7" name="直線矢印コネクタ 116"/>
                  <p:cNvCxnSpPr/>
                  <p:nvPr/>
                </p:nvCxnSpPr>
                <p:spPr>
                  <a:xfrm flipV="1">
                    <a:off x="1112597" y="2648502"/>
                    <a:ext cx="0" cy="998127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線矢印コネクタ 117"/>
                  <p:cNvCxnSpPr/>
                  <p:nvPr/>
                </p:nvCxnSpPr>
                <p:spPr>
                  <a:xfrm flipV="1">
                    <a:off x="-3538001" y="2603334"/>
                    <a:ext cx="0" cy="998127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27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7551" y="2472708"/>
                  <a:ext cx="2700751" cy="14156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91" name="正方形/長方形 190"/>
            <p:cNvSpPr/>
            <p:nvPr/>
          </p:nvSpPr>
          <p:spPr>
            <a:xfrm>
              <a:off x="7254330" y="3977071"/>
              <a:ext cx="583269" cy="5894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662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58510" y="4630639"/>
            <a:ext cx="8252580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/>
              <a:t>音響パワーの流れ方向を解析する手法の提案</a:t>
            </a:r>
            <a:endParaRPr lang="en-US" altLang="ja-JP" sz="32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09923" y="5400661"/>
            <a:ext cx="698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回路直結 </a:t>
            </a:r>
            <a:r>
              <a:rPr kumimoji="1" lang="en-US" altLang="ja-JP" sz="2400" dirty="0"/>
              <a:t>(</a:t>
            </a:r>
            <a:r>
              <a:rPr kumimoji="1"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ja-JP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[Ω]</a:t>
            </a:r>
            <a:r>
              <a:rPr kumimoji="1" lang="en-US" altLang="ja-JP" sz="2400" dirty="0"/>
              <a:t>)</a:t>
            </a:r>
            <a:r>
              <a:rPr lang="ja-JP" altLang="en-US" sz="2400" dirty="0"/>
              <a:t>，</a:t>
            </a:r>
            <a:r>
              <a:rPr kumimoji="1" lang="ja-JP" altLang="en-US" sz="2400" dirty="0"/>
              <a:t>開放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1" lang="ja-JP" altLang="en-US" sz="2400" dirty="0">
                <a:latin typeface="+mn-ea"/>
                <a:cs typeface="Arial" panose="020B0604020202020204" pitchFamily="34" charset="0"/>
              </a:rPr>
              <a:t>∞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[Ω]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ja-JP" altLang="en-US" sz="2400" dirty="0"/>
              <a:t>で実測・解析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2627" y="4179394"/>
            <a:ext cx="8653542" cy="19859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646106" y="3935101"/>
            <a:ext cx="1851789" cy="492443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ja-JP" altLang="en-US" sz="2600" dirty="0"/>
              <a:t>本研究目的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600" y="44623"/>
            <a:ext cx="91183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研究目的</a:t>
            </a:r>
            <a:endParaRPr lang="en-US" altLang="ja-JP" sz="3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454652" y="1170577"/>
            <a:ext cx="6234697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電力フィードバック型熱音響発電機の位相調整</a:t>
            </a:r>
            <a:endParaRPr lang="en-US" altLang="ja-JP" sz="2400" dirty="0"/>
          </a:p>
        </p:txBody>
      </p:sp>
      <p:sp>
        <p:nvSpPr>
          <p:cNvPr id="45" name="正方形/長方形 44"/>
          <p:cNvSpPr/>
          <p:nvPr/>
        </p:nvSpPr>
        <p:spPr>
          <a:xfrm>
            <a:off x="893482" y="985625"/>
            <a:ext cx="7357036" cy="7514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102858" y="798803"/>
            <a:ext cx="4264309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200" dirty="0"/>
              <a:t>従来研究</a:t>
            </a:r>
            <a:r>
              <a:rPr lang="en-US" altLang="ja-JP" sz="2200" dirty="0"/>
              <a:t>【</a:t>
            </a:r>
            <a:r>
              <a:rPr lang="ja-JP" altLang="en-US" sz="2200" dirty="0"/>
              <a:t>日本音響学会  </a:t>
            </a:r>
            <a:r>
              <a:rPr lang="en-US" altLang="ja-JP" sz="2200" dirty="0"/>
              <a:t>2016. 3】</a:t>
            </a:r>
            <a:endParaRPr lang="ja-JP" altLang="en-US" sz="2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8077" y="2122502"/>
            <a:ext cx="7868963" cy="55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/>
              <a:t>【</a:t>
            </a:r>
            <a:r>
              <a:rPr lang="ja-JP" altLang="en-US" sz="2600" dirty="0"/>
              <a:t>実験的</a:t>
            </a:r>
            <a:r>
              <a:rPr lang="en-US" altLang="ja-JP" sz="2600" dirty="0"/>
              <a:t>】</a:t>
            </a:r>
            <a:r>
              <a:rPr lang="ja-JP" altLang="en-US" sz="2600" dirty="0"/>
              <a:t>  回路直結時の音響パワーの流れ方向を観測　</a:t>
            </a:r>
            <a:endParaRPr lang="en-US" altLang="ja-JP" sz="2600" dirty="0"/>
          </a:p>
        </p:txBody>
      </p:sp>
      <p:sp>
        <p:nvSpPr>
          <p:cNvPr id="97" name="正方形/長方形 96"/>
          <p:cNvSpPr/>
          <p:nvPr/>
        </p:nvSpPr>
        <p:spPr>
          <a:xfrm>
            <a:off x="4928946" y="2859263"/>
            <a:ext cx="3647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ループ管型システムと一致</a:t>
            </a:r>
          </a:p>
        </p:txBody>
      </p:sp>
      <p:cxnSp>
        <p:nvCxnSpPr>
          <p:cNvPr id="123" name="直線コネクタ 122"/>
          <p:cNvCxnSpPr/>
          <p:nvPr/>
        </p:nvCxnSpPr>
        <p:spPr>
          <a:xfrm>
            <a:off x="4185736" y="2620375"/>
            <a:ext cx="3266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正方形/長方形 124"/>
          <p:cNvSpPr/>
          <p:nvPr/>
        </p:nvSpPr>
        <p:spPr>
          <a:xfrm>
            <a:off x="4862787" y="2811844"/>
            <a:ext cx="3779959" cy="545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下矢印 127"/>
          <p:cNvSpPr/>
          <p:nvPr/>
        </p:nvSpPr>
        <p:spPr>
          <a:xfrm rot="16200000">
            <a:off x="4285494" y="2801607"/>
            <a:ext cx="418556" cy="565624"/>
          </a:xfrm>
          <a:prstGeom prst="downArrow">
            <a:avLst>
              <a:gd name="adj1" fmla="val 34916"/>
              <a:gd name="adj2" fmla="val 43829"/>
            </a:avLst>
          </a:prstGeom>
          <a:solidFill>
            <a:srgbClr val="F6161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0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51520" y="4429617"/>
            <a:ext cx="8640960" cy="2232248"/>
            <a:chOff x="251520" y="6453336"/>
            <a:chExt cx="8640960" cy="2232248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251520" y="6453336"/>
              <a:ext cx="8640960" cy="2232248"/>
              <a:chOff x="251520" y="4293096"/>
              <a:chExt cx="8640960" cy="2232248"/>
            </a:xfrm>
          </p:grpSpPr>
          <p:grpSp>
            <p:nvGrpSpPr>
              <p:cNvPr id="31" name="グループ化 30"/>
              <p:cNvGrpSpPr/>
              <p:nvPr/>
            </p:nvGrpSpPr>
            <p:grpSpPr>
              <a:xfrm>
                <a:off x="251520" y="5588255"/>
                <a:ext cx="8640960" cy="937089"/>
                <a:chOff x="9346300" y="3499414"/>
                <a:chExt cx="8640960" cy="9370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テキスト ボックス 40"/>
                    <p:cNvSpPr txBox="1"/>
                    <p:nvPr/>
                  </p:nvSpPr>
                  <p:spPr>
                    <a:xfrm>
                      <a:off x="9749404" y="3708928"/>
                      <a:ext cx="7732255" cy="5905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3000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3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3000" i="1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A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30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lang="en-US" altLang="ja-JP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3000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3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3000" i="1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30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lang="ja-JP" altLang="en-US" sz="3000" dirty="0"/>
                        <a:t>の比から，音響パワーの流れ方向を判別</a:t>
                      </a:r>
                    </a:p>
                  </p:txBody>
                </p:sp>
              </mc:Choice>
              <mc:Fallback xmlns="">
                <p:sp>
                  <p:nvSpPr>
                    <p:cNvPr id="41" name="テキスト ボックス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49404" y="3708928"/>
                      <a:ext cx="7732255" cy="59054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t="-13402" r="-1812" b="-278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正方形/長方形 41"/>
                <p:cNvSpPr/>
                <p:nvPr/>
              </p:nvSpPr>
              <p:spPr>
                <a:xfrm>
                  <a:off x="9346300" y="3499414"/>
                  <a:ext cx="8640960" cy="93708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テキスト ボックス 39"/>
                  <p:cNvSpPr txBox="1"/>
                  <p:nvPr/>
                </p:nvSpPr>
                <p:spPr>
                  <a:xfrm>
                    <a:off x="971600" y="4293096"/>
                    <a:ext cx="7235650" cy="14419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tabLst>
                        <a:tab pos="3498850" algn="l"/>
                      </a:tabLst>
                    </a:pPr>
                    <a:r>
                      <a:rPr kumimoji="1" lang="ja-JP" altLang="en-US" sz="2800" dirty="0"/>
                      <a:t>問題</a:t>
                    </a:r>
                    <a:r>
                      <a:rPr kumimoji="1" lang="en-US" altLang="ja-JP" sz="2800" dirty="0"/>
                      <a:t>: </a:t>
                    </a:r>
                    <a:r>
                      <a:rPr kumimoji="1" lang="ja-JP" altLang="en-US" sz="2800" dirty="0"/>
                      <a:t>発振時 </a:t>
                    </a:r>
                    <a:r>
                      <a:rPr kumimoji="1" lang="en-US" altLang="ja-JP" sz="2800" dirty="0"/>
                      <a:t>(</a:t>
                    </a:r>
                    <a:r>
                      <a:rPr kumimoji="1" lang="ja-JP" altLang="en-US" sz="2800" dirty="0"/>
                      <a:t>不安定</a:t>
                    </a:r>
                    <a:r>
                      <a:rPr kumimoji="1" lang="en-US" altLang="ja-JP" sz="2800" dirty="0"/>
                      <a:t>)	</a:t>
                    </a:r>
                    <a:r>
                      <a:rPr lang="ja-JP" altLang="en-US" sz="2800" dirty="0"/>
                      <a:t>＝</a:t>
                    </a:r>
                    <a:r>
                      <a:rPr lang="ja-JP" altLang="en-US" sz="2800" dirty="0"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800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8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800" i="1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A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altLang="ja-JP" sz="2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800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8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800" i="1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B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kumimoji="1" lang="ja-JP" altLang="en-US" sz="2800" dirty="0"/>
                      <a:t>は</a:t>
                    </a:r>
                    <a:r>
                      <a:rPr kumimoji="1" lang="ja-JP" altLang="en-US" sz="2800" dirty="0">
                        <a:latin typeface="+mj-ea"/>
                        <a:ea typeface="+mj-ea"/>
                      </a:rPr>
                      <a:t>∞</a:t>
                    </a:r>
                    <a:r>
                      <a:rPr kumimoji="1" lang="ja-JP" altLang="en-US" sz="2800" dirty="0"/>
                      <a:t>に発散</a:t>
                    </a:r>
                    <a:endParaRPr kumimoji="1" lang="en-US" altLang="ja-JP" sz="2800" dirty="0"/>
                  </a:p>
                  <a:p>
                    <a:pPr>
                      <a:tabLst>
                        <a:tab pos="3494088" algn="l"/>
                      </a:tabLst>
                    </a:pPr>
                    <a:r>
                      <a:rPr lang="ja-JP" altLang="en-US" sz="2800" dirty="0"/>
                      <a:t>提案</a:t>
                    </a:r>
                    <a:r>
                      <a:rPr lang="en-US" altLang="ja-JP" sz="2800" dirty="0"/>
                      <a:t>: </a:t>
                    </a:r>
                    <a:r>
                      <a:rPr lang="ja-JP" altLang="en-US" sz="2800" dirty="0">
                        <a:solidFill>
                          <a:srgbClr val="FF0000"/>
                        </a:solidFill>
                      </a:rPr>
                      <a:t>臨界状態の利用 </a:t>
                    </a:r>
                    <a:r>
                      <a:rPr lang="en-US" altLang="ja-JP" sz="2800" dirty="0">
                        <a:solidFill>
                          <a:srgbClr val="FF0000"/>
                        </a:solidFill>
                      </a:rPr>
                      <a:t>	</a:t>
                    </a:r>
                    <a:r>
                      <a:rPr lang="ja-JP" altLang="en-US" sz="2800" dirty="0"/>
                      <a:t>＝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800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8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800" i="1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A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altLang="ja-JP" sz="2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800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8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800" i="1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B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ja-JP" altLang="en-US" sz="2800" dirty="0"/>
                      <a:t>の比が定まる</a:t>
                    </a:r>
                    <a:r>
                      <a:rPr lang="ja-JP" altLang="en-US" sz="280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ja-JP" altLang="en-US" sz="2800" dirty="0"/>
                      <a:t> </a:t>
                    </a:r>
                  </a:p>
                  <a:p>
                    <a:endParaRPr kumimoji="1" lang="ja-JP" altLang="en-US" sz="2800" dirty="0"/>
                  </a:p>
                </p:txBody>
              </p:sp>
            </mc:Choice>
            <mc:Fallback xmlns="">
              <p:sp>
                <p:nvSpPr>
                  <p:cNvPr id="40" name="テキスト ボックス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600" y="4293096"/>
                    <a:ext cx="7235650" cy="144193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685" t="-466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テキスト ボックス 4"/>
            <p:cNvSpPr txBox="1"/>
            <p:nvPr/>
          </p:nvSpPr>
          <p:spPr>
            <a:xfrm>
              <a:off x="3857044" y="7514292"/>
              <a:ext cx="1412551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提案手法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895992" y="1248623"/>
            <a:ext cx="7208001" cy="75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/>
              <a:t>リニアモータの電気－音響特性に基づく</a:t>
            </a:r>
            <a:endParaRPr lang="en-US" altLang="ja-JP" sz="2200" dirty="0"/>
          </a:p>
          <a:p>
            <a:r>
              <a:rPr lang="ja-JP" altLang="en-US" sz="2200" dirty="0"/>
              <a:t>電力フィードバック型熱音響発電機の安定性解析  </a:t>
            </a:r>
            <a:r>
              <a:rPr lang="en-US" altLang="ja-JP" sz="2200" dirty="0"/>
              <a:t>(</a:t>
            </a:r>
            <a:r>
              <a:rPr lang="ja-JP" altLang="en-US" sz="2200" dirty="0"/>
              <a:t>小林 他</a:t>
            </a:r>
            <a:r>
              <a:rPr lang="en-US" altLang="ja-JP" sz="2200" dirty="0"/>
              <a:t>)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628131" y="1093386"/>
            <a:ext cx="7887738" cy="972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89611" y="908720"/>
            <a:ext cx="432715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000" dirty="0"/>
              <a:t>従来研究</a:t>
            </a:r>
            <a:r>
              <a:rPr lang="en-US" altLang="ja-JP" sz="2000" dirty="0"/>
              <a:t>【</a:t>
            </a:r>
            <a:r>
              <a:rPr lang="ja-JP" altLang="en-US" sz="2000" dirty="0"/>
              <a:t>日本音響学会誌　掲載決定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5604" y="44624"/>
            <a:ext cx="91183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研究目的 </a:t>
            </a:r>
            <a:r>
              <a:rPr lang="en-US" altLang="ja-JP" sz="3400" dirty="0"/>
              <a:t>(</a:t>
            </a:r>
            <a:r>
              <a:rPr lang="ja-JP" altLang="en-US" sz="3400" dirty="0"/>
              <a:t>続き</a:t>
            </a:r>
            <a:r>
              <a:rPr lang="en-US" altLang="ja-JP" sz="3400" dirty="0"/>
              <a:t>)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5441207" y="2825836"/>
            <a:ext cx="2808312" cy="92253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6121700" y="2715791"/>
            <a:ext cx="1479084" cy="2983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5657231" y="2629745"/>
            <a:ext cx="465906" cy="466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7601447" y="2629745"/>
            <a:ext cx="465906" cy="466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6648461" y="2715429"/>
            <a:ext cx="425563" cy="299552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6471998" y="3617364"/>
            <a:ext cx="778488" cy="2894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フリーフォーム 62"/>
          <p:cNvSpPr/>
          <p:nvPr/>
        </p:nvSpPr>
        <p:spPr bwMode="auto">
          <a:xfrm>
            <a:off x="5292080" y="2541396"/>
            <a:ext cx="3102144" cy="1473994"/>
          </a:xfrm>
          <a:custGeom>
            <a:avLst/>
            <a:gdLst>
              <a:gd name="connsiteX0" fmla="*/ 2157413 w 4252913"/>
              <a:gd name="connsiteY0" fmla="*/ 0 h 1452563"/>
              <a:gd name="connsiteX1" fmla="*/ 2162175 w 4252913"/>
              <a:gd name="connsiteY1" fmla="*/ 633413 h 1452563"/>
              <a:gd name="connsiteX2" fmla="*/ 3914775 w 4252913"/>
              <a:gd name="connsiteY2" fmla="*/ 628650 h 1452563"/>
              <a:gd name="connsiteX3" fmla="*/ 3914775 w 4252913"/>
              <a:gd name="connsiteY3" fmla="*/ 838200 h 1452563"/>
              <a:gd name="connsiteX4" fmla="*/ 361950 w 4252913"/>
              <a:gd name="connsiteY4" fmla="*/ 833438 h 1452563"/>
              <a:gd name="connsiteX5" fmla="*/ 361950 w 4252913"/>
              <a:gd name="connsiteY5" fmla="*/ 638175 h 1452563"/>
              <a:gd name="connsiteX6" fmla="*/ 1214438 w 4252913"/>
              <a:gd name="connsiteY6" fmla="*/ 628650 h 1452563"/>
              <a:gd name="connsiteX7" fmla="*/ 1209675 w 4252913"/>
              <a:gd name="connsiteY7" fmla="*/ 0 h 1452563"/>
              <a:gd name="connsiteX8" fmla="*/ 0 w 4252913"/>
              <a:gd name="connsiteY8" fmla="*/ 4763 h 1452563"/>
              <a:gd name="connsiteX9" fmla="*/ 0 w 4252913"/>
              <a:gd name="connsiteY9" fmla="*/ 1452563 h 1452563"/>
              <a:gd name="connsiteX10" fmla="*/ 4252913 w 4252913"/>
              <a:gd name="connsiteY10" fmla="*/ 1443038 h 1452563"/>
              <a:gd name="connsiteX11" fmla="*/ 4243388 w 4252913"/>
              <a:gd name="connsiteY11" fmla="*/ 4763 h 1452563"/>
              <a:gd name="connsiteX12" fmla="*/ 2157413 w 4252913"/>
              <a:gd name="connsiteY12" fmla="*/ 0 h 1452563"/>
              <a:gd name="connsiteX0" fmla="*/ 2157413 w 4252913"/>
              <a:gd name="connsiteY0" fmla="*/ 0 h 1452563"/>
              <a:gd name="connsiteX1" fmla="*/ 2162175 w 4252913"/>
              <a:gd name="connsiteY1" fmla="*/ 633413 h 1452563"/>
              <a:gd name="connsiteX2" fmla="*/ 3914775 w 4252913"/>
              <a:gd name="connsiteY2" fmla="*/ 628650 h 1452563"/>
              <a:gd name="connsiteX3" fmla="*/ 3914775 w 4252913"/>
              <a:gd name="connsiteY3" fmla="*/ 838200 h 1452563"/>
              <a:gd name="connsiteX4" fmla="*/ 361950 w 4252913"/>
              <a:gd name="connsiteY4" fmla="*/ 833438 h 1452563"/>
              <a:gd name="connsiteX5" fmla="*/ 361950 w 4252913"/>
              <a:gd name="connsiteY5" fmla="*/ 638175 h 1452563"/>
              <a:gd name="connsiteX6" fmla="*/ 790697 w 4252913"/>
              <a:gd name="connsiteY6" fmla="*/ 652463 h 1452563"/>
              <a:gd name="connsiteX7" fmla="*/ 1209675 w 4252913"/>
              <a:gd name="connsiteY7" fmla="*/ 0 h 1452563"/>
              <a:gd name="connsiteX8" fmla="*/ 0 w 4252913"/>
              <a:gd name="connsiteY8" fmla="*/ 4763 h 1452563"/>
              <a:gd name="connsiteX9" fmla="*/ 0 w 4252913"/>
              <a:gd name="connsiteY9" fmla="*/ 1452563 h 1452563"/>
              <a:gd name="connsiteX10" fmla="*/ 4252913 w 4252913"/>
              <a:gd name="connsiteY10" fmla="*/ 1443038 h 1452563"/>
              <a:gd name="connsiteX11" fmla="*/ 4243388 w 4252913"/>
              <a:gd name="connsiteY11" fmla="*/ 4763 h 1452563"/>
              <a:gd name="connsiteX12" fmla="*/ 2157413 w 4252913"/>
              <a:gd name="connsiteY12" fmla="*/ 0 h 1452563"/>
              <a:gd name="connsiteX0" fmla="*/ 2157413 w 4252913"/>
              <a:gd name="connsiteY0" fmla="*/ 9525 h 1462088"/>
              <a:gd name="connsiteX1" fmla="*/ 2162175 w 4252913"/>
              <a:gd name="connsiteY1" fmla="*/ 642938 h 1462088"/>
              <a:gd name="connsiteX2" fmla="*/ 3914775 w 4252913"/>
              <a:gd name="connsiteY2" fmla="*/ 638175 h 1462088"/>
              <a:gd name="connsiteX3" fmla="*/ 3914775 w 4252913"/>
              <a:gd name="connsiteY3" fmla="*/ 847725 h 1462088"/>
              <a:gd name="connsiteX4" fmla="*/ 361950 w 4252913"/>
              <a:gd name="connsiteY4" fmla="*/ 842963 h 1462088"/>
              <a:gd name="connsiteX5" fmla="*/ 361950 w 4252913"/>
              <a:gd name="connsiteY5" fmla="*/ 647700 h 1462088"/>
              <a:gd name="connsiteX6" fmla="*/ 790697 w 4252913"/>
              <a:gd name="connsiteY6" fmla="*/ 661988 h 1462088"/>
              <a:gd name="connsiteX7" fmla="*/ 795350 w 4252913"/>
              <a:gd name="connsiteY7" fmla="*/ 0 h 1462088"/>
              <a:gd name="connsiteX8" fmla="*/ 0 w 4252913"/>
              <a:gd name="connsiteY8" fmla="*/ 14288 h 1462088"/>
              <a:gd name="connsiteX9" fmla="*/ 0 w 4252913"/>
              <a:gd name="connsiteY9" fmla="*/ 1462088 h 1462088"/>
              <a:gd name="connsiteX10" fmla="*/ 4252913 w 4252913"/>
              <a:gd name="connsiteY10" fmla="*/ 1452563 h 1462088"/>
              <a:gd name="connsiteX11" fmla="*/ 4243388 w 4252913"/>
              <a:gd name="connsiteY11" fmla="*/ 14288 h 1462088"/>
              <a:gd name="connsiteX12" fmla="*/ 2157413 w 4252913"/>
              <a:gd name="connsiteY12" fmla="*/ 9525 h 1462088"/>
              <a:gd name="connsiteX0" fmla="*/ 2157413 w 4252913"/>
              <a:gd name="connsiteY0" fmla="*/ 9525 h 1462088"/>
              <a:gd name="connsiteX1" fmla="*/ 2162175 w 4252913"/>
              <a:gd name="connsiteY1" fmla="*/ 642938 h 1462088"/>
              <a:gd name="connsiteX2" fmla="*/ 3914775 w 4252913"/>
              <a:gd name="connsiteY2" fmla="*/ 638175 h 1462088"/>
              <a:gd name="connsiteX3" fmla="*/ 3914775 w 4252913"/>
              <a:gd name="connsiteY3" fmla="*/ 847725 h 1462088"/>
              <a:gd name="connsiteX4" fmla="*/ 361950 w 4252913"/>
              <a:gd name="connsiteY4" fmla="*/ 842963 h 1462088"/>
              <a:gd name="connsiteX5" fmla="*/ 361950 w 4252913"/>
              <a:gd name="connsiteY5" fmla="*/ 666750 h 1462088"/>
              <a:gd name="connsiteX6" fmla="*/ 790697 w 4252913"/>
              <a:gd name="connsiteY6" fmla="*/ 661988 h 1462088"/>
              <a:gd name="connsiteX7" fmla="*/ 795350 w 4252913"/>
              <a:gd name="connsiteY7" fmla="*/ 0 h 1462088"/>
              <a:gd name="connsiteX8" fmla="*/ 0 w 4252913"/>
              <a:gd name="connsiteY8" fmla="*/ 14288 h 1462088"/>
              <a:gd name="connsiteX9" fmla="*/ 0 w 4252913"/>
              <a:gd name="connsiteY9" fmla="*/ 1462088 h 1462088"/>
              <a:gd name="connsiteX10" fmla="*/ 4252913 w 4252913"/>
              <a:gd name="connsiteY10" fmla="*/ 1452563 h 1462088"/>
              <a:gd name="connsiteX11" fmla="*/ 4243388 w 4252913"/>
              <a:gd name="connsiteY11" fmla="*/ 14288 h 1462088"/>
              <a:gd name="connsiteX12" fmla="*/ 2157413 w 4252913"/>
              <a:gd name="connsiteY12" fmla="*/ 9525 h 1462088"/>
              <a:gd name="connsiteX0" fmla="*/ 2157413 w 4252913"/>
              <a:gd name="connsiteY0" fmla="*/ 20637 h 1473200"/>
              <a:gd name="connsiteX1" fmla="*/ 2162175 w 4252913"/>
              <a:gd name="connsiteY1" fmla="*/ 654050 h 1473200"/>
              <a:gd name="connsiteX2" fmla="*/ 3914775 w 4252913"/>
              <a:gd name="connsiteY2" fmla="*/ 6492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4185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157413 w 4252913"/>
              <a:gd name="connsiteY12" fmla="*/ 20637 h 1473200"/>
              <a:gd name="connsiteX0" fmla="*/ 2157413 w 4252913"/>
              <a:gd name="connsiteY0" fmla="*/ 9525 h 1462088"/>
              <a:gd name="connsiteX1" fmla="*/ 2162175 w 4252913"/>
              <a:gd name="connsiteY1" fmla="*/ 642938 h 1462088"/>
              <a:gd name="connsiteX2" fmla="*/ 3914775 w 4252913"/>
              <a:gd name="connsiteY2" fmla="*/ 638175 h 1462088"/>
              <a:gd name="connsiteX3" fmla="*/ 3914775 w 4252913"/>
              <a:gd name="connsiteY3" fmla="*/ 847725 h 1462088"/>
              <a:gd name="connsiteX4" fmla="*/ 361950 w 4252913"/>
              <a:gd name="connsiteY4" fmla="*/ 842963 h 1462088"/>
              <a:gd name="connsiteX5" fmla="*/ 361950 w 4252913"/>
              <a:gd name="connsiteY5" fmla="*/ 666750 h 1462088"/>
              <a:gd name="connsiteX6" fmla="*/ 790697 w 4252913"/>
              <a:gd name="connsiteY6" fmla="*/ 661988 h 1462088"/>
              <a:gd name="connsiteX7" fmla="*/ 795350 w 4252913"/>
              <a:gd name="connsiteY7" fmla="*/ 0 h 1462088"/>
              <a:gd name="connsiteX8" fmla="*/ 0 w 4252913"/>
              <a:gd name="connsiteY8" fmla="*/ 7938 h 1462088"/>
              <a:gd name="connsiteX9" fmla="*/ 0 w 4252913"/>
              <a:gd name="connsiteY9" fmla="*/ 1462088 h 1462088"/>
              <a:gd name="connsiteX10" fmla="*/ 4252913 w 4252913"/>
              <a:gd name="connsiteY10" fmla="*/ 1452563 h 1462088"/>
              <a:gd name="connsiteX11" fmla="*/ 4243388 w 4252913"/>
              <a:gd name="connsiteY11" fmla="*/ 14288 h 1462088"/>
              <a:gd name="connsiteX12" fmla="*/ 2157413 w 4252913"/>
              <a:gd name="connsiteY12" fmla="*/ 9525 h 1462088"/>
              <a:gd name="connsiteX0" fmla="*/ 2157413 w 4252913"/>
              <a:gd name="connsiteY0" fmla="*/ 20637 h 1473200"/>
              <a:gd name="connsiteX1" fmla="*/ 2162175 w 4252913"/>
              <a:gd name="connsiteY1" fmla="*/ 654050 h 1473200"/>
              <a:gd name="connsiteX2" fmla="*/ 3914775 w 4252913"/>
              <a:gd name="connsiteY2" fmla="*/ 6492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157413 w 4252913"/>
              <a:gd name="connsiteY12" fmla="*/ 20637 h 1473200"/>
              <a:gd name="connsiteX0" fmla="*/ 1412465 w 4252913"/>
              <a:gd name="connsiteY0" fmla="*/ 1587 h 1473200"/>
              <a:gd name="connsiteX1" fmla="*/ 2162175 w 4252913"/>
              <a:gd name="connsiteY1" fmla="*/ 654050 h 1473200"/>
              <a:gd name="connsiteX2" fmla="*/ 3914775 w 4252913"/>
              <a:gd name="connsiteY2" fmla="*/ 6492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1412465 w 4252913"/>
              <a:gd name="connsiteY12" fmla="*/ 1587 h 1473200"/>
              <a:gd name="connsiteX0" fmla="*/ 1412465 w 4252913"/>
              <a:gd name="connsiteY0" fmla="*/ 1587 h 1473200"/>
              <a:gd name="connsiteX1" fmla="*/ 1413042 w 4252913"/>
              <a:gd name="connsiteY1" fmla="*/ 673100 h 1473200"/>
              <a:gd name="connsiteX2" fmla="*/ 3914775 w 4252913"/>
              <a:gd name="connsiteY2" fmla="*/ 6492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1412465 w 4252913"/>
              <a:gd name="connsiteY12" fmla="*/ 1587 h 1473200"/>
              <a:gd name="connsiteX0" fmla="*/ 1412465 w 4252913"/>
              <a:gd name="connsiteY0" fmla="*/ 1587 h 1473200"/>
              <a:gd name="connsiteX1" fmla="*/ 1413042 w 4252913"/>
              <a:gd name="connsiteY1" fmla="*/ 673100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1412465 w 4252913"/>
              <a:gd name="connsiteY12" fmla="*/ 1587 h 1473200"/>
              <a:gd name="connsiteX0" fmla="*/ 1412465 w 4252913"/>
              <a:gd name="connsiteY0" fmla="*/ 1587 h 1473200"/>
              <a:gd name="connsiteX1" fmla="*/ 2569138 w 4252913"/>
              <a:gd name="connsiteY1" fmla="*/ 62547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1412465 w 4252913"/>
              <a:gd name="connsiteY12" fmla="*/ 1587 h 1473200"/>
              <a:gd name="connsiteX0" fmla="*/ 2562571 w 4252913"/>
              <a:gd name="connsiteY0" fmla="*/ 20637 h 1473200"/>
              <a:gd name="connsiteX1" fmla="*/ 2569138 w 4252913"/>
              <a:gd name="connsiteY1" fmla="*/ 62547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9138 w 4252913"/>
              <a:gd name="connsiteY1" fmla="*/ 6191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9138 w 4252913"/>
              <a:gd name="connsiteY1" fmla="*/ 6064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7786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20712 h 1473200"/>
              <a:gd name="connsiteX6" fmla="*/ 790697 w 4252913"/>
              <a:gd name="connsiteY6" fmla="*/ 67310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20712 h 1473200"/>
              <a:gd name="connsiteX6" fmla="*/ 766737 w 4252913"/>
              <a:gd name="connsiteY6" fmla="*/ 603250 h 1473200"/>
              <a:gd name="connsiteX7" fmla="*/ 795350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20712 h 1473200"/>
              <a:gd name="connsiteX6" fmla="*/ 766737 w 4252913"/>
              <a:gd name="connsiteY6" fmla="*/ 603250 h 1473200"/>
              <a:gd name="connsiteX7" fmla="*/ 759409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01662 h 1473200"/>
              <a:gd name="connsiteX6" fmla="*/ 766737 w 4252913"/>
              <a:gd name="connsiteY6" fmla="*/ 603250 h 1473200"/>
              <a:gd name="connsiteX7" fmla="*/ 759409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01662 h 1473200"/>
              <a:gd name="connsiteX6" fmla="*/ 766737 w 4252913"/>
              <a:gd name="connsiteY6" fmla="*/ 603250 h 1473200"/>
              <a:gd name="connsiteX7" fmla="*/ 769473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01662 h 1473200"/>
              <a:gd name="connsiteX6" fmla="*/ 766737 w 4252913"/>
              <a:gd name="connsiteY6" fmla="*/ 603250 h 1473200"/>
              <a:gd name="connsiteX7" fmla="*/ 763183 w 4252913"/>
              <a:gd name="connsiteY7" fmla="*/ 11112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01662 h 1473200"/>
              <a:gd name="connsiteX6" fmla="*/ 766737 w 4252913"/>
              <a:gd name="connsiteY6" fmla="*/ 603250 h 1473200"/>
              <a:gd name="connsiteX7" fmla="*/ 768215 w 4252913"/>
              <a:gd name="connsiteY7" fmla="*/ 1587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0637 h 1473200"/>
              <a:gd name="connsiteX1" fmla="*/ 2565145 w 4252913"/>
              <a:gd name="connsiteY1" fmla="*/ 606425 h 1473200"/>
              <a:gd name="connsiteX2" fmla="*/ 3914775 w 4252913"/>
              <a:gd name="connsiteY2" fmla="*/ 611187 h 1473200"/>
              <a:gd name="connsiteX3" fmla="*/ 3914775 w 4252913"/>
              <a:gd name="connsiteY3" fmla="*/ 858837 h 1473200"/>
              <a:gd name="connsiteX4" fmla="*/ 361950 w 4252913"/>
              <a:gd name="connsiteY4" fmla="*/ 854075 h 1473200"/>
              <a:gd name="connsiteX5" fmla="*/ 361950 w 4252913"/>
              <a:gd name="connsiteY5" fmla="*/ 601662 h 1473200"/>
              <a:gd name="connsiteX6" fmla="*/ 766737 w 4252913"/>
              <a:gd name="connsiteY6" fmla="*/ 603250 h 1473200"/>
              <a:gd name="connsiteX7" fmla="*/ 766957 w 4252913"/>
              <a:gd name="connsiteY7" fmla="*/ 1587 h 1473200"/>
              <a:gd name="connsiteX8" fmla="*/ 0 w 4252913"/>
              <a:gd name="connsiteY8" fmla="*/ 0 h 1473200"/>
              <a:gd name="connsiteX9" fmla="*/ 0 w 4252913"/>
              <a:gd name="connsiteY9" fmla="*/ 1473200 h 1473200"/>
              <a:gd name="connsiteX10" fmla="*/ 4252913 w 4252913"/>
              <a:gd name="connsiteY10" fmla="*/ 1463675 h 1473200"/>
              <a:gd name="connsiteX11" fmla="*/ 4243388 w 4252913"/>
              <a:gd name="connsiteY11" fmla="*/ 25400 h 1473200"/>
              <a:gd name="connsiteX12" fmla="*/ 2562571 w 4252913"/>
              <a:gd name="connsiteY12" fmla="*/ 20637 h 1473200"/>
              <a:gd name="connsiteX0" fmla="*/ 2562571 w 4252913"/>
              <a:gd name="connsiteY0" fmla="*/ 21431 h 1473994"/>
              <a:gd name="connsiteX1" fmla="*/ 2565145 w 4252913"/>
              <a:gd name="connsiteY1" fmla="*/ 607219 h 1473994"/>
              <a:gd name="connsiteX2" fmla="*/ 3914775 w 4252913"/>
              <a:gd name="connsiteY2" fmla="*/ 611981 h 1473994"/>
              <a:gd name="connsiteX3" fmla="*/ 3914775 w 4252913"/>
              <a:gd name="connsiteY3" fmla="*/ 859631 h 1473994"/>
              <a:gd name="connsiteX4" fmla="*/ 361950 w 4252913"/>
              <a:gd name="connsiteY4" fmla="*/ 854869 h 1473994"/>
              <a:gd name="connsiteX5" fmla="*/ 361950 w 4252913"/>
              <a:gd name="connsiteY5" fmla="*/ 602456 h 1473994"/>
              <a:gd name="connsiteX6" fmla="*/ 766737 w 4252913"/>
              <a:gd name="connsiteY6" fmla="*/ 604044 h 1473994"/>
              <a:gd name="connsiteX7" fmla="*/ 651999 w 4252913"/>
              <a:gd name="connsiteY7" fmla="*/ 0 h 1473994"/>
              <a:gd name="connsiteX8" fmla="*/ 0 w 4252913"/>
              <a:gd name="connsiteY8" fmla="*/ 794 h 1473994"/>
              <a:gd name="connsiteX9" fmla="*/ 0 w 4252913"/>
              <a:gd name="connsiteY9" fmla="*/ 1473994 h 1473994"/>
              <a:gd name="connsiteX10" fmla="*/ 4252913 w 4252913"/>
              <a:gd name="connsiteY10" fmla="*/ 1464469 h 1473994"/>
              <a:gd name="connsiteX11" fmla="*/ 4243388 w 4252913"/>
              <a:gd name="connsiteY11" fmla="*/ 26194 h 1473994"/>
              <a:gd name="connsiteX12" fmla="*/ 2562571 w 4252913"/>
              <a:gd name="connsiteY12" fmla="*/ 21431 h 1473994"/>
              <a:gd name="connsiteX0" fmla="*/ 2562571 w 4252913"/>
              <a:gd name="connsiteY0" fmla="*/ 21431 h 1473994"/>
              <a:gd name="connsiteX1" fmla="*/ 2565145 w 4252913"/>
              <a:gd name="connsiteY1" fmla="*/ 607219 h 1473994"/>
              <a:gd name="connsiteX2" fmla="*/ 3914775 w 4252913"/>
              <a:gd name="connsiteY2" fmla="*/ 611981 h 1473994"/>
              <a:gd name="connsiteX3" fmla="*/ 3914775 w 4252913"/>
              <a:gd name="connsiteY3" fmla="*/ 859631 h 1473994"/>
              <a:gd name="connsiteX4" fmla="*/ 361950 w 4252913"/>
              <a:gd name="connsiteY4" fmla="*/ 854869 h 1473994"/>
              <a:gd name="connsiteX5" fmla="*/ 361950 w 4252913"/>
              <a:gd name="connsiteY5" fmla="*/ 602456 h 1473994"/>
              <a:gd name="connsiteX6" fmla="*/ 651779 w 4252913"/>
              <a:gd name="connsiteY6" fmla="*/ 599281 h 1473994"/>
              <a:gd name="connsiteX7" fmla="*/ 651999 w 4252913"/>
              <a:gd name="connsiteY7" fmla="*/ 0 h 1473994"/>
              <a:gd name="connsiteX8" fmla="*/ 0 w 4252913"/>
              <a:gd name="connsiteY8" fmla="*/ 794 h 1473994"/>
              <a:gd name="connsiteX9" fmla="*/ 0 w 4252913"/>
              <a:gd name="connsiteY9" fmla="*/ 1473994 h 1473994"/>
              <a:gd name="connsiteX10" fmla="*/ 4252913 w 4252913"/>
              <a:gd name="connsiteY10" fmla="*/ 1464469 h 1473994"/>
              <a:gd name="connsiteX11" fmla="*/ 4243388 w 4252913"/>
              <a:gd name="connsiteY11" fmla="*/ 26194 h 1473994"/>
              <a:gd name="connsiteX12" fmla="*/ 2562571 w 4252913"/>
              <a:gd name="connsiteY12" fmla="*/ 21431 h 1473994"/>
              <a:gd name="connsiteX0" fmla="*/ 2221365 w 4252913"/>
              <a:gd name="connsiteY0" fmla="*/ 21431 h 1473994"/>
              <a:gd name="connsiteX1" fmla="*/ 2565145 w 4252913"/>
              <a:gd name="connsiteY1" fmla="*/ 607219 h 1473994"/>
              <a:gd name="connsiteX2" fmla="*/ 3914775 w 4252913"/>
              <a:gd name="connsiteY2" fmla="*/ 611981 h 1473994"/>
              <a:gd name="connsiteX3" fmla="*/ 3914775 w 4252913"/>
              <a:gd name="connsiteY3" fmla="*/ 859631 h 1473994"/>
              <a:gd name="connsiteX4" fmla="*/ 361950 w 4252913"/>
              <a:gd name="connsiteY4" fmla="*/ 854869 h 1473994"/>
              <a:gd name="connsiteX5" fmla="*/ 361950 w 4252913"/>
              <a:gd name="connsiteY5" fmla="*/ 602456 h 1473994"/>
              <a:gd name="connsiteX6" fmla="*/ 651779 w 4252913"/>
              <a:gd name="connsiteY6" fmla="*/ 599281 h 1473994"/>
              <a:gd name="connsiteX7" fmla="*/ 651999 w 4252913"/>
              <a:gd name="connsiteY7" fmla="*/ 0 h 1473994"/>
              <a:gd name="connsiteX8" fmla="*/ 0 w 4252913"/>
              <a:gd name="connsiteY8" fmla="*/ 794 h 1473994"/>
              <a:gd name="connsiteX9" fmla="*/ 0 w 4252913"/>
              <a:gd name="connsiteY9" fmla="*/ 1473994 h 1473994"/>
              <a:gd name="connsiteX10" fmla="*/ 4252913 w 4252913"/>
              <a:gd name="connsiteY10" fmla="*/ 1464469 h 1473994"/>
              <a:gd name="connsiteX11" fmla="*/ 4243388 w 4252913"/>
              <a:gd name="connsiteY11" fmla="*/ 26194 h 1473994"/>
              <a:gd name="connsiteX12" fmla="*/ 2221365 w 4252913"/>
              <a:gd name="connsiteY12" fmla="*/ 21431 h 1473994"/>
              <a:gd name="connsiteX0" fmla="*/ 2221365 w 4252913"/>
              <a:gd name="connsiteY0" fmla="*/ 21431 h 1473994"/>
              <a:gd name="connsiteX1" fmla="*/ 2222716 w 4252913"/>
              <a:gd name="connsiteY1" fmla="*/ 607219 h 1473994"/>
              <a:gd name="connsiteX2" fmla="*/ 3914775 w 4252913"/>
              <a:gd name="connsiteY2" fmla="*/ 611981 h 1473994"/>
              <a:gd name="connsiteX3" fmla="*/ 3914775 w 4252913"/>
              <a:gd name="connsiteY3" fmla="*/ 859631 h 1473994"/>
              <a:gd name="connsiteX4" fmla="*/ 361950 w 4252913"/>
              <a:gd name="connsiteY4" fmla="*/ 854869 h 1473994"/>
              <a:gd name="connsiteX5" fmla="*/ 361950 w 4252913"/>
              <a:gd name="connsiteY5" fmla="*/ 602456 h 1473994"/>
              <a:gd name="connsiteX6" fmla="*/ 651779 w 4252913"/>
              <a:gd name="connsiteY6" fmla="*/ 599281 h 1473994"/>
              <a:gd name="connsiteX7" fmla="*/ 651999 w 4252913"/>
              <a:gd name="connsiteY7" fmla="*/ 0 h 1473994"/>
              <a:gd name="connsiteX8" fmla="*/ 0 w 4252913"/>
              <a:gd name="connsiteY8" fmla="*/ 794 h 1473994"/>
              <a:gd name="connsiteX9" fmla="*/ 0 w 4252913"/>
              <a:gd name="connsiteY9" fmla="*/ 1473994 h 1473994"/>
              <a:gd name="connsiteX10" fmla="*/ 4252913 w 4252913"/>
              <a:gd name="connsiteY10" fmla="*/ 1464469 h 1473994"/>
              <a:gd name="connsiteX11" fmla="*/ 4243388 w 4252913"/>
              <a:gd name="connsiteY11" fmla="*/ 26194 h 1473994"/>
              <a:gd name="connsiteX12" fmla="*/ 2221365 w 4252913"/>
              <a:gd name="connsiteY12" fmla="*/ 21431 h 1473994"/>
              <a:gd name="connsiteX0" fmla="*/ 2221365 w 4252913"/>
              <a:gd name="connsiteY0" fmla="*/ 21431 h 1473994"/>
              <a:gd name="connsiteX1" fmla="*/ 2222716 w 4252913"/>
              <a:gd name="connsiteY1" fmla="*/ 607219 h 1473994"/>
              <a:gd name="connsiteX2" fmla="*/ 3914775 w 4252913"/>
              <a:gd name="connsiteY2" fmla="*/ 611981 h 1473994"/>
              <a:gd name="connsiteX3" fmla="*/ 3914775 w 4252913"/>
              <a:gd name="connsiteY3" fmla="*/ 859631 h 1473994"/>
              <a:gd name="connsiteX4" fmla="*/ 361950 w 4252913"/>
              <a:gd name="connsiteY4" fmla="*/ 854869 h 1473994"/>
              <a:gd name="connsiteX5" fmla="*/ 361950 w 4252913"/>
              <a:gd name="connsiteY5" fmla="*/ 596106 h 1473994"/>
              <a:gd name="connsiteX6" fmla="*/ 651779 w 4252913"/>
              <a:gd name="connsiteY6" fmla="*/ 599281 h 1473994"/>
              <a:gd name="connsiteX7" fmla="*/ 651999 w 4252913"/>
              <a:gd name="connsiteY7" fmla="*/ 0 h 1473994"/>
              <a:gd name="connsiteX8" fmla="*/ 0 w 4252913"/>
              <a:gd name="connsiteY8" fmla="*/ 794 h 1473994"/>
              <a:gd name="connsiteX9" fmla="*/ 0 w 4252913"/>
              <a:gd name="connsiteY9" fmla="*/ 1473994 h 1473994"/>
              <a:gd name="connsiteX10" fmla="*/ 4252913 w 4252913"/>
              <a:gd name="connsiteY10" fmla="*/ 1464469 h 1473994"/>
              <a:gd name="connsiteX11" fmla="*/ 4243388 w 4252913"/>
              <a:gd name="connsiteY11" fmla="*/ 26194 h 1473994"/>
              <a:gd name="connsiteX12" fmla="*/ 2221365 w 4252913"/>
              <a:gd name="connsiteY12" fmla="*/ 21431 h 1473994"/>
              <a:gd name="connsiteX0" fmla="*/ 2221365 w 4252913"/>
              <a:gd name="connsiteY0" fmla="*/ 21431 h 1473994"/>
              <a:gd name="connsiteX1" fmla="*/ 2222716 w 4252913"/>
              <a:gd name="connsiteY1" fmla="*/ 607219 h 1473994"/>
              <a:gd name="connsiteX2" fmla="*/ 3914775 w 4252913"/>
              <a:gd name="connsiteY2" fmla="*/ 611981 h 1473994"/>
              <a:gd name="connsiteX3" fmla="*/ 3914775 w 4252913"/>
              <a:gd name="connsiteY3" fmla="*/ 859631 h 1473994"/>
              <a:gd name="connsiteX4" fmla="*/ 361950 w 4252913"/>
              <a:gd name="connsiteY4" fmla="*/ 854869 h 1473994"/>
              <a:gd name="connsiteX5" fmla="*/ 361950 w 4252913"/>
              <a:gd name="connsiteY5" fmla="*/ 599281 h 1473994"/>
              <a:gd name="connsiteX6" fmla="*/ 651779 w 4252913"/>
              <a:gd name="connsiteY6" fmla="*/ 599281 h 1473994"/>
              <a:gd name="connsiteX7" fmla="*/ 651999 w 4252913"/>
              <a:gd name="connsiteY7" fmla="*/ 0 h 1473994"/>
              <a:gd name="connsiteX8" fmla="*/ 0 w 4252913"/>
              <a:gd name="connsiteY8" fmla="*/ 794 h 1473994"/>
              <a:gd name="connsiteX9" fmla="*/ 0 w 4252913"/>
              <a:gd name="connsiteY9" fmla="*/ 1473994 h 1473994"/>
              <a:gd name="connsiteX10" fmla="*/ 4252913 w 4252913"/>
              <a:gd name="connsiteY10" fmla="*/ 1464469 h 1473994"/>
              <a:gd name="connsiteX11" fmla="*/ 4243388 w 4252913"/>
              <a:gd name="connsiteY11" fmla="*/ 26194 h 1473994"/>
              <a:gd name="connsiteX12" fmla="*/ 2221365 w 4252913"/>
              <a:gd name="connsiteY12" fmla="*/ 21431 h 1473994"/>
              <a:gd name="connsiteX0" fmla="*/ 2221365 w 4246798"/>
              <a:gd name="connsiteY0" fmla="*/ 21431 h 1473994"/>
              <a:gd name="connsiteX1" fmla="*/ 2222716 w 4246798"/>
              <a:gd name="connsiteY1" fmla="*/ 607219 h 1473994"/>
              <a:gd name="connsiteX2" fmla="*/ 3914775 w 4246798"/>
              <a:gd name="connsiteY2" fmla="*/ 611981 h 1473994"/>
              <a:gd name="connsiteX3" fmla="*/ 3914775 w 4246798"/>
              <a:gd name="connsiteY3" fmla="*/ 859631 h 1473994"/>
              <a:gd name="connsiteX4" fmla="*/ 361950 w 4246798"/>
              <a:gd name="connsiteY4" fmla="*/ 854869 h 1473994"/>
              <a:gd name="connsiteX5" fmla="*/ 361950 w 4246798"/>
              <a:gd name="connsiteY5" fmla="*/ 599281 h 1473994"/>
              <a:gd name="connsiteX6" fmla="*/ 651779 w 4246798"/>
              <a:gd name="connsiteY6" fmla="*/ 599281 h 1473994"/>
              <a:gd name="connsiteX7" fmla="*/ 651999 w 4246798"/>
              <a:gd name="connsiteY7" fmla="*/ 0 h 1473994"/>
              <a:gd name="connsiteX8" fmla="*/ 0 w 4246798"/>
              <a:gd name="connsiteY8" fmla="*/ 794 h 1473994"/>
              <a:gd name="connsiteX9" fmla="*/ 0 w 4246798"/>
              <a:gd name="connsiteY9" fmla="*/ 1473994 h 1473994"/>
              <a:gd name="connsiteX10" fmla="*/ 4246798 w 4246798"/>
              <a:gd name="connsiteY10" fmla="*/ 1466850 h 1473994"/>
              <a:gd name="connsiteX11" fmla="*/ 4243388 w 4246798"/>
              <a:gd name="connsiteY11" fmla="*/ 26194 h 1473994"/>
              <a:gd name="connsiteX12" fmla="*/ 2221365 w 4246798"/>
              <a:gd name="connsiteY12" fmla="*/ 21431 h 1473994"/>
              <a:gd name="connsiteX0" fmla="*/ 2221365 w 4246798"/>
              <a:gd name="connsiteY0" fmla="*/ 20637 h 1473200"/>
              <a:gd name="connsiteX1" fmla="*/ 2222716 w 4246798"/>
              <a:gd name="connsiteY1" fmla="*/ 606425 h 1473200"/>
              <a:gd name="connsiteX2" fmla="*/ 3914775 w 4246798"/>
              <a:gd name="connsiteY2" fmla="*/ 611187 h 1473200"/>
              <a:gd name="connsiteX3" fmla="*/ 3914775 w 4246798"/>
              <a:gd name="connsiteY3" fmla="*/ 858837 h 1473200"/>
              <a:gd name="connsiteX4" fmla="*/ 361950 w 4246798"/>
              <a:gd name="connsiteY4" fmla="*/ 854075 h 1473200"/>
              <a:gd name="connsiteX5" fmla="*/ 361950 w 4246798"/>
              <a:gd name="connsiteY5" fmla="*/ 598487 h 1473200"/>
              <a:gd name="connsiteX6" fmla="*/ 651779 w 4246798"/>
              <a:gd name="connsiteY6" fmla="*/ 598487 h 1473200"/>
              <a:gd name="connsiteX7" fmla="*/ 654445 w 4246798"/>
              <a:gd name="connsiteY7" fmla="*/ 13494 h 1473200"/>
              <a:gd name="connsiteX8" fmla="*/ 0 w 4246798"/>
              <a:gd name="connsiteY8" fmla="*/ 0 h 1473200"/>
              <a:gd name="connsiteX9" fmla="*/ 0 w 4246798"/>
              <a:gd name="connsiteY9" fmla="*/ 1473200 h 1473200"/>
              <a:gd name="connsiteX10" fmla="*/ 4246798 w 4246798"/>
              <a:gd name="connsiteY10" fmla="*/ 1466056 h 1473200"/>
              <a:gd name="connsiteX11" fmla="*/ 4243388 w 4246798"/>
              <a:gd name="connsiteY11" fmla="*/ 25400 h 1473200"/>
              <a:gd name="connsiteX12" fmla="*/ 2221365 w 4246798"/>
              <a:gd name="connsiteY12" fmla="*/ 20637 h 1473200"/>
              <a:gd name="connsiteX0" fmla="*/ 2221365 w 4246798"/>
              <a:gd name="connsiteY0" fmla="*/ 11112 h 1463675"/>
              <a:gd name="connsiteX1" fmla="*/ 2222716 w 4246798"/>
              <a:gd name="connsiteY1" fmla="*/ 596900 h 1463675"/>
              <a:gd name="connsiteX2" fmla="*/ 3914775 w 4246798"/>
              <a:gd name="connsiteY2" fmla="*/ 601662 h 1463675"/>
              <a:gd name="connsiteX3" fmla="*/ 3914775 w 4246798"/>
              <a:gd name="connsiteY3" fmla="*/ 849312 h 1463675"/>
              <a:gd name="connsiteX4" fmla="*/ 361950 w 4246798"/>
              <a:gd name="connsiteY4" fmla="*/ 844550 h 1463675"/>
              <a:gd name="connsiteX5" fmla="*/ 361950 w 4246798"/>
              <a:gd name="connsiteY5" fmla="*/ 588962 h 1463675"/>
              <a:gd name="connsiteX6" fmla="*/ 651779 w 4246798"/>
              <a:gd name="connsiteY6" fmla="*/ 588962 h 1463675"/>
              <a:gd name="connsiteX7" fmla="*/ 654445 w 4246798"/>
              <a:gd name="connsiteY7" fmla="*/ 3969 h 1463675"/>
              <a:gd name="connsiteX8" fmla="*/ 0 w 4246798"/>
              <a:gd name="connsiteY8" fmla="*/ 0 h 1463675"/>
              <a:gd name="connsiteX9" fmla="*/ 0 w 4246798"/>
              <a:gd name="connsiteY9" fmla="*/ 1463675 h 1463675"/>
              <a:gd name="connsiteX10" fmla="*/ 4246798 w 4246798"/>
              <a:gd name="connsiteY10" fmla="*/ 1456531 h 1463675"/>
              <a:gd name="connsiteX11" fmla="*/ 4243388 w 4246798"/>
              <a:gd name="connsiteY11" fmla="*/ 15875 h 1463675"/>
              <a:gd name="connsiteX12" fmla="*/ 2221365 w 4246798"/>
              <a:gd name="connsiteY12" fmla="*/ 11112 h 1463675"/>
              <a:gd name="connsiteX0" fmla="*/ 1665548 w 4246798"/>
              <a:gd name="connsiteY0" fmla="*/ 11112 h 1463675"/>
              <a:gd name="connsiteX1" fmla="*/ 2222716 w 4246798"/>
              <a:gd name="connsiteY1" fmla="*/ 596900 h 1463675"/>
              <a:gd name="connsiteX2" fmla="*/ 3914775 w 4246798"/>
              <a:gd name="connsiteY2" fmla="*/ 601662 h 1463675"/>
              <a:gd name="connsiteX3" fmla="*/ 3914775 w 4246798"/>
              <a:gd name="connsiteY3" fmla="*/ 849312 h 1463675"/>
              <a:gd name="connsiteX4" fmla="*/ 361950 w 4246798"/>
              <a:gd name="connsiteY4" fmla="*/ 844550 h 1463675"/>
              <a:gd name="connsiteX5" fmla="*/ 361950 w 4246798"/>
              <a:gd name="connsiteY5" fmla="*/ 588962 h 1463675"/>
              <a:gd name="connsiteX6" fmla="*/ 651779 w 4246798"/>
              <a:gd name="connsiteY6" fmla="*/ 588962 h 1463675"/>
              <a:gd name="connsiteX7" fmla="*/ 654445 w 4246798"/>
              <a:gd name="connsiteY7" fmla="*/ 3969 h 1463675"/>
              <a:gd name="connsiteX8" fmla="*/ 0 w 4246798"/>
              <a:gd name="connsiteY8" fmla="*/ 0 h 1463675"/>
              <a:gd name="connsiteX9" fmla="*/ 0 w 4246798"/>
              <a:gd name="connsiteY9" fmla="*/ 1463675 h 1463675"/>
              <a:gd name="connsiteX10" fmla="*/ 4246798 w 4246798"/>
              <a:gd name="connsiteY10" fmla="*/ 1456531 h 1463675"/>
              <a:gd name="connsiteX11" fmla="*/ 4243388 w 4246798"/>
              <a:gd name="connsiteY11" fmla="*/ 15875 h 1463675"/>
              <a:gd name="connsiteX12" fmla="*/ 1665548 w 4246798"/>
              <a:gd name="connsiteY12" fmla="*/ 11112 h 1463675"/>
              <a:gd name="connsiteX0" fmla="*/ 1665548 w 4246798"/>
              <a:gd name="connsiteY0" fmla="*/ 11112 h 1463675"/>
              <a:gd name="connsiteX1" fmla="*/ 1671690 w 4246798"/>
              <a:gd name="connsiteY1" fmla="*/ 596900 h 1463675"/>
              <a:gd name="connsiteX2" fmla="*/ 3914775 w 4246798"/>
              <a:gd name="connsiteY2" fmla="*/ 601662 h 1463675"/>
              <a:gd name="connsiteX3" fmla="*/ 3914775 w 4246798"/>
              <a:gd name="connsiteY3" fmla="*/ 849312 h 1463675"/>
              <a:gd name="connsiteX4" fmla="*/ 361950 w 4246798"/>
              <a:gd name="connsiteY4" fmla="*/ 844550 h 1463675"/>
              <a:gd name="connsiteX5" fmla="*/ 361950 w 4246798"/>
              <a:gd name="connsiteY5" fmla="*/ 588962 h 1463675"/>
              <a:gd name="connsiteX6" fmla="*/ 651779 w 4246798"/>
              <a:gd name="connsiteY6" fmla="*/ 588962 h 1463675"/>
              <a:gd name="connsiteX7" fmla="*/ 654445 w 4246798"/>
              <a:gd name="connsiteY7" fmla="*/ 3969 h 1463675"/>
              <a:gd name="connsiteX8" fmla="*/ 0 w 4246798"/>
              <a:gd name="connsiteY8" fmla="*/ 0 h 1463675"/>
              <a:gd name="connsiteX9" fmla="*/ 0 w 4246798"/>
              <a:gd name="connsiteY9" fmla="*/ 1463675 h 1463675"/>
              <a:gd name="connsiteX10" fmla="*/ 4246798 w 4246798"/>
              <a:gd name="connsiteY10" fmla="*/ 1456531 h 1463675"/>
              <a:gd name="connsiteX11" fmla="*/ 4243388 w 4246798"/>
              <a:gd name="connsiteY11" fmla="*/ 15875 h 1463675"/>
              <a:gd name="connsiteX12" fmla="*/ 1665548 w 4246798"/>
              <a:gd name="connsiteY12" fmla="*/ 11112 h 1463675"/>
              <a:gd name="connsiteX0" fmla="*/ 2567450 w 4246798"/>
              <a:gd name="connsiteY0" fmla="*/ 3968 h 1463675"/>
              <a:gd name="connsiteX1" fmla="*/ 1671690 w 4246798"/>
              <a:gd name="connsiteY1" fmla="*/ 596900 h 1463675"/>
              <a:gd name="connsiteX2" fmla="*/ 3914775 w 4246798"/>
              <a:gd name="connsiteY2" fmla="*/ 601662 h 1463675"/>
              <a:gd name="connsiteX3" fmla="*/ 3914775 w 4246798"/>
              <a:gd name="connsiteY3" fmla="*/ 849312 h 1463675"/>
              <a:gd name="connsiteX4" fmla="*/ 361950 w 4246798"/>
              <a:gd name="connsiteY4" fmla="*/ 844550 h 1463675"/>
              <a:gd name="connsiteX5" fmla="*/ 361950 w 4246798"/>
              <a:gd name="connsiteY5" fmla="*/ 588962 h 1463675"/>
              <a:gd name="connsiteX6" fmla="*/ 651779 w 4246798"/>
              <a:gd name="connsiteY6" fmla="*/ 588962 h 1463675"/>
              <a:gd name="connsiteX7" fmla="*/ 654445 w 4246798"/>
              <a:gd name="connsiteY7" fmla="*/ 3969 h 1463675"/>
              <a:gd name="connsiteX8" fmla="*/ 0 w 4246798"/>
              <a:gd name="connsiteY8" fmla="*/ 0 h 1463675"/>
              <a:gd name="connsiteX9" fmla="*/ 0 w 4246798"/>
              <a:gd name="connsiteY9" fmla="*/ 1463675 h 1463675"/>
              <a:gd name="connsiteX10" fmla="*/ 4246798 w 4246798"/>
              <a:gd name="connsiteY10" fmla="*/ 1456531 h 1463675"/>
              <a:gd name="connsiteX11" fmla="*/ 4243388 w 4246798"/>
              <a:gd name="connsiteY11" fmla="*/ 15875 h 1463675"/>
              <a:gd name="connsiteX12" fmla="*/ 2567450 w 4246798"/>
              <a:gd name="connsiteY12" fmla="*/ 3968 h 1463675"/>
              <a:gd name="connsiteX0" fmla="*/ 2567450 w 4246798"/>
              <a:gd name="connsiteY0" fmla="*/ 3968 h 1463675"/>
              <a:gd name="connsiteX1" fmla="*/ 2570939 w 4246798"/>
              <a:gd name="connsiteY1" fmla="*/ 606425 h 1463675"/>
              <a:gd name="connsiteX2" fmla="*/ 3914775 w 4246798"/>
              <a:gd name="connsiteY2" fmla="*/ 601662 h 1463675"/>
              <a:gd name="connsiteX3" fmla="*/ 3914775 w 4246798"/>
              <a:gd name="connsiteY3" fmla="*/ 849312 h 1463675"/>
              <a:gd name="connsiteX4" fmla="*/ 361950 w 4246798"/>
              <a:gd name="connsiteY4" fmla="*/ 844550 h 1463675"/>
              <a:gd name="connsiteX5" fmla="*/ 361950 w 4246798"/>
              <a:gd name="connsiteY5" fmla="*/ 588962 h 1463675"/>
              <a:gd name="connsiteX6" fmla="*/ 651779 w 4246798"/>
              <a:gd name="connsiteY6" fmla="*/ 588962 h 1463675"/>
              <a:gd name="connsiteX7" fmla="*/ 654445 w 4246798"/>
              <a:gd name="connsiteY7" fmla="*/ 3969 h 1463675"/>
              <a:gd name="connsiteX8" fmla="*/ 0 w 4246798"/>
              <a:gd name="connsiteY8" fmla="*/ 0 h 1463675"/>
              <a:gd name="connsiteX9" fmla="*/ 0 w 4246798"/>
              <a:gd name="connsiteY9" fmla="*/ 1463675 h 1463675"/>
              <a:gd name="connsiteX10" fmla="*/ 4246798 w 4246798"/>
              <a:gd name="connsiteY10" fmla="*/ 1456531 h 1463675"/>
              <a:gd name="connsiteX11" fmla="*/ 4243388 w 4246798"/>
              <a:gd name="connsiteY11" fmla="*/ 15875 h 1463675"/>
              <a:gd name="connsiteX12" fmla="*/ 2567450 w 4246798"/>
              <a:gd name="connsiteY12" fmla="*/ 3968 h 1463675"/>
              <a:gd name="connsiteX0" fmla="*/ 2567450 w 4246798"/>
              <a:gd name="connsiteY0" fmla="*/ 3968 h 1463675"/>
              <a:gd name="connsiteX1" fmla="*/ 2570939 w 4246798"/>
              <a:gd name="connsiteY1" fmla="*/ 606425 h 1463675"/>
              <a:gd name="connsiteX2" fmla="*/ 3914775 w 4246798"/>
              <a:gd name="connsiteY2" fmla="*/ 601662 h 1463675"/>
              <a:gd name="connsiteX3" fmla="*/ 3914775 w 4246798"/>
              <a:gd name="connsiteY3" fmla="*/ 849312 h 1463675"/>
              <a:gd name="connsiteX4" fmla="*/ 361950 w 4246798"/>
              <a:gd name="connsiteY4" fmla="*/ 844550 h 1463675"/>
              <a:gd name="connsiteX5" fmla="*/ 361950 w 4246798"/>
              <a:gd name="connsiteY5" fmla="*/ 588962 h 1463675"/>
              <a:gd name="connsiteX6" fmla="*/ 651779 w 4246798"/>
              <a:gd name="connsiteY6" fmla="*/ 588962 h 1463675"/>
              <a:gd name="connsiteX7" fmla="*/ 1773865 w 4246798"/>
              <a:gd name="connsiteY7" fmla="*/ 8731 h 1463675"/>
              <a:gd name="connsiteX8" fmla="*/ 0 w 4246798"/>
              <a:gd name="connsiteY8" fmla="*/ 0 h 1463675"/>
              <a:gd name="connsiteX9" fmla="*/ 0 w 4246798"/>
              <a:gd name="connsiteY9" fmla="*/ 1463675 h 1463675"/>
              <a:gd name="connsiteX10" fmla="*/ 4246798 w 4246798"/>
              <a:gd name="connsiteY10" fmla="*/ 1456531 h 1463675"/>
              <a:gd name="connsiteX11" fmla="*/ 4243388 w 4246798"/>
              <a:gd name="connsiteY11" fmla="*/ 15875 h 1463675"/>
              <a:gd name="connsiteX12" fmla="*/ 2567450 w 4246798"/>
              <a:gd name="connsiteY12" fmla="*/ 3968 h 1463675"/>
              <a:gd name="connsiteX0" fmla="*/ 2567450 w 4246798"/>
              <a:gd name="connsiteY0" fmla="*/ 3968 h 1463675"/>
              <a:gd name="connsiteX1" fmla="*/ 2570939 w 4246798"/>
              <a:gd name="connsiteY1" fmla="*/ 606425 h 1463675"/>
              <a:gd name="connsiteX2" fmla="*/ 3914775 w 4246798"/>
              <a:gd name="connsiteY2" fmla="*/ 601662 h 1463675"/>
              <a:gd name="connsiteX3" fmla="*/ 3914775 w 4246798"/>
              <a:gd name="connsiteY3" fmla="*/ 849312 h 1463675"/>
              <a:gd name="connsiteX4" fmla="*/ 361950 w 4246798"/>
              <a:gd name="connsiteY4" fmla="*/ 844550 h 1463675"/>
              <a:gd name="connsiteX5" fmla="*/ 361950 w 4246798"/>
              <a:gd name="connsiteY5" fmla="*/ 588962 h 1463675"/>
              <a:gd name="connsiteX6" fmla="*/ 1773851 w 4246798"/>
              <a:gd name="connsiteY6" fmla="*/ 591343 h 1463675"/>
              <a:gd name="connsiteX7" fmla="*/ 1773865 w 4246798"/>
              <a:gd name="connsiteY7" fmla="*/ 8731 h 1463675"/>
              <a:gd name="connsiteX8" fmla="*/ 0 w 4246798"/>
              <a:gd name="connsiteY8" fmla="*/ 0 h 1463675"/>
              <a:gd name="connsiteX9" fmla="*/ 0 w 4246798"/>
              <a:gd name="connsiteY9" fmla="*/ 1463675 h 1463675"/>
              <a:gd name="connsiteX10" fmla="*/ 4246798 w 4246798"/>
              <a:gd name="connsiteY10" fmla="*/ 1456531 h 1463675"/>
              <a:gd name="connsiteX11" fmla="*/ 4243388 w 4246798"/>
              <a:gd name="connsiteY11" fmla="*/ 15875 h 1463675"/>
              <a:gd name="connsiteX12" fmla="*/ 2567450 w 4246798"/>
              <a:gd name="connsiteY12" fmla="*/ 3968 h 1463675"/>
              <a:gd name="connsiteX0" fmla="*/ 2567450 w 4246798"/>
              <a:gd name="connsiteY0" fmla="*/ 3968 h 1463675"/>
              <a:gd name="connsiteX1" fmla="*/ 2570939 w 4246798"/>
              <a:gd name="connsiteY1" fmla="*/ 606425 h 1463675"/>
              <a:gd name="connsiteX2" fmla="*/ 3914775 w 4246798"/>
              <a:gd name="connsiteY2" fmla="*/ 601662 h 1463675"/>
              <a:gd name="connsiteX3" fmla="*/ 3914775 w 4246798"/>
              <a:gd name="connsiteY3" fmla="*/ 849312 h 1463675"/>
              <a:gd name="connsiteX4" fmla="*/ 361950 w 4246798"/>
              <a:gd name="connsiteY4" fmla="*/ 844550 h 1463675"/>
              <a:gd name="connsiteX5" fmla="*/ 361950 w 4246798"/>
              <a:gd name="connsiteY5" fmla="*/ 588962 h 1463675"/>
              <a:gd name="connsiteX6" fmla="*/ 1773851 w 4246798"/>
              <a:gd name="connsiteY6" fmla="*/ 591343 h 1463675"/>
              <a:gd name="connsiteX7" fmla="*/ 1447588 w 4246798"/>
              <a:gd name="connsiteY7" fmla="*/ 6349 h 1463675"/>
              <a:gd name="connsiteX8" fmla="*/ 0 w 4246798"/>
              <a:gd name="connsiteY8" fmla="*/ 0 h 1463675"/>
              <a:gd name="connsiteX9" fmla="*/ 0 w 4246798"/>
              <a:gd name="connsiteY9" fmla="*/ 1463675 h 1463675"/>
              <a:gd name="connsiteX10" fmla="*/ 4246798 w 4246798"/>
              <a:gd name="connsiteY10" fmla="*/ 1456531 h 1463675"/>
              <a:gd name="connsiteX11" fmla="*/ 4243388 w 4246798"/>
              <a:gd name="connsiteY11" fmla="*/ 15875 h 1463675"/>
              <a:gd name="connsiteX12" fmla="*/ 2567450 w 4246798"/>
              <a:gd name="connsiteY12" fmla="*/ 3968 h 1463675"/>
              <a:gd name="connsiteX0" fmla="*/ 2567450 w 4246798"/>
              <a:gd name="connsiteY0" fmla="*/ 3968 h 1463675"/>
              <a:gd name="connsiteX1" fmla="*/ 2570939 w 4246798"/>
              <a:gd name="connsiteY1" fmla="*/ 606425 h 1463675"/>
              <a:gd name="connsiteX2" fmla="*/ 3914775 w 4246798"/>
              <a:gd name="connsiteY2" fmla="*/ 601662 h 1463675"/>
              <a:gd name="connsiteX3" fmla="*/ 3914775 w 4246798"/>
              <a:gd name="connsiteY3" fmla="*/ 849312 h 1463675"/>
              <a:gd name="connsiteX4" fmla="*/ 361950 w 4246798"/>
              <a:gd name="connsiteY4" fmla="*/ 844550 h 1463675"/>
              <a:gd name="connsiteX5" fmla="*/ 361950 w 4246798"/>
              <a:gd name="connsiteY5" fmla="*/ 588962 h 1463675"/>
              <a:gd name="connsiteX6" fmla="*/ 1444922 w 4246798"/>
              <a:gd name="connsiteY6" fmla="*/ 588962 h 1463675"/>
              <a:gd name="connsiteX7" fmla="*/ 1447588 w 4246798"/>
              <a:gd name="connsiteY7" fmla="*/ 6349 h 1463675"/>
              <a:gd name="connsiteX8" fmla="*/ 0 w 4246798"/>
              <a:gd name="connsiteY8" fmla="*/ 0 h 1463675"/>
              <a:gd name="connsiteX9" fmla="*/ 0 w 4246798"/>
              <a:gd name="connsiteY9" fmla="*/ 1463675 h 1463675"/>
              <a:gd name="connsiteX10" fmla="*/ 4246798 w 4246798"/>
              <a:gd name="connsiteY10" fmla="*/ 1456531 h 1463675"/>
              <a:gd name="connsiteX11" fmla="*/ 4243388 w 4246798"/>
              <a:gd name="connsiteY11" fmla="*/ 15875 h 1463675"/>
              <a:gd name="connsiteX12" fmla="*/ 2567450 w 4246798"/>
              <a:gd name="connsiteY12" fmla="*/ 3968 h 1463675"/>
              <a:gd name="connsiteX0" fmla="*/ 2970653 w 4246798"/>
              <a:gd name="connsiteY0" fmla="*/ 1587 h 1463675"/>
              <a:gd name="connsiteX1" fmla="*/ 2570939 w 4246798"/>
              <a:gd name="connsiteY1" fmla="*/ 606425 h 1463675"/>
              <a:gd name="connsiteX2" fmla="*/ 3914775 w 4246798"/>
              <a:gd name="connsiteY2" fmla="*/ 601662 h 1463675"/>
              <a:gd name="connsiteX3" fmla="*/ 3914775 w 4246798"/>
              <a:gd name="connsiteY3" fmla="*/ 849312 h 1463675"/>
              <a:gd name="connsiteX4" fmla="*/ 361950 w 4246798"/>
              <a:gd name="connsiteY4" fmla="*/ 844550 h 1463675"/>
              <a:gd name="connsiteX5" fmla="*/ 361950 w 4246798"/>
              <a:gd name="connsiteY5" fmla="*/ 588962 h 1463675"/>
              <a:gd name="connsiteX6" fmla="*/ 1444922 w 4246798"/>
              <a:gd name="connsiteY6" fmla="*/ 588962 h 1463675"/>
              <a:gd name="connsiteX7" fmla="*/ 1447588 w 4246798"/>
              <a:gd name="connsiteY7" fmla="*/ 6349 h 1463675"/>
              <a:gd name="connsiteX8" fmla="*/ 0 w 4246798"/>
              <a:gd name="connsiteY8" fmla="*/ 0 h 1463675"/>
              <a:gd name="connsiteX9" fmla="*/ 0 w 4246798"/>
              <a:gd name="connsiteY9" fmla="*/ 1463675 h 1463675"/>
              <a:gd name="connsiteX10" fmla="*/ 4246798 w 4246798"/>
              <a:gd name="connsiteY10" fmla="*/ 1456531 h 1463675"/>
              <a:gd name="connsiteX11" fmla="*/ 4243388 w 4246798"/>
              <a:gd name="connsiteY11" fmla="*/ 15875 h 1463675"/>
              <a:gd name="connsiteX12" fmla="*/ 2970653 w 4246798"/>
              <a:gd name="connsiteY12" fmla="*/ 1587 h 1463675"/>
              <a:gd name="connsiteX0" fmla="*/ 2970653 w 4246798"/>
              <a:gd name="connsiteY0" fmla="*/ 1587 h 1463675"/>
              <a:gd name="connsiteX1" fmla="*/ 2979447 w 4246798"/>
              <a:gd name="connsiteY1" fmla="*/ 601663 h 1463675"/>
              <a:gd name="connsiteX2" fmla="*/ 3914775 w 4246798"/>
              <a:gd name="connsiteY2" fmla="*/ 601662 h 1463675"/>
              <a:gd name="connsiteX3" fmla="*/ 3914775 w 4246798"/>
              <a:gd name="connsiteY3" fmla="*/ 849312 h 1463675"/>
              <a:gd name="connsiteX4" fmla="*/ 361950 w 4246798"/>
              <a:gd name="connsiteY4" fmla="*/ 844550 h 1463675"/>
              <a:gd name="connsiteX5" fmla="*/ 361950 w 4246798"/>
              <a:gd name="connsiteY5" fmla="*/ 588962 h 1463675"/>
              <a:gd name="connsiteX6" fmla="*/ 1444922 w 4246798"/>
              <a:gd name="connsiteY6" fmla="*/ 588962 h 1463675"/>
              <a:gd name="connsiteX7" fmla="*/ 1447588 w 4246798"/>
              <a:gd name="connsiteY7" fmla="*/ 6349 h 1463675"/>
              <a:gd name="connsiteX8" fmla="*/ 0 w 4246798"/>
              <a:gd name="connsiteY8" fmla="*/ 0 h 1463675"/>
              <a:gd name="connsiteX9" fmla="*/ 0 w 4246798"/>
              <a:gd name="connsiteY9" fmla="*/ 1463675 h 1463675"/>
              <a:gd name="connsiteX10" fmla="*/ 4246798 w 4246798"/>
              <a:gd name="connsiteY10" fmla="*/ 1456531 h 1463675"/>
              <a:gd name="connsiteX11" fmla="*/ 4243388 w 4246798"/>
              <a:gd name="connsiteY11" fmla="*/ 15875 h 1463675"/>
              <a:gd name="connsiteX12" fmla="*/ 2970653 w 4246798"/>
              <a:gd name="connsiteY12" fmla="*/ 1587 h 1463675"/>
              <a:gd name="connsiteX0" fmla="*/ 2896378 w 4246798"/>
              <a:gd name="connsiteY0" fmla="*/ 0 h 1464469"/>
              <a:gd name="connsiteX1" fmla="*/ 2979447 w 4246798"/>
              <a:gd name="connsiteY1" fmla="*/ 602457 h 1464469"/>
              <a:gd name="connsiteX2" fmla="*/ 3914775 w 4246798"/>
              <a:gd name="connsiteY2" fmla="*/ 602456 h 1464469"/>
              <a:gd name="connsiteX3" fmla="*/ 3914775 w 4246798"/>
              <a:gd name="connsiteY3" fmla="*/ 850106 h 1464469"/>
              <a:gd name="connsiteX4" fmla="*/ 361950 w 4246798"/>
              <a:gd name="connsiteY4" fmla="*/ 845344 h 1464469"/>
              <a:gd name="connsiteX5" fmla="*/ 361950 w 4246798"/>
              <a:gd name="connsiteY5" fmla="*/ 589756 h 1464469"/>
              <a:gd name="connsiteX6" fmla="*/ 1444922 w 4246798"/>
              <a:gd name="connsiteY6" fmla="*/ 589756 h 1464469"/>
              <a:gd name="connsiteX7" fmla="*/ 1447588 w 4246798"/>
              <a:gd name="connsiteY7" fmla="*/ 7143 h 1464469"/>
              <a:gd name="connsiteX8" fmla="*/ 0 w 4246798"/>
              <a:gd name="connsiteY8" fmla="*/ 794 h 1464469"/>
              <a:gd name="connsiteX9" fmla="*/ 0 w 4246798"/>
              <a:gd name="connsiteY9" fmla="*/ 1464469 h 1464469"/>
              <a:gd name="connsiteX10" fmla="*/ 4246798 w 4246798"/>
              <a:gd name="connsiteY10" fmla="*/ 1457325 h 1464469"/>
              <a:gd name="connsiteX11" fmla="*/ 4243388 w 4246798"/>
              <a:gd name="connsiteY11" fmla="*/ 16669 h 1464469"/>
              <a:gd name="connsiteX12" fmla="*/ 2896378 w 4246798"/>
              <a:gd name="connsiteY12" fmla="*/ 0 h 1464469"/>
              <a:gd name="connsiteX0" fmla="*/ 2896378 w 4246798"/>
              <a:gd name="connsiteY0" fmla="*/ 0 h 1464469"/>
              <a:gd name="connsiteX1" fmla="*/ 2897216 w 4246798"/>
              <a:gd name="connsiteY1" fmla="*/ 602457 h 1464469"/>
              <a:gd name="connsiteX2" fmla="*/ 3914775 w 4246798"/>
              <a:gd name="connsiteY2" fmla="*/ 602456 h 1464469"/>
              <a:gd name="connsiteX3" fmla="*/ 3914775 w 4246798"/>
              <a:gd name="connsiteY3" fmla="*/ 850106 h 1464469"/>
              <a:gd name="connsiteX4" fmla="*/ 361950 w 4246798"/>
              <a:gd name="connsiteY4" fmla="*/ 845344 h 1464469"/>
              <a:gd name="connsiteX5" fmla="*/ 361950 w 4246798"/>
              <a:gd name="connsiteY5" fmla="*/ 589756 h 1464469"/>
              <a:gd name="connsiteX6" fmla="*/ 1444922 w 4246798"/>
              <a:gd name="connsiteY6" fmla="*/ 589756 h 1464469"/>
              <a:gd name="connsiteX7" fmla="*/ 1447588 w 4246798"/>
              <a:gd name="connsiteY7" fmla="*/ 7143 h 1464469"/>
              <a:gd name="connsiteX8" fmla="*/ 0 w 4246798"/>
              <a:gd name="connsiteY8" fmla="*/ 794 h 1464469"/>
              <a:gd name="connsiteX9" fmla="*/ 0 w 4246798"/>
              <a:gd name="connsiteY9" fmla="*/ 1464469 h 1464469"/>
              <a:gd name="connsiteX10" fmla="*/ 4246798 w 4246798"/>
              <a:gd name="connsiteY10" fmla="*/ 1457325 h 1464469"/>
              <a:gd name="connsiteX11" fmla="*/ 4243388 w 4246798"/>
              <a:gd name="connsiteY11" fmla="*/ 16669 h 1464469"/>
              <a:gd name="connsiteX12" fmla="*/ 2896378 w 4246798"/>
              <a:gd name="connsiteY12" fmla="*/ 0 h 1464469"/>
              <a:gd name="connsiteX0" fmla="*/ 2896378 w 4246798"/>
              <a:gd name="connsiteY0" fmla="*/ 2381 h 1466850"/>
              <a:gd name="connsiteX1" fmla="*/ 2897216 w 4246798"/>
              <a:gd name="connsiteY1" fmla="*/ 604838 h 1466850"/>
              <a:gd name="connsiteX2" fmla="*/ 3914775 w 4246798"/>
              <a:gd name="connsiteY2" fmla="*/ 604837 h 1466850"/>
              <a:gd name="connsiteX3" fmla="*/ 3914775 w 4246798"/>
              <a:gd name="connsiteY3" fmla="*/ 852487 h 1466850"/>
              <a:gd name="connsiteX4" fmla="*/ 361950 w 4246798"/>
              <a:gd name="connsiteY4" fmla="*/ 847725 h 1466850"/>
              <a:gd name="connsiteX5" fmla="*/ 361950 w 4246798"/>
              <a:gd name="connsiteY5" fmla="*/ 592137 h 1466850"/>
              <a:gd name="connsiteX6" fmla="*/ 1444922 w 4246798"/>
              <a:gd name="connsiteY6" fmla="*/ 592137 h 1466850"/>
              <a:gd name="connsiteX7" fmla="*/ 1447588 w 4246798"/>
              <a:gd name="connsiteY7" fmla="*/ 9524 h 1466850"/>
              <a:gd name="connsiteX8" fmla="*/ 0 w 4246798"/>
              <a:gd name="connsiteY8" fmla="*/ 3175 h 1466850"/>
              <a:gd name="connsiteX9" fmla="*/ 0 w 4246798"/>
              <a:gd name="connsiteY9" fmla="*/ 1466850 h 1466850"/>
              <a:gd name="connsiteX10" fmla="*/ 4246798 w 4246798"/>
              <a:gd name="connsiteY10" fmla="*/ 1459706 h 1466850"/>
              <a:gd name="connsiteX11" fmla="*/ 4243388 w 4246798"/>
              <a:gd name="connsiteY11" fmla="*/ 0 h 1466850"/>
              <a:gd name="connsiteX12" fmla="*/ 2896378 w 4246798"/>
              <a:gd name="connsiteY12" fmla="*/ 2381 h 1466850"/>
              <a:gd name="connsiteX0" fmla="*/ 2896378 w 4246798"/>
              <a:gd name="connsiteY0" fmla="*/ 2381 h 1466850"/>
              <a:gd name="connsiteX1" fmla="*/ 2694998 w 4246798"/>
              <a:gd name="connsiteY1" fmla="*/ 604838 h 1466850"/>
              <a:gd name="connsiteX2" fmla="*/ 3914775 w 4246798"/>
              <a:gd name="connsiteY2" fmla="*/ 604837 h 1466850"/>
              <a:gd name="connsiteX3" fmla="*/ 3914775 w 4246798"/>
              <a:gd name="connsiteY3" fmla="*/ 852487 h 1466850"/>
              <a:gd name="connsiteX4" fmla="*/ 361950 w 4246798"/>
              <a:gd name="connsiteY4" fmla="*/ 847725 h 1466850"/>
              <a:gd name="connsiteX5" fmla="*/ 361950 w 4246798"/>
              <a:gd name="connsiteY5" fmla="*/ 592137 h 1466850"/>
              <a:gd name="connsiteX6" fmla="*/ 1444922 w 4246798"/>
              <a:gd name="connsiteY6" fmla="*/ 592137 h 1466850"/>
              <a:gd name="connsiteX7" fmla="*/ 1447588 w 4246798"/>
              <a:gd name="connsiteY7" fmla="*/ 9524 h 1466850"/>
              <a:gd name="connsiteX8" fmla="*/ 0 w 4246798"/>
              <a:gd name="connsiteY8" fmla="*/ 3175 h 1466850"/>
              <a:gd name="connsiteX9" fmla="*/ 0 w 4246798"/>
              <a:gd name="connsiteY9" fmla="*/ 1466850 h 1466850"/>
              <a:gd name="connsiteX10" fmla="*/ 4246798 w 4246798"/>
              <a:gd name="connsiteY10" fmla="*/ 1459706 h 1466850"/>
              <a:gd name="connsiteX11" fmla="*/ 4243388 w 4246798"/>
              <a:gd name="connsiteY11" fmla="*/ 0 h 1466850"/>
              <a:gd name="connsiteX12" fmla="*/ 2896378 w 4246798"/>
              <a:gd name="connsiteY12" fmla="*/ 2381 h 1466850"/>
              <a:gd name="connsiteX0" fmla="*/ 2694159 w 4246798"/>
              <a:gd name="connsiteY0" fmla="*/ 0 h 1467644"/>
              <a:gd name="connsiteX1" fmla="*/ 2694998 w 4246798"/>
              <a:gd name="connsiteY1" fmla="*/ 605632 h 1467644"/>
              <a:gd name="connsiteX2" fmla="*/ 3914775 w 4246798"/>
              <a:gd name="connsiteY2" fmla="*/ 605631 h 1467644"/>
              <a:gd name="connsiteX3" fmla="*/ 3914775 w 4246798"/>
              <a:gd name="connsiteY3" fmla="*/ 853281 h 1467644"/>
              <a:gd name="connsiteX4" fmla="*/ 361950 w 4246798"/>
              <a:gd name="connsiteY4" fmla="*/ 848519 h 1467644"/>
              <a:gd name="connsiteX5" fmla="*/ 361950 w 4246798"/>
              <a:gd name="connsiteY5" fmla="*/ 592931 h 1467644"/>
              <a:gd name="connsiteX6" fmla="*/ 1444922 w 4246798"/>
              <a:gd name="connsiteY6" fmla="*/ 592931 h 1467644"/>
              <a:gd name="connsiteX7" fmla="*/ 1447588 w 4246798"/>
              <a:gd name="connsiteY7" fmla="*/ 10318 h 1467644"/>
              <a:gd name="connsiteX8" fmla="*/ 0 w 4246798"/>
              <a:gd name="connsiteY8" fmla="*/ 3969 h 1467644"/>
              <a:gd name="connsiteX9" fmla="*/ 0 w 4246798"/>
              <a:gd name="connsiteY9" fmla="*/ 1467644 h 1467644"/>
              <a:gd name="connsiteX10" fmla="*/ 4246798 w 4246798"/>
              <a:gd name="connsiteY10" fmla="*/ 1460500 h 1467644"/>
              <a:gd name="connsiteX11" fmla="*/ 4243388 w 4246798"/>
              <a:gd name="connsiteY11" fmla="*/ 794 h 1467644"/>
              <a:gd name="connsiteX12" fmla="*/ 2694159 w 4246798"/>
              <a:gd name="connsiteY12" fmla="*/ 0 h 1467644"/>
              <a:gd name="connsiteX0" fmla="*/ 2694159 w 4246798"/>
              <a:gd name="connsiteY0" fmla="*/ 0 h 1467644"/>
              <a:gd name="connsiteX1" fmla="*/ 2694998 w 4246798"/>
              <a:gd name="connsiteY1" fmla="*/ 605632 h 1467644"/>
              <a:gd name="connsiteX2" fmla="*/ 3914775 w 4246798"/>
              <a:gd name="connsiteY2" fmla="*/ 605631 h 1467644"/>
              <a:gd name="connsiteX3" fmla="*/ 3914775 w 4246798"/>
              <a:gd name="connsiteY3" fmla="*/ 853281 h 1467644"/>
              <a:gd name="connsiteX4" fmla="*/ 361950 w 4246798"/>
              <a:gd name="connsiteY4" fmla="*/ 848519 h 1467644"/>
              <a:gd name="connsiteX5" fmla="*/ 361950 w 4246798"/>
              <a:gd name="connsiteY5" fmla="*/ 592931 h 1467644"/>
              <a:gd name="connsiteX6" fmla="*/ 1444922 w 4246798"/>
              <a:gd name="connsiteY6" fmla="*/ 592931 h 1467644"/>
              <a:gd name="connsiteX7" fmla="*/ 1621496 w 4246798"/>
              <a:gd name="connsiteY7" fmla="*/ 10318 h 1467644"/>
              <a:gd name="connsiteX8" fmla="*/ 0 w 4246798"/>
              <a:gd name="connsiteY8" fmla="*/ 3969 h 1467644"/>
              <a:gd name="connsiteX9" fmla="*/ 0 w 4246798"/>
              <a:gd name="connsiteY9" fmla="*/ 1467644 h 1467644"/>
              <a:gd name="connsiteX10" fmla="*/ 4246798 w 4246798"/>
              <a:gd name="connsiteY10" fmla="*/ 1460500 h 1467644"/>
              <a:gd name="connsiteX11" fmla="*/ 4243388 w 4246798"/>
              <a:gd name="connsiteY11" fmla="*/ 794 h 1467644"/>
              <a:gd name="connsiteX12" fmla="*/ 2694159 w 4246798"/>
              <a:gd name="connsiteY12" fmla="*/ 0 h 1467644"/>
              <a:gd name="connsiteX0" fmla="*/ 2694159 w 4246798"/>
              <a:gd name="connsiteY0" fmla="*/ 0 h 1467644"/>
              <a:gd name="connsiteX1" fmla="*/ 2694998 w 4246798"/>
              <a:gd name="connsiteY1" fmla="*/ 605632 h 1467644"/>
              <a:gd name="connsiteX2" fmla="*/ 3914775 w 4246798"/>
              <a:gd name="connsiteY2" fmla="*/ 605631 h 1467644"/>
              <a:gd name="connsiteX3" fmla="*/ 3914775 w 4246798"/>
              <a:gd name="connsiteY3" fmla="*/ 853281 h 1467644"/>
              <a:gd name="connsiteX4" fmla="*/ 361950 w 4246798"/>
              <a:gd name="connsiteY4" fmla="*/ 848519 h 1467644"/>
              <a:gd name="connsiteX5" fmla="*/ 361950 w 4246798"/>
              <a:gd name="connsiteY5" fmla="*/ 592931 h 1467644"/>
              <a:gd name="connsiteX6" fmla="*/ 1622874 w 4246798"/>
              <a:gd name="connsiteY6" fmla="*/ 596106 h 1467644"/>
              <a:gd name="connsiteX7" fmla="*/ 1621496 w 4246798"/>
              <a:gd name="connsiteY7" fmla="*/ 10318 h 1467644"/>
              <a:gd name="connsiteX8" fmla="*/ 0 w 4246798"/>
              <a:gd name="connsiteY8" fmla="*/ 3969 h 1467644"/>
              <a:gd name="connsiteX9" fmla="*/ 0 w 4246798"/>
              <a:gd name="connsiteY9" fmla="*/ 1467644 h 1467644"/>
              <a:gd name="connsiteX10" fmla="*/ 4246798 w 4246798"/>
              <a:gd name="connsiteY10" fmla="*/ 1460500 h 1467644"/>
              <a:gd name="connsiteX11" fmla="*/ 4243388 w 4246798"/>
              <a:gd name="connsiteY11" fmla="*/ 794 h 1467644"/>
              <a:gd name="connsiteX12" fmla="*/ 2694159 w 4246798"/>
              <a:gd name="connsiteY12" fmla="*/ 0 h 1467644"/>
              <a:gd name="connsiteX0" fmla="*/ 2694159 w 4246798"/>
              <a:gd name="connsiteY0" fmla="*/ 2382 h 1470026"/>
              <a:gd name="connsiteX1" fmla="*/ 2694998 w 4246798"/>
              <a:gd name="connsiteY1" fmla="*/ 608014 h 1470026"/>
              <a:gd name="connsiteX2" fmla="*/ 3914775 w 4246798"/>
              <a:gd name="connsiteY2" fmla="*/ 608013 h 1470026"/>
              <a:gd name="connsiteX3" fmla="*/ 3914775 w 4246798"/>
              <a:gd name="connsiteY3" fmla="*/ 855663 h 1470026"/>
              <a:gd name="connsiteX4" fmla="*/ 361950 w 4246798"/>
              <a:gd name="connsiteY4" fmla="*/ 850901 h 1470026"/>
              <a:gd name="connsiteX5" fmla="*/ 361950 w 4246798"/>
              <a:gd name="connsiteY5" fmla="*/ 595313 h 1470026"/>
              <a:gd name="connsiteX6" fmla="*/ 1622874 w 4246798"/>
              <a:gd name="connsiteY6" fmla="*/ 598488 h 1470026"/>
              <a:gd name="connsiteX7" fmla="*/ 1572964 w 4246798"/>
              <a:gd name="connsiteY7" fmla="*/ 0 h 1470026"/>
              <a:gd name="connsiteX8" fmla="*/ 0 w 4246798"/>
              <a:gd name="connsiteY8" fmla="*/ 6351 h 1470026"/>
              <a:gd name="connsiteX9" fmla="*/ 0 w 4246798"/>
              <a:gd name="connsiteY9" fmla="*/ 1470026 h 1470026"/>
              <a:gd name="connsiteX10" fmla="*/ 4246798 w 4246798"/>
              <a:gd name="connsiteY10" fmla="*/ 1462882 h 1470026"/>
              <a:gd name="connsiteX11" fmla="*/ 4243388 w 4246798"/>
              <a:gd name="connsiteY11" fmla="*/ 3176 h 1470026"/>
              <a:gd name="connsiteX12" fmla="*/ 2694159 w 4246798"/>
              <a:gd name="connsiteY12" fmla="*/ 2382 h 1470026"/>
              <a:gd name="connsiteX0" fmla="*/ 2694159 w 4246798"/>
              <a:gd name="connsiteY0" fmla="*/ 2382 h 1470026"/>
              <a:gd name="connsiteX1" fmla="*/ 2694998 w 4246798"/>
              <a:gd name="connsiteY1" fmla="*/ 608014 h 1470026"/>
              <a:gd name="connsiteX2" fmla="*/ 3914775 w 4246798"/>
              <a:gd name="connsiteY2" fmla="*/ 608013 h 1470026"/>
              <a:gd name="connsiteX3" fmla="*/ 3914775 w 4246798"/>
              <a:gd name="connsiteY3" fmla="*/ 855663 h 1470026"/>
              <a:gd name="connsiteX4" fmla="*/ 361950 w 4246798"/>
              <a:gd name="connsiteY4" fmla="*/ 850901 h 1470026"/>
              <a:gd name="connsiteX5" fmla="*/ 361950 w 4246798"/>
              <a:gd name="connsiteY5" fmla="*/ 595313 h 1470026"/>
              <a:gd name="connsiteX6" fmla="*/ 1578386 w 4246798"/>
              <a:gd name="connsiteY6" fmla="*/ 598488 h 1470026"/>
              <a:gd name="connsiteX7" fmla="*/ 1572964 w 4246798"/>
              <a:gd name="connsiteY7" fmla="*/ 0 h 1470026"/>
              <a:gd name="connsiteX8" fmla="*/ 0 w 4246798"/>
              <a:gd name="connsiteY8" fmla="*/ 6351 h 1470026"/>
              <a:gd name="connsiteX9" fmla="*/ 0 w 4246798"/>
              <a:gd name="connsiteY9" fmla="*/ 1470026 h 1470026"/>
              <a:gd name="connsiteX10" fmla="*/ 4246798 w 4246798"/>
              <a:gd name="connsiteY10" fmla="*/ 1462882 h 1470026"/>
              <a:gd name="connsiteX11" fmla="*/ 4243388 w 4246798"/>
              <a:gd name="connsiteY11" fmla="*/ 3176 h 1470026"/>
              <a:gd name="connsiteX12" fmla="*/ 2694159 w 4246798"/>
              <a:gd name="connsiteY12" fmla="*/ 2382 h 1470026"/>
              <a:gd name="connsiteX0" fmla="*/ 2694159 w 4246798"/>
              <a:gd name="connsiteY0" fmla="*/ 2382 h 1470026"/>
              <a:gd name="connsiteX1" fmla="*/ 2642421 w 4246798"/>
              <a:gd name="connsiteY1" fmla="*/ 608014 h 1470026"/>
              <a:gd name="connsiteX2" fmla="*/ 3914775 w 4246798"/>
              <a:gd name="connsiteY2" fmla="*/ 608013 h 1470026"/>
              <a:gd name="connsiteX3" fmla="*/ 3914775 w 4246798"/>
              <a:gd name="connsiteY3" fmla="*/ 855663 h 1470026"/>
              <a:gd name="connsiteX4" fmla="*/ 361950 w 4246798"/>
              <a:gd name="connsiteY4" fmla="*/ 850901 h 1470026"/>
              <a:gd name="connsiteX5" fmla="*/ 361950 w 4246798"/>
              <a:gd name="connsiteY5" fmla="*/ 595313 h 1470026"/>
              <a:gd name="connsiteX6" fmla="*/ 1578386 w 4246798"/>
              <a:gd name="connsiteY6" fmla="*/ 598488 h 1470026"/>
              <a:gd name="connsiteX7" fmla="*/ 1572964 w 4246798"/>
              <a:gd name="connsiteY7" fmla="*/ 0 h 1470026"/>
              <a:gd name="connsiteX8" fmla="*/ 0 w 4246798"/>
              <a:gd name="connsiteY8" fmla="*/ 6351 h 1470026"/>
              <a:gd name="connsiteX9" fmla="*/ 0 w 4246798"/>
              <a:gd name="connsiteY9" fmla="*/ 1470026 h 1470026"/>
              <a:gd name="connsiteX10" fmla="*/ 4246798 w 4246798"/>
              <a:gd name="connsiteY10" fmla="*/ 1462882 h 1470026"/>
              <a:gd name="connsiteX11" fmla="*/ 4243388 w 4246798"/>
              <a:gd name="connsiteY11" fmla="*/ 3176 h 1470026"/>
              <a:gd name="connsiteX12" fmla="*/ 2694159 w 4246798"/>
              <a:gd name="connsiteY12" fmla="*/ 2382 h 1470026"/>
              <a:gd name="connsiteX0" fmla="*/ 2657760 w 4246798"/>
              <a:gd name="connsiteY0" fmla="*/ 0 h 1470819"/>
              <a:gd name="connsiteX1" fmla="*/ 2642421 w 4246798"/>
              <a:gd name="connsiteY1" fmla="*/ 608807 h 1470819"/>
              <a:gd name="connsiteX2" fmla="*/ 3914775 w 4246798"/>
              <a:gd name="connsiteY2" fmla="*/ 608806 h 1470819"/>
              <a:gd name="connsiteX3" fmla="*/ 3914775 w 4246798"/>
              <a:gd name="connsiteY3" fmla="*/ 856456 h 1470819"/>
              <a:gd name="connsiteX4" fmla="*/ 361950 w 4246798"/>
              <a:gd name="connsiteY4" fmla="*/ 851694 h 1470819"/>
              <a:gd name="connsiteX5" fmla="*/ 361950 w 4246798"/>
              <a:gd name="connsiteY5" fmla="*/ 596106 h 1470819"/>
              <a:gd name="connsiteX6" fmla="*/ 1578386 w 4246798"/>
              <a:gd name="connsiteY6" fmla="*/ 599281 h 1470819"/>
              <a:gd name="connsiteX7" fmla="*/ 1572964 w 4246798"/>
              <a:gd name="connsiteY7" fmla="*/ 793 h 1470819"/>
              <a:gd name="connsiteX8" fmla="*/ 0 w 4246798"/>
              <a:gd name="connsiteY8" fmla="*/ 7144 h 1470819"/>
              <a:gd name="connsiteX9" fmla="*/ 0 w 4246798"/>
              <a:gd name="connsiteY9" fmla="*/ 1470819 h 1470819"/>
              <a:gd name="connsiteX10" fmla="*/ 4246798 w 4246798"/>
              <a:gd name="connsiteY10" fmla="*/ 1463675 h 1470819"/>
              <a:gd name="connsiteX11" fmla="*/ 4243388 w 4246798"/>
              <a:gd name="connsiteY11" fmla="*/ 3969 h 1470819"/>
              <a:gd name="connsiteX12" fmla="*/ 2657760 w 4246798"/>
              <a:gd name="connsiteY12" fmla="*/ 0 h 1470819"/>
              <a:gd name="connsiteX0" fmla="*/ 2657760 w 4246798"/>
              <a:gd name="connsiteY0" fmla="*/ 0 h 1470819"/>
              <a:gd name="connsiteX1" fmla="*/ 2642421 w 4246798"/>
              <a:gd name="connsiteY1" fmla="*/ 608807 h 1470819"/>
              <a:gd name="connsiteX2" fmla="*/ 3502250 w 4246798"/>
              <a:gd name="connsiteY2" fmla="*/ 611981 h 1470819"/>
              <a:gd name="connsiteX3" fmla="*/ 3914775 w 4246798"/>
              <a:gd name="connsiteY3" fmla="*/ 856456 h 1470819"/>
              <a:gd name="connsiteX4" fmla="*/ 361950 w 4246798"/>
              <a:gd name="connsiteY4" fmla="*/ 851694 h 1470819"/>
              <a:gd name="connsiteX5" fmla="*/ 361950 w 4246798"/>
              <a:gd name="connsiteY5" fmla="*/ 596106 h 1470819"/>
              <a:gd name="connsiteX6" fmla="*/ 1578386 w 4246798"/>
              <a:gd name="connsiteY6" fmla="*/ 599281 h 1470819"/>
              <a:gd name="connsiteX7" fmla="*/ 1572964 w 4246798"/>
              <a:gd name="connsiteY7" fmla="*/ 793 h 1470819"/>
              <a:gd name="connsiteX8" fmla="*/ 0 w 4246798"/>
              <a:gd name="connsiteY8" fmla="*/ 7144 h 1470819"/>
              <a:gd name="connsiteX9" fmla="*/ 0 w 4246798"/>
              <a:gd name="connsiteY9" fmla="*/ 1470819 h 1470819"/>
              <a:gd name="connsiteX10" fmla="*/ 4246798 w 4246798"/>
              <a:gd name="connsiteY10" fmla="*/ 1463675 h 1470819"/>
              <a:gd name="connsiteX11" fmla="*/ 4243388 w 4246798"/>
              <a:gd name="connsiteY11" fmla="*/ 3969 h 1470819"/>
              <a:gd name="connsiteX12" fmla="*/ 2657760 w 4246798"/>
              <a:gd name="connsiteY12" fmla="*/ 0 h 1470819"/>
              <a:gd name="connsiteX0" fmla="*/ 2657760 w 4246798"/>
              <a:gd name="connsiteY0" fmla="*/ 0 h 1470819"/>
              <a:gd name="connsiteX1" fmla="*/ 2642421 w 4246798"/>
              <a:gd name="connsiteY1" fmla="*/ 608807 h 1470819"/>
              <a:gd name="connsiteX2" fmla="*/ 3502250 w 4246798"/>
              <a:gd name="connsiteY2" fmla="*/ 611981 h 1470819"/>
              <a:gd name="connsiteX3" fmla="*/ 3506295 w 4246798"/>
              <a:gd name="connsiteY3" fmla="*/ 853281 h 1470819"/>
              <a:gd name="connsiteX4" fmla="*/ 361950 w 4246798"/>
              <a:gd name="connsiteY4" fmla="*/ 851694 h 1470819"/>
              <a:gd name="connsiteX5" fmla="*/ 361950 w 4246798"/>
              <a:gd name="connsiteY5" fmla="*/ 596106 h 1470819"/>
              <a:gd name="connsiteX6" fmla="*/ 1578386 w 4246798"/>
              <a:gd name="connsiteY6" fmla="*/ 599281 h 1470819"/>
              <a:gd name="connsiteX7" fmla="*/ 1572964 w 4246798"/>
              <a:gd name="connsiteY7" fmla="*/ 793 h 1470819"/>
              <a:gd name="connsiteX8" fmla="*/ 0 w 4246798"/>
              <a:gd name="connsiteY8" fmla="*/ 7144 h 1470819"/>
              <a:gd name="connsiteX9" fmla="*/ 0 w 4246798"/>
              <a:gd name="connsiteY9" fmla="*/ 1470819 h 1470819"/>
              <a:gd name="connsiteX10" fmla="*/ 4246798 w 4246798"/>
              <a:gd name="connsiteY10" fmla="*/ 1463675 h 1470819"/>
              <a:gd name="connsiteX11" fmla="*/ 4243388 w 4246798"/>
              <a:gd name="connsiteY11" fmla="*/ 3969 h 1470819"/>
              <a:gd name="connsiteX12" fmla="*/ 2657760 w 4246798"/>
              <a:gd name="connsiteY12" fmla="*/ 0 h 1470819"/>
              <a:gd name="connsiteX0" fmla="*/ 2657760 w 4246798"/>
              <a:gd name="connsiteY0" fmla="*/ 0 h 1470819"/>
              <a:gd name="connsiteX1" fmla="*/ 2642421 w 4246798"/>
              <a:gd name="connsiteY1" fmla="*/ 608807 h 1470819"/>
              <a:gd name="connsiteX2" fmla="*/ 3502250 w 4246798"/>
              <a:gd name="connsiteY2" fmla="*/ 611981 h 1470819"/>
              <a:gd name="connsiteX3" fmla="*/ 3506295 w 4246798"/>
              <a:gd name="connsiteY3" fmla="*/ 853281 h 1470819"/>
              <a:gd name="connsiteX4" fmla="*/ 386216 w 4246798"/>
              <a:gd name="connsiteY4" fmla="*/ 851694 h 1470819"/>
              <a:gd name="connsiteX5" fmla="*/ 361950 w 4246798"/>
              <a:gd name="connsiteY5" fmla="*/ 596106 h 1470819"/>
              <a:gd name="connsiteX6" fmla="*/ 1578386 w 4246798"/>
              <a:gd name="connsiteY6" fmla="*/ 599281 h 1470819"/>
              <a:gd name="connsiteX7" fmla="*/ 1572964 w 4246798"/>
              <a:gd name="connsiteY7" fmla="*/ 793 h 1470819"/>
              <a:gd name="connsiteX8" fmla="*/ 0 w 4246798"/>
              <a:gd name="connsiteY8" fmla="*/ 7144 h 1470819"/>
              <a:gd name="connsiteX9" fmla="*/ 0 w 4246798"/>
              <a:gd name="connsiteY9" fmla="*/ 1470819 h 1470819"/>
              <a:gd name="connsiteX10" fmla="*/ 4246798 w 4246798"/>
              <a:gd name="connsiteY10" fmla="*/ 1463675 h 1470819"/>
              <a:gd name="connsiteX11" fmla="*/ 4243388 w 4246798"/>
              <a:gd name="connsiteY11" fmla="*/ 3969 h 1470819"/>
              <a:gd name="connsiteX12" fmla="*/ 2657760 w 4246798"/>
              <a:gd name="connsiteY12" fmla="*/ 0 h 1470819"/>
              <a:gd name="connsiteX0" fmla="*/ 2657760 w 4246798"/>
              <a:gd name="connsiteY0" fmla="*/ 0 h 1470819"/>
              <a:gd name="connsiteX1" fmla="*/ 2642421 w 4246798"/>
              <a:gd name="connsiteY1" fmla="*/ 608807 h 1470819"/>
              <a:gd name="connsiteX2" fmla="*/ 3502250 w 4246798"/>
              <a:gd name="connsiteY2" fmla="*/ 611981 h 1470819"/>
              <a:gd name="connsiteX3" fmla="*/ 3506295 w 4246798"/>
              <a:gd name="connsiteY3" fmla="*/ 853281 h 1470819"/>
              <a:gd name="connsiteX4" fmla="*/ 386216 w 4246798"/>
              <a:gd name="connsiteY4" fmla="*/ 851694 h 1470819"/>
              <a:gd name="connsiteX5" fmla="*/ 394305 w 4246798"/>
              <a:gd name="connsiteY5" fmla="*/ 592931 h 1470819"/>
              <a:gd name="connsiteX6" fmla="*/ 1578386 w 4246798"/>
              <a:gd name="connsiteY6" fmla="*/ 599281 h 1470819"/>
              <a:gd name="connsiteX7" fmla="*/ 1572964 w 4246798"/>
              <a:gd name="connsiteY7" fmla="*/ 793 h 1470819"/>
              <a:gd name="connsiteX8" fmla="*/ 0 w 4246798"/>
              <a:gd name="connsiteY8" fmla="*/ 7144 h 1470819"/>
              <a:gd name="connsiteX9" fmla="*/ 0 w 4246798"/>
              <a:gd name="connsiteY9" fmla="*/ 1470819 h 1470819"/>
              <a:gd name="connsiteX10" fmla="*/ 4246798 w 4246798"/>
              <a:gd name="connsiteY10" fmla="*/ 1463675 h 1470819"/>
              <a:gd name="connsiteX11" fmla="*/ 4243388 w 4246798"/>
              <a:gd name="connsiteY11" fmla="*/ 3969 h 1470819"/>
              <a:gd name="connsiteX12" fmla="*/ 2657760 w 4246798"/>
              <a:gd name="connsiteY12" fmla="*/ 0 h 1470819"/>
              <a:gd name="connsiteX0" fmla="*/ 2657760 w 4246798"/>
              <a:gd name="connsiteY0" fmla="*/ 0 h 1470819"/>
              <a:gd name="connsiteX1" fmla="*/ 2642421 w 4246798"/>
              <a:gd name="connsiteY1" fmla="*/ 608807 h 1470819"/>
              <a:gd name="connsiteX2" fmla="*/ 3502250 w 4246798"/>
              <a:gd name="connsiteY2" fmla="*/ 611981 h 1470819"/>
              <a:gd name="connsiteX3" fmla="*/ 3506295 w 4246798"/>
              <a:gd name="connsiteY3" fmla="*/ 853281 h 1470819"/>
              <a:gd name="connsiteX4" fmla="*/ 386216 w 4246798"/>
              <a:gd name="connsiteY4" fmla="*/ 851694 h 1470819"/>
              <a:gd name="connsiteX5" fmla="*/ 378127 w 4246798"/>
              <a:gd name="connsiteY5" fmla="*/ 592931 h 1470819"/>
              <a:gd name="connsiteX6" fmla="*/ 1578386 w 4246798"/>
              <a:gd name="connsiteY6" fmla="*/ 599281 h 1470819"/>
              <a:gd name="connsiteX7" fmla="*/ 1572964 w 4246798"/>
              <a:gd name="connsiteY7" fmla="*/ 793 h 1470819"/>
              <a:gd name="connsiteX8" fmla="*/ 0 w 4246798"/>
              <a:gd name="connsiteY8" fmla="*/ 7144 h 1470819"/>
              <a:gd name="connsiteX9" fmla="*/ 0 w 4246798"/>
              <a:gd name="connsiteY9" fmla="*/ 1470819 h 1470819"/>
              <a:gd name="connsiteX10" fmla="*/ 4246798 w 4246798"/>
              <a:gd name="connsiteY10" fmla="*/ 1463675 h 1470819"/>
              <a:gd name="connsiteX11" fmla="*/ 4243388 w 4246798"/>
              <a:gd name="connsiteY11" fmla="*/ 3969 h 1470819"/>
              <a:gd name="connsiteX12" fmla="*/ 2657760 w 4246798"/>
              <a:gd name="connsiteY12" fmla="*/ 0 h 1470819"/>
              <a:gd name="connsiteX0" fmla="*/ 2657760 w 4246798"/>
              <a:gd name="connsiteY0" fmla="*/ 0 h 1470819"/>
              <a:gd name="connsiteX1" fmla="*/ 2642421 w 4246798"/>
              <a:gd name="connsiteY1" fmla="*/ 608807 h 1470819"/>
              <a:gd name="connsiteX2" fmla="*/ 3502250 w 4246798"/>
              <a:gd name="connsiteY2" fmla="*/ 611981 h 1470819"/>
              <a:gd name="connsiteX3" fmla="*/ 3506295 w 4246798"/>
              <a:gd name="connsiteY3" fmla="*/ 853281 h 1470819"/>
              <a:gd name="connsiteX4" fmla="*/ 386216 w 4246798"/>
              <a:gd name="connsiteY4" fmla="*/ 851694 h 1470819"/>
              <a:gd name="connsiteX5" fmla="*/ 390260 w 4246798"/>
              <a:gd name="connsiteY5" fmla="*/ 592931 h 1470819"/>
              <a:gd name="connsiteX6" fmla="*/ 1578386 w 4246798"/>
              <a:gd name="connsiteY6" fmla="*/ 599281 h 1470819"/>
              <a:gd name="connsiteX7" fmla="*/ 1572964 w 4246798"/>
              <a:gd name="connsiteY7" fmla="*/ 793 h 1470819"/>
              <a:gd name="connsiteX8" fmla="*/ 0 w 4246798"/>
              <a:gd name="connsiteY8" fmla="*/ 7144 h 1470819"/>
              <a:gd name="connsiteX9" fmla="*/ 0 w 4246798"/>
              <a:gd name="connsiteY9" fmla="*/ 1470819 h 1470819"/>
              <a:gd name="connsiteX10" fmla="*/ 4246798 w 4246798"/>
              <a:gd name="connsiteY10" fmla="*/ 1463675 h 1470819"/>
              <a:gd name="connsiteX11" fmla="*/ 4243388 w 4246798"/>
              <a:gd name="connsiteY11" fmla="*/ 3969 h 1470819"/>
              <a:gd name="connsiteX12" fmla="*/ 2657760 w 4246798"/>
              <a:gd name="connsiteY12" fmla="*/ 0 h 1470819"/>
              <a:gd name="connsiteX0" fmla="*/ 2657760 w 4246798"/>
              <a:gd name="connsiteY0" fmla="*/ 0 h 1470819"/>
              <a:gd name="connsiteX1" fmla="*/ 2642421 w 4246798"/>
              <a:gd name="connsiteY1" fmla="*/ 608807 h 1470819"/>
              <a:gd name="connsiteX2" fmla="*/ 3502250 w 4246798"/>
              <a:gd name="connsiteY2" fmla="*/ 611981 h 1470819"/>
              <a:gd name="connsiteX3" fmla="*/ 3506295 w 4246798"/>
              <a:gd name="connsiteY3" fmla="*/ 853281 h 1470819"/>
              <a:gd name="connsiteX4" fmla="*/ 386216 w 4246798"/>
              <a:gd name="connsiteY4" fmla="*/ 851694 h 1470819"/>
              <a:gd name="connsiteX5" fmla="*/ 378127 w 4246798"/>
              <a:gd name="connsiteY5" fmla="*/ 599281 h 1470819"/>
              <a:gd name="connsiteX6" fmla="*/ 1578386 w 4246798"/>
              <a:gd name="connsiteY6" fmla="*/ 599281 h 1470819"/>
              <a:gd name="connsiteX7" fmla="*/ 1572964 w 4246798"/>
              <a:gd name="connsiteY7" fmla="*/ 793 h 1470819"/>
              <a:gd name="connsiteX8" fmla="*/ 0 w 4246798"/>
              <a:gd name="connsiteY8" fmla="*/ 7144 h 1470819"/>
              <a:gd name="connsiteX9" fmla="*/ 0 w 4246798"/>
              <a:gd name="connsiteY9" fmla="*/ 1470819 h 1470819"/>
              <a:gd name="connsiteX10" fmla="*/ 4246798 w 4246798"/>
              <a:gd name="connsiteY10" fmla="*/ 1463675 h 1470819"/>
              <a:gd name="connsiteX11" fmla="*/ 4243388 w 4246798"/>
              <a:gd name="connsiteY11" fmla="*/ 3969 h 1470819"/>
              <a:gd name="connsiteX12" fmla="*/ 2657760 w 4246798"/>
              <a:gd name="connsiteY12" fmla="*/ 0 h 1470819"/>
              <a:gd name="connsiteX0" fmla="*/ 2657760 w 4246798"/>
              <a:gd name="connsiteY0" fmla="*/ 0 h 1470819"/>
              <a:gd name="connsiteX1" fmla="*/ 2642421 w 4246798"/>
              <a:gd name="connsiteY1" fmla="*/ 608807 h 1470819"/>
              <a:gd name="connsiteX2" fmla="*/ 3502250 w 4246798"/>
              <a:gd name="connsiteY2" fmla="*/ 611981 h 1470819"/>
              <a:gd name="connsiteX3" fmla="*/ 3506295 w 4246798"/>
              <a:gd name="connsiteY3" fmla="*/ 853281 h 1470819"/>
              <a:gd name="connsiteX4" fmla="*/ 386216 w 4246798"/>
              <a:gd name="connsiteY4" fmla="*/ 851694 h 1470819"/>
              <a:gd name="connsiteX5" fmla="*/ 378127 w 4246798"/>
              <a:gd name="connsiteY5" fmla="*/ 599281 h 1470819"/>
              <a:gd name="connsiteX6" fmla="*/ 1578386 w 4246798"/>
              <a:gd name="connsiteY6" fmla="*/ 599281 h 1470819"/>
              <a:gd name="connsiteX7" fmla="*/ 1572964 w 4246798"/>
              <a:gd name="connsiteY7" fmla="*/ 793 h 1470819"/>
              <a:gd name="connsiteX8" fmla="*/ 121331 w 4246798"/>
              <a:gd name="connsiteY8" fmla="*/ 7144 h 1470819"/>
              <a:gd name="connsiteX9" fmla="*/ 0 w 4246798"/>
              <a:gd name="connsiteY9" fmla="*/ 1470819 h 1470819"/>
              <a:gd name="connsiteX10" fmla="*/ 4246798 w 4246798"/>
              <a:gd name="connsiteY10" fmla="*/ 1463675 h 1470819"/>
              <a:gd name="connsiteX11" fmla="*/ 4243388 w 4246798"/>
              <a:gd name="connsiteY11" fmla="*/ 3969 h 1470819"/>
              <a:gd name="connsiteX12" fmla="*/ 2657760 w 4246798"/>
              <a:gd name="connsiteY12" fmla="*/ 0 h 1470819"/>
              <a:gd name="connsiteX0" fmla="*/ 2544518 w 4133556"/>
              <a:gd name="connsiteY0" fmla="*/ 0 h 1473994"/>
              <a:gd name="connsiteX1" fmla="*/ 2529179 w 4133556"/>
              <a:gd name="connsiteY1" fmla="*/ 608807 h 1473994"/>
              <a:gd name="connsiteX2" fmla="*/ 3389008 w 4133556"/>
              <a:gd name="connsiteY2" fmla="*/ 611981 h 1473994"/>
              <a:gd name="connsiteX3" fmla="*/ 3393053 w 4133556"/>
              <a:gd name="connsiteY3" fmla="*/ 853281 h 1473994"/>
              <a:gd name="connsiteX4" fmla="*/ 272974 w 4133556"/>
              <a:gd name="connsiteY4" fmla="*/ 851694 h 1473994"/>
              <a:gd name="connsiteX5" fmla="*/ 264885 w 4133556"/>
              <a:gd name="connsiteY5" fmla="*/ 599281 h 1473994"/>
              <a:gd name="connsiteX6" fmla="*/ 1465144 w 4133556"/>
              <a:gd name="connsiteY6" fmla="*/ 599281 h 1473994"/>
              <a:gd name="connsiteX7" fmla="*/ 1459722 w 4133556"/>
              <a:gd name="connsiteY7" fmla="*/ 793 h 1473994"/>
              <a:gd name="connsiteX8" fmla="*/ 8089 w 4133556"/>
              <a:gd name="connsiteY8" fmla="*/ 7144 h 1473994"/>
              <a:gd name="connsiteX9" fmla="*/ 0 w 4133556"/>
              <a:gd name="connsiteY9" fmla="*/ 1473994 h 1473994"/>
              <a:gd name="connsiteX10" fmla="*/ 4133556 w 4133556"/>
              <a:gd name="connsiteY10" fmla="*/ 1463675 h 1473994"/>
              <a:gd name="connsiteX11" fmla="*/ 4130146 w 4133556"/>
              <a:gd name="connsiteY11" fmla="*/ 3969 h 1473994"/>
              <a:gd name="connsiteX12" fmla="*/ 2544518 w 4133556"/>
              <a:gd name="connsiteY12" fmla="*/ 0 h 1473994"/>
              <a:gd name="connsiteX0" fmla="*/ 2544518 w 4133556"/>
              <a:gd name="connsiteY0" fmla="*/ 0 h 1473994"/>
              <a:gd name="connsiteX1" fmla="*/ 2529179 w 4133556"/>
              <a:gd name="connsiteY1" fmla="*/ 608807 h 1473994"/>
              <a:gd name="connsiteX2" fmla="*/ 3389008 w 4133556"/>
              <a:gd name="connsiteY2" fmla="*/ 611981 h 1473994"/>
              <a:gd name="connsiteX3" fmla="*/ 3393053 w 4133556"/>
              <a:gd name="connsiteY3" fmla="*/ 853281 h 1473994"/>
              <a:gd name="connsiteX4" fmla="*/ 272974 w 4133556"/>
              <a:gd name="connsiteY4" fmla="*/ 851694 h 1473994"/>
              <a:gd name="connsiteX5" fmla="*/ 264885 w 4133556"/>
              <a:gd name="connsiteY5" fmla="*/ 599281 h 1473994"/>
              <a:gd name="connsiteX6" fmla="*/ 1465144 w 4133556"/>
              <a:gd name="connsiteY6" fmla="*/ 599281 h 1473994"/>
              <a:gd name="connsiteX7" fmla="*/ 1459722 w 4133556"/>
              <a:gd name="connsiteY7" fmla="*/ 793 h 1473994"/>
              <a:gd name="connsiteX8" fmla="*/ 8089 w 4133556"/>
              <a:gd name="connsiteY8" fmla="*/ 7144 h 1473994"/>
              <a:gd name="connsiteX9" fmla="*/ 0 w 4133556"/>
              <a:gd name="connsiteY9" fmla="*/ 1473994 h 1473994"/>
              <a:gd name="connsiteX10" fmla="*/ 4133556 w 4133556"/>
              <a:gd name="connsiteY10" fmla="*/ 1463675 h 1473994"/>
              <a:gd name="connsiteX11" fmla="*/ 3948150 w 4133556"/>
              <a:gd name="connsiteY11" fmla="*/ 7144 h 1473994"/>
              <a:gd name="connsiteX12" fmla="*/ 2544518 w 4133556"/>
              <a:gd name="connsiteY12" fmla="*/ 0 h 1473994"/>
              <a:gd name="connsiteX0" fmla="*/ 2544518 w 3951560"/>
              <a:gd name="connsiteY0" fmla="*/ 0 h 1473994"/>
              <a:gd name="connsiteX1" fmla="*/ 2529179 w 3951560"/>
              <a:gd name="connsiteY1" fmla="*/ 608807 h 1473994"/>
              <a:gd name="connsiteX2" fmla="*/ 3389008 w 3951560"/>
              <a:gd name="connsiteY2" fmla="*/ 611981 h 1473994"/>
              <a:gd name="connsiteX3" fmla="*/ 3393053 w 3951560"/>
              <a:gd name="connsiteY3" fmla="*/ 853281 h 1473994"/>
              <a:gd name="connsiteX4" fmla="*/ 272974 w 3951560"/>
              <a:gd name="connsiteY4" fmla="*/ 851694 h 1473994"/>
              <a:gd name="connsiteX5" fmla="*/ 264885 w 3951560"/>
              <a:gd name="connsiteY5" fmla="*/ 599281 h 1473994"/>
              <a:gd name="connsiteX6" fmla="*/ 1465144 w 3951560"/>
              <a:gd name="connsiteY6" fmla="*/ 599281 h 1473994"/>
              <a:gd name="connsiteX7" fmla="*/ 1459722 w 3951560"/>
              <a:gd name="connsiteY7" fmla="*/ 793 h 1473994"/>
              <a:gd name="connsiteX8" fmla="*/ 8089 w 3951560"/>
              <a:gd name="connsiteY8" fmla="*/ 7144 h 1473994"/>
              <a:gd name="connsiteX9" fmla="*/ 0 w 3951560"/>
              <a:gd name="connsiteY9" fmla="*/ 1473994 h 1473994"/>
              <a:gd name="connsiteX10" fmla="*/ 3951560 w 3951560"/>
              <a:gd name="connsiteY10" fmla="*/ 1470025 h 1473994"/>
              <a:gd name="connsiteX11" fmla="*/ 3948150 w 3951560"/>
              <a:gd name="connsiteY11" fmla="*/ 7144 h 1473994"/>
              <a:gd name="connsiteX12" fmla="*/ 2544518 w 3951560"/>
              <a:gd name="connsiteY12" fmla="*/ 0 h 1473994"/>
              <a:gd name="connsiteX0" fmla="*/ 2544518 w 3951560"/>
              <a:gd name="connsiteY0" fmla="*/ 0 h 1473994"/>
              <a:gd name="connsiteX1" fmla="*/ 2529179 w 3951560"/>
              <a:gd name="connsiteY1" fmla="*/ 608807 h 1473994"/>
              <a:gd name="connsiteX2" fmla="*/ 3389008 w 3951560"/>
              <a:gd name="connsiteY2" fmla="*/ 611981 h 1473994"/>
              <a:gd name="connsiteX3" fmla="*/ 3393053 w 3951560"/>
              <a:gd name="connsiteY3" fmla="*/ 853281 h 1473994"/>
              <a:gd name="connsiteX4" fmla="*/ 272974 w 3951560"/>
              <a:gd name="connsiteY4" fmla="*/ 851694 h 1473994"/>
              <a:gd name="connsiteX5" fmla="*/ 657188 w 3951560"/>
              <a:gd name="connsiteY5" fmla="*/ 596106 h 1473994"/>
              <a:gd name="connsiteX6" fmla="*/ 1465144 w 3951560"/>
              <a:gd name="connsiteY6" fmla="*/ 599281 h 1473994"/>
              <a:gd name="connsiteX7" fmla="*/ 1459722 w 3951560"/>
              <a:gd name="connsiteY7" fmla="*/ 793 h 1473994"/>
              <a:gd name="connsiteX8" fmla="*/ 8089 w 3951560"/>
              <a:gd name="connsiteY8" fmla="*/ 7144 h 1473994"/>
              <a:gd name="connsiteX9" fmla="*/ 0 w 3951560"/>
              <a:gd name="connsiteY9" fmla="*/ 1473994 h 1473994"/>
              <a:gd name="connsiteX10" fmla="*/ 3951560 w 3951560"/>
              <a:gd name="connsiteY10" fmla="*/ 1470025 h 1473994"/>
              <a:gd name="connsiteX11" fmla="*/ 3948150 w 3951560"/>
              <a:gd name="connsiteY11" fmla="*/ 7144 h 1473994"/>
              <a:gd name="connsiteX12" fmla="*/ 2544518 w 3951560"/>
              <a:gd name="connsiteY12" fmla="*/ 0 h 1473994"/>
              <a:gd name="connsiteX0" fmla="*/ 2544518 w 3951560"/>
              <a:gd name="connsiteY0" fmla="*/ 0 h 1473994"/>
              <a:gd name="connsiteX1" fmla="*/ 2529179 w 3951560"/>
              <a:gd name="connsiteY1" fmla="*/ 608807 h 1473994"/>
              <a:gd name="connsiteX2" fmla="*/ 3389008 w 3951560"/>
              <a:gd name="connsiteY2" fmla="*/ 611981 h 1473994"/>
              <a:gd name="connsiteX3" fmla="*/ 3393053 w 3951560"/>
              <a:gd name="connsiteY3" fmla="*/ 853281 h 1473994"/>
              <a:gd name="connsiteX4" fmla="*/ 272974 w 3951560"/>
              <a:gd name="connsiteY4" fmla="*/ 851694 h 1473994"/>
              <a:gd name="connsiteX5" fmla="*/ 658317 w 3951560"/>
              <a:gd name="connsiteY5" fmla="*/ 846353 h 1473994"/>
              <a:gd name="connsiteX6" fmla="*/ 657188 w 3951560"/>
              <a:gd name="connsiteY6" fmla="*/ 596106 h 1473994"/>
              <a:gd name="connsiteX7" fmla="*/ 1465144 w 3951560"/>
              <a:gd name="connsiteY7" fmla="*/ 599281 h 1473994"/>
              <a:gd name="connsiteX8" fmla="*/ 1459722 w 3951560"/>
              <a:gd name="connsiteY8" fmla="*/ 793 h 1473994"/>
              <a:gd name="connsiteX9" fmla="*/ 8089 w 3951560"/>
              <a:gd name="connsiteY9" fmla="*/ 7144 h 1473994"/>
              <a:gd name="connsiteX10" fmla="*/ 0 w 3951560"/>
              <a:gd name="connsiteY10" fmla="*/ 1473994 h 1473994"/>
              <a:gd name="connsiteX11" fmla="*/ 3951560 w 3951560"/>
              <a:gd name="connsiteY11" fmla="*/ 1470025 h 1473994"/>
              <a:gd name="connsiteX12" fmla="*/ 3948150 w 3951560"/>
              <a:gd name="connsiteY12" fmla="*/ 7144 h 1473994"/>
              <a:gd name="connsiteX13" fmla="*/ 2544518 w 3951560"/>
              <a:gd name="connsiteY13" fmla="*/ 0 h 1473994"/>
              <a:gd name="connsiteX0" fmla="*/ 2544518 w 3951560"/>
              <a:gd name="connsiteY0" fmla="*/ 0 h 1473994"/>
              <a:gd name="connsiteX1" fmla="*/ 2529179 w 3951560"/>
              <a:gd name="connsiteY1" fmla="*/ 608807 h 1473994"/>
              <a:gd name="connsiteX2" fmla="*/ 3389008 w 3951560"/>
              <a:gd name="connsiteY2" fmla="*/ 611981 h 1473994"/>
              <a:gd name="connsiteX3" fmla="*/ 3393053 w 3951560"/>
              <a:gd name="connsiteY3" fmla="*/ 853281 h 1473994"/>
              <a:gd name="connsiteX4" fmla="*/ 658317 w 3951560"/>
              <a:gd name="connsiteY4" fmla="*/ 846353 h 1473994"/>
              <a:gd name="connsiteX5" fmla="*/ 657188 w 3951560"/>
              <a:gd name="connsiteY5" fmla="*/ 596106 h 1473994"/>
              <a:gd name="connsiteX6" fmla="*/ 1465144 w 3951560"/>
              <a:gd name="connsiteY6" fmla="*/ 599281 h 1473994"/>
              <a:gd name="connsiteX7" fmla="*/ 1459722 w 3951560"/>
              <a:gd name="connsiteY7" fmla="*/ 793 h 1473994"/>
              <a:gd name="connsiteX8" fmla="*/ 8089 w 3951560"/>
              <a:gd name="connsiteY8" fmla="*/ 7144 h 1473994"/>
              <a:gd name="connsiteX9" fmla="*/ 0 w 3951560"/>
              <a:gd name="connsiteY9" fmla="*/ 1473994 h 1473994"/>
              <a:gd name="connsiteX10" fmla="*/ 3951560 w 3951560"/>
              <a:gd name="connsiteY10" fmla="*/ 1470025 h 1473994"/>
              <a:gd name="connsiteX11" fmla="*/ 3948150 w 3951560"/>
              <a:gd name="connsiteY11" fmla="*/ 7144 h 1473994"/>
              <a:gd name="connsiteX12" fmla="*/ 2544518 w 3951560"/>
              <a:gd name="connsiteY12" fmla="*/ 0 h 147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51560" h="1473994">
                <a:moveTo>
                  <a:pt x="2544518" y="0"/>
                </a:moveTo>
                <a:cubicBezTo>
                  <a:pt x="2546105" y="211138"/>
                  <a:pt x="2527592" y="397669"/>
                  <a:pt x="2529179" y="608807"/>
                </a:cubicBezTo>
                <a:lnTo>
                  <a:pt x="3389008" y="611981"/>
                </a:lnTo>
                <a:cubicBezTo>
                  <a:pt x="3390356" y="692414"/>
                  <a:pt x="3391705" y="772848"/>
                  <a:pt x="3393053" y="853281"/>
                </a:cubicBezTo>
                <a:lnTo>
                  <a:pt x="658317" y="846353"/>
                </a:lnTo>
                <a:cubicBezTo>
                  <a:pt x="657941" y="762937"/>
                  <a:pt x="657564" y="679522"/>
                  <a:pt x="657188" y="596106"/>
                </a:cubicBezTo>
                <a:lnTo>
                  <a:pt x="1465144" y="599281"/>
                </a:lnTo>
                <a:cubicBezTo>
                  <a:pt x="1463556" y="389731"/>
                  <a:pt x="1461310" y="210343"/>
                  <a:pt x="1459722" y="793"/>
                </a:cubicBezTo>
                <a:lnTo>
                  <a:pt x="8089" y="7144"/>
                </a:lnTo>
                <a:cubicBezTo>
                  <a:pt x="5393" y="496094"/>
                  <a:pt x="2696" y="985044"/>
                  <a:pt x="0" y="1473994"/>
                </a:cubicBezTo>
                <a:lnTo>
                  <a:pt x="3951560" y="1470025"/>
                </a:lnTo>
                <a:cubicBezTo>
                  <a:pt x="3950423" y="989806"/>
                  <a:pt x="3949287" y="487363"/>
                  <a:pt x="3948150" y="7144"/>
                </a:cubicBezTo>
                <a:lnTo>
                  <a:pt x="2544518" y="0"/>
                </a:lnTo>
                <a:close/>
              </a:path>
            </a:pathLst>
          </a:custGeom>
          <a:solidFill>
            <a:srgbClr val="86FF65">
              <a:alpha val="6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6445010" y="2539439"/>
            <a:ext cx="836655" cy="60156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直線矢印コネクタ 64"/>
          <p:cNvCxnSpPr/>
          <p:nvPr/>
        </p:nvCxnSpPr>
        <p:spPr>
          <a:xfrm>
            <a:off x="7057860" y="2699593"/>
            <a:ext cx="46851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>
            <a:off x="7048311" y="2997271"/>
            <a:ext cx="46851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>
            <a:off x="6209528" y="2696635"/>
            <a:ext cx="46851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>
            <a:off x="6199979" y="2994338"/>
            <a:ext cx="46851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241303" y="4280496"/>
                <a:ext cx="6652590" cy="210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263" indent="-449263">
                  <a:buFont typeface="+mj-lt"/>
                  <a:buAutoNum type="arabicPeriod"/>
                </a:pPr>
                <a:r>
                  <a:rPr lang="ja-JP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閉ループ系を，進行波圧力成分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2800" i="1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2800" i="1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  <m:sub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ja-JP" altLang="en-US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を</m:t>
                    </m:r>
                  </m:oMath>
                </a14:m>
                <a:endParaRPr lang="en-US" altLang="ja-JP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446088"/>
                <a:r>
                  <a:rPr lang="ja-JP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入出力信号とするサブシステムに分割</a:t>
                </a:r>
                <a:endParaRPr lang="en-US" altLang="ja-JP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446088">
                  <a:lnSpc>
                    <a:spcPts val="1000"/>
                  </a:lnSpc>
                </a:pPr>
                <a:endParaRPr lang="en-US" altLang="ja-JP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tabLst>
                    <a:tab pos="449263" algn="l"/>
                  </a:tabLst>
                </a:pPr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2.	</a:t>
                </a:r>
                <a:r>
                  <a:rPr lang="ja-JP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サブシステムの周波数応答を取得</a:t>
                </a:r>
                <a:endParaRPr lang="en-US" altLang="ja-JP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ts val="1000"/>
                  </a:lnSpc>
                </a:pPr>
                <a:endParaRPr lang="en-US" altLang="ja-JP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tabLst>
                    <a:tab pos="447675" algn="l"/>
                  </a:tabLst>
                </a:pPr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3.	</a:t>
                </a:r>
                <a:r>
                  <a:rPr lang="ja-JP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ナイキストの安定判別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303" y="4280496"/>
                <a:ext cx="6652590" cy="2100832"/>
              </a:xfrm>
              <a:prstGeom prst="rect">
                <a:avLst/>
              </a:prstGeom>
              <a:blipFill rotWithShape="1">
                <a:blip r:embed="rId11"/>
                <a:stretch>
                  <a:fillRect l="-1925" t="-2609" b="-72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863467" y="2543595"/>
            <a:ext cx="4213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電力フィードバックシステム</a:t>
            </a:r>
            <a:endParaRPr lang="en-US" altLang="ja-JP" sz="2800" dirty="0"/>
          </a:p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発振可否の推定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2234861" y="3657654"/>
            <a:ext cx="1470923" cy="444005"/>
          </a:xfrm>
          <a:prstGeom prst="downArrow">
            <a:avLst>
              <a:gd name="adj1" fmla="val 40827"/>
              <a:gd name="adj2" fmla="val 3998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843099" y="2556167"/>
                <a:ext cx="315727" cy="286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099" y="2556167"/>
                <a:ext cx="315727" cy="286169"/>
              </a:xfrm>
              <a:prstGeom prst="rect">
                <a:avLst/>
              </a:prstGeom>
              <a:blipFill>
                <a:blip r:embed="rId5"/>
                <a:stretch>
                  <a:fillRect l="-19608" t="-19149" r="-37255" b="-170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5820722" y="2844528"/>
                <a:ext cx="330154" cy="285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722" y="2844528"/>
                <a:ext cx="330154" cy="285335"/>
              </a:xfrm>
              <a:prstGeom prst="rect">
                <a:avLst/>
              </a:prstGeom>
              <a:blipFill>
                <a:blip r:embed="rId6"/>
                <a:stretch>
                  <a:fillRect l="-18519" t="-21739" r="-35185" b="-195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7633436" y="2546354"/>
                <a:ext cx="315727" cy="286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436" y="2546354"/>
                <a:ext cx="315727" cy="286169"/>
              </a:xfrm>
              <a:prstGeom prst="rect">
                <a:avLst/>
              </a:prstGeom>
              <a:blipFill>
                <a:blip r:embed="rId7"/>
                <a:stretch>
                  <a:fillRect l="-17308" t="-21277" r="-36538" b="-170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7626222" y="2851149"/>
                <a:ext cx="330154" cy="285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222" y="2851149"/>
                <a:ext cx="330154" cy="285335"/>
              </a:xfrm>
              <a:prstGeom prst="rect">
                <a:avLst/>
              </a:prstGeom>
              <a:blipFill>
                <a:blip r:embed="rId8"/>
                <a:stretch>
                  <a:fillRect l="-16667" t="-21277" r="-37037" b="-170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2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4" grpId="0"/>
      <p:bldP spid="3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グループ化 148"/>
          <p:cNvGrpSpPr/>
          <p:nvPr/>
        </p:nvGrpSpPr>
        <p:grpSpPr>
          <a:xfrm>
            <a:off x="179512" y="980282"/>
            <a:ext cx="8820472" cy="1872654"/>
            <a:chOff x="179512" y="980282"/>
            <a:chExt cx="8820472" cy="1872654"/>
          </a:xfrm>
        </p:grpSpPr>
        <p:pic>
          <p:nvPicPr>
            <p:cNvPr id="1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980282"/>
              <a:ext cx="8820472" cy="187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" name="正方形/長方形 150"/>
            <p:cNvSpPr/>
            <p:nvPr/>
          </p:nvSpPr>
          <p:spPr>
            <a:xfrm>
              <a:off x="7812360" y="2202483"/>
              <a:ext cx="216024" cy="17968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正方形/長方形 151"/>
            <p:cNvSpPr/>
            <p:nvPr/>
          </p:nvSpPr>
          <p:spPr>
            <a:xfrm>
              <a:off x="7186194" y="2202482"/>
              <a:ext cx="216024" cy="17968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テキスト ボックス 152"/>
            <p:cNvSpPr txBox="1"/>
            <p:nvPr/>
          </p:nvSpPr>
          <p:spPr>
            <a:xfrm>
              <a:off x="7704758" y="2045255"/>
              <a:ext cx="4818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1" lang="en-US" altLang="ja-JP" sz="22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ja-JP" altLang="en-US" sz="2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テキスト ボックス 153"/>
            <p:cNvSpPr txBox="1"/>
            <p:nvPr/>
          </p:nvSpPr>
          <p:spPr>
            <a:xfrm>
              <a:off x="7116797" y="2057954"/>
              <a:ext cx="4818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1" lang="en-US" altLang="ja-JP" sz="22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ja-JP" altLang="en-US" sz="2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5" name="直線矢印コネクタ 154"/>
            <p:cNvCxnSpPr/>
            <p:nvPr/>
          </p:nvCxnSpPr>
          <p:spPr>
            <a:xfrm>
              <a:off x="7939709" y="1717475"/>
              <a:ext cx="0" cy="468051"/>
            </a:xfrm>
            <a:prstGeom prst="straightConnector1">
              <a:avLst/>
            </a:prstGeom>
            <a:ln w="57150">
              <a:solidFill>
                <a:srgbClr val="0017EE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矢印コネクタ 155"/>
            <p:cNvCxnSpPr/>
            <p:nvPr/>
          </p:nvCxnSpPr>
          <p:spPr>
            <a:xfrm>
              <a:off x="7301161" y="1734142"/>
              <a:ext cx="0" cy="468051"/>
            </a:xfrm>
            <a:prstGeom prst="straightConnector1">
              <a:avLst/>
            </a:prstGeom>
            <a:ln w="57150">
              <a:solidFill>
                <a:srgbClr val="F6161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グループ化 82"/>
          <p:cNvGrpSpPr/>
          <p:nvPr/>
        </p:nvGrpSpPr>
        <p:grpSpPr>
          <a:xfrm>
            <a:off x="1229708" y="548680"/>
            <a:ext cx="6798676" cy="1168795"/>
            <a:chOff x="1229708" y="548680"/>
            <a:chExt cx="6798676" cy="1168795"/>
          </a:xfrm>
        </p:grpSpPr>
        <p:sp>
          <p:nvSpPr>
            <p:cNvPr id="84" name="正方形/長方形 83"/>
            <p:cNvSpPr/>
            <p:nvPr/>
          </p:nvSpPr>
          <p:spPr>
            <a:xfrm>
              <a:off x="7291531" y="1124744"/>
              <a:ext cx="654848" cy="458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1229708" y="834369"/>
              <a:ext cx="6798676" cy="554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cxnSp>
          <p:nvCxnSpPr>
            <p:cNvPr id="86" name="直線コネクタ 85"/>
            <p:cNvCxnSpPr/>
            <p:nvPr/>
          </p:nvCxnSpPr>
          <p:spPr>
            <a:xfrm flipV="1">
              <a:off x="1234470" y="793458"/>
              <a:ext cx="0" cy="8671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flipV="1">
              <a:off x="7972251" y="793458"/>
              <a:ext cx="0" cy="8671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 flipV="1">
              <a:off x="6220867" y="1067391"/>
              <a:ext cx="0" cy="60325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flipV="1">
              <a:off x="7939136" y="1342553"/>
              <a:ext cx="0" cy="3725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flipV="1">
              <a:off x="7301161" y="1344934"/>
              <a:ext cx="0" cy="3725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矢印コネクタ 90"/>
            <p:cNvCxnSpPr/>
            <p:nvPr/>
          </p:nvCxnSpPr>
          <p:spPr>
            <a:xfrm>
              <a:off x="1229708" y="845739"/>
              <a:ext cx="6742543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/>
            <p:cNvCxnSpPr/>
            <p:nvPr/>
          </p:nvCxnSpPr>
          <p:spPr>
            <a:xfrm>
              <a:off x="6215279" y="1153316"/>
              <a:ext cx="1753372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/>
            <p:nvPr/>
          </p:nvCxnSpPr>
          <p:spPr>
            <a:xfrm>
              <a:off x="7301161" y="1441250"/>
              <a:ext cx="635589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テキスト ボックス 93"/>
            <p:cNvSpPr txBox="1"/>
            <p:nvPr/>
          </p:nvSpPr>
          <p:spPr>
            <a:xfrm>
              <a:off x="4009700" y="548680"/>
              <a:ext cx="1113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5876</a:t>
              </a:r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mm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6391248" y="813134"/>
              <a:ext cx="1386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kumimoji="1" lang="en-US" altLang="ja-JP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tube</a:t>
              </a:r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 = 2956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7356283" y="1124744"/>
              <a:ext cx="571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864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7" name="直線矢印コネクタ 96"/>
            <p:cNvCxnSpPr/>
            <p:nvPr/>
          </p:nvCxnSpPr>
          <p:spPr>
            <a:xfrm>
              <a:off x="1234470" y="1265801"/>
              <a:ext cx="1480986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 flipV="1">
              <a:off x="2716439" y="1179157"/>
              <a:ext cx="0" cy="47151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テキスト ボックス 98"/>
            <p:cNvSpPr txBox="1"/>
            <p:nvPr/>
          </p:nvSpPr>
          <p:spPr>
            <a:xfrm>
              <a:off x="1682340" y="957150"/>
              <a:ext cx="568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436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25604" y="44624"/>
            <a:ext cx="91183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実験装置</a:t>
            </a:r>
            <a:r>
              <a:rPr lang="en-US" altLang="ja-JP" sz="3400" dirty="0"/>
              <a:t>: </a:t>
            </a:r>
            <a:r>
              <a:rPr lang="ja-JP" altLang="en-US" sz="3400" dirty="0"/>
              <a:t>電力フィードバック型熱音響発電機</a:t>
            </a:r>
            <a:endParaRPr lang="en-US" altLang="ja-JP" sz="3400" dirty="0"/>
          </a:p>
        </p:txBody>
      </p:sp>
      <p:sp>
        <p:nvSpPr>
          <p:cNvPr id="46" name="正方形/長方形 45"/>
          <p:cNvSpPr/>
          <p:nvPr/>
        </p:nvSpPr>
        <p:spPr>
          <a:xfrm flipH="1">
            <a:off x="1229708" y="1408566"/>
            <a:ext cx="1470084" cy="849141"/>
          </a:xfrm>
          <a:prstGeom prst="rect">
            <a:avLst/>
          </a:prstGeom>
          <a:noFill/>
          <a:ln w="28575">
            <a:solidFill>
              <a:srgbClr val="FF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4628830" y="1413217"/>
            <a:ext cx="1599354" cy="849141"/>
          </a:xfrm>
          <a:prstGeom prst="rect">
            <a:avLst/>
          </a:prstGeom>
          <a:noFill/>
          <a:ln w="28575">
            <a:solidFill>
              <a:srgbClr val="FF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 flipH="1">
            <a:off x="2705848" y="1408566"/>
            <a:ext cx="1584176" cy="849141"/>
          </a:xfrm>
          <a:prstGeom prst="rect">
            <a:avLst/>
          </a:prstGeom>
          <a:noFill/>
          <a:ln w="28575">
            <a:solidFill>
              <a:srgbClr val="FF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202270" y="2996706"/>
            <a:ext cx="221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【</a:t>
            </a:r>
            <a:r>
              <a:rPr lang="ja-JP" altLang="en-US" sz="2800" dirty="0"/>
              <a:t>熱音響コア</a:t>
            </a:r>
            <a:r>
              <a:rPr lang="en-US" altLang="ja-JP" sz="2800" dirty="0"/>
              <a:t>】</a:t>
            </a:r>
            <a:endParaRPr kumimoji="1" lang="ja-JP" altLang="en-US" sz="28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-36512" y="4185275"/>
            <a:ext cx="3609810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ja-JP" sz="2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=12</a:t>
            </a:r>
            <a:r>
              <a:rPr lang="ja-JP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=300</a:t>
            </a:r>
            <a:r>
              <a:rPr lang="ja-JP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en-US" altLang="ja-JP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コア五段連結</a:t>
            </a:r>
            <a:endParaRPr lang="en-US" altLang="ja-JP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/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ja-JP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日本音響学会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2015. 10)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7972339" y="1443943"/>
            <a:ext cx="591781" cy="637972"/>
          </a:xfrm>
          <a:prstGeom prst="rect">
            <a:avLst/>
          </a:prstGeom>
          <a:noFill/>
          <a:ln w="28575">
            <a:solidFill>
              <a:srgbClr val="FF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637927" y="1443943"/>
            <a:ext cx="591781" cy="637972"/>
          </a:xfrm>
          <a:prstGeom prst="rect">
            <a:avLst/>
          </a:prstGeom>
          <a:noFill/>
          <a:ln w="28575">
            <a:solidFill>
              <a:srgbClr val="FF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3553700" y="3579322"/>
            <a:ext cx="5402142" cy="3038703"/>
            <a:chOff x="3597842" y="3573016"/>
            <a:chExt cx="5402142" cy="303870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597842" y="3573016"/>
              <a:ext cx="5402142" cy="3038703"/>
              <a:chOff x="9515225" y="3471447"/>
              <a:chExt cx="5402142" cy="3038703"/>
            </a:xfrm>
          </p:grpSpPr>
          <p:grpSp>
            <p:nvGrpSpPr>
              <p:cNvPr id="43" name="グループ化 42"/>
              <p:cNvGrpSpPr/>
              <p:nvPr/>
            </p:nvGrpSpPr>
            <p:grpSpPr>
              <a:xfrm>
                <a:off x="9515225" y="3471447"/>
                <a:ext cx="5402142" cy="3038703"/>
                <a:chOff x="1618393" y="1293753"/>
                <a:chExt cx="5402142" cy="3038703"/>
              </a:xfrm>
            </p:grpSpPr>
            <p:pic>
              <p:nvPicPr>
                <p:cNvPr id="44" name="Picture 2" descr="C:\Users\Shinoda\Desktop\DSC_0497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8393" y="1293753"/>
                  <a:ext cx="5402142" cy="30387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2857889" y="1383206"/>
                  <a:ext cx="1948741" cy="70788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heat exchanger</a:t>
                  </a:r>
                </a:p>
                <a:p>
                  <a:pPr algn="ctr"/>
                  <a:r>
                    <a:rPr lang="en-US" altLang="ja-JP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(hot-side)</a:t>
                  </a:r>
                  <a:r>
                    <a:rPr lang="ja-JP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ja-JP" sz="20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r>
                    <a:rPr lang="en-US" altLang="ja-JP" sz="2000" b="1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</a:p>
              </p:txBody>
            </p:sp>
            <p:cxnSp>
              <p:nvCxnSpPr>
                <p:cNvPr id="52" name="直線矢印コネクタ 51"/>
                <p:cNvCxnSpPr/>
                <p:nvPr/>
              </p:nvCxnSpPr>
              <p:spPr>
                <a:xfrm flipV="1">
                  <a:off x="4714617" y="1817868"/>
                  <a:ext cx="0" cy="705272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5004736" y="3554543"/>
                  <a:ext cx="1932466" cy="70788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heat exchanger</a:t>
                  </a:r>
                </a:p>
                <a:p>
                  <a:pPr algn="ctr"/>
                  <a:r>
                    <a:rPr lang="en-US" altLang="ja-JP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(cold-side) </a:t>
                  </a:r>
                  <a:r>
                    <a:rPr lang="en-US" altLang="ja-JP" sz="20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r>
                    <a:rPr lang="en-US" altLang="ja-JP" sz="2000" b="1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r>
                    <a:rPr lang="en-US" altLang="ja-JP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  <p:cxnSp>
              <p:nvCxnSpPr>
                <p:cNvPr id="54" name="直線矢印コネクタ 53"/>
                <p:cNvCxnSpPr/>
                <p:nvPr/>
              </p:nvCxnSpPr>
              <p:spPr>
                <a:xfrm flipV="1">
                  <a:off x="5920735" y="3238331"/>
                  <a:ext cx="0" cy="437918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矢印コネクタ 57"/>
                <p:cNvCxnSpPr/>
                <p:nvPr/>
              </p:nvCxnSpPr>
              <p:spPr>
                <a:xfrm flipV="1">
                  <a:off x="5081731" y="1725801"/>
                  <a:ext cx="10500" cy="77038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テキスト ボックス 56"/>
              <p:cNvSpPr txBox="1"/>
              <p:nvPr/>
            </p:nvSpPr>
            <p:spPr>
              <a:xfrm>
                <a:off x="12891906" y="3637401"/>
                <a:ext cx="86001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stack</a:t>
                </a:r>
                <a:endParaRPr lang="en-US" altLang="ja-JP" sz="2000" b="1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正方形/長方形 6"/>
            <p:cNvSpPr/>
            <p:nvPr/>
          </p:nvSpPr>
          <p:spPr>
            <a:xfrm>
              <a:off x="3597842" y="3573016"/>
              <a:ext cx="5402142" cy="3038703"/>
            </a:xfrm>
            <a:prstGeom prst="rect">
              <a:avLst/>
            </a:prstGeom>
            <a:noFill/>
            <a:ln w="38100"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17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/>
      <p:bldP spid="50" grpId="0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Shinoda\Desktop\Rinf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88" y="3161862"/>
            <a:ext cx="4465270" cy="30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hinoda\Desktop\R0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" y="3161862"/>
            <a:ext cx="4465270" cy="30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下矢印 3"/>
          <p:cNvSpPr/>
          <p:nvPr/>
        </p:nvSpPr>
        <p:spPr>
          <a:xfrm rot="5400000">
            <a:off x="6746679" y="1480155"/>
            <a:ext cx="208249" cy="57695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 rot="16200000">
            <a:off x="6754333" y="1461720"/>
            <a:ext cx="229074" cy="6346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7071" y="6368969"/>
            <a:ext cx="4133016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200" i="1" dirty="0">
                <a:solidFill>
                  <a:srgbClr val="FF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2200" baseline="-25000" dirty="0">
                <a:solidFill>
                  <a:srgbClr val="FF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ja-JP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に対して</a:t>
            </a:r>
            <a:r>
              <a:rPr lang="en-US" altLang="ja-JP" sz="2200" i="1" dirty="0">
                <a:solidFill>
                  <a:srgbClr val="0017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2200" baseline="-25000" dirty="0">
                <a:solidFill>
                  <a:srgbClr val="0017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が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2.1°</a:t>
            </a:r>
            <a:r>
              <a:rPr lang="ja-JP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の位相進み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2" y="980282"/>
            <a:ext cx="8820472" cy="1872654"/>
            <a:chOff x="179512" y="980282"/>
            <a:chExt cx="8820472" cy="187265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980282"/>
              <a:ext cx="8820472" cy="187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正方形/長方形 4"/>
            <p:cNvSpPr/>
            <p:nvPr/>
          </p:nvSpPr>
          <p:spPr>
            <a:xfrm>
              <a:off x="7812360" y="2202483"/>
              <a:ext cx="216024" cy="17968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7186194" y="2202482"/>
              <a:ext cx="216024" cy="17968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705417" y="2045255"/>
              <a:ext cx="4818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1" lang="en-US" altLang="ja-JP" sz="22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ja-JP" altLang="en-US" sz="2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116797" y="2057954"/>
              <a:ext cx="4818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1" lang="en-US" altLang="ja-JP" sz="22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ja-JP" altLang="en-US" sz="2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7939709" y="1717475"/>
              <a:ext cx="0" cy="468051"/>
            </a:xfrm>
            <a:prstGeom prst="straightConnector1">
              <a:avLst/>
            </a:prstGeom>
            <a:ln w="57150">
              <a:solidFill>
                <a:srgbClr val="0017EE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7301161" y="1734142"/>
              <a:ext cx="0" cy="468051"/>
            </a:xfrm>
            <a:prstGeom prst="straightConnector1">
              <a:avLst/>
            </a:prstGeom>
            <a:ln w="57150">
              <a:solidFill>
                <a:srgbClr val="F6161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グループ化 108"/>
          <p:cNvGrpSpPr/>
          <p:nvPr/>
        </p:nvGrpSpPr>
        <p:grpSpPr>
          <a:xfrm>
            <a:off x="1229708" y="548680"/>
            <a:ext cx="6798676" cy="1168795"/>
            <a:chOff x="1229708" y="548680"/>
            <a:chExt cx="6798676" cy="1168795"/>
          </a:xfrm>
        </p:grpSpPr>
        <p:sp>
          <p:nvSpPr>
            <p:cNvPr id="110" name="正方形/長方形 109"/>
            <p:cNvSpPr/>
            <p:nvPr/>
          </p:nvSpPr>
          <p:spPr>
            <a:xfrm>
              <a:off x="7291531" y="1124744"/>
              <a:ext cx="654848" cy="458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1229708" y="834369"/>
              <a:ext cx="6798676" cy="554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cxnSp>
          <p:nvCxnSpPr>
            <p:cNvPr id="112" name="直線コネクタ 111"/>
            <p:cNvCxnSpPr/>
            <p:nvPr/>
          </p:nvCxnSpPr>
          <p:spPr>
            <a:xfrm flipV="1">
              <a:off x="1234470" y="793458"/>
              <a:ext cx="0" cy="8671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 flipV="1">
              <a:off x="7972251" y="793458"/>
              <a:ext cx="0" cy="8671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V="1">
              <a:off x="6220867" y="1067391"/>
              <a:ext cx="0" cy="60325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 flipV="1">
              <a:off x="7939136" y="1342553"/>
              <a:ext cx="0" cy="3725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flipV="1">
              <a:off x="7301161" y="1344934"/>
              <a:ext cx="0" cy="3725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矢印コネクタ 116"/>
            <p:cNvCxnSpPr/>
            <p:nvPr/>
          </p:nvCxnSpPr>
          <p:spPr>
            <a:xfrm>
              <a:off x="1229708" y="845739"/>
              <a:ext cx="6742543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矢印コネクタ 117"/>
            <p:cNvCxnSpPr/>
            <p:nvPr/>
          </p:nvCxnSpPr>
          <p:spPr>
            <a:xfrm>
              <a:off x="6215279" y="1153316"/>
              <a:ext cx="1753372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矢印コネクタ 118"/>
            <p:cNvCxnSpPr/>
            <p:nvPr/>
          </p:nvCxnSpPr>
          <p:spPr>
            <a:xfrm>
              <a:off x="7301161" y="1441250"/>
              <a:ext cx="635589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テキスト ボックス 119"/>
            <p:cNvSpPr txBox="1"/>
            <p:nvPr/>
          </p:nvSpPr>
          <p:spPr>
            <a:xfrm>
              <a:off x="4009700" y="548680"/>
              <a:ext cx="1113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5876</a:t>
              </a:r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mm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6391248" y="813134"/>
              <a:ext cx="1386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kumimoji="1" lang="en-US" altLang="ja-JP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tube</a:t>
              </a:r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 = 2956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7356283" y="1124744"/>
              <a:ext cx="571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864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3" name="直線矢印コネクタ 122"/>
            <p:cNvCxnSpPr/>
            <p:nvPr/>
          </p:nvCxnSpPr>
          <p:spPr>
            <a:xfrm>
              <a:off x="1234470" y="1265801"/>
              <a:ext cx="1480986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V="1">
              <a:off x="2716439" y="1179157"/>
              <a:ext cx="0" cy="47151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テキスト ボックス 124"/>
            <p:cNvSpPr txBox="1"/>
            <p:nvPr/>
          </p:nvSpPr>
          <p:spPr>
            <a:xfrm>
              <a:off x="1682340" y="957150"/>
              <a:ext cx="568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436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下矢印 14"/>
          <p:cNvSpPr/>
          <p:nvPr/>
        </p:nvSpPr>
        <p:spPr>
          <a:xfrm rot="5400000">
            <a:off x="6767516" y="1532972"/>
            <a:ext cx="166575" cy="45808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下矢印 47"/>
          <p:cNvSpPr/>
          <p:nvPr/>
        </p:nvSpPr>
        <p:spPr>
          <a:xfrm rot="16200000">
            <a:off x="6785583" y="1526480"/>
            <a:ext cx="166575" cy="45808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971877" y="44623"/>
            <a:ext cx="72002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実験結果</a:t>
            </a:r>
            <a:r>
              <a:rPr lang="en-US" altLang="ja-JP" sz="3400" dirty="0"/>
              <a:t>: </a:t>
            </a:r>
            <a:r>
              <a:rPr lang="ja-JP" altLang="en-US" sz="3400" dirty="0"/>
              <a:t>発振時二箇所の圧力計測</a:t>
            </a:r>
            <a:endParaRPr lang="en-US" altLang="ja-JP" sz="3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779583" y="6369877"/>
            <a:ext cx="4133016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200" i="1" dirty="0">
                <a:solidFill>
                  <a:srgbClr val="FF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2200" baseline="-25000" dirty="0">
                <a:solidFill>
                  <a:srgbClr val="FF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ja-JP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に対して</a:t>
            </a:r>
            <a:r>
              <a:rPr lang="en-US" altLang="ja-JP" sz="2200" i="1" dirty="0">
                <a:solidFill>
                  <a:srgbClr val="0017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2200" baseline="-25000" dirty="0">
                <a:solidFill>
                  <a:srgbClr val="0017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が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1.8°</a:t>
            </a:r>
            <a:r>
              <a:rPr lang="ja-JP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の位相遅れ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4562061" y="3391812"/>
            <a:ext cx="9939" cy="25553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4716016" y="4209927"/>
            <a:ext cx="216024" cy="9584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 rot="5400000">
            <a:off x="6877262" y="5896569"/>
            <a:ext cx="177384" cy="5410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 rot="16200000">
            <a:off x="3982680" y="4434572"/>
            <a:ext cx="1578224" cy="39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94803" y="5984523"/>
            <a:ext cx="1105725" cy="43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04076" y="4278410"/>
            <a:ext cx="216024" cy="792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 rot="5400000">
            <a:off x="2254838" y="5901749"/>
            <a:ext cx="198350" cy="4918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 rot="16200000">
            <a:off x="-610627" y="4434572"/>
            <a:ext cx="1578224" cy="39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882099" y="5991665"/>
            <a:ext cx="1105725" cy="42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58952" y="2833928"/>
            <a:ext cx="2572345" cy="4579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回路開放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1" lang="ja-JP" altLang="en-US" sz="2400" dirty="0">
                <a:latin typeface="+mj-ea"/>
                <a:ea typeface="+mj-ea"/>
                <a:cs typeface="Arial" panose="020B0604020202020204" pitchFamily="34" charset="0"/>
              </a:rPr>
              <a:t>∞</a:t>
            </a:r>
            <a:r>
              <a:rPr kumimoji="1" lang="en-US" altLang="ja-JP" sz="2400" dirty="0">
                <a:latin typeface="+mj-ea"/>
                <a:ea typeface="+mj-ea"/>
                <a:cs typeface="Arial" panose="020B0604020202020204" pitchFamily="34" charset="0"/>
              </a:rPr>
              <a:t>)</a:t>
            </a:r>
            <a:endParaRPr kumimoji="1" lang="ja-JP" altLang="en-US" sz="24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62744" y="2828345"/>
            <a:ext cx="2428010" cy="4690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回路直結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0)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 animBg="1"/>
      <p:bldP spid="48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ナイキストの安定判別に基づく安定解析</a:t>
            </a:r>
            <a:r>
              <a:rPr lang="en-US" altLang="ja-JP" sz="2400" dirty="0"/>
              <a:t>【</a:t>
            </a:r>
            <a:r>
              <a:rPr lang="ja-JP" altLang="en-US" sz="2400" dirty="0"/>
              <a:t>従来手法</a:t>
            </a:r>
            <a:r>
              <a:rPr lang="en-US" altLang="ja-JP" sz="2400" dirty="0"/>
              <a:t>】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09" y="3192798"/>
            <a:ext cx="7598982" cy="22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40" name="グループ化 6"/>
          <p:cNvGrpSpPr>
            <a:grpSpLocks/>
          </p:cNvGrpSpPr>
          <p:nvPr/>
        </p:nvGrpSpPr>
        <p:grpSpPr bwMode="auto">
          <a:xfrm>
            <a:off x="402805" y="2708920"/>
            <a:ext cx="8310497" cy="3948616"/>
            <a:chOff x="526277" y="3110535"/>
            <a:chExt cx="8064896" cy="3948831"/>
          </a:xfrm>
        </p:grpSpPr>
        <p:sp>
          <p:nvSpPr>
            <p:cNvPr id="6" name="角丸四角形 5"/>
            <p:cNvSpPr/>
            <p:nvPr/>
          </p:nvSpPr>
          <p:spPr>
            <a:xfrm>
              <a:off x="526277" y="3352364"/>
              <a:ext cx="8064896" cy="3707002"/>
            </a:xfrm>
            <a:prstGeom prst="roundRect">
              <a:avLst>
                <a:gd name="adj" fmla="val 1361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42" name="テキスト ボックス 4"/>
            <p:cNvSpPr txBox="1">
              <a:spLocks noChangeArrowheads="1"/>
            </p:cNvSpPr>
            <p:nvPr/>
          </p:nvSpPr>
          <p:spPr bwMode="auto">
            <a:xfrm>
              <a:off x="1845790" y="3110535"/>
              <a:ext cx="5465313" cy="554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600" dirty="0"/>
                <a:t>コアの周波数応答</a:t>
              </a:r>
              <a:r>
                <a:rPr lang="en-US" altLang="ja-JP" sz="2600" b="1" i="1" dirty="0">
                  <a:latin typeface="Arial" charset="0"/>
                  <a:cs typeface="Arial" charset="0"/>
                </a:rPr>
                <a:t>G</a:t>
              </a:r>
              <a:r>
                <a:rPr lang="en-US" altLang="ja-JP" sz="2600" b="1" baseline="-25000" dirty="0">
                  <a:latin typeface="Arial" charset="0"/>
                  <a:cs typeface="Arial" charset="0"/>
                </a:rPr>
                <a:t>core1</a:t>
              </a:r>
              <a:r>
                <a:rPr lang="ja-JP" altLang="en-US" sz="2600" dirty="0"/>
                <a:t>の実験的取得</a:t>
              </a: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2117714" y="1511714"/>
            <a:ext cx="5092700" cy="29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正方形/長方形 24"/>
          <p:cNvSpPr/>
          <p:nvPr/>
        </p:nvSpPr>
        <p:spPr bwMode="auto">
          <a:xfrm>
            <a:off x="2449057" y="1514590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249700" y="1357775"/>
            <a:ext cx="831870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endParaRPr lang="ja-JP" altLang="en-US" sz="20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207225" y="3761720"/>
            <a:ext cx="2704150" cy="143218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4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48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endParaRPr lang="ja-JP" altLang="en-US" sz="48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3" name="テキスト ボックス 10"/>
          <p:cNvSpPr txBox="1">
            <a:spLocks noChangeArrowheads="1"/>
          </p:cNvSpPr>
          <p:nvPr/>
        </p:nvSpPr>
        <p:spPr bwMode="auto">
          <a:xfrm>
            <a:off x="1018333" y="786316"/>
            <a:ext cx="7241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u="sng" dirty="0"/>
              <a:t>→各サブシステムの周波数応答に基づく発振状況推定</a:t>
            </a:r>
          </a:p>
        </p:txBody>
      </p:sp>
      <p:grpSp>
        <p:nvGrpSpPr>
          <p:cNvPr id="51" name="グループ化 50"/>
          <p:cNvGrpSpPr>
            <a:grpSpLocks noChangeAspect="1"/>
          </p:cNvGrpSpPr>
          <p:nvPr/>
        </p:nvGrpSpPr>
        <p:grpSpPr>
          <a:xfrm>
            <a:off x="3777155" y="5464567"/>
            <a:ext cx="4822592" cy="1091566"/>
            <a:chOff x="2057329" y="4293096"/>
            <a:chExt cx="6362700" cy="144016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329" y="4293096"/>
              <a:ext cx="6362700" cy="143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正方形/長方形 52"/>
            <p:cNvSpPr/>
            <p:nvPr/>
          </p:nvSpPr>
          <p:spPr>
            <a:xfrm>
              <a:off x="7524328" y="5229200"/>
              <a:ext cx="72008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335156" y="1220904"/>
            <a:ext cx="6475293" cy="1271992"/>
            <a:chOff x="1691680" y="2012992"/>
            <a:chExt cx="6475293" cy="1271992"/>
          </a:xfrm>
        </p:grpSpPr>
        <p:sp>
          <p:nvSpPr>
            <p:cNvPr id="66" name="正方形/長方形 65"/>
            <p:cNvSpPr/>
            <p:nvPr/>
          </p:nvSpPr>
          <p:spPr>
            <a:xfrm>
              <a:off x="2126894" y="221509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7258163" y="222271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1844131" y="2016145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1839798" y="2489528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7688850" y="2012992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7689195" y="2508169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3" name="直線コネクタ 92"/>
            <p:cNvCxnSpPr/>
            <p:nvPr/>
          </p:nvCxnSpPr>
          <p:spPr>
            <a:xfrm flipH="1">
              <a:off x="1889801" y="230881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H="1">
              <a:off x="1889801" y="259738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円/楕円 97"/>
            <p:cNvSpPr>
              <a:spLocks noChangeAspect="1"/>
            </p:cNvSpPr>
            <p:nvPr/>
          </p:nvSpPr>
          <p:spPr>
            <a:xfrm>
              <a:off x="1821514" y="2267728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>
              <a:spLocks noChangeAspect="1"/>
            </p:cNvSpPr>
            <p:nvPr/>
          </p:nvSpPr>
          <p:spPr>
            <a:xfrm>
              <a:off x="1821514" y="256419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0" name="直線コネクタ 99"/>
            <p:cNvCxnSpPr/>
            <p:nvPr/>
          </p:nvCxnSpPr>
          <p:spPr>
            <a:xfrm flipH="1">
              <a:off x="7738442" y="231270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 flipH="1">
              <a:off x="7738442" y="260127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7954375" y="227162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>
              <a:spLocks noChangeAspect="1"/>
            </p:cNvSpPr>
            <p:nvPr/>
          </p:nvSpPr>
          <p:spPr>
            <a:xfrm>
              <a:off x="7954375" y="2568082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/>
            <p:cNvSpPr/>
            <p:nvPr/>
          </p:nvSpPr>
          <p:spPr>
            <a:xfrm>
              <a:off x="1853104" y="2311888"/>
              <a:ext cx="6313869" cy="690075"/>
            </a:xfrm>
            <a:custGeom>
              <a:avLst/>
              <a:gdLst>
                <a:gd name="connsiteX0" fmla="*/ 0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9525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0 h 999331"/>
                <a:gd name="connsiteX4" fmla="*/ 7428706 w 7600156"/>
                <a:gd name="connsiteY4" fmla="*/ 0 h 999331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16669 h 999331"/>
                <a:gd name="connsiteX4" fmla="*/ 7428706 w 7600156"/>
                <a:gd name="connsiteY4" fmla="*/ 0 h 999331"/>
                <a:gd name="connsiteX0" fmla="*/ 2381 w 7600156"/>
                <a:gd name="connsiteY0" fmla="*/ 326231 h 982662"/>
                <a:gd name="connsiteX1" fmla="*/ 0 w 7600156"/>
                <a:gd name="connsiteY1" fmla="*/ 982662 h 982662"/>
                <a:gd name="connsiteX2" fmla="*/ 7593806 w 7600156"/>
                <a:gd name="connsiteY2" fmla="*/ 980281 h 982662"/>
                <a:gd name="connsiteX3" fmla="*/ 7600156 w 7600156"/>
                <a:gd name="connsiteY3" fmla="*/ 0 h 982662"/>
                <a:gd name="connsiteX4" fmla="*/ 7435849 w 7600156"/>
                <a:gd name="connsiteY4" fmla="*/ 0 h 982662"/>
                <a:gd name="connsiteX0" fmla="*/ 2381 w 7597775"/>
                <a:gd name="connsiteY0" fmla="*/ 328612 h 985043"/>
                <a:gd name="connsiteX1" fmla="*/ 0 w 7597775"/>
                <a:gd name="connsiteY1" fmla="*/ 985043 h 985043"/>
                <a:gd name="connsiteX2" fmla="*/ 7593806 w 7597775"/>
                <a:gd name="connsiteY2" fmla="*/ 982662 h 985043"/>
                <a:gd name="connsiteX3" fmla="*/ 7597775 w 7597775"/>
                <a:gd name="connsiteY3" fmla="*/ 0 h 985043"/>
                <a:gd name="connsiteX4" fmla="*/ 7435849 w 7597775"/>
                <a:gd name="connsiteY4" fmla="*/ 2381 h 985043"/>
                <a:gd name="connsiteX0" fmla="*/ 2381 w 7600157"/>
                <a:gd name="connsiteY0" fmla="*/ 326231 h 982662"/>
                <a:gd name="connsiteX1" fmla="*/ 0 w 7600157"/>
                <a:gd name="connsiteY1" fmla="*/ 982662 h 982662"/>
                <a:gd name="connsiteX2" fmla="*/ 7593806 w 7600157"/>
                <a:gd name="connsiteY2" fmla="*/ 980281 h 982662"/>
                <a:gd name="connsiteX3" fmla="*/ 7600157 w 7600157"/>
                <a:gd name="connsiteY3" fmla="*/ 2381 h 982662"/>
                <a:gd name="connsiteX4" fmla="*/ 7435849 w 7600157"/>
                <a:gd name="connsiteY4" fmla="*/ 0 h 982662"/>
                <a:gd name="connsiteX0" fmla="*/ 2381 w 7597776"/>
                <a:gd name="connsiteY0" fmla="*/ 326232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  <a:gd name="connsiteX0" fmla="*/ 2381 w 7597776"/>
                <a:gd name="connsiteY0" fmla="*/ 455086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7776" h="982663">
                  <a:moveTo>
                    <a:pt x="2381" y="455086"/>
                  </a:moveTo>
                  <a:cubicBezTo>
                    <a:pt x="1587" y="673896"/>
                    <a:pt x="794" y="763853"/>
                    <a:pt x="0" y="982663"/>
                  </a:cubicBezTo>
                  <a:lnTo>
                    <a:pt x="7593806" y="980282"/>
                  </a:lnTo>
                  <a:cubicBezTo>
                    <a:pt x="7595923" y="647965"/>
                    <a:pt x="7595659" y="332317"/>
                    <a:pt x="7597776" y="0"/>
                  </a:cubicBezTo>
                  <a:lnTo>
                    <a:pt x="7435849" y="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/>
            <p:cNvSpPr/>
            <p:nvPr/>
          </p:nvSpPr>
          <p:spPr>
            <a:xfrm>
              <a:off x="1691680" y="2307937"/>
              <a:ext cx="6298695" cy="977047"/>
            </a:xfrm>
            <a:custGeom>
              <a:avLst/>
              <a:gdLst>
                <a:gd name="connsiteX0" fmla="*/ 7562850 w 7562850"/>
                <a:gd name="connsiteY0" fmla="*/ 323850 h 1289050"/>
                <a:gd name="connsiteX1" fmla="*/ 7562850 w 7562850"/>
                <a:gd name="connsiteY1" fmla="*/ 1289050 h 1289050"/>
                <a:gd name="connsiteX2" fmla="*/ 0 w 7562850"/>
                <a:gd name="connsiteY2" fmla="*/ 1289050 h 1289050"/>
                <a:gd name="connsiteX3" fmla="*/ 6350 w 7562850"/>
                <a:gd name="connsiteY3" fmla="*/ 0 h 1289050"/>
                <a:gd name="connsiteX4" fmla="*/ 127000 w 7562850"/>
                <a:gd name="connsiteY4" fmla="*/ 0 h 1289050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7000 w 7562850"/>
                <a:gd name="connsiteY4" fmla="*/ 11906 h 1300956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46979 w 7562850"/>
                <a:gd name="connsiteY4" fmla="*/ 0 h 13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2850" h="1300956">
                  <a:moveTo>
                    <a:pt x="7562850" y="440388"/>
                  </a:moveTo>
                  <a:lnTo>
                    <a:pt x="7562850" y="1300956"/>
                  </a:lnTo>
                  <a:lnTo>
                    <a:pt x="0" y="1300956"/>
                  </a:lnTo>
                  <a:cubicBezTo>
                    <a:pt x="2117" y="871273"/>
                    <a:pt x="4231" y="429683"/>
                    <a:pt x="6348" y="0"/>
                  </a:cubicBezTo>
                  <a:lnTo>
                    <a:pt x="14697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4419687" y="2847677"/>
              <a:ext cx="1022399" cy="3085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kumimoji="1" lang="ja-JP" altLang="en-US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7" y="5442406"/>
            <a:ext cx="2907038" cy="83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82" y="5437667"/>
            <a:ext cx="5222010" cy="111270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64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53686</TotalTime>
  <Words>1111</Words>
  <Application>Microsoft Office PowerPoint</Application>
  <PresentationFormat>画面に合わせる (4:3)</PresentationFormat>
  <Paragraphs>264</Paragraphs>
  <Slides>19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​​テーマ</vt:lpstr>
      <vt:lpstr>電力フィードバック型熱音響発電機の 定常発振時進行波圧力成分の解析と フィードバック回路の効果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熱音響コアが多段接続された 電力フィードバック進行波型熱音響発電機の 発振条件及び実験</dc:title>
  <dc:creator>Shinoda</dc:creator>
  <cp:lastModifiedBy>Shinoda</cp:lastModifiedBy>
  <cp:revision>582</cp:revision>
  <cp:lastPrinted>2016-10-22T04:38:45Z</cp:lastPrinted>
  <dcterms:created xsi:type="dcterms:W3CDTF">2015-08-21T08:33:44Z</dcterms:created>
  <dcterms:modified xsi:type="dcterms:W3CDTF">2016-11-16T07:46:05Z</dcterms:modified>
</cp:coreProperties>
</file>