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1344" y="17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0"/>
            <a:ext cx="6858000" cy="1136576"/>
          </a:xfrm>
          <a:prstGeom prst="rect">
            <a:avLst/>
          </a:prstGeom>
          <a:gradFill>
            <a:gsLst>
              <a:gs pos="68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35196"/>
            <a:ext cx="68580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r>
              <a:rPr kumimoji="1" lang="ja-JP" altLang="en-US" dirty="0" smtClean="0"/>
              <a:t>　能動騒音制御を用いたループ管熱音響冷却機の製作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76536"/>
            <a:ext cx="685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機械創造工学課程　</a:t>
            </a:r>
            <a:r>
              <a:rPr kumimoji="1" lang="en-US" altLang="ja-JP" sz="1200" dirty="0" smtClean="0"/>
              <a:t>10303082</a:t>
            </a:r>
            <a:r>
              <a:rPr kumimoji="1" lang="ja-JP" altLang="en-US" sz="1200" dirty="0" smtClean="0"/>
              <a:t>　角島 悠太　指導教員　小林 泰秀　准教授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>
            <a:spLocks/>
          </p:cNvSpPr>
          <p:nvPr/>
        </p:nvSpPr>
        <p:spPr>
          <a:xfrm>
            <a:off x="476672" y="1208584"/>
            <a:ext cx="2952327" cy="2880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1.</a:t>
            </a:r>
            <a:r>
              <a:rPr kumimoji="1" lang="ja-JP" altLang="en-US" sz="1200" b="1" dirty="0" smtClean="0"/>
              <a:t>背景</a:t>
            </a:r>
            <a:endParaRPr kumimoji="1" lang="ja-JP" altLang="en-US" sz="1200" b="1" dirty="0"/>
          </a:p>
        </p:txBody>
      </p:sp>
      <p:sp>
        <p:nvSpPr>
          <p:cNvPr id="8" name="テキスト ボックス 7"/>
          <p:cNvSpPr txBox="1">
            <a:spLocks/>
          </p:cNvSpPr>
          <p:nvPr/>
        </p:nvSpPr>
        <p:spPr>
          <a:xfrm>
            <a:off x="3537336" y="4880993"/>
            <a:ext cx="2843992" cy="35283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kumimoji="1" lang="en-US" altLang="ja-JP" sz="1200" b="1" dirty="0" smtClean="0"/>
              <a:t>3.</a:t>
            </a:r>
            <a:r>
              <a:rPr kumimoji="1" lang="ja-JP" altLang="en-US" sz="1200" b="1" dirty="0" smtClean="0"/>
              <a:t>実験装置の設計</a:t>
            </a:r>
            <a:endParaRPr kumimoji="1" lang="ja-JP" altLang="en-US" sz="1200" b="1" dirty="0"/>
          </a:p>
        </p:txBody>
      </p:sp>
      <p:sp>
        <p:nvSpPr>
          <p:cNvPr id="9" name="テキスト ボックス 8"/>
          <p:cNvSpPr txBox="1">
            <a:spLocks/>
          </p:cNvSpPr>
          <p:nvPr/>
        </p:nvSpPr>
        <p:spPr>
          <a:xfrm>
            <a:off x="476672" y="4160912"/>
            <a:ext cx="2952328" cy="56166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b="1" dirty="0" smtClean="0"/>
              <a:t>2</a:t>
            </a:r>
            <a:r>
              <a:rPr kumimoji="1" lang="en-US" altLang="ja-JP" sz="1200" b="1" dirty="0" smtClean="0"/>
              <a:t>.</a:t>
            </a:r>
            <a:r>
              <a:rPr kumimoji="1" lang="ja-JP" altLang="en-US" sz="1200" b="1" dirty="0" smtClean="0"/>
              <a:t>予備実験</a:t>
            </a:r>
            <a:endParaRPr kumimoji="1" lang="en-US" altLang="ja-JP" sz="1200" b="1" dirty="0" smtClean="0"/>
          </a:p>
        </p:txBody>
      </p:sp>
      <p:sp>
        <p:nvSpPr>
          <p:cNvPr id="11" name="テキスト ボックス 10"/>
          <p:cNvSpPr txBox="1">
            <a:spLocks/>
          </p:cNvSpPr>
          <p:nvPr/>
        </p:nvSpPr>
        <p:spPr>
          <a:xfrm>
            <a:off x="3537336" y="8481393"/>
            <a:ext cx="2843992" cy="12961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b="1" dirty="0" smtClean="0"/>
              <a:t>5</a:t>
            </a:r>
            <a:r>
              <a:rPr kumimoji="1" lang="en-US" altLang="ja-JP" sz="1200" b="1" dirty="0" smtClean="0"/>
              <a:t>.</a:t>
            </a:r>
            <a:r>
              <a:rPr lang="ja-JP" altLang="en-US" sz="1200" b="1" dirty="0" smtClean="0"/>
              <a:t>まとめと課題</a:t>
            </a:r>
            <a:endParaRPr kumimoji="1" lang="ja-JP" altLang="en-US" sz="12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6672" y="14246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自然エネルギーの有効利用方法として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熱音響現象を利用した熱機関がある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その中でも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ループ管の共振を利用した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熱音響冷却システム</a:t>
            </a:r>
            <a:r>
              <a:rPr lang="en-US" altLang="ja-JP" sz="900" baseline="30000" dirty="0" smtClean="0"/>
              <a:t>(※)</a:t>
            </a:r>
            <a:r>
              <a:rPr lang="ja-JP" altLang="en-US" sz="900" dirty="0" smtClean="0"/>
              <a:t>が注目されている</a:t>
            </a:r>
            <a:r>
              <a:rPr lang="en-US" altLang="ja-JP" sz="900" dirty="0" smtClean="0"/>
              <a:t>.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0688" y="372886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ループ管にスタックと呼ばれる熱音響変換装置を</a:t>
            </a:r>
            <a:r>
              <a:rPr kumimoji="1" lang="en-US" altLang="ja-JP" sz="900" dirty="0" smtClean="0"/>
              <a:t>2</a:t>
            </a:r>
            <a:r>
              <a:rPr kumimoji="1" lang="ja-JP" altLang="en-US" sz="900" dirty="0" smtClean="0"/>
              <a:t>個設置したもの</a:t>
            </a:r>
            <a:endParaRPr kumimoji="1" lang="ja-JP" altLang="en-US" sz="9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0688" y="3152800"/>
            <a:ext cx="2664296" cy="50783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定在波をフィードバック制御により抑制し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進行波に補正する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それによって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システムの熱輸送効率を向上させる</a:t>
            </a:r>
            <a:r>
              <a:rPr lang="en-US" altLang="ja-JP" sz="900" dirty="0" smtClean="0"/>
              <a:t>.</a:t>
            </a:r>
            <a:endParaRPr kumimoji="1" lang="ja-JP" altLang="en-US" sz="900" dirty="0"/>
          </a:p>
        </p:txBody>
      </p:sp>
      <p:sp>
        <p:nvSpPr>
          <p:cNvPr id="28" name="角丸四角形 27"/>
          <p:cNvSpPr/>
          <p:nvPr/>
        </p:nvSpPr>
        <p:spPr>
          <a:xfrm>
            <a:off x="1052736" y="2413104"/>
            <a:ext cx="1800200" cy="451664"/>
          </a:xfrm>
          <a:prstGeom prst="roundRect">
            <a:avLst>
              <a:gd name="adj" fmla="val 14183"/>
            </a:avLst>
          </a:prstGeom>
          <a:ln w="22225"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108000" tIns="0" bIns="0" rtlCol="0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自励振動が定常状態へ到達す　　　　　　</a:t>
            </a:r>
            <a:endParaRPr lang="en-US" altLang="ja-JP" sz="900" dirty="0" smtClean="0"/>
          </a:p>
          <a:p>
            <a:r>
              <a:rPr lang="ja-JP" altLang="en-US" sz="900" dirty="0" smtClean="0"/>
              <a:t>  </a:t>
            </a:r>
            <a:r>
              <a:rPr lang="ja-JP" altLang="en-US" sz="900" dirty="0" err="1" smtClean="0"/>
              <a:t>るまでの</a:t>
            </a:r>
            <a:r>
              <a:rPr lang="ja-JP" altLang="en-US" sz="900" dirty="0" smtClean="0"/>
              <a:t>挙動が 不安定</a:t>
            </a:r>
            <a:endParaRPr lang="en-US" altLang="ja-JP" sz="900" dirty="0" smtClean="0"/>
          </a:p>
          <a:p>
            <a:pPr>
              <a:buFont typeface="Arial" pitchFamily="34" charset="0"/>
              <a:buChar char="•"/>
            </a:pPr>
            <a:r>
              <a:rPr lang="ja-JP" altLang="en-US" sz="900" dirty="0" smtClean="0"/>
              <a:t>定在波が管の中に残る</a:t>
            </a:r>
            <a:endParaRPr lang="en-US" altLang="ja-JP" sz="9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8680" y="2864768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したがって</a:t>
            </a:r>
            <a:r>
              <a:rPr kumimoji="1" lang="en-US" altLang="ja-JP" sz="900" dirty="0" smtClean="0"/>
              <a:t>,</a:t>
            </a:r>
            <a:r>
              <a:rPr lang="ja-JP" altLang="en-US" sz="900" dirty="0" smtClean="0"/>
              <a:t>研究</a:t>
            </a:r>
            <a:r>
              <a:rPr kumimoji="1" lang="ja-JP" altLang="en-US" sz="900" dirty="0" smtClean="0"/>
              <a:t>の目的を以下に設定する</a:t>
            </a:r>
            <a:r>
              <a:rPr kumimoji="1" lang="en-US" altLang="ja-JP" sz="900" dirty="0" smtClean="0"/>
              <a:t>.</a:t>
            </a:r>
            <a:endParaRPr kumimoji="1" lang="ja-JP" altLang="en-US" sz="900" dirty="0"/>
          </a:p>
        </p:txBody>
      </p:sp>
      <p:sp>
        <p:nvSpPr>
          <p:cNvPr id="31" name="下矢印 30"/>
          <p:cNvSpPr/>
          <p:nvPr/>
        </p:nvSpPr>
        <p:spPr>
          <a:xfrm>
            <a:off x="1700808" y="2072680"/>
            <a:ext cx="504056" cy="144016"/>
          </a:xfrm>
          <a:prstGeom prst="downArrow">
            <a:avLst/>
          </a:prstGeom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8680" y="2216696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しかし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以下のような問題が存在する</a:t>
            </a:r>
            <a:endParaRPr kumimoji="1" lang="ja-JP" altLang="en-US" sz="9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20688" y="8985448"/>
            <a:ext cx="2695718" cy="64807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1050" dirty="0" smtClean="0"/>
              <a:t>スピーカーの変換効率測定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20688" y="4448944"/>
            <a:ext cx="2700016" cy="446449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ja-JP" altLang="en-US" sz="1050" dirty="0" smtClean="0"/>
              <a:t>ストレート管を使用した周波数応答測定</a:t>
            </a:r>
            <a:endParaRPr kumimoji="1" lang="ja-JP" altLang="en-US" sz="105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36712" y="4664968"/>
            <a:ext cx="22322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スタック</a:t>
            </a:r>
            <a:r>
              <a:rPr lang="ja-JP" altLang="en-US" sz="900" dirty="0" smtClean="0"/>
              <a:t>の有無による</a:t>
            </a:r>
            <a:r>
              <a:rPr kumimoji="1" lang="ja-JP" altLang="en-US" sz="900" dirty="0" smtClean="0"/>
              <a:t>周波数応答の違いを知るために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予備実験を行った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実験装置の略図を図</a:t>
            </a:r>
            <a:r>
              <a:rPr kumimoji="1" lang="en-US" altLang="ja-JP" sz="900" dirty="0" smtClean="0"/>
              <a:t>1,</a:t>
            </a:r>
            <a:r>
              <a:rPr kumimoji="1" lang="ja-JP" altLang="en-US" sz="900" dirty="0" smtClean="0"/>
              <a:t>結果を図</a:t>
            </a:r>
            <a:r>
              <a:rPr kumimoji="1" lang="en-US" altLang="ja-JP" sz="900" dirty="0" smtClean="0"/>
              <a:t>2</a:t>
            </a:r>
            <a:r>
              <a:rPr kumimoji="1" lang="ja-JP" altLang="en-US" sz="900" dirty="0" smtClean="0"/>
              <a:t>に示す</a:t>
            </a:r>
            <a:r>
              <a:rPr kumimoji="1" lang="en-US" altLang="ja-JP" sz="900" dirty="0" smtClean="0"/>
              <a:t>.</a:t>
            </a:r>
            <a:endParaRPr kumimoji="1" lang="ja-JP" altLang="en-US" sz="9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2696" y="7779603"/>
            <a:ext cx="2664296" cy="120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共振周波数は以下の式で求めた。</a:t>
            </a:r>
            <a:endParaRPr kumimoji="1" lang="en-US" altLang="ja-JP" sz="900" dirty="0" smtClean="0"/>
          </a:p>
          <a:p>
            <a:endParaRPr kumimoji="1" lang="en-US" altLang="ja-JP" sz="900" dirty="0" smtClean="0"/>
          </a:p>
          <a:p>
            <a:endParaRPr kumimoji="1" lang="en-US" altLang="ja-JP" sz="900" dirty="0" smtClean="0"/>
          </a:p>
          <a:p>
            <a:r>
              <a:rPr kumimoji="1" lang="ja-JP" altLang="en-US" sz="900" dirty="0" smtClean="0"/>
              <a:t>　スタックが管中央に存在するため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１次共振の部分に変化が生じた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この変化は</a:t>
            </a:r>
            <a:r>
              <a:rPr lang="en-US" altLang="ja-JP" sz="900" dirty="0" smtClean="0"/>
              <a:t>2</a:t>
            </a:r>
            <a:r>
              <a:rPr lang="ja-JP" altLang="en-US" sz="900" dirty="0" smtClean="0"/>
              <a:t>次共振の時見られない</a:t>
            </a:r>
            <a:r>
              <a:rPr lang="en-US" altLang="ja-JP" sz="900" dirty="0" smtClean="0"/>
              <a:t>.</a:t>
            </a:r>
            <a:r>
              <a:rPr lang="ja-JP" altLang="en-US" sz="900" dirty="0" smtClean="0"/>
              <a:t>これは</a:t>
            </a:r>
            <a:r>
              <a:rPr lang="en-US" altLang="ja-JP" sz="900" dirty="0" smtClean="0"/>
              <a:t>,2</a:t>
            </a:r>
            <a:r>
              <a:rPr lang="ja-JP" altLang="en-US" sz="900" dirty="0" smtClean="0"/>
              <a:t>次共振のときはスタックがある管中央部に節が来るからである</a:t>
            </a:r>
            <a:r>
              <a:rPr lang="en-US" altLang="ja-JP" sz="900" dirty="0" smtClean="0"/>
              <a:t>.</a:t>
            </a:r>
            <a:endParaRPr kumimoji="1" lang="ja-JP" altLang="en-US" sz="9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92696" y="9129464"/>
            <a:ext cx="26642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スピーカー</a:t>
            </a:r>
            <a:r>
              <a:rPr kumimoji="1" lang="en-US" altLang="ja-JP" sz="900" dirty="0" smtClean="0"/>
              <a:t>2</a:t>
            </a:r>
            <a:r>
              <a:rPr kumimoji="1" lang="ja-JP" altLang="en-US" sz="900" dirty="0" err="1" smtClean="0"/>
              <a:t>つを</a:t>
            </a:r>
            <a:r>
              <a:rPr kumimoji="1" lang="ja-JP" altLang="en-US" sz="900" dirty="0" smtClean="0"/>
              <a:t>向かい合わせた時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片方から音を出し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もう片方でその音を受け取る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このときの電気エネルギー</a:t>
            </a:r>
            <a:r>
              <a:rPr lang="ja-JP" altLang="en-US" sz="900" dirty="0" smtClean="0"/>
              <a:t>の</a:t>
            </a:r>
            <a:r>
              <a:rPr kumimoji="1" lang="ja-JP" altLang="en-US" sz="900" dirty="0" smtClean="0"/>
              <a:t>変換効率を知るための実験を行った</a:t>
            </a:r>
            <a:r>
              <a:rPr kumimoji="1" lang="en-US" altLang="ja-JP" sz="900" dirty="0" smtClean="0"/>
              <a:t>.</a:t>
            </a:r>
          </a:p>
        </p:txBody>
      </p:sp>
      <p:sp>
        <p:nvSpPr>
          <p:cNvPr id="60" name="テキスト ボックス 59"/>
          <p:cNvSpPr txBox="1">
            <a:spLocks/>
          </p:cNvSpPr>
          <p:nvPr/>
        </p:nvSpPr>
        <p:spPr>
          <a:xfrm>
            <a:off x="3537336" y="1208584"/>
            <a:ext cx="2843992" cy="3600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kumimoji="1" lang="ja-JP" altLang="en-US" sz="1200" b="1" dirty="0"/>
          </a:p>
        </p:txBody>
      </p:sp>
      <p:grpSp>
        <p:nvGrpSpPr>
          <p:cNvPr id="65" name="グループ化 64"/>
          <p:cNvGrpSpPr/>
          <p:nvPr/>
        </p:nvGrpSpPr>
        <p:grpSpPr>
          <a:xfrm>
            <a:off x="4149080" y="1352600"/>
            <a:ext cx="1664171" cy="1080120"/>
            <a:chOff x="3717032" y="1352600"/>
            <a:chExt cx="1465097" cy="950912"/>
          </a:xfrm>
        </p:grpSpPr>
        <p:pic>
          <p:nvPicPr>
            <p:cNvPr id="63" name="図 62" descr="poster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17032" y="1352600"/>
              <a:ext cx="1465097" cy="720080"/>
            </a:xfrm>
            <a:prstGeom prst="rect">
              <a:avLst/>
            </a:prstGeom>
          </p:spPr>
        </p:pic>
        <p:sp>
          <p:nvSpPr>
            <p:cNvPr id="64" name="テキスト ボックス 63"/>
            <p:cNvSpPr txBox="1"/>
            <p:nvPr/>
          </p:nvSpPr>
          <p:spPr>
            <a:xfrm>
              <a:off x="3789040" y="2072680"/>
              <a:ext cx="129614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dirty="0" smtClean="0"/>
                <a:t>図</a:t>
              </a:r>
              <a:r>
                <a:rPr kumimoji="1" lang="en-US" altLang="ja-JP" sz="900" dirty="0" smtClean="0"/>
                <a:t>3</a:t>
              </a:r>
              <a:r>
                <a:rPr kumimoji="1" lang="ja-JP" altLang="en-US" sz="900" dirty="0" smtClean="0"/>
                <a:t>　実験装置</a:t>
              </a:r>
              <a:endParaRPr kumimoji="1" lang="ja-JP" altLang="en-US" sz="900" dirty="0"/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3717032" y="3941113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電力効率は以下の式によって求めた。</a:t>
            </a:r>
            <a:endParaRPr kumimoji="1" lang="en-US" altLang="ja-JP" sz="900" dirty="0" smtClean="0"/>
          </a:p>
          <a:p>
            <a:endParaRPr lang="en-US" altLang="ja-JP" sz="900" dirty="0" smtClean="0"/>
          </a:p>
          <a:p>
            <a:endParaRPr kumimoji="1" lang="en-US" altLang="ja-JP" sz="900" dirty="0" smtClean="0"/>
          </a:p>
          <a:p>
            <a:r>
              <a:rPr kumimoji="1" lang="ja-JP" altLang="en-US" sz="900" dirty="0" smtClean="0"/>
              <a:t>電力変換効率は</a:t>
            </a:r>
            <a:r>
              <a:rPr kumimoji="1" lang="en-US" altLang="ja-JP" sz="900" dirty="0" smtClean="0"/>
              <a:t>0.08%</a:t>
            </a:r>
            <a:r>
              <a:rPr kumimoji="1" lang="ja-JP" altLang="en-US" sz="900" dirty="0" smtClean="0"/>
              <a:t>となった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したがって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既存スピーカーは発電機としての使用に向かない</a:t>
            </a:r>
            <a:r>
              <a:rPr kumimoji="1" lang="en-US" altLang="ja-JP" sz="900" dirty="0" smtClean="0"/>
              <a:t>.</a:t>
            </a:r>
            <a:endParaRPr kumimoji="1" lang="ja-JP" altLang="en-US" sz="9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573016" y="5169025"/>
            <a:ext cx="273630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実験装置の設計図を図</a:t>
            </a:r>
            <a:r>
              <a:rPr lang="en-US" altLang="ja-JP" sz="900" dirty="0" smtClean="0"/>
              <a:t>5</a:t>
            </a:r>
            <a:r>
              <a:rPr kumimoji="1" lang="ja-JP" altLang="en-US" sz="900" dirty="0" smtClean="0"/>
              <a:t>に示す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ループ管はユニット式になっており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パイプを簡単に取り外しできる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それによって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スタックの種類やセンサの位置の交換を容易にする</a:t>
            </a:r>
            <a:r>
              <a:rPr kumimoji="1" lang="en-US" altLang="ja-JP" sz="900" dirty="0" smtClean="0"/>
              <a:t>.</a:t>
            </a:r>
            <a:r>
              <a:rPr kumimoji="1" lang="ja-JP" altLang="en-US" sz="900" dirty="0" smtClean="0"/>
              <a:t>また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ループ管は</a:t>
            </a:r>
            <a:r>
              <a:rPr lang="ja-JP" altLang="en-US" sz="900" dirty="0" smtClean="0"/>
              <a:t>地面に垂直に</a:t>
            </a:r>
            <a:r>
              <a:rPr kumimoji="1" lang="ja-JP" altLang="en-US" sz="900" dirty="0" smtClean="0"/>
              <a:t>設置する</a:t>
            </a:r>
            <a:r>
              <a:rPr kumimoji="1" lang="en-US" altLang="ja-JP" sz="900" dirty="0" smtClean="0"/>
              <a:t>.</a:t>
            </a:r>
          </a:p>
          <a:p>
            <a:r>
              <a:rPr kumimoji="1" lang="ja-JP" altLang="en-US" sz="900" dirty="0" smtClean="0"/>
              <a:t>　④にスタックを配置し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⑤にスピーカーを設置する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④の両側には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一定温度に保つために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水を循環させる</a:t>
            </a:r>
            <a:r>
              <a:rPr lang="en-US" altLang="ja-JP" sz="900" dirty="0" smtClean="0"/>
              <a:t>.</a:t>
            </a:r>
          </a:p>
          <a:p>
            <a:r>
              <a:rPr lang="ja-JP" altLang="en-US" sz="900" dirty="0" smtClean="0"/>
              <a:t>　オレンジのスピーカーから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音を発し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赤色部分のスタック両端の温度差を測定する</a:t>
            </a:r>
            <a:r>
              <a:rPr lang="en-US" altLang="ja-JP" sz="900" dirty="0" smtClean="0"/>
              <a:t>.</a:t>
            </a:r>
            <a:endParaRPr kumimoji="1" lang="ja-JP" altLang="en-US" sz="900" dirty="0"/>
          </a:p>
        </p:txBody>
      </p:sp>
      <p:grpSp>
        <p:nvGrpSpPr>
          <p:cNvPr id="73" name="グループ化 72"/>
          <p:cNvGrpSpPr/>
          <p:nvPr/>
        </p:nvGrpSpPr>
        <p:grpSpPr>
          <a:xfrm>
            <a:off x="4005064" y="2345904"/>
            <a:ext cx="1920213" cy="1670992"/>
            <a:chOff x="4005064" y="2360712"/>
            <a:chExt cx="1920213" cy="1670992"/>
          </a:xfrm>
        </p:grpSpPr>
        <p:pic>
          <p:nvPicPr>
            <p:cNvPr id="66" name="図 65" descr="poster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05064" y="2360712"/>
              <a:ext cx="1920213" cy="1440160"/>
            </a:xfrm>
            <a:prstGeom prst="rect">
              <a:avLst/>
            </a:prstGeom>
          </p:spPr>
        </p:pic>
        <p:sp>
          <p:nvSpPr>
            <p:cNvPr id="72" name="テキスト ボックス 71"/>
            <p:cNvSpPr txBox="1"/>
            <p:nvPr/>
          </p:nvSpPr>
          <p:spPr>
            <a:xfrm>
              <a:off x="4509120" y="3800872"/>
              <a:ext cx="122413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図</a:t>
              </a:r>
              <a:r>
                <a:rPr kumimoji="1" lang="en-US" altLang="ja-JP" sz="900" dirty="0" smtClean="0"/>
                <a:t>4</a:t>
              </a:r>
              <a:r>
                <a:rPr kumimoji="1" lang="ja-JP" altLang="en-US" sz="900" dirty="0" smtClean="0"/>
                <a:t>　実験結果</a:t>
              </a:r>
              <a:endParaRPr kumimoji="1" lang="ja-JP" altLang="en-US" sz="900" dirty="0"/>
            </a:p>
          </p:txBody>
        </p:sp>
      </p:grpSp>
      <p:sp>
        <p:nvSpPr>
          <p:cNvPr id="74" name="テキスト ボックス 73"/>
          <p:cNvSpPr txBox="1"/>
          <p:nvPr/>
        </p:nvSpPr>
        <p:spPr>
          <a:xfrm>
            <a:off x="3645024" y="878219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　今回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ループ管を設計しただけなので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製作は行っていない</a:t>
            </a:r>
            <a:r>
              <a:rPr kumimoji="1" lang="en-US" altLang="ja-JP" sz="900" dirty="0" smtClean="0"/>
              <a:t>.</a:t>
            </a:r>
          </a:p>
          <a:p>
            <a:r>
              <a:rPr lang="ja-JP" altLang="en-US" sz="900" dirty="0" smtClean="0"/>
              <a:t>　</a:t>
            </a:r>
            <a:r>
              <a:rPr kumimoji="1" lang="ja-JP" altLang="en-US" sz="900" dirty="0" smtClean="0"/>
              <a:t>予備実験で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スピーカーをそのままアクチュエータとして使用するのは効率が悪いことが分かった</a:t>
            </a:r>
            <a:r>
              <a:rPr kumimoji="1" lang="en-US" altLang="ja-JP" sz="900" dirty="0" smtClean="0"/>
              <a:t>.</a:t>
            </a:r>
          </a:p>
          <a:p>
            <a:r>
              <a:rPr kumimoji="1" lang="ja-JP" altLang="en-US" sz="900" dirty="0" smtClean="0"/>
              <a:t>　そのため</a:t>
            </a:r>
            <a:r>
              <a:rPr kumimoji="1" lang="en-US" altLang="ja-JP" sz="900" dirty="0" smtClean="0"/>
              <a:t>,</a:t>
            </a:r>
            <a:r>
              <a:rPr kumimoji="1" lang="ja-JP" altLang="en-US" sz="900" dirty="0" smtClean="0"/>
              <a:t>スピーカーに代わるアクチュエータを制作する必要がある</a:t>
            </a:r>
            <a:r>
              <a:rPr kumimoji="1" lang="en-US" altLang="ja-JP" sz="900" dirty="0" smtClean="0"/>
              <a:t>.</a:t>
            </a:r>
            <a:endParaRPr kumimoji="1" lang="ja-JP" altLang="en-US" sz="900" dirty="0"/>
          </a:p>
        </p:txBody>
      </p:sp>
      <p:grpSp>
        <p:nvGrpSpPr>
          <p:cNvPr id="54" name="グループ化 53"/>
          <p:cNvGrpSpPr/>
          <p:nvPr/>
        </p:nvGrpSpPr>
        <p:grpSpPr>
          <a:xfrm>
            <a:off x="980728" y="6105128"/>
            <a:ext cx="1991883" cy="1728192"/>
            <a:chOff x="980728" y="5745088"/>
            <a:chExt cx="1991883" cy="1728192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980728" y="5745088"/>
              <a:ext cx="1991883" cy="1728192"/>
              <a:chOff x="980728" y="6321152"/>
              <a:chExt cx="1991883" cy="1728192"/>
            </a:xfrm>
          </p:grpSpPr>
          <p:pic>
            <p:nvPicPr>
              <p:cNvPr id="43" name="図 42" descr="poster1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980728" y="6321152"/>
                <a:ext cx="1991883" cy="1493912"/>
              </a:xfrm>
              <a:prstGeom prst="rect">
                <a:avLst/>
              </a:prstGeom>
            </p:spPr>
          </p:pic>
          <p:sp>
            <p:nvSpPr>
              <p:cNvPr id="44" name="テキスト ボックス 43"/>
              <p:cNvSpPr txBox="1"/>
              <p:nvPr/>
            </p:nvSpPr>
            <p:spPr>
              <a:xfrm>
                <a:off x="1196752" y="7818512"/>
                <a:ext cx="172819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900" dirty="0" smtClean="0"/>
                  <a:t>図</a:t>
                </a:r>
                <a:r>
                  <a:rPr kumimoji="1" lang="en-US" altLang="ja-JP" sz="900" dirty="0" smtClean="0"/>
                  <a:t>2</a:t>
                </a:r>
                <a:r>
                  <a:rPr kumimoji="1" lang="ja-JP" altLang="en-US" sz="900" dirty="0" smtClean="0"/>
                  <a:t>　実験結果</a:t>
                </a:r>
                <a:endParaRPr kumimoji="1" lang="ja-JP" altLang="en-US" sz="900" dirty="0"/>
              </a:p>
            </p:txBody>
          </p:sp>
        </p:grpSp>
        <p:cxnSp>
          <p:nvCxnSpPr>
            <p:cNvPr id="51" name="直線コネクタ 50"/>
            <p:cNvCxnSpPr/>
            <p:nvPr/>
          </p:nvCxnSpPr>
          <p:spPr>
            <a:xfrm rot="5400000">
              <a:off x="1349314" y="6455556"/>
              <a:ext cx="1422003" cy="1067"/>
            </a:xfrm>
            <a:prstGeom prst="line">
              <a:avLst/>
            </a:prstGeom>
            <a:ln w="6350">
              <a:solidFill>
                <a:srgbClr val="C00000"/>
              </a:solidFill>
              <a:prstDash val="sysDot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V="1">
              <a:off x="1628800" y="6609184"/>
              <a:ext cx="43204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1313696" y="6815336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 dirty="0" smtClean="0"/>
                <a:t>1</a:t>
              </a:r>
              <a:r>
                <a:rPr lang="ja-JP" altLang="en-US" sz="600" dirty="0" smtClean="0"/>
                <a:t>次共振周波数</a:t>
              </a:r>
              <a:endParaRPr lang="en-US" altLang="ja-JP" sz="600" dirty="0" smtClean="0"/>
            </a:p>
            <a:p>
              <a:r>
                <a:rPr kumimoji="1" lang="en-US" altLang="ja-JP" sz="600" dirty="0" smtClean="0"/>
                <a:t>(141Hz)</a:t>
              </a:r>
              <a:endParaRPr kumimoji="1" lang="ja-JP" altLang="en-US" sz="600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692695" y="5097016"/>
            <a:ext cx="2592289" cy="1022920"/>
            <a:chOff x="764704" y="4664968"/>
            <a:chExt cx="2592288" cy="1022920"/>
          </a:xfrm>
        </p:grpSpPr>
        <p:pic>
          <p:nvPicPr>
            <p:cNvPr id="55" name="図 54" descr="ストレート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4704" y="4664968"/>
              <a:ext cx="2592288" cy="949650"/>
            </a:xfrm>
            <a:prstGeom prst="rect">
              <a:avLst/>
            </a:prstGeom>
          </p:spPr>
        </p:pic>
        <p:sp>
          <p:nvSpPr>
            <p:cNvPr id="36" name="テキスト ボックス 35"/>
            <p:cNvSpPr txBox="1"/>
            <p:nvPr/>
          </p:nvSpPr>
          <p:spPr>
            <a:xfrm>
              <a:off x="1484784" y="5457056"/>
              <a:ext cx="10081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図</a:t>
              </a:r>
              <a:r>
                <a:rPr kumimoji="1" lang="en-US" altLang="ja-JP" sz="900" dirty="0" smtClean="0"/>
                <a:t>1</a:t>
              </a:r>
              <a:r>
                <a:rPr kumimoji="1" lang="ja-JP" altLang="en-US" sz="900" dirty="0" smtClean="0"/>
                <a:t>　実験装置</a:t>
              </a:r>
              <a:endParaRPr kumimoji="1" lang="ja-JP" altLang="en-US" sz="900" dirty="0"/>
            </a:p>
          </p:txBody>
        </p:sp>
      </p:grpSp>
      <p:sp>
        <p:nvSpPr>
          <p:cNvPr id="57" name="正方形/長方形 56"/>
          <p:cNvSpPr/>
          <p:nvPr/>
        </p:nvSpPr>
        <p:spPr>
          <a:xfrm>
            <a:off x="3573016" y="1208584"/>
            <a:ext cx="23042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/>
              <a:t>実験装置の略図を図</a:t>
            </a:r>
            <a:r>
              <a:rPr lang="en-US" altLang="ja-JP" sz="900" dirty="0" smtClean="0"/>
              <a:t>3</a:t>
            </a:r>
            <a:r>
              <a:rPr lang="ja-JP" altLang="en-US" sz="900" dirty="0" smtClean="0"/>
              <a:t>に</a:t>
            </a:r>
            <a:r>
              <a:rPr lang="en-US" altLang="ja-JP" sz="900" dirty="0" smtClean="0"/>
              <a:t>,</a:t>
            </a:r>
            <a:r>
              <a:rPr lang="ja-JP" altLang="en-US" sz="900" dirty="0" smtClean="0"/>
              <a:t>結果を図</a:t>
            </a:r>
            <a:r>
              <a:rPr lang="en-US" altLang="ja-JP" sz="900" dirty="0" smtClean="0"/>
              <a:t>4</a:t>
            </a:r>
            <a:r>
              <a:rPr lang="ja-JP" altLang="en-US" sz="900" dirty="0" smtClean="0"/>
              <a:t>に示す</a:t>
            </a:r>
            <a:r>
              <a:rPr lang="en-US" altLang="ja-JP" sz="900" dirty="0" smtClean="0"/>
              <a:t>.</a:t>
            </a:r>
            <a:endParaRPr lang="ja-JP" altLang="en-US" sz="900" dirty="0"/>
          </a:p>
        </p:txBody>
      </p:sp>
      <p:grpSp>
        <p:nvGrpSpPr>
          <p:cNvPr id="88" name="グループ化 87"/>
          <p:cNvGrpSpPr/>
          <p:nvPr/>
        </p:nvGrpSpPr>
        <p:grpSpPr>
          <a:xfrm>
            <a:off x="3585006" y="6609185"/>
            <a:ext cx="2868330" cy="1815008"/>
            <a:chOff x="3585006" y="6249144"/>
            <a:chExt cx="2868330" cy="1815008"/>
          </a:xfrm>
        </p:grpSpPr>
        <p:grpSp>
          <p:nvGrpSpPr>
            <p:cNvPr id="79" name="グループ化 78"/>
            <p:cNvGrpSpPr/>
            <p:nvPr/>
          </p:nvGrpSpPr>
          <p:grpSpPr>
            <a:xfrm>
              <a:off x="3585006" y="6249144"/>
              <a:ext cx="2868330" cy="1815008"/>
              <a:chOff x="3585006" y="6249144"/>
              <a:chExt cx="2868330" cy="1815008"/>
            </a:xfrm>
          </p:grpSpPr>
          <p:grpSp>
            <p:nvGrpSpPr>
              <p:cNvPr id="62" name="グループ化 61"/>
              <p:cNvGrpSpPr/>
              <p:nvPr/>
            </p:nvGrpSpPr>
            <p:grpSpPr>
              <a:xfrm>
                <a:off x="3585006" y="6249144"/>
                <a:ext cx="2744650" cy="1815008"/>
                <a:chOff x="3585006" y="5817096"/>
                <a:chExt cx="2744650" cy="1815008"/>
              </a:xfrm>
            </p:grpSpPr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4365104" y="7401272"/>
                  <a:ext cx="122413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900" dirty="0" smtClean="0"/>
                    <a:t>図</a:t>
                  </a:r>
                  <a:r>
                    <a:rPr lang="en-US" altLang="ja-JP" sz="900" dirty="0" smtClean="0"/>
                    <a:t>5</a:t>
                  </a:r>
                  <a:r>
                    <a:rPr kumimoji="1" lang="ja-JP" altLang="en-US" sz="900" dirty="0" smtClean="0"/>
                    <a:t>　ループ管設計図</a:t>
                  </a:r>
                  <a:endParaRPr kumimoji="1" lang="ja-JP" altLang="en-US" sz="900" dirty="0"/>
                </a:p>
              </p:txBody>
            </p:sp>
            <p:pic>
              <p:nvPicPr>
                <p:cNvPr id="58" name="図 57" descr="ループ管図面.jpg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585006" y="5817096"/>
                  <a:ext cx="2744650" cy="1584176"/>
                </a:xfrm>
                <a:prstGeom prst="rect">
                  <a:avLst/>
                </a:prstGeom>
              </p:spPr>
            </p:pic>
          </p:grpSp>
          <p:grpSp>
            <p:nvGrpSpPr>
              <p:cNvPr id="78" name="グループ化 77"/>
              <p:cNvGrpSpPr/>
              <p:nvPr/>
            </p:nvGrpSpPr>
            <p:grpSpPr>
              <a:xfrm>
                <a:off x="3645024" y="7672895"/>
                <a:ext cx="2808312" cy="184666"/>
                <a:chOff x="3645024" y="6033120"/>
                <a:chExt cx="2808312" cy="184666"/>
              </a:xfrm>
            </p:grpSpPr>
            <p:cxnSp>
              <p:nvCxnSpPr>
                <p:cNvPr id="75" name="直線矢印コネクタ 74"/>
                <p:cNvCxnSpPr/>
                <p:nvPr/>
              </p:nvCxnSpPr>
              <p:spPr>
                <a:xfrm rot="10800000">
                  <a:off x="3789040" y="6177136"/>
                  <a:ext cx="237626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テキスト ボックス 75"/>
                <p:cNvSpPr txBox="1"/>
                <p:nvPr/>
              </p:nvSpPr>
              <p:spPr>
                <a:xfrm>
                  <a:off x="3645024" y="6033120"/>
                  <a:ext cx="216024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600" dirty="0" smtClean="0"/>
                    <a:t>上</a:t>
                  </a:r>
                  <a:endParaRPr kumimoji="1" lang="ja-JP" altLang="en-US" sz="600" dirty="0"/>
                </a:p>
              </p:txBody>
            </p:sp>
            <p:sp>
              <p:nvSpPr>
                <p:cNvPr id="77" name="テキスト ボックス 76"/>
                <p:cNvSpPr txBox="1"/>
                <p:nvPr/>
              </p:nvSpPr>
              <p:spPr>
                <a:xfrm>
                  <a:off x="6021288" y="6033120"/>
                  <a:ext cx="432048" cy="184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600" dirty="0" smtClean="0"/>
                    <a:t>下</a:t>
                  </a:r>
                  <a:endParaRPr kumimoji="1" lang="ja-JP" altLang="en-US" sz="600" dirty="0"/>
                </a:p>
              </p:txBody>
            </p:sp>
          </p:grpSp>
        </p:grpSp>
        <p:sp>
          <p:nvSpPr>
            <p:cNvPr id="83" name="円弧 82"/>
            <p:cNvSpPr/>
            <p:nvPr/>
          </p:nvSpPr>
          <p:spPr>
            <a:xfrm flipH="1">
              <a:off x="4435005" y="6994478"/>
              <a:ext cx="1008112" cy="288032"/>
            </a:xfrm>
            <a:prstGeom prst="arc">
              <a:avLst>
                <a:gd name="adj1" fmla="val 11539237"/>
                <a:gd name="adj2" fmla="val 5762867"/>
              </a:avLst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/>
          </p:nvSpPr>
          <p:spPr>
            <a:xfrm>
              <a:off x="4797152" y="7257256"/>
              <a:ext cx="1296144" cy="432048"/>
            </a:xfrm>
            <a:prstGeom prst="ellipse">
              <a:avLst/>
            </a:prstGeom>
            <a:noFill/>
            <a:ln w="127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4437112" y="6681192"/>
              <a:ext cx="360040" cy="169277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kumimoji="1" lang="en-US" altLang="ja-JP" sz="500" dirty="0" smtClean="0">
                  <a:solidFill>
                    <a:srgbClr val="FF0000"/>
                  </a:solidFill>
                </a:rPr>
                <a:t>///////</a:t>
              </a:r>
              <a:endParaRPr kumimoji="1" lang="ja-JP" altLang="en-US" sz="5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89" name="オブジェクト 88"/>
          <p:cNvGraphicFramePr>
            <a:graphicFrameLocks noChangeAspect="1"/>
          </p:cNvGraphicFramePr>
          <p:nvPr/>
        </p:nvGraphicFramePr>
        <p:xfrm>
          <a:off x="1412776" y="7977336"/>
          <a:ext cx="864096" cy="297033"/>
        </p:xfrm>
        <a:graphic>
          <a:graphicData uri="http://schemas.openxmlformats.org/presentationml/2006/ole">
            <p:oleObj spid="_x0000_s1026" name="数式" r:id="rId8" imgW="1218960" imgH="419040" progId="Equation.3">
              <p:embed/>
            </p:oleObj>
          </a:graphicData>
        </a:graphic>
      </p:graphicFrame>
      <p:cxnSp>
        <p:nvCxnSpPr>
          <p:cNvPr id="93" name="直線コネクタ 92"/>
          <p:cNvCxnSpPr/>
          <p:nvPr/>
        </p:nvCxnSpPr>
        <p:spPr>
          <a:xfrm rot="16200000" flipH="1">
            <a:off x="4294006" y="3053960"/>
            <a:ext cx="1347405" cy="2403"/>
          </a:xfrm>
          <a:prstGeom prst="line">
            <a:avLst/>
          </a:prstGeom>
          <a:ln w="952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4302442" y="2597499"/>
            <a:ext cx="1611013" cy="0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>
            <a:off x="4941168" y="3512840"/>
            <a:ext cx="648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/>
              <a:t>200(Hz)</a:t>
            </a:r>
            <a:endParaRPr kumimoji="1" lang="ja-JP" altLang="en-US" sz="6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4221088" y="2432720"/>
            <a:ext cx="6480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" dirty="0" smtClean="0"/>
              <a:t>0.1(dB)</a:t>
            </a:r>
            <a:endParaRPr kumimoji="1" lang="ja-JP" altLang="en-US" sz="600" dirty="0"/>
          </a:p>
        </p:txBody>
      </p:sp>
      <p:graphicFrame>
        <p:nvGraphicFramePr>
          <p:cNvPr id="106" name="オブジェクト 105"/>
          <p:cNvGraphicFramePr>
            <a:graphicFrameLocks noChangeAspect="1"/>
          </p:cNvGraphicFramePr>
          <p:nvPr/>
        </p:nvGraphicFramePr>
        <p:xfrm>
          <a:off x="4193580" y="4123179"/>
          <a:ext cx="1440160" cy="258064"/>
        </p:xfrm>
        <a:graphic>
          <a:graphicData uri="http://schemas.openxmlformats.org/presentationml/2006/ole">
            <p:oleObj spid="_x0000_s1027" name="数式" r:id="rId9" imgW="21970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</TotalTime>
  <Words>187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テーマ</vt:lpstr>
      <vt:lpstr>数式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Kadoshima</dc:creator>
  <cp:lastModifiedBy>Kadoshima</cp:lastModifiedBy>
  <cp:revision>134</cp:revision>
  <dcterms:created xsi:type="dcterms:W3CDTF">2010-12-06T02:08:10Z</dcterms:created>
  <dcterms:modified xsi:type="dcterms:W3CDTF">2011-09-01T23:14:33Z</dcterms:modified>
</cp:coreProperties>
</file>