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326" r:id="rId4"/>
    <p:sldId id="320" r:id="rId5"/>
    <p:sldId id="304" r:id="rId6"/>
    <p:sldId id="258" r:id="rId7"/>
    <p:sldId id="317" r:id="rId8"/>
    <p:sldId id="260" r:id="rId9"/>
    <p:sldId id="261" r:id="rId10"/>
    <p:sldId id="297" r:id="rId11"/>
    <p:sldId id="305" r:id="rId12"/>
    <p:sldId id="327" r:id="rId13"/>
    <p:sldId id="262" r:id="rId14"/>
    <p:sldId id="270" r:id="rId15"/>
    <p:sldId id="280" r:id="rId16"/>
    <p:sldId id="302" r:id="rId17"/>
    <p:sldId id="309" r:id="rId18"/>
    <p:sldId id="291" r:id="rId19"/>
    <p:sldId id="311" r:id="rId20"/>
    <p:sldId id="336" r:id="rId21"/>
    <p:sldId id="335" r:id="rId22"/>
    <p:sldId id="273" r:id="rId23"/>
    <p:sldId id="275" r:id="rId24"/>
    <p:sldId id="328" r:id="rId25"/>
    <p:sldId id="329" r:id="rId26"/>
    <p:sldId id="330" r:id="rId27"/>
    <p:sldId id="331" r:id="rId28"/>
    <p:sldId id="332" r:id="rId29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6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581" autoAdjust="0"/>
  </p:normalViewPr>
  <p:slideViewPr>
    <p:cSldViewPr>
      <p:cViewPr varScale="1">
        <p:scale>
          <a:sx n="102" d="100"/>
          <a:sy n="102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oue\Documents\2017&#24180;&#30740;&#31350;&#36039;&#26009;\&#12487;&#12540;&#12479;\&#25269;&#25239;&#20516;&#12392;&#22311;&#21147;&#12398;&#38306;&#2041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81573731854948"/>
          <c:y val="8.8322032662583858E-2"/>
          <c:w val="0.78030344421233055"/>
          <c:h val="0.75866105278506857"/>
        </c:manualLayout>
      </c:layout>
      <c:scatterChart>
        <c:scatterStyle val="lineMarker"/>
        <c:varyColors val="0"/>
        <c:ser>
          <c:idx val="0"/>
          <c:order val="0"/>
          <c:tx>
            <c:strRef>
              <c:f>抵抗値と圧力!$R$2</c:f>
              <c:strCache>
                <c:ptCount val="1"/>
                <c:pt idx="0">
                  <c:v>P[Pa]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抵抗値と圧力!$Q$3:$Q$10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4.7</c:v>
                </c:pt>
                <c:pt idx="3">
                  <c:v>10</c:v>
                </c:pt>
                <c:pt idx="4">
                  <c:v>47</c:v>
                </c:pt>
                <c:pt idx="5">
                  <c:v>75</c:v>
                </c:pt>
                <c:pt idx="6">
                  <c:v>100</c:v>
                </c:pt>
                <c:pt idx="7">
                  <c:v>120</c:v>
                </c:pt>
              </c:numCache>
            </c:numRef>
          </c:xVal>
          <c:yVal>
            <c:numRef>
              <c:f>抵抗値と圧力!$R$3:$R$10</c:f>
              <c:numCache>
                <c:formatCode>General</c:formatCode>
                <c:ptCount val="8"/>
                <c:pt idx="0">
                  <c:v>628</c:v>
                </c:pt>
                <c:pt idx="1">
                  <c:v>638</c:v>
                </c:pt>
                <c:pt idx="2">
                  <c:v>625</c:v>
                </c:pt>
                <c:pt idx="3">
                  <c:v>644</c:v>
                </c:pt>
                <c:pt idx="4">
                  <c:v>628</c:v>
                </c:pt>
                <c:pt idx="5">
                  <c:v>571</c:v>
                </c:pt>
                <c:pt idx="6">
                  <c:v>510</c:v>
                </c:pt>
                <c:pt idx="7">
                  <c:v>498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996-4213-9E82-9FBC0435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823424"/>
        <c:axId val="80825728"/>
      </c:scatterChart>
      <c:valAx>
        <c:axId val="80823424"/>
        <c:scaling>
          <c:orientation val="minMax"/>
          <c:max val="12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Resistance</a:t>
                </a:r>
                <a:r>
                  <a:rPr lang="en-US" altLang="ja-JP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R(Ω)</a:t>
                </a:r>
                <a:endParaRPr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80825728"/>
        <c:crosses val="autoZero"/>
        <c:crossBetween val="midCat"/>
      </c:valAx>
      <c:valAx>
        <c:axId val="80825728"/>
        <c:scaling>
          <c:orientation val="minMax"/>
          <c:max val="650"/>
          <c:min val="4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Pressure </a:t>
                </a:r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P(Pa)</a:t>
                </a:r>
                <a:endParaRPr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80823424"/>
        <c:crosses val="autoZero"/>
        <c:crossBetween val="midCat"/>
        <c:majorUnit val="50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249469889840523"/>
          <c:y val="0.11780584718576845"/>
          <c:w val="0.17962098465339627"/>
          <c:h val="0.1346431175269758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6363" cy="511731"/>
          </a:xfrm>
          <a:prstGeom prst="rect">
            <a:avLst/>
          </a:prstGeom>
        </p:spPr>
        <p:txBody>
          <a:bodyPr vert="horz" lIns="94641" tIns="47321" rIns="94641" bIns="473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7" y="3"/>
            <a:ext cx="3076363" cy="511731"/>
          </a:xfrm>
          <a:prstGeom prst="rect">
            <a:avLst/>
          </a:prstGeom>
        </p:spPr>
        <p:txBody>
          <a:bodyPr vert="horz" lIns="94641" tIns="47321" rIns="94641" bIns="47321" rtlCol="0"/>
          <a:lstStyle>
            <a:lvl1pPr algn="r">
              <a:defRPr sz="1200"/>
            </a:lvl1pPr>
          </a:lstStyle>
          <a:p>
            <a:fld id="{8399CE02-0BFF-49AE-9271-3105409CEB17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94641" tIns="47321" rIns="94641" bIns="473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7" y="9721108"/>
            <a:ext cx="3076363" cy="511731"/>
          </a:xfrm>
          <a:prstGeom prst="rect">
            <a:avLst/>
          </a:prstGeom>
        </p:spPr>
        <p:txBody>
          <a:bodyPr vert="horz" lIns="94641" tIns="47321" rIns="94641" bIns="47321" rtlCol="0" anchor="b"/>
          <a:lstStyle>
            <a:lvl1pPr algn="r">
              <a:defRPr sz="1200"/>
            </a:lvl1pPr>
          </a:lstStyle>
          <a:p>
            <a:fld id="{D07AA3A1-A715-4221-B020-537CB2804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503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6363" cy="511731"/>
          </a:xfrm>
          <a:prstGeom prst="rect">
            <a:avLst/>
          </a:prstGeom>
        </p:spPr>
        <p:txBody>
          <a:bodyPr vert="horz" lIns="94641" tIns="47321" rIns="94641" bIns="473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7" y="3"/>
            <a:ext cx="3076363" cy="511731"/>
          </a:xfrm>
          <a:prstGeom prst="rect">
            <a:avLst/>
          </a:prstGeom>
        </p:spPr>
        <p:txBody>
          <a:bodyPr vert="horz" lIns="94641" tIns="47321" rIns="94641" bIns="47321" rtlCol="0"/>
          <a:lstStyle>
            <a:lvl1pPr algn="r">
              <a:defRPr sz="1200"/>
            </a:lvl1pPr>
          </a:lstStyle>
          <a:p>
            <a:fld id="{A285BCEA-521E-48BF-B570-60BC2F61E67C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3338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1" tIns="47321" rIns="94641" bIns="4732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0"/>
            <a:ext cx="5679440" cy="4605576"/>
          </a:xfrm>
          <a:prstGeom prst="rect">
            <a:avLst/>
          </a:prstGeom>
        </p:spPr>
        <p:txBody>
          <a:bodyPr vert="horz" lIns="94641" tIns="47321" rIns="94641" bIns="4732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94641" tIns="47321" rIns="94641" bIns="473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7" y="9721108"/>
            <a:ext cx="3076363" cy="511731"/>
          </a:xfrm>
          <a:prstGeom prst="rect">
            <a:avLst/>
          </a:prstGeom>
        </p:spPr>
        <p:txBody>
          <a:bodyPr vert="horz" lIns="94641" tIns="47321" rIns="94641" bIns="47321" rtlCol="0" anchor="b"/>
          <a:lstStyle>
            <a:lvl1pPr algn="r">
              <a:defRPr sz="1200"/>
            </a:lvl1pPr>
          </a:lstStyle>
          <a:p>
            <a:fld id="{E40D3E22-13D2-4579-B447-ED160CC01F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34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発表時間：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分</a:t>
            </a:r>
            <a:endParaRPr kumimoji="1" lang="en-US" altLang="ja-JP" dirty="0" smtClean="0"/>
          </a:p>
          <a:p>
            <a:r>
              <a:rPr kumimoji="1" lang="ja-JP" altLang="en-US" dirty="0" smtClean="0"/>
              <a:t>質問：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D3E22-13D2-4579-B447-ED160CC01F6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62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15CD-FFD2-4708-8730-4B56818CDB82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28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94E6-74C0-45FD-BEFC-8B9A624FFB4E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39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6A4A-63D1-4190-9945-4BA135C257C6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68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229600" cy="11430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15C5-BD39-4BEB-964D-A4D12C269946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83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D95-907F-4CEC-BA57-D8EF9CF5E371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88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CBF6-689C-4F8A-9A37-511A5F833AB5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62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8D93-0A0F-4A06-9CC9-6503005670E9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78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3491-87BB-4A8E-AAD2-8541B785742F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1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FC78-B9D1-42A6-A919-8B1852184BA8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36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B3D-01ED-4A9C-B79E-5061FA0AD8AE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34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F3D7-5C4E-4F9F-B94A-EB926639D164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34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E674-29B8-453A-AF9D-4F60DEC44275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22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3" Type="http://schemas.openxmlformats.org/officeDocument/2006/relationships/image" Target="../media/image56.emf"/><Relationship Id="rId7" Type="http://schemas.openxmlformats.org/officeDocument/2006/relationships/image" Target="../media/image58.emf"/><Relationship Id="rId2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1.png"/><Relationship Id="rId11" Type="http://schemas.openxmlformats.org/officeDocument/2006/relationships/image" Target="../media/image591.png"/><Relationship Id="rId5" Type="http://schemas.openxmlformats.org/officeDocument/2006/relationships/image" Target="../media/image521.png"/><Relationship Id="rId10" Type="http://schemas.openxmlformats.org/officeDocument/2006/relationships/image" Target="../media/image570.png"/><Relationship Id="rId4" Type="http://schemas.openxmlformats.org/officeDocument/2006/relationships/image" Target="../media/image57.emf"/><Relationship Id="rId9" Type="http://schemas.openxmlformats.org/officeDocument/2006/relationships/image" Target="../media/image56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2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tmp"/><Relationship Id="rId4" Type="http://schemas.openxmlformats.org/officeDocument/2006/relationships/image" Target="../media/image62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2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511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1.png"/><Relationship Id="rId5" Type="http://schemas.openxmlformats.org/officeDocument/2006/relationships/image" Target="../media/image174.png"/><Relationship Id="rId10" Type="http://schemas.openxmlformats.org/officeDocument/2006/relationships/image" Target="../media/image171.png"/><Relationship Id="rId4" Type="http://schemas.openxmlformats.org/officeDocument/2006/relationships/image" Target="../media/image164.png"/><Relationship Id="rId9" Type="http://schemas.openxmlformats.org/officeDocument/2006/relationships/image" Target="../media/image16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19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image" Target="../media/image121.png"/><Relationship Id="rId26" Type="http://schemas.openxmlformats.org/officeDocument/2006/relationships/image" Target="../media/image24.png"/><Relationship Id="rId21" Type="http://schemas.openxmlformats.org/officeDocument/2006/relationships/image" Target="../media/image150.png"/><Relationship Id="rId12" Type="http://schemas.openxmlformats.org/officeDocument/2006/relationships/image" Target="../media/image82.png"/><Relationship Id="rId17" Type="http://schemas.openxmlformats.org/officeDocument/2006/relationships/image" Target="../media/image111.png"/><Relationship Id="rId25" Type="http://schemas.openxmlformats.org/officeDocument/2006/relationships/image" Target="../media/image23.png"/><Relationship Id="rId2" Type="http://schemas.openxmlformats.org/officeDocument/2006/relationships/image" Target="../media/image21.png"/><Relationship Id="rId16" Type="http://schemas.openxmlformats.org/officeDocument/2006/relationships/image" Target="../media/image91.png"/><Relationship Id="rId20" Type="http://schemas.openxmlformats.org/officeDocument/2006/relationships/image" Target="../media/image140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1.png"/><Relationship Id="rId24" Type="http://schemas.openxmlformats.org/officeDocument/2006/relationships/image" Target="../media/image22.png"/><Relationship Id="rId15" Type="http://schemas.openxmlformats.org/officeDocument/2006/relationships/image" Target="../media/image81.png"/><Relationship Id="rId23" Type="http://schemas.openxmlformats.org/officeDocument/2006/relationships/image" Target="../media/image211.png"/><Relationship Id="rId28" Type="http://schemas.openxmlformats.org/officeDocument/2006/relationships/image" Target="../media/image26.png"/><Relationship Id="rId10" Type="http://schemas.openxmlformats.org/officeDocument/2006/relationships/image" Target="../media/image61.png"/><Relationship Id="rId19" Type="http://schemas.openxmlformats.org/officeDocument/2006/relationships/image" Target="../media/image131.png"/><Relationship Id="rId9" Type="http://schemas.openxmlformats.org/officeDocument/2006/relationships/image" Target="../media/image58.png"/><Relationship Id="rId14" Type="http://schemas.openxmlformats.org/officeDocument/2006/relationships/image" Target="../media/image101.png"/><Relationship Id="rId22" Type="http://schemas.openxmlformats.org/officeDocument/2006/relationships/image" Target="../media/image16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88032" y="3873242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control of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thermoacoustic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system's load which maintains steady-state pressure amplitude at a constant against temperature variation and effect of energy conversion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8032" y="2060848"/>
            <a:ext cx="86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+mj-ea"/>
                <a:ea typeface="+mj-ea"/>
              </a:rPr>
              <a:t>温度変動に対して熱音響システムの圧力振幅を一定と</a:t>
            </a:r>
            <a:r>
              <a:rPr lang="ja-JP" altLang="en-US" sz="3200" dirty="0" smtClean="0">
                <a:latin typeface="+mj-ea"/>
                <a:ea typeface="+mj-ea"/>
              </a:rPr>
              <a:t>する負荷</a:t>
            </a:r>
            <a:r>
              <a:rPr lang="ja-JP" altLang="en-US" sz="3200" dirty="0">
                <a:latin typeface="+mj-ea"/>
                <a:ea typeface="+mj-ea"/>
              </a:rPr>
              <a:t>のフィードバック制御</a:t>
            </a:r>
            <a:r>
              <a:rPr lang="ja-JP" altLang="en-US" sz="3200" dirty="0" smtClean="0">
                <a:latin typeface="+mj-ea"/>
                <a:ea typeface="+mj-ea"/>
              </a:rPr>
              <a:t>と</a:t>
            </a:r>
            <a:endParaRPr lang="en-US" altLang="ja-JP" sz="3200" dirty="0" smtClean="0">
              <a:latin typeface="+mj-ea"/>
              <a:ea typeface="+mj-ea"/>
            </a:endParaRPr>
          </a:p>
          <a:p>
            <a:pPr algn="ctr"/>
            <a:r>
              <a:rPr lang="ja-JP" altLang="en-US" sz="3200" dirty="0" smtClean="0">
                <a:latin typeface="+mj-ea"/>
                <a:ea typeface="+mj-ea"/>
              </a:rPr>
              <a:t>エネルギー</a:t>
            </a:r>
            <a:r>
              <a:rPr lang="ja-JP" altLang="en-US" sz="3200" dirty="0">
                <a:latin typeface="+mj-ea"/>
                <a:ea typeface="+mj-ea"/>
              </a:rPr>
              <a:t>変換効率に与える効果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67944" y="5157192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長岡技術科学大学　</a:t>
            </a:r>
            <a:endParaRPr lang="en-US" altLang="ja-JP" sz="2800" dirty="0"/>
          </a:p>
          <a:p>
            <a:r>
              <a:rPr kumimoji="1" lang="ja-JP" altLang="en-US" sz="2800" dirty="0" smtClean="0"/>
              <a:t>　　</a:t>
            </a:r>
            <a:r>
              <a:rPr lang="ja-JP" altLang="en-US" sz="2800" dirty="0"/>
              <a:t>☆</a:t>
            </a:r>
            <a:r>
              <a:rPr kumimoji="1" lang="ja-JP" altLang="en-US" sz="2800" dirty="0" smtClean="0"/>
              <a:t>井上 </a:t>
            </a:r>
            <a:r>
              <a:rPr lang="ja-JP" altLang="en-US" sz="2800" dirty="0"/>
              <a:t>陽</a:t>
            </a:r>
            <a:r>
              <a:rPr lang="ja-JP" altLang="en-US" sz="2800" dirty="0" smtClean="0"/>
              <a:t>仁　小林 泰秀</a:t>
            </a:r>
            <a:endParaRPr kumimoji="1" lang="ja-JP" altLang="en-US" sz="28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9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実験</a:t>
            </a:r>
            <a:r>
              <a:rPr lang="ja-JP" altLang="en-US" sz="3600" dirty="0"/>
              <a:t>結果</a:t>
            </a:r>
            <a:r>
              <a:rPr lang="ja-JP" altLang="en-US" sz="3600" dirty="0" smtClean="0"/>
              <a:t>：入力パワー</a:t>
            </a:r>
            <a:endParaRPr kumimoji="1" lang="ja-JP" altLang="en-US" sz="36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t="18749" r="2836" b="25140"/>
          <a:stretch/>
        </p:blipFill>
        <p:spPr bwMode="auto">
          <a:xfrm>
            <a:off x="755575" y="1700808"/>
            <a:ext cx="7377579" cy="344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-348927" y="6039034"/>
                <a:ext cx="84249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増大</m:t>
                      </m:r>
                      <m:r>
                        <a:rPr lang="ja-JP" alt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　　　　　　　　　　　　　　　　　　　　</m:t>
                      </m:r>
                      <m:r>
                        <a:rPr lang="en-US" altLang="ja-JP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ja-JP" altLang="en-US" sz="24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増</m:t>
                      </m:r>
                      <m:r>
                        <a:rPr lang="ja-JP" alt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大</m:t>
                      </m:r>
                    </m:oMath>
                  </m:oMathPara>
                </a14:m>
                <a:endParaRPr lang="en-US" altLang="ja-JP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927" y="6039034"/>
                <a:ext cx="842493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3893316" y="3387536"/>
            <a:ext cx="1908000" cy="43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874267" y="4713068"/>
            <a:ext cx="1920047" cy="396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874267" y="2561492"/>
            <a:ext cx="1920047" cy="43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874267" y="3860679"/>
            <a:ext cx="1921869" cy="43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776875" y="908720"/>
                <a:ext cx="80435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altLang="ja-JP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000" dirty="0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295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290 </a:t>
                </a:r>
                <a:r>
                  <a:rPr lang="en-US" altLang="ja-JP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altLang="ja-JP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(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/>
                      </a:rPr>
                      <m:t>℃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（</a:t>
                </a:r>
                <a:r>
                  <a:rPr lang="ja-JP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ヒータと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チラーにより温度一定）</a:t>
                </a:r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目標値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370 (Pa)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比例ゲイン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0.04</a:t>
                </a:r>
                <a:r>
                  <a:rPr lang="ja-JP" alt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積分ゲイン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0.03 </a:t>
                </a: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75" y="908720"/>
                <a:ext cx="8043597" cy="707886"/>
              </a:xfrm>
              <a:prstGeom prst="rect">
                <a:avLst/>
              </a:prstGeom>
              <a:blipFill>
                <a:blip r:embed="rId4"/>
                <a:stretch>
                  <a:fillRect l="-758" t="-6034" b="-15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95536" y="5373216"/>
                <a:ext cx="8856984" cy="892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/>
                  <a:t>同温度において</a:t>
                </a:r>
                <a:endParaRPr kumimoji="1" lang="en-US" altLang="ja-JP" sz="24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ja-JP" alt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𝑃</m:t>
                        </m:r>
                      </m:e>
                    </m:acc>
                    <m:r>
                      <a:rPr kumimoji="1" lang="ja-JP" altLang="en-US" sz="2400" b="0" i="1" smtClean="0">
                        <a:latin typeface="Cambria Math"/>
                      </a:rPr>
                      <m:t>を　　　　</m:t>
                    </m:r>
                    <m:r>
                      <a:rPr lang="ja-JP" altLang="en-US" sz="2400" i="1">
                        <a:latin typeface="Cambria Math"/>
                      </a:rPr>
                      <m:t>させるように制御</m:t>
                    </m:r>
                    <m:r>
                      <a:rPr lang="ja-JP" altLang="en-US" sz="2400" i="1" smtClean="0">
                        <a:latin typeface="Cambria Math"/>
                      </a:rPr>
                      <m:t>すると</m:t>
                    </m:r>
                    <m:sSub>
                      <m:sSub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ja-JP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𝑊</m:t>
                            </m:r>
                          </m:e>
                        </m:acc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は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373216"/>
                <a:ext cx="8856984" cy="892488"/>
              </a:xfrm>
              <a:prstGeom prst="rect">
                <a:avLst/>
              </a:prstGeom>
              <a:blipFill rotWithShape="1">
                <a:blip r:embed="rId5"/>
                <a:stretch>
                  <a:fillRect l="-1101" t="-8163" b="-108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88454" y="567899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	</a:t>
            </a:r>
            <a:r>
              <a:rPr lang="ja-JP" altLang="en-US" sz="2400" dirty="0" smtClean="0">
                <a:solidFill>
                  <a:srgbClr val="FF0000"/>
                </a:solidFill>
              </a:rPr>
              <a:t> 減少　　　　　　　　　　　　　　　　　　　　  減少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6158072"/>
            <a:ext cx="2133600" cy="365125"/>
          </a:xfrm>
        </p:spPr>
        <p:txBody>
          <a:bodyPr/>
          <a:lstStyle/>
          <a:p>
            <a:fld id="{3556F7E2-C778-434E-811A-7B1A55422EAD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U ターン矢印 5"/>
          <p:cNvSpPr/>
          <p:nvPr/>
        </p:nvSpPr>
        <p:spPr>
          <a:xfrm rot="5400000" flipV="1">
            <a:off x="1501727" y="3235635"/>
            <a:ext cx="1438786" cy="381279"/>
          </a:xfrm>
          <a:prstGeom prst="uturnArrow">
            <a:avLst>
              <a:gd name="adj1" fmla="val 18696"/>
              <a:gd name="adj2" fmla="val 25000"/>
              <a:gd name="adj3" fmla="val 25000"/>
              <a:gd name="adj4" fmla="val 45851"/>
              <a:gd name="adj5" fmla="val 7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U ターン矢印 21"/>
          <p:cNvSpPr/>
          <p:nvPr/>
        </p:nvSpPr>
        <p:spPr>
          <a:xfrm rot="16200000" flipH="1" flipV="1">
            <a:off x="2445741" y="4107641"/>
            <a:ext cx="1438786" cy="365459"/>
          </a:xfrm>
          <a:prstGeom prst="uturnArrow">
            <a:avLst>
              <a:gd name="adj1" fmla="val 18696"/>
              <a:gd name="adj2" fmla="val 25000"/>
              <a:gd name="adj3" fmla="val 25000"/>
              <a:gd name="adj4" fmla="val 45851"/>
              <a:gd name="adj5" fmla="val 7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68327" y="2594594"/>
            <a:ext cx="648072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kumimoji="1" lang="ja-JP" altLang="en-US" sz="2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58802" y="3903201"/>
            <a:ext cx="648072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kumimoji="1" lang="ja-JP" altLang="en-US" sz="2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358802" y="4717540"/>
            <a:ext cx="648072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</a:t>
            </a:r>
            <a:endParaRPr kumimoji="1" lang="ja-JP" altLang="en-US" sz="2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358802" y="3429780"/>
            <a:ext cx="648072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</a:t>
            </a:r>
            <a:endParaRPr kumimoji="1" lang="ja-JP" altLang="en-US" sz="2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69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5" grpId="0" animBg="1"/>
      <p:bldP spid="17" grpId="0" animBg="1"/>
      <p:bldP spid="10" grpId="0"/>
      <p:bldP spid="19" grpId="0"/>
      <p:bldP spid="6" grpId="0" animBg="1"/>
      <p:bldP spid="22" grpId="0" animBg="1"/>
      <p:bldP spid="7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実験</a:t>
            </a:r>
            <a:r>
              <a:rPr lang="ja-JP" altLang="en-US" sz="3600" dirty="0"/>
              <a:t>結果</a:t>
            </a:r>
            <a:r>
              <a:rPr lang="ja-JP" altLang="en-US" sz="3600" dirty="0" smtClean="0"/>
              <a:t>：出力パワー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770816" y="908720"/>
                <a:ext cx="80435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altLang="ja-JP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295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290 </a:t>
                </a:r>
                <a:r>
                  <a:rPr lang="en-US" altLang="ja-JP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altLang="ja-JP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(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/>
                      </a:rPr>
                      <m:t>℃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（</a:t>
                </a:r>
                <a:r>
                  <a:rPr lang="ja-JP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ヒータと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チラーにより温度一定）</a:t>
                </a:r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目標値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370 (Pa)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比例ゲイン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0.04</a:t>
                </a:r>
                <a:r>
                  <a:rPr lang="ja-JP" alt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積分ゲイン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0.03 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16" y="908720"/>
                <a:ext cx="8043597" cy="707886"/>
              </a:xfrm>
              <a:prstGeom prst="rect">
                <a:avLst/>
              </a:prstGeom>
              <a:blipFill>
                <a:blip r:embed="rId2"/>
                <a:stretch>
                  <a:fillRect l="-758" t="-6034" b="-15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t="18749" r="2836" b="25140"/>
          <a:stretch/>
        </p:blipFill>
        <p:spPr bwMode="auto">
          <a:xfrm>
            <a:off x="755575" y="1700808"/>
            <a:ext cx="7377579" cy="344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5796136" y="2561493"/>
            <a:ext cx="1080120" cy="1224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83568" y="5301208"/>
                <a:ext cx="84249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 smtClean="0"/>
                  <a:t>制御後に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は</a:t>
                </a:r>
                <a:r>
                  <a:rPr lang="ja-JP" altLang="en-US" sz="2400" b="1" dirty="0"/>
                  <a:t>減少</a:t>
                </a:r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301208"/>
                <a:ext cx="8424936" cy="461665"/>
              </a:xfrm>
              <a:prstGeom prst="rect">
                <a:avLst/>
              </a:prstGeom>
              <a:blipFill>
                <a:blip r:embed="rId4"/>
                <a:stretch>
                  <a:fillRect l="-1085" t="-16000" b="-2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3491880" y="5661248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[1]</a:t>
            </a:r>
            <a:r>
              <a:rPr lang="ja-JP" altLang="en-US" sz="1600" dirty="0" smtClean="0"/>
              <a:t>“</a:t>
            </a:r>
            <a:r>
              <a:rPr lang="ja-JP" altLang="en-US" sz="1600" dirty="0"/>
              <a:t>熱音響コアの多段接続による電力フィードバック</a:t>
            </a:r>
            <a:endParaRPr lang="en-US" altLang="ja-JP" sz="1600" dirty="0"/>
          </a:p>
          <a:p>
            <a:r>
              <a:rPr lang="ja-JP" altLang="en-US" sz="1600" dirty="0"/>
              <a:t>進行波型熱音響発電機の実現</a:t>
            </a:r>
            <a:r>
              <a:rPr lang="ja-JP" altLang="en-US" sz="1600" dirty="0" smtClean="0"/>
              <a:t>”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(</a:t>
            </a:r>
            <a:r>
              <a:rPr lang="ja-JP" altLang="en-US" sz="1600" dirty="0" smtClean="0"/>
              <a:t>篠田将太郎</a:t>
            </a:r>
            <a:r>
              <a:rPr lang="ja-JP" altLang="en-US" sz="1600" dirty="0"/>
              <a:t> 他</a:t>
            </a:r>
            <a:r>
              <a:rPr lang="en-US" altLang="ja-JP" sz="1600" dirty="0" smtClean="0"/>
              <a:t>,2018)</a:t>
            </a:r>
            <a:endParaRPr lang="ja-JP" altLang="en-US" sz="1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796136" y="3884070"/>
            <a:ext cx="1080120" cy="1233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U ターン矢印 14"/>
          <p:cNvSpPr/>
          <p:nvPr/>
        </p:nvSpPr>
        <p:spPr>
          <a:xfrm rot="5400000" flipV="1">
            <a:off x="2889" y="3656097"/>
            <a:ext cx="1438788" cy="365461"/>
          </a:xfrm>
          <a:prstGeom prst="uturnArrow">
            <a:avLst>
              <a:gd name="adj1" fmla="val 18696"/>
              <a:gd name="adj2" fmla="val 25000"/>
              <a:gd name="adj3" fmla="val 25000"/>
              <a:gd name="adj4" fmla="val 45851"/>
              <a:gd name="adj5" fmla="val 7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1776" y="2950422"/>
            <a:ext cx="1296000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Cont.</a:t>
            </a:r>
            <a:endParaRPr kumimoji="1" lang="ja-JP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35476" y="4249686"/>
            <a:ext cx="1296000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kumimoji="1" lang="ja-JP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41366" y="2570433"/>
            <a:ext cx="756000" cy="1224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403648" y="3355321"/>
                <a:ext cx="1656184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ja-JP" altLang="en-US" dirty="0" smtClean="0">
                    <a:solidFill>
                      <a:srgbClr val="FF0000"/>
                    </a:solidFill>
                  </a:rPr>
                  <a:t>が最大</a:t>
                </a:r>
                <a:endParaRPr kumimoji="1" lang="en-US" altLang="ja-JP" dirty="0" smtClean="0">
                  <a:solidFill>
                    <a:srgbClr val="FF0000"/>
                  </a:solidFill>
                </a:endParaRPr>
              </a:p>
              <a:p>
                <a:r>
                  <a:rPr kumimoji="1" lang="ja-JP" altLang="en-US" dirty="0" smtClean="0">
                    <a:solidFill>
                      <a:srgbClr val="FF0000"/>
                    </a:solidFill>
                  </a:rPr>
                  <a:t>となる抵抗値</a:t>
                </a:r>
                <a:r>
                  <a:rPr kumimoji="1" lang="en-US" altLang="ja-JP" sz="1200" dirty="0" smtClean="0">
                    <a:solidFill>
                      <a:srgbClr val="FF0000"/>
                    </a:solidFill>
                  </a:rPr>
                  <a:t>[1]</a:t>
                </a:r>
                <a:endParaRPr kumimoji="1" lang="ja-JP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355321"/>
                <a:ext cx="1656184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941" t="-7547" b="-13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 animBg="1"/>
      <p:bldP spid="15" grpId="0" animBg="1"/>
      <p:bldP spid="16" grpId="0" animBg="1"/>
      <p:bldP spid="17" grpId="0" animBg="1"/>
      <p:bldP spid="18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実験</a:t>
            </a:r>
            <a:r>
              <a:rPr lang="ja-JP" altLang="en-US" sz="3600" dirty="0"/>
              <a:t>結果</a:t>
            </a:r>
            <a:r>
              <a:rPr lang="ja-JP" altLang="en-US" sz="3600" dirty="0" smtClean="0"/>
              <a:t>：効率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755576" y="920914"/>
                <a:ext cx="80435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altLang="ja-JP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295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290 </a:t>
                </a:r>
                <a:r>
                  <a:rPr lang="en-US" altLang="ja-JP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altLang="ja-JP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(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/>
                      </a:rPr>
                      <m:t>℃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（</a:t>
                </a:r>
                <a:r>
                  <a:rPr lang="ja-JP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ヒータと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チラーにより温度一定）</a:t>
                </a:r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目標値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370 (Pa)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比例ゲイン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0.04</a:t>
                </a:r>
                <a:r>
                  <a:rPr lang="ja-JP" alt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積分ゲイン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0.03 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920914"/>
                <a:ext cx="8043597" cy="707886"/>
              </a:xfrm>
              <a:prstGeom prst="rect">
                <a:avLst/>
              </a:prstGeom>
              <a:blipFill>
                <a:blip r:embed="rId2"/>
                <a:stretch>
                  <a:fillRect l="-834" t="-6034" b="-15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t="18749" r="2836" b="25140"/>
          <a:stretch/>
        </p:blipFill>
        <p:spPr bwMode="auto">
          <a:xfrm>
            <a:off x="775198" y="1709163"/>
            <a:ext cx="7377579" cy="344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6876256" y="2569848"/>
            <a:ext cx="1223880" cy="1224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03648" y="5766355"/>
            <a:ext cx="6192688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温度変動に対して抵抗値を動的に調整し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最大効率の維持はできると考えられる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876256" y="3892425"/>
            <a:ext cx="1223880" cy="1233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U ターン矢印 14"/>
          <p:cNvSpPr/>
          <p:nvPr/>
        </p:nvSpPr>
        <p:spPr>
          <a:xfrm rot="5400000" flipV="1">
            <a:off x="2889" y="3664452"/>
            <a:ext cx="1438788" cy="365461"/>
          </a:xfrm>
          <a:prstGeom prst="uturnArrow">
            <a:avLst>
              <a:gd name="adj1" fmla="val 18696"/>
              <a:gd name="adj2" fmla="val 25000"/>
              <a:gd name="adj3" fmla="val 25000"/>
              <a:gd name="adj4" fmla="val 45851"/>
              <a:gd name="adj5" fmla="val 7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1776" y="2958777"/>
            <a:ext cx="1296000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Cont.</a:t>
            </a:r>
            <a:endParaRPr kumimoji="1" lang="ja-JP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35476" y="4258041"/>
            <a:ext cx="1296000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kumimoji="1" lang="ja-JP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83568" y="5271591"/>
                <a:ext cx="29257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dirty="0"/>
                  <a:t>制御後に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h</m:t>
                        </m:r>
                        <m:r>
                          <a:rPr lang="en-US" altLang="ja-JP" sz="24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e</m:t>
                        </m:r>
                      </m:sub>
                    </m:sSub>
                  </m:oMath>
                </a14:m>
                <a:r>
                  <a:rPr lang="ja-JP" altLang="en-US" sz="2400" dirty="0"/>
                  <a:t>は</a:t>
                </a:r>
                <a:r>
                  <a:rPr lang="ja-JP" altLang="en-US" sz="2400" b="1" dirty="0"/>
                  <a:t>減少</a:t>
                </a:r>
                <a:endParaRPr lang="en-US" altLang="ja-JP" sz="2400" b="1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271591"/>
                <a:ext cx="292573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125" t="-16000" r="-2708" b="-2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42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まとめ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124745"/>
            <a:ext cx="8591889" cy="41764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2000" dirty="0"/>
              <a:t>熱音響システムの圧力振幅に</a:t>
            </a:r>
            <a:r>
              <a:rPr lang="ja-JP" altLang="en-US" sz="2000" dirty="0" smtClean="0"/>
              <a:t>対して、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FF0000"/>
                </a:solidFill>
              </a:rPr>
              <a:t>　　負荷抵抗を動的に調整する定常発振制御</a:t>
            </a:r>
            <a:r>
              <a:rPr lang="ja-JP" altLang="en-US" sz="2000" dirty="0" smtClean="0"/>
              <a:t>系を応用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sz="2000" dirty="0" smtClean="0"/>
              <a:t>熱源</a:t>
            </a:r>
            <a:r>
              <a:rPr lang="ja-JP" altLang="en-US" sz="2000" dirty="0"/>
              <a:t>の</a:t>
            </a:r>
            <a:r>
              <a:rPr lang="ja-JP" altLang="en-US" sz="2000" dirty="0">
                <a:solidFill>
                  <a:srgbClr val="FF0000"/>
                </a:solidFill>
              </a:rPr>
              <a:t>温度が</a:t>
            </a:r>
            <a:r>
              <a:rPr lang="ja-JP" altLang="en-US" sz="2000" dirty="0" smtClean="0">
                <a:solidFill>
                  <a:srgbClr val="FF0000"/>
                </a:solidFill>
              </a:rPr>
              <a:t>一定または変動</a:t>
            </a:r>
            <a:r>
              <a:rPr lang="ja-JP" altLang="en-US" sz="2000" dirty="0"/>
              <a:t>する</a:t>
            </a:r>
            <a:r>
              <a:rPr lang="ja-JP" altLang="en-US" sz="2000" dirty="0" smtClean="0"/>
              <a:t>場合でも、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　　圧力</a:t>
            </a:r>
            <a:r>
              <a:rPr lang="ja-JP" altLang="en-US" sz="2000" dirty="0"/>
              <a:t>振幅</a:t>
            </a:r>
            <a:r>
              <a:rPr lang="ja-JP" altLang="en-US" sz="2000" dirty="0" smtClean="0"/>
              <a:t>が目標値一定に収束するように負荷抵抗が自動調整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sz="2000" dirty="0" smtClean="0"/>
              <a:t>制御</a:t>
            </a:r>
            <a:r>
              <a:rPr lang="ja-JP" altLang="en-US" sz="2000" dirty="0"/>
              <a:t>に</a:t>
            </a:r>
            <a:r>
              <a:rPr lang="ja-JP" altLang="en-US" sz="2000" dirty="0" smtClean="0"/>
              <a:t>より負荷が増加した</a:t>
            </a:r>
            <a:r>
              <a:rPr lang="ja-JP" altLang="en-US" sz="2000" dirty="0"/>
              <a:t>ときにはヒータへの投入電力は</a:t>
            </a:r>
            <a:r>
              <a:rPr lang="ja-JP" altLang="en-US" sz="2000" dirty="0" smtClean="0">
                <a:solidFill>
                  <a:srgbClr val="FF0000"/>
                </a:solidFill>
              </a:rPr>
              <a:t>減少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負荷が減少した</a:t>
            </a:r>
            <a:r>
              <a:rPr lang="ja-JP" altLang="en-US" sz="2000" dirty="0"/>
              <a:t>ときにはヒータへの投入電力は</a:t>
            </a:r>
            <a:r>
              <a:rPr lang="ja-JP" altLang="en-US" sz="2000" dirty="0" smtClean="0">
                <a:solidFill>
                  <a:srgbClr val="FF0000"/>
                </a:solidFill>
              </a:rPr>
              <a:t>増加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0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sz="2000" dirty="0" smtClean="0"/>
              <a:t>温度変動に対して</a:t>
            </a:r>
            <a:r>
              <a:rPr lang="ja-JP" altLang="en-US" sz="2000" dirty="0" smtClean="0">
                <a:solidFill>
                  <a:srgbClr val="FF0000"/>
                </a:solidFill>
              </a:rPr>
              <a:t>抵抗値を動的に調整して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000" dirty="0">
                <a:solidFill>
                  <a:srgbClr val="FF0000"/>
                </a:solidFill>
              </a:rPr>
              <a:t>　</a:t>
            </a:r>
            <a:r>
              <a:rPr lang="ja-JP" altLang="en-US" sz="2000" dirty="0" smtClean="0">
                <a:solidFill>
                  <a:srgbClr val="FF0000"/>
                </a:solidFill>
              </a:rPr>
              <a:t>　</a:t>
            </a:r>
            <a:r>
              <a:rPr lang="ja-JP" altLang="en-US" sz="2000" dirty="0" smtClean="0"/>
              <a:t>最大</a:t>
            </a:r>
            <a:r>
              <a:rPr lang="ja-JP" altLang="en-US" sz="2000" dirty="0"/>
              <a:t>効率の維持はできると</a:t>
            </a:r>
            <a:r>
              <a:rPr lang="ja-JP" altLang="en-US" sz="2000" dirty="0" smtClean="0"/>
              <a:t>考えられる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9487" y="5991671"/>
            <a:ext cx="7592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熱音響発電機の</a:t>
            </a:r>
            <a:r>
              <a:rPr lang="ja-JP" altLang="en-US" sz="2000" dirty="0" smtClean="0">
                <a:solidFill>
                  <a:srgbClr val="FF0000"/>
                </a:solidFill>
              </a:rPr>
              <a:t>最大効率</a:t>
            </a:r>
            <a:r>
              <a:rPr lang="ja-JP" altLang="en-US" sz="2000" dirty="0" smtClean="0"/>
              <a:t>を維持可能な制御系を提案</a:t>
            </a:r>
            <a:endParaRPr lang="en-US" altLang="ja-JP" sz="20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24916" y="50223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/>
              <a:t>今後の課題</a:t>
            </a:r>
            <a:endParaRPr lang="en-US" altLang="ja-JP" sz="28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93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34"/>
          <a:stretch/>
        </p:blipFill>
        <p:spPr>
          <a:xfrm>
            <a:off x="-10244" y="0"/>
            <a:ext cx="9154244" cy="6876192"/>
          </a:xfr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4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13800" dirty="0" smtClean="0"/>
              <a:t>補足</a:t>
            </a:r>
            <a:r>
              <a:rPr lang="en-US" altLang="ja-JP" sz="13800" dirty="0" smtClean="0"/>
              <a:t/>
            </a:r>
            <a:br>
              <a:rPr lang="en-US" altLang="ja-JP" sz="13800" dirty="0" smtClean="0"/>
            </a:br>
            <a:r>
              <a:rPr kumimoji="1" lang="ja-JP" altLang="en-US" sz="13800" dirty="0" smtClean="0"/>
              <a:t>スライド</a:t>
            </a:r>
            <a:endParaRPr kumimoji="1" lang="ja-JP" altLang="en-US" sz="13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 t="17211" r="21194" b="8209"/>
          <a:stretch/>
        </p:blipFill>
        <p:spPr bwMode="auto">
          <a:xfrm>
            <a:off x="683568" y="1052736"/>
            <a:ext cx="5256584" cy="490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5496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実験装置</a:t>
            </a:r>
            <a:r>
              <a:rPr lang="ja-JP" altLang="en-US" sz="4000" dirty="0"/>
              <a:t>概要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861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ヒータへの投入電力</a:t>
            </a:r>
            <a:r>
              <a:rPr lang="ja-JP" altLang="en-US" sz="4000" dirty="0"/>
              <a:t>計測</a:t>
            </a:r>
            <a:endParaRPr kumimoji="1" lang="ja-JP" altLang="en-US" sz="4000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half" idx="2"/>
          </p:nvPr>
        </p:nvSpPr>
        <p:spPr>
          <a:xfrm>
            <a:off x="467544" y="6096105"/>
            <a:ext cx="7923956" cy="717271"/>
          </a:xfrm>
        </p:spPr>
        <p:txBody>
          <a:bodyPr>
            <a:noAutofit/>
          </a:bodyPr>
          <a:lstStyle/>
          <a:p>
            <a:r>
              <a:rPr lang="ja-JP" altLang="en-US" sz="2000" dirty="0" smtClean="0"/>
              <a:t>サーモコントローラの投入電力を測定</a:t>
            </a:r>
            <a:endParaRPr lang="en-US" altLang="ja-JP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93734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1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465249" y="1512253"/>
            <a:ext cx="3816424" cy="2490202"/>
            <a:chOff x="35496" y="1916831"/>
            <a:chExt cx="3816424" cy="2490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35496" y="2783369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altLang="ja-JP" sz="2400" dirty="0" smtClean="0"/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6" y="2783369"/>
                  <a:ext cx="576064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テキスト ボックス 10"/>
            <p:cNvSpPr txBox="1"/>
            <p:nvPr/>
          </p:nvSpPr>
          <p:spPr>
            <a:xfrm>
              <a:off x="1962358" y="394536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45" y="1916831"/>
              <a:ext cx="3347075" cy="2194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正方形/長方形 12"/>
            <p:cNvSpPr/>
            <p:nvPr/>
          </p:nvSpPr>
          <p:spPr>
            <a:xfrm>
              <a:off x="825822" y="2020783"/>
              <a:ext cx="1156923" cy="36816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指数関数</a:t>
              </a:r>
              <a:endParaRPr kumimoji="1" lang="ja-JP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4932040" y="2698217"/>
            <a:ext cx="3867905" cy="2688267"/>
            <a:chOff x="4211960" y="2681072"/>
            <a:chExt cx="3867905" cy="26882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908" y="2681072"/>
              <a:ext cx="3447957" cy="2260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/>
                <p:cNvSpPr/>
                <p:nvPr/>
              </p:nvSpPr>
              <p:spPr>
                <a:xfrm>
                  <a:off x="4788024" y="2780928"/>
                  <a:ext cx="1711878" cy="476209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a14:m>
                  <a:r>
                    <a:rPr kumimoji="1" lang="en-US" altLang="ja-JP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kumimoji="1" lang="en-US" altLang="ja-JP" i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</a:t>
                  </a:r>
                  <a:r>
                    <a:rPr kumimoji="1" lang="en-US" altLang="ja-JP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r>
                    <a:rPr kumimoji="1" lang="ja-JP" altLang="en-US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：</a:t>
                  </a:r>
                  <a:endParaRPr kumimoji="1" lang="en-US" altLang="ja-JP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ja-JP" altLang="en-US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シグモイド関数</a:t>
                  </a:r>
                  <a:endParaRPr kumimoji="1"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正方形/長方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4" y="2780928"/>
                  <a:ext cx="1711878" cy="47620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214" t="-25641" b="-35897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テキスト ボックス 17"/>
            <p:cNvSpPr txBox="1"/>
            <p:nvPr/>
          </p:nvSpPr>
          <p:spPr>
            <a:xfrm>
              <a:off x="6139862" y="490767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4211960" y="3580686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altLang="ja-JP" sz="2400" dirty="0" smtClean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3580686"/>
                  <a:ext cx="57606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グループ化 15"/>
          <p:cNvGrpSpPr/>
          <p:nvPr/>
        </p:nvGrpSpPr>
        <p:grpSpPr>
          <a:xfrm>
            <a:off x="400032" y="4264851"/>
            <a:ext cx="3881641" cy="2476517"/>
            <a:chOff x="-48612" y="4581127"/>
            <a:chExt cx="3881641" cy="247651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45" y="4581127"/>
              <a:ext cx="3328184" cy="2182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1943467" y="659597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-48612" y="5441473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altLang="ja-JP" sz="2400" dirty="0" smtClean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8612" y="5441473"/>
                  <a:ext cx="576064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正方形/長方形 14"/>
            <p:cNvSpPr/>
            <p:nvPr/>
          </p:nvSpPr>
          <p:spPr>
            <a:xfrm>
              <a:off x="784447" y="4701694"/>
              <a:ext cx="1512168" cy="66764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指数関数</a:t>
              </a:r>
              <a:r>
                <a:rPr lang="ja-JP" altLang="en-US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の</a:t>
              </a:r>
              <a:endParaRPr lang="en-US" altLang="ja-JP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ja-JP" altLang="en-US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近似関数</a:t>
              </a:r>
              <a:endParaRPr kumimoji="1" lang="ja-JP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タイトル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dirty="0"/>
              <a:t>PI</a:t>
            </a:r>
            <a:r>
              <a:rPr lang="ja-JP" altLang="en-US" dirty="0"/>
              <a:t>補償器の</a:t>
            </a:r>
            <a:r>
              <a:rPr lang="ja-JP" altLang="en-US" dirty="0" smtClean="0"/>
              <a:t>出力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1596127" y="1984367"/>
                <a:ext cx="1012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127" y="1984367"/>
                <a:ext cx="101200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1387255" y="5017152"/>
                <a:ext cx="2441759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latin typeface="Cambria Math"/>
                            </a:rPr>
                            <m:t> </m:t>
                          </m:r>
                          <m:r>
                            <a:rPr lang="en-US" altLang="ja-JP" sz="14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ja-JP" sz="14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1400" i="1" smtClean="0">
                          <a:latin typeface="Cambria Math"/>
                        </a:rPr>
                        <m:t>1</m:t>
                      </m:r>
                      <m:r>
                        <a:rPr kumimoji="1" lang="en-US" altLang="ja-JP" sz="1400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sz="1400" b="0" i="1" smtClean="0">
                          <a:latin typeface="Cambria Math"/>
                        </a:rPr>
                        <m:t>𝑢</m:t>
                      </m:r>
                      <m:r>
                        <a:rPr kumimoji="1" lang="en-US" altLang="ja-JP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1400" b="0" i="1" smtClean="0">
                          <a:latin typeface="Cambria Math"/>
                        </a:rPr>
                        <m:t>+</m:t>
                      </m:r>
                      <m:r>
                        <a:rPr lang="en-US" altLang="ja-JP" sz="1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ja-JP" sz="1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1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altLang="ja-JP" sz="1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ja-JP" sz="1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1400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1400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255" y="5017152"/>
                <a:ext cx="2441759" cy="5245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7056532" y="3058384"/>
                <a:ext cx="1697451" cy="61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latin typeface="Cambria Math"/>
                            </a:rPr>
                            <m:t> </m:t>
                          </m:r>
                          <m:r>
                            <a:rPr lang="en-US" altLang="ja-JP" sz="14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ja-JP" sz="14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ja-JP" sz="14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ja-JP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1400">
                                      <a:latin typeface="Cambria Math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altLang="ja-JP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altLang="ja-JP" sz="14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sz="140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kumimoji="1" lang="ja-JP" altLang="en-US" sz="1400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532" y="3058384"/>
                <a:ext cx="1697451" cy="61350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1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4000" dirty="0"/>
              <a:t>定常発振制御の関連</a:t>
            </a:r>
            <a:r>
              <a:rPr lang="ja-JP" altLang="en-US" sz="4000" dirty="0" smtClean="0"/>
              <a:t>研究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3872661"/>
            <a:ext cx="86702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振動体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の振幅を一定とする振動発電機負荷</a:t>
            </a:r>
            <a:r>
              <a:rPr lang="ja-JP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のフィードバック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制御系の安定性</a:t>
            </a:r>
            <a:r>
              <a:rPr lang="ja-JP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解析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ja-JP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永井和貴 他，自動制御連合講演会，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2017)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0232" y="2800050"/>
            <a:ext cx="816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定在波型熱音響エンジンの適応定常発振制御に基づく臨界温度比</a:t>
            </a:r>
            <a:r>
              <a:rPr lang="ja-JP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測定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ja-JP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櫻井一晃 他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ja-JP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日本音響学会誌，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2017)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9571" y="206084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能動騒音制御技術を</a:t>
            </a:r>
            <a:r>
              <a:rPr lang="ja-JP" altLang="en-US" sz="2400" dirty="0" smtClean="0"/>
              <a:t>用いてスピーカ入力により、</a:t>
            </a:r>
            <a:endParaRPr lang="en-US" altLang="ja-JP" sz="2400" dirty="0" smtClean="0"/>
          </a:p>
          <a:p>
            <a:r>
              <a:rPr lang="ja-JP" altLang="en-US" sz="2400" dirty="0" smtClean="0"/>
              <a:t>共鳴管内の音圧を制御</a:t>
            </a:r>
            <a:endParaRPr kumimoji="1" lang="en-US" altLang="ja-JP" sz="24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4250" y="3493457"/>
            <a:ext cx="845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振動発電機に接続した負荷抵抗を可変し、振動を制御</a:t>
            </a:r>
            <a:endParaRPr kumimoji="1" lang="en-US" altLang="ja-JP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3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97768"/>
            <a:ext cx="9036496" cy="1143000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 smtClean="0"/>
              <a:t>研究背景</a:t>
            </a:r>
            <a:r>
              <a:rPr lang="ja-JP" altLang="en-US" sz="3600" dirty="0" smtClean="0"/>
              <a:t>：電力フィードバック進行波型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　　　　　　  熱音響発電機</a:t>
            </a:r>
            <a:endParaRPr kumimoji="1" lang="ja-JP" altLang="en-US" sz="36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72569" y="2708920"/>
            <a:ext cx="4790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目的</a:t>
            </a:r>
            <a:r>
              <a:rPr lang="ja-JP" altLang="en-US" sz="2000" dirty="0" smtClean="0"/>
              <a:t>：効率</a:t>
            </a:r>
            <a:r>
              <a:rPr lang="ja-JP" altLang="en-US" sz="2000" dirty="0"/>
              <a:t>を最大に維持</a:t>
            </a:r>
            <a:endParaRPr lang="en-US" altLang="ja-JP" sz="2000" dirty="0"/>
          </a:p>
          <a:p>
            <a:endParaRPr lang="en-US" altLang="ja-JP" sz="1100" dirty="0" smtClean="0"/>
          </a:p>
          <a:p>
            <a:r>
              <a:rPr lang="ja-JP" altLang="en-US" sz="2000" dirty="0" smtClean="0"/>
              <a:t>提案：音響</a:t>
            </a:r>
            <a:r>
              <a:rPr lang="ja-JP" altLang="en-US" sz="2000" dirty="0"/>
              <a:t>パワー</a:t>
            </a:r>
            <a:r>
              <a:rPr lang="ja-JP" altLang="en-US" sz="2000" dirty="0" smtClean="0"/>
              <a:t>のフィードバックの一部を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  電力のフィードバックに置き換え</a:t>
            </a:r>
            <a:r>
              <a:rPr lang="en-US" altLang="ja-JP" sz="1200" dirty="0" smtClean="0"/>
              <a:t>[1]</a:t>
            </a:r>
            <a:endParaRPr kumimoji="1" lang="en-US" altLang="ja-JP" sz="2000" dirty="0" smtClean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179512" y="1528530"/>
            <a:ext cx="4332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課題：</a:t>
            </a:r>
            <a:r>
              <a:rPr lang="ja-JP" altLang="ja-JP" sz="2000" dirty="0" smtClean="0"/>
              <a:t>廃熱源</a:t>
            </a:r>
            <a:r>
              <a:rPr lang="ja-JP" altLang="ja-JP" sz="2000" dirty="0"/>
              <a:t>の温度変動に</a:t>
            </a:r>
            <a:r>
              <a:rPr lang="ja-JP" altLang="ja-JP" sz="2000" dirty="0" smtClean="0"/>
              <a:t>よる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  </a:t>
            </a:r>
            <a:r>
              <a:rPr lang="ja-JP" altLang="ja-JP" sz="2000" dirty="0" smtClean="0"/>
              <a:t>エネルギー</a:t>
            </a:r>
            <a:r>
              <a:rPr lang="ja-JP" altLang="ja-JP" sz="2000" dirty="0"/>
              <a:t>変換効率の変動</a:t>
            </a:r>
            <a:endParaRPr kumimoji="1" lang="en-US" altLang="ja-JP" sz="2000" dirty="0" smtClean="0"/>
          </a:p>
        </p:txBody>
      </p:sp>
      <p:grpSp>
        <p:nvGrpSpPr>
          <p:cNvPr id="119" name="グループ化 118"/>
          <p:cNvGrpSpPr/>
          <p:nvPr/>
        </p:nvGrpSpPr>
        <p:grpSpPr>
          <a:xfrm>
            <a:off x="4652418" y="1453392"/>
            <a:ext cx="4384078" cy="1687576"/>
            <a:chOff x="1573642" y="1484784"/>
            <a:chExt cx="8044138" cy="2853736"/>
          </a:xfrm>
        </p:grpSpPr>
        <p:sp>
          <p:nvSpPr>
            <p:cNvPr id="120" name="角丸四角形 119"/>
            <p:cNvSpPr/>
            <p:nvPr/>
          </p:nvSpPr>
          <p:spPr>
            <a:xfrm>
              <a:off x="2100552" y="1949947"/>
              <a:ext cx="4992556" cy="169606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角丸四角形 120"/>
            <p:cNvSpPr/>
            <p:nvPr/>
          </p:nvSpPr>
          <p:spPr>
            <a:xfrm>
              <a:off x="1573642" y="1628800"/>
              <a:ext cx="6094702" cy="244827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2" name="直線コネクタ 121"/>
            <p:cNvCxnSpPr/>
            <p:nvPr/>
          </p:nvCxnSpPr>
          <p:spPr>
            <a:xfrm>
              <a:off x="7679016" y="3646015"/>
              <a:ext cx="3043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7131864" y="4060848"/>
              <a:ext cx="85152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正方形/長方形 123"/>
            <p:cNvSpPr/>
            <p:nvPr/>
          </p:nvSpPr>
          <p:spPr>
            <a:xfrm>
              <a:off x="7106032" y="3684999"/>
              <a:ext cx="924766" cy="3409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正方形/長方形 124"/>
            <p:cNvSpPr/>
            <p:nvPr/>
          </p:nvSpPr>
          <p:spPr>
            <a:xfrm>
              <a:off x="7983383" y="3319328"/>
              <a:ext cx="1634397" cy="1019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Linear</a:t>
              </a:r>
            </a:p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motor</a:t>
              </a:r>
              <a:endParaRPr lang="ja-JP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2612274" y="1484784"/>
              <a:ext cx="1819466" cy="647464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rgbClr val="0070C0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Stack</a:t>
              </a:r>
              <a:endParaRPr kumimoji="1" lang="ja-JP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2815656" y="2460290"/>
              <a:ext cx="3562350" cy="676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Acoustic power</a:t>
              </a:r>
              <a:endParaRPr kumimoji="1"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U ターン矢印 127"/>
            <p:cNvSpPr/>
            <p:nvPr/>
          </p:nvSpPr>
          <p:spPr>
            <a:xfrm flipH="1">
              <a:off x="2572984" y="2273328"/>
              <a:ext cx="4251693" cy="930005"/>
            </a:xfrm>
            <a:prstGeom prst="uturnArrow">
              <a:avLst>
                <a:gd name="adj1" fmla="val 10325"/>
                <a:gd name="adj2" fmla="val 13260"/>
                <a:gd name="adj3" fmla="val 14728"/>
                <a:gd name="adj4" fmla="val 43750"/>
                <a:gd name="adj5" fmla="val 1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9" name="テキスト ボックス 128"/>
          <p:cNvSpPr txBox="1"/>
          <p:nvPr/>
        </p:nvSpPr>
        <p:spPr>
          <a:xfrm>
            <a:off x="179512" y="4653136"/>
            <a:ext cx="4332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提案</a:t>
            </a:r>
            <a:r>
              <a:rPr lang="en-US" altLang="ja-JP" sz="2000" dirty="0" smtClean="0"/>
              <a:t>:</a:t>
            </a:r>
            <a:r>
              <a:rPr lang="ja-JP" altLang="en-US" sz="2000" dirty="0" smtClean="0"/>
              <a:t>温度変動に対して</a:t>
            </a:r>
            <a:r>
              <a:rPr kumimoji="1" lang="ja-JP" altLang="en-US" sz="2000" dirty="0" smtClean="0"/>
              <a:t>電気回路の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　　　 調整による</a:t>
            </a:r>
            <a:r>
              <a:rPr lang="ja-JP" altLang="en-US" sz="2000" dirty="0"/>
              <a:t>最大</a:t>
            </a:r>
            <a:r>
              <a:rPr kumimoji="1" lang="ja-JP" altLang="en-US" sz="2000" dirty="0" smtClean="0"/>
              <a:t>効率の維持</a:t>
            </a:r>
            <a:endParaRPr kumimoji="1" lang="en-US" altLang="ja-JP" sz="2000" dirty="0" smtClean="0"/>
          </a:p>
        </p:txBody>
      </p:sp>
      <p:sp>
        <p:nvSpPr>
          <p:cNvPr id="5" name="下矢印 4"/>
          <p:cNvSpPr/>
          <p:nvPr/>
        </p:nvSpPr>
        <p:spPr>
          <a:xfrm>
            <a:off x="1559891" y="2276872"/>
            <a:ext cx="1008112" cy="3864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下矢印 129"/>
          <p:cNvSpPr/>
          <p:nvPr/>
        </p:nvSpPr>
        <p:spPr>
          <a:xfrm>
            <a:off x="1559891" y="4077072"/>
            <a:ext cx="1008112" cy="3864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4221830" y="3717032"/>
            <a:ext cx="4814666" cy="2088232"/>
            <a:chOff x="4221830" y="3501008"/>
            <a:chExt cx="4814666" cy="2088232"/>
          </a:xfrm>
        </p:grpSpPr>
        <p:sp>
          <p:nvSpPr>
            <p:cNvPr id="105" name="正方形/長方形 104"/>
            <p:cNvSpPr/>
            <p:nvPr/>
          </p:nvSpPr>
          <p:spPr>
            <a:xfrm>
              <a:off x="5191199" y="4079417"/>
              <a:ext cx="238597" cy="309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6358629" y="4079417"/>
              <a:ext cx="1764475" cy="309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直線コネクタ 106"/>
            <p:cNvCxnSpPr>
              <a:stCxn id="115" idx="2"/>
            </p:cNvCxnSpPr>
            <p:nvPr/>
          </p:nvCxnSpPr>
          <p:spPr>
            <a:xfrm>
              <a:off x="4735270" y="4515699"/>
              <a:ext cx="0" cy="5153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矢印コネクタ 107"/>
            <p:cNvCxnSpPr/>
            <p:nvPr/>
          </p:nvCxnSpPr>
          <p:spPr>
            <a:xfrm>
              <a:off x="4727662" y="5027666"/>
              <a:ext cx="144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矢印コネクタ 108"/>
            <p:cNvCxnSpPr>
              <a:endCxn id="116" idx="2"/>
            </p:cNvCxnSpPr>
            <p:nvPr/>
          </p:nvCxnSpPr>
          <p:spPr>
            <a:xfrm flipV="1">
              <a:off x="8579799" y="4515699"/>
              <a:ext cx="0" cy="51196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正方形/長方形 109"/>
            <p:cNvSpPr/>
            <p:nvPr/>
          </p:nvSpPr>
          <p:spPr>
            <a:xfrm>
              <a:off x="6159513" y="4740713"/>
              <a:ext cx="1157854" cy="5739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Electric</a:t>
              </a:r>
            </a:p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circuit</a:t>
              </a:r>
              <a:endParaRPr kumimoji="1" lang="ja-JP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1" name="直線コネクタ 110"/>
            <p:cNvCxnSpPr>
              <a:endCxn id="110" idx="3"/>
            </p:cNvCxnSpPr>
            <p:nvPr/>
          </p:nvCxnSpPr>
          <p:spPr>
            <a:xfrm flipH="1">
              <a:off x="7317367" y="5027667"/>
              <a:ext cx="126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矢印コネクタ 111"/>
            <p:cNvCxnSpPr/>
            <p:nvPr/>
          </p:nvCxnSpPr>
          <p:spPr>
            <a:xfrm flipH="1">
              <a:off x="6979332" y="4222826"/>
              <a:ext cx="80565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テキスト ボックス 112"/>
            <p:cNvSpPr txBox="1"/>
            <p:nvPr/>
          </p:nvSpPr>
          <p:spPr>
            <a:xfrm>
              <a:off x="6203039" y="3501008"/>
              <a:ext cx="21853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Acoustic power</a:t>
              </a:r>
              <a:endParaRPr kumimoji="1"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4221830" y="5189130"/>
              <a:ext cx="1978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Electric power</a:t>
              </a:r>
              <a:endParaRPr kumimoji="1"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4279340" y="3941792"/>
              <a:ext cx="911860" cy="5739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Linear</a:t>
              </a:r>
            </a:p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motor</a:t>
              </a:r>
              <a:endParaRPr kumimoji="1" lang="ja-JP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8123103" y="3941792"/>
              <a:ext cx="913393" cy="5739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Linear</a:t>
              </a:r>
            </a:p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motor</a:t>
              </a:r>
              <a:endParaRPr lang="ja-JP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8" name="直線矢印コネクタ 117"/>
            <p:cNvCxnSpPr/>
            <p:nvPr/>
          </p:nvCxnSpPr>
          <p:spPr>
            <a:xfrm>
              <a:off x="5222839" y="5178776"/>
              <a:ext cx="80645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正方形/長方形 130"/>
            <p:cNvSpPr/>
            <p:nvPr/>
          </p:nvSpPr>
          <p:spPr>
            <a:xfrm>
              <a:off x="5433842" y="3941791"/>
              <a:ext cx="928833" cy="573907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rgbClr val="0070C0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Stack</a:t>
              </a:r>
              <a:endParaRPr kumimoji="1" lang="ja-JP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251520" y="602128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[1]</a:t>
            </a:r>
            <a:r>
              <a:rPr lang="ja-JP" altLang="en-US" sz="1600" dirty="0" smtClean="0"/>
              <a:t>“</a:t>
            </a:r>
            <a:r>
              <a:rPr lang="ja-JP" altLang="en-US" sz="1600" dirty="0"/>
              <a:t>熱音響コアの多段接続による電力</a:t>
            </a:r>
            <a:r>
              <a:rPr lang="ja-JP" altLang="en-US" sz="1600" dirty="0" smtClean="0"/>
              <a:t>フィードバック進行波型熱</a:t>
            </a:r>
            <a:r>
              <a:rPr lang="ja-JP" altLang="en-US" sz="1600" dirty="0"/>
              <a:t>音響発電機の実現</a:t>
            </a:r>
            <a:r>
              <a:rPr lang="ja-JP" altLang="en-US" sz="1600" dirty="0" smtClean="0"/>
              <a:t>”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(</a:t>
            </a:r>
            <a:r>
              <a:rPr lang="ja-JP" altLang="en-US" sz="1600" dirty="0" smtClean="0"/>
              <a:t>篠田将太郎</a:t>
            </a:r>
            <a:r>
              <a:rPr lang="ja-JP" altLang="en-US" sz="1600" dirty="0"/>
              <a:t> 他</a:t>
            </a:r>
            <a:r>
              <a:rPr lang="en-US" altLang="ja-JP" sz="1600" dirty="0" smtClean="0"/>
              <a:t>,2018)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65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29" grpId="0"/>
      <p:bldP spid="5" grpId="0" animBg="1"/>
      <p:bldP spid="130" grpId="0" animBg="1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dirty="0" smtClean="0"/>
              <a:t>熱音響システム</a:t>
            </a:r>
            <a:r>
              <a:rPr lang="ja-JP" altLang="en-US" dirty="0"/>
              <a:t>の</a:t>
            </a:r>
            <a:r>
              <a:rPr kumimoji="1" lang="ja-JP" altLang="en-US" dirty="0" smtClean="0"/>
              <a:t>負荷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圧力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49" y="3748990"/>
            <a:ext cx="2346747" cy="267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925112" y="1969475"/>
            <a:ext cx="467382" cy="419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211960" y="1969475"/>
            <a:ext cx="3456384" cy="419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1298551" y="2575067"/>
            <a:ext cx="0" cy="68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1277169" y="3259067"/>
            <a:ext cx="3006799" cy="416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8335466" y="2575067"/>
            <a:ext cx="0" cy="684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4283968" y="2939498"/>
            <a:ext cx="1278607" cy="6474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H="1">
            <a:off x="5562577" y="3263230"/>
            <a:ext cx="27857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5364088" y="2179023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004048" y="149323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 wave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81225" y="2731021"/>
            <a:ext cx="218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 power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73113" y="1782979"/>
            <a:ext cx="115200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668344" y="1782979"/>
            <a:ext cx="115212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endParaRPr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392494" y="1855291"/>
            <a:ext cx="1819466" cy="6474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Cores</a:t>
            </a:r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2392494" y="3131170"/>
            <a:ext cx="10801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1944469" y="1484830"/>
                <a:ext cx="12302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latin typeface="Cambria Math"/>
                            </a:rPr>
                            <m:t>𝑯</m:t>
                          </m:r>
                        </m:sub>
                      </m:sSub>
                      <m:r>
                        <a:rPr lang="ja-JP" altLang="en-US" sz="1600" b="1" i="1">
                          <a:latin typeface="Cambria Math"/>
                        </a:rPr>
                        <m:t>（</m:t>
                      </m:r>
                      <m:r>
                        <a:rPr lang="en-US" altLang="ja-JP" sz="1600" b="1" i="0" smtClean="0">
                          <a:latin typeface="Cambria Math"/>
                        </a:rPr>
                        <m:t>𝐇𝐨𝐭</m:t>
                      </m:r>
                      <m:r>
                        <a:rPr lang="ja-JP" altLang="en-US" sz="1600" b="1" i="1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kumimoji="1" lang="ja-JP" altLang="en-US" sz="1600" b="1" i="1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69" y="1484830"/>
                <a:ext cx="1230213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3448477" y="1484784"/>
                <a:ext cx="12302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latin typeface="Cambria Math"/>
                            </a:rPr>
                            <m:t>𝑪</m:t>
                          </m:r>
                        </m:sub>
                      </m:sSub>
                      <m:r>
                        <a:rPr lang="ja-JP" altLang="en-US" sz="1600" b="1" i="1">
                          <a:latin typeface="Cambria Math"/>
                        </a:rPr>
                        <m:t>（</m:t>
                      </m:r>
                      <m:r>
                        <a:rPr lang="en-US" altLang="ja-JP" sz="1600" b="1" i="0" smtClean="0">
                          <a:latin typeface="Cambria Math"/>
                        </a:rPr>
                        <m:t>𝐂𝐨𝐥𝐝</m:t>
                      </m:r>
                      <m:r>
                        <a:rPr lang="ja-JP" altLang="en-US" sz="1600" b="1" i="1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kumimoji="1" lang="ja-JP" altLang="en-US" sz="1600" b="1" i="1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477" y="1484784"/>
                <a:ext cx="1230213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円/楕円 3"/>
          <p:cNvSpPr/>
          <p:nvPr/>
        </p:nvSpPr>
        <p:spPr>
          <a:xfrm>
            <a:off x="6938771" y="2107497"/>
            <a:ext cx="108000" cy="1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8" name="グラフ 27"/>
          <p:cNvGraphicFramePr>
            <a:graphicFrameLocks/>
          </p:cNvGraphicFramePr>
          <p:nvPr>
            <p:extLst/>
          </p:nvPr>
        </p:nvGraphicFramePr>
        <p:xfrm>
          <a:off x="3962294" y="3676226"/>
          <a:ext cx="40991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6425365" y="134250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Pressure sensor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3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[2]</a:t>
            </a:r>
            <a:r>
              <a:rPr kumimoji="1" lang="ja-JP" altLang="en-US" dirty="0" smtClean="0"/>
              <a:t>について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5" name="図 4" descr="Acoustic matching of a traveling-wave thermoacoustic electric generator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2" t="21941" r="9051" b="26371"/>
          <a:stretch/>
        </p:blipFill>
        <p:spPr>
          <a:xfrm>
            <a:off x="376144" y="1215703"/>
            <a:ext cx="3816424" cy="2520280"/>
          </a:xfrm>
          <a:prstGeom prst="rect">
            <a:avLst/>
          </a:prstGeom>
        </p:spPr>
      </p:pic>
      <p:pic>
        <p:nvPicPr>
          <p:cNvPr id="6" name="図 5" descr="Acoustic matching of a traveling-wave thermoacoustic electric generator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 t="41007" r="49840" b="11887"/>
          <a:stretch/>
        </p:blipFill>
        <p:spPr>
          <a:xfrm>
            <a:off x="4572980" y="1201207"/>
            <a:ext cx="3960440" cy="2304256"/>
          </a:xfrm>
          <a:prstGeom prst="rect">
            <a:avLst/>
          </a:prstGeom>
        </p:spPr>
      </p:pic>
      <p:pic>
        <p:nvPicPr>
          <p:cNvPr id="7" name="図 6" descr="Acoustic matching of a traveling-wave thermoacoustic electric generator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9325" r="50787" b="7172"/>
          <a:stretch/>
        </p:blipFill>
        <p:spPr>
          <a:xfrm>
            <a:off x="367408" y="3836070"/>
            <a:ext cx="3581008" cy="2749703"/>
          </a:xfrm>
          <a:prstGeom prst="rect">
            <a:avLst/>
          </a:prstGeom>
        </p:spPr>
      </p:pic>
      <p:pic>
        <p:nvPicPr>
          <p:cNvPr id="8" name="図 7" descr="Acoustic matching of a traveling-wave thermoacoustic electric generator.pdf - Adobe Acrobat Reader DC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32279" r="52362"/>
          <a:stretch/>
        </p:blipFill>
        <p:spPr>
          <a:xfrm>
            <a:off x="4542500" y="3622558"/>
            <a:ext cx="3466728" cy="289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可変負荷抵抗器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95536" y="1815207"/>
                <a:ext cx="77768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 smtClean="0"/>
                  <a:t>・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 </m:t>
                        </m:r>
                        <m:r>
                          <a:rPr lang="en-US" altLang="ja-JP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ja-JP" altLang="en-US" sz="2400" b="0" i="1" smtClean="0">
                        <a:latin typeface="Cambria Math"/>
                      </a:rPr>
                      <m:t>の</m:t>
                    </m:r>
                    <m:r>
                      <a:rPr lang="ja-JP" altLang="en-US" sz="2400" i="1">
                        <a:latin typeface="Cambria Math"/>
                      </a:rPr>
                      <m:t>対応</m:t>
                    </m:r>
                  </m:oMath>
                </a14:m>
                <a:endParaRPr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15207"/>
                <a:ext cx="777686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54" t="-15789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6054621"/>
                  </p:ext>
                </p:extLst>
              </p:nvPr>
            </p:nvGraphicFramePr>
            <p:xfrm>
              <a:off x="1547664" y="2759328"/>
              <a:ext cx="6095997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733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・・・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253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254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255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・・・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253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254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255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6054621"/>
                  </p:ext>
                </p:extLst>
              </p:nvPr>
            </p:nvGraphicFramePr>
            <p:xfrm>
              <a:off x="1547664" y="2759328"/>
              <a:ext cx="6095997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01" t="-11475" r="-80090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・・・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253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254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255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01" t="-113333" r="-800901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・・・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253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254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255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コンテンツ プレースホルダー 8"/>
          <p:cNvSpPr>
            <a:spLocks noGrp="1"/>
          </p:cNvSpPr>
          <p:nvPr>
            <p:ph sz="half" idx="4294967295"/>
          </p:nvPr>
        </p:nvSpPr>
        <p:spPr>
          <a:xfrm>
            <a:off x="395536" y="4077072"/>
            <a:ext cx="7923956" cy="6167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ja-JP" altLang="en-US" sz="2000" dirty="0"/>
              <a:t>ディジタル信号に</a:t>
            </a:r>
            <a:r>
              <a:rPr lang="ja-JP" altLang="en-US" sz="2000" dirty="0" smtClean="0"/>
              <a:t>より所望の抵抗値を実現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固定抵抗とスイッチング回路で構成</a:t>
            </a:r>
            <a:endParaRPr kumimoji="1" lang="ja-JP" altLang="en-US" sz="2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5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/>
              <a:t>本制御系</a:t>
            </a:r>
            <a:r>
              <a:rPr lang="ja-JP" altLang="en-US" dirty="0" smtClean="0"/>
              <a:t>の応用例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925112" y="2811470"/>
            <a:ext cx="342631" cy="419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211960" y="2811470"/>
            <a:ext cx="3456384" cy="419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298551" y="3417062"/>
            <a:ext cx="0" cy="68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1277169" y="4101062"/>
            <a:ext cx="1872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8335466" y="3417062"/>
            <a:ext cx="0" cy="684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3150683" y="3781493"/>
            <a:ext cx="1278607" cy="6474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6779049" y="4105225"/>
            <a:ext cx="154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6022059" y="3021018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724128" y="233522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 wave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78763" y="4149080"/>
            <a:ext cx="218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 power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73113" y="2624974"/>
            <a:ext cx="115200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alternator</a:t>
            </a:r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668344" y="2624974"/>
            <a:ext cx="115212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alternator</a:t>
            </a:r>
            <a:endParaRPr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267744" y="2697286"/>
            <a:ext cx="1944216" cy="6474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Cores</a:t>
            </a:r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1490032" y="4549229"/>
            <a:ext cx="10801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5493742" y="3759062"/>
            <a:ext cx="1278607" cy="647464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ariable</a:t>
            </a:r>
          </a:p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esistance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944469" y="2326825"/>
                <a:ext cx="12302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latin typeface="Cambria Math"/>
                            </a:rPr>
                            <m:t>𝑯</m:t>
                          </m:r>
                        </m:sub>
                      </m:sSub>
                      <m:r>
                        <a:rPr lang="ja-JP" altLang="en-US" sz="1600" b="1" i="1">
                          <a:latin typeface="Cambria Math"/>
                        </a:rPr>
                        <m:t>（</m:t>
                      </m:r>
                      <m:r>
                        <a:rPr lang="en-US" altLang="ja-JP" sz="1600" b="1" i="0" smtClean="0">
                          <a:latin typeface="Cambria Math"/>
                        </a:rPr>
                        <m:t>𝐇𝐨𝐭</m:t>
                      </m:r>
                      <m:r>
                        <a:rPr lang="ja-JP" altLang="en-US" sz="1600" b="1" i="1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kumimoji="1" lang="ja-JP" altLang="en-US" sz="1600" b="1" i="1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69" y="2326825"/>
                <a:ext cx="1230213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3448477" y="2326779"/>
                <a:ext cx="12302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latin typeface="Cambria Math"/>
                            </a:rPr>
                            <m:t>𝑪</m:t>
                          </m:r>
                        </m:sub>
                      </m:sSub>
                      <m:r>
                        <a:rPr lang="ja-JP" altLang="en-US" sz="1600" b="1" i="1">
                          <a:latin typeface="Cambria Math"/>
                        </a:rPr>
                        <m:t>（</m:t>
                      </m:r>
                      <m:r>
                        <a:rPr lang="en-US" altLang="ja-JP" sz="1600" b="1" i="0" smtClean="0">
                          <a:latin typeface="Cambria Math"/>
                        </a:rPr>
                        <m:t>𝐂𝐨𝐥𝐝</m:t>
                      </m:r>
                      <m:r>
                        <a:rPr lang="ja-JP" altLang="en-US" sz="1600" b="1" i="1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kumimoji="1" lang="ja-JP" altLang="en-US" sz="1600" b="1" i="1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477" y="2326779"/>
                <a:ext cx="1230213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矢印コネクタ 19"/>
          <p:cNvCxnSpPr/>
          <p:nvPr/>
        </p:nvCxnSpPr>
        <p:spPr>
          <a:xfrm>
            <a:off x="4434628" y="4105225"/>
            <a:ext cx="1044000" cy="416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 flipH="1">
            <a:off x="0" y="1315507"/>
            <a:ext cx="9144000" cy="3751794"/>
            <a:chOff x="0" y="1315507"/>
            <a:chExt cx="9144000" cy="375179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08" r="6269" b="18094"/>
            <a:stretch/>
          </p:blipFill>
          <p:spPr>
            <a:xfrm>
              <a:off x="0" y="3686175"/>
              <a:ext cx="8570818" cy="1381126"/>
            </a:xfrm>
            <a:prstGeom prst="rect">
              <a:avLst/>
            </a:prstGeom>
          </p:spPr>
        </p:pic>
        <p:cxnSp>
          <p:nvCxnSpPr>
            <p:cNvPr id="5" name="直線矢印コネクタ 4"/>
            <p:cNvCxnSpPr/>
            <p:nvPr/>
          </p:nvCxnSpPr>
          <p:spPr>
            <a:xfrm>
              <a:off x="1726010" y="3068960"/>
              <a:ext cx="202800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107504" y="3821351"/>
                  <a:ext cx="46087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3821351"/>
                  <a:ext cx="46087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矢印コネクタ 16"/>
            <p:cNvCxnSpPr/>
            <p:nvPr/>
          </p:nvCxnSpPr>
          <p:spPr>
            <a:xfrm>
              <a:off x="1619672" y="2348880"/>
              <a:ext cx="615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6084168" y="4190683"/>
              <a:ext cx="1139205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2020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(mm)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直線コネクタ 19"/>
            <p:cNvCxnSpPr/>
            <p:nvPr/>
          </p:nvCxnSpPr>
          <p:spPr>
            <a:xfrm flipV="1">
              <a:off x="746920" y="1916832"/>
              <a:ext cx="0" cy="205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1619672" y="1485064"/>
              <a:ext cx="0" cy="25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3754016" y="2707904"/>
              <a:ext cx="0" cy="10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1637938" y="4171316"/>
              <a:ext cx="101534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400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(mm)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742320" y="4171315"/>
              <a:ext cx="862945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400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(mm)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 flipV="1">
              <a:off x="1726010" y="2707904"/>
              <a:ext cx="0" cy="10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4572000" y="1988840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2946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(mm)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055937" y="2727181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871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(mm)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>
              <a:off x="746920" y="2348880"/>
              <a:ext cx="864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507579" y="1988840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396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(mm)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>
              <a:off x="1623546" y="1700808"/>
              <a:ext cx="61584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>
              <a:off x="7092280" y="1700808"/>
              <a:ext cx="20517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5615005" y="1973451"/>
                  <a:ext cx="75719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𝑡𝑢𝑏𝑒</m:t>
                          </m:r>
                        </m:sub>
                      </m:sSub>
                    </m:oMath>
                  </a14:m>
                  <a:r>
                    <a:rPr kumimoji="1" lang="en-US" altLang="ja-JP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kumimoji="1"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テキスト ボックス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5005" y="1973451"/>
                  <a:ext cx="757195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455" r="-3226" b="-2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5868144" y="1315507"/>
                  <a:ext cx="40049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en-US" altLang="ja-JP" sz="1600" dirty="0" smtClean="0"/>
                    <a:t>=</a:t>
                  </a:r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38" name="テキスト ボックス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144" y="1315507"/>
                  <a:ext cx="400494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455" r="-6154" b="-2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1115616" y="2552923"/>
                  <a:ext cx="52232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kumimoji="1" lang="en-US" altLang="ja-JP" sz="1600" b="0" i="1" smtClean="0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en-US" altLang="ja-JP" sz="1600" dirty="0" smtClean="0"/>
                    <a:t>=</a:t>
                  </a:r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2552923"/>
                  <a:ext cx="522322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5455" r="-4651" b="-2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テキスト ボックス 39"/>
            <p:cNvSpPr txBox="1"/>
            <p:nvPr/>
          </p:nvSpPr>
          <p:spPr>
            <a:xfrm>
              <a:off x="3059832" y="2704399"/>
              <a:ext cx="4603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</a:t>
              </a:r>
              <a:r>
                <a:rPr lang="ja-JP" alt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>
              <a:off x="1187672" y="3068960"/>
              <a:ext cx="43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>
              <a:off x="1619672" y="3063792"/>
              <a:ext cx="288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683568" y="275623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(mm)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869557" y="1326837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5126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(mm)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7775672" y="4236850"/>
                  <a:ext cx="767830" cy="5232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ja-JP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ja-JP" altLang="en-US" sz="1400" b="0" i="1" smtClean="0">
                            <a:latin typeface="Cambria Math"/>
                          </a:rPr>
                          <m:t>側へ</m:t>
                        </m:r>
                      </m:oMath>
                    </m:oMathPara>
                  </a14:m>
                  <a:endParaRPr lang="en-US" altLang="ja-JP" sz="1400" b="0" dirty="0" smtClean="0">
                    <a:latin typeface="Times New Roman" panose="02020603050405020304" pitchFamily="18" charset="0"/>
                  </a:endParaRPr>
                </a:p>
                <a:p>
                  <a:pPr algn="ctr"/>
                  <a:endParaRPr kumimoji="1" lang="ja-JP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テキスト ボックス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5672" y="4236850"/>
                  <a:ext cx="767830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直線矢印コネクタ 46"/>
            <p:cNvCxnSpPr/>
            <p:nvPr/>
          </p:nvCxnSpPr>
          <p:spPr>
            <a:xfrm>
              <a:off x="7997587" y="4620082"/>
              <a:ext cx="324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/>
            <p:cNvCxnSpPr/>
            <p:nvPr/>
          </p:nvCxnSpPr>
          <p:spPr>
            <a:xfrm>
              <a:off x="7092280" y="2348880"/>
              <a:ext cx="20517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-612576" y="5356024"/>
                <a:ext cx="1058517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Electricity-feedback </a:t>
                </a:r>
                <a:r>
                  <a:rPr lang="en-US" altLang="ja-JP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thermoacoustic</a:t>
                </a:r>
                <a:r>
                  <a:rPr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electric generator</a:t>
                </a:r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ja-JP" sz="3200" dirty="0" smtClean="0"/>
                  <a:t> </a:t>
                </a:r>
                <a:r>
                  <a:rPr lang="ja-JP" altLang="en-US" sz="3200" dirty="0" smtClean="0"/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3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3200" b="0" i="0" smtClean="0">
                        <a:latin typeface="Cambria Math"/>
                      </a:rPr>
                      <m:t>s</m:t>
                    </m:r>
                  </m:oMath>
                </a14:m>
                <a:r>
                  <a:rPr lang="en-US" altLang="ja-JP" sz="3200" dirty="0" smtClean="0"/>
                  <a:t>ide</a:t>
                </a:r>
                <a:r>
                  <a:rPr lang="ja-JP" altLang="en-US" sz="3200" dirty="0" smtClean="0"/>
                  <a:t>）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2576" y="5356024"/>
                <a:ext cx="10585176" cy="1077218"/>
              </a:xfrm>
              <a:prstGeom prst="rect">
                <a:avLst/>
              </a:prstGeom>
              <a:blipFill rotWithShape="1">
                <a:blip r:embed="rId8"/>
                <a:stretch>
                  <a:fillRect t="-7955" b="-193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1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 flipH="1">
            <a:off x="11113" y="1315507"/>
            <a:ext cx="9433048" cy="3068556"/>
            <a:chOff x="-289048" y="1315507"/>
            <a:chExt cx="9433048" cy="3068556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00" b="31400"/>
            <a:stretch/>
          </p:blipFill>
          <p:spPr>
            <a:xfrm>
              <a:off x="0" y="2771774"/>
              <a:ext cx="9144000" cy="161228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/>
                <p:cNvSpPr txBox="1"/>
                <p:nvPr/>
              </p:nvSpPr>
              <p:spPr>
                <a:xfrm>
                  <a:off x="8650559" y="2996952"/>
                  <a:ext cx="46087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テキスト ボックス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0559" y="2996952"/>
                  <a:ext cx="46087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直線矢印コネクタ 3"/>
            <p:cNvCxnSpPr/>
            <p:nvPr/>
          </p:nvCxnSpPr>
          <p:spPr>
            <a:xfrm>
              <a:off x="953417" y="2526785"/>
              <a:ext cx="1368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 flipV="1">
              <a:off x="2339752" y="2316023"/>
              <a:ext cx="0" cy="140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647056" y="2174151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436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(mm)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1629275" y="2143374"/>
                  <a:ext cx="74597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𝑐𝑜𝑟𝑒</m:t>
                          </m:r>
                        </m:sub>
                      </m:sSub>
                    </m:oMath>
                  </a14:m>
                  <a:r>
                    <a:rPr kumimoji="1" lang="en-US" altLang="ja-JP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kumimoji="1"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9275" y="2143374"/>
                  <a:ext cx="745973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455" r="-3252" b="-2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線コネクタ 11"/>
            <p:cNvCxnSpPr/>
            <p:nvPr/>
          </p:nvCxnSpPr>
          <p:spPr>
            <a:xfrm flipV="1">
              <a:off x="971600" y="2328039"/>
              <a:ext cx="0" cy="140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>
              <a:off x="2341010" y="2523413"/>
              <a:ext cx="1368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3727345" y="2312651"/>
              <a:ext cx="0" cy="140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2684083" y="2135236"/>
                  <a:ext cx="68185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𝑐𝑜𝑟𝑒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4083" y="2135236"/>
                  <a:ext cx="681853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直線矢印コネクタ 17"/>
            <p:cNvCxnSpPr/>
            <p:nvPr/>
          </p:nvCxnSpPr>
          <p:spPr>
            <a:xfrm>
              <a:off x="3726954" y="2524800"/>
              <a:ext cx="133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5052751" y="2304513"/>
              <a:ext cx="0" cy="140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4052027" y="2146746"/>
                  <a:ext cx="68185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𝑐𝑜𝑟𝑒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2027" y="2146746"/>
                  <a:ext cx="681853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線矢印コネクタ 27"/>
            <p:cNvCxnSpPr/>
            <p:nvPr/>
          </p:nvCxnSpPr>
          <p:spPr>
            <a:xfrm>
              <a:off x="5028264" y="2528279"/>
              <a:ext cx="12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6288264" y="2304513"/>
              <a:ext cx="0" cy="140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5317337" y="2144868"/>
                  <a:ext cx="68185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𝑐𝑜𝑟𝑒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7337" y="2144868"/>
                  <a:ext cx="681853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矢印コネクタ 31"/>
            <p:cNvCxnSpPr/>
            <p:nvPr/>
          </p:nvCxnSpPr>
          <p:spPr>
            <a:xfrm>
              <a:off x="6274066" y="2526785"/>
              <a:ext cx="12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7524328" y="1341016"/>
              <a:ext cx="0" cy="22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6563139" y="2158762"/>
                  <a:ext cx="68185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𝑐𝑜𝑟𝑒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139" y="2158762"/>
                  <a:ext cx="681853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直線コネクタ 44"/>
            <p:cNvCxnSpPr/>
            <p:nvPr/>
          </p:nvCxnSpPr>
          <p:spPr>
            <a:xfrm flipV="1">
              <a:off x="8715567" y="2313008"/>
              <a:ext cx="0" cy="1188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V="1">
              <a:off x="7545526" y="2514481"/>
              <a:ext cx="1170041" cy="1230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7455450" y="2206704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396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(mm)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直線矢印コネクタ 48"/>
            <p:cNvCxnSpPr/>
            <p:nvPr/>
          </p:nvCxnSpPr>
          <p:spPr>
            <a:xfrm>
              <a:off x="1770083" y="1700808"/>
              <a:ext cx="57542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/>
            <p:nvPr/>
          </p:nvCxnSpPr>
          <p:spPr>
            <a:xfrm>
              <a:off x="-36512" y="1700808"/>
              <a:ext cx="223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5327576" y="1315507"/>
                  <a:ext cx="40049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en-US" altLang="ja-JP" sz="1600" dirty="0" smtClean="0"/>
                    <a:t>=</a:t>
                  </a:r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7576" y="1315507"/>
                  <a:ext cx="400494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5455" r="-6061" b="-2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テキスト ボックス 51"/>
            <p:cNvSpPr txBox="1"/>
            <p:nvPr/>
          </p:nvSpPr>
          <p:spPr>
            <a:xfrm>
              <a:off x="4317251" y="1326837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5126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(mm)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0" y="3041582"/>
                  <a:ext cx="827974" cy="5232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ja-JP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ja-JP" altLang="en-US" sz="1400" b="0" i="1" smtClean="0">
                            <a:latin typeface="Cambria Math"/>
                          </a:rPr>
                          <m:t>側</m:t>
                        </m:r>
                        <m:r>
                          <a:rPr lang="ja-JP" altLang="en-US" sz="1400" i="1">
                            <a:latin typeface="Cambria Math"/>
                          </a:rPr>
                          <m:t>から</m:t>
                        </m:r>
                      </m:oMath>
                    </m:oMathPara>
                  </a14:m>
                  <a:endParaRPr lang="en-US" altLang="ja-JP" sz="1400" b="0" dirty="0" smtClean="0">
                    <a:latin typeface="Times New Roman" panose="02020603050405020304" pitchFamily="18" charset="0"/>
                  </a:endParaRPr>
                </a:p>
                <a:p>
                  <a:pPr algn="ctr"/>
                  <a:endParaRPr kumimoji="1" lang="ja-JP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5" name="テキスト ボックス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41582"/>
                  <a:ext cx="827974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289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直線矢印コネクタ 55"/>
            <p:cNvCxnSpPr/>
            <p:nvPr/>
          </p:nvCxnSpPr>
          <p:spPr>
            <a:xfrm>
              <a:off x="274996" y="3439550"/>
              <a:ext cx="324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V="1">
              <a:off x="923975" y="2322314"/>
              <a:ext cx="0" cy="144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/>
            <p:nvPr/>
          </p:nvCxnSpPr>
          <p:spPr>
            <a:xfrm>
              <a:off x="299145" y="2526785"/>
              <a:ext cx="61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/>
            <p:cNvCxnSpPr/>
            <p:nvPr/>
          </p:nvCxnSpPr>
          <p:spPr>
            <a:xfrm>
              <a:off x="12961" y="2519838"/>
              <a:ext cx="61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/>
            <p:cNvSpPr txBox="1"/>
            <p:nvPr/>
          </p:nvSpPr>
          <p:spPr>
            <a:xfrm>
              <a:off x="-289048" y="2209664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2946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(mm)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249901" y="1931156"/>
                  <a:ext cx="75719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𝑡𝑢𝑏𝑒</m:t>
                          </m:r>
                        </m:sub>
                      </m:sSub>
                    </m:oMath>
                  </a14:m>
                  <a:r>
                    <a:rPr kumimoji="1" lang="en-US" altLang="ja-JP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kumimoji="1"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テキスト ボックス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901" y="1931156"/>
                  <a:ext cx="757195" cy="3385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5455" r="-3226" b="-2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-612576" y="5356024"/>
                <a:ext cx="1058517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Electricity-feedback </a:t>
                </a:r>
                <a:r>
                  <a:rPr lang="en-US" altLang="ja-JP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thermoacoustic</a:t>
                </a:r>
                <a:r>
                  <a:rPr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electric generator</a:t>
                </a:r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ja-JP" sz="3200" dirty="0" smtClean="0"/>
                  <a:t> </a:t>
                </a:r>
                <a:r>
                  <a:rPr lang="ja-JP" altLang="en-US" sz="3200" dirty="0" smtClean="0"/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ja-JP" sz="3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3200" b="0" i="0" smtClean="0">
                        <a:latin typeface="Cambria Math"/>
                      </a:rPr>
                      <m:t>s</m:t>
                    </m:r>
                  </m:oMath>
                </a14:m>
                <a:r>
                  <a:rPr lang="en-US" altLang="ja-JP" sz="3200" dirty="0" smtClean="0"/>
                  <a:t>ide</a:t>
                </a:r>
                <a:r>
                  <a:rPr lang="ja-JP" altLang="en-US" sz="3200" dirty="0" smtClean="0"/>
                  <a:t>）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2576" y="5356024"/>
                <a:ext cx="10585176" cy="1077218"/>
              </a:xfrm>
              <a:prstGeom prst="rect">
                <a:avLst/>
              </a:prstGeom>
              <a:blipFill rotWithShape="1">
                <a:blip r:embed="rId12"/>
                <a:stretch>
                  <a:fillRect t="-7955" b="-193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0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4" t="22145" b="7856"/>
          <a:stretch/>
        </p:blipFill>
        <p:spPr>
          <a:xfrm>
            <a:off x="80616" y="548680"/>
            <a:ext cx="9058833" cy="5112568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2" name="直線コネクタ 11"/>
          <p:cNvCxnSpPr>
            <a:endCxn id="14" idx="2"/>
          </p:cNvCxnSpPr>
          <p:nvPr/>
        </p:nvCxnSpPr>
        <p:spPr>
          <a:xfrm flipH="1" flipV="1">
            <a:off x="6374616" y="1916832"/>
            <a:ext cx="612008" cy="92623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762608" y="1609055"/>
            <a:ext cx="122401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コイル</a:t>
            </a:r>
            <a:endParaRPr kumimoji="1" lang="ja-JP" alt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9772" y="2885061"/>
            <a:ext cx="151216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音波</a:t>
            </a:r>
            <a:endParaRPr kumimoji="1" lang="ja-JP" alt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879812" y="3338626"/>
            <a:ext cx="86409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18" idx="2"/>
          </p:cNvCxnSpPr>
          <p:nvPr/>
        </p:nvCxnSpPr>
        <p:spPr>
          <a:xfrm flipH="1" flipV="1">
            <a:off x="4355033" y="1762943"/>
            <a:ext cx="1581906" cy="10815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740755" y="1455166"/>
            <a:ext cx="12285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ベローズ</a:t>
            </a:r>
            <a:endParaRPr kumimoji="1" lang="ja-JP" alt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11013" y="1052736"/>
            <a:ext cx="12284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磁気</a:t>
            </a:r>
            <a:r>
              <a:rPr kumimoji="1" lang="ja-JP" alt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回路</a:t>
            </a:r>
            <a:endParaRPr kumimoji="1" lang="ja-JP" alt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498857" y="4520481"/>
            <a:ext cx="12285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プレート</a:t>
            </a:r>
            <a:endParaRPr kumimoji="1" lang="ja-JP" alt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5154228" y="3440361"/>
            <a:ext cx="1055864" cy="10801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951820" y="595618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/>
              <a:t>Linear motor</a:t>
            </a:r>
            <a:endParaRPr kumimoji="1" lang="ja-JP" altLang="en-US" sz="36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96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646"/>
            <a:ext cx="9144000" cy="5134708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 flipV="1">
            <a:off x="7452320" y="404664"/>
            <a:ext cx="0" cy="248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 flipV="1">
            <a:off x="1115616" y="259032"/>
            <a:ext cx="0" cy="248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1125141" y="575638"/>
            <a:ext cx="630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491880" y="17589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436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(mm)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51820" y="595618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/>
              <a:t>Core</a:t>
            </a:r>
            <a:endParaRPr kumimoji="1" lang="ja-JP" altLang="en-US" sz="36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03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6" b="21250"/>
          <a:stretch/>
        </p:blipFill>
        <p:spPr>
          <a:xfrm rot="5400000">
            <a:off x="2327396" y="1776414"/>
            <a:ext cx="3851031" cy="3305175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>
          <a:xfrm flipV="1">
            <a:off x="5004048" y="1196752"/>
            <a:ext cx="0" cy="248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3495303" y="1161024"/>
            <a:ext cx="0" cy="248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3472061" y="1367726"/>
            <a:ext cx="1512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578534" y="97635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(mm)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70474" y="5445224"/>
            <a:ext cx="4715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/>
              <a:t>Pressure Sensor</a:t>
            </a:r>
          </a:p>
          <a:p>
            <a:pPr algn="ctr"/>
            <a:r>
              <a:rPr lang="ja-JP" altLang="en-US" sz="3600" dirty="0" smtClean="0"/>
              <a:t>（</a:t>
            </a:r>
            <a:r>
              <a:rPr lang="en-US" altLang="ja-JP" sz="3600" dirty="0" smtClean="0"/>
              <a:t>NAGANO</a:t>
            </a:r>
            <a:r>
              <a:rPr lang="ja-JP" altLang="en-US" sz="3600" dirty="0"/>
              <a:t> </a:t>
            </a:r>
            <a:r>
              <a:rPr lang="en-US" altLang="ja-JP" sz="3600" dirty="0" smtClean="0"/>
              <a:t>KEIKI KP15</a:t>
            </a:r>
            <a:r>
              <a:rPr lang="ja-JP" altLang="en-US" sz="3600" dirty="0" smtClean="0"/>
              <a:t>）</a:t>
            </a:r>
            <a:endParaRPr kumimoji="1" lang="ja-JP" altLang="en-US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20" name="角丸四角形 119"/>
          <p:cNvSpPr/>
          <p:nvPr/>
        </p:nvSpPr>
        <p:spPr>
          <a:xfrm>
            <a:off x="4715151" y="2435540"/>
            <a:ext cx="2720957" cy="10029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角丸四角形 120"/>
          <p:cNvSpPr/>
          <p:nvPr/>
        </p:nvSpPr>
        <p:spPr>
          <a:xfrm>
            <a:off x="4427984" y="2245628"/>
            <a:ext cx="3321630" cy="14478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2" name="直線コネクタ 121"/>
          <p:cNvCxnSpPr/>
          <p:nvPr/>
        </p:nvCxnSpPr>
        <p:spPr>
          <a:xfrm>
            <a:off x="7755430" y="3438522"/>
            <a:ext cx="1658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>
            <a:off x="7457231" y="3683836"/>
            <a:ext cx="4640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正方形/長方形 123"/>
          <p:cNvSpPr/>
          <p:nvPr/>
        </p:nvSpPr>
        <p:spPr>
          <a:xfrm>
            <a:off x="7443152" y="3461575"/>
            <a:ext cx="504000" cy="20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正方形/長方形 124"/>
          <p:cNvSpPr/>
          <p:nvPr/>
        </p:nvSpPr>
        <p:spPr>
          <a:xfrm>
            <a:off x="7921311" y="3245333"/>
            <a:ext cx="890751" cy="602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</a:p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endParaRPr lang="ja-JP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正方形/長方形 125"/>
          <p:cNvSpPr/>
          <p:nvPr/>
        </p:nvSpPr>
        <p:spPr>
          <a:xfrm>
            <a:off x="4994041" y="2160463"/>
            <a:ext cx="991614" cy="38288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7816503" y="1556792"/>
            <a:ext cx="1219993" cy="1689415"/>
            <a:chOff x="5146829" y="4670710"/>
            <a:chExt cx="1624614" cy="2023185"/>
          </a:xfrm>
        </p:grpSpPr>
        <p:cxnSp>
          <p:nvCxnSpPr>
            <p:cNvPr id="39" name="直線コネクタ 38"/>
            <p:cNvCxnSpPr/>
            <p:nvPr/>
          </p:nvCxnSpPr>
          <p:spPr>
            <a:xfrm flipV="1">
              <a:off x="5909994" y="5584675"/>
              <a:ext cx="0" cy="11092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正方形/長方形 39"/>
            <p:cNvSpPr/>
            <p:nvPr/>
          </p:nvSpPr>
          <p:spPr>
            <a:xfrm>
              <a:off x="5146829" y="4670710"/>
              <a:ext cx="1624614" cy="9383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Electric</a:t>
              </a:r>
            </a:p>
            <a:p>
              <a:pPr algn="ctr"/>
              <a:r>
                <a:rPr lang="en-US" altLang="ja-JP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ircuit</a:t>
              </a:r>
            </a:p>
            <a:p>
              <a:pPr algn="ctr"/>
              <a:r>
                <a:rPr kumimoji="1" lang="en-US" altLang="ja-JP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Constant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ja-JP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正方形/長方形 44"/>
          <p:cNvSpPr/>
          <p:nvPr/>
        </p:nvSpPr>
        <p:spPr>
          <a:xfrm>
            <a:off x="250993" y="1052736"/>
            <a:ext cx="6625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関連研究： 効率最大化</a:t>
            </a:r>
            <a:r>
              <a:rPr lang="ja-JP" altLang="en-US" sz="2000" dirty="0"/>
              <a:t>のため</a:t>
            </a:r>
            <a:r>
              <a:rPr lang="ja-JP" altLang="en-US" sz="2000" dirty="0" smtClean="0"/>
              <a:t>の熱音響エンジンと</a:t>
            </a:r>
            <a:endParaRPr lang="en-US" altLang="ja-JP" sz="2000" dirty="0" smtClean="0"/>
          </a:p>
          <a:p>
            <a:r>
              <a:rPr lang="ja-JP" altLang="en-US" sz="2000" dirty="0" smtClean="0"/>
              <a:t>　　　　　　　リニア発電機の音響インピーダンスマッチング</a:t>
            </a:r>
            <a:r>
              <a:rPr lang="en-US" altLang="ja-JP" sz="1100" dirty="0" smtClean="0"/>
              <a:t>[2]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298111" y="1772816"/>
            <a:ext cx="85071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[2]</a:t>
            </a:r>
            <a:r>
              <a:rPr lang="ja-JP" altLang="en-US" sz="1200" dirty="0" smtClean="0"/>
              <a:t>”</a:t>
            </a:r>
            <a:r>
              <a:rPr lang="en-US" altLang="ja-JP" sz="1200" dirty="0"/>
              <a:t>Acoustic </a:t>
            </a:r>
            <a:r>
              <a:rPr lang="en-US" altLang="ja-JP" sz="1200" dirty="0" err="1"/>
              <a:t>maching</a:t>
            </a:r>
            <a:r>
              <a:rPr lang="en-US" altLang="ja-JP" sz="1200" dirty="0"/>
              <a:t> of traveling-wave </a:t>
            </a:r>
            <a:r>
              <a:rPr lang="en-US" altLang="ja-JP" sz="1200" dirty="0" err="1"/>
              <a:t>thermoacoustic</a:t>
            </a:r>
            <a:r>
              <a:rPr lang="en-US" altLang="ja-JP" sz="1200" dirty="0"/>
              <a:t> </a:t>
            </a:r>
            <a:r>
              <a:rPr lang="en-US" altLang="ja-JP" sz="1200" dirty="0" err="1"/>
              <a:t>electirc</a:t>
            </a:r>
            <a:r>
              <a:rPr lang="en-US" altLang="ja-JP" sz="1200" dirty="0"/>
              <a:t> generator</a:t>
            </a:r>
            <a:r>
              <a:rPr lang="en-US" altLang="ja-JP" sz="1200" dirty="0" smtClean="0"/>
              <a:t>”</a:t>
            </a:r>
            <a:r>
              <a:rPr lang="ja-JP" altLang="en-US" sz="1200" dirty="0"/>
              <a:t> </a:t>
            </a:r>
            <a:r>
              <a:rPr lang="en-US" altLang="ja-JP" sz="1200" dirty="0" smtClean="0"/>
              <a:t>(</a:t>
            </a:r>
            <a:r>
              <a:rPr lang="en-US" altLang="ja-JP" sz="1200" dirty="0" err="1" smtClean="0"/>
              <a:t>KaiWang</a:t>
            </a:r>
            <a:r>
              <a:rPr lang="en-US" altLang="ja-JP" sz="1200" dirty="0" smtClean="0"/>
              <a:t> </a:t>
            </a:r>
            <a:r>
              <a:rPr lang="en-US" altLang="ja-JP" sz="1200" dirty="0"/>
              <a:t>et al</a:t>
            </a:r>
            <a:r>
              <a:rPr lang="en-US" altLang="ja-JP" sz="1200" dirty="0" smtClean="0"/>
              <a:t>. 2016)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52305" y="5169386"/>
            <a:ext cx="3672408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提案：廃熱の温度変動に対して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>
                <a:solidFill>
                  <a:srgbClr val="00B050"/>
                </a:solidFill>
              </a:rPr>
              <a:t>負荷</a:t>
            </a:r>
            <a:r>
              <a:rPr lang="ja-JP" altLang="en-US" sz="2000" dirty="0"/>
              <a:t>の</a:t>
            </a:r>
            <a:r>
              <a:rPr lang="ja-JP" altLang="en-US" sz="2000" dirty="0" smtClean="0">
                <a:solidFill>
                  <a:srgbClr val="FF0000"/>
                </a:solidFill>
              </a:rPr>
              <a:t>動的</a:t>
            </a:r>
            <a:r>
              <a:rPr lang="ja-JP" altLang="en-US" sz="2000" dirty="0"/>
              <a:t>な</a:t>
            </a:r>
            <a:r>
              <a:rPr lang="ja-JP" altLang="en-US" sz="2000" dirty="0" smtClean="0"/>
              <a:t>調整</a:t>
            </a:r>
          </a:p>
        </p:txBody>
      </p:sp>
      <p:sp>
        <p:nvSpPr>
          <p:cNvPr id="50" name="タイトル 1"/>
          <p:cNvSpPr txBox="1">
            <a:spLocks/>
          </p:cNvSpPr>
          <p:nvPr/>
        </p:nvSpPr>
        <p:spPr>
          <a:xfrm>
            <a:off x="107504" y="-90264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/>
              <a:t>研究背景：効率最大化のための負荷の調整</a:t>
            </a:r>
            <a:endParaRPr lang="ja-JP" altLang="en-US" sz="36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22070" y="3153162"/>
            <a:ext cx="3717882" cy="707886"/>
            <a:chOff x="266595" y="3232325"/>
            <a:chExt cx="3717882" cy="707886"/>
          </a:xfrm>
        </p:grpSpPr>
        <p:sp>
          <p:nvSpPr>
            <p:cNvPr id="47" name="正方形/長方形 46"/>
            <p:cNvSpPr/>
            <p:nvPr/>
          </p:nvSpPr>
          <p:spPr>
            <a:xfrm>
              <a:off x="1151650" y="3232325"/>
              <a:ext cx="28328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dirty="0"/>
                <a:t>リニア発電機に接続</a:t>
              </a:r>
              <a:r>
                <a:rPr lang="ja-JP" altLang="en-US" sz="2000" dirty="0" smtClean="0"/>
                <a:t>する</a:t>
              </a:r>
              <a:endParaRPr lang="en-US" altLang="ja-JP" sz="2000" dirty="0" smtClean="0"/>
            </a:p>
            <a:p>
              <a:r>
                <a:rPr lang="ja-JP" altLang="en-US" sz="2000" dirty="0" smtClean="0">
                  <a:solidFill>
                    <a:srgbClr val="00B050"/>
                  </a:solidFill>
                </a:rPr>
                <a:t>負荷</a:t>
              </a:r>
              <a:r>
                <a:rPr lang="ja-JP" altLang="en-US" sz="2000" dirty="0"/>
                <a:t>の</a:t>
              </a:r>
              <a:r>
                <a:rPr lang="ja-JP" altLang="en-US" sz="2000" dirty="0">
                  <a:solidFill>
                    <a:srgbClr val="FF0000"/>
                  </a:solidFill>
                </a:rPr>
                <a:t>静的</a:t>
              </a:r>
              <a:r>
                <a:rPr lang="ja-JP" altLang="en-US" sz="2000" dirty="0"/>
                <a:t>な調整</a:t>
              </a:r>
              <a:endParaRPr lang="en-US" altLang="ja-JP" sz="2000" dirty="0"/>
            </a:p>
          </p:txBody>
        </p:sp>
        <p:sp>
          <p:nvSpPr>
            <p:cNvPr id="51" name="右矢印 50"/>
            <p:cNvSpPr/>
            <p:nvPr/>
          </p:nvSpPr>
          <p:spPr>
            <a:xfrm>
              <a:off x="266595" y="3324658"/>
              <a:ext cx="731192" cy="5232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048076" y="4410824"/>
            <a:ext cx="4757156" cy="1521913"/>
            <a:chOff x="4279340" y="4157815"/>
            <a:chExt cx="4757156" cy="1521913"/>
          </a:xfrm>
        </p:grpSpPr>
        <p:sp>
          <p:nvSpPr>
            <p:cNvPr id="105" name="正方形/長方形 104"/>
            <p:cNvSpPr/>
            <p:nvPr/>
          </p:nvSpPr>
          <p:spPr>
            <a:xfrm>
              <a:off x="5191198" y="4295441"/>
              <a:ext cx="252000" cy="309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6358629" y="4295441"/>
              <a:ext cx="1764475" cy="309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直線コネクタ 106"/>
            <p:cNvCxnSpPr>
              <a:stCxn id="115" idx="2"/>
            </p:cNvCxnSpPr>
            <p:nvPr/>
          </p:nvCxnSpPr>
          <p:spPr>
            <a:xfrm>
              <a:off x="4735270" y="4731723"/>
              <a:ext cx="0" cy="5153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矢印コネクタ 107"/>
            <p:cNvCxnSpPr/>
            <p:nvPr/>
          </p:nvCxnSpPr>
          <p:spPr>
            <a:xfrm>
              <a:off x="4727662" y="5243690"/>
              <a:ext cx="144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矢印コネクタ 108"/>
            <p:cNvCxnSpPr>
              <a:endCxn id="116" idx="2"/>
            </p:cNvCxnSpPr>
            <p:nvPr/>
          </p:nvCxnSpPr>
          <p:spPr>
            <a:xfrm flipV="1">
              <a:off x="8579799" y="4731723"/>
              <a:ext cx="0" cy="51196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 flipH="1">
              <a:off x="7317367" y="5243691"/>
              <a:ext cx="126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正方形/長方形 114"/>
            <p:cNvSpPr/>
            <p:nvPr/>
          </p:nvSpPr>
          <p:spPr>
            <a:xfrm>
              <a:off x="4279340" y="4157816"/>
              <a:ext cx="911860" cy="5739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Linear</a:t>
              </a:r>
            </a:p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motor</a:t>
              </a:r>
              <a:endParaRPr kumimoji="1" lang="ja-JP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8123103" y="4157816"/>
              <a:ext cx="913393" cy="5739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Linear</a:t>
              </a:r>
            </a:p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motor</a:t>
              </a:r>
              <a:endParaRPr lang="ja-JP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正方形/長方形 130"/>
            <p:cNvSpPr/>
            <p:nvPr/>
          </p:nvSpPr>
          <p:spPr>
            <a:xfrm>
              <a:off x="5433842" y="4157815"/>
              <a:ext cx="928833" cy="573907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rgbClr val="0070C0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Stack</a:t>
              </a:r>
              <a:endParaRPr kumimoji="1" lang="ja-JP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6167662" y="4869160"/>
              <a:ext cx="1149705" cy="81056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Electric</a:t>
              </a:r>
            </a:p>
            <a:p>
              <a:pPr algn="ctr"/>
              <a:r>
                <a:rPr lang="en-US" altLang="ja-JP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ircuit</a:t>
              </a:r>
            </a:p>
            <a:p>
              <a:pPr algn="ctr"/>
              <a:r>
                <a:rPr kumimoji="1" lang="en-US" altLang="ja-JP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ja-JP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27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9036496" cy="1143000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提案</a:t>
            </a:r>
            <a:r>
              <a:rPr lang="ja-JP" altLang="en-US" sz="3600" dirty="0" smtClean="0"/>
              <a:t>手法：負荷</a:t>
            </a:r>
            <a:r>
              <a:rPr lang="ja-JP" altLang="en-US" sz="3600" dirty="0"/>
              <a:t>の動的な調整法</a:t>
            </a:r>
            <a:r>
              <a:rPr lang="ja-JP" altLang="en-US" sz="3600" dirty="0" smtClean="0"/>
              <a:t>の検討</a:t>
            </a:r>
            <a:endParaRPr kumimoji="1" lang="ja-JP" altLang="en-US" sz="36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83568" y="5296145"/>
            <a:ext cx="8247013" cy="914165"/>
            <a:chOff x="683568" y="4968170"/>
            <a:chExt cx="8247013" cy="1125126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1619672" y="5051304"/>
              <a:ext cx="73109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熱音響発電機に接続する</a:t>
              </a:r>
              <a:r>
                <a:rPr kumimoji="1" lang="ja-JP" altLang="en-US" sz="2400" dirty="0" smtClean="0">
                  <a:solidFill>
                    <a:srgbClr val="00B050"/>
                  </a:solidFill>
                </a:rPr>
                <a:t>負荷</a:t>
              </a:r>
              <a:r>
                <a:rPr kumimoji="1" lang="ja-JP" altLang="en-US" sz="2400" dirty="0" smtClean="0"/>
                <a:t>を動的に調整し</a:t>
              </a:r>
              <a:r>
                <a:rPr lang="ja-JP" altLang="en-US" sz="2400" dirty="0" smtClean="0"/>
                <a:t>、</a:t>
              </a:r>
              <a:endParaRPr lang="en-US" altLang="ja-JP" sz="2400" dirty="0" smtClean="0"/>
            </a:p>
            <a:p>
              <a:r>
                <a:rPr lang="ja-JP" altLang="en-US" sz="2400" dirty="0" smtClean="0"/>
                <a:t>温度</a:t>
              </a:r>
              <a:r>
                <a:rPr lang="ja-JP" altLang="en-US" sz="2400" dirty="0"/>
                <a:t>変動</a:t>
              </a:r>
              <a:r>
                <a:rPr lang="ja-JP" altLang="en-US" sz="2400" dirty="0" smtClean="0"/>
                <a:t>に対して</a:t>
              </a:r>
              <a:r>
                <a:rPr lang="ja-JP" altLang="en-US" sz="2400" dirty="0">
                  <a:solidFill>
                    <a:srgbClr val="FF0000"/>
                  </a:solidFill>
                </a:rPr>
                <a:t>圧力振幅</a:t>
              </a:r>
              <a:r>
                <a:rPr lang="ja-JP" altLang="en-US" sz="2400" dirty="0" smtClean="0"/>
                <a:t>の定常発振制御</a:t>
              </a:r>
              <a:endParaRPr kumimoji="1" lang="en-US" altLang="ja-JP" sz="2400" dirty="0" smtClean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683568" y="4968170"/>
              <a:ext cx="7776864" cy="11251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4</a:t>
            </a:fld>
            <a:endParaRPr kumimoji="1" lang="ja-JP" altLang="en-US"/>
          </a:p>
        </p:txBody>
      </p:sp>
      <p:grpSp>
        <p:nvGrpSpPr>
          <p:cNvPr id="33" name="グループ化 32"/>
          <p:cNvGrpSpPr/>
          <p:nvPr/>
        </p:nvGrpSpPr>
        <p:grpSpPr>
          <a:xfrm>
            <a:off x="611560" y="2220101"/>
            <a:ext cx="2592046" cy="2498554"/>
            <a:chOff x="827586" y="1629040"/>
            <a:chExt cx="2592046" cy="2498554"/>
          </a:xfrm>
        </p:grpSpPr>
        <p:cxnSp>
          <p:nvCxnSpPr>
            <p:cNvPr id="35" name="直線矢印コネクタ 34"/>
            <p:cNvCxnSpPr/>
            <p:nvPr/>
          </p:nvCxnSpPr>
          <p:spPr>
            <a:xfrm flipV="1">
              <a:off x="1259632" y="3501008"/>
              <a:ext cx="216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rot="16200000" flipV="1">
              <a:off x="395656" y="2709040"/>
              <a:ext cx="216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1710379" y="3789040"/>
                  <a:ext cx="14606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1600" b="0" i="0" smtClean="0">
                          <a:latin typeface="Cambria Math"/>
                        </a:rPr>
                        <m:t>Resistance</m:t>
                      </m:r>
                    </m:oMath>
                  </a14:m>
                  <a:r>
                    <a:rPr kumimoji="1" lang="ja-JP" altLang="en-US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ja-JP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(Ω)</a:t>
                  </a:r>
                  <a:endParaRPr kumimoji="1"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テキスト ボックス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379" y="3789040"/>
                  <a:ext cx="1460656" cy="33855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5455" r="-1250" b="-2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テキスト ボックス 37"/>
                <p:cNvSpPr txBox="1"/>
                <p:nvPr/>
              </p:nvSpPr>
              <p:spPr>
                <a:xfrm rot="16200000">
                  <a:off x="347486" y="2451333"/>
                  <a:ext cx="129875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1600">
                          <a:latin typeface="Cambria Math"/>
                        </a:rPr>
                        <m:t>E</m:t>
                      </m:r>
                      <m:r>
                        <m:rPr>
                          <m:sty m:val="p"/>
                        </m:rPr>
                        <a:rPr kumimoji="1" lang="en-US" altLang="ja-JP" sz="1600" b="0" i="0" smtClean="0">
                          <a:latin typeface="Cambria Math"/>
                        </a:rPr>
                        <m:t>fficiency</m:t>
                      </m:r>
                    </m:oMath>
                  </a14:m>
                  <a:r>
                    <a:rPr kumimoji="1" lang="ja-JP" altLang="en-US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1" lang="en-US" altLang="ja-JP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(-)</a:t>
                  </a:r>
                  <a:endParaRPr kumimoji="1"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テキスト ボックス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47486" y="2451333"/>
                  <a:ext cx="1298753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357" t="-469" r="-2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フリーフォーム 38"/>
            <p:cNvSpPr/>
            <p:nvPr/>
          </p:nvSpPr>
          <p:spPr>
            <a:xfrm>
              <a:off x="1691681" y="2045851"/>
              <a:ext cx="1292223" cy="1098866"/>
            </a:xfrm>
            <a:custGeom>
              <a:avLst/>
              <a:gdLst>
                <a:gd name="connsiteX0" fmla="*/ 0 w 1590675"/>
                <a:gd name="connsiteY0" fmla="*/ 1838333 h 1857383"/>
                <a:gd name="connsiteX1" fmla="*/ 752475 w 1590675"/>
                <a:gd name="connsiteY1" fmla="*/ 8 h 1857383"/>
                <a:gd name="connsiteX2" fmla="*/ 1590675 w 1590675"/>
                <a:gd name="connsiteY2" fmla="*/ 1857383 h 1857383"/>
                <a:gd name="connsiteX3" fmla="*/ 1590675 w 1590675"/>
                <a:gd name="connsiteY3" fmla="*/ 1857383 h 185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0675" h="1857383">
                  <a:moveTo>
                    <a:pt x="0" y="1838333"/>
                  </a:moveTo>
                  <a:cubicBezTo>
                    <a:pt x="243681" y="917583"/>
                    <a:pt x="487363" y="-3167"/>
                    <a:pt x="752475" y="8"/>
                  </a:cubicBezTo>
                  <a:cubicBezTo>
                    <a:pt x="1017587" y="3183"/>
                    <a:pt x="1590675" y="1857383"/>
                    <a:pt x="1590675" y="1857383"/>
                  </a:cubicBezTo>
                  <a:lnTo>
                    <a:pt x="1590675" y="1857383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3757776" y="2122441"/>
            <a:ext cx="2647163" cy="2643933"/>
            <a:chOff x="4156845" y="1483661"/>
            <a:chExt cx="2647163" cy="2643933"/>
          </a:xfrm>
        </p:grpSpPr>
        <p:cxnSp>
          <p:nvCxnSpPr>
            <p:cNvPr id="41" name="直線矢印コネクタ 40"/>
            <p:cNvCxnSpPr/>
            <p:nvPr/>
          </p:nvCxnSpPr>
          <p:spPr>
            <a:xfrm flipV="1">
              <a:off x="4644008" y="3501008"/>
              <a:ext cx="216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/>
            <p:nvPr/>
          </p:nvCxnSpPr>
          <p:spPr>
            <a:xfrm rot="16200000" flipV="1">
              <a:off x="3780032" y="2709040"/>
              <a:ext cx="216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テキスト ボックス 55"/>
                <p:cNvSpPr txBox="1"/>
                <p:nvPr/>
              </p:nvSpPr>
              <p:spPr>
                <a:xfrm>
                  <a:off x="5051211" y="3789040"/>
                  <a:ext cx="14606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1600" b="0" i="0" smtClean="0">
                          <a:latin typeface="Cambria Math"/>
                        </a:rPr>
                        <m:t>Resistance</m:t>
                      </m:r>
                    </m:oMath>
                  </a14:m>
                  <a:r>
                    <a:rPr kumimoji="1" lang="ja-JP" altLang="en-US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ja-JP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kumimoji="1" lang="en-US" altLang="ja-JP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Ω)</a:t>
                  </a:r>
                  <a:endParaRPr kumimoji="1"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6" name="テキスト ボックス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1211" y="3789040"/>
                  <a:ext cx="1460656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357" r="-1250" b="-2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/>
                <p:cNvSpPr txBox="1"/>
                <p:nvPr/>
              </p:nvSpPr>
              <p:spPr>
                <a:xfrm rot="16200000">
                  <a:off x="3173402" y="2467104"/>
                  <a:ext cx="230543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1600" b="0" i="0" smtClean="0">
                          <a:latin typeface="Cambria Math"/>
                        </a:rPr>
                        <m:t>Pressure</m:t>
                      </m:r>
                      <m:r>
                        <a:rPr kumimoji="1" lang="en-US" altLang="ja-JP" sz="1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1600" b="0" i="0" smtClean="0">
                          <a:latin typeface="Cambria Math"/>
                        </a:rPr>
                        <m:t>amplitude</m:t>
                      </m:r>
                      <m:r>
                        <a:rPr kumimoji="1" lang="en-US" altLang="ja-JP" sz="1600" b="0" i="0" smtClean="0">
                          <a:latin typeface="Cambria Math"/>
                        </a:rPr>
                        <m:t> (</m:t>
                      </m:r>
                    </m:oMath>
                  </a14:m>
                  <a:r>
                    <a:rPr kumimoji="1" lang="en-US" altLang="ja-JP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Pa)</a:t>
                  </a:r>
                  <a:endParaRPr kumimoji="1"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テキスト ボックス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173402" y="2467104"/>
                  <a:ext cx="2305439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357" t="-265" r="-2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直線コネクタ 57"/>
            <p:cNvCxnSpPr/>
            <p:nvPr/>
          </p:nvCxnSpPr>
          <p:spPr>
            <a:xfrm>
              <a:off x="4940770" y="2204051"/>
              <a:ext cx="1440024" cy="8547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テキスト ボックス 2"/>
          <p:cNvSpPr txBox="1"/>
          <p:nvPr/>
        </p:nvSpPr>
        <p:spPr>
          <a:xfrm>
            <a:off x="1922477" y="2442154"/>
            <a:ext cx="324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00B050"/>
                </a:solidFill>
              </a:rPr>
              <a:t>＊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035124" y="3034861"/>
            <a:ext cx="324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00B050"/>
                </a:solidFill>
              </a:rPr>
              <a:t>＊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2357275" y="2944219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5549813" y="3385351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742421" y="294621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6" name="直線コネクタ 65"/>
          <p:cNvCxnSpPr/>
          <p:nvPr/>
        </p:nvCxnSpPr>
        <p:spPr>
          <a:xfrm>
            <a:off x="2083618" y="2658330"/>
            <a:ext cx="0" cy="1440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878227" y="4044744"/>
                <a:ext cx="483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227" y="4044744"/>
                <a:ext cx="48308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直線コネクタ 67"/>
          <p:cNvCxnSpPr/>
          <p:nvPr/>
        </p:nvCxnSpPr>
        <p:spPr>
          <a:xfrm>
            <a:off x="5189773" y="3229683"/>
            <a:ext cx="0" cy="900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円/楕円 68"/>
          <p:cNvSpPr/>
          <p:nvPr/>
        </p:nvSpPr>
        <p:spPr>
          <a:xfrm>
            <a:off x="4756892" y="2959918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/>
              <p:cNvSpPr txBox="1"/>
              <p:nvPr/>
            </p:nvSpPr>
            <p:spPr>
              <a:xfrm>
                <a:off x="539552" y="951111"/>
                <a:ext cx="86409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 smtClean="0">
                    <a:solidFill>
                      <a:schemeClr val="tx1"/>
                    </a:solidFill>
                  </a:rPr>
                  <a:t>グラフの</a:t>
                </a:r>
                <a:r>
                  <a:rPr lang="ja-JP" altLang="en-US" sz="2400" dirty="0"/>
                  <a:t>傾向</a:t>
                </a:r>
                <a:r>
                  <a:rPr lang="ja-JP" altLang="en-US" sz="2400" dirty="0" smtClean="0">
                    <a:solidFill>
                      <a:schemeClr val="tx1"/>
                    </a:solidFill>
                  </a:rPr>
                  <a:t>は</a:t>
                </a:r>
                <a:r>
                  <a:rPr lang="ja-JP" altLang="en-US" sz="2400" dirty="0" smtClean="0">
                    <a:solidFill>
                      <a:srgbClr val="FF0000"/>
                    </a:solidFill>
                  </a:rPr>
                  <a:t>既知</a:t>
                </a:r>
                <a:endParaRPr lang="en-US" altLang="ja-JP" sz="2400" dirty="0" smtClean="0">
                  <a:solidFill>
                    <a:srgbClr val="FF0000"/>
                  </a:solidFill>
                </a:endParaRPr>
              </a:p>
              <a:p>
                <a:r>
                  <a:rPr lang="ja-JP" altLang="en-US" sz="2400" dirty="0">
                    <a:solidFill>
                      <a:srgbClr val="00B050"/>
                    </a:solidFill>
                  </a:rPr>
                  <a:t>目標値</a:t>
                </a:r>
                <a:r>
                  <a:rPr lang="ja-JP" altLang="en-US" sz="2400" dirty="0"/>
                  <a:t>に対応する</a:t>
                </a:r>
                <a:r>
                  <a:rPr lang="ja-JP" altLang="en-US" sz="2400" dirty="0">
                    <a:solidFill>
                      <a:srgbClr val="00B050"/>
                    </a:solidFill>
                  </a:rPr>
                  <a:t>負荷抵抗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ja-JP" altLang="en-US" sz="2400" dirty="0"/>
                  <a:t>は</a:t>
                </a:r>
                <a:r>
                  <a:rPr lang="ja-JP" altLang="en-US" sz="2400" dirty="0" smtClean="0">
                    <a:solidFill>
                      <a:srgbClr val="FF0000"/>
                    </a:solidFill>
                  </a:rPr>
                  <a:t>未知</a:t>
                </a:r>
                <a:endParaRPr lang="en-US" altLang="ja-JP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テキスト ボックス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51111"/>
                <a:ext cx="8640960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1129" t="-8824" b="-13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4994724" y="4120391"/>
                <a:ext cx="483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724" y="4120391"/>
                <a:ext cx="48308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線コネクタ 71"/>
          <p:cNvCxnSpPr/>
          <p:nvPr/>
        </p:nvCxnSpPr>
        <p:spPr>
          <a:xfrm rot="5400000">
            <a:off x="1677828" y="2222912"/>
            <a:ext cx="0" cy="828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rot="5400000">
            <a:off x="4830801" y="2852976"/>
            <a:ext cx="0" cy="720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/>
              <p:cNvSpPr txBox="1"/>
              <p:nvPr/>
            </p:nvSpPr>
            <p:spPr>
              <a:xfrm>
                <a:off x="888246" y="2420888"/>
                <a:ext cx="457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p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4" name="テキスト ボックス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46" y="2420888"/>
                <a:ext cx="457433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/>
              <p:cNvSpPr txBox="1"/>
              <p:nvPr/>
            </p:nvSpPr>
            <p:spPr>
              <a:xfrm>
                <a:off x="4051685" y="2996952"/>
                <a:ext cx="4771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5" name="テキスト ボックス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685" y="2996952"/>
                <a:ext cx="47718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矢印コネクタ 11"/>
          <p:cNvCxnSpPr/>
          <p:nvPr/>
        </p:nvCxnSpPr>
        <p:spPr>
          <a:xfrm>
            <a:off x="4937948" y="2974220"/>
            <a:ext cx="180000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flipH="1" flipV="1">
            <a:off x="5333789" y="3185369"/>
            <a:ext cx="180000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V="1">
            <a:off x="1751048" y="2649636"/>
            <a:ext cx="108000" cy="180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>
            <a:off x="1579562" y="3023666"/>
            <a:ext cx="72000" cy="180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H="1" flipV="1">
            <a:off x="2246774" y="2672397"/>
            <a:ext cx="144000" cy="180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2506591" y="3038433"/>
            <a:ext cx="108000" cy="180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459131" y="266914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422904" y="264961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630641" y="1988591"/>
            <a:ext cx="2957583" cy="2808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60233" y="1988840"/>
            <a:ext cx="18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簡単のため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圧力振幅を制御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621975" y="6252265"/>
            <a:ext cx="8486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[3]</a:t>
            </a:r>
            <a:r>
              <a:rPr lang="ja-JP" altLang="en-US" sz="1600" dirty="0" smtClean="0"/>
              <a:t>“</a:t>
            </a:r>
            <a:r>
              <a:rPr lang="ja-JP" altLang="en-US" sz="1600" dirty="0"/>
              <a:t>振動体の振幅を一定とする振動発電機負荷のフィードバック制御系の安定性解析</a:t>
            </a:r>
            <a:r>
              <a:rPr lang="ja-JP" altLang="en-US" sz="1600" dirty="0" smtClean="0"/>
              <a:t>”</a:t>
            </a:r>
            <a:r>
              <a:rPr lang="en-US" altLang="ja-JP" sz="1600" dirty="0"/>
              <a:t> </a:t>
            </a:r>
            <a:endParaRPr lang="en-US" altLang="ja-JP" sz="1600" dirty="0" smtClean="0"/>
          </a:p>
          <a:p>
            <a:r>
              <a:rPr lang="en-US" altLang="ja-JP" sz="1600" dirty="0" smtClean="0"/>
              <a:t>(</a:t>
            </a:r>
            <a:r>
              <a:rPr lang="ja-JP" altLang="en-US" sz="1600" dirty="0" smtClean="0"/>
              <a:t>永井和貴 他 </a:t>
            </a:r>
            <a:r>
              <a:rPr lang="en-US" altLang="ja-JP" sz="1600" dirty="0" smtClean="0"/>
              <a:t>2017)</a:t>
            </a:r>
            <a:endParaRPr lang="ja-JP" altLang="en-US" sz="1600" dirty="0"/>
          </a:p>
        </p:txBody>
      </p:sp>
      <p:sp>
        <p:nvSpPr>
          <p:cNvPr id="7" name="正方形/長方形 6"/>
          <p:cNvSpPr/>
          <p:nvPr/>
        </p:nvSpPr>
        <p:spPr>
          <a:xfrm>
            <a:off x="2051719" y="2226350"/>
            <a:ext cx="1300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Value</a:t>
            </a:r>
            <a:endParaRPr lang="ja-JP" altLang="en-US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5287612" y="2765628"/>
            <a:ext cx="1300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Value</a:t>
            </a:r>
            <a:endParaRPr lang="ja-JP" altLang="en-US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660233" y="2755335"/>
            <a:ext cx="201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定常</a:t>
            </a:r>
            <a:r>
              <a:rPr lang="ja-JP" altLang="en-US" dirty="0">
                <a:solidFill>
                  <a:srgbClr val="FF0000"/>
                </a:solidFill>
              </a:rPr>
              <a:t>発振制御</a:t>
            </a:r>
            <a:r>
              <a:rPr lang="ja-JP" altLang="en-US" dirty="0" smtClean="0">
                <a:solidFill>
                  <a:srgbClr val="FF0000"/>
                </a:solidFill>
              </a:rPr>
              <a:t>系</a:t>
            </a:r>
            <a:r>
              <a:rPr lang="en-US" altLang="ja-JP" sz="1200" dirty="0" smtClean="0">
                <a:solidFill>
                  <a:srgbClr val="FF0000"/>
                </a:solidFill>
              </a:rPr>
              <a:t>[3]</a:t>
            </a:r>
            <a:r>
              <a:rPr lang="ja-JP" altLang="en-US" dirty="0" smtClean="0">
                <a:solidFill>
                  <a:srgbClr val="FF0000"/>
                </a:solidFill>
              </a:rPr>
              <a:t>を利用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0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0" grpId="0"/>
      <p:bldP spid="5" grpId="0" animBg="1"/>
      <p:bldP spid="62" grpId="0" animBg="1"/>
      <p:bldP spid="63" grpId="0" animBg="1"/>
      <p:bldP spid="10" grpId="0"/>
      <p:bldP spid="69" grpId="0" animBg="1"/>
      <p:bldP spid="71" grpId="0"/>
      <p:bldP spid="74" grpId="0"/>
      <p:bldP spid="75" grpId="0"/>
      <p:bldP spid="19" grpId="0"/>
      <p:bldP spid="50" grpId="0"/>
      <p:bldP spid="21" grpId="0" animBg="1"/>
      <p:bldP spid="22" grpId="0"/>
      <p:bldP spid="46" grpId="0"/>
      <p:bldP spid="7" grpId="0"/>
      <p:bldP spid="47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-133300"/>
            <a:ext cx="8784976" cy="114300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制御前後のエネルギー変換効率</a:t>
            </a:r>
            <a:endParaRPr lang="en-US" altLang="ja-JP" sz="4000" dirty="0">
              <a:latin typeface="+mj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83568" y="5085184"/>
            <a:ext cx="7776864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ysClr val="windowText" lastClr="000000"/>
                </a:solidFill>
              </a:rPr>
              <a:t>制御により調整された負荷が</a:t>
            </a:r>
            <a:endParaRPr kumimoji="1" lang="en-US" altLang="ja-JP" sz="2400" dirty="0" smtClean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ysClr val="windowText" lastClr="000000"/>
                </a:solidFill>
              </a:rPr>
              <a:t>エネルギー変換効率に与える効果を調査</a:t>
            </a:r>
            <a:endParaRPr kumimoji="1" lang="ja-JP" altLang="en-U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539552" y="2276872"/>
                <a:ext cx="7863724" cy="1017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en-US" altLang="ja-JP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en-US" altLang="ja-JP" sz="28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altLang="ja-JP" sz="2800" i="1">
                              <a:latin typeface="Cambria Math"/>
                              <a:ea typeface="Cambria Math"/>
                            </a:rPr>
                            <m:t>: </m:t>
                          </m:r>
                          <m:r>
                            <a:rPr lang="ja-JP" altLang="en-US" sz="2800" i="1">
                              <a:latin typeface="Cambria Math"/>
                            </a:rPr>
                            <m:t>発電電力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/>
                                  <a:ea typeface="Cambria Math"/>
                                </a:rPr>
                                <m:t>𝑡𝑜𝑡𝑎𝑙</m:t>
                              </m:r>
                            </m:sub>
                          </m:sSub>
                          <m:r>
                            <a:rPr lang="en-US" altLang="ja-JP" sz="2800" i="1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ja-JP" altLang="en-US" sz="2800" i="1">
                              <a:latin typeface="Cambria Math"/>
                            </a:rPr>
                            <m:t>ヒータへの投入電力</m:t>
                          </m:r>
                        </m:den>
                      </m:f>
                    </m:oMath>
                  </m:oMathPara>
                </a14:m>
                <a:endParaRPr lang="en-US" altLang="ja-JP" sz="2800" dirty="0" smtClean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76872"/>
                <a:ext cx="7863724" cy="10177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683568" y="3933056"/>
            <a:ext cx="5256584" cy="523220"/>
            <a:chOff x="960488" y="3379057"/>
            <a:chExt cx="525658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1824580" y="3409835"/>
                  <a:ext cx="43924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400" dirty="0" smtClean="0"/>
                    <a:t>制御適用前後の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en-US" altLang="ja-JP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ja-JP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ja-JP" altLang="en-US" sz="2400" dirty="0"/>
                    <a:t>を計測</a:t>
                  </a:r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4580" y="3409835"/>
                  <a:ext cx="4392492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222" t="-15789" b="-2368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右矢印 6"/>
            <p:cNvSpPr/>
            <p:nvPr/>
          </p:nvSpPr>
          <p:spPr>
            <a:xfrm>
              <a:off x="960488" y="3379057"/>
              <a:ext cx="731192" cy="5232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19725" y="1095127"/>
            <a:ext cx="5258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本</a:t>
            </a:r>
            <a:r>
              <a:rPr lang="ja-JP" altLang="en-US" sz="2400" dirty="0"/>
              <a:t>発表</a:t>
            </a:r>
            <a:r>
              <a:rPr lang="ja-JP" altLang="en-US" sz="2400" dirty="0" smtClean="0"/>
              <a:t>で定義するエネルギー変換効率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909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実験装置</a:t>
            </a:r>
            <a:endParaRPr kumimoji="1" lang="ja-JP" altLang="en-US" sz="3600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1"/>
          </p:nvPr>
        </p:nvSpPr>
        <p:spPr>
          <a:xfrm>
            <a:off x="251520" y="999444"/>
            <a:ext cx="9324528" cy="557348"/>
          </a:xfrm>
        </p:spPr>
        <p:txBody>
          <a:bodyPr>
            <a:no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</a:rPr>
              <a:t>リニアモータ</a:t>
            </a:r>
            <a:r>
              <a:rPr lang="en-US" altLang="ja-JP" sz="2000" dirty="0" smtClean="0">
                <a:solidFill>
                  <a:srgbClr val="FF0000"/>
                </a:solidFill>
              </a:rPr>
              <a:t>2</a:t>
            </a:r>
            <a:r>
              <a:rPr lang="ja-JP" altLang="en-US" sz="2000" dirty="0" smtClean="0">
                <a:solidFill>
                  <a:srgbClr val="FF0000"/>
                </a:solidFill>
              </a:rPr>
              <a:t>つ</a:t>
            </a:r>
            <a:r>
              <a:rPr lang="ja-JP" altLang="en-US" sz="2000" dirty="0" smtClean="0"/>
              <a:t>と</a:t>
            </a:r>
            <a:r>
              <a:rPr lang="ja-JP" altLang="en-US" sz="2000" dirty="0" smtClean="0">
                <a:solidFill>
                  <a:srgbClr val="0070C0"/>
                </a:solidFill>
              </a:rPr>
              <a:t>熱音響コア（熱音波変換デバイス）</a:t>
            </a:r>
            <a:r>
              <a:rPr lang="en-US" altLang="ja-JP" sz="2000" dirty="0" smtClean="0">
                <a:solidFill>
                  <a:srgbClr val="0070C0"/>
                </a:solidFill>
              </a:rPr>
              <a:t>5</a:t>
            </a:r>
            <a:r>
              <a:rPr lang="ja-JP" altLang="en-US" sz="2000" dirty="0" smtClean="0">
                <a:solidFill>
                  <a:srgbClr val="0070C0"/>
                </a:solidFill>
              </a:rPr>
              <a:t>段</a:t>
            </a:r>
            <a:r>
              <a:rPr lang="ja-JP" altLang="en-US" sz="2000" dirty="0" smtClean="0"/>
              <a:t>、</a:t>
            </a:r>
            <a:r>
              <a:rPr lang="ja-JP" altLang="en-US" sz="2000" dirty="0">
                <a:solidFill>
                  <a:srgbClr val="00B050"/>
                </a:solidFill>
              </a:rPr>
              <a:t>電気回路</a:t>
            </a:r>
            <a:r>
              <a:rPr lang="ja-JP" altLang="en-US" sz="2000" dirty="0" smtClean="0"/>
              <a:t>で</a:t>
            </a:r>
            <a:r>
              <a:rPr lang="ja-JP" altLang="en-US" sz="2000" dirty="0"/>
              <a:t>構成</a:t>
            </a:r>
            <a:endParaRPr lang="en-US" altLang="ja-JP" sz="2000" dirty="0"/>
          </a:p>
          <a:p>
            <a:endParaRPr kumimoji="1" lang="ja-JP" altLang="en-US" sz="2000" dirty="0"/>
          </a:p>
        </p:txBody>
      </p:sp>
      <p:sp>
        <p:nvSpPr>
          <p:cNvPr id="43" name="正方形/長方形 42"/>
          <p:cNvSpPr/>
          <p:nvPr/>
        </p:nvSpPr>
        <p:spPr>
          <a:xfrm>
            <a:off x="1925112" y="2392231"/>
            <a:ext cx="467382" cy="419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211960" y="2392231"/>
            <a:ext cx="3456384" cy="419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1298551" y="2997823"/>
            <a:ext cx="0" cy="68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1277169" y="3681823"/>
            <a:ext cx="3006799" cy="416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8335466" y="2997823"/>
            <a:ext cx="0" cy="684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>
          <a:xfrm>
            <a:off x="4283968" y="3362254"/>
            <a:ext cx="1278607" cy="6474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直線コネクタ 49"/>
          <p:cNvCxnSpPr/>
          <p:nvPr/>
        </p:nvCxnSpPr>
        <p:spPr>
          <a:xfrm flipH="1">
            <a:off x="5562577" y="3685986"/>
            <a:ext cx="27857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773113" y="2205735"/>
            <a:ext cx="115200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7668344" y="2205735"/>
            <a:ext cx="115212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endParaRPr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392494" y="2278047"/>
            <a:ext cx="1819466" cy="6474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Cores</a:t>
            </a:r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4283967" y="3339823"/>
                <a:ext cx="1278607" cy="64746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kumimoji="1" lang="ja-JP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7" y="3339823"/>
                <a:ext cx="1278607" cy="6474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1349112" y="3995772"/>
            <a:ext cx="711131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Electricity-feedback traveling-wave 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thermoacoustic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electric generator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1944469" y="1907586"/>
                <a:ext cx="12302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latin typeface="Cambria Math"/>
                            </a:rPr>
                            <m:t>𝑯</m:t>
                          </m:r>
                        </m:sub>
                      </m:sSub>
                      <m:r>
                        <a:rPr lang="ja-JP" altLang="en-US" sz="1600" b="1" i="1">
                          <a:latin typeface="Cambria Math"/>
                        </a:rPr>
                        <m:t>（</m:t>
                      </m:r>
                      <m:r>
                        <a:rPr lang="en-US" altLang="ja-JP" sz="1600" b="1" i="0" smtClean="0">
                          <a:latin typeface="Cambria Math"/>
                        </a:rPr>
                        <m:t>𝐇𝐨𝐭</m:t>
                      </m:r>
                      <m:r>
                        <a:rPr lang="ja-JP" altLang="en-US" sz="1600" b="1" i="1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kumimoji="1" lang="ja-JP" altLang="en-US" sz="1600" b="1" i="1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69" y="1907586"/>
                <a:ext cx="1230213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3448477" y="1907540"/>
                <a:ext cx="12302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latin typeface="Cambria Math"/>
                            </a:rPr>
                            <m:t>𝑪</m:t>
                          </m:r>
                        </m:sub>
                      </m:sSub>
                      <m:r>
                        <a:rPr lang="ja-JP" altLang="en-US" sz="1600" b="1" i="1">
                          <a:latin typeface="Cambria Math"/>
                        </a:rPr>
                        <m:t>（</m:t>
                      </m:r>
                      <m:r>
                        <a:rPr lang="en-US" altLang="ja-JP" sz="1600" b="1" i="0" smtClean="0">
                          <a:latin typeface="Cambria Math"/>
                        </a:rPr>
                        <m:t>𝐂𝐨𝐥𝐝</m:t>
                      </m:r>
                      <m:r>
                        <a:rPr lang="ja-JP" altLang="en-US" sz="1600" b="1" i="1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kumimoji="1" lang="ja-JP" altLang="en-US" sz="1600" b="1" i="1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477" y="1907540"/>
                <a:ext cx="1230213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コンテンツ プレースホルダー 8"/>
              <p:cNvSpPr txBox="1">
                <a:spLocks/>
              </p:cNvSpPr>
              <p:nvPr/>
            </p:nvSpPr>
            <p:spPr>
              <a:xfrm>
                <a:off x="251520" y="4388080"/>
                <a:ext cx="7923956" cy="6005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ja-JP" altLang="en-US" sz="2000" dirty="0" smtClean="0"/>
                  <a:t>制御系により</a:t>
                </a:r>
                <a:r>
                  <a:rPr lang="ja-JP" altLang="en-US" sz="2000" dirty="0" smtClean="0">
                    <a:solidFill>
                      <a:srgbClr val="00B050"/>
                    </a:solidFill>
                  </a:rPr>
                  <a:t>負荷抵抗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ja-JP" altLang="en-US" sz="2000" dirty="0" smtClean="0"/>
                  <a:t>の抵抗値</a:t>
                </a:r>
                <a:r>
                  <a:rPr lang="ja-JP" altLang="en-US" sz="2000" dirty="0"/>
                  <a:t>を</a:t>
                </a:r>
                <a:r>
                  <a:rPr lang="ja-JP" altLang="en-US" sz="2000" dirty="0" smtClean="0"/>
                  <a:t>調整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28" name="コンテンツ プレースホルダー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388080"/>
                <a:ext cx="7923956" cy="600580"/>
              </a:xfrm>
              <a:prstGeom prst="rect">
                <a:avLst/>
              </a:prstGeom>
              <a:blipFill rotWithShape="1">
                <a:blip r:embed="rId5"/>
                <a:stretch>
                  <a:fillRect l="-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コンテンツ プレースホルダー 8"/>
              <p:cNvSpPr txBox="1">
                <a:spLocks/>
              </p:cNvSpPr>
              <p:nvPr/>
            </p:nvSpPr>
            <p:spPr>
              <a:xfrm>
                <a:off x="251520" y="5373216"/>
                <a:ext cx="7923956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ja-JP" altLang="en-US" sz="2000" dirty="0" smtClean="0"/>
                  <a:t>ヒータとチラーにより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𝑯</m:t>
                        </m:r>
                      </m:sub>
                    </m:sSub>
                    <m:r>
                      <a:rPr lang="en-US" altLang="ja-JP" sz="200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ja-JP" altLang="en-US" sz="2000" dirty="0" smtClean="0"/>
                  <a:t>は指定値に調整</a:t>
                </a:r>
                <a:endParaRPr lang="en-US" altLang="ja-JP" sz="2000" dirty="0"/>
              </a:p>
              <a:p>
                <a:pPr>
                  <a:lnSpc>
                    <a:spcPct val="150000"/>
                  </a:lnSpc>
                </a:pPr>
                <a:endParaRPr lang="ja-JP" altLang="en-US" sz="2000" dirty="0"/>
              </a:p>
            </p:txBody>
          </p:sp>
        </mc:Choice>
        <mc:Fallback xmlns="">
          <p:sp>
            <p:nvSpPr>
              <p:cNvPr id="29" name="コンテンツ プレースホルダー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373216"/>
                <a:ext cx="7923956" cy="576064"/>
              </a:xfrm>
              <a:prstGeom prst="rect">
                <a:avLst/>
              </a:prstGeom>
              <a:blipFill rotWithShape="1">
                <a:blip r:embed="rId6"/>
                <a:stretch>
                  <a:fillRect l="-615" b="-1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コンテンツ プレースホルダー 8"/>
              <p:cNvSpPr txBox="1">
                <a:spLocks/>
              </p:cNvSpPr>
              <p:nvPr/>
            </p:nvSpPr>
            <p:spPr>
              <a:xfrm>
                <a:off x="251520" y="4913574"/>
                <a:ext cx="7923956" cy="4596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ja-JP" altLang="en-US" sz="2000" dirty="0"/>
                  <a:t>発電電力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ja-JP" altLang="en-US" sz="2000" dirty="0"/>
                  <a:t>として</a:t>
                </a:r>
                <a:r>
                  <a:rPr lang="ja-JP" altLang="en-US" sz="2000" dirty="0" smtClean="0">
                    <a:solidFill>
                      <a:srgbClr val="00B050"/>
                    </a:solidFill>
                  </a:rPr>
                  <a:t>負荷抵抗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B05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ja-JP" altLang="en-US" sz="2000" dirty="0" smtClean="0"/>
                  <a:t>で</a:t>
                </a:r>
                <a:r>
                  <a:rPr lang="ja-JP" altLang="en-US" sz="2000" dirty="0"/>
                  <a:t>の消費電力</a:t>
                </a:r>
                <a:r>
                  <a:rPr lang="ja-JP" altLang="en-US" sz="2000" dirty="0" smtClean="0"/>
                  <a:t>を</a:t>
                </a:r>
                <a:r>
                  <a:rPr lang="ja-JP" altLang="en-US" sz="2000" dirty="0"/>
                  <a:t>計測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0" name="コンテンツ プレースホルダー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913574"/>
                <a:ext cx="7923956" cy="459641"/>
              </a:xfrm>
              <a:prstGeom prst="rect">
                <a:avLst/>
              </a:prstGeom>
              <a:blipFill>
                <a:blip r:embed="rId7"/>
                <a:stretch>
                  <a:fillRect l="-692" b="-29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コンテンツ プレースホルダー 8"/>
              <p:cNvSpPr txBox="1">
                <a:spLocks/>
              </p:cNvSpPr>
              <p:nvPr/>
            </p:nvSpPr>
            <p:spPr>
              <a:xfrm>
                <a:off x="251520" y="5877272"/>
                <a:ext cx="7923956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ja-JP" altLang="en-US" sz="2000" dirty="0" smtClean="0">
                    <a:solidFill>
                      <a:schemeClr val="tx1"/>
                    </a:solidFill>
                  </a:rPr>
                  <a:t>ヒータへの投入電力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ja-JP" altLang="en-US" sz="2000" dirty="0" smtClean="0"/>
                  <a:t>を</a:t>
                </a:r>
                <a:r>
                  <a:rPr lang="ja-JP" altLang="en-US" sz="2000" dirty="0"/>
                  <a:t>計測</a:t>
                </a:r>
                <a:endParaRPr lang="en-US" altLang="ja-JP" sz="2000" dirty="0"/>
              </a:p>
              <a:p>
                <a:pPr>
                  <a:lnSpc>
                    <a:spcPct val="150000"/>
                  </a:lnSpc>
                </a:pPr>
                <a:endParaRPr lang="ja-JP" altLang="en-US" sz="2000" dirty="0"/>
              </a:p>
            </p:txBody>
          </p:sp>
        </mc:Choice>
        <mc:Fallback xmlns="">
          <p:sp>
            <p:nvSpPr>
              <p:cNvPr id="31" name="コンテンツ プレースホルダー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77272"/>
                <a:ext cx="7923956" cy="576064"/>
              </a:xfrm>
              <a:prstGeom prst="rect">
                <a:avLst/>
              </a:prstGeom>
              <a:blipFill>
                <a:blip r:embed="rId8"/>
                <a:stretch>
                  <a:fillRect l="-692" b="-2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/>
          <p:cNvGrpSpPr/>
          <p:nvPr/>
        </p:nvGrpSpPr>
        <p:grpSpPr>
          <a:xfrm>
            <a:off x="4510951" y="2843644"/>
            <a:ext cx="900000" cy="369332"/>
            <a:chOff x="4510951" y="2785185"/>
            <a:chExt cx="900000" cy="369332"/>
          </a:xfrm>
        </p:grpSpPr>
        <p:cxnSp>
          <p:nvCxnSpPr>
            <p:cNvPr id="33" name="直線矢印コネクタ 32"/>
            <p:cNvCxnSpPr/>
            <p:nvPr/>
          </p:nvCxnSpPr>
          <p:spPr>
            <a:xfrm>
              <a:off x="4510951" y="3140968"/>
              <a:ext cx="9000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正方形/長方形 6"/>
                <p:cNvSpPr/>
                <p:nvPr/>
              </p:nvSpPr>
              <p:spPr>
                <a:xfrm>
                  <a:off x="4720629" y="2785185"/>
                  <a:ext cx="4806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" name="正方形/長方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629" y="2785185"/>
                  <a:ext cx="48064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グループ化 12"/>
          <p:cNvGrpSpPr/>
          <p:nvPr/>
        </p:nvGrpSpPr>
        <p:grpSpPr>
          <a:xfrm>
            <a:off x="3275856" y="1463263"/>
            <a:ext cx="853823" cy="782831"/>
            <a:chOff x="3275856" y="1463263"/>
            <a:chExt cx="853823" cy="782831"/>
          </a:xfrm>
        </p:grpSpPr>
        <p:cxnSp>
          <p:nvCxnSpPr>
            <p:cNvPr id="38" name="直線矢印コネクタ 37"/>
            <p:cNvCxnSpPr/>
            <p:nvPr/>
          </p:nvCxnSpPr>
          <p:spPr>
            <a:xfrm flipH="1">
              <a:off x="3292494" y="1647929"/>
              <a:ext cx="9733" cy="59816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/>
                <p:cNvSpPr/>
                <p:nvPr/>
              </p:nvSpPr>
              <p:spPr>
                <a:xfrm>
                  <a:off x="3275856" y="1463263"/>
                  <a:ext cx="8538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𝑡𝑜𝑡𝑎𝑙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2" name="正方形/長方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856" y="1463263"/>
                  <a:ext cx="85382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2051720" y="1907307"/>
                <a:ext cx="10167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𝑯</m:t>
                          </m:r>
                        </m:sub>
                      </m:sSub>
                      <m:r>
                        <a:rPr lang="ja-JP" altLang="en-US" sz="1600" b="1" i="1">
                          <a:solidFill>
                            <a:srgbClr val="FF0000"/>
                          </a:solidFill>
                          <a:latin typeface="Cambria Math"/>
                        </a:rPr>
                        <m:t>（</m:t>
                      </m:r>
                      <m:r>
                        <a:rPr lang="en-US" altLang="ja-JP" sz="16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𝐇𝐨𝐭</m:t>
                      </m:r>
                      <m:r>
                        <a:rPr lang="ja-JP" altLang="en-US" sz="1600" b="1" i="1">
                          <a:solidFill>
                            <a:srgbClr val="FF0000"/>
                          </a:solidFill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kumimoji="1" lang="ja-JP" altLang="en-US" sz="16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907307"/>
                <a:ext cx="1016705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3448477" y="1900218"/>
                <a:ext cx="12302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𝑪</m:t>
                          </m:r>
                        </m:sub>
                      </m:sSub>
                      <m:r>
                        <a:rPr lang="ja-JP" altLang="en-US" sz="1600" b="1" i="1">
                          <a:solidFill>
                            <a:srgbClr val="FF0000"/>
                          </a:solidFill>
                          <a:latin typeface="Cambria Math"/>
                        </a:rPr>
                        <m:t>（</m:t>
                      </m:r>
                      <m:r>
                        <a:rPr lang="en-US" altLang="ja-JP" sz="16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𝐂𝐨𝐥𝐝</m:t>
                      </m:r>
                      <m:r>
                        <a:rPr lang="ja-JP" altLang="en-US" sz="1600" b="1" i="1">
                          <a:solidFill>
                            <a:srgbClr val="FF0000"/>
                          </a:solidFill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kumimoji="1" lang="ja-JP" altLang="en-US" sz="16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477" y="1900218"/>
                <a:ext cx="1230213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8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26" grpId="0"/>
      <p:bldP spid="28" grpId="0"/>
      <p:bldP spid="29" grpId="0"/>
      <p:bldP spid="30" grpId="0"/>
      <p:bldP spid="31" grpId="0"/>
      <p:bldP spid="48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グループ化 4099"/>
          <p:cNvGrpSpPr/>
          <p:nvPr/>
        </p:nvGrpSpPr>
        <p:grpSpPr>
          <a:xfrm>
            <a:off x="-263169" y="4383947"/>
            <a:ext cx="2597150" cy="1944687"/>
            <a:chOff x="-2561654" y="4580657"/>
            <a:chExt cx="2597150" cy="1944687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61654" y="4580657"/>
              <a:ext cx="2597150" cy="1944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" name="正方形/長方形 111"/>
            <p:cNvSpPr/>
            <p:nvPr/>
          </p:nvSpPr>
          <p:spPr>
            <a:xfrm>
              <a:off x="-538099" y="6052716"/>
              <a:ext cx="360000" cy="36000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ja-JP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816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制御系の構成（定常発振制御系）</a:t>
            </a:r>
            <a:endParaRPr kumimoji="1" lang="ja-JP" altLang="en-US" sz="3600" dirty="0"/>
          </a:p>
        </p:txBody>
      </p:sp>
      <p:sp>
        <p:nvSpPr>
          <p:cNvPr id="5" name="正方形/長方形 4"/>
          <p:cNvSpPr/>
          <p:nvPr/>
        </p:nvSpPr>
        <p:spPr>
          <a:xfrm>
            <a:off x="7566200" y="442246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ja-JP" altLang="en-US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620461" y="432914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ja-JP" altLang="en-US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2490399" y="4329144"/>
                <a:ext cx="4819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ja-JP" i="1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ja-JP" altLang="en-US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399" y="4329144"/>
                <a:ext cx="48199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3045202" y="5680566"/>
                <a:ext cx="442750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ja-JP" i="1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ja-JP" i="1" dirty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ja-JP" altLang="en-US" i="1" dirty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ja-JP" altLang="en-US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202" y="5680566"/>
                <a:ext cx="442750" cy="376770"/>
              </a:xfrm>
              <a:prstGeom prst="rect">
                <a:avLst/>
              </a:prstGeom>
              <a:blipFill rotWithShape="1">
                <a:blip r:embed="rId10"/>
                <a:stretch>
                  <a:fillRect r="-2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5218477" y="430273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ja-JP" altLang="en-US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6109734" y="4019165"/>
                <a:ext cx="480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ja-JP" altLang="en-US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734" y="4019165"/>
                <a:ext cx="480644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4031243" y="4479720"/>
            <a:ext cx="982250" cy="4762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 cont</a:t>
            </a:r>
            <a:r>
              <a:rPr lang="en-US" altLang="ja-JP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540219" y="5563746"/>
            <a:ext cx="972000" cy="5760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LPF</a:t>
            </a:r>
            <a:endParaRPr kumimoji="1" lang="ja-JP" alt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7035118" y="5562899"/>
                <a:ext cx="972000" cy="5760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1" lang="ja-JP" altLang="en-US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・</m:t>
                          </m:r>
                        </m:e>
                      </m:d>
                    </m:oMath>
                  </m:oMathPara>
                </a14:m>
                <a:endParaRPr kumimoji="1" lang="ja-JP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118" y="5562899"/>
                <a:ext cx="972000" cy="57606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4028051" y="5581490"/>
                <a:ext cx="972000" cy="57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051" y="5581490"/>
                <a:ext cx="972000" cy="576000"/>
              </a:xfrm>
              <a:prstGeom prst="rect">
                <a:avLst/>
              </a:prstGeom>
              <a:blipFill rotWithShape="1">
                <a:blip r:embed="rId13"/>
                <a:stretch>
                  <a:fillRect l="-1235" t="-53608" r="-27778" b="-9278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円/楕円 14"/>
          <p:cNvSpPr/>
          <p:nvPr/>
        </p:nvSpPr>
        <p:spPr>
          <a:xfrm>
            <a:off x="3353695" y="4663825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525695" y="4728546"/>
            <a:ext cx="828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5400000" flipH="1">
            <a:off x="2869239" y="5309079"/>
            <a:ext cx="108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5573025" y="4490441"/>
                <a:ext cx="811558" cy="47620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kumimoji="1" lang="en-US" altLang="ja-JP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ja-JP" i="1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kumimoji="1" lang="en-US" altLang="ja-JP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1" lang="ja-JP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25" y="4490441"/>
                <a:ext cx="811558" cy="476209"/>
              </a:xfrm>
              <a:prstGeom prst="rect">
                <a:avLst/>
              </a:prstGeom>
              <a:blipFill rotWithShape="1">
                <a:blip r:embed="rId14"/>
                <a:stretch>
                  <a:fillRect b="-61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矢印コネクタ 18"/>
          <p:cNvCxnSpPr/>
          <p:nvPr/>
        </p:nvCxnSpPr>
        <p:spPr>
          <a:xfrm>
            <a:off x="3476691" y="4728546"/>
            <a:ext cx="54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030896" y="4728546"/>
            <a:ext cx="54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>
            <a:off x="5000051" y="5860456"/>
            <a:ext cx="54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6503095" y="5860456"/>
            <a:ext cx="54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 26"/>
          <p:cNvSpPr/>
          <p:nvPr/>
        </p:nvSpPr>
        <p:spPr>
          <a:xfrm>
            <a:off x="2339752" y="4019164"/>
            <a:ext cx="6696744" cy="239821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23928" y="6232710"/>
            <a:ext cx="365743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onstant oscillation control system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2999640" y="1321831"/>
            <a:ext cx="6036856" cy="2395201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923928" y="889783"/>
            <a:ext cx="4373478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Electricity-feedback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traveling-wave</a:t>
            </a:r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thermoacoustic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electric generator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994371" y="2664656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400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ja-JP" altLang="en-US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5325651" y="1732083"/>
            <a:ext cx="0" cy="39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グループ化 32"/>
          <p:cNvGrpSpPr/>
          <p:nvPr/>
        </p:nvGrpSpPr>
        <p:grpSpPr>
          <a:xfrm>
            <a:off x="3899731" y="2126799"/>
            <a:ext cx="4356510" cy="540000"/>
            <a:chOff x="1133648" y="5211228"/>
            <a:chExt cx="4356510" cy="540000"/>
          </a:xfrm>
        </p:grpSpPr>
        <p:sp>
          <p:nvSpPr>
            <p:cNvPr id="34" name="正方形/長方形 33"/>
            <p:cNvSpPr/>
            <p:nvPr/>
          </p:nvSpPr>
          <p:spPr>
            <a:xfrm>
              <a:off x="1361554" y="5337212"/>
              <a:ext cx="3858604" cy="2880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正方形/長方形 34"/>
                <p:cNvSpPr/>
                <p:nvPr/>
              </p:nvSpPr>
              <p:spPr>
                <a:xfrm>
                  <a:off x="1133648" y="5211228"/>
                  <a:ext cx="540000" cy="540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40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altLang="ja-JP" sz="1400" b="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ja-JP" sz="1400" b="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400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正方形/長方形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648" y="5211228"/>
                  <a:ext cx="540000" cy="54000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正方形/長方形 35"/>
                <p:cNvSpPr/>
                <p:nvPr/>
              </p:nvSpPr>
              <p:spPr>
                <a:xfrm>
                  <a:off x="4950158" y="5211228"/>
                  <a:ext cx="540000" cy="540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40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altLang="ja-JP" sz="1400" b="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ja-JP" sz="1400" b="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400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正方形/長方形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0158" y="5211228"/>
                  <a:ext cx="540000" cy="54000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正方形/長方形 36"/>
            <p:cNvSpPr/>
            <p:nvPr/>
          </p:nvSpPr>
          <p:spPr>
            <a:xfrm>
              <a:off x="2004516" y="5211228"/>
              <a:ext cx="1053744" cy="54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Cores</a:t>
              </a:r>
              <a:endParaRPr kumimoji="1" lang="ja-JP" altLang="en-US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8" name="直線コネクタ 37"/>
          <p:cNvCxnSpPr/>
          <p:nvPr/>
        </p:nvCxnSpPr>
        <p:spPr>
          <a:xfrm flipH="1" flipV="1">
            <a:off x="3387168" y="2275045"/>
            <a:ext cx="50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H="1" flipV="1">
            <a:off x="3539691" y="2540815"/>
            <a:ext cx="3600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H="1" flipV="1">
            <a:off x="8256241" y="2252783"/>
            <a:ext cx="6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 flipV="1">
            <a:off x="8256241" y="2540815"/>
            <a:ext cx="3600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rot="5400000" flipH="1" flipV="1">
            <a:off x="3287691" y="2792815"/>
            <a:ext cx="50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5400000" flipH="1" flipV="1">
            <a:off x="2884143" y="2779045"/>
            <a:ext cx="10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H="1" flipV="1">
            <a:off x="3539691" y="3054340"/>
            <a:ext cx="536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 flipV="1">
            <a:off x="3398776" y="3287714"/>
            <a:ext cx="52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rot="5400000" flipH="1" flipV="1">
            <a:off x="8238281" y="2914570"/>
            <a:ext cx="75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rot="5400000" flipH="1" flipV="1">
            <a:off x="8519566" y="2659345"/>
            <a:ext cx="7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5974054" y="2982340"/>
            <a:ext cx="504000" cy="14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7477435" y="2360799"/>
            <a:ext cx="72000" cy="7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6885207" y="1703373"/>
            <a:ext cx="1053744" cy="54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ressure</a:t>
            </a:r>
          </a:p>
          <a:p>
            <a:pPr algn="ctr"/>
            <a:r>
              <a:rPr lang="en-US" altLang="ja-JP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endParaRPr kumimoji="1" lang="ja-JP" altLang="en-US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289909" y="2474417"/>
            <a:ext cx="329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287609" y="1980979"/>
            <a:ext cx="329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788591" y="2994318"/>
            <a:ext cx="375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endParaRPr kumimoji="1" lang="ja-JP" altLang="en-US" sz="1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 flipH="1">
            <a:off x="6714505" y="3065758"/>
            <a:ext cx="395" cy="226812"/>
          </a:xfrm>
          <a:prstGeom prst="line">
            <a:avLst/>
          </a:prstGeom>
          <a:ln>
            <a:solidFill>
              <a:schemeClr val="tx1"/>
            </a:solidFill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円/楕円 54"/>
          <p:cNvSpPr>
            <a:spLocks noChangeAspect="1"/>
          </p:cNvSpPr>
          <p:nvPr/>
        </p:nvSpPr>
        <p:spPr>
          <a:xfrm>
            <a:off x="6675666" y="3019585"/>
            <a:ext cx="66937" cy="6694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コネクタ 55"/>
          <p:cNvCxnSpPr/>
          <p:nvPr/>
        </p:nvCxnSpPr>
        <p:spPr>
          <a:xfrm>
            <a:off x="6134426" y="3283045"/>
            <a:ext cx="0" cy="130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6021913" y="3415429"/>
            <a:ext cx="225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H="1">
            <a:off x="6050869" y="3415429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>
            <a:off x="6020455" y="3415429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H="1">
            <a:off x="6078187" y="3415429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H="1">
            <a:off x="6107128" y="3416564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H="1">
            <a:off x="6137911" y="3415429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6168694" y="3415429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>
            <a:off x="6199477" y="3415429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円/楕円 64"/>
          <p:cNvSpPr>
            <a:spLocks noChangeAspect="1"/>
          </p:cNvSpPr>
          <p:nvPr/>
        </p:nvSpPr>
        <p:spPr>
          <a:xfrm>
            <a:off x="6680992" y="3247850"/>
            <a:ext cx="66937" cy="6694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6" name="直線コネクタ 65"/>
          <p:cNvCxnSpPr/>
          <p:nvPr/>
        </p:nvCxnSpPr>
        <p:spPr>
          <a:xfrm flipH="1">
            <a:off x="5751238" y="3053057"/>
            <a:ext cx="395" cy="226812"/>
          </a:xfrm>
          <a:prstGeom prst="line">
            <a:avLst/>
          </a:prstGeom>
          <a:ln>
            <a:solidFill>
              <a:schemeClr val="tx1"/>
            </a:solidFill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>
            <a:spLocks noChangeAspect="1"/>
          </p:cNvSpPr>
          <p:nvPr/>
        </p:nvSpPr>
        <p:spPr>
          <a:xfrm>
            <a:off x="5712399" y="3006884"/>
            <a:ext cx="66937" cy="6694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>
            <a:spLocks noChangeAspect="1"/>
          </p:cNvSpPr>
          <p:nvPr/>
        </p:nvSpPr>
        <p:spPr>
          <a:xfrm>
            <a:off x="5717725" y="3235149"/>
            <a:ext cx="66937" cy="6694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391941" y="2994318"/>
            <a:ext cx="388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endParaRPr kumimoji="1" lang="ja-JP" altLang="en-US" sz="1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561083" y="2000225"/>
            <a:ext cx="329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575704" y="2488317"/>
            <a:ext cx="329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直線矢印コネクタ 71"/>
          <p:cNvCxnSpPr>
            <a:stCxn id="18" idx="0"/>
            <a:endCxn id="99" idx="3"/>
          </p:cNvCxnSpPr>
          <p:nvPr/>
        </p:nvCxnSpPr>
        <p:spPr>
          <a:xfrm flipV="1">
            <a:off x="5978804" y="2818545"/>
            <a:ext cx="309158" cy="16718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 flipH="1">
            <a:off x="3405242" y="5860456"/>
            <a:ext cx="612000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/>
          <p:cNvSpPr/>
          <p:nvPr/>
        </p:nvSpPr>
        <p:spPr>
          <a:xfrm>
            <a:off x="5280523" y="1537628"/>
            <a:ext cx="1133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emperature </a:t>
            </a:r>
          </a:p>
          <a:p>
            <a:pPr algn="ctr"/>
            <a:r>
              <a:rPr lang="en-US" altLang="ja-JP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endParaRPr lang="ja-JP" altLang="en-US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072972" y="4388497"/>
            <a:ext cx="329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127004" y="4798379"/>
            <a:ext cx="329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7566121" y="4422469"/>
            <a:ext cx="30008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ja-JP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3620382" y="4329144"/>
            <a:ext cx="287258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ja-JP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2490320" y="4329144"/>
                <a:ext cx="481990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ja-JP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ja-JP" altLang="en-US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320" y="4329144"/>
                <a:ext cx="48199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/>
              <p:cNvSpPr/>
              <p:nvPr/>
            </p:nvSpPr>
            <p:spPr>
              <a:xfrm>
                <a:off x="3045123" y="5680566"/>
                <a:ext cx="442750" cy="37677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ja-JP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ja-JP" altLang="en-US" i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ja-JP" altLang="en-US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正方形/長方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123" y="5680566"/>
                <a:ext cx="442750" cy="376770"/>
              </a:xfrm>
              <a:prstGeom prst="rect">
                <a:avLst/>
              </a:prstGeom>
              <a:blipFill rotWithShape="1">
                <a:blip r:embed="rId18"/>
                <a:stretch>
                  <a:fillRect r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正方形/長方形 81"/>
          <p:cNvSpPr/>
          <p:nvPr/>
        </p:nvSpPr>
        <p:spPr>
          <a:xfrm>
            <a:off x="5218398" y="4302731"/>
            <a:ext cx="30008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ja-JP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正方形/長方形 82"/>
              <p:cNvSpPr/>
              <p:nvPr/>
            </p:nvSpPr>
            <p:spPr>
              <a:xfrm>
                <a:off x="6108970" y="4019165"/>
                <a:ext cx="480644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ja-JP" altLang="en-US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正方形/長方形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970" y="4019165"/>
                <a:ext cx="480644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正方形/長方形 83"/>
          <p:cNvSpPr/>
          <p:nvPr/>
        </p:nvSpPr>
        <p:spPr>
          <a:xfrm>
            <a:off x="4031164" y="4479720"/>
            <a:ext cx="982250" cy="47620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 cont</a:t>
            </a:r>
            <a:r>
              <a:rPr lang="en-US" altLang="ja-JP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5540140" y="5563746"/>
            <a:ext cx="972000" cy="57606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LPF</a:t>
            </a:r>
            <a:endParaRPr kumimoji="1" lang="ja-JP" alt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正方形/長方形 85"/>
              <p:cNvSpPr/>
              <p:nvPr/>
            </p:nvSpPr>
            <p:spPr>
              <a:xfrm>
                <a:off x="7040646" y="5557341"/>
                <a:ext cx="972000" cy="5760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1" lang="ja-JP" altLang="en-US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・</m:t>
                          </m:r>
                        </m:e>
                      </m:d>
                    </m:oMath>
                  </m:oMathPara>
                </a14:m>
                <a:endParaRPr kumimoji="1" lang="ja-JP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正方形/長方形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646" y="5557341"/>
                <a:ext cx="972000" cy="57606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正方形/長方形 86"/>
              <p:cNvSpPr/>
              <p:nvPr/>
            </p:nvSpPr>
            <p:spPr>
              <a:xfrm>
                <a:off x="4027972" y="5581490"/>
                <a:ext cx="972000" cy="57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正方形/長方形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972" y="5581490"/>
                <a:ext cx="972000" cy="576000"/>
              </a:xfrm>
              <a:prstGeom prst="rect">
                <a:avLst/>
              </a:prstGeom>
              <a:blipFill rotWithShape="1">
                <a:blip r:embed="rId21"/>
                <a:stretch>
                  <a:fillRect l="-1235" t="-53608" r="-27778" b="-92784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円/楕円 87"/>
          <p:cNvSpPr/>
          <p:nvPr/>
        </p:nvSpPr>
        <p:spPr>
          <a:xfrm>
            <a:off x="3353616" y="4663825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9" name="直線矢印コネクタ 88"/>
          <p:cNvCxnSpPr/>
          <p:nvPr/>
        </p:nvCxnSpPr>
        <p:spPr>
          <a:xfrm>
            <a:off x="2525616" y="4728546"/>
            <a:ext cx="828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/>
          <p:nvPr/>
        </p:nvCxnSpPr>
        <p:spPr>
          <a:xfrm rot="5400000" flipH="1">
            <a:off x="2869160" y="5309079"/>
            <a:ext cx="108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正方形/長方形 90"/>
              <p:cNvSpPr/>
              <p:nvPr/>
            </p:nvSpPr>
            <p:spPr>
              <a:xfrm>
                <a:off x="5567056" y="4490441"/>
                <a:ext cx="811558" cy="47620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kumimoji="1" lang="en-US" altLang="ja-JP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ja-JP" i="1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kumimoji="1" lang="en-US" altLang="ja-JP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1" lang="ja-JP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正方形/長方形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056" y="4490441"/>
                <a:ext cx="811558" cy="476209"/>
              </a:xfrm>
              <a:prstGeom prst="rect">
                <a:avLst/>
              </a:prstGeom>
              <a:blipFill rotWithShape="1">
                <a:blip r:embed="rId22"/>
                <a:stretch>
                  <a:fillRect b="-6173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直線矢印コネクタ 91"/>
          <p:cNvCxnSpPr/>
          <p:nvPr/>
        </p:nvCxnSpPr>
        <p:spPr>
          <a:xfrm>
            <a:off x="3476612" y="4728546"/>
            <a:ext cx="5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/>
          <p:nvPr/>
        </p:nvCxnSpPr>
        <p:spPr>
          <a:xfrm>
            <a:off x="5030817" y="4728546"/>
            <a:ext cx="5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flipH="1">
            <a:off x="4999972" y="5860456"/>
            <a:ext cx="5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/>
          <p:cNvCxnSpPr/>
          <p:nvPr/>
        </p:nvCxnSpPr>
        <p:spPr>
          <a:xfrm flipH="1">
            <a:off x="6503016" y="5860456"/>
            <a:ext cx="5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正方形/長方形 98"/>
          <p:cNvSpPr/>
          <p:nvPr/>
        </p:nvSpPr>
        <p:spPr>
          <a:xfrm>
            <a:off x="5994292" y="2664656"/>
            <a:ext cx="293670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ja-JP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5974110" y="2982340"/>
            <a:ext cx="504000" cy="14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円/楕円 100"/>
          <p:cNvSpPr/>
          <p:nvPr/>
        </p:nvSpPr>
        <p:spPr>
          <a:xfrm>
            <a:off x="7477356" y="2360799"/>
            <a:ext cx="72000" cy="7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2" name="直線矢印コネクタ 101"/>
          <p:cNvCxnSpPr/>
          <p:nvPr/>
        </p:nvCxnSpPr>
        <p:spPr>
          <a:xfrm flipV="1">
            <a:off x="5981632" y="2818545"/>
            <a:ext cx="312271" cy="16718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>
          <a:xfrm flipH="1">
            <a:off x="3405163" y="5860456"/>
            <a:ext cx="612000" cy="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/>
          <p:cNvSpPr txBox="1"/>
          <p:nvPr/>
        </p:nvSpPr>
        <p:spPr>
          <a:xfrm>
            <a:off x="3072893" y="4388497"/>
            <a:ext cx="3297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3126925" y="4798379"/>
            <a:ext cx="3297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1" lang="ja-JP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106"/>
              <p:cNvSpPr txBox="1"/>
              <p:nvPr/>
            </p:nvSpPr>
            <p:spPr>
              <a:xfrm>
                <a:off x="145675" y="1095808"/>
                <a:ext cx="30048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 </a:t>
                </a:r>
                <a:r>
                  <a:rPr lang="ja-JP" altLang="en-US" sz="2400" dirty="0" smtClean="0"/>
                  <a:t>補償器の出力</a:t>
                </a:r>
                <a:endParaRPr lang="en-US" altLang="ja-JP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ja-JP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～</a:t>
                </a:r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 (-)</a:t>
                </a:r>
                <a:endParaRPr lang="en-US" altLang="ja-JP" sz="2400" dirty="0" smtClean="0"/>
              </a:p>
            </p:txBody>
          </p:sp>
        </mc:Choice>
        <mc:Fallback xmlns="">
          <p:sp>
            <p:nvSpPr>
              <p:cNvPr id="107" name="テキスト ボックス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75" y="1095808"/>
                <a:ext cx="3004896" cy="830997"/>
              </a:xfrm>
              <a:prstGeom prst="rect">
                <a:avLst/>
              </a:prstGeom>
              <a:blipFill rotWithShape="1">
                <a:blip r:embed="rId23"/>
                <a:stretch>
                  <a:fillRect l="-3245" t="-8824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直線矢印コネクタ 107"/>
          <p:cNvCxnSpPr/>
          <p:nvPr/>
        </p:nvCxnSpPr>
        <p:spPr>
          <a:xfrm flipH="1">
            <a:off x="7512460" y="2421240"/>
            <a:ext cx="896" cy="3132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/>
          <p:cNvCxnSpPr/>
          <p:nvPr/>
        </p:nvCxnSpPr>
        <p:spPr>
          <a:xfrm flipH="1">
            <a:off x="7513695" y="2421240"/>
            <a:ext cx="896" cy="313200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正方形/長方形 121"/>
          <p:cNvSpPr/>
          <p:nvPr/>
        </p:nvSpPr>
        <p:spPr>
          <a:xfrm>
            <a:off x="120327" y="4099183"/>
            <a:ext cx="209223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に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対する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信号処理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141768" y="2564904"/>
            <a:ext cx="300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負荷抵抗</a:t>
            </a:r>
            <a:endParaRPr lang="en-US" altLang="ja-JP" sz="2400" dirty="0" smtClean="0"/>
          </a:p>
          <a:p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400" dirty="0" smtClean="0"/>
              <a:t> = </a:t>
            </a:r>
            <a:r>
              <a:rPr lang="ja-JP" altLang="en-US" sz="2400" dirty="0" smtClean="0"/>
              <a:t>約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(Ω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ja-JP" sz="2400" dirty="0" smtClean="0"/>
          </a:p>
        </p:txBody>
      </p:sp>
      <p:sp>
        <p:nvSpPr>
          <p:cNvPr id="114" name="右矢印 113"/>
          <p:cNvSpPr/>
          <p:nvPr/>
        </p:nvSpPr>
        <p:spPr>
          <a:xfrm rot="5400000">
            <a:off x="1151646" y="2024868"/>
            <a:ext cx="504006" cy="4320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スライド番号プレースホルダー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4113" name="グループ化 4112"/>
          <p:cNvGrpSpPr/>
          <p:nvPr/>
        </p:nvGrpSpPr>
        <p:grpSpPr>
          <a:xfrm>
            <a:off x="-263169" y="4383475"/>
            <a:ext cx="2592288" cy="1944688"/>
            <a:chOff x="-180528" y="6164832"/>
            <a:chExt cx="2592288" cy="1944688"/>
          </a:xfrm>
        </p:grpSpPr>
        <p:grpSp>
          <p:nvGrpSpPr>
            <p:cNvPr id="4105" name="グループ化 4104"/>
            <p:cNvGrpSpPr/>
            <p:nvPr/>
          </p:nvGrpSpPr>
          <p:grpSpPr>
            <a:xfrm>
              <a:off x="-180528" y="6164832"/>
              <a:ext cx="2590800" cy="1944688"/>
              <a:chOff x="-2782634" y="530978"/>
              <a:chExt cx="2590800" cy="1944688"/>
            </a:xfrm>
          </p:grpSpPr>
          <p:pic>
            <p:nvPicPr>
              <p:cNvPr id="4104" name="Picture 7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782634" y="530978"/>
                <a:ext cx="2590800" cy="1944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1" name="正方形/長方形 120"/>
              <p:cNvSpPr/>
              <p:nvPr/>
            </p:nvSpPr>
            <p:spPr>
              <a:xfrm>
                <a:off x="-725835" y="2000225"/>
                <a:ext cx="29813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ja-JP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07" name="グループ化 4106"/>
            <p:cNvGrpSpPr/>
            <p:nvPr/>
          </p:nvGrpSpPr>
          <p:grpSpPr>
            <a:xfrm>
              <a:off x="-179040" y="6164833"/>
              <a:ext cx="2590800" cy="1944687"/>
              <a:chOff x="-2916832" y="2204864"/>
              <a:chExt cx="2590800" cy="1944687"/>
            </a:xfrm>
          </p:grpSpPr>
          <p:pic>
            <p:nvPicPr>
              <p:cNvPr id="4106" name="Picture 8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916832" y="2204864"/>
                <a:ext cx="2590800" cy="1944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正方形/長方形 110"/>
                  <p:cNvSpPr/>
                  <p:nvPr/>
                </p:nvSpPr>
                <p:spPr>
                  <a:xfrm>
                    <a:off x="-903995" y="2294417"/>
                    <a:ext cx="360000" cy="360000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ja-JP" alt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・</m:t>
                              </m:r>
                            </m:e>
                          </m:d>
                        </m:oMath>
                      </m:oMathPara>
                    </a14:m>
                    <a:endParaRPr kumimoji="1" lang="ja-JP" altLang="en-US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1" name="正方形/長方形 1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903995" y="2294417"/>
                    <a:ext cx="360000" cy="360000"/>
                  </a:xfrm>
                  <a:prstGeom prst="rect">
                    <a:avLst/>
                  </a:prstGeom>
                  <a:blipFill rotWithShape="1">
                    <a:blip r:embed="rId26"/>
                    <a:stretch>
                      <a:fillRect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114" name="グループ化 4113"/>
          <p:cNvGrpSpPr/>
          <p:nvPr/>
        </p:nvGrpSpPr>
        <p:grpSpPr>
          <a:xfrm>
            <a:off x="-263169" y="4385898"/>
            <a:ext cx="2592288" cy="1944688"/>
            <a:chOff x="-2844824" y="332184"/>
            <a:chExt cx="2592288" cy="1944688"/>
          </a:xfrm>
        </p:grpSpPr>
        <p:grpSp>
          <p:nvGrpSpPr>
            <p:cNvPr id="144" name="グループ化 143"/>
            <p:cNvGrpSpPr/>
            <p:nvPr/>
          </p:nvGrpSpPr>
          <p:grpSpPr>
            <a:xfrm>
              <a:off x="-2844824" y="332184"/>
              <a:ext cx="2590800" cy="1944688"/>
              <a:chOff x="-2782634" y="530978"/>
              <a:chExt cx="2590800" cy="1944688"/>
            </a:xfrm>
          </p:grpSpPr>
          <p:pic>
            <p:nvPicPr>
              <p:cNvPr id="145" name="Picture 7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782634" y="530978"/>
                <a:ext cx="2590800" cy="1944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6" name="正方形/長方形 145"/>
              <p:cNvSpPr/>
              <p:nvPr/>
            </p:nvSpPr>
            <p:spPr>
              <a:xfrm>
                <a:off x="-725835" y="2000225"/>
                <a:ext cx="29813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ja-JP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12" name="グループ化 4111"/>
            <p:cNvGrpSpPr/>
            <p:nvPr/>
          </p:nvGrpSpPr>
          <p:grpSpPr>
            <a:xfrm>
              <a:off x="-2843336" y="332185"/>
              <a:ext cx="2590800" cy="1944687"/>
              <a:chOff x="-2949457" y="2296277"/>
              <a:chExt cx="2590800" cy="194468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正方形/長方形 109"/>
                  <p:cNvSpPr/>
                  <p:nvPr/>
                </p:nvSpPr>
                <p:spPr>
                  <a:xfrm>
                    <a:off x="-935894" y="2399662"/>
                    <a:ext cx="360000" cy="360000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kumimoji="1" lang="en-US" altLang="ja-JP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PF</m:t>
                          </m:r>
                        </m:oMath>
                      </m:oMathPara>
                    </a14:m>
                    <a:endParaRPr kumimoji="1" lang="ja-JP" altLang="en-US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0" name="正方形/長方形 10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935894" y="2399662"/>
                    <a:ext cx="360000" cy="360000"/>
                  </a:xfrm>
                  <a:prstGeom prst="rect">
                    <a:avLst/>
                  </a:prstGeom>
                  <a:blipFill rotWithShape="1">
                    <a:blip r:embed="rId27"/>
                    <a:stretch>
                      <a:fillRect l="-32203" r="-18644"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108" name="Picture 9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949457" y="2296277"/>
                <a:ext cx="2590800" cy="1944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115" name="グループ化 4114"/>
          <p:cNvGrpSpPr/>
          <p:nvPr/>
        </p:nvGrpSpPr>
        <p:grpSpPr>
          <a:xfrm>
            <a:off x="-263169" y="4383475"/>
            <a:ext cx="2593223" cy="1944688"/>
            <a:chOff x="-2844824" y="5157192"/>
            <a:chExt cx="2593223" cy="1944688"/>
          </a:xfrm>
        </p:grpSpPr>
        <p:grpSp>
          <p:nvGrpSpPr>
            <p:cNvPr id="147" name="グループ化 146"/>
            <p:cNvGrpSpPr/>
            <p:nvPr/>
          </p:nvGrpSpPr>
          <p:grpSpPr>
            <a:xfrm>
              <a:off x="-2844824" y="5157192"/>
              <a:ext cx="2590800" cy="1944688"/>
              <a:chOff x="-2782634" y="530978"/>
              <a:chExt cx="2590800" cy="1944688"/>
            </a:xfrm>
          </p:grpSpPr>
          <p:pic>
            <p:nvPicPr>
              <p:cNvPr id="148" name="Picture 7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782634" y="530978"/>
                <a:ext cx="2590800" cy="1944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9" name="正方形/長方形 148"/>
              <p:cNvSpPr/>
              <p:nvPr/>
            </p:nvSpPr>
            <p:spPr>
              <a:xfrm>
                <a:off x="-725835" y="2000225"/>
                <a:ext cx="29813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ja-JP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11" name="グループ化 4110"/>
            <p:cNvGrpSpPr/>
            <p:nvPr/>
          </p:nvGrpSpPr>
          <p:grpSpPr>
            <a:xfrm>
              <a:off x="-2842401" y="5160648"/>
              <a:ext cx="2590800" cy="1938337"/>
              <a:chOff x="-2916832" y="4461622"/>
              <a:chExt cx="2590800" cy="1938337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916832" y="4461622"/>
                <a:ext cx="2590800" cy="1938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正方形/長方形 108"/>
                  <p:cNvSpPr/>
                  <p:nvPr/>
                </p:nvSpPr>
                <p:spPr>
                  <a:xfrm>
                    <a:off x="-898185" y="4570535"/>
                    <a:ext cx="360000" cy="360000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altLang="ja-JP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  <m:r>
                                <m:rPr>
                                  <m:nor/>
                                </m:rP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acc>
                        </m:oMath>
                      </m:oMathPara>
                    </a14:m>
                    <a:endParaRPr lang="ja-JP" altLang="en-US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9" name="正方形/長方形 10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898185" y="4570535"/>
                    <a:ext cx="360000" cy="360000"/>
                  </a:xfrm>
                  <a:prstGeom prst="rect">
                    <a:avLst/>
                  </a:prstGeom>
                  <a:blipFill rotWithShape="1">
                    <a:blip r:embed="rId30"/>
                    <a:stretch>
                      <a:fillRect l="-847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18900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84" grpId="0" animBg="1"/>
      <p:bldP spid="85" grpId="0" animBg="1"/>
      <p:bldP spid="86" grpId="0" animBg="1"/>
      <p:bldP spid="87" grpId="0" animBg="1"/>
      <p:bldP spid="88" grpId="0" animBg="1"/>
      <p:bldP spid="91" grpId="0" animBg="1"/>
      <p:bldP spid="99" grpId="0"/>
      <p:bldP spid="100" grpId="0" animBg="1"/>
      <p:bldP spid="101" grpId="0" animBg="1"/>
      <p:bldP spid="104" grpId="0"/>
      <p:bldP spid="105" grpId="0"/>
      <p:bldP spid="107" grpId="0"/>
      <p:bldP spid="122" grpId="0"/>
      <p:bldP spid="113" grpId="0"/>
      <p:bldP spid="1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13" y="2097248"/>
            <a:ext cx="4760483" cy="35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6156176" y="2901694"/>
                <a:ext cx="451854" cy="47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ja-JP" altLang="en-US" sz="2400" i="1" smtClean="0">
                              <a:solidFill>
                                <a:srgbClr val="99FF66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solidFill>
                                <a:srgbClr val="99FF66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>
                  <a:solidFill>
                    <a:srgbClr val="99FF66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901694"/>
                <a:ext cx="451854" cy="471539"/>
              </a:xfrm>
              <a:prstGeom prst="rect">
                <a:avLst/>
              </a:prstGeom>
              <a:blipFill rotWithShape="1">
                <a:blip r:embed="rId3"/>
                <a:stretch>
                  <a:fillRect t="-5195" r="-18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6084168" y="462351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6073535" y="2319263"/>
                <a:ext cx="7402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kumimoji="1" lang="en-US" altLang="ja-JP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535" y="2319263"/>
                <a:ext cx="74020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5148064" y="2823319"/>
                <a:ext cx="5816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r>
                            <a:rPr kumimoji="1" lang="en-US" altLang="ja-JP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1" lang="ja-JP" alt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823319"/>
                <a:ext cx="58163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4579429" y="2655962"/>
            <a:ext cx="360040" cy="26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71417" y="2699395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370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実験結果：温度一定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3508" y="5858108"/>
            <a:ext cx="889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圧力</a:t>
            </a:r>
            <a:r>
              <a:rPr lang="ja-JP" altLang="en-US" sz="2800" dirty="0" smtClean="0">
                <a:solidFill>
                  <a:srgbClr val="FF0000"/>
                </a:solidFill>
              </a:rPr>
              <a:t>振幅が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目標値一定</a:t>
            </a:r>
            <a:r>
              <a:rPr kumimoji="1" lang="ja-JP" altLang="en-US" sz="2800" dirty="0" smtClean="0"/>
              <a:t>になるように負荷抵抗</a:t>
            </a:r>
            <a:r>
              <a:rPr lang="ja-JP" altLang="en-US" sz="2800" dirty="0"/>
              <a:t>が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自動調整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338296" y="992922"/>
                <a:ext cx="77773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altLang="ja-JP" sz="20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300 (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altLang="ja-JP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(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（ヒーターとチラーに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より</a:t>
                </a:r>
                <a:r>
                  <a:rPr lang="ja-JP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温度一定）</a:t>
                </a:r>
                <a:endParaRPr lang="en-US" altLang="ja-JP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目標値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370 (Pa)</a:t>
                </a:r>
                <a:r>
                  <a:rPr lang="ja-JP" alt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比例ゲイン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0.04</a:t>
                </a:r>
                <a:r>
                  <a:rPr lang="ja-JP" alt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積分ゲイン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0.03 </a:t>
                </a: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96" y="992922"/>
                <a:ext cx="7777336" cy="707886"/>
              </a:xfrm>
              <a:prstGeom prst="rect">
                <a:avLst/>
              </a:prstGeom>
              <a:blipFill>
                <a:blip r:embed="rId6"/>
                <a:stretch>
                  <a:fillRect l="-784" t="-6897" b="-15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31"/>
          <p:cNvSpPr txBox="1"/>
          <p:nvPr/>
        </p:nvSpPr>
        <p:spPr>
          <a:xfrm>
            <a:off x="323528" y="2300679"/>
            <a:ext cx="4147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制御開始（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50(s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ja-JP" altLang="en-US" sz="2400" dirty="0" smtClean="0"/>
              <a:t>）後</a:t>
            </a:r>
            <a:r>
              <a:rPr lang="ja-JP" altLang="en-US" sz="2400" dirty="0" smtClean="0"/>
              <a:t>に</a:t>
            </a:r>
            <a:endParaRPr lang="en-US" altLang="ja-JP" sz="2400" dirty="0" smtClean="0"/>
          </a:p>
          <a:p>
            <a:r>
              <a:rPr lang="ja-JP" altLang="en-US" sz="2400" dirty="0" smtClean="0"/>
              <a:t>初期値</a:t>
            </a:r>
            <a:r>
              <a:rPr lang="ja-JP" altLang="en-US" sz="2400" dirty="0"/>
              <a:t>より</a:t>
            </a:r>
            <a:r>
              <a:rPr kumimoji="1" lang="ja-JP" altLang="en-US" sz="2400" dirty="0" smtClean="0"/>
              <a:t>抵抗値が大きくなり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圧力、圧力振幅が</a:t>
            </a:r>
            <a:r>
              <a:rPr lang="ja-JP" altLang="en-US" sz="2400" dirty="0" smtClean="0"/>
              <a:t>減少</a:t>
            </a:r>
            <a:endParaRPr kumimoji="1" lang="en-US" altLang="ja-JP" sz="2400" dirty="0" smtClean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33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実験</a:t>
            </a:r>
            <a:r>
              <a:rPr lang="ja-JP" altLang="en-US" sz="3600" dirty="0"/>
              <a:t>結果</a:t>
            </a:r>
            <a:r>
              <a:rPr lang="ja-JP" altLang="en-US" sz="3600" dirty="0" smtClean="0"/>
              <a:t>：</a:t>
            </a:r>
            <a:r>
              <a:rPr lang="ja-JP" altLang="en-US" sz="3600" dirty="0"/>
              <a:t>温度変動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585085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各温度</a:t>
            </a:r>
            <a:r>
              <a:rPr kumimoji="1" lang="ja-JP" altLang="en-US" sz="2800" dirty="0" smtClean="0"/>
              <a:t>において、同一の目標値に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圧力振幅が収束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44827" y="992922"/>
                <a:ext cx="80435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altLang="ja-JP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000" dirty="0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295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290 </a:t>
                </a:r>
                <a:r>
                  <a:rPr lang="en-US" altLang="ja-JP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altLang="ja-JP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(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/>
                      </a:rPr>
                      <m:t>℃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（</a:t>
                </a:r>
                <a:r>
                  <a:rPr lang="ja-JP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ヒータと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チラーにより温度一定）</a:t>
                </a:r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目標値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370 (Pa)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比例ゲイン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0.04</a:t>
                </a:r>
                <a:r>
                  <a:rPr lang="ja-JP" alt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積分ゲイン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0.03 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27" y="992922"/>
                <a:ext cx="8043597" cy="707886"/>
              </a:xfrm>
              <a:prstGeom prst="rect">
                <a:avLst/>
              </a:prstGeom>
              <a:blipFill>
                <a:blip r:embed="rId3"/>
                <a:stretch>
                  <a:fillRect l="-834" t="-6897" b="-15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/>
          <p:cNvGrpSpPr/>
          <p:nvPr/>
        </p:nvGrpSpPr>
        <p:grpSpPr>
          <a:xfrm>
            <a:off x="251520" y="2169216"/>
            <a:ext cx="4279623" cy="3204000"/>
            <a:chOff x="251520" y="2169216"/>
            <a:chExt cx="4279623" cy="320400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169216"/>
              <a:ext cx="4279623" cy="3204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正方形/長方形 5"/>
                <p:cNvSpPr/>
                <p:nvPr/>
              </p:nvSpPr>
              <p:spPr>
                <a:xfrm>
                  <a:off x="900626" y="2617167"/>
                  <a:ext cx="77938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300 (</a:t>
                  </a:r>
                  <a14:m>
                    <m:oMath xmlns:m="http://schemas.openxmlformats.org/officeDocument/2006/math">
                      <m:r>
                        <a:rPr lang="ja-JP" altLang="en-US" sz="1400" b="1" i="1" dirty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℃</m:t>
                      </m:r>
                    </m:oMath>
                  </a14:m>
                  <a:r>
                    <a:rPr lang="en-US" altLang="ja-JP" sz="1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ja-JP" altLang="en-US" sz="1400" b="1" dirty="0"/>
                </a:p>
              </p:txBody>
            </p:sp>
          </mc:Choice>
          <mc:Fallback xmlns="">
            <p:sp>
              <p:nvSpPr>
                <p:cNvPr id="6" name="正方形/長方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626" y="2617167"/>
                  <a:ext cx="779381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344" t="-3922" r="-1563" b="-156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/>
                <p:cNvSpPr/>
                <p:nvPr/>
              </p:nvSpPr>
              <p:spPr>
                <a:xfrm>
                  <a:off x="903673" y="3121223"/>
                  <a:ext cx="77938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b="1" dirty="0" smtClean="0">
                      <a:solidFill>
                        <a:srgbClr val="92D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295 (</a:t>
                  </a:r>
                  <a14:m>
                    <m:oMath xmlns:m="http://schemas.openxmlformats.org/officeDocument/2006/math">
                      <m:r>
                        <a:rPr lang="ja-JP" altLang="en-US" sz="1400" b="1" i="1" dirty="0">
                          <a:solidFill>
                            <a:srgbClr val="92D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℃</m:t>
                      </m:r>
                    </m:oMath>
                  </a14:m>
                  <a:r>
                    <a:rPr lang="en-US" altLang="ja-JP" sz="1400" b="1" dirty="0" smtClean="0">
                      <a:solidFill>
                        <a:srgbClr val="92D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ja-JP" altLang="en-US" sz="1400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正方形/長方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673" y="3121223"/>
                  <a:ext cx="779381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563" t="-3922" r="-2344" b="-156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正方形/長方形 12"/>
                <p:cNvSpPr/>
                <p:nvPr/>
              </p:nvSpPr>
              <p:spPr>
                <a:xfrm>
                  <a:off x="899592" y="3933056"/>
                  <a:ext cx="77938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290 (</a:t>
                  </a:r>
                  <a14:m>
                    <m:oMath xmlns:m="http://schemas.openxmlformats.org/officeDocument/2006/math">
                      <m:r>
                        <a:rPr lang="ja-JP" altLang="en-US" sz="1400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℃</m:t>
                      </m:r>
                    </m:oMath>
                  </a14:m>
                  <a:r>
                    <a:rPr lang="en-US" altLang="ja-JP" sz="1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ja-JP" altLang="en-US" sz="1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正方形/長方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3933056"/>
                  <a:ext cx="779381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362" t="-3922" r="-2362" b="-156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正方形/長方形 7"/>
            <p:cNvSpPr/>
            <p:nvPr/>
          </p:nvSpPr>
          <p:spPr>
            <a:xfrm>
              <a:off x="2517676" y="2466302"/>
              <a:ext cx="1566760" cy="1337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3491880" y="2479498"/>
                  <a:ext cx="542520" cy="598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1" lang="ja-JP" altLang="en-US" sz="32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sz="3200" b="0" i="1" smtClean="0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4" name="テキスト ボックス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0" y="2479498"/>
                  <a:ext cx="542520" cy="5981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グループ化 10"/>
          <p:cNvGrpSpPr/>
          <p:nvPr/>
        </p:nvGrpSpPr>
        <p:grpSpPr>
          <a:xfrm>
            <a:off x="4584144" y="2170956"/>
            <a:ext cx="4496848" cy="3204000"/>
            <a:chOff x="4584144" y="2170956"/>
            <a:chExt cx="4496848" cy="3204000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144" y="2170956"/>
              <a:ext cx="4496848" cy="3204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正方形/長方形 13"/>
                <p:cNvSpPr/>
                <p:nvPr/>
              </p:nvSpPr>
              <p:spPr>
                <a:xfrm>
                  <a:off x="6156176" y="3553271"/>
                  <a:ext cx="77938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300 (</a:t>
                  </a:r>
                  <a14:m>
                    <m:oMath xmlns:m="http://schemas.openxmlformats.org/officeDocument/2006/math">
                      <m:r>
                        <a:rPr lang="ja-JP" altLang="en-US" sz="1400" b="1" i="1" dirty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℃</m:t>
                      </m:r>
                    </m:oMath>
                  </a14:m>
                  <a:r>
                    <a:rPr lang="en-US" altLang="ja-JP" sz="1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ja-JP" altLang="en-US" sz="1400" b="1" dirty="0"/>
                </a:p>
              </p:txBody>
            </p:sp>
          </mc:Choice>
          <mc:Fallback xmlns="">
            <p:sp>
              <p:nvSpPr>
                <p:cNvPr id="14" name="正方形/長方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3553271"/>
                  <a:ext cx="779381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2344" t="-6000" r="-1563" b="-1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正方形/長方形 14"/>
                <p:cNvSpPr/>
                <p:nvPr/>
              </p:nvSpPr>
              <p:spPr>
                <a:xfrm>
                  <a:off x="6156176" y="4057327"/>
                  <a:ext cx="77938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b="1" dirty="0" smtClean="0">
                      <a:solidFill>
                        <a:srgbClr val="92D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295 (</a:t>
                  </a:r>
                  <a14:m>
                    <m:oMath xmlns:m="http://schemas.openxmlformats.org/officeDocument/2006/math">
                      <m:r>
                        <a:rPr lang="ja-JP" altLang="en-US" sz="1400" b="1" i="1" dirty="0">
                          <a:solidFill>
                            <a:srgbClr val="92D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℃</m:t>
                      </m:r>
                    </m:oMath>
                  </a14:m>
                  <a:r>
                    <a:rPr lang="en-US" altLang="ja-JP" sz="1400" b="1" dirty="0" smtClean="0">
                      <a:solidFill>
                        <a:srgbClr val="92D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ja-JP" altLang="en-US" sz="1400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正方形/長方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4057327"/>
                  <a:ext cx="779381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2344" t="-6000" r="-1563" b="-1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正方形/長方形 15"/>
                <p:cNvSpPr/>
                <p:nvPr/>
              </p:nvSpPr>
              <p:spPr>
                <a:xfrm>
                  <a:off x="6156175" y="4509120"/>
                  <a:ext cx="77938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290 (</a:t>
                  </a:r>
                  <a14:m>
                    <m:oMath xmlns:m="http://schemas.openxmlformats.org/officeDocument/2006/math">
                      <m:r>
                        <a:rPr lang="ja-JP" altLang="en-US" sz="1400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℃</m:t>
                      </m:r>
                    </m:oMath>
                  </a14:m>
                  <a:r>
                    <a:rPr lang="en-US" altLang="ja-JP" sz="1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ja-JP" altLang="en-US" sz="1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正方形/長方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5" y="4509120"/>
                  <a:ext cx="779381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2344" t="-6000" r="-1563" b="-1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正方形/長方形 17"/>
            <p:cNvSpPr/>
            <p:nvPr/>
          </p:nvSpPr>
          <p:spPr>
            <a:xfrm>
              <a:off x="6935557" y="2475801"/>
              <a:ext cx="1668891" cy="10198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7833018" y="2409126"/>
                  <a:ext cx="69942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3018" y="2409126"/>
                  <a:ext cx="699422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3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42457</TotalTime>
  <Words>1555</Words>
  <Application>Microsoft Office PowerPoint</Application>
  <PresentationFormat>画面に合わせる (4:3)</PresentationFormat>
  <Paragraphs>374</Paragraphs>
  <Slides>28</Slides>
  <Notes>1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Office ​​テーマ</vt:lpstr>
      <vt:lpstr>PowerPoint プレゼンテーション</vt:lpstr>
      <vt:lpstr>研究背景：電力フィードバック進行波型 　　　　　　  熱音響発電機</vt:lpstr>
      <vt:lpstr>PowerPoint プレゼンテーション</vt:lpstr>
      <vt:lpstr>提案手法：負荷の動的な調整法の検討</vt:lpstr>
      <vt:lpstr>制御前後のエネルギー変換効率</vt:lpstr>
      <vt:lpstr>実験装置</vt:lpstr>
      <vt:lpstr>制御系の構成（定常発振制御系）</vt:lpstr>
      <vt:lpstr>実験結果：温度一定</vt:lpstr>
      <vt:lpstr>実験結果：温度変動</vt:lpstr>
      <vt:lpstr>実験結果：入力パワー</vt:lpstr>
      <vt:lpstr>実験結果：出力パワー</vt:lpstr>
      <vt:lpstr>実験結果：効率</vt:lpstr>
      <vt:lpstr>まとめ</vt:lpstr>
      <vt:lpstr>PowerPoint プレゼンテーション</vt:lpstr>
      <vt:lpstr>補足 スライド</vt:lpstr>
      <vt:lpstr>実験装置概要</vt:lpstr>
      <vt:lpstr>ヒータへの投入電力計測</vt:lpstr>
      <vt:lpstr>PI補償器の出力</vt:lpstr>
      <vt:lpstr>定常発振制御の関連研究</vt:lpstr>
      <vt:lpstr>熱音響システムの負荷-圧力</vt:lpstr>
      <vt:lpstr>[2]について</vt:lpstr>
      <vt:lpstr>可変負荷抵抗器</vt:lpstr>
      <vt:lpstr>本制御系の応用例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Inoue</dc:creator>
  <cp:lastModifiedBy>Inoue</cp:lastModifiedBy>
  <cp:revision>419</cp:revision>
  <cp:lastPrinted>2018-09-05T03:33:41Z</cp:lastPrinted>
  <dcterms:created xsi:type="dcterms:W3CDTF">2018-02-07T13:16:57Z</dcterms:created>
  <dcterms:modified xsi:type="dcterms:W3CDTF">2018-09-19T02:36:53Z</dcterms:modified>
</cp:coreProperties>
</file>