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3" r:id="rId4"/>
    <p:sldId id="267" r:id="rId5"/>
    <p:sldId id="277" r:id="rId6"/>
    <p:sldId id="264" r:id="rId7"/>
    <p:sldId id="258" r:id="rId8"/>
    <p:sldId id="270" r:id="rId9"/>
    <p:sldId id="272" r:id="rId10"/>
    <p:sldId id="278" r:id="rId11"/>
    <p:sldId id="268" r:id="rId12"/>
    <p:sldId id="261" r:id="rId13"/>
    <p:sldId id="262" r:id="rId14"/>
    <p:sldId id="263" r:id="rId15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820E0-F798-4FE0-82CF-72221C581D36}" type="datetimeFigureOut">
              <a:rPr kumimoji="1" lang="ja-JP" altLang="en-US" smtClean="0"/>
              <a:pPr/>
              <a:t>2011/9/20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FA5CE-CCC3-4C5B-8966-0F6B7C3649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2991774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E354F-F486-4C85-9150-BC5F1CB216D0}" type="datetimeFigureOut">
              <a:rPr kumimoji="1" lang="ja-JP" altLang="en-US" smtClean="0"/>
              <a:pPr/>
              <a:t>2011/9/20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ECD28-FC4C-4AA6-8650-8B2947FCF88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="" xmlns:p14="http://schemas.microsoft.com/office/powerpoint/2010/main" val="3862175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熱音響効率の向上のために、ループ管内の進行波成分を多くする（進行波を強める）研究がおこなわれている。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そのための２つのアプローチ方法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○受動的方法</a:t>
            </a:r>
            <a:endParaRPr kumimoji="1" lang="en-US" altLang="ja-JP" dirty="0" smtClean="0"/>
          </a:p>
          <a:p>
            <a:r>
              <a:rPr kumimoji="1" lang="ja-JP" altLang="en-US" dirty="0" smtClean="0"/>
              <a:t>○能動的方法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CD28-FC4C-4AA6-8650-8B2947FCF88A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⊿</a:t>
            </a:r>
            <a:r>
              <a:rPr kumimoji="1" lang="en-US" altLang="ja-JP" dirty="0" err="1" smtClean="0"/>
              <a:t>Tc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⊿</a:t>
            </a:r>
            <a:r>
              <a:rPr kumimoji="1" lang="en-US" altLang="ja-JP" dirty="0" smtClean="0"/>
              <a:t>T</a:t>
            </a:r>
            <a:r>
              <a:rPr kumimoji="1" lang="ja-JP" altLang="en-US" dirty="0" err="1" smtClean="0"/>
              <a:t>ｈ</a:t>
            </a:r>
            <a:r>
              <a:rPr kumimoji="1" lang="ja-JP" altLang="en-US" dirty="0" smtClean="0"/>
              <a:t>初期温度との差</a:t>
            </a:r>
            <a:endParaRPr kumimoji="1" lang="en-US" altLang="ja-JP" dirty="0" smtClean="0"/>
          </a:p>
          <a:p>
            <a:r>
              <a:rPr kumimoji="1" lang="ja-JP" altLang="en-US" dirty="0" smtClean="0"/>
              <a:t>消費電力＝直流安定化電源における供給電力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CD28-FC4C-4AA6-8650-8B2947FCF88A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最終的な目標としては廃熱利用を考えている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簡単のため、電力入力型を考えている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CD28-FC4C-4AA6-8650-8B2947FCF88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Ｌｍはマイク間距離</a:t>
            </a:r>
            <a:endParaRPr kumimoji="1" lang="en-US" altLang="ja-JP" dirty="0" smtClean="0"/>
          </a:p>
          <a:p>
            <a:r>
              <a:rPr kumimoji="1" lang="en-US" altLang="ja-JP" dirty="0" smtClean="0"/>
              <a:t>Ls</a:t>
            </a:r>
            <a:r>
              <a:rPr kumimoji="1" lang="ja-JP" altLang="en-US" dirty="0" smtClean="0"/>
              <a:t>はスピーカ間距離</a:t>
            </a:r>
            <a:endParaRPr kumimoji="1" lang="en-US" altLang="ja-JP" dirty="0" smtClean="0"/>
          </a:p>
          <a:p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スピーカを用いてループ管内を紙面矢印方向（反時計回り）に進行波を生成したい。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CD28-FC4C-4AA6-8650-8B2947FCF88A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進行波を生成するため。</a:t>
            </a:r>
            <a:r>
              <a:rPr kumimoji="1" lang="ja-JP" altLang="en-US" dirty="0" err="1" smtClean="0"/>
              <a:t>ｖ</a:t>
            </a:r>
            <a:r>
              <a:rPr kumimoji="1" lang="ja-JP" altLang="en-US" dirty="0" smtClean="0"/>
              <a:t>の信号を</a:t>
            </a:r>
            <a:r>
              <a:rPr kumimoji="1" lang="en-US" altLang="ja-JP" dirty="0" smtClean="0"/>
              <a:t>w</a:t>
            </a:r>
            <a:r>
              <a:rPr kumimoji="1" lang="ja-JP" altLang="en-US" dirty="0" smtClean="0"/>
              <a:t>から</a:t>
            </a:r>
            <a:r>
              <a:rPr kumimoji="1" lang="en-US" altLang="ja-JP" dirty="0" err="1" smtClean="0"/>
              <a:t>τs</a:t>
            </a:r>
            <a:r>
              <a:rPr kumimoji="1" lang="ja-JP" altLang="en-US" dirty="0" err="1" smtClean="0"/>
              <a:t>だけ</a:t>
            </a:r>
            <a:r>
              <a:rPr kumimoji="1" lang="ja-JP" altLang="en-US" dirty="0" smtClean="0"/>
              <a:t>遅らせ、打ち消す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進行波を確認するため。進行波であれば、</a:t>
            </a:r>
            <a:r>
              <a:rPr kumimoji="1" lang="ja-JP" altLang="en-US" dirty="0" err="1" smtClean="0"/>
              <a:t>ｙ</a:t>
            </a:r>
            <a:r>
              <a:rPr kumimoji="1" lang="ja-JP" altLang="en-US" dirty="0" smtClean="0"/>
              <a:t>の信号を</a:t>
            </a:r>
            <a:r>
              <a:rPr kumimoji="1" lang="en-US" altLang="ja-JP" dirty="0" err="1" smtClean="0"/>
              <a:t>τm</a:t>
            </a:r>
            <a:r>
              <a:rPr kumimoji="1" lang="ja-JP" altLang="en-US" dirty="0" err="1" smtClean="0"/>
              <a:t>だけ</a:t>
            </a:r>
            <a:r>
              <a:rPr kumimoji="1" lang="ja-JP" altLang="en-US" dirty="0" smtClean="0"/>
              <a:t>遅らせた信号と</a:t>
            </a:r>
            <a:r>
              <a:rPr kumimoji="1" lang="en-US" altLang="ja-JP" dirty="0" smtClean="0"/>
              <a:t>z</a:t>
            </a:r>
            <a:r>
              <a:rPr kumimoji="1" lang="ja-JP" altLang="en-US" dirty="0" smtClean="0"/>
              <a:t>の信号との差分信号</a:t>
            </a:r>
            <a:r>
              <a:rPr kumimoji="1" lang="en-US" altLang="ja-JP" dirty="0" smtClean="0"/>
              <a:t>e</a:t>
            </a:r>
            <a:r>
              <a:rPr kumimoji="1" lang="ja-JP" altLang="en-US" dirty="0" smtClean="0"/>
              <a:t>は０になる。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CD28-FC4C-4AA6-8650-8B2947FCF88A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CD28-FC4C-4AA6-8650-8B2947FCF88A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図中の赤矢印の方向（反時計回り）に進行波を作りたい</a:t>
            </a:r>
            <a:endParaRPr kumimoji="1" lang="en-US" altLang="ja-JP" dirty="0" smtClean="0"/>
          </a:p>
          <a:p>
            <a:r>
              <a:rPr kumimoji="1" lang="en-US" altLang="ja-JP" dirty="0" smtClean="0"/>
              <a:t>SPK1</a:t>
            </a:r>
            <a:r>
              <a:rPr kumimoji="1" lang="ja-JP" altLang="en-US" dirty="0" smtClean="0"/>
              <a:t>からまずパルス波が出る</a:t>
            </a:r>
            <a:endParaRPr kumimoji="1" lang="en-US" altLang="ja-JP" dirty="0" smtClean="0"/>
          </a:p>
          <a:p>
            <a:r>
              <a:rPr kumimoji="1" lang="el-GR" altLang="ja-JP" dirty="0" smtClean="0"/>
              <a:t>Τ</a:t>
            </a:r>
            <a:r>
              <a:rPr kumimoji="1" lang="en-US" altLang="ja-JP" dirty="0" smtClean="0"/>
              <a:t>s</a:t>
            </a:r>
            <a:r>
              <a:rPr kumimoji="1" lang="ja-JP" altLang="en-US" dirty="0" smtClean="0"/>
              <a:t>後に</a:t>
            </a:r>
            <a:r>
              <a:rPr kumimoji="1" lang="en-US" altLang="ja-JP" dirty="0" smtClean="0"/>
              <a:t>SPK</a:t>
            </a:r>
            <a:r>
              <a:rPr kumimoji="1" lang="ja-JP" altLang="en-US" dirty="0" smtClean="0"/>
              <a:t>２から打ち消すためのパルス波が出る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打ち消されていれば進行波</a:t>
            </a:r>
            <a:endParaRPr kumimoji="1" lang="en-US" altLang="ja-JP" dirty="0" smtClean="0"/>
          </a:p>
          <a:p>
            <a:r>
              <a:rPr kumimoji="1" lang="ja-JP" altLang="en-US" dirty="0" smtClean="0"/>
              <a:t>そうでなければ定在波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コントローラがない状態である程度進行波を作っておきたい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個体差の影響により理論値が最適値であるとは限らない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CD28-FC4C-4AA6-8650-8B2947FCF88A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CD28-FC4C-4AA6-8650-8B2947FCF88A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破線の外側を制御対象とする→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入力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出力システム</a:t>
            </a:r>
            <a:endParaRPr kumimoji="1" lang="en-US" altLang="ja-JP" dirty="0" smtClean="0"/>
          </a:p>
          <a:p>
            <a:r>
              <a:rPr kumimoji="1" lang="en-US" altLang="ja-JP" dirty="0" smtClean="0"/>
              <a:t>E</a:t>
            </a:r>
            <a:r>
              <a:rPr kumimoji="1" lang="ja-JP" altLang="en-US" dirty="0" smtClean="0"/>
              <a:t>を最小化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CD28-FC4C-4AA6-8650-8B2947FCF88A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制御系の情報を得るために周波数応答実験を行い、それを元にプラントモデルを生成</a:t>
            </a:r>
            <a:endParaRPr kumimoji="1" lang="en-US" altLang="ja-JP" dirty="0" smtClean="0"/>
          </a:p>
          <a:p>
            <a:r>
              <a:rPr kumimoji="1" lang="ja-JP" altLang="en-US" dirty="0" smtClean="0"/>
              <a:t>モデル化誤差を考慮し、コントローラを設計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ECD28-FC4C-4AA6-8650-8B2947FCF88A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BE99-218B-4667-A31C-EC2DD2FF3A2E}" type="datetimeFigureOut">
              <a:rPr kumimoji="1" lang="ja-JP" altLang="en-US" smtClean="0"/>
              <a:pPr/>
              <a:t>2011/9/20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7FE1-4827-4CC4-B57B-F607900F69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BE99-218B-4667-A31C-EC2DD2FF3A2E}" type="datetimeFigureOut">
              <a:rPr kumimoji="1" lang="ja-JP" altLang="en-US" smtClean="0"/>
              <a:pPr/>
              <a:t>2011/9/20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7FE1-4827-4CC4-B57B-F607900F69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BE99-218B-4667-A31C-EC2DD2FF3A2E}" type="datetimeFigureOut">
              <a:rPr kumimoji="1" lang="ja-JP" altLang="en-US" smtClean="0"/>
              <a:pPr/>
              <a:t>2011/9/20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7FE1-4827-4CC4-B57B-F607900F69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BE99-218B-4667-A31C-EC2DD2FF3A2E}" type="datetimeFigureOut">
              <a:rPr kumimoji="1" lang="ja-JP" altLang="en-US" smtClean="0"/>
              <a:pPr/>
              <a:t>2011/9/20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7FE1-4827-4CC4-B57B-F607900F69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BE99-218B-4667-A31C-EC2DD2FF3A2E}" type="datetimeFigureOut">
              <a:rPr kumimoji="1" lang="ja-JP" altLang="en-US" smtClean="0"/>
              <a:pPr/>
              <a:t>2011/9/20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7FE1-4827-4CC4-B57B-F607900F69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BE99-218B-4667-A31C-EC2DD2FF3A2E}" type="datetimeFigureOut">
              <a:rPr kumimoji="1" lang="ja-JP" altLang="en-US" smtClean="0"/>
              <a:pPr/>
              <a:t>2011/9/20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7FE1-4827-4CC4-B57B-F607900F69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BE99-218B-4667-A31C-EC2DD2FF3A2E}" type="datetimeFigureOut">
              <a:rPr kumimoji="1" lang="ja-JP" altLang="en-US" smtClean="0"/>
              <a:pPr/>
              <a:t>2011/9/20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7FE1-4827-4CC4-B57B-F607900F69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BE99-218B-4667-A31C-EC2DD2FF3A2E}" type="datetimeFigureOut">
              <a:rPr kumimoji="1" lang="ja-JP" altLang="en-US" smtClean="0"/>
              <a:pPr/>
              <a:t>2011/9/20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7FE1-4827-4CC4-B57B-F607900F69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BE99-218B-4667-A31C-EC2DD2FF3A2E}" type="datetimeFigureOut">
              <a:rPr kumimoji="1" lang="ja-JP" altLang="en-US" smtClean="0"/>
              <a:pPr/>
              <a:t>2011/9/20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7FE1-4827-4CC4-B57B-F607900F69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FBE99-218B-4667-A31C-EC2DD2FF3A2E}" type="datetimeFigureOut">
              <a:rPr kumimoji="1" lang="ja-JP" altLang="en-US" smtClean="0"/>
              <a:pPr/>
              <a:t>2011/9/20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97FE1-4827-4CC4-B57B-F607900F69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37FBE99-218B-4667-A31C-EC2DD2FF3A2E}" type="datetimeFigureOut">
              <a:rPr kumimoji="1" lang="ja-JP" altLang="en-US" smtClean="0"/>
              <a:pPr/>
              <a:t>2011/9/20</a:t>
            </a:fld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ED97FE1-4827-4CC4-B57B-F607900F69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37FBE99-218B-4667-A31C-EC2DD2FF3A2E}" type="datetimeFigureOut">
              <a:rPr kumimoji="1" lang="ja-JP" altLang="en-US" smtClean="0"/>
              <a:pPr/>
              <a:t>2011/9/20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ED97FE1-4827-4CC4-B57B-F607900F69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1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1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124744"/>
            <a:ext cx="8568952" cy="147002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1-1-6</a:t>
            </a:r>
            <a:br>
              <a:rPr kumimoji="1" lang="en-US" altLang="ja-JP" dirty="0" smtClean="0"/>
            </a:br>
            <a:r>
              <a:rPr kumimoji="1" lang="ja-JP" altLang="en-US" dirty="0" smtClean="0"/>
              <a:t>ロバスト能動騒音制御に基づく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/>
              <a:t>ループ管熱音響システムに</a:t>
            </a:r>
            <a:r>
              <a:rPr lang="ja-JP" altLang="en-US" dirty="0" smtClean="0"/>
              <a:t>おける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定在波抑制制御の効果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5229200"/>
            <a:ext cx="8077200" cy="1499616"/>
          </a:xfrm>
        </p:spPr>
        <p:txBody>
          <a:bodyPr>
            <a:normAutofit/>
          </a:bodyPr>
          <a:lstStyle/>
          <a:p>
            <a:pPr algn="r"/>
            <a:r>
              <a:rPr lang="ja-JP" altLang="en-US" dirty="0" smtClean="0"/>
              <a:t>長岡技術科学大学</a:t>
            </a:r>
            <a:endParaRPr lang="en-US" altLang="ja-JP" dirty="0" smtClean="0"/>
          </a:p>
          <a:p>
            <a:pPr algn="r"/>
            <a:r>
              <a:rPr lang="ja-JP" altLang="en-US" dirty="0"/>
              <a:t>機械創造工学</a:t>
            </a:r>
            <a:r>
              <a:rPr lang="ja-JP" altLang="en-US" dirty="0" smtClean="0"/>
              <a:t>専攻</a:t>
            </a:r>
            <a:r>
              <a:rPr lang="en-US" altLang="ja-JP" dirty="0"/>
              <a:t>2</a:t>
            </a:r>
            <a:r>
              <a:rPr lang="ja-JP" altLang="en-US" dirty="0"/>
              <a:t>年</a:t>
            </a:r>
            <a:endParaRPr lang="en-US" altLang="ja-JP" dirty="0" smtClean="0"/>
          </a:p>
          <a:p>
            <a:pPr algn="r"/>
            <a:r>
              <a:rPr lang="ja-JP" altLang="en-US" dirty="0" smtClean="0"/>
              <a:t>及川</a:t>
            </a:r>
            <a:r>
              <a:rPr lang="ja-JP" altLang="en-US" dirty="0"/>
              <a:t>康</a:t>
            </a:r>
            <a:r>
              <a:rPr lang="ja-JP" altLang="en-US" dirty="0" smtClean="0"/>
              <a:t>平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dirty="0" smtClean="0"/>
              <a:t>7.</a:t>
            </a:r>
            <a:r>
              <a:rPr lang="ja-JP" altLang="en-US" dirty="0" smtClean="0"/>
              <a:t>　コントローラ設計</a:t>
            </a:r>
            <a:r>
              <a:rPr lang="en-US" altLang="ja-JP" dirty="0" smtClean="0"/>
              <a:t>(</a:t>
            </a:r>
            <a:r>
              <a:rPr kumimoji="1" lang="ja-JP" altLang="en-US" dirty="0" smtClean="0"/>
              <a:t>制御系概要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83768" y="638132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Block diagram of feedback control system</a:t>
            </a:r>
            <a:endParaRPr kumimoji="1" lang="ja-JP" altLang="en-US" dirty="0"/>
          </a:p>
        </p:txBody>
      </p:sp>
      <p:grpSp>
        <p:nvGrpSpPr>
          <p:cNvPr id="3" name="グループ化 51"/>
          <p:cNvGrpSpPr/>
          <p:nvPr/>
        </p:nvGrpSpPr>
        <p:grpSpPr>
          <a:xfrm>
            <a:off x="971600" y="1772816"/>
            <a:ext cx="7200800" cy="4443366"/>
            <a:chOff x="971600" y="1772816"/>
            <a:chExt cx="7200800" cy="4443366"/>
          </a:xfrm>
        </p:grpSpPr>
        <p:grpSp>
          <p:nvGrpSpPr>
            <p:cNvPr id="8" name="グループ化 47"/>
            <p:cNvGrpSpPr/>
            <p:nvPr/>
          </p:nvGrpSpPr>
          <p:grpSpPr>
            <a:xfrm>
              <a:off x="971600" y="1772816"/>
              <a:ext cx="7200800" cy="4443366"/>
              <a:chOff x="1043608" y="1988840"/>
              <a:chExt cx="6840760" cy="4221197"/>
            </a:xfrm>
          </p:grpSpPr>
          <p:grpSp>
            <p:nvGrpSpPr>
              <p:cNvPr id="9" name="グループ化 15"/>
              <p:cNvGrpSpPr/>
              <p:nvPr/>
            </p:nvGrpSpPr>
            <p:grpSpPr>
              <a:xfrm>
                <a:off x="1043608" y="2061001"/>
                <a:ext cx="6840760" cy="4113193"/>
                <a:chOff x="395536" y="1844824"/>
                <a:chExt cx="6120680" cy="4104456"/>
              </a:xfrm>
            </p:grpSpPr>
            <p:sp>
              <p:nvSpPr>
                <p:cNvPr id="4" name="角丸四角形 3"/>
                <p:cNvSpPr/>
                <p:nvPr/>
              </p:nvSpPr>
              <p:spPr>
                <a:xfrm>
                  <a:off x="395536" y="1844824"/>
                  <a:ext cx="6120680" cy="410445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" name="角丸四角形 4"/>
                <p:cNvSpPr/>
                <p:nvPr/>
              </p:nvSpPr>
              <p:spPr>
                <a:xfrm>
                  <a:off x="853872" y="2278392"/>
                  <a:ext cx="5212008" cy="3257128"/>
                </a:xfrm>
                <a:prstGeom prst="roundRect">
                  <a:avLst>
                    <a:gd name="adj" fmla="val 994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grpSp>
              <p:nvGrpSpPr>
                <p:cNvPr id="16" name="グループ化 7"/>
                <p:cNvGrpSpPr/>
                <p:nvPr/>
              </p:nvGrpSpPr>
              <p:grpSpPr>
                <a:xfrm>
                  <a:off x="1907704" y="5175480"/>
                  <a:ext cx="648072" cy="360040"/>
                  <a:chOff x="1907704" y="5157192"/>
                  <a:chExt cx="648072" cy="360040"/>
                </a:xfrm>
              </p:grpSpPr>
              <p:sp>
                <p:nvSpPr>
                  <p:cNvPr id="6" name="フローチャート: 手作業 5"/>
                  <p:cNvSpPr/>
                  <p:nvPr/>
                </p:nvSpPr>
                <p:spPr>
                  <a:xfrm flipV="1">
                    <a:off x="1907704" y="5301208"/>
                    <a:ext cx="648072" cy="216024"/>
                  </a:xfrm>
                  <a:prstGeom prst="flowChartManualOperation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7" name="フローチャート: 処理 6"/>
                  <p:cNvSpPr/>
                  <p:nvPr/>
                </p:nvSpPr>
                <p:spPr>
                  <a:xfrm>
                    <a:off x="2060864" y="5157192"/>
                    <a:ext cx="360040" cy="144016"/>
                  </a:xfrm>
                  <a:prstGeom prst="flowChartProcess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  <p:grpSp>
              <p:nvGrpSpPr>
                <p:cNvPr id="20" name="グループ化 8"/>
                <p:cNvGrpSpPr/>
                <p:nvPr/>
              </p:nvGrpSpPr>
              <p:grpSpPr>
                <a:xfrm>
                  <a:off x="4355976" y="5174336"/>
                  <a:ext cx="648072" cy="360040"/>
                  <a:chOff x="1907704" y="5157192"/>
                  <a:chExt cx="648072" cy="360040"/>
                </a:xfrm>
              </p:grpSpPr>
              <p:sp>
                <p:nvSpPr>
                  <p:cNvPr id="10" name="フローチャート: 手作業 9"/>
                  <p:cNvSpPr/>
                  <p:nvPr/>
                </p:nvSpPr>
                <p:spPr>
                  <a:xfrm flipV="1">
                    <a:off x="1907704" y="5301208"/>
                    <a:ext cx="648072" cy="216024"/>
                  </a:xfrm>
                  <a:prstGeom prst="flowChartManualOperation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1" name="フローチャート: 処理 10"/>
                  <p:cNvSpPr/>
                  <p:nvPr/>
                </p:nvSpPr>
                <p:spPr>
                  <a:xfrm>
                    <a:off x="2060864" y="5157192"/>
                    <a:ext cx="360040" cy="144016"/>
                  </a:xfrm>
                  <a:prstGeom prst="flowChartProcess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  <p:sp>
              <p:nvSpPr>
                <p:cNvPr id="12" name="フローチャート : 結合子 11"/>
                <p:cNvSpPr/>
                <p:nvPr/>
              </p:nvSpPr>
              <p:spPr>
                <a:xfrm>
                  <a:off x="1763688" y="2204864"/>
                  <a:ext cx="144016" cy="144016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3" name="フローチャート : 結合子 12"/>
                <p:cNvSpPr/>
                <p:nvPr/>
              </p:nvSpPr>
              <p:spPr>
                <a:xfrm>
                  <a:off x="4932040" y="2204864"/>
                  <a:ext cx="144016" cy="144016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4" name="フローチャート : 結合子 13"/>
              <p:cNvSpPr/>
              <p:nvPr/>
            </p:nvSpPr>
            <p:spPr>
              <a:xfrm>
                <a:off x="3014717" y="4875291"/>
                <a:ext cx="160960" cy="14432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5" name="フローチャート : 結合子 14"/>
              <p:cNvSpPr/>
              <p:nvPr/>
            </p:nvSpPr>
            <p:spPr>
              <a:xfrm>
                <a:off x="2572719" y="3143421"/>
                <a:ext cx="160960" cy="14432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" name="フローチャート: 処理 16"/>
              <p:cNvSpPr/>
              <p:nvPr/>
            </p:nvSpPr>
            <p:spPr>
              <a:xfrm>
                <a:off x="3699433" y="2926937"/>
                <a:ext cx="1448632" cy="577290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4000" i="1" dirty="0" smtClean="0">
                    <a:solidFill>
                      <a:schemeClr val="tx1"/>
                    </a:solidFill>
                  </a:rPr>
                  <a:t>e</a:t>
                </a:r>
                <a:r>
                  <a:rPr kumimoji="1" lang="en-US" altLang="ja-JP" sz="4000" baseline="30000" dirty="0" smtClean="0">
                    <a:solidFill>
                      <a:schemeClr val="tx1"/>
                    </a:solidFill>
                  </a:rPr>
                  <a:t>-</a:t>
                </a:r>
                <a:r>
                  <a:rPr kumimoji="1" lang="en-US" altLang="ja-JP" sz="4000" i="1" baseline="30000" dirty="0" err="1" smtClean="0">
                    <a:solidFill>
                      <a:srgbClr val="FF0000"/>
                    </a:solidFill>
                  </a:rPr>
                  <a:t>τ</a:t>
                </a:r>
                <a:r>
                  <a:rPr kumimoji="1" lang="en-US" altLang="ja-JP" sz="2800" i="1" baseline="30000" dirty="0" err="1" smtClean="0">
                    <a:solidFill>
                      <a:srgbClr val="FF0000"/>
                    </a:solidFill>
                  </a:rPr>
                  <a:t>m</a:t>
                </a:r>
                <a:r>
                  <a:rPr kumimoji="1" lang="en-US" altLang="ja-JP" sz="4000" i="1" baseline="30000" dirty="0" err="1" smtClean="0">
                    <a:solidFill>
                      <a:schemeClr val="tx1"/>
                    </a:solidFill>
                  </a:rPr>
                  <a:t>s</a:t>
                </a:r>
                <a:endParaRPr kumimoji="1" lang="ja-JP" altLang="en-US" sz="4000" i="1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フローチャート: 処理 17"/>
              <p:cNvSpPr/>
              <p:nvPr/>
            </p:nvSpPr>
            <p:spPr>
              <a:xfrm>
                <a:off x="3699433" y="4658808"/>
                <a:ext cx="1448632" cy="577290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4000" i="1" dirty="0" smtClean="0">
                    <a:solidFill>
                      <a:schemeClr val="tx1"/>
                    </a:solidFill>
                  </a:rPr>
                  <a:t>e</a:t>
                </a:r>
                <a:r>
                  <a:rPr kumimoji="1" lang="en-US" altLang="ja-JP" sz="4000" baseline="30000" dirty="0" smtClean="0">
                    <a:solidFill>
                      <a:schemeClr val="tx1"/>
                    </a:solidFill>
                  </a:rPr>
                  <a:t>-</a:t>
                </a:r>
                <a:r>
                  <a:rPr kumimoji="1" lang="en-US" altLang="ja-JP" sz="4000" i="1" baseline="30000" dirty="0" err="1" smtClean="0">
                    <a:solidFill>
                      <a:srgbClr val="FF0000"/>
                    </a:solidFill>
                  </a:rPr>
                  <a:t>τ</a:t>
                </a:r>
                <a:r>
                  <a:rPr kumimoji="1" lang="en-US" altLang="ja-JP" sz="2800" i="1" baseline="30000" dirty="0" err="1" smtClean="0">
                    <a:solidFill>
                      <a:srgbClr val="FF0000"/>
                    </a:solidFill>
                  </a:rPr>
                  <a:t>s</a:t>
                </a:r>
                <a:r>
                  <a:rPr kumimoji="1" lang="en-US" altLang="ja-JP" sz="4000" i="1" baseline="30000" dirty="0" err="1" smtClean="0">
                    <a:solidFill>
                      <a:schemeClr val="tx1"/>
                    </a:solidFill>
                  </a:rPr>
                  <a:t>s</a:t>
                </a:r>
                <a:endParaRPr kumimoji="1" lang="ja-JP" altLang="en-US" sz="4000" i="1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フローチャート: 処理 18"/>
              <p:cNvSpPr/>
              <p:nvPr/>
            </p:nvSpPr>
            <p:spPr>
              <a:xfrm>
                <a:off x="3699433" y="3792872"/>
                <a:ext cx="1448632" cy="577290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4000" i="1" dirty="0" smtClean="0">
                    <a:solidFill>
                      <a:schemeClr val="tx1"/>
                    </a:solidFill>
                  </a:rPr>
                  <a:t>K</a:t>
                </a:r>
                <a:endParaRPr kumimoji="1" lang="ja-JP" altLang="en-US" sz="4000" i="1" baseline="30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" name="直線コネクタ 26"/>
              <p:cNvCxnSpPr>
                <a:stCxn id="13" idx="4"/>
              </p:cNvCxnSpPr>
              <p:nvPr/>
            </p:nvCxnSpPr>
            <p:spPr>
              <a:xfrm rot="5400000">
                <a:off x="5869572" y="2890856"/>
                <a:ext cx="64945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矢印コネクタ 28"/>
              <p:cNvCxnSpPr>
                <a:endCxn id="17" idx="3"/>
              </p:cNvCxnSpPr>
              <p:nvPr/>
            </p:nvCxnSpPr>
            <p:spPr>
              <a:xfrm rot="10800000">
                <a:off x="5148064" y="3215582"/>
                <a:ext cx="1046234" cy="159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 rot="5400000">
                <a:off x="5761330" y="3648550"/>
                <a:ext cx="86593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>
                <a:endCxn id="19" idx="3"/>
              </p:cNvCxnSpPr>
              <p:nvPr/>
            </p:nvCxnSpPr>
            <p:spPr>
              <a:xfrm rot="10800000">
                <a:off x="5148064" y="4081518"/>
                <a:ext cx="1046234" cy="159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矢印コネクタ 34"/>
              <p:cNvCxnSpPr>
                <a:stCxn id="17" idx="1"/>
                <a:endCxn id="15" idx="6"/>
              </p:cNvCxnSpPr>
              <p:nvPr/>
            </p:nvCxnSpPr>
            <p:spPr>
              <a:xfrm rot="10800000">
                <a:off x="2733678" y="3215582"/>
                <a:ext cx="965754" cy="159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>
                <a:stCxn id="19" idx="1"/>
              </p:cNvCxnSpPr>
              <p:nvPr/>
            </p:nvCxnSpPr>
            <p:spPr>
              <a:xfrm rot="10800000">
                <a:off x="3086257" y="4081518"/>
                <a:ext cx="61317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矢印コネクタ 46"/>
              <p:cNvCxnSpPr>
                <a:endCxn id="14" idx="0"/>
              </p:cNvCxnSpPr>
              <p:nvPr/>
            </p:nvCxnSpPr>
            <p:spPr>
              <a:xfrm rot="5400000">
                <a:off x="2698309" y="4478313"/>
                <a:ext cx="793774" cy="177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矢印コネクタ 57"/>
              <p:cNvCxnSpPr/>
              <p:nvPr/>
            </p:nvCxnSpPr>
            <p:spPr>
              <a:xfrm rot="5400000">
                <a:off x="5301391" y="4839517"/>
                <a:ext cx="1083215" cy="177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矢印コネクタ 60"/>
              <p:cNvCxnSpPr/>
              <p:nvPr/>
            </p:nvCxnSpPr>
            <p:spPr>
              <a:xfrm flipH="1">
                <a:off x="5148064" y="4947452"/>
                <a:ext cx="724316" cy="159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矢印コネクタ 74"/>
              <p:cNvCxnSpPr>
                <a:stCxn id="14" idx="4"/>
              </p:cNvCxnSpPr>
              <p:nvPr/>
            </p:nvCxnSpPr>
            <p:spPr>
              <a:xfrm rot="5400000">
                <a:off x="2896152" y="5216884"/>
                <a:ext cx="396314" cy="177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矢印コネクタ 77"/>
              <p:cNvCxnSpPr/>
              <p:nvPr/>
            </p:nvCxnSpPr>
            <p:spPr>
              <a:xfrm rot="16200000" flipH="1">
                <a:off x="2364553" y="2854683"/>
                <a:ext cx="577290" cy="177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矢印コネクタ 79"/>
              <p:cNvCxnSpPr>
                <a:stCxn id="15" idx="4"/>
              </p:cNvCxnSpPr>
              <p:nvPr/>
            </p:nvCxnSpPr>
            <p:spPr>
              <a:xfrm rot="5400000">
                <a:off x="2292392" y="3648458"/>
                <a:ext cx="721613" cy="177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正方形/長方形 80"/>
              <p:cNvSpPr/>
              <p:nvPr/>
            </p:nvSpPr>
            <p:spPr>
              <a:xfrm>
                <a:off x="2009362" y="3576388"/>
                <a:ext cx="4748292" cy="101025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フローチャート : 結合子 81"/>
              <p:cNvSpPr/>
              <p:nvPr/>
            </p:nvSpPr>
            <p:spPr>
              <a:xfrm flipH="1" flipV="1">
                <a:off x="6144478" y="3170911"/>
                <a:ext cx="109861" cy="98505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フローチャート : 結合子 83"/>
              <p:cNvSpPr/>
              <p:nvPr/>
            </p:nvSpPr>
            <p:spPr>
              <a:xfrm flipH="1" flipV="1">
                <a:off x="5791900" y="4902782"/>
                <a:ext cx="109861" cy="98505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テキスト ボックス 92"/>
              <p:cNvSpPr txBox="1"/>
              <p:nvPr/>
            </p:nvSpPr>
            <p:spPr>
              <a:xfrm>
                <a:off x="5791899" y="4081518"/>
                <a:ext cx="563356" cy="536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w</a:t>
                </a:r>
                <a:endParaRPr kumimoji="1" lang="ja-JP" altLang="en-US" sz="2800" i="1" dirty="0"/>
              </a:p>
            </p:txBody>
          </p:sp>
          <p:sp>
            <p:nvSpPr>
              <p:cNvPr id="94" name="テキスト ボックス 93"/>
              <p:cNvSpPr txBox="1"/>
              <p:nvPr/>
            </p:nvSpPr>
            <p:spPr>
              <a:xfrm>
                <a:off x="6153419" y="3557184"/>
                <a:ext cx="563356" cy="536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y</a:t>
                </a:r>
                <a:endParaRPr kumimoji="1" lang="ja-JP" altLang="en-US" sz="2800" i="1" dirty="0"/>
              </a:p>
            </p:txBody>
          </p:sp>
          <p:sp>
            <p:nvSpPr>
              <p:cNvPr id="95" name="テキスト ボックス 94"/>
              <p:cNvSpPr txBox="1"/>
              <p:nvPr/>
            </p:nvSpPr>
            <p:spPr>
              <a:xfrm>
                <a:off x="2170322" y="3504226"/>
                <a:ext cx="563356" cy="536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e</a:t>
                </a:r>
                <a:endParaRPr kumimoji="1" lang="ja-JP" altLang="en-US" sz="2800" i="1" dirty="0"/>
              </a:p>
            </p:txBody>
          </p:sp>
          <p:sp>
            <p:nvSpPr>
              <p:cNvPr id="96" name="テキスト ボックス 95"/>
              <p:cNvSpPr txBox="1"/>
              <p:nvPr/>
            </p:nvSpPr>
            <p:spPr>
              <a:xfrm>
                <a:off x="2653199" y="4081518"/>
                <a:ext cx="563356" cy="536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u</a:t>
                </a:r>
                <a:endParaRPr kumimoji="1" lang="ja-JP" altLang="en-US" sz="2800" i="1" dirty="0"/>
              </a:p>
            </p:txBody>
          </p:sp>
          <p:sp>
            <p:nvSpPr>
              <p:cNvPr id="97" name="テキスト ボックス 96"/>
              <p:cNvSpPr txBox="1"/>
              <p:nvPr/>
            </p:nvSpPr>
            <p:spPr>
              <a:xfrm>
                <a:off x="2572720" y="4875291"/>
                <a:ext cx="563356" cy="536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v</a:t>
                </a:r>
                <a:endParaRPr kumimoji="1" lang="ja-JP" altLang="en-US" sz="2800" i="1" dirty="0"/>
              </a:p>
            </p:txBody>
          </p:sp>
          <p:sp>
            <p:nvSpPr>
              <p:cNvPr id="98" name="テキスト ボックス 97"/>
              <p:cNvSpPr txBox="1"/>
              <p:nvPr/>
            </p:nvSpPr>
            <p:spPr>
              <a:xfrm>
                <a:off x="2089842" y="2493969"/>
                <a:ext cx="563356" cy="536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z</a:t>
                </a:r>
                <a:endParaRPr kumimoji="1" lang="ja-JP" altLang="en-US" sz="2800" i="1" dirty="0"/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5711420" y="1988840"/>
                <a:ext cx="1287672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MIC.1</a:t>
                </a:r>
                <a:endParaRPr kumimoji="1" lang="ja-JP" altLang="en-US" sz="2800" i="1" dirty="0"/>
              </a:p>
            </p:txBody>
          </p:sp>
          <p:sp>
            <p:nvSpPr>
              <p:cNvPr id="101" name="テキスト ボックス 100"/>
              <p:cNvSpPr txBox="1"/>
              <p:nvPr/>
            </p:nvSpPr>
            <p:spPr>
              <a:xfrm>
                <a:off x="2213295" y="2003045"/>
                <a:ext cx="1287672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MIC.2</a:t>
                </a:r>
                <a:endParaRPr kumimoji="1" lang="ja-JP" altLang="en-US" sz="2800" i="1" dirty="0"/>
              </a:p>
            </p:txBody>
          </p:sp>
          <p:sp>
            <p:nvSpPr>
              <p:cNvPr id="102" name="テキスト ボックス 101"/>
              <p:cNvSpPr txBox="1"/>
              <p:nvPr/>
            </p:nvSpPr>
            <p:spPr>
              <a:xfrm>
                <a:off x="5334808" y="5712978"/>
                <a:ext cx="1287672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i="1" dirty="0" smtClean="0"/>
                  <a:t>SPK</a:t>
                </a:r>
                <a:r>
                  <a:rPr kumimoji="1" lang="en-US" altLang="ja-JP" sz="2800" i="1" dirty="0" smtClean="0"/>
                  <a:t>.1</a:t>
                </a:r>
                <a:endParaRPr kumimoji="1" lang="ja-JP" altLang="en-US" sz="2800" i="1" dirty="0"/>
              </a:p>
            </p:txBody>
          </p:sp>
          <p:sp>
            <p:nvSpPr>
              <p:cNvPr id="103" name="テキスト ボックス 102"/>
              <p:cNvSpPr txBox="1"/>
              <p:nvPr/>
            </p:nvSpPr>
            <p:spPr>
              <a:xfrm>
                <a:off x="2611787" y="5712978"/>
                <a:ext cx="1287672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SPK.2</a:t>
                </a:r>
                <a:endParaRPr kumimoji="1" lang="ja-JP" altLang="en-US" sz="2800" i="1" dirty="0"/>
              </a:p>
            </p:txBody>
          </p:sp>
          <p:cxnSp>
            <p:nvCxnSpPr>
              <p:cNvPr id="105" name="直線矢印コネクタ 104"/>
              <p:cNvCxnSpPr>
                <a:endCxn id="14" idx="6"/>
              </p:cNvCxnSpPr>
              <p:nvPr/>
            </p:nvCxnSpPr>
            <p:spPr>
              <a:xfrm rot="10800000">
                <a:off x="3175676" y="4947452"/>
                <a:ext cx="524538" cy="973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矢印コネクタ 115"/>
              <p:cNvCxnSpPr/>
              <p:nvPr/>
            </p:nvCxnSpPr>
            <p:spPr>
              <a:xfrm rot="5400000">
                <a:off x="37240" y="4083085"/>
                <a:ext cx="2513181" cy="1465"/>
              </a:xfrm>
              <a:prstGeom prst="straightConnector1">
                <a:avLst/>
              </a:prstGeom>
              <a:ln w="793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矢印コネクタ 117"/>
              <p:cNvCxnSpPr/>
              <p:nvPr/>
            </p:nvCxnSpPr>
            <p:spPr>
              <a:xfrm rot="16200000" flipV="1">
                <a:off x="6362849" y="4082425"/>
                <a:ext cx="2513181" cy="1465"/>
              </a:xfrm>
              <a:prstGeom prst="straightConnector1">
                <a:avLst/>
              </a:prstGeom>
              <a:ln w="793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テキスト ボックス 48"/>
            <p:cNvSpPr txBox="1"/>
            <p:nvPr/>
          </p:nvSpPr>
          <p:spPr>
            <a:xfrm>
              <a:off x="3203848" y="472514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/>
                <a:t>-</a:t>
              </a:r>
              <a:endParaRPr kumimoji="1" lang="ja-JP" altLang="en-US" sz="2800" i="1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2771800" y="292494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/>
                <a:t>-</a:t>
              </a:r>
              <a:endParaRPr kumimoji="1" lang="ja-JP" altLang="en-US" sz="28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dirty="0" smtClean="0"/>
              <a:t>7’.</a:t>
            </a:r>
            <a:r>
              <a:rPr lang="ja-JP" altLang="en-US" dirty="0" smtClean="0"/>
              <a:t>　コントローラ設計</a:t>
            </a:r>
            <a:endParaRPr kumimoji="1" lang="ja-JP" altLang="en-US" dirty="0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altLang="ja-JP" dirty="0" smtClean="0"/>
              <a:t>w</a:t>
            </a:r>
            <a:r>
              <a:rPr lang="ja-JP" altLang="en-US" dirty="0" smtClean="0"/>
              <a:t>から</a:t>
            </a:r>
            <a:r>
              <a:rPr lang="en-US" altLang="ja-JP" dirty="0" smtClean="0"/>
              <a:t>e</a:t>
            </a:r>
            <a:r>
              <a:rPr lang="ja-JP" altLang="en-US" dirty="0" err="1" smtClean="0"/>
              <a:t>までの</a:t>
            </a:r>
            <a:r>
              <a:rPr lang="ja-JP" altLang="en-US" dirty="0" smtClean="0"/>
              <a:t>ゲインを</a:t>
            </a:r>
            <a:endParaRPr lang="en-US" altLang="ja-JP" dirty="0" smtClean="0"/>
          </a:p>
          <a:p>
            <a:pPr algn="ctr">
              <a:buNone/>
            </a:pPr>
            <a:r>
              <a:rPr lang="ja-JP" altLang="en-US" dirty="0" smtClean="0"/>
              <a:t>最小化する</a:t>
            </a:r>
            <a:endParaRPr lang="en-US" altLang="ja-JP" dirty="0" smtClean="0"/>
          </a:p>
          <a:p>
            <a:pPr algn="ctr"/>
            <a:endParaRPr kumimoji="1" lang="en-US" altLang="ja-JP" dirty="0" smtClean="0"/>
          </a:p>
          <a:p>
            <a:r>
              <a:rPr kumimoji="1" lang="ja-JP" altLang="en-US" sz="2600" dirty="0" smtClean="0"/>
              <a:t>周波数応答実験</a:t>
            </a:r>
            <a:endParaRPr kumimoji="1" lang="en-US" altLang="ja-JP" sz="2600" dirty="0" smtClean="0"/>
          </a:p>
          <a:p>
            <a:r>
              <a:rPr lang="ja-JP" altLang="en-US" sz="2600" dirty="0" smtClean="0"/>
              <a:t>モデル化誤差の</a:t>
            </a: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　見積もり</a:t>
            </a:r>
            <a:endParaRPr kumimoji="1" lang="en-US" altLang="ja-JP" sz="2600" dirty="0" smtClean="0"/>
          </a:p>
          <a:p>
            <a:pPr>
              <a:buNone/>
            </a:pPr>
            <a:endParaRPr lang="en-US" altLang="ja-JP" sz="2600" dirty="0" smtClean="0"/>
          </a:p>
          <a:p>
            <a:pPr>
              <a:buNone/>
            </a:pPr>
            <a:endParaRPr lang="en-US" altLang="ja-JP" sz="2600" dirty="0" smtClean="0"/>
          </a:p>
          <a:p>
            <a:pPr>
              <a:buNone/>
            </a:pPr>
            <a:r>
              <a:rPr lang="ja-JP" altLang="en-US" sz="2600" dirty="0" smtClean="0"/>
              <a:t>一般的な</a:t>
            </a:r>
            <a:endParaRPr lang="en-US" altLang="ja-JP" sz="2600" dirty="0" smtClean="0"/>
          </a:p>
          <a:p>
            <a:pPr algn="ctr">
              <a:buNone/>
            </a:pPr>
            <a:r>
              <a:rPr kumimoji="1" lang="ja-JP" altLang="en-US" sz="3200" b="1" u="sng" dirty="0" smtClean="0"/>
              <a:t>ロバスト制御の方法</a:t>
            </a:r>
            <a:endParaRPr kumimoji="1" lang="ja-JP" altLang="en-US" sz="3200" b="1" u="sng" dirty="0"/>
          </a:p>
        </p:txBody>
      </p:sp>
      <p:pic>
        <p:nvPicPr>
          <p:cNvPr id="1026" name="Picture 2" descr="C:\Users\Oikawa\Documents\KobayashiLab\easytex3235\loop\data\Geu.ep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649" y="2420888"/>
            <a:ext cx="4420374" cy="3334976"/>
          </a:xfrm>
          <a:prstGeom prst="rect">
            <a:avLst/>
          </a:prstGeom>
          <a:noFill/>
        </p:spPr>
      </p:pic>
      <p:sp>
        <p:nvSpPr>
          <p:cNvPr id="6" name="テキスト ボックス 5"/>
          <p:cNvSpPr txBox="1"/>
          <p:nvPr/>
        </p:nvSpPr>
        <p:spPr>
          <a:xfrm>
            <a:off x="899592" y="587727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Result of</a:t>
            </a:r>
            <a:r>
              <a:rPr lang="ja-JP" altLang="en-US" dirty="0" smtClean="0"/>
              <a:t> </a:t>
            </a:r>
            <a:r>
              <a:rPr lang="en-US" altLang="ja-JP" dirty="0" smtClean="0"/>
              <a:t>Frequency response experiment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of </a:t>
            </a:r>
            <a:r>
              <a:rPr lang="en-US" altLang="ja-JP" dirty="0" err="1" smtClean="0"/>
              <a:t>G</a:t>
            </a:r>
            <a:r>
              <a:rPr lang="en-US" altLang="ja-JP" baseline="-25000" dirty="0" err="1" smtClean="0"/>
              <a:t>yu</a:t>
            </a:r>
            <a:r>
              <a:rPr lang="en-US" altLang="ja-JP" dirty="0" smtClean="0"/>
              <a:t>.</a:t>
            </a:r>
            <a:endParaRPr kumimoji="1" lang="ja-JP" alt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dirty="0" smtClean="0"/>
              <a:t>8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　制御実験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84176"/>
            <a:ext cx="5050904" cy="1036712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スタック両端温度差⊿</a:t>
            </a:r>
            <a:r>
              <a:rPr kumimoji="1" lang="en-US" altLang="ja-JP" sz="2800" dirty="0" smtClean="0"/>
              <a:t>T[</a:t>
            </a:r>
            <a:r>
              <a:rPr kumimoji="1" lang="ja-JP" altLang="en-US" sz="2800" dirty="0" smtClean="0"/>
              <a:t>℃</a:t>
            </a:r>
            <a:r>
              <a:rPr kumimoji="1" lang="en-US" altLang="ja-JP" sz="2800" dirty="0" smtClean="0"/>
              <a:t>]</a:t>
            </a:r>
          </a:p>
          <a:p>
            <a:pPr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⊿</a:t>
            </a:r>
            <a:r>
              <a:rPr lang="en-US" altLang="ja-JP" sz="2800" dirty="0" smtClean="0"/>
              <a:t>T =</a:t>
            </a:r>
            <a:r>
              <a:rPr lang="ja-JP" altLang="en-US" sz="2800" dirty="0" smtClean="0">
                <a:solidFill>
                  <a:srgbClr val="000000"/>
                </a:solidFill>
                <a:latin typeface="ＭＳ Ｐゴシック"/>
              </a:rPr>
              <a:t>⊿</a:t>
            </a:r>
            <a:r>
              <a:rPr lang="en-US" altLang="ja-JP" sz="2800" dirty="0" smtClean="0"/>
              <a:t> T</a:t>
            </a:r>
            <a:r>
              <a:rPr lang="en-US" altLang="ja-JP" sz="2800" baseline="-25000" dirty="0" smtClean="0"/>
              <a:t>H</a:t>
            </a:r>
            <a:r>
              <a:rPr lang="en-US" altLang="ja-JP" sz="2800" dirty="0" smtClean="0"/>
              <a:t> - </a:t>
            </a:r>
            <a:r>
              <a:rPr lang="ja-JP" altLang="en-US" sz="2800" dirty="0" smtClean="0">
                <a:solidFill>
                  <a:srgbClr val="000000"/>
                </a:solidFill>
                <a:latin typeface="ＭＳ Ｐゴシック"/>
              </a:rPr>
              <a:t>⊿</a:t>
            </a:r>
            <a:r>
              <a:rPr lang="en-US" altLang="ja-JP" sz="2800" dirty="0" smtClean="0"/>
              <a:t>T</a:t>
            </a:r>
            <a:r>
              <a:rPr lang="en-US" altLang="ja-JP" sz="2800" baseline="-25000" dirty="0" smtClean="0"/>
              <a:t>C</a:t>
            </a:r>
            <a:endParaRPr kumimoji="1" lang="ja-JP" altLang="en-US" sz="2800" baseline="-250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088613" y="2492896"/>
          <a:ext cx="6867763" cy="2054484"/>
        </p:xfrm>
        <a:graphic>
          <a:graphicData uri="http://schemas.openxmlformats.org/drawingml/2006/table">
            <a:tbl>
              <a:tblPr/>
              <a:tblGrid>
                <a:gridCol w="981109"/>
                <a:gridCol w="981109"/>
                <a:gridCol w="981109"/>
                <a:gridCol w="981109"/>
                <a:gridCol w="981109"/>
                <a:gridCol w="981109"/>
                <a:gridCol w="981109"/>
              </a:tblGrid>
              <a:tr h="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Measured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temperature by experiment without and with control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226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　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without control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with 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116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trials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⊿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T</a:t>
                      </a:r>
                      <a:r>
                        <a:rPr lang="en-US" sz="1800" b="0" i="0" u="none" strike="noStrike" baseline="-25000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C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[℃]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⊿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T</a:t>
                      </a:r>
                      <a:r>
                        <a:rPr lang="en-US" sz="1800" b="0" i="0" u="none" strike="noStrike" baseline="-25000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[℃]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⊿T[℃]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⊿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T</a:t>
                      </a:r>
                      <a:r>
                        <a:rPr lang="en-US" sz="1800" b="0" i="0" u="none" strike="noStrike" baseline="-25000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C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[℃]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⊿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T</a:t>
                      </a:r>
                      <a:r>
                        <a:rPr lang="en-US" sz="1800" b="0" i="0" u="none" strike="noStrike" baseline="-25000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H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[℃]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⊿T[℃]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74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#1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-0.7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+0.8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1.5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-0.5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+1.7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2.2</a:t>
                      </a:r>
                      <a:endParaRPr lang="en-US" altLang="ja-JP" sz="1800" b="1" i="0" u="none" strike="noStrike" dirty="0">
                        <a:solidFill>
                          <a:srgbClr val="FF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64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#2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-0.4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+1.1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1.5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-0.6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+1.3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latin typeface="ＭＳ Ｐゴシック"/>
                        </a:rPr>
                        <a:t>1.9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1331640" y="4653136"/>
            <a:ext cx="6408712" cy="53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32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制御なしのときの</a:t>
            </a:r>
            <a:r>
              <a:rPr kumimoji="1" lang="ja-JP" alt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約</a:t>
            </a:r>
            <a:r>
              <a:rPr kumimoji="1" lang="en-US" altLang="ja-JP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1.3</a:t>
            </a:r>
            <a:r>
              <a:rPr kumimoji="1" lang="ja-JP" alt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倍</a:t>
            </a:r>
            <a:r>
              <a:rPr kumimoji="1" lang="ja-JP" altLang="en-US" sz="32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の温度差</a:t>
            </a:r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5868144" y="1384176"/>
            <a:ext cx="2880320" cy="1036712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1" lang="en-US" altLang="ja-JP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r1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97.1[Hz]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w(t) = </a:t>
            </a:r>
            <a:r>
              <a:rPr kumimoji="1" lang="en-US" altLang="ja-JP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Asinωt</a:t>
            </a:r>
            <a:endParaRPr kumimoji="1" lang="en-US" altLang="ja-JP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コンテンツ プレースホルダ 2"/>
          <p:cNvSpPr txBox="1">
            <a:spLocks/>
          </p:cNvSpPr>
          <p:nvPr/>
        </p:nvSpPr>
        <p:spPr>
          <a:xfrm>
            <a:off x="1547664" y="6056312"/>
            <a:ext cx="6840760" cy="541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36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消費電力　</a:t>
            </a:r>
            <a:r>
              <a:rPr kumimoji="1" lang="en-US" altLang="ja-JP" sz="36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6.5[W]</a:t>
            </a:r>
            <a:r>
              <a:rPr kumimoji="1" lang="en-US" altLang="ja-JP" sz="36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6.8[W]</a:t>
            </a:r>
            <a:r>
              <a:rPr kumimoji="1" lang="ja-JP" altLang="en-US" sz="360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</a:t>
            </a:r>
            <a:endParaRPr kumimoji="1" lang="en-US" altLang="ja-JP" sz="36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07904" y="5703639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制御なし　 　   制御あり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dirty="0" smtClean="0"/>
              <a:t>9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　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ループ管熱音響システムにおいて、定在波抑制制御系を構成し、フィードバック制御を用いてループ管内の定在波抑制実験を行った。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フィードバック制御 ＋ 熱音響システム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→スタック両端の温度差が上昇</a:t>
            </a:r>
            <a:endParaRPr lang="en-US" altLang="ja-JP" dirty="0" smtClean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smtClean="0"/>
              <a:t>10.</a:t>
            </a:r>
            <a:r>
              <a:rPr lang="ja-JP" altLang="en-US" dirty="0" smtClean="0"/>
              <a:t>　今後</a:t>
            </a:r>
            <a:r>
              <a:rPr lang="ja-JP" altLang="en-US" dirty="0"/>
              <a:t>の</a:t>
            </a:r>
            <a:r>
              <a:rPr kumimoji="1" lang="ja-JP" altLang="en-US" dirty="0" smtClean="0"/>
              <a:t>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制御時のループ管内音圧分布の明示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スタック端面における反射を考慮した</a:t>
            </a:r>
            <a:endParaRPr lang="en-US" altLang="ja-JP" dirty="0" smtClean="0"/>
          </a:p>
          <a:p>
            <a:pPr>
              <a:buNone/>
            </a:pPr>
            <a:r>
              <a:rPr lang="ja-JP" altLang="en-US" smtClean="0"/>
              <a:t>    コントローラ</a:t>
            </a:r>
            <a:r>
              <a:rPr lang="ja-JP" altLang="en-US" dirty="0" smtClean="0"/>
              <a:t>の設計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en-US" altLang="ja-JP" dirty="0" smtClean="0"/>
              <a:t>1.</a:t>
            </a:r>
            <a:r>
              <a:rPr kumimoji="1" lang="ja-JP" altLang="en-US" dirty="0" smtClean="0"/>
              <a:t>　背景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4509120"/>
            <a:ext cx="8229600" cy="22322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ja-JP" altLang="en-US" dirty="0" smtClean="0"/>
              <a:t>受動的方法（</a:t>
            </a:r>
            <a:r>
              <a:rPr lang="en-US" altLang="en-US" dirty="0" smtClean="0"/>
              <a:t>装置</a:t>
            </a:r>
            <a:r>
              <a:rPr lang="ja-JP" altLang="en-US" dirty="0" smtClean="0"/>
              <a:t>形状）</a:t>
            </a:r>
            <a:endParaRPr kumimoji="1" lang="en-US" altLang="ja-JP" dirty="0"/>
          </a:p>
          <a:p>
            <a:pPr>
              <a:buNone/>
            </a:pPr>
            <a:r>
              <a:rPr lang="ja-JP" altLang="en-US" sz="2000" dirty="0" smtClean="0"/>
              <a:t>　［</a:t>
            </a:r>
            <a:r>
              <a:rPr lang="en-US" altLang="ja-JP" sz="2000" dirty="0" smtClean="0"/>
              <a:t>Sakamoto et al. 2007</a:t>
            </a:r>
            <a:r>
              <a:rPr lang="ja-JP" altLang="en-US" sz="2000" dirty="0" smtClean="0"/>
              <a:t>］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［</a:t>
            </a:r>
            <a:r>
              <a:rPr lang="en-US" altLang="ja-JP" sz="2000" dirty="0" err="1" smtClean="0"/>
              <a:t>Ishino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et al. 2007</a:t>
            </a:r>
            <a:r>
              <a:rPr lang="ja-JP" altLang="en-US" sz="2000" dirty="0" smtClean="0"/>
              <a:t>］</a:t>
            </a:r>
            <a:r>
              <a:rPr lang="en-US" altLang="ja-JP" sz="2000" dirty="0"/>
              <a:t>, </a:t>
            </a:r>
            <a:r>
              <a:rPr lang="ja-JP" altLang="en-US" sz="2000" dirty="0"/>
              <a:t>［</a:t>
            </a:r>
            <a:r>
              <a:rPr lang="en-US" altLang="ja-JP" sz="2000" dirty="0" err="1"/>
              <a:t>Shimokawa</a:t>
            </a:r>
            <a:r>
              <a:rPr lang="en-US" altLang="ja-JP" sz="2000" dirty="0"/>
              <a:t> et al. 2009</a:t>
            </a:r>
            <a:r>
              <a:rPr lang="ja-JP" altLang="en-US" sz="2000" dirty="0" smtClean="0"/>
              <a:t>］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　　　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u="sng" dirty="0" smtClean="0"/>
              <a:t>能動的方法</a:t>
            </a:r>
            <a:r>
              <a:rPr lang="ja-JP" altLang="en-US" dirty="0" smtClean="0"/>
              <a:t>（</a:t>
            </a:r>
            <a:r>
              <a:rPr lang="ja-JP" altLang="en-US" dirty="0" smtClean="0">
                <a:solidFill>
                  <a:srgbClr val="FF0000"/>
                </a:solidFill>
              </a:rPr>
              <a:t>能動騒音制御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algn="ctr">
              <a:buNone/>
            </a:pPr>
            <a:r>
              <a:rPr kumimoji="1" lang="ja-JP" altLang="en-US" sz="4000" dirty="0" smtClean="0"/>
              <a:t>ループ管内の定在波を抑制</a:t>
            </a:r>
            <a:endParaRPr kumimoji="1" lang="ja-JP" altLang="en-US" sz="4000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1115616" y="1700808"/>
            <a:ext cx="6912768" cy="1012897"/>
            <a:chOff x="1115616" y="1169320"/>
            <a:chExt cx="6912768" cy="1012897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1115616" y="1412776"/>
              <a:ext cx="6912768" cy="769441"/>
            </a:xfrm>
            <a:prstGeom prst="rect">
              <a:avLst/>
            </a:prstGeom>
            <a:noFill/>
            <a:ln w="222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endParaRPr lang="en-US" altLang="ja-JP" sz="1600" dirty="0" smtClean="0"/>
            </a:p>
            <a:p>
              <a:pPr algn="ctr">
                <a:buNone/>
              </a:pPr>
              <a:r>
                <a:rPr lang="ja-JP" altLang="en-US" sz="2800" dirty="0" smtClean="0"/>
                <a:t>ループ管内の進行波成分を多くしたい</a:t>
              </a:r>
              <a:endParaRPr kumimoji="1" lang="ja-JP" altLang="en-US" sz="2800" dirty="0"/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2159732" y="1169320"/>
              <a:ext cx="5004556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ja-JP" altLang="en-US" sz="2800" dirty="0" smtClean="0"/>
                <a:t> 熱音響効率：進行波＞定在波</a:t>
              </a:r>
              <a:endParaRPr kumimoji="1" lang="ja-JP" altLang="en-US" sz="2800" dirty="0"/>
            </a:p>
          </p:txBody>
        </p:sp>
      </p:grp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2051720" y="2996952"/>
            <a:ext cx="5184576" cy="1368152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ja-JP" altLang="en-US" sz="2800" dirty="0"/>
              <a:t>装置形状</a:t>
            </a:r>
            <a:endParaRPr lang="en-US" altLang="ja-JP" sz="2800" dirty="0" smtClean="0"/>
          </a:p>
          <a:p>
            <a:pPr marL="438912" indent="-320040"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ja-JP" altLang="en-US" sz="2800" dirty="0" smtClean="0"/>
              <a:t>スタック表面での音の反射</a:t>
            </a:r>
            <a:r>
              <a:rPr lang="en-US" altLang="ja-JP" sz="2800" dirty="0" smtClean="0"/>
              <a:t>etc.</a:t>
            </a:r>
            <a:endParaRPr lang="ja-JP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1'.</a:t>
            </a:r>
            <a:r>
              <a:rPr kumimoji="1" lang="ja-JP" altLang="en-US" dirty="0" smtClean="0"/>
              <a:t>　背景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 smtClean="0"/>
              <a:t>スタックに入力するのは</a:t>
            </a:r>
            <a:r>
              <a:rPr lang="ja-JP" altLang="en-US" sz="4000" b="1" dirty="0" smtClean="0"/>
              <a:t>熱</a:t>
            </a:r>
            <a:r>
              <a:rPr lang="ja-JP" altLang="en-US" dirty="0" smtClean="0"/>
              <a:t>ではない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sz="3600" dirty="0" smtClean="0"/>
          </a:p>
          <a:p>
            <a:pPr algn="ctr">
              <a:buNone/>
            </a:pPr>
            <a:r>
              <a:rPr kumimoji="1" lang="ja-JP" altLang="en-US" dirty="0" smtClean="0"/>
              <a:t>電力入力、即ち</a:t>
            </a:r>
            <a:r>
              <a:rPr lang="ja-JP" altLang="en-US" dirty="0" smtClean="0"/>
              <a:t>スピーカを駆動し</a:t>
            </a:r>
            <a:endParaRPr lang="en-US" altLang="ja-JP" dirty="0" smtClean="0"/>
          </a:p>
          <a:p>
            <a:pPr algn="ctr">
              <a:buNone/>
            </a:pPr>
            <a:r>
              <a:rPr kumimoji="1" lang="ja-JP" altLang="en-US" sz="4000" b="1" dirty="0" smtClean="0"/>
              <a:t>音波</a:t>
            </a:r>
            <a:r>
              <a:rPr kumimoji="1" lang="ja-JP" altLang="en-US" dirty="0" smtClean="0"/>
              <a:t>を入力する</a:t>
            </a:r>
            <a:endParaRPr kumimoji="1" lang="en-US" altLang="ja-JP" dirty="0" smtClean="0"/>
          </a:p>
          <a:p>
            <a:pPr algn="ctr">
              <a:buNone/>
            </a:pPr>
            <a:endParaRPr lang="en-US" altLang="ja-JP" dirty="0" smtClean="0"/>
          </a:p>
          <a:p>
            <a:pPr algn="ctr">
              <a:buNone/>
            </a:pPr>
            <a:r>
              <a:rPr lang="ja-JP" altLang="en-US" sz="2800" dirty="0" smtClean="0"/>
              <a:t>スピーカは</a:t>
            </a:r>
            <a:endParaRPr lang="en-US" altLang="ja-JP" sz="2400" dirty="0" smtClean="0"/>
          </a:p>
          <a:p>
            <a:pPr algn="ctr"/>
            <a:r>
              <a:rPr lang="ja-JP" altLang="en-US" u="sng" dirty="0" smtClean="0"/>
              <a:t>スタックに音エネルギーを入力すること</a:t>
            </a:r>
            <a:endParaRPr lang="en-US" altLang="ja-JP" u="sng" dirty="0" smtClean="0"/>
          </a:p>
          <a:p>
            <a:pPr algn="ctr"/>
            <a:r>
              <a:rPr lang="ja-JP" altLang="en-US" u="sng" dirty="0" smtClean="0"/>
              <a:t>進行波に補正すること</a:t>
            </a:r>
            <a:endParaRPr lang="en-US" altLang="ja-JP" u="sng" dirty="0" smtClean="0"/>
          </a:p>
          <a:p>
            <a:pPr algn="ctr">
              <a:buNone/>
            </a:pPr>
            <a:r>
              <a:rPr lang="en-US" altLang="ja-JP" sz="2800" dirty="0" smtClean="0"/>
              <a:t>2</a:t>
            </a:r>
            <a:r>
              <a:rPr lang="ja-JP" altLang="en-US" sz="2800" dirty="0" err="1" smtClean="0"/>
              <a:t>つの</a:t>
            </a:r>
            <a:r>
              <a:rPr lang="ja-JP" altLang="en-US" sz="2800" dirty="0" smtClean="0"/>
              <a:t>役目を兼ねている</a:t>
            </a:r>
            <a:endParaRPr lang="en-US" altLang="ja-JP" sz="2800" dirty="0" smtClean="0"/>
          </a:p>
        </p:txBody>
      </p:sp>
      <p:sp>
        <p:nvSpPr>
          <p:cNvPr id="4" name="下矢印 3"/>
          <p:cNvSpPr/>
          <p:nvPr/>
        </p:nvSpPr>
        <p:spPr>
          <a:xfrm>
            <a:off x="4139952" y="2492896"/>
            <a:ext cx="86409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dirty="0" smtClean="0"/>
              <a:t>2.</a:t>
            </a:r>
            <a:r>
              <a:rPr lang="ja-JP" altLang="en-US" dirty="0" smtClean="0"/>
              <a:t>　実験装置</a:t>
            </a:r>
            <a:r>
              <a:rPr lang="ja-JP" altLang="en-US" dirty="0"/>
              <a:t>概要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115616" y="1412776"/>
            <a:ext cx="6840760" cy="4782145"/>
            <a:chOff x="1043608" y="1628800"/>
            <a:chExt cx="6840760" cy="4782145"/>
          </a:xfrm>
        </p:grpSpPr>
        <p:grpSp>
          <p:nvGrpSpPr>
            <p:cNvPr id="5" name="グループ化 86"/>
            <p:cNvGrpSpPr/>
            <p:nvPr/>
          </p:nvGrpSpPr>
          <p:grpSpPr>
            <a:xfrm>
              <a:off x="1043608" y="1844824"/>
              <a:ext cx="6840760" cy="4566121"/>
              <a:chOff x="1043608" y="1412776"/>
              <a:chExt cx="6840760" cy="4566121"/>
            </a:xfrm>
          </p:grpSpPr>
          <p:sp>
            <p:nvSpPr>
              <p:cNvPr id="15" name="フローチャート: 処理 14"/>
              <p:cNvSpPr/>
              <p:nvPr/>
            </p:nvSpPr>
            <p:spPr>
              <a:xfrm>
                <a:off x="3923930" y="2753205"/>
                <a:ext cx="1054502" cy="400562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i="1" dirty="0" smtClean="0">
                    <a:solidFill>
                      <a:schemeClr val="tx1"/>
                    </a:solidFill>
                  </a:rPr>
                  <a:t>A/D</a:t>
                </a:r>
                <a:endParaRPr kumimoji="1" lang="ja-JP" altLang="en-US" sz="2400" i="1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フローチャート: 処理 15"/>
              <p:cNvSpPr/>
              <p:nvPr/>
            </p:nvSpPr>
            <p:spPr>
              <a:xfrm>
                <a:off x="3923929" y="3935327"/>
                <a:ext cx="1054502" cy="400562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i="1" dirty="0" smtClean="0">
                    <a:solidFill>
                      <a:schemeClr val="tx1"/>
                    </a:solidFill>
                  </a:rPr>
                  <a:t>D/A</a:t>
                </a:r>
                <a:endParaRPr kumimoji="1" lang="ja-JP" altLang="en-US" sz="2400" i="1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フローチャート: 処理 9"/>
              <p:cNvSpPr/>
              <p:nvPr/>
            </p:nvSpPr>
            <p:spPr>
              <a:xfrm>
                <a:off x="3923930" y="3140968"/>
                <a:ext cx="1054502" cy="792088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2400" i="1" dirty="0" smtClean="0">
                    <a:solidFill>
                      <a:schemeClr val="tx1"/>
                    </a:solidFill>
                  </a:rPr>
                  <a:t>PC</a:t>
                </a:r>
                <a:endParaRPr kumimoji="1" lang="ja-JP" altLang="en-US" sz="2400" i="1" baseline="30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直線矢印コネクタ 17"/>
              <p:cNvCxnSpPr>
                <a:stCxn id="28" idx="1"/>
                <a:endCxn id="15" idx="3"/>
              </p:cNvCxnSpPr>
              <p:nvPr/>
            </p:nvCxnSpPr>
            <p:spPr>
              <a:xfrm flipH="1">
                <a:off x="4978432" y="2953486"/>
                <a:ext cx="691036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矢印コネクタ 18"/>
              <p:cNvCxnSpPr>
                <a:stCxn id="26" idx="3"/>
                <a:endCxn id="15" idx="1"/>
              </p:cNvCxnSpPr>
              <p:nvPr/>
            </p:nvCxnSpPr>
            <p:spPr>
              <a:xfrm>
                <a:off x="3178028" y="2953486"/>
                <a:ext cx="745902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矢印コネクタ 19"/>
              <p:cNvCxnSpPr>
                <a:stCxn id="29" idx="2"/>
              </p:cNvCxnSpPr>
              <p:nvPr/>
            </p:nvCxnSpPr>
            <p:spPr>
              <a:xfrm flipH="1">
                <a:off x="3093422" y="4941168"/>
                <a:ext cx="2414" cy="25873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矢印コネクタ 20"/>
              <p:cNvCxnSpPr/>
              <p:nvPr/>
            </p:nvCxnSpPr>
            <p:spPr>
              <a:xfrm>
                <a:off x="2653199" y="2349953"/>
                <a:ext cx="0" cy="43097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テキスト ボックス 21"/>
              <p:cNvSpPr txBox="1"/>
              <p:nvPr/>
            </p:nvSpPr>
            <p:spPr>
              <a:xfrm>
                <a:off x="4950328" y="4077072"/>
                <a:ext cx="5633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i="1" dirty="0" smtClean="0"/>
                  <a:t>w</a:t>
                </a:r>
                <a:endParaRPr kumimoji="1" lang="ja-JP" altLang="en-US" sz="2400" i="1" dirty="0"/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5148064" y="2924944"/>
                <a:ext cx="5633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i="1" dirty="0" smtClean="0"/>
                  <a:t>y</a:t>
                </a:r>
                <a:endParaRPr kumimoji="1" lang="ja-JP" altLang="en-US" sz="2400" i="1" dirty="0"/>
              </a:p>
            </p:txBody>
          </p:sp>
          <p:sp>
            <p:nvSpPr>
              <p:cNvPr id="24" name="テキスト ボックス 23"/>
              <p:cNvSpPr txBox="1"/>
              <p:nvPr/>
            </p:nvSpPr>
            <p:spPr>
              <a:xfrm>
                <a:off x="3576596" y="4077072"/>
                <a:ext cx="5633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i="1" dirty="0" smtClean="0"/>
                  <a:t>v</a:t>
                </a:r>
                <a:endParaRPr kumimoji="1" lang="ja-JP" altLang="en-US" sz="2400" i="1" dirty="0"/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3275856" y="2996952"/>
                <a:ext cx="50405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i="1" dirty="0" smtClean="0"/>
                  <a:t>z</a:t>
                </a:r>
                <a:endParaRPr kumimoji="1" lang="ja-JP" altLang="en-US" sz="2400" i="1" dirty="0"/>
              </a:p>
            </p:txBody>
          </p:sp>
          <p:sp>
            <p:nvSpPr>
              <p:cNvPr id="26" name="フローチャート: 処理 25"/>
              <p:cNvSpPr/>
              <p:nvPr/>
            </p:nvSpPr>
            <p:spPr>
              <a:xfrm>
                <a:off x="2213084" y="2770215"/>
                <a:ext cx="964944" cy="366542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i="1" dirty="0" err="1" smtClean="0">
                    <a:solidFill>
                      <a:schemeClr val="tx1"/>
                    </a:solidFill>
                  </a:rPr>
                  <a:t>PreAMP</a:t>
                </a:r>
                <a:endParaRPr kumimoji="1" lang="ja-JP" altLang="en-US" sz="3200" i="1" baseline="30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7" name="グループ化 63"/>
              <p:cNvGrpSpPr/>
              <p:nvPr/>
            </p:nvGrpSpPr>
            <p:grpSpPr>
              <a:xfrm>
                <a:off x="1043608" y="1412776"/>
                <a:ext cx="6840760" cy="4566121"/>
                <a:chOff x="1043608" y="1412776"/>
                <a:chExt cx="6840759" cy="4566121"/>
              </a:xfrm>
            </p:grpSpPr>
            <p:grpSp>
              <p:nvGrpSpPr>
                <p:cNvPr id="37" name="グループ化 15"/>
                <p:cNvGrpSpPr/>
                <p:nvPr/>
              </p:nvGrpSpPr>
              <p:grpSpPr>
                <a:xfrm>
                  <a:off x="1043608" y="1844824"/>
                  <a:ext cx="6840759" cy="4113194"/>
                  <a:chOff x="395536" y="1844824"/>
                  <a:chExt cx="6120679" cy="4104457"/>
                </a:xfrm>
              </p:grpSpPr>
              <p:sp>
                <p:nvSpPr>
                  <p:cNvPr id="51" name="角丸四角形 50"/>
                  <p:cNvSpPr/>
                  <p:nvPr/>
                </p:nvSpPr>
                <p:spPr>
                  <a:xfrm>
                    <a:off x="395536" y="1844824"/>
                    <a:ext cx="6120679" cy="4104457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600" dirty="0"/>
                  </a:p>
                </p:txBody>
              </p:sp>
              <p:sp>
                <p:nvSpPr>
                  <p:cNvPr id="52" name="角丸四角形 51"/>
                  <p:cNvSpPr/>
                  <p:nvPr/>
                </p:nvSpPr>
                <p:spPr>
                  <a:xfrm>
                    <a:off x="853872" y="2278392"/>
                    <a:ext cx="5212008" cy="3257128"/>
                  </a:xfrm>
                  <a:prstGeom prst="roundRect">
                    <a:avLst>
                      <a:gd name="adj" fmla="val 9946"/>
                    </a:avLst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600" dirty="0"/>
                  </a:p>
                </p:txBody>
              </p:sp>
              <p:grpSp>
                <p:nvGrpSpPr>
                  <p:cNvPr id="53" name="グループ化 7"/>
                  <p:cNvGrpSpPr/>
                  <p:nvPr/>
                </p:nvGrpSpPr>
                <p:grpSpPr>
                  <a:xfrm>
                    <a:off x="1907704" y="5175480"/>
                    <a:ext cx="648072" cy="360040"/>
                    <a:chOff x="1907704" y="5157192"/>
                    <a:chExt cx="648072" cy="360040"/>
                  </a:xfrm>
                </p:grpSpPr>
                <p:sp>
                  <p:nvSpPr>
                    <p:cNvPr id="59" name="フローチャート: 手作業 58"/>
                    <p:cNvSpPr/>
                    <p:nvPr/>
                  </p:nvSpPr>
                  <p:spPr>
                    <a:xfrm flipV="1">
                      <a:off x="1907704" y="5301208"/>
                      <a:ext cx="648072" cy="216024"/>
                    </a:xfrm>
                    <a:prstGeom prst="flowChartManualOperation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600" dirty="0"/>
                    </a:p>
                  </p:txBody>
                </p:sp>
                <p:sp>
                  <p:nvSpPr>
                    <p:cNvPr id="60" name="フローチャート: 処理 59"/>
                    <p:cNvSpPr/>
                    <p:nvPr/>
                  </p:nvSpPr>
                  <p:spPr>
                    <a:xfrm>
                      <a:off x="2060864" y="5157192"/>
                      <a:ext cx="360040" cy="144016"/>
                    </a:xfrm>
                    <a:prstGeom prst="flowChartProcess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600" dirty="0"/>
                    </a:p>
                  </p:txBody>
                </p:sp>
              </p:grpSp>
              <p:grpSp>
                <p:nvGrpSpPr>
                  <p:cNvPr id="54" name="グループ化 8"/>
                  <p:cNvGrpSpPr/>
                  <p:nvPr/>
                </p:nvGrpSpPr>
                <p:grpSpPr>
                  <a:xfrm>
                    <a:off x="4355976" y="5174336"/>
                    <a:ext cx="648072" cy="360040"/>
                    <a:chOff x="1907704" y="5157192"/>
                    <a:chExt cx="648072" cy="360040"/>
                  </a:xfrm>
                </p:grpSpPr>
                <p:sp>
                  <p:nvSpPr>
                    <p:cNvPr id="57" name="フローチャート: 手作業 56"/>
                    <p:cNvSpPr/>
                    <p:nvPr/>
                  </p:nvSpPr>
                  <p:spPr>
                    <a:xfrm flipV="1">
                      <a:off x="1907704" y="5301208"/>
                      <a:ext cx="648072" cy="216024"/>
                    </a:xfrm>
                    <a:prstGeom prst="flowChartManualOperation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600" dirty="0"/>
                    </a:p>
                  </p:txBody>
                </p:sp>
                <p:sp>
                  <p:nvSpPr>
                    <p:cNvPr id="58" name="フローチャート: 処理 57"/>
                    <p:cNvSpPr/>
                    <p:nvPr/>
                  </p:nvSpPr>
                  <p:spPr>
                    <a:xfrm>
                      <a:off x="2060864" y="5157192"/>
                      <a:ext cx="360040" cy="144016"/>
                    </a:xfrm>
                    <a:prstGeom prst="flowChartProcess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 sz="1600" dirty="0"/>
                    </a:p>
                  </p:txBody>
                </p:sp>
              </p:grpSp>
              <p:sp>
                <p:nvSpPr>
                  <p:cNvPr id="55" name="フローチャート : 結合子 54"/>
                  <p:cNvSpPr/>
                  <p:nvPr/>
                </p:nvSpPr>
                <p:spPr>
                  <a:xfrm>
                    <a:off x="1763688" y="2204864"/>
                    <a:ext cx="144016" cy="144016"/>
                  </a:xfrm>
                  <a:prstGeom prst="flowChartConnector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600" dirty="0"/>
                  </a:p>
                </p:txBody>
              </p:sp>
              <p:sp>
                <p:nvSpPr>
                  <p:cNvPr id="56" name="フローチャート : 結合子 55"/>
                  <p:cNvSpPr/>
                  <p:nvPr/>
                </p:nvSpPr>
                <p:spPr>
                  <a:xfrm>
                    <a:off x="4932040" y="2204864"/>
                    <a:ext cx="144016" cy="144016"/>
                  </a:xfrm>
                  <a:prstGeom prst="flowChartConnector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sz="1600" dirty="0"/>
                  </a:p>
                </p:txBody>
              </p:sp>
            </p:grpSp>
            <p:sp>
              <p:nvSpPr>
                <p:cNvPr id="38" name="テキスト ボックス 37"/>
                <p:cNvSpPr txBox="1"/>
                <p:nvPr/>
              </p:nvSpPr>
              <p:spPr>
                <a:xfrm>
                  <a:off x="5711421" y="1772816"/>
                  <a:ext cx="128767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400" i="1" dirty="0" smtClean="0"/>
                    <a:t>MIC.1</a:t>
                  </a:r>
                  <a:endParaRPr kumimoji="1" lang="ja-JP" altLang="en-US" sz="2400" i="1" dirty="0"/>
                </a:p>
              </p:txBody>
            </p:sp>
            <p:sp>
              <p:nvSpPr>
                <p:cNvPr id="39" name="テキスト ボックス 38"/>
                <p:cNvSpPr txBox="1"/>
                <p:nvPr/>
              </p:nvSpPr>
              <p:spPr>
                <a:xfrm>
                  <a:off x="2213296" y="1787021"/>
                  <a:ext cx="128767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400" i="1" dirty="0" smtClean="0"/>
                    <a:t>MIC.2</a:t>
                  </a:r>
                  <a:endParaRPr kumimoji="1" lang="ja-JP" altLang="en-US" sz="2400" i="1" dirty="0"/>
                </a:p>
              </p:txBody>
            </p:sp>
            <p:sp>
              <p:nvSpPr>
                <p:cNvPr id="40" name="テキスト ボックス 39"/>
                <p:cNvSpPr txBox="1"/>
                <p:nvPr/>
              </p:nvSpPr>
              <p:spPr>
                <a:xfrm>
                  <a:off x="6012159" y="5517232"/>
                  <a:ext cx="128767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400" i="1" dirty="0" smtClean="0"/>
                    <a:t>SPK.1</a:t>
                  </a:r>
                  <a:endParaRPr kumimoji="1" lang="ja-JP" altLang="en-US" sz="2400" i="1" dirty="0"/>
                </a:p>
              </p:txBody>
            </p:sp>
            <p:sp>
              <p:nvSpPr>
                <p:cNvPr id="41" name="テキスト ボックス 34"/>
                <p:cNvSpPr txBox="1"/>
                <p:nvPr/>
              </p:nvSpPr>
              <p:spPr>
                <a:xfrm>
                  <a:off x="1907704" y="5517232"/>
                  <a:ext cx="128767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400" i="1" dirty="0" smtClean="0"/>
                    <a:t>SPK.2</a:t>
                  </a:r>
                  <a:endParaRPr kumimoji="1" lang="ja-JP" altLang="en-US" sz="2400" i="1" dirty="0"/>
                </a:p>
              </p:txBody>
            </p:sp>
            <p:cxnSp>
              <p:nvCxnSpPr>
                <p:cNvPr id="42" name="直線矢印コネクタ 41"/>
                <p:cNvCxnSpPr/>
                <p:nvPr/>
              </p:nvCxnSpPr>
              <p:spPr>
                <a:xfrm rot="5400000">
                  <a:off x="37240" y="3867061"/>
                  <a:ext cx="2513181" cy="1465"/>
                </a:xfrm>
                <a:prstGeom prst="straightConnector1">
                  <a:avLst/>
                </a:prstGeom>
                <a:ln w="793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直線矢印コネクタ 42"/>
                <p:cNvCxnSpPr/>
                <p:nvPr/>
              </p:nvCxnSpPr>
              <p:spPr>
                <a:xfrm rot="16200000" flipV="1">
                  <a:off x="6362849" y="3866401"/>
                  <a:ext cx="2513181" cy="1465"/>
                </a:xfrm>
                <a:prstGeom prst="straightConnector1">
                  <a:avLst/>
                </a:prstGeom>
                <a:ln w="79375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直線コネクタ 43"/>
                <p:cNvCxnSpPr/>
                <p:nvPr/>
              </p:nvCxnSpPr>
              <p:spPr>
                <a:xfrm rot="5400000" flipH="1" flipV="1">
                  <a:off x="2484340" y="1592796"/>
                  <a:ext cx="3600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直線コネクタ 44"/>
                <p:cNvCxnSpPr/>
                <p:nvPr/>
              </p:nvCxnSpPr>
              <p:spPr>
                <a:xfrm rot="5400000" flipH="1" flipV="1">
                  <a:off x="6003588" y="1592796"/>
                  <a:ext cx="360040" cy="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線コネクタ 45"/>
                <p:cNvCxnSpPr/>
                <p:nvPr/>
              </p:nvCxnSpPr>
              <p:spPr>
                <a:xfrm flipV="1">
                  <a:off x="3087264" y="5661248"/>
                  <a:ext cx="0" cy="2788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線矢印コネクタ 46"/>
                <p:cNvCxnSpPr/>
                <p:nvPr/>
              </p:nvCxnSpPr>
              <p:spPr>
                <a:xfrm>
                  <a:off x="2655216" y="1628800"/>
                  <a:ext cx="3528392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線矢印コネクタ 47"/>
                <p:cNvCxnSpPr/>
                <p:nvPr/>
              </p:nvCxnSpPr>
              <p:spPr>
                <a:xfrm>
                  <a:off x="3078120" y="5866540"/>
                  <a:ext cx="2780880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コネクタ 48"/>
                <p:cNvCxnSpPr/>
                <p:nvPr/>
              </p:nvCxnSpPr>
              <p:spPr>
                <a:xfrm flipV="1">
                  <a:off x="5859000" y="5661248"/>
                  <a:ext cx="0" cy="278888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テキスト ボックス 49"/>
                <p:cNvSpPr txBox="1"/>
                <p:nvPr/>
              </p:nvSpPr>
              <p:spPr>
                <a:xfrm>
                  <a:off x="4139952" y="5517232"/>
                  <a:ext cx="563356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2000" i="1" dirty="0" err="1" smtClean="0"/>
                    <a:t>l</a:t>
                  </a:r>
                  <a:r>
                    <a:rPr kumimoji="1" lang="en-US" altLang="ja-JP" sz="2000" i="1" baseline="-25000" dirty="0" err="1" smtClean="0"/>
                    <a:t>s</a:t>
                  </a:r>
                  <a:endParaRPr kumimoji="1" lang="ja-JP" altLang="en-US" sz="2000" i="1" baseline="-25000" dirty="0"/>
                </a:p>
              </p:txBody>
            </p:sp>
          </p:grpSp>
          <p:sp>
            <p:nvSpPr>
              <p:cNvPr id="28" name="フローチャート: 処理 27"/>
              <p:cNvSpPr/>
              <p:nvPr/>
            </p:nvSpPr>
            <p:spPr>
              <a:xfrm>
                <a:off x="5669468" y="2770215"/>
                <a:ext cx="964944" cy="366542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i="1" dirty="0" err="1" smtClean="0">
                    <a:solidFill>
                      <a:schemeClr val="tx1"/>
                    </a:solidFill>
                  </a:rPr>
                  <a:t>PreAMP</a:t>
                </a:r>
                <a:endParaRPr kumimoji="1" lang="ja-JP" altLang="en-US" sz="3200" i="1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フローチャート: 処理 28"/>
              <p:cNvSpPr/>
              <p:nvPr/>
            </p:nvSpPr>
            <p:spPr>
              <a:xfrm>
                <a:off x="2583208" y="4574626"/>
                <a:ext cx="1025256" cy="366542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i="1" dirty="0" smtClean="0">
                    <a:solidFill>
                      <a:schemeClr val="tx1"/>
                    </a:solidFill>
                  </a:rPr>
                  <a:t>Pw. AMP</a:t>
                </a:r>
                <a:endParaRPr kumimoji="1" lang="ja-JP" altLang="en-US" sz="3200" i="1" baseline="30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>
              <a:xfrm>
                <a:off x="6201896" y="2348880"/>
                <a:ext cx="0" cy="43204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フローチャート: 処理 30"/>
              <p:cNvSpPr/>
              <p:nvPr/>
            </p:nvSpPr>
            <p:spPr>
              <a:xfrm>
                <a:off x="2583208" y="3952337"/>
                <a:ext cx="1025256" cy="366542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i="1" dirty="0" smtClean="0">
                    <a:solidFill>
                      <a:schemeClr val="tx1"/>
                    </a:solidFill>
                  </a:rPr>
                  <a:t>LPF</a:t>
                </a:r>
                <a:endParaRPr kumimoji="1" lang="ja-JP" altLang="en-US" sz="3200" i="1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フローチャート: 処理 31"/>
              <p:cNvSpPr/>
              <p:nvPr/>
            </p:nvSpPr>
            <p:spPr>
              <a:xfrm>
                <a:off x="5327512" y="4574626"/>
                <a:ext cx="1025256" cy="366542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i="1" dirty="0" smtClean="0">
                    <a:solidFill>
                      <a:schemeClr val="tx1"/>
                    </a:solidFill>
                  </a:rPr>
                  <a:t>Pw. AMP</a:t>
                </a:r>
                <a:endParaRPr kumimoji="1" lang="ja-JP" altLang="en-US" sz="3200" i="1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フローチャート: 処理 32"/>
              <p:cNvSpPr/>
              <p:nvPr/>
            </p:nvSpPr>
            <p:spPr>
              <a:xfrm>
                <a:off x="5327512" y="3952337"/>
                <a:ext cx="1025256" cy="366542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i="1" dirty="0" smtClean="0">
                    <a:solidFill>
                      <a:schemeClr val="tx1"/>
                    </a:solidFill>
                  </a:rPr>
                  <a:t>LPF</a:t>
                </a:r>
                <a:endParaRPr kumimoji="1" lang="ja-JP" altLang="en-US" sz="3200" i="1" baseline="30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4" name="直線矢印コネクタ 33"/>
              <p:cNvCxnSpPr>
                <a:stCxn id="16" idx="3"/>
                <a:endCxn id="33" idx="1"/>
              </p:cNvCxnSpPr>
              <p:nvPr/>
            </p:nvCxnSpPr>
            <p:spPr>
              <a:xfrm>
                <a:off x="4978431" y="4135608"/>
                <a:ext cx="349081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矢印コネクタ 34"/>
              <p:cNvCxnSpPr>
                <a:stCxn id="32" idx="2"/>
              </p:cNvCxnSpPr>
              <p:nvPr/>
            </p:nvCxnSpPr>
            <p:spPr>
              <a:xfrm flipH="1">
                <a:off x="5831568" y="4941168"/>
                <a:ext cx="8572" cy="2587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直線矢印コネクタ 35"/>
              <p:cNvCxnSpPr>
                <a:stCxn id="16" idx="1"/>
                <a:endCxn id="31" idx="3"/>
              </p:cNvCxnSpPr>
              <p:nvPr/>
            </p:nvCxnSpPr>
            <p:spPr>
              <a:xfrm flipH="1">
                <a:off x="3608464" y="4135608"/>
                <a:ext cx="315465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直線矢印コネクタ 5"/>
            <p:cNvCxnSpPr>
              <a:stCxn id="31" idx="2"/>
              <a:endCxn id="29" idx="0"/>
            </p:cNvCxnSpPr>
            <p:nvPr/>
          </p:nvCxnSpPr>
          <p:spPr>
            <a:xfrm>
              <a:off x="3095836" y="4750927"/>
              <a:ext cx="0" cy="25574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矢印コネクタ 6"/>
            <p:cNvCxnSpPr>
              <a:stCxn id="33" idx="2"/>
              <a:endCxn id="32" idx="0"/>
            </p:cNvCxnSpPr>
            <p:nvPr/>
          </p:nvCxnSpPr>
          <p:spPr>
            <a:xfrm>
              <a:off x="5840140" y="4750927"/>
              <a:ext cx="0" cy="25574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フローチャート: 処理 7"/>
            <p:cNvSpPr/>
            <p:nvPr/>
          </p:nvSpPr>
          <p:spPr>
            <a:xfrm>
              <a:off x="3942216" y="2304304"/>
              <a:ext cx="964944" cy="366542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i="1" dirty="0" smtClean="0">
                  <a:solidFill>
                    <a:schemeClr val="tx1"/>
                  </a:solidFill>
                </a:rPr>
                <a:t>Stack</a:t>
              </a:r>
              <a:endParaRPr kumimoji="1" lang="ja-JP" altLang="en-US" sz="3200" i="1" baseline="30000" dirty="0">
                <a:solidFill>
                  <a:schemeClr val="tx1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995936" y="1628800"/>
              <a:ext cx="5633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i="1" dirty="0" smtClean="0"/>
                <a:t>l</a:t>
              </a:r>
              <a:r>
                <a:rPr kumimoji="1" lang="en-US" altLang="ja-JP" sz="2000" i="1" baseline="-25000" dirty="0" smtClean="0"/>
                <a:t>m</a:t>
              </a:r>
              <a:endParaRPr kumimoji="1" lang="ja-JP" altLang="en-US" sz="2000" i="1" baseline="-25000" dirty="0"/>
            </a:p>
          </p:txBody>
        </p:sp>
        <p:cxnSp>
          <p:nvCxnSpPr>
            <p:cNvPr id="10" name="直線矢印コネクタ 9"/>
            <p:cNvCxnSpPr>
              <a:endCxn id="8" idx="1"/>
            </p:cNvCxnSpPr>
            <p:nvPr/>
          </p:nvCxnSpPr>
          <p:spPr>
            <a:xfrm flipV="1">
              <a:off x="3491880" y="2487575"/>
              <a:ext cx="450336" cy="365361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テキスト ボックス 10"/>
            <p:cNvSpPr txBox="1"/>
            <p:nvPr/>
          </p:nvSpPr>
          <p:spPr>
            <a:xfrm>
              <a:off x="3131840" y="2708920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i="1" dirty="0" smtClean="0"/>
                <a:t>T</a:t>
              </a:r>
              <a:r>
                <a:rPr kumimoji="1" lang="en-US" altLang="ja-JP" sz="2400" i="1" baseline="-25000" dirty="0" smtClean="0"/>
                <a:t>C</a:t>
              </a:r>
              <a:endParaRPr kumimoji="1" lang="ja-JP" altLang="en-US" sz="2400" i="1" baseline="-25000" dirty="0"/>
            </a:p>
          </p:txBody>
        </p:sp>
        <p:grpSp>
          <p:nvGrpSpPr>
            <p:cNvPr id="12" name="グループ化 125"/>
            <p:cNvGrpSpPr/>
            <p:nvPr/>
          </p:nvGrpSpPr>
          <p:grpSpPr>
            <a:xfrm flipH="1">
              <a:off x="4932040" y="2492896"/>
              <a:ext cx="864096" cy="923910"/>
              <a:chOff x="3230520" y="2639975"/>
              <a:chExt cx="864096" cy="923910"/>
            </a:xfrm>
          </p:grpSpPr>
          <p:cxnSp>
            <p:nvCxnSpPr>
              <p:cNvPr id="13" name="直線矢印コネクタ 12"/>
              <p:cNvCxnSpPr/>
              <p:nvPr/>
            </p:nvCxnSpPr>
            <p:spPr>
              <a:xfrm flipV="1">
                <a:off x="3644280" y="2639975"/>
                <a:ext cx="450336" cy="36536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テキスト ボックス 13"/>
              <p:cNvSpPr txBox="1"/>
              <p:nvPr/>
            </p:nvSpPr>
            <p:spPr>
              <a:xfrm>
                <a:off x="3230520" y="2855999"/>
                <a:ext cx="50405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i="1" dirty="0" smtClean="0"/>
                  <a:t>T</a:t>
                </a:r>
                <a:r>
                  <a:rPr kumimoji="1" lang="en-US" altLang="ja-JP" sz="2400" i="1" baseline="-25000" dirty="0" smtClean="0"/>
                  <a:t>H</a:t>
                </a:r>
              </a:p>
              <a:p>
                <a:endParaRPr kumimoji="1" lang="ja-JP" altLang="en-US" sz="2400" i="1" baseline="-25000" dirty="0"/>
              </a:p>
            </p:txBody>
          </p:sp>
        </p:grpSp>
      </p:grpSp>
      <p:sp>
        <p:nvSpPr>
          <p:cNvPr id="61" name="テキスト ボックス 60"/>
          <p:cNvSpPr txBox="1"/>
          <p:nvPr/>
        </p:nvSpPr>
        <p:spPr>
          <a:xfrm>
            <a:off x="2483768" y="638132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Block diagram of experimental apparatus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dirty="0" smtClean="0"/>
              <a:t>3.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制御系概要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83768" y="6381328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Block diagram of feedback control system</a:t>
            </a:r>
            <a:endParaRPr kumimoji="1" lang="ja-JP" altLang="en-US" dirty="0"/>
          </a:p>
        </p:txBody>
      </p:sp>
      <p:grpSp>
        <p:nvGrpSpPr>
          <p:cNvPr id="3" name="グループ化 51"/>
          <p:cNvGrpSpPr/>
          <p:nvPr/>
        </p:nvGrpSpPr>
        <p:grpSpPr>
          <a:xfrm>
            <a:off x="971600" y="1772816"/>
            <a:ext cx="7200800" cy="4443366"/>
            <a:chOff x="971600" y="1772816"/>
            <a:chExt cx="7200800" cy="4443366"/>
          </a:xfrm>
        </p:grpSpPr>
        <p:grpSp>
          <p:nvGrpSpPr>
            <p:cNvPr id="8" name="グループ化 47"/>
            <p:cNvGrpSpPr/>
            <p:nvPr/>
          </p:nvGrpSpPr>
          <p:grpSpPr>
            <a:xfrm>
              <a:off x="971600" y="1772816"/>
              <a:ext cx="7200800" cy="4443366"/>
              <a:chOff x="1043608" y="1988840"/>
              <a:chExt cx="6840760" cy="4221197"/>
            </a:xfrm>
          </p:grpSpPr>
          <p:grpSp>
            <p:nvGrpSpPr>
              <p:cNvPr id="9" name="グループ化 15"/>
              <p:cNvGrpSpPr/>
              <p:nvPr/>
            </p:nvGrpSpPr>
            <p:grpSpPr>
              <a:xfrm>
                <a:off x="1043608" y="2061001"/>
                <a:ext cx="6840760" cy="4113193"/>
                <a:chOff x="395536" y="1844824"/>
                <a:chExt cx="6120680" cy="4104456"/>
              </a:xfrm>
            </p:grpSpPr>
            <p:sp>
              <p:nvSpPr>
                <p:cNvPr id="4" name="角丸四角形 3"/>
                <p:cNvSpPr/>
                <p:nvPr/>
              </p:nvSpPr>
              <p:spPr>
                <a:xfrm>
                  <a:off x="395536" y="1844824"/>
                  <a:ext cx="6120680" cy="410445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" name="角丸四角形 4"/>
                <p:cNvSpPr/>
                <p:nvPr/>
              </p:nvSpPr>
              <p:spPr>
                <a:xfrm>
                  <a:off x="853872" y="2278392"/>
                  <a:ext cx="5212008" cy="3257128"/>
                </a:xfrm>
                <a:prstGeom prst="roundRect">
                  <a:avLst>
                    <a:gd name="adj" fmla="val 9946"/>
                  </a:avLst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grpSp>
              <p:nvGrpSpPr>
                <p:cNvPr id="16" name="グループ化 7"/>
                <p:cNvGrpSpPr/>
                <p:nvPr/>
              </p:nvGrpSpPr>
              <p:grpSpPr>
                <a:xfrm>
                  <a:off x="1907704" y="5175480"/>
                  <a:ext cx="648072" cy="360040"/>
                  <a:chOff x="1907704" y="5157192"/>
                  <a:chExt cx="648072" cy="360040"/>
                </a:xfrm>
              </p:grpSpPr>
              <p:sp>
                <p:nvSpPr>
                  <p:cNvPr id="6" name="フローチャート: 手作業 5"/>
                  <p:cNvSpPr/>
                  <p:nvPr/>
                </p:nvSpPr>
                <p:spPr>
                  <a:xfrm flipV="1">
                    <a:off x="1907704" y="5301208"/>
                    <a:ext cx="648072" cy="216024"/>
                  </a:xfrm>
                  <a:prstGeom prst="flowChartManualOperation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7" name="フローチャート: 処理 6"/>
                  <p:cNvSpPr/>
                  <p:nvPr/>
                </p:nvSpPr>
                <p:spPr>
                  <a:xfrm>
                    <a:off x="2060864" y="5157192"/>
                    <a:ext cx="360040" cy="144016"/>
                  </a:xfrm>
                  <a:prstGeom prst="flowChartProcess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  <p:grpSp>
              <p:nvGrpSpPr>
                <p:cNvPr id="20" name="グループ化 8"/>
                <p:cNvGrpSpPr/>
                <p:nvPr/>
              </p:nvGrpSpPr>
              <p:grpSpPr>
                <a:xfrm>
                  <a:off x="4355976" y="5174336"/>
                  <a:ext cx="648072" cy="360040"/>
                  <a:chOff x="1907704" y="5157192"/>
                  <a:chExt cx="648072" cy="360040"/>
                </a:xfrm>
              </p:grpSpPr>
              <p:sp>
                <p:nvSpPr>
                  <p:cNvPr id="10" name="フローチャート: 手作業 9"/>
                  <p:cNvSpPr/>
                  <p:nvPr/>
                </p:nvSpPr>
                <p:spPr>
                  <a:xfrm flipV="1">
                    <a:off x="1907704" y="5301208"/>
                    <a:ext cx="648072" cy="216024"/>
                  </a:xfrm>
                  <a:prstGeom prst="flowChartManualOperation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1" name="フローチャート: 処理 10"/>
                  <p:cNvSpPr/>
                  <p:nvPr/>
                </p:nvSpPr>
                <p:spPr>
                  <a:xfrm>
                    <a:off x="2060864" y="5157192"/>
                    <a:ext cx="360040" cy="144016"/>
                  </a:xfrm>
                  <a:prstGeom prst="flowChartProcess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 dirty="0"/>
                  </a:p>
                </p:txBody>
              </p:sp>
            </p:grpSp>
            <p:sp>
              <p:nvSpPr>
                <p:cNvPr id="12" name="フローチャート : 結合子 11"/>
                <p:cNvSpPr/>
                <p:nvPr/>
              </p:nvSpPr>
              <p:spPr>
                <a:xfrm>
                  <a:off x="1763688" y="2204864"/>
                  <a:ext cx="144016" cy="144016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3" name="フローチャート : 結合子 12"/>
                <p:cNvSpPr/>
                <p:nvPr/>
              </p:nvSpPr>
              <p:spPr>
                <a:xfrm>
                  <a:off x="4932040" y="2204864"/>
                  <a:ext cx="144016" cy="144016"/>
                </a:xfrm>
                <a:prstGeom prst="flowChartConnector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4" name="フローチャート : 結合子 13"/>
              <p:cNvSpPr/>
              <p:nvPr/>
            </p:nvSpPr>
            <p:spPr>
              <a:xfrm>
                <a:off x="3014717" y="4875291"/>
                <a:ext cx="160960" cy="14432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5" name="フローチャート : 結合子 14"/>
              <p:cNvSpPr/>
              <p:nvPr/>
            </p:nvSpPr>
            <p:spPr>
              <a:xfrm>
                <a:off x="2572719" y="3143421"/>
                <a:ext cx="160960" cy="144322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" name="フローチャート: 処理 16"/>
              <p:cNvSpPr/>
              <p:nvPr/>
            </p:nvSpPr>
            <p:spPr>
              <a:xfrm>
                <a:off x="3699433" y="2926937"/>
                <a:ext cx="1448632" cy="577290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4000" i="1" dirty="0" smtClean="0">
                    <a:solidFill>
                      <a:schemeClr val="tx1"/>
                    </a:solidFill>
                  </a:rPr>
                  <a:t>e</a:t>
                </a:r>
                <a:r>
                  <a:rPr kumimoji="1" lang="en-US" altLang="ja-JP" sz="4000" baseline="30000" dirty="0" smtClean="0">
                    <a:solidFill>
                      <a:schemeClr val="tx1"/>
                    </a:solidFill>
                  </a:rPr>
                  <a:t>-</a:t>
                </a:r>
                <a:r>
                  <a:rPr kumimoji="1" lang="en-US" altLang="ja-JP" sz="4000" i="1" baseline="30000" dirty="0" err="1" smtClean="0">
                    <a:solidFill>
                      <a:srgbClr val="FF0000"/>
                    </a:solidFill>
                  </a:rPr>
                  <a:t>τ</a:t>
                </a:r>
                <a:r>
                  <a:rPr kumimoji="1" lang="en-US" altLang="ja-JP" sz="2800" i="1" baseline="30000" dirty="0" err="1" smtClean="0">
                    <a:solidFill>
                      <a:srgbClr val="FF0000"/>
                    </a:solidFill>
                  </a:rPr>
                  <a:t>m</a:t>
                </a:r>
                <a:r>
                  <a:rPr kumimoji="1" lang="en-US" altLang="ja-JP" sz="4000" i="1" baseline="30000" dirty="0" err="1" smtClean="0">
                    <a:solidFill>
                      <a:schemeClr val="tx1"/>
                    </a:solidFill>
                  </a:rPr>
                  <a:t>s</a:t>
                </a:r>
                <a:endParaRPr kumimoji="1" lang="ja-JP" altLang="en-US" sz="4000" i="1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フローチャート: 処理 17"/>
              <p:cNvSpPr/>
              <p:nvPr/>
            </p:nvSpPr>
            <p:spPr>
              <a:xfrm>
                <a:off x="3699433" y="4658808"/>
                <a:ext cx="1448632" cy="577290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4000" i="1" dirty="0" smtClean="0">
                    <a:solidFill>
                      <a:schemeClr val="tx1"/>
                    </a:solidFill>
                  </a:rPr>
                  <a:t>e</a:t>
                </a:r>
                <a:r>
                  <a:rPr kumimoji="1" lang="en-US" altLang="ja-JP" sz="4000" baseline="30000" dirty="0" smtClean="0">
                    <a:solidFill>
                      <a:schemeClr val="tx1"/>
                    </a:solidFill>
                  </a:rPr>
                  <a:t>-</a:t>
                </a:r>
                <a:r>
                  <a:rPr kumimoji="1" lang="en-US" altLang="ja-JP" sz="4000" i="1" baseline="30000" dirty="0" err="1" smtClean="0">
                    <a:solidFill>
                      <a:srgbClr val="FF0000"/>
                    </a:solidFill>
                  </a:rPr>
                  <a:t>τ</a:t>
                </a:r>
                <a:r>
                  <a:rPr kumimoji="1" lang="en-US" altLang="ja-JP" sz="2800" i="1" baseline="30000" dirty="0" err="1" smtClean="0">
                    <a:solidFill>
                      <a:srgbClr val="FF0000"/>
                    </a:solidFill>
                  </a:rPr>
                  <a:t>s</a:t>
                </a:r>
                <a:r>
                  <a:rPr kumimoji="1" lang="en-US" altLang="ja-JP" sz="4000" i="1" baseline="30000" dirty="0" err="1" smtClean="0">
                    <a:solidFill>
                      <a:schemeClr val="tx1"/>
                    </a:solidFill>
                  </a:rPr>
                  <a:t>s</a:t>
                </a:r>
                <a:endParaRPr kumimoji="1" lang="ja-JP" altLang="en-US" sz="4000" i="1" baseline="30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フローチャート: 処理 18"/>
              <p:cNvSpPr/>
              <p:nvPr/>
            </p:nvSpPr>
            <p:spPr>
              <a:xfrm>
                <a:off x="3699433" y="3792872"/>
                <a:ext cx="1448632" cy="577290"/>
              </a:xfrm>
              <a:prstGeom prst="flowChartProcess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ja-JP" sz="4000" i="1" dirty="0" smtClean="0">
                    <a:solidFill>
                      <a:schemeClr val="tx1"/>
                    </a:solidFill>
                  </a:rPr>
                  <a:t>K</a:t>
                </a:r>
                <a:endParaRPr kumimoji="1" lang="ja-JP" altLang="en-US" sz="4000" i="1" baseline="30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7" name="直線コネクタ 26"/>
              <p:cNvCxnSpPr>
                <a:stCxn id="13" idx="4"/>
              </p:cNvCxnSpPr>
              <p:nvPr/>
            </p:nvCxnSpPr>
            <p:spPr>
              <a:xfrm rot="5400000">
                <a:off x="5869572" y="2890856"/>
                <a:ext cx="649451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矢印コネクタ 28"/>
              <p:cNvCxnSpPr>
                <a:endCxn id="17" idx="3"/>
              </p:cNvCxnSpPr>
              <p:nvPr/>
            </p:nvCxnSpPr>
            <p:spPr>
              <a:xfrm rot="10800000">
                <a:off x="5148064" y="3215582"/>
                <a:ext cx="1046234" cy="159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 rot="5400000">
                <a:off x="5761330" y="3648550"/>
                <a:ext cx="86593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矢印コネクタ 32"/>
              <p:cNvCxnSpPr>
                <a:endCxn id="19" idx="3"/>
              </p:cNvCxnSpPr>
              <p:nvPr/>
            </p:nvCxnSpPr>
            <p:spPr>
              <a:xfrm rot="10800000">
                <a:off x="5148064" y="4081518"/>
                <a:ext cx="1046234" cy="159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矢印コネクタ 34"/>
              <p:cNvCxnSpPr>
                <a:stCxn id="17" idx="1"/>
                <a:endCxn id="15" idx="6"/>
              </p:cNvCxnSpPr>
              <p:nvPr/>
            </p:nvCxnSpPr>
            <p:spPr>
              <a:xfrm rot="10800000">
                <a:off x="2733678" y="3215582"/>
                <a:ext cx="965754" cy="159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>
                <a:stCxn id="19" idx="1"/>
              </p:cNvCxnSpPr>
              <p:nvPr/>
            </p:nvCxnSpPr>
            <p:spPr>
              <a:xfrm rot="10800000">
                <a:off x="3086257" y="4081518"/>
                <a:ext cx="613176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線矢印コネクタ 46"/>
              <p:cNvCxnSpPr>
                <a:endCxn id="14" idx="0"/>
              </p:cNvCxnSpPr>
              <p:nvPr/>
            </p:nvCxnSpPr>
            <p:spPr>
              <a:xfrm rot="5400000">
                <a:off x="2698309" y="4478313"/>
                <a:ext cx="793774" cy="177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直線矢印コネクタ 57"/>
              <p:cNvCxnSpPr/>
              <p:nvPr/>
            </p:nvCxnSpPr>
            <p:spPr>
              <a:xfrm rot="5400000">
                <a:off x="5301391" y="4839517"/>
                <a:ext cx="1083215" cy="177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直線矢印コネクタ 60"/>
              <p:cNvCxnSpPr/>
              <p:nvPr/>
            </p:nvCxnSpPr>
            <p:spPr>
              <a:xfrm flipH="1">
                <a:off x="5148064" y="4947452"/>
                <a:ext cx="724316" cy="159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矢印コネクタ 74"/>
              <p:cNvCxnSpPr>
                <a:stCxn id="14" idx="4"/>
              </p:cNvCxnSpPr>
              <p:nvPr/>
            </p:nvCxnSpPr>
            <p:spPr>
              <a:xfrm rot="5400000">
                <a:off x="2896152" y="5216884"/>
                <a:ext cx="396314" cy="177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直線矢印コネクタ 77"/>
              <p:cNvCxnSpPr/>
              <p:nvPr/>
            </p:nvCxnSpPr>
            <p:spPr>
              <a:xfrm rot="16200000" flipH="1">
                <a:off x="2364553" y="2854683"/>
                <a:ext cx="577290" cy="177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矢印コネクタ 79"/>
              <p:cNvCxnSpPr>
                <a:stCxn id="15" idx="4"/>
              </p:cNvCxnSpPr>
              <p:nvPr/>
            </p:nvCxnSpPr>
            <p:spPr>
              <a:xfrm rot="5400000">
                <a:off x="2292392" y="3648458"/>
                <a:ext cx="721613" cy="177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1" name="正方形/長方形 80"/>
              <p:cNvSpPr/>
              <p:nvPr/>
            </p:nvSpPr>
            <p:spPr>
              <a:xfrm>
                <a:off x="2009362" y="3576388"/>
                <a:ext cx="4748292" cy="101025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" name="フローチャート : 結合子 81"/>
              <p:cNvSpPr/>
              <p:nvPr/>
            </p:nvSpPr>
            <p:spPr>
              <a:xfrm flipH="1" flipV="1">
                <a:off x="6144478" y="3170911"/>
                <a:ext cx="109861" cy="98505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" name="フローチャート : 結合子 83"/>
              <p:cNvSpPr/>
              <p:nvPr/>
            </p:nvSpPr>
            <p:spPr>
              <a:xfrm flipH="1" flipV="1">
                <a:off x="5791900" y="4902782"/>
                <a:ext cx="109861" cy="98505"/>
              </a:xfrm>
              <a:prstGeom prst="flowChartConnector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3" name="テキスト ボックス 92"/>
              <p:cNvSpPr txBox="1"/>
              <p:nvPr/>
            </p:nvSpPr>
            <p:spPr>
              <a:xfrm>
                <a:off x="5791899" y="4081518"/>
                <a:ext cx="563356" cy="536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w</a:t>
                </a:r>
                <a:endParaRPr kumimoji="1" lang="ja-JP" altLang="en-US" sz="2800" i="1" dirty="0"/>
              </a:p>
            </p:txBody>
          </p:sp>
          <p:sp>
            <p:nvSpPr>
              <p:cNvPr id="94" name="テキスト ボックス 93"/>
              <p:cNvSpPr txBox="1"/>
              <p:nvPr/>
            </p:nvSpPr>
            <p:spPr>
              <a:xfrm>
                <a:off x="6153419" y="3557184"/>
                <a:ext cx="563356" cy="536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y</a:t>
                </a:r>
                <a:endParaRPr kumimoji="1" lang="ja-JP" altLang="en-US" sz="2800" i="1" dirty="0"/>
              </a:p>
            </p:txBody>
          </p:sp>
          <p:sp>
            <p:nvSpPr>
              <p:cNvPr id="95" name="テキスト ボックス 94"/>
              <p:cNvSpPr txBox="1"/>
              <p:nvPr/>
            </p:nvSpPr>
            <p:spPr>
              <a:xfrm>
                <a:off x="2170322" y="3504226"/>
                <a:ext cx="563356" cy="536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e</a:t>
                </a:r>
                <a:endParaRPr kumimoji="1" lang="ja-JP" altLang="en-US" sz="2800" i="1" dirty="0"/>
              </a:p>
            </p:txBody>
          </p:sp>
          <p:sp>
            <p:nvSpPr>
              <p:cNvPr id="96" name="テキスト ボックス 95"/>
              <p:cNvSpPr txBox="1"/>
              <p:nvPr/>
            </p:nvSpPr>
            <p:spPr>
              <a:xfrm>
                <a:off x="2653199" y="4081518"/>
                <a:ext cx="563356" cy="536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u</a:t>
                </a:r>
                <a:endParaRPr kumimoji="1" lang="ja-JP" altLang="en-US" sz="2800" i="1" dirty="0"/>
              </a:p>
            </p:txBody>
          </p:sp>
          <p:sp>
            <p:nvSpPr>
              <p:cNvPr id="97" name="テキスト ボックス 96"/>
              <p:cNvSpPr txBox="1"/>
              <p:nvPr/>
            </p:nvSpPr>
            <p:spPr>
              <a:xfrm>
                <a:off x="2572720" y="4875291"/>
                <a:ext cx="563356" cy="536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v</a:t>
                </a:r>
                <a:endParaRPr kumimoji="1" lang="ja-JP" altLang="en-US" sz="2800" i="1" dirty="0"/>
              </a:p>
            </p:txBody>
          </p:sp>
          <p:sp>
            <p:nvSpPr>
              <p:cNvPr id="98" name="テキスト ボックス 97"/>
              <p:cNvSpPr txBox="1"/>
              <p:nvPr/>
            </p:nvSpPr>
            <p:spPr>
              <a:xfrm>
                <a:off x="2089842" y="2493969"/>
                <a:ext cx="563356" cy="5365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z</a:t>
                </a:r>
                <a:endParaRPr kumimoji="1" lang="ja-JP" altLang="en-US" sz="2800" i="1" dirty="0"/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5711420" y="1988840"/>
                <a:ext cx="1287672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MIC.1</a:t>
                </a:r>
                <a:endParaRPr kumimoji="1" lang="ja-JP" altLang="en-US" sz="2800" i="1" dirty="0"/>
              </a:p>
            </p:txBody>
          </p:sp>
          <p:sp>
            <p:nvSpPr>
              <p:cNvPr id="101" name="テキスト ボックス 100"/>
              <p:cNvSpPr txBox="1"/>
              <p:nvPr/>
            </p:nvSpPr>
            <p:spPr>
              <a:xfrm>
                <a:off x="2213295" y="2003045"/>
                <a:ext cx="1287672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MIC.2</a:t>
                </a:r>
                <a:endParaRPr kumimoji="1" lang="ja-JP" altLang="en-US" sz="2800" i="1" dirty="0"/>
              </a:p>
            </p:txBody>
          </p:sp>
          <p:sp>
            <p:nvSpPr>
              <p:cNvPr id="102" name="テキスト ボックス 101"/>
              <p:cNvSpPr txBox="1"/>
              <p:nvPr/>
            </p:nvSpPr>
            <p:spPr>
              <a:xfrm>
                <a:off x="5334808" y="5712978"/>
                <a:ext cx="1287672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2800" i="1" dirty="0" smtClean="0"/>
                  <a:t>SPK</a:t>
                </a:r>
                <a:r>
                  <a:rPr kumimoji="1" lang="en-US" altLang="ja-JP" sz="2800" i="1" dirty="0" smtClean="0"/>
                  <a:t>.1</a:t>
                </a:r>
                <a:endParaRPr kumimoji="1" lang="ja-JP" altLang="en-US" sz="2800" i="1" dirty="0"/>
              </a:p>
            </p:txBody>
          </p:sp>
          <p:sp>
            <p:nvSpPr>
              <p:cNvPr id="103" name="テキスト ボックス 102"/>
              <p:cNvSpPr txBox="1"/>
              <p:nvPr/>
            </p:nvSpPr>
            <p:spPr>
              <a:xfrm>
                <a:off x="2611787" y="5712978"/>
                <a:ext cx="1287672" cy="497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800" i="1" dirty="0" smtClean="0"/>
                  <a:t>SPK.2</a:t>
                </a:r>
                <a:endParaRPr kumimoji="1" lang="ja-JP" altLang="en-US" sz="2800" i="1" dirty="0"/>
              </a:p>
            </p:txBody>
          </p:sp>
          <p:cxnSp>
            <p:nvCxnSpPr>
              <p:cNvPr id="105" name="直線矢印コネクタ 104"/>
              <p:cNvCxnSpPr>
                <a:endCxn id="14" idx="6"/>
              </p:cNvCxnSpPr>
              <p:nvPr/>
            </p:nvCxnSpPr>
            <p:spPr>
              <a:xfrm rot="10800000">
                <a:off x="3175676" y="4947452"/>
                <a:ext cx="524538" cy="973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直線矢印コネクタ 115"/>
              <p:cNvCxnSpPr/>
              <p:nvPr/>
            </p:nvCxnSpPr>
            <p:spPr>
              <a:xfrm rot="5400000">
                <a:off x="37240" y="4083085"/>
                <a:ext cx="2513181" cy="1465"/>
              </a:xfrm>
              <a:prstGeom prst="straightConnector1">
                <a:avLst/>
              </a:prstGeom>
              <a:ln w="793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直線矢印コネクタ 117"/>
              <p:cNvCxnSpPr/>
              <p:nvPr/>
            </p:nvCxnSpPr>
            <p:spPr>
              <a:xfrm rot="16200000" flipV="1">
                <a:off x="6362849" y="4082425"/>
                <a:ext cx="2513181" cy="1465"/>
              </a:xfrm>
              <a:prstGeom prst="straightConnector1">
                <a:avLst/>
              </a:prstGeom>
              <a:ln w="79375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テキスト ボックス 48"/>
            <p:cNvSpPr txBox="1"/>
            <p:nvPr/>
          </p:nvSpPr>
          <p:spPr>
            <a:xfrm>
              <a:off x="3203848" y="472514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/>
                <a:t>-</a:t>
              </a:r>
              <a:endParaRPr kumimoji="1" lang="ja-JP" altLang="en-US" sz="2800" i="1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2771800" y="2924944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/>
                <a:t>-</a:t>
              </a:r>
              <a:endParaRPr kumimoji="1" lang="ja-JP" altLang="en-US" sz="28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dirty="0" smtClean="0"/>
              <a:t>4.</a:t>
            </a:r>
            <a:r>
              <a:rPr lang="ja-JP" altLang="en-US" dirty="0" smtClean="0"/>
              <a:t>　定在波</a:t>
            </a:r>
            <a:r>
              <a:rPr lang="ja-JP" altLang="en-US" dirty="0"/>
              <a:t>の抑制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835696" y="3356992"/>
            <a:ext cx="5688632" cy="1152128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/>
              <a:t>進行波を生じさせるための関係</a:t>
            </a:r>
            <a:endParaRPr lang="en-US" altLang="ja-JP" sz="2800" dirty="0"/>
          </a:p>
          <a:p>
            <a:pPr marL="118872" indent="0" algn="ctr">
              <a:buNone/>
            </a:pPr>
            <a:r>
              <a:rPr kumimoji="1" lang="en-US" altLang="ja-JP" sz="2800" dirty="0" smtClean="0"/>
              <a:t>v(t)</a:t>
            </a:r>
            <a:r>
              <a:rPr kumimoji="1" lang="ja-JP" altLang="en-US" sz="2800" dirty="0" smtClean="0"/>
              <a:t> </a:t>
            </a:r>
            <a:r>
              <a:rPr kumimoji="1" lang="en-US" altLang="ja-JP" sz="2800" dirty="0" smtClean="0"/>
              <a:t>=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- w(t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- </a:t>
            </a:r>
            <a:r>
              <a:rPr lang="en-US" altLang="ja-JP" sz="2800" dirty="0" err="1" smtClean="0"/>
              <a:t>τ</a:t>
            </a:r>
            <a:r>
              <a:rPr lang="en-US" altLang="ja-JP" sz="2800" baseline="-25000" dirty="0" err="1" smtClean="0"/>
              <a:t>s</a:t>
            </a:r>
            <a:r>
              <a:rPr lang="en-US" altLang="ja-JP" sz="2800" dirty="0" smtClean="0"/>
              <a:t>),</a:t>
            </a:r>
            <a:r>
              <a:rPr lang="ja-JP" altLang="en-US" sz="2800" dirty="0" smtClean="0"/>
              <a:t>　</a:t>
            </a:r>
            <a:r>
              <a:rPr lang="en-US" altLang="ja-JP" sz="2800" dirty="0" err="1" smtClean="0"/>
              <a:t>τ</a:t>
            </a:r>
            <a:r>
              <a:rPr lang="en-US" altLang="ja-JP" sz="2800" baseline="-25000" dirty="0" err="1" smtClean="0"/>
              <a:t>s</a:t>
            </a:r>
            <a:r>
              <a:rPr lang="en-US" altLang="ja-JP" sz="2800" dirty="0" smtClean="0"/>
              <a:t> := </a:t>
            </a:r>
            <a:r>
              <a:rPr lang="en-US" altLang="ja-JP" sz="2800" dirty="0" err="1" smtClean="0"/>
              <a:t>l</a:t>
            </a:r>
            <a:r>
              <a:rPr lang="en-US" altLang="ja-JP" sz="2800" baseline="-25000" dirty="0" err="1" smtClean="0"/>
              <a:t>s</a:t>
            </a:r>
            <a:r>
              <a:rPr lang="en-US" altLang="ja-JP" sz="2800" baseline="-25000" dirty="0" smtClean="0"/>
              <a:t> </a:t>
            </a:r>
            <a:r>
              <a:rPr lang="en-US" altLang="ja-JP" sz="2800" dirty="0" smtClean="0"/>
              <a:t>/c</a:t>
            </a:r>
            <a:r>
              <a:rPr lang="en-US" altLang="ja-JP" sz="2800" baseline="-25000" dirty="0" smtClean="0"/>
              <a:t>0</a:t>
            </a:r>
            <a:endParaRPr lang="en-US" altLang="ja-JP" sz="1800" dirty="0" smtClean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1043608" y="1484784"/>
            <a:ext cx="6696744" cy="1584176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本制御系の目的</a:t>
            </a:r>
            <a:endParaRPr kumimoji="1" lang="en-US" altLang="ja-JP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ja-JP" altLang="en-US" sz="3200" noProof="0" dirty="0" smtClean="0"/>
              <a:t>　ループ管内の定在波を抑制し、進行波に補正する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2339752" y="4381227"/>
            <a:ext cx="4857750" cy="2476773"/>
            <a:chOff x="-1188640" y="3861048"/>
            <a:chExt cx="4857750" cy="2476773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212726" y="5876156"/>
              <a:ext cx="20162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 smtClean="0"/>
                <a:t>Speaker unit.</a:t>
              </a:r>
              <a:endParaRPr kumimoji="1" lang="ja-JP" altLang="en-US" sz="2400" dirty="0"/>
            </a:p>
          </p:txBody>
        </p:sp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188640" y="3933056"/>
              <a:ext cx="4857750" cy="1943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2843808" y="3861048"/>
              <a:ext cx="59300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/>
                <a:t>w</a:t>
              </a:r>
              <a:endParaRPr kumimoji="1" lang="ja-JP" altLang="en-US" sz="28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5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　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τ</a:t>
            </a:r>
            <a:r>
              <a:rPr lang="en-US" altLang="ja-JP" baseline="-25000" dirty="0" err="1" smtClean="0"/>
              <a:t>s</a:t>
            </a:r>
            <a:r>
              <a:rPr lang="ja-JP" altLang="en-US" dirty="0" smtClean="0"/>
              <a:t>の同定</a:t>
            </a:r>
            <a:endParaRPr kumimoji="1" lang="ja-JP" altLang="en-US" dirty="0"/>
          </a:p>
        </p:txBody>
      </p:sp>
      <p:sp>
        <p:nvSpPr>
          <p:cNvPr id="224" name="コンテンツ プレースホルダ 223"/>
          <p:cNvSpPr>
            <a:spLocks noGrp="1"/>
          </p:cNvSpPr>
          <p:nvPr>
            <p:ph sz="half" idx="2"/>
          </p:nvPr>
        </p:nvSpPr>
        <p:spPr>
          <a:xfrm>
            <a:off x="5364088" y="1772816"/>
            <a:ext cx="3888432" cy="4896544"/>
          </a:xfrm>
        </p:spPr>
        <p:txBody>
          <a:bodyPr>
            <a:noAutofit/>
          </a:bodyPr>
          <a:lstStyle/>
          <a:p>
            <a:r>
              <a:rPr kumimoji="1" lang="en-US" altLang="ja-JP" sz="2400" dirty="0" smtClean="0"/>
              <a:t>c</a:t>
            </a:r>
            <a:r>
              <a:rPr kumimoji="1" lang="en-US" altLang="ja-JP" sz="2400" baseline="-25000" dirty="0" smtClean="0"/>
              <a:t>0</a:t>
            </a:r>
            <a:r>
              <a:rPr kumimoji="1" lang="en-US" altLang="ja-JP" sz="2400" dirty="0" smtClean="0"/>
              <a:t> = 345 [m/s]</a:t>
            </a:r>
          </a:p>
          <a:p>
            <a:r>
              <a:rPr kumimoji="1" lang="en-US" altLang="ja-JP" sz="2400" dirty="0" err="1" smtClean="0"/>
              <a:t>l</a:t>
            </a:r>
            <a:r>
              <a:rPr kumimoji="1" lang="en-US" altLang="ja-JP" sz="2400" baseline="-25000" dirty="0" err="1" smtClean="0"/>
              <a:t>cw</a:t>
            </a:r>
            <a:r>
              <a:rPr lang="en-US" altLang="ja-JP" sz="2400" dirty="0" smtClean="0"/>
              <a:t> = 1.55 [m]</a:t>
            </a:r>
          </a:p>
          <a:p>
            <a:r>
              <a:rPr lang="en-US" altLang="ja-JP" sz="2400" dirty="0" err="1" smtClean="0"/>
              <a:t>l</a:t>
            </a:r>
            <a:r>
              <a:rPr lang="en-US" altLang="ja-JP" sz="2400" baseline="-25000" dirty="0" err="1" smtClean="0"/>
              <a:t>ccw</a:t>
            </a:r>
            <a:r>
              <a:rPr lang="en-US" altLang="ja-JP" sz="2400" dirty="0" smtClean="0"/>
              <a:t> = 2.03 [m]</a:t>
            </a:r>
          </a:p>
          <a:p>
            <a:endParaRPr kumimoji="1" lang="en-US" altLang="ja-JP" sz="2400" dirty="0" smtClean="0"/>
          </a:p>
          <a:p>
            <a:endParaRPr kumimoji="1" lang="en-US" altLang="ja-JP" sz="2400" dirty="0" smtClean="0"/>
          </a:p>
          <a:p>
            <a:pPr>
              <a:buNone/>
            </a:pPr>
            <a:r>
              <a:rPr lang="ja-JP" altLang="en-US" sz="2400" u="sng" dirty="0" smtClean="0"/>
              <a:t>時間応答</a:t>
            </a:r>
            <a:r>
              <a:rPr lang="en-US" altLang="ja-JP" sz="2400" u="sng" dirty="0" smtClean="0"/>
              <a:t>(SPK1</a:t>
            </a:r>
            <a:r>
              <a:rPr lang="ja-JP" altLang="en-US" sz="2400" u="sng" dirty="0" smtClean="0"/>
              <a:t>～</a:t>
            </a:r>
            <a:r>
              <a:rPr lang="en-US" altLang="ja-JP" sz="2400" u="sng" dirty="0" smtClean="0"/>
              <a:t>MIC2)</a:t>
            </a:r>
            <a:endParaRPr kumimoji="1" lang="en-US" altLang="ja-JP" sz="2400" u="sng" dirty="0" smtClean="0"/>
          </a:p>
          <a:p>
            <a:pPr>
              <a:buNone/>
            </a:pPr>
            <a:endParaRPr lang="en-US" altLang="ja-JP" sz="1800" dirty="0" smtClean="0"/>
          </a:p>
          <a:p>
            <a:pPr>
              <a:buNone/>
            </a:pPr>
            <a:r>
              <a:rPr lang="ja-JP" altLang="en-US" sz="1800" dirty="0" smtClean="0"/>
              <a:t>管内の波が</a:t>
            </a:r>
            <a:r>
              <a:rPr lang="en-US" altLang="ja-JP" sz="1800" dirty="0" smtClean="0"/>
              <a:t>…</a:t>
            </a:r>
            <a:endParaRPr lang="en-US" altLang="ja-JP" sz="2400" dirty="0" smtClean="0"/>
          </a:p>
          <a:p>
            <a:r>
              <a:rPr lang="ja-JP" altLang="en-US" sz="2400" dirty="0" smtClean="0"/>
              <a:t>時計回り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→</a:t>
            </a:r>
            <a:r>
              <a:rPr lang="en-US" altLang="ja-JP" sz="2400" dirty="0" err="1" smtClean="0"/>
              <a:t>l</a:t>
            </a:r>
            <a:r>
              <a:rPr lang="en-US" altLang="ja-JP" sz="2400" baseline="-25000" dirty="0" err="1" smtClean="0"/>
              <a:t>cw</a:t>
            </a:r>
            <a:r>
              <a:rPr lang="en-US" altLang="ja-JP" sz="2400" dirty="0" smtClean="0"/>
              <a:t>/c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 = 4.5[ms]</a:t>
            </a:r>
            <a:r>
              <a:rPr lang="ja-JP" altLang="en-US" sz="2400" dirty="0" smtClean="0"/>
              <a:t>後に反応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r>
              <a:rPr lang="ja-JP" altLang="en-US" sz="2400" dirty="0" smtClean="0"/>
              <a:t>反時計回り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→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l</a:t>
            </a:r>
            <a:r>
              <a:rPr lang="en-US" altLang="ja-JP" sz="2400" baseline="-25000" dirty="0" err="1" smtClean="0"/>
              <a:t>ccw</a:t>
            </a:r>
            <a:r>
              <a:rPr lang="en-US" altLang="ja-JP" sz="2400" dirty="0" smtClean="0"/>
              <a:t>/c</a:t>
            </a:r>
            <a:r>
              <a:rPr lang="en-US" altLang="ja-JP" sz="2400" baseline="-25000" dirty="0" smtClean="0"/>
              <a:t>0</a:t>
            </a:r>
            <a:r>
              <a:rPr lang="en-US" altLang="ja-JP" sz="2400" dirty="0" smtClean="0"/>
              <a:t> = 5.9[ms]</a:t>
            </a:r>
            <a:r>
              <a:rPr lang="ja-JP" altLang="en-US" sz="2400" dirty="0" smtClean="0"/>
              <a:t>後に反応</a:t>
            </a:r>
            <a:endParaRPr lang="en-US" altLang="ja-JP" sz="2400" dirty="0" smtClean="0"/>
          </a:p>
          <a:p>
            <a:pPr>
              <a:buNone/>
            </a:pPr>
            <a:endParaRPr kumimoji="1" lang="en-US" altLang="ja-JP" sz="2400" dirty="0" smtClean="0"/>
          </a:p>
        </p:txBody>
      </p:sp>
      <p:grpSp>
        <p:nvGrpSpPr>
          <p:cNvPr id="117" name="グループ化 116"/>
          <p:cNvGrpSpPr/>
          <p:nvPr/>
        </p:nvGrpSpPr>
        <p:grpSpPr>
          <a:xfrm>
            <a:off x="179512" y="2391271"/>
            <a:ext cx="5230565" cy="3846041"/>
            <a:chOff x="179512" y="1815207"/>
            <a:chExt cx="5524355" cy="4062065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441553" y="2583757"/>
              <a:ext cx="4966579" cy="2986291"/>
              <a:chOff x="395536" y="1844824"/>
              <a:chExt cx="6120680" cy="4104456"/>
            </a:xfrm>
          </p:grpSpPr>
          <p:sp>
            <p:nvSpPr>
              <p:cNvPr id="4" name="角丸四角形 3"/>
              <p:cNvSpPr/>
              <p:nvPr/>
            </p:nvSpPr>
            <p:spPr>
              <a:xfrm>
                <a:off x="395536" y="1844824"/>
                <a:ext cx="6120680" cy="410445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5" name="角丸四角形 4"/>
              <p:cNvSpPr/>
              <p:nvPr/>
            </p:nvSpPr>
            <p:spPr>
              <a:xfrm>
                <a:off x="853872" y="2278392"/>
                <a:ext cx="5212008" cy="3257128"/>
              </a:xfrm>
              <a:prstGeom prst="roundRect">
                <a:avLst>
                  <a:gd name="adj" fmla="val 9946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8" name="グループ化 7"/>
              <p:cNvGrpSpPr/>
              <p:nvPr/>
            </p:nvGrpSpPr>
            <p:grpSpPr>
              <a:xfrm>
                <a:off x="1907704" y="5175480"/>
                <a:ext cx="648072" cy="360040"/>
                <a:chOff x="1907704" y="5157192"/>
                <a:chExt cx="648072" cy="360040"/>
              </a:xfrm>
            </p:grpSpPr>
            <p:sp>
              <p:nvSpPr>
                <p:cNvPr id="6" name="フローチャート: 手作業 5"/>
                <p:cNvSpPr/>
                <p:nvPr/>
              </p:nvSpPr>
              <p:spPr>
                <a:xfrm flipV="1">
                  <a:off x="1907704" y="5301208"/>
                  <a:ext cx="648072" cy="216024"/>
                </a:xfrm>
                <a:prstGeom prst="flowChartManualOperatio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7" name="フローチャート: 処理 6"/>
                <p:cNvSpPr/>
                <p:nvPr/>
              </p:nvSpPr>
              <p:spPr>
                <a:xfrm>
                  <a:off x="2060864" y="5157192"/>
                  <a:ext cx="360040" cy="144016"/>
                </a:xfrm>
                <a:prstGeom prst="flowChartProcess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grpSp>
            <p:nvGrpSpPr>
              <p:cNvPr id="9" name="グループ化 8"/>
              <p:cNvGrpSpPr/>
              <p:nvPr/>
            </p:nvGrpSpPr>
            <p:grpSpPr>
              <a:xfrm>
                <a:off x="4355976" y="5174336"/>
                <a:ext cx="648072" cy="360040"/>
                <a:chOff x="1907704" y="5157192"/>
                <a:chExt cx="648072" cy="360040"/>
              </a:xfrm>
            </p:grpSpPr>
            <p:sp>
              <p:nvSpPr>
                <p:cNvPr id="10" name="フローチャート: 手作業 9"/>
                <p:cNvSpPr/>
                <p:nvPr/>
              </p:nvSpPr>
              <p:spPr>
                <a:xfrm flipV="1">
                  <a:off x="1907704" y="5301208"/>
                  <a:ext cx="648072" cy="216024"/>
                </a:xfrm>
                <a:prstGeom prst="flowChartManualOperation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11" name="フローチャート: 処理 10"/>
                <p:cNvSpPr/>
                <p:nvPr/>
              </p:nvSpPr>
              <p:spPr>
                <a:xfrm>
                  <a:off x="2060864" y="5157192"/>
                  <a:ext cx="360040" cy="144016"/>
                </a:xfrm>
                <a:prstGeom prst="flowChartProcess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</p:grpSp>
          <p:sp>
            <p:nvSpPr>
              <p:cNvPr id="12" name="フローチャート : 結合子 11"/>
              <p:cNvSpPr/>
              <p:nvPr/>
            </p:nvSpPr>
            <p:spPr>
              <a:xfrm>
                <a:off x="1763688" y="2204864"/>
                <a:ext cx="144016" cy="144016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3" name="フローチャート : 結合子 12"/>
              <p:cNvSpPr/>
              <p:nvPr/>
            </p:nvSpPr>
            <p:spPr>
              <a:xfrm>
                <a:off x="4932040" y="2204864"/>
                <a:ext cx="144016" cy="144016"/>
              </a:xfrm>
              <a:prstGeom prst="flowChartConnector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sp>
          <p:nvSpPr>
            <p:cNvPr id="14" name="フローチャート : 結合子 13"/>
            <p:cNvSpPr/>
            <p:nvPr/>
          </p:nvSpPr>
          <p:spPr>
            <a:xfrm>
              <a:off x="1872633" y="4627009"/>
              <a:ext cx="116861" cy="104782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フローチャート: 処理 17"/>
            <p:cNvSpPr/>
            <p:nvPr/>
          </p:nvSpPr>
          <p:spPr>
            <a:xfrm>
              <a:off x="2369755" y="4469836"/>
              <a:ext cx="1051747" cy="419128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i="1" dirty="0" smtClean="0">
                  <a:solidFill>
                    <a:schemeClr val="tx1"/>
                  </a:solidFill>
                </a:rPr>
                <a:t>e</a:t>
              </a:r>
              <a:r>
                <a:rPr kumimoji="1" lang="en-US" altLang="ja-JP" sz="3600" baseline="30000" dirty="0" smtClean="0">
                  <a:solidFill>
                    <a:schemeClr val="tx1"/>
                  </a:solidFill>
                </a:rPr>
                <a:t>-</a:t>
              </a:r>
              <a:r>
                <a:rPr kumimoji="1" lang="en-US" altLang="ja-JP" sz="3600" i="1" baseline="30000" dirty="0" err="1" smtClean="0">
                  <a:solidFill>
                    <a:srgbClr val="FF0000"/>
                  </a:solidFill>
                </a:rPr>
                <a:t>τ</a:t>
              </a:r>
              <a:r>
                <a:rPr kumimoji="1" lang="en-US" altLang="ja-JP" sz="2400" i="1" baseline="30000" dirty="0" err="1" smtClean="0">
                  <a:solidFill>
                    <a:srgbClr val="FF0000"/>
                  </a:solidFill>
                </a:rPr>
                <a:t>s</a:t>
              </a:r>
              <a:r>
                <a:rPr kumimoji="1" lang="en-US" altLang="ja-JP" sz="3600" i="1" baseline="30000" dirty="0" err="1" smtClean="0">
                  <a:solidFill>
                    <a:schemeClr val="tx1"/>
                  </a:solidFill>
                </a:rPr>
                <a:t>s</a:t>
              </a:r>
              <a:endParaRPr kumimoji="1" lang="ja-JP" altLang="en-US" sz="3600" i="1" baseline="30000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直線矢印コネクタ 57"/>
            <p:cNvCxnSpPr/>
            <p:nvPr/>
          </p:nvCxnSpPr>
          <p:spPr>
            <a:xfrm rot="5400000">
              <a:off x="3532821" y="4601036"/>
              <a:ext cx="786444" cy="128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矢印コネクタ 60"/>
            <p:cNvCxnSpPr/>
            <p:nvPr/>
          </p:nvCxnSpPr>
          <p:spPr>
            <a:xfrm flipH="1">
              <a:off x="3421501" y="4679399"/>
              <a:ext cx="525873" cy="115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矢印コネクタ 74"/>
            <p:cNvCxnSpPr>
              <a:stCxn id="14" idx="4"/>
            </p:cNvCxnSpPr>
            <p:nvPr/>
          </p:nvCxnSpPr>
          <p:spPr>
            <a:xfrm rot="5400000">
              <a:off x="1786551" y="4875014"/>
              <a:ext cx="287735" cy="128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矢印コネクタ 77"/>
            <p:cNvCxnSpPr/>
            <p:nvPr/>
          </p:nvCxnSpPr>
          <p:spPr>
            <a:xfrm rot="16200000" flipH="1">
              <a:off x="1400596" y="3159992"/>
              <a:ext cx="419128" cy="128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フローチャート : 結合子 83"/>
            <p:cNvSpPr/>
            <p:nvPr/>
          </p:nvSpPr>
          <p:spPr>
            <a:xfrm flipH="1" flipV="1">
              <a:off x="3888944" y="4646968"/>
              <a:ext cx="79762" cy="71517"/>
            </a:xfrm>
            <a:prstGeom prst="flowChartConnector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3944299" y="3975959"/>
              <a:ext cx="409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i="1" dirty="0" smtClean="0"/>
                <a:t>w</a:t>
              </a:r>
              <a:endParaRPr kumimoji="1" lang="ja-JP" altLang="en-US" sz="2400" i="1" dirty="0"/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1330310" y="2934882"/>
              <a:ext cx="409012" cy="3806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/>
                <a:t>z</a:t>
              </a:r>
              <a:endParaRPr kumimoji="1" lang="ja-JP" altLang="en-US" sz="2800" i="1" dirty="0"/>
            </a:p>
          </p:txBody>
        </p:sp>
        <p:sp>
          <p:nvSpPr>
            <p:cNvPr id="100" name="テキスト ボックス 99"/>
            <p:cNvSpPr txBox="1"/>
            <p:nvPr/>
          </p:nvSpPr>
          <p:spPr>
            <a:xfrm>
              <a:off x="3830034" y="2454908"/>
              <a:ext cx="934885" cy="487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i="1" dirty="0" smtClean="0"/>
                <a:t>MIC1</a:t>
              </a:r>
              <a:endParaRPr kumimoji="1" lang="ja-JP" altLang="en-US" sz="2400" i="1" dirty="0"/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1320300" y="2454908"/>
              <a:ext cx="934885" cy="487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i="1" dirty="0" smtClean="0"/>
                <a:t>MIC2</a:t>
              </a:r>
              <a:endParaRPr kumimoji="1" lang="ja-JP" altLang="en-US" sz="2400" i="1" dirty="0"/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3538794" y="5175480"/>
              <a:ext cx="934885" cy="487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i="1" dirty="0" smtClean="0"/>
                <a:t>SPK1</a:t>
              </a:r>
              <a:endParaRPr kumimoji="1" lang="ja-JP" altLang="en-US" sz="2400" i="1" dirty="0"/>
            </a:p>
          </p:txBody>
        </p:sp>
        <p:sp>
          <p:nvSpPr>
            <p:cNvPr id="103" name="テキスト ボックス 102"/>
            <p:cNvSpPr txBox="1"/>
            <p:nvPr/>
          </p:nvSpPr>
          <p:spPr>
            <a:xfrm>
              <a:off x="1538520" y="5166336"/>
              <a:ext cx="1047690" cy="487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i="1" dirty="0" smtClean="0"/>
                <a:t>SPK2</a:t>
              </a:r>
              <a:endParaRPr kumimoji="1" lang="ja-JP" altLang="en-US" sz="2400" i="1" dirty="0"/>
            </a:p>
          </p:txBody>
        </p:sp>
        <p:cxnSp>
          <p:nvCxnSpPr>
            <p:cNvPr id="105" name="直線矢印コネクタ 104"/>
            <p:cNvCxnSpPr>
              <a:endCxn id="14" idx="6"/>
            </p:cNvCxnSpPr>
            <p:nvPr/>
          </p:nvCxnSpPr>
          <p:spPr>
            <a:xfrm rot="10800000">
              <a:off x="1989493" y="4679399"/>
              <a:ext cx="380829" cy="706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矢印コネクタ 115"/>
            <p:cNvCxnSpPr/>
            <p:nvPr/>
          </p:nvCxnSpPr>
          <p:spPr>
            <a:xfrm rot="5400000">
              <a:off x="-289097" y="4051845"/>
              <a:ext cx="1824638" cy="1064"/>
            </a:xfrm>
            <a:prstGeom prst="straightConnector1">
              <a:avLst/>
            </a:prstGeom>
            <a:ln w="79375">
              <a:noFil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直線矢印コネクタ 117"/>
            <p:cNvCxnSpPr/>
            <p:nvPr/>
          </p:nvCxnSpPr>
          <p:spPr>
            <a:xfrm rot="16200000" flipV="1">
              <a:off x="4303468" y="4051366"/>
              <a:ext cx="1824638" cy="1064"/>
            </a:xfrm>
            <a:prstGeom prst="straightConnector1">
              <a:avLst/>
            </a:prstGeom>
            <a:ln w="79375">
              <a:noFil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/>
            <p:nvPr/>
          </p:nvCxnSpPr>
          <p:spPr>
            <a:xfrm rot="5400000" flipH="1" flipV="1">
              <a:off x="1487564" y="2400667"/>
              <a:ext cx="26139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コネクタ 128"/>
            <p:cNvCxnSpPr/>
            <p:nvPr/>
          </p:nvCxnSpPr>
          <p:spPr>
            <a:xfrm rot="5400000" flipH="1" flipV="1">
              <a:off x="3813599" y="5746573"/>
              <a:ext cx="261399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矢印コネクタ 131"/>
            <p:cNvCxnSpPr>
              <a:endCxn id="111" idx="0"/>
            </p:cNvCxnSpPr>
            <p:nvPr/>
          </p:nvCxnSpPr>
          <p:spPr>
            <a:xfrm>
              <a:off x="1611625" y="2348880"/>
              <a:ext cx="3523735" cy="36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矢印コネクタ 132"/>
            <p:cNvCxnSpPr/>
            <p:nvPr/>
          </p:nvCxnSpPr>
          <p:spPr>
            <a:xfrm>
              <a:off x="3944299" y="5786976"/>
              <a:ext cx="1203765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テキスト ボックス 139"/>
            <p:cNvSpPr txBox="1"/>
            <p:nvPr/>
          </p:nvSpPr>
          <p:spPr>
            <a:xfrm>
              <a:off x="2637304" y="1844824"/>
              <a:ext cx="6385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i="1" dirty="0" err="1" smtClean="0"/>
                <a:t>l</a:t>
              </a:r>
              <a:r>
                <a:rPr kumimoji="1" lang="en-US" altLang="ja-JP" sz="2400" i="1" baseline="-25000" dirty="0" err="1" smtClean="0"/>
                <a:t>ccw</a:t>
              </a:r>
              <a:endParaRPr kumimoji="1" lang="ja-JP" altLang="en-US" sz="2400" i="1" baseline="-25000" dirty="0"/>
            </a:p>
          </p:txBody>
        </p:sp>
        <p:cxnSp>
          <p:nvCxnSpPr>
            <p:cNvPr id="70" name="直線矢印コネクタ 69"/>
            <p:cNvCxnSpPr>
              <a:endCxn id="73" idx="0"/>
            </p:cNvCxnSpPr>
            <p:nvPr/>
          </p:nvCxnSpPr>
          <p:spPr>
            <a:xfrm rot="10800000">
              <a:off x="748020" y="5792404"/>
              <a:ext cx="3175911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矢印コネクタ 70"/>
            <p:cNvCxnSpPr>
              <a:endCxn id="74" idx="0"/>
            </p:cNvCxnSpPr>
            <p:nvPr/>
          </p:nvCxnSpPr>
          <p:spPr>
            <a:xfrm rot="10800000" flipV="1">
              <a:off x="748020" y="2348880"/>
              <a:ext cx="871655" cy="36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グループ化 76"/>
            <p:cNvGrpSpPr/>
            <p:nvPr/>
          </p:nvGrpSpPr>
          <p:grpSpPr>
            <a:xfrm>
              <a:off x="179512" y="2348880"/>
              <a:ext cx="1150155" cy="3443560"/>
              <a:chOff x="422968" y="1918420"/>
              <a:chExt cx="1584176" cy="4536504"/>
            </a:xfrm>
          </p:grpSpPr>
          <p:cxnSp>
            <p:nvCxnSpPr>
              <p:cNvPr id="72" name="直線コネクタ 71"/>
              <p:cNvCxnSpPr/>
              <p:nvPr/>
            </p:nvCxnSpPr>
            <p:spPr>
              <a:xfrm rot="5400000" flipH="1" flipV="1">
                <a:off x="-1125204" y="4186672"/>
                <a:ext cx="3096344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円弧 72"/>
              <p:cNvSpPr/>
              <p:nvPr/>
            </p:nvSpPr>
            <p:spPr>
              <a:xfrm flipH="1" flipV="1">
                <a:off x="422968" y="5014764"/>
                <a:ext cx="1584176" cy="1440160"/>
              </a:xfrm>
              <a:prstGeom prst="arc">
                <a:avLst>
                  <a:gd name="adj1" fmla="val 16241327"/>
                  <a:gd name="adj2" fmla="val 45161"/>
                </a:avLst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" name="円弧 73"/>
              <p:cNvSpPr/>
              <p:nvPr/>
            </p:nvSpPr>
            <p:spPr>
              <a:xfrm flipH="1">
                <a:off x="422968" y="1918420"/>
                <a:ext cx="1584176" cy="1440160"/>
              </a:xfrm>
              <a:prstGeom prst="arc">
                <a:avLst>
                  <a:gd name="adj1" fmla="val 16241327"/>
                  <a:gd name="adj2" fmla="val 45161"/>
                </a:avLst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89" name="直線矢印コネクタ 88"/>
            <p:cNvCxnSpPr/>
            <p:nvPr/>
          </p:nvCxnSpPr>
          <p:spPr>
            <a:xfrm rot="16200000" flipH="1">
              <a:off x="3977692" y="3177610"/>
              <a:ext cx="419128" cy="128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テキスト ボックス 89"/>
            <p:cNvSpPr txBox="1"/>
            <p:nvPr/>
          </p:nvSpPr>
          <p:spPr>
            <a:xfrm>
              <a:off x="650672" y="1815207"/>
              <a:ext cx="6089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i="1" dirty="0" err="1" smtClean="0"/>
                <a:t>l</a:t>
              </a:r>
              <a:r>
                <a:rPr kumimoji="1" lang="en-US" altLang="ja-JP" sz="2400" i="1" baseline="-25000" dirty="0" err="1" smtClean="0"/>
                <a:t>cw</a:t>
              </a:r>
              <a:endParaRPr kumimoji="1" lang="ja-JP" altLang="en-US" sz="2400" i="1" baseline="-25000" dirty="0"/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2009947" y="4570277"/>
              <a:ext cx="209119" cy="379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i="1" dirty="0" smtClean="0"/>
                <a:t>-</a:t>
              </a:r>
              <a:endParaRPr kumimoji="1" lang="ja-JP" altLang="en-US" sz="2800" i="1" dirty="0"/>
            </a:p>
          </p:txBody>
        </p:sp>
        <p:grpSp>
          <p:nvGrpSpPr>
            <p:cNvPr id="108" name="グループ化 107"/>
            <p:cNvGrpSpPr/>
            <p:nvPr/>
          </p:nvGrpSpPr>
          <p:grpSpPr>
            <a:xfrm flipH="1">
              <a:off x="4553712" y="2348880"/>
              <a:ext cx="1150155" cy="3443560"/>
              <a:chOff x="422968" y="1918420"/>
              <a:chExt cx="1584176" cy="4536504"/>
            </a:xfrm>
          </p:grpSpPr>
          <p:cxnSp>
            <p:nvCxnSpPr>
              <p:cNvPr id="109" name="直線コネクタ 108"/>
              <p:cNvCxnSpPr/>
              <p:nvPr/>
            </p:nvCxnSpPr>
            <p:spPr>
              <a:xfrm rot="5400000" flipH="1" flipV="1">
                <a:off x="-1125204" y="4186672"/>
                <a:ext cx="3096344" cy="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円弧 109"/>
              <p:cNvSpPr/>
              <p:nvPr/>
            </p:nvSpPr>
            <p:spPr>
              <a:xfrm flipH="1" flipV="1">
                <a:off x="422968" y="5014764"/>
                <a:ext cx="1584176" cy="1440160"/>
              </a:xfrm>
              <a:prstGeom prst="arc">
                <a:avLst>
                  <a:gd name="adj1" fmla="val 16241327"/>
                  <a:gd name="adj2" fmla="val 45161"/>
                </a:avLst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円弧 110"/>
              <p:cNvSpPr/>
              <p:nvPr/>
            </p:nvSpPr>
            <p:spPr>
              <a:xfrm flipH="1">
                <a:off x="422968" y="1918420"/>
                <a:ext cx="1584176" cy="1440160"/>
              </a:xfrm>
              <a:prstGeom prst="arc">
                <a:avLst>
                  <a:gd name="adj1" fmla="val 16241327"/>
                  <a:gd name="adj2" fmla="val 45161"/>
                </a:avLst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cxnSp>
        <p:nvCxnSpPr>
          <p:cNvPr id="226" name="直線コネクタ 225"/>
          <p:cNvCxnSpPr/>
          <p:nvPr/>
        </p:nvCxnSpPr>
        <p:spPr>
          <a:xfrm rot="5400000">
            <a:off x="755576" y="6002852"/>
            <a:ext cx="504056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テキスト ボックス 226"/>
          <p:cNvSpPr txBox="1"/>
          <p:nvPr/>
        </p:nvSpPr>
        <p:spPr>
          <a:xfrm>
            <a:off x="107504" y="644404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Loop tube</a:t>
            </a:r>
            <a:endParaRPr kumimoji="1" lang="ja-JP" altLang="en-US" dirty="0"/>
          </a:p>
        </p:txBody>
      </p:sp>
      <p:sp>
        <p:nvSpPr>
          <p:cNvPr id="228" name="正方形/長方形 227"/>
          <p:cNvSpPr/>
          <p:nvPr/>
        </p:nvSpPr>
        <p:spPr>
          <a:xfrm>
            <a:off x="5436096" y="5661248"/>
            <a:ext cx="3635896" cy="93610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コンテンツ プレースホルダ 223"/>
          <p:cNvSpPr>
            <a:spLocks noGrp="1"/>
          </p:cNvSpPr>
          <p:nvPr>
            <p:ph sz="half" idx="2"/>
          </p:nvPr>
        </p:nvSpPr>
        <p:spPr>
          <a:xfrm>
            <a:off x="251520" y="1412776"/>
            <a:ext cx="5184576" cy="936104"/>
          </a:xfrm>
        </p:spPr>
        <p:txBody>
          <a:bodyPr>
            <a:normAutofit/>
          </a:bodyPr>
          <a:lstStyle/>
          <a:p>
            <a:r>
              <a:rPr lang="el-GR" altLang="ja-JP" sz="2400" dirty="0" smtClean="0"/>
              <a:t>τ</a:t>
            </a:r>
            <a:r>
              <a:rPr lang="en-US" altLang="ja-JP" sz="2400" baseline="-25000" dirty="0" smtClean="0"/>
              <a:t>s</a:t>
            </a:r>
            <a:r>
              <a:rPr lang="ja-JP" altLang="en-US" sz="2400" dirty="0" smtClean="0"/>
              <a:t>を実験的に求める</a:t>
            </a:r>
            <a:endParaRPr lang="en-US" altLang="ja-JP" sz="2400" dirty="0" smtClean="0"/>
          </a:p>
          <a:p>
            <a:pPr>
              <a:buNone/>
            </a:pPr>
            <a:r>
              <a:rPr lang="ja-JP" altLang="en-US" sz="2400" dirty="0" smtClean="0"/>
              <a:t>　→インパルス応答を観察</a:t>
            </a:r>
            <a:endParaRPr lang="en-US" altLang="ja-JP" sz="2400" dirty="0" smtClean="0"/>
          </a:p>
          <a:p>
            <a:endParaRPr lang="en-US" altLang="ja-JP" sz="2400" dirty="0" smtClean="0"/>
          </a:p>
          <a:p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TAMPOPO\oikawa\impulse\result\tau_s_reason.eps"/>
          <p:cNvPicPr>
            <a:picLocks noChangeAspect="1" noChangeArrowheads="1"/>
          </p:cNvPicPr>
          <p:nvPr/>
        </p:nvPicPr>
        <p:blipFill>
          <a:blip r:embed="rId3" cstate="print">
            <a:lum contrast="59000"/>
          </a:blip>
          <a:srcRect/>
          <a:stretch>
            <a:fillRect/>
          </a:stretch>
        </p:blipFill>
        <p:spPr bwMode="auto">
          <a:xfrm>
            <a:off x="-198319" y="2111148"/>
            <a:ext cx="5266871" cy="368681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5’</a:t>
            </a:r>
            <a:r>
              <a:rPr lang="en-US" altLang="ja-JP" dirty="0" smtClean="0"/>
              <a:t>.</a:t>
            </a:r>
            <a:r>
              <a:rPr lang="ja-JP" altLang="en-US" dirty="0" smtClean="0"/>
              <a:t>　インパルス応答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4932040" y="2204864"/>
            <a:ext cx="4248472" cy="3888432"/>
          </a:xfrm>
        </p:spPr>
        <p:txBody>
          <a:bodyPr>
            <a:normAutofit/>
          </a:bodyPr>
          <a:lstStyle/>
          <a:p>
            <a:r>
              <a:rPr lang="el-GR" altLang="ja-JP" sz="2400" dirty="0" smtClean="0"/>
              <a:t>τ</a:t>
            </a:r>
            <a:r>
              <a:rPr lang="en-US" altLang="ja-JP" sz="2400" baseline="-25000" dirty="0" smtClean="0"/>
              <a:t>s</a:t>
            </a:r>
            <a:r>
              <a:rPr lang="en-US" altLang="ja-JP" sz="2400" dirty="0" smtClean="0"/>
              <a:t> = </a:t>
            </a:r>
            <a:r>
              <a:rPr lang="en-US" altLang="ja-JP" sz="2000" dirty="0" smtClean="0"/>
              <a:t>1.7[ms</a:t>
            </a:r>
            <a:r>
              <a:rPr lang="en-US" altLang="ja-JP" sz="2400" dirty="0" smtClean="0"/>
              <a:t>]</a:t>
            </a:r>
          </a:p>
          <a:p>
            <a:pPr>
              <a:buNone/>
            </a:pPr>
            <a:r>
              <a:rPr lang="en-US" altLang="ja-JP" sz="2400" dirty="0" smtClean="0"/>
              <a:t> </a:t>
            </a:r>
            <a:r>
              <a:rPr lang="ja-JP" altLang="en-US" sz="2400" dirty="0" smtClean="0"/>
              <a:t>　</a:t>
            </a:r>
            <a:r>
              <a:rPr lang="ja-JP" altLang="en-US" sz="2000" dirty="0" smtClean="0"/>
              <a:t>→およそ</a:t>
            </a:r>
            <a:r>
              <a:rPr lang="en-US" altLang="ja-JP" sz="2000" dirty="0" err="1" smtClean="0"/>
              <a:t>l</a:t>
            </a:r>
            <a:r>
              <a:rPr lang="en-US" altLang="ja-JP" sz="2000" baseline="-25000" dirty="0" err="1" smtClean="0"/>
              <a:t>cw</a:t>
            </a:r>
            <a:r>
              <a:rPr lang="en-US" altLang="ja-JP" sz="2000" dirty="0" smtClean="0"/>
              <a:t>/c</a:t>
            </a:r>
            <a:r>
              <a:rPr lang="en-US" altLang="ja-JP" sz="2000" baseline="-25000" dirty="0" smtClean="0"/>
              <a:t>0</a:t>
            </a:r>
            <a:r>
              <a:rPr lang="ja-JP" altLang="en-US" sz="2000" dirty="0" err="1" smtClean="0"/>
              <a:t>で到</a:t>
            </a:r>
            <a:r>
              <a:rPr lang="ja-JP" altLang="en-US" sz="2000" dirty="0" smtClean="0"/>
              <a:t>達している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　</a:t>
            </a:r>
            <a:endParaRPr lang="en-US" altLang="ja-JP" sz="2000" dirty="0" smtClean="0"/>
          </a:p>
          <a:p>
            <a:pPr>
              <a:buNone/>
            </a:pPr>
            <a:endParaRPr lang="en-US" altLang="ja-JP" sz="1400" dirty="0" smtClean="0"/>
          </a:p>
          <a:p>
            <a:r>
              <a:rPr lang="el-GR" altLang="ja-JP" sz="2400" dirty="0" smtClean="0"/>
              <a:t>τ</a:t>
            </a:r>
            <a:r>
              <a:rPr lang="en-US" altLang="ja-JP" sz="2400" baseline="-25000" dirty="0" smtClean="0"/>
              <a:t>s</a:t>
            </a:r>
            <a:r>
              <a:rPr lang="en-US" altLang="ja-JP" sz="2400" dirty="0" smtClean="0"/>
              <a:t> = 2.0[ms]</a:t>
            </a:r>
          </a:p>
          <a:p>
            <a:pPr>
              <a:buNone/>
            </a:pPr>
            <a:r>
              <a:rPr lang="ja-JP" altLang="en-US" sz="2400" dirty="0" smtClean="0"/>
              <a:t>　</a:t>
            </a:r>
            <a:r>
              <a:rPr lang="ja-JP" altLang="en-US" sz="2000" dirty="0" smtClean="0"/>
              <a:t>→進行波が出来、</a:t>
            </a:r>
            <a:r>
              <a:rPr lang="en-US" altLang="ja-JP" sz="2000" dirty="0" err="1" smtClean="0"/>
              <a:t>l</a:t>
            </a:r>
            <a:r>
              <a:rPr lang="en-US" altLang="ja-JP" sz="2000" baseline="-25000" dirty="0" err="1" smtClean="0"/>
              <a:t>ccw</a:t>
            </a:r>
            <a:r>
              <a:rPr lang="ja-JP" altLang="en-US" sz="2000" dirty="0" smtClean="0"/>
              <a:t>を通過した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　音波が到達している</a:t>
            </a:r>
            <a:endParaRPr lang="en-US" altLang="ja-JP" sz="2400" dirty="0" smtClean="0"/>
          </a:p>
          <a:p>
            <a:pPr>
              <a:buNone/>
            </a:pPr>
            <a:endParaRPr lang="en-US" altLang="ja-JP" sz="2400" dirty="0" smtClean="0"/>
          </a:p>
          <a:p>
            <a:pPr algn="ctr">
              <a:buNone/>
            </a:pPr>
            <a:r>
              <a:rPr lang="el-GR" altLang="ja-JP" sz="3200" b="1" u="sng" dirty="0" smtClean="0"/>
              <a:t>τ</a:t>
            </a:r>
            <a:r>
              <a:rPr lang="en-US" altLang="ja-JP" sz="3200" b="1" u="sng" baseline="-25000" dirty="0" smtClean="0"/>
              <a:t>s</a:t>
            </a:r>
            <a:r>
              <a:rPr lang="en-US" altLang="ja-JP" sz="3200" b="1" u="sng" dirty="0" smtClean="0"/>
              <a:t> = 2.0[ms]</a:t>
            </a:r>
            <a:r>
              <a:rPr lang="ja-JP" altLang="en-US" sz="3200" b="1" u="sng" dirty="0" smtClean="0"/>
              <a:t>に決定</a:t>
            </a:r>
            <a:endParaRPr lang="en-US" altLang="ja-JP" sz="3200" b="1" u="sng" dirty="0" smtClean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620986" y="6093296"/>
            <a:ext cx="2014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Identification of </a:t>
            </a:r>
            <a:r>
              <a:rPr kumimoji="1" lang="en-US" altLang="ja-JP" dirty="0" err="1" smtClean="0"/>
              <a:t>τ</a:t>
            </a:r>
            <a:r>
              <a:rPr kumimoji="1" lang="en-US" altLang="ja-JP" baseline="-25000" dirty="0" err="1" smtClean="0"/>
              <a:t>s</a:t>
            </a:r>
            <a:endParaRPr kumimoji="1" lang="ja-JP" altLang="en-US" baseline="-25000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2437113" y="2708920"/>
            <a:ext cx="0" cy="252961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699792" y="2718251"/>
            <a:ext cx="0" cy="252028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819674" y="486916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l</a:t>
            </a:r>
            <a:r>
              <a:rPr kumimoji="1" lang="en-US" altLang="ja-JP" baseline="-25000" dirty="0" err="1" smtClean="0"/>
              <a:t>cw</a:t>
            </a:r>
            <a:r>
              <a:rPr kumimoji="1" lang="en-US" altLang="ja-JP" dirty="0" smtClean="0"/>
              <a:t>/c</a:t>
            </a:r>
            <a:r>
              <a:rPr kumimoji="1" lang="en-US" altLang="ja-JP" baseline="-25000" dirty="0" smtClean="0"/>
              <a:t>0</a:t>
            </a:r>
            <a:endParaRPr kumimoji="1" lang="ja-JP" altLang="en-US" baseline="-250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627784" y="486916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err="1" smtClean="0"/>
              <a:t>l</a:t>
            </a:r>
            <a:r>
              <a:rPr kumimoji="1" lang="en-US" altLang="ja-JP" baseline="-25000" dirty="0" err="1" smtClean="0"/>
              <a:t>ccw</a:t>
            </a:r>
            <a:r>
              <a:rPr kumimoji="1" lang="en-US" altLang="ja-JP" dirty="0" smtClean="0"/>
              <a:t>/c</a:t>
            </a:r>
            <a:r>
              <a:rPr kumimoji="1" lang="en-US" altLang="ja-JP" baseline="-25000" dirty="0" smtClean="0"/>
              <a:t>0</a:t>
            </a:r>
            <a:endParaRPr kumimoji="1" lang="ja-JP" alt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6</a:t>
            </a:r>
            <a:r>
              <a:rPr kumimoji="1" lang="en-US" altLang="ja-JP" dirty="0" smtClean="0"/>
              <a:t>.</a:t>
            </a:r>
            <a:r>
              <a:rPr kumimoji="1" lang="ja-JP" altLang="en-US" dirty="0" smtClean="0"/>
              <a:t>　制御</a:t>
            </a:r>
            <a:r>
              <a:rPr lang="ja-JP" altLang="en-US" dirty="0" smtClean="0"/>
              <a:t>系設計、</a:t>
            </a:r>
            <a:r>
              <a:rPr kumimoji="1" lang="ja-JP" altLang="en-US" dirty="0" smtClean="0"/>
              <a:t>実験手順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 algn="ctr">
              <a:buNone/>
            </a:pPr>
            <a:r>
              <a:rPr kumimoji="1" lang="ja-JP" altLang="en-US" dirty="0" smtClean="0"/>
              <a:t>スタックを挿入しない状態で</a:t>
            </a:r>
            <a:endParaRPr kumimoji="1" lang="en-US" altLang="ja-JP" dirty="0" smtClean="0"/>
          </a:p>
          <a:p>
            <a:pPr marL="633222" indent="-514350" algn="ctr">
              <a:buNone/>
            </a:pPr>
            <a:r>
              <a:rPr kumimoji="1" lang="ja-JP" altLang="en-US" dirty="0" smtClean="0"/>
              <a:t>コントローラ設計　</a:t>
            </a:r>
            <a:r>
              <a:rPr lang="ja-JP" altLang="en-US" dirty="0" smtClean="0"/>
              <a:t>→　</a:t>
            </a:r>
            <a:r>
              <a:rPr lang="en-US" altLang="ja-JP" dirty="0" smtClean="0"/>
              <a:t>K</a:t>
            </a:r>
            <a:r>
              <a:rPr lang="ja-JP" altLang="en-US" dirty="0" smtClean="0"/>
              <a:t>とする</a:t>
            </a:r>
            <a:endParaRPr lang="en-US" altLang="ja-JP" baseline="-25000" dirty="0" smtClean="0"/>
          </a:p>
          <a:p>
            <a:pPr marL="633222" indent="-514350">
              <a:buNone/>
            </a:pPr>
            <a:endParaRPr lang="en-US" altLang="ja-JP" dirty="0" smtClean="0"/>
          </a:p>
          <a:p>
            <a:pPr marL="633222" indent="-514350" algn="ctr">
              <a:buNone/>
            </a:pPr>
            <a:r>
              <a:rPr kumimoji="1" lang="ja-JP" altLang="en-US" dirty="0" smtClean="0"/>
              <a:t>スタック挿入後</a:t>
            </a:r>
            <a:endParaRPr kumimoji="1" lang="en-US" altLang="ja-JP" dirty="0" smtClean="0"/>
          </a:p>
          <a:p>
            <a:pPr marL="633222" indent="-514350" algn="ctr">
              <a:buFont typeface="+mj-lt"/>
              <a:buAutoNum type="arabicPeriod"/>
            </a:pPr>
            <a:r>
              <a:rPr lang="en-US" altLang="ja-JP" dirty="0" smtClean="0"/>
              <a:t>K</a:t>
            </a:r>
            <a:r>
              <a:rPr lang="ja-JP" altLang="en-US" dirty="0" smtClean="0"/>
              <a:t>なし</a:t>
            </a:r>
            <a:endParaRPr kumimoji="1" lang="en-US" altLang="ja-JP" dirty="0" smtClean="0"/>
          </a:p>
          <a:p>
            <a:pPr marL="633222" indent="-514350" algn="ctr">
              <a:buFont typeface="+mj-lt"/>
              <a:buAutoNum type="arabicPeriod"/>
            </a:pPr>
            <a:r>
              <a:rPr lang="en-US" altLang="ja-JP" dirty="0" smtClean="0"/>
              <a:t>K</a:t>
            </a:r>
            <a:r>
              <a:rPr lang="ja-JP" altLang="en-US" dirty="0" smtClean="0"/>
              <a:t>あり</a:t>
            </a:r>
            <a:endParaRPr lang="en-US" altLang="ja-JP" dirty="0" smtClean="0"/>
          </a:p>
          <a:p>
            <a:pPr marL="633222" indent="-514350" algn="ctr">
              <a:buNone/>
            </a:pPr>
            <a:r>
              <a:rPr lang="en-US" altLang="ja-JP" dirty="0" smtClean="0"/>
              <a:t>1.</a:t>
            </a:r>
            <a:r>
              <a:rPr lang="ja-JP" altLang="en-US" dirty="0" err="1" smtClean="0"/>
              <a:t>と</a:t>
            </a:r>
            <a:r>
              <a:rPr lang="en-US" altLang="ja-JP" dirty="0" smtClean="0"/>
              <a:t>2.</a:t>
            </a:r>
            <a:r>
              <a:rPr lang="ja-JP" altLang="en-US" dirty="0" smtClean="0"/>
              <a:t>それぞれの状態で</a:t>
            </a:r>
            <a:r>
              <a:rPr lang="en-US" altLang="ja-JP" dirty="0" smtClean="0"/>
              <a:t>1800[s]</a:t>
            </a:r>
            <a:r>
              <a:rPr lang="ja-JP" altLang="en-US" dirty="0" smtClean="0"/>
              <a:t>運転</a:t>
            </a:r>
            <a:endParaRPr lang="en-US" altLang="ja-JP" dirty="0" smtClean="0"/>
          </a:p>
          <a:p>
            <a:pPr marL="633222" indent="-514350" algn="ctr">
              <a:buNone/>
            </a:pPr>
            <a:endParaRPr lang="en-US" altLang="ja-JP" dirty="0" smtClean="0"/>
          </a:p>
          <a:p>
            <a:pPr marL="633222" indent="-514350" algn="ctr">
              <a:buNone/>
            </a:pPr>
            <a:r>
              <a:rPr kumimoji="1" lang="ja-JP" altLang="en-US" sz="3600" u="sng" dirty="0" smtClean="0"/>
              <a:t>制御（</a:t>
            </a:r>
            <a:r>
              <a:rPr lang="en-US" altLang="ja-JP" sz="3600" u="sng" dirty="0" smtClean="0"/>
              <a:t> K</a:t>
            </a:r>
            <a:r>
              <a:rPr lang="en-US" altLang="ja-JP" sz="3600" u="sng" baseline="-25000" dirty="0" smtClean="0"/>
              <a:t>0 </a:t>
            </a:r>
            <a:r>
              <a:rPr kumimoji="1" lang="ja-JP" altLang="en-US" sz="3600" u="sng" dirty="0" smtClean="0"/>
              <a:t>）の有無による温度差を比較</a:t>
            </a:r>
            <a:endParaRPr kumimoji="1" lang="en-US" altLang="ja-JP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モジュール">
  <a:themeElements>
    <a:clrScheme name="モジュール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モジュー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4676</TotalTime>
  <Words>748</Words>
  <Application>Microsoft Office PowerPoint</Application>
  <PresentationFormat>画面に合わせる (4:3)</PresentationFormat>
  <Paragraphs>230</Paragraphs>
  <Slides>14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モジュール</vt:lpstr>
      <vt:lpstr>1-1-6 ロバスト能動騒音制御に基づく ループ管熱音響システムにおける 定在波抑制制御の効果</vt:lpstr>
      <vt:lpstr>1.　背景</vt:lpstr>
      <vt:lpstr>1'.　背景</vt:lpstr>
      <vt:lpstr>2.　実験装置概要</vt:lpstr>
      <vt:lpstr>3.　制御系概要</vt:lpstr>
      <vt:lpstr>4.　定在波の抑制</vt:lpstr>
      <vt:lpstr>5.　 τsの同定</vt:lpstr>
      <vt:lpstr>5’.　インパルス応答</vt:lpstr>
      <vt:lpstr>6.　制御系設計、実験手順</vt:lpstr>
      <vt:lpstr>7.　コントローラ設計(制御系概要)</vt:lpstr>
      <vt:lpstr>7’.　コントローラ設計</vt:lpstr>
      <vt:lpstr>8.　制御実験</vt:lpstr>
      <vt:lpstr>9.　まとめ</vt:lpstr>
      <vt:lpstr>10.　今後の課題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1-6 ロバスト能動騒音制御に基づく ループ管熱音響システムにおける 定在波抑制制御の効果</dc:title>
  <dc:creator>Oikawa</dc:creator>
  <cp:lastModifiedBy>kobayasi</cp:lastModifiedBy>
  <cp:revision>187</cp:revision>
  <dcterms:created xsi:type="dcterms:W3CDTF">2011-09-12T01:57:14Z</dcterms:created>
  <dcterms:modified xsi:type="dcterms:W3CDTF">2011-09-19T19:21:48Z</dcterms:modified>
</cp:coreProperties>
</file>