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97" r:id="rId2"/>
    <p:sldId id="296" r:id="rId3"/>
    <p:sldId id="298" r:id="rId4"/>
    <p:sldId id="292" r:id="rId5"/>
    <p:sldId id="263" r:id="rId6"/>
    <p:sldId id="287" r:id="rId7"/>
    <p:sldId id="290" r:id="rId8"/>
    <p:sldId id="289" r:id="rId9"/>
    <p:sldId id="286" r:id="rId10"/>
    <p:sldId id="288" r:id="rId11"/>
    <p:sldId id="267" r:id="rId12"/>
    <p:sldId id="281" r:id="rId13"/>
    <p:sldId id="294" r:id="rId14"/>
    <p:sldId id="282" r:id="rId15"/>
    <p:sldId id="284" r:id="rId16"/>
    <p:sldId id="283" r:id="rId17"/>
    <p:sldId id="275" r:id="rId18"/>
    <p:sldId id="304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8909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1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2015/7/13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360" y="484672"/>
            <a:ext cx="8964488" cy="2376264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A NYQUIST BASED UNIFIED ANALYSIS METHOD ON</a:t>
            </a:r>
            <a:br>
              <a:rPr lang="en-US" altLang="ja-JP" sz="3200" b="1" dirty="0" smtClean="0"/>
            </a:br>
            <a:r>
              <a:rPr lang="en-US" altLang="ja-JP" sz="3200" b="1" dirty="0" smtClean="0"/>
              <a:t>SPONTANEOUS OSCILLATION CONDITION FOR</a:t>
            </a:r>
            <a:br>
              <a:rPr lang="en-US" altLang="ja-JP" sz="3200" b="1" dirty="0" smtClean="0"/>
            </a:br>
            <a:r>
              <a:rPr lang="en-US" altLang="ja-JP" sz="3200" b="1" dirty="0" smtClean="0"/>
              <a:t>THERMOACOUSTIC SYSTEMS WITH APPLICATION TO</a:t>
            </a:r>
            <a:br>
              <a:rPr lang="en-US" altLang="ja-JP" sz="3200" b="1" dirty="0" smtClean="0"/>
            </a:br>
            <a:r>
              <a:rPr lang="en-US" altLang="ja-JP" sz="3200" b="1" dirty="0" smtClean="0"/>
              <a:t>STANDING- AND TRAVELING-WAVE ENGINES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8858280" cy="122413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Kobayashi </a:t>
            </a:r>
            <a:r>
              <a:rPr lang="en-US" altLang="ja-JP" dirty="0" err="1" smtClean="0">
                <a:solidFill>
                  <a:schemeClr val="tx1"/>
                </a:solidFill>
              </a:rPr>
              <a:t>Yasuhide</a:t>
            </a:r>
            <a:r>
              <a:rPr lang="en-US" altLang="ja-JP" dirty="0" smtClean="0">
                <a:solidFill>
                  <a:schemeClr val="tx1"/>
                </a:solidFill>
              </a:rPr>
              <a:t>, Nakata Takumi, Yamada Noboru</a:t>
            </a:r>
          </a:p>
          <a:p>
            <a:r>
              <a:rPr lang="en-US" altLang="ja-JP" i="1" dirty="0" err="1" smtClean="0">
                <a:solidFill>
                  <a:schemeClr val="tx1"/>
                </a:solidFill>
              </a:rPr>
              <a:t>Nagaoka</a:t>
            </a:r>
            <a:r>
              <a:rPr lang="en-US" altLang="ja-JP" i="1" dirty="0" smtClean="0">
                <a:solidFill>
                  <a:schemeClr val="tx1"/>
                </a:solidFill>
              </a:rPr>
              <a:t> University of Technology, JAPAN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altLang="ja-JP" dirty="0" smtClean="0"/>
              <a:t>Proposed method</a:t>
            </a:r>
            <a:r>
              <a:rPr lang="ja-JP" altLang="en-US" sz="3200" dirty="0" smtClean="0"/>
              <a:t> </a:t>
            </a:r>
            <a:r>
              <a:rPr kumimoji="1" lang="en-US" altLang="ja-JP" sz="3200" dirty="0" smtClean="0"/>
              <a:t>(cont.)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4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err="1" smtClean="0"/>
              <a:t>Nyquist</a:t>
            </a:r>
            <a:r>
              <a:rPr lang="en-US" altLang="ja-JP" dirty="0" smtClean="0"/>
              <a:t> stability criterion</a:t>
            </a:r>
          </a:p>
          <a:p>
            <a:pPr lvl="0">
              <a:buNone/>
            </a:pPr>
            <a:r>
              <a:rPr lang="ja-JP" altLang="en-US" dirty="0" smtClean="0"/>
              <a:t>　　　　　</a:t>
            </a:r>
            <a:r>
              <a:rPr lang="en-US" altLang="ja-JP" dirty="0" smtClean="0"/>
              <a:t>Closed-loop system is stable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⇔　</a:t>
            </a:r>
            <a:r>
              <a:rPr lang="en-US" altLang="ja-JP" dirty="0" smtClean="0"/>
              <a:t>locus of          does not encircle the origin                                 </a:t>
            </a:r>
          </a:p>
          <a:p>
            <a:pPr lvl="0">
              <a:buNone/>
            </a:pPr>
            <a:r>
              <a:rPr lang="ja-JP" altLang="en-US" dirty="0" smtClean="0"/>
              <a:t>　　　　　　　　　 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707904" y="3429000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ja-JP" sz="36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3707904" y="5013176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</a:t>
            </a:r>
            <a:endParaRPr kumimoji="1" lang="ja-JP" altLang="en-US" sz="3200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コネクタ 24"/>
          <p:cNvCxnSpPr>
            <a:stCxn id="12" idx="1"/>
          </p:cNvCxnSpPr>
          <p:nvPr/>
        </p:nvCxnSpPr>
        <p:spPr>
          <a:xfrm flipH="1">
            <a:off x="2771800" y="400506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5004048" y="55892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36" idx="1"/>
          </p:cNvCxnSpPr>
          <p:nvPr/>
        </p:nvCxnSpPr>
        <p:spPr>
          <a:xfrm flipH="1">
            <a:off x="2771800" y="55892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5004048" y="400506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771800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940152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401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78" y="2077877"/>
            <a:ext cx="790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204" y="1124744"/>
            <a:ext cx="7233666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79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Result: frequency response of </a:t>
            </a:r>
            <a:r>
              <a:rPr lang="en-US" altLang="ja-JP" i="1" dirty="0" err="1" smtClean="0"/>
              <a:t>G</a:t>
            </a:r>
            <a:r>
              <a:rPr lang="en-US" altLang="ja-JP" baseline="-25000" dirty="0" err="1" smtClean="0"/>
              <a:t>core</a:t>
            </a:r>
            <a:endParaRPr kumimoji="1" lang="ja-JP" altLang="en-US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20" y="1916832"/>
            <a:ext cx="144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:larger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4686" t="3272" r="35284" b="73627"/>
          <a:stretch>
            <a:fillRect/>
          </a:stretch>
        </p:blipFill>
        <p:spPr bwMode="auto">
          <a:xfrm>
            <a:off x="35496" y="692696"/>
            <a:ext cx="2188837" cy="1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1125952" y="1178836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5823" y="734306"/>
            <a:ext cx="2016224" cy="1152128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43808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05478" y="2564904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5576" y="4869160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136" y="4365104"/>
            <a:ext cx="144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:larger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635896" y="1556792"/>
            <a:ext cx="144016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804248" y="3861048"/>
            <a:ext cx="720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654636" y="6158289"/>
            <a:ext cx="504056" cy="29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40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90983" y="6169578"/>
            <a:ext cx="504056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100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40370" y="6169578"/>
            <a:ext cx="504056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20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928863" y="6162563"/>
            <a:ext cx="504056" cy="29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40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400245" y="6173852"/>
            <a:ext cx="504056" cy="27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100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617366" y="6173852"/>
            <a:ext cx="504056" cy="27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20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Result: frequency response of </a:t>
            </a:r>
            <a:r>
              <a:rPr lang="en-US" altLang="ja-JP" i="1" dirty="0" err="1" smtClean="0"/>
              <a:t>G</a:t>
            </a:r>
            <a:r>
              <a:rPr lang="en-US" altLang="ja-JP" baseline="-25000" dirty="0" err="1" smtClean="0"/>
              <a:t>tube</a:t>
            </a:r>
            <a:endParaRPr kumimoji="1" lang="ja-JP" altLang="en-US" baseline="-25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4176464" cy="720080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Standing-wave engine</a:t>
            </a:r>
            <a:endParaRPr lang="ja-JP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  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Result: frequency response of </a:t>
            </a:r>
            <a:r>
              <a:rPr lang="en-US" altLang="ja-JP" i="1" dirty="0" err="1" smtClean="0"/>
              <a:t>G</a:t>
            </a:r>
            <a:r>
              <a:rPr lang="en-US" altLang="ja-JP" baseline="-25000" dirty="0" err="1" smtClean="0"/>
              <a:t>tube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 </a:t>
            </a:r>
            <a:r>
              <a:rPr kumimoji="1" lang="en-US" altLang="ja-JP" sz="3200" dirty="0" smtClean="0"/>
              <a:t>(cont.)</a:t>
            </a:r>
            <a:endParaRPr kumimoji="1" lang="ja-JP" altLang="en-US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92696"/>
            <a:ext cx="5112568" cy="720080"/>
          </a:xfrm>
        </p:spPr>
        <p:txBody>
          <a:bodyPr>
            <a:noAutofit/>
          </a:bodyPr>
          <a:lstStyle/>
          <a:p>
            <a:pPr lvl="0"/>
            <a:r>
              <a:rPr lang="en-US" altLang="ja-JP" dirty="0" smtClean="0"/>
              <a:t>Traveling-wave engine</a:t>
            </a:r>
            <a:endParaRPr lang="ja-JP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i="1" baseline="-250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From:  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  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To: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  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458331" cy="48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Analysis result: standing-wave engine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6021289"/>
            <a:ext cx="727280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baseline="-25000" dirty="0" smtClean="0"/>
              <a:t>Ｈ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higher</a:t>
            </a:r>
            <a:r>
              <a:rPr lang="ja-JP" altLang="en-US" sz="3200" dirty="0" smtClean="0"/>
              <a:t>　⇒　</a:t>
            </a:r>
            <a:r>
              <a:rPr lang="en-US" altLang="ja-JP" sz="3200" dirty="0" smtClean="0"/>
              <a:t>larger instability margin</a:t>
            </a:r>
            <a:endParaRPr lang="ja-JP" altLang="en-US" sz="3200" dirty="0"/>
          </a:p>
        </p:txBody>
      </p:sp>
      <p:sp>
        <p:nvSpPr>
          <p:cNvPr id="6" name="星 4 5"/>
          <p:cNvSpPr>
            <a:spLocks noChangeAspect="1"/>
          </p:cNvSpPr>
          <p:nvPr/>
        </p:nvSpPr>
        <p:spPr>
          <a:xfrm>
            <a:off x="2792454" y="3197389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4540" y="47126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40Hz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8676" y="29593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70Hz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65354" y="364187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00Hz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80888"/>
            <a:ext cx="6169152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Analysis result: standing-wave engine</a:t>
            </a:r>
            <a:r>
              <a:rPr lang="en-US" altLang="ja-JP" sz="3200" dirty="0" smtClean="0"/>
              <a:t>(cont.)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55576" y="6093296"/>
            <a:ext cx="759633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baseline="-25000" dirty="0" smtClean="0"/>
              <a:t>Ｈ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higher</a:t>
            </a:r>
            <a:r>
              <a:rPr lang="ja-JP" altLang="en-US" sz="3200" dirty="0" smtClean="0"/>
              <a:t>　⇒　</a:t>
            </a:r>
            <a:r>
              <a:rPr lang="en-US" altLang="ja-JP" sz="3200" dirty="0" smtClean="0"/>
              <a:t>larger stability margin</a:t>
            </a:r>
            <a:endParaRPr lang="ja-JP" altLang="en-US" sz="3200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with inverted core</a:t>
            </a: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32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星 4 6"/>
          <p:cNvSpPr>
            <a:spLocks noChangeAspect="1"/>
          </p:cNvSpPr>
          <p:nvPr/>
        </p:nvSpPr>
        <p:spPr>
          <a:xfrm>
            <a:off x="3958105" y="3313695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6374511" cy="4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957" y="908720"/>
            <a:ext cx="6059043" cy="44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395536" y="6021288"/>
            <a:ext cx="838842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i="1" dirty="0" smtClean="0"/>
              <a:t>T</a:t>
            </a:r>
            <a:r>
              <a:rPr lang="en-US" altLang="ja-JP" sz="3200" baseline="-25000" dirty="0" smtClean="0"/>
              <a:t>H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higher</a:t>
            </a:r>
            <a:r>
              <a:rPr lang="ja-JP" altLang="en-US" sz="3200" dirty="0" smtClean="0"/>
              <a:t>  ⇒  </a:t>
            </a:r>
            <a:r>
              <a:rPr lang="en-US" altLang="ja-JP" sz="3200" dirty="0" smtClean="0"/>
              <a:t>less stability margin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Analysis result: traveling-wave engine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923928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7" name="星 4 6"/>
          <p:cNvSpPr>
            <a:spLocks noChangeAspect="1"/>
          </p:cNvSpPr>
          <p:nvPr/>
        </p:nvSpPr>
        <p:spPr>
          <a:xfrm>
            <a:off x="6315048" y="2866791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69368"/>
            <a:ext cx="8424936" cy="5572000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A unified stability analysis method for standing/traveling-wave systems based on the </a:t>
            </a:r>
            <a:r>
              <a:rPr lang="en-US" altLang="ja-JP" dirty="0" err="1" smtClean="0"/>
              <a:t>Nyquist</a:t>
            </a:r>
            <a:r>
              <a:rPr lang="en-US" altLang="ja-JP" dirty="0" smtClean="0"/>
              <a:t> stability criterion for MIMO systems</a:t>
            </a:r>
          </a:p>
          <a:p>
            <a:pPr lvl="1"/>
            <a:r>
              <a:rPr lang="en-US" altLang="ja-JP" dirty="0" smtClean="0"/>
              <a:t>(measured) frequency response of subsystems</a:t>
            </a:r>
          </a:p>
          <a:p>
            <a:pPr lvl="1"/>
            <a:r>
              <a:rPr lang="en-US" altLang="ja-JP" dirty="0" smtClean="0"/>
              <a:t>causal MIMO system representation on traveling-wave pressure amplitudes</a:t>
            </a:r>
            <a:endParaRPr lang="ja-JP" altLang="ja-JP" dirty="0" smtClean="0"/>
          </a:p>
          <a:p>
            <a:pPr lvl="0">
              <a:lnSpc>
                <a:spcPts val="1500"/>
              </a:lnSpc>
            </a:pPr>
            <a:endParaRPr lang="en-US" altLang="ja-JP" dirty="0" smtClean="0"/>
          </a:p>
          <a:p>
            <a:pPr lvl="0"/>
            <a:r>
              <a:rPr lang="en-US" altLang="ja-JP" dirty="0" smtClean="0"/>
              <a:t>Estimated oscillation conditions are consistent with experimental results </a:t>
            </a:r>
            <a:endParaRPr lang="ja-JP" altLang="ja-JP" dirty="0" smtClean="0"/>
          </a:p>
          <a:p>
            <a:pPr lvl="1"/>
            <a:r>
              <a:rPr lang="en-US" altLang="ja-JP" dirty="0" smtClean="0"/>
              <a:t>standing- and traveling-wave engines</a:t>
            </a:r>
          </a:p>
          <a:p>
            <a:pPr lvl="1"/>
            <a:r>
              <a:rPr lang="en-US" altLang="ja-JP" dirty="0" smtClean="0"/>
              <a:t>reasonable stability and/or instability margins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部"/>
          <p:cNvPicPr>
            <a:picLocks noChangeAspect="1" noChangeArrowheads="1"/>
          </p:cNvPicPr>
          <p:nvPr/>
        </p:nvPicPr>
        <p:blipFill>
          <a:blip r:embed="rId3" cstate="print"/>
          <a:srcRect t="4908" r="63989" b="67083"/>
          <a:stretch>
            <a:fillRect/>
          </a:stretch>
        </p:blipFill>
        <p:spPr bwMode="auto">
          <a:xfrm>
            <a:off x="1907704" y="1124744"/>
            <a:ext cx="2625037" cy="14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Ｉ部"/>
          <p:cNvPicPr>
            <a:picLocks noChangeAspect="1" noChangeArrowheads="1"/>
          </p:cNvPicPr>
          <p:nvPr/>
        </p:nvPicPr>
        <p:blipFill>
          <a:blip r:embed="rId3" cstate="print"/>
          <a:srcRect l="62793" t="7363" b="67083"/>
          <a:stretch>
            <a:fillRect/>
          </a:stretch>
        </p:blipFill>
        <p:spPr bwMode="auto">
          <a:xfrm>
            <a:off x="4860032" y="1256060"/>
            <a:ext cx="2712375" cy="13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実験１の下の空白"/>
          <p:cNvSpPr/>
          <p:nvPr/>
        </p:nvSpPr>
        <p:spPr>
          <a:xfrm>
            <a:off x="1763688" y="2014240"/>
            <a:ext cx="6120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実験１の上の空白"/>
          <p:cNvSpPr/>
          <p:nvPr/>
        </p:nvSpPr>
        <p:spPr>
          <a:xfrm>
            <a:off x="1547664" y="586780"/>
            <a:ext cx="6120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538092" y="1484784"/>
            <a:ext cx="364108" cy="3440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4521200" y="1485900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4525392" y="1810916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I部"/>
          <p:cNvPicPr>
            <a:picLocks noChangeAspect="1" noChangeArrowheads="1"/>
          </p:cNvPicPr>
          <p:nvPr/>
        </p:nvPicPr>
        <p:blipFill>
          <a:blip r:embed="rId3" cstate="print"/>
          <a:srcRect t="4908" r="63989" b="67083"/>
          <a:stretch>
            <a:fillRect/>
          </a:stretch>
        </p:blipFill>
        <p:spPr bwMode="auto">
          <a:xfrm>
            <a:off x="1547664" y="3518024"/>
            <a:ext cx="2625037" cy="14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Ｉ部"/>
          <p:cNvPicPr>
            <a:picLocks noChangeAspect="1" noChangeArrowheads="1"/>
          </p:cNvPicPr>
          <p:nvPr/>
        </p:nvPicPr>
        <p:blipFill>
          <a:blip r:embed="rId3" cstate="print"/>
          <a:srcRect l="62793" t="7363" b="67083"/>
          <a:stretch>
            <a:fillRect/>
          </a:stretch>
        </p:blipFill>
        <p:spPr bwMode="auto">
          <a:xfrm>
            <a:off x="5279380" y="3649340"/>
            <a:ext cx="2712375" cy="13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実験１の下の空白"/>
          <p:cNvSpPr/>
          <p:nvPr/>
        </p:nvSpPr>
        <p:spPr>
          <a:xfrm>
            <a:off x="1547664" y="4407520"/>
            <a:ext cx="65527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実験１の上の空白"/>
          <p:cNvSpPr/>
          <p:nvPr/>
        </p:nvSpPr>
        <p:spPr>
          <a:xfrm>
            <a:off x="1331640" y="2980060"/>
            <a:ext cx="67687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178052" y="3878064"/>
            <a:ext cx="364108" cy="3440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4161160" y="3879180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4165352" y="4204196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957440" y="3878064"/>
            <a:ext cx="364108" cy="3440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4940548" y="3879180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4944740" y="4204196"/>
            <a:ext cx="393700" cy="0"/>
          </a:xfrm>
          <a:custGeom>
            <a:avLst/>
            <a:gdLst>
              <a:gd name="connsiteX0" fmla="*/ 0 w 393700"/>
              <a:gd name="connsiteY0" fmla="*/ 0 h 0"/>
              <a:gd name="connsiteX1" fmla="*/ 393700 w 393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4542284" y="3860800"/>
            <a:ext cx="0" cy="342900"/>
          </a:xfrm>
          <a:custGeom>
            <a:avLst/>
            <a:gdLst>
              <a:gd name="connsiteX0" fmla="*/ 0 w 0"/>
              <a:gd name="connsiteY0" fmla="*/ 0 h 342900"/>
              <a:gd name="connsiteX1" fmla="*/ 0 w 0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4940300" y="3873500"/>
            <a:ext cx="0" cy="342900"/>
          </a:xfrm>
          <a:custGeom>
            <a:avLst/>
            <a:gdLst>
              <a:gd name="connsiteX0" fmla="*/ 0 w 0"/>
              <a:gd name="connsiteY0" fmla="*/ 0 h 342900"/>
              <a:gd name="connsiteX1" fmla="*/ 0 w 0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Calibration of frequency response 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40" y="764704"/>
            <a:ext cx="8783960" cy="597666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/>
              <a:t>measurement of a short tube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altLang="ja-JP" dirty="0" smtClean="0"/>
              <a:t>in length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/>
              <a:t>measurement of short tubes with closed end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/>
              <a:t>calibration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30" name="式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115091"/>
            <a:ext cx="5400600" cy="88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式２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544611"/>
            <a:ext cx="5622036" cy="8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式１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589240"/>
            <a:ext cx="4104456" cy="107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角丸四角形 31"/>
          <p:cNvSpPr/>
          <p:nvPr/>
        </p:nvSpPr>
        <p:spPr>
          <a:xfrm>
            <a:off x="4450117" y="6109921"/>
            <a:ext cx="79208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4450117" y="5533857"/>
            <a:ext cx="79208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6045410" y="6109921"/>
            <a:ext cx="79208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6045410" y="5533857"/>
            <a:ext cx="79208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458128" y="5589240"/>
            <a:ext cx="86409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027223" y="5579192"/>
            <a:ext cx="738625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4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460432" cy="5616624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Attenuation</a:t>
            </a:r>
            <a:r>
              <a:rPr lang="en-US" altLang="ja-JP" dirty="0" smtClean="0">
                <a:solidFill>
                  <a:prstClr val="black"/>
                </a:solidFill>
              </a:rPr>
              <a:t> of spontaneous oscillation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en-US" altLang="ja-JP" dirty="0" smtClean="0"/>
              <a:t>to prevent mechanical damage</a:t>
            </a:r>
          </a:p>
          <a:p>
            <a:pPr marL="400050" lvl="1" indent="0"/>
            <a:r>
              <a:rPr lang="en-US" altLang="ja-JP" dirty="0" smtClean="0"/>
              <a:t>active noise control</a:t>
            </a:r>
            <a:r>
              <a:rPr lang="en-US" altLang="ja-JP" sz="2400" dirty="0" smtClean="0"/>
              <a:t>[Delgado et al.2003]</a:t>
            </a:r>
            <a:endParaRPr lang="en-US" altLang="ja-JP" dirty="0" smtClean="0"/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  <a:p>
            <a:pPr lvl="0"/>
            <a:r>
              <a:rPr lang="en-US" altLang="ja-JP" dirty="0" smtClean="0">
                <a:solidFill>
                  <a:srgbClr val="00B0F0"/>
                </a:solidFill>
              </a:rPr>
              <a:t>Utilization </a:t>
            </a:r>
            <a:r>
              <a:rPr lang="en-US" altLang="ja-JP" dirty="0" smtClean="0"/>
              <a:t>of oscillation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/>
              <a:t>less application of control eng.</a:t>
            </a:r>
          </a:p>
          <a:p>
            <a:pPr lvl="1"/>
            <a:r>
              <a:rPr lang="en-US" altLang="ja-JP" dirty="0" smtClean="0"/>
              <a:t>not admitted electrical power input</a:t>
            </a:r>
          </a:p>
          <a:p>
            <a:pPr lvl="1">
              <a:lnSpc>
                <a:spcPts val="1000"/>
              </a:lnSpc>
            </a:pPr>
            <a:endParaRPr lang="en-US" altLang="ja-JP" dirty="0" smtClean="0"/>
          </a:p>
          <a:p>
            <a:r>
              <a:rPr lang="en-US" altLang="ja-JP" dirty="0" smtClean="0"/>
              <a:t>Aim: application of control eng.</a:t>
            </a:r>
          </a:p>
          <a:p>
            <a:pPr lvl="1"/>
            <a:r>
              <a:rPr lang="en-US" altLang="ja-JP" dirty="0" smtClean="0"/>
              <a:t>standing-wave attenuation</a:t>
            </a:r>
          </a:p>
          <a:p>
            <a:pPr lvl="1"/>
            <a:r>
              <a:rPr lang="en-US" altLang="ja-JP" dirty="0" smtClean="0"/>
              <a:t>stability analysis</a:t>
            </a:r>
            <a:r>
              <a:rPr lang="ja-JP" altLang="en-US" dirty="0" smtClean="0"/>
              <a:t> </a:t>
            </a:r>
            <a:r>
              <a:rPr lang="en-US" altLang="ja-JP" dirty="0" smtClean="0"/>
              <a:t>… present study</a:t>
            </a:r>
          </a:p>
          <a:p>
            <a:pPr lvl="1"/>
            <a:r>
              <a:rPr lang="en-US" altLang="ja-JP" dirty="0" smtClean="0"/>
              <a:t>system design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17935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thermoacoustic</a:t>
            </a:r>
            <a:r>
              <a:rPr lang="en-US" altLang="ja-JP" sz="2000" dirty="0" smtClean="0"/>
              <a:t> refrigerator</a:t>
            </a:r>
            <a:endParaRPr kumimoji="1" lang="ja-JP" altLang="en-US" sz="2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5508104" y="2060848"/>
            <a:ext cx="3702726" cy="3577406"/>
            <a:chOff x="5515564" y="2060848"/>
            <a:chExt cx="3702726" cy="3577406"/>
          </a:xfrm>
        </p:grpSpPr>
        <p:sp>
          <p:nvSpPr>
            <p:cNvPr id="15" name="正方形/長方形 14"/>
            <p:cNvSpPr/>
            <p:nvPr/>
          </p:nvSpPr>
          <p:spPr>
            <a:xfrm>
              <a:off x="7020272" y="2420888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6300192" y="2060848"/>
              <a:ext cx="2304652" cy="3577406"/>
              <a:chOff x="3357" y="11425"/>
              <a:chExt cx="1904" cy="2956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3462" y="11425"/>
                <a:ext cx="1710" cy="2956"/>
              </a:xfrm>
              <a:prstGeom prst="roundRect">
                <a:avLst>
                  <a:gd name="adj" fmla="val 2631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rot="10800000">
                <a:off x="3717" y="11695"/>
                <a:ext cx="1185" cy="24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Rectangle 7" descr="縦線"/>
              <p:cNvSpPr>
                <a:spLocks noChangeArrowheads="1"/>
              </p:cNvSpPr>
              <p:nvPr/>
            </p:nvSpPr>
            <p:spPr bwMode="auto">
              <a:xfrm>
                <a:off x="3462" y="13331"/>
                <a:ext cx="255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Rectangle 8" descr="縦線"/>
              <p:cNvSpPr>
                <a:spLocks noChangeArrowheads="1"/>
              </p:cNvSpPr>
              <p:nvPr/>
            </p:nvSpPr>
            <p:spPr bwMode="auto">
              <a:xfrm>
                <a:off x="4902" y="12027"/>
                <a:ext cx="254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1033" name="AutoShape 9"/>
              <p:cNvCxnSpPr>
                <a:cxnSpLocks noChangeShapeType="1"/>
                <a:stCxn id="1035" idx="3"/>
                <a:endCxn id="1036" idx="1"/>
              </p:cNvCxnSpPr>
              <p:nvPr/>
            </p:nvCxnSpPr>
            <p:spPr bwMode="auto">
              <a:xfrm flipV="1">
                <a:off x="3821" y="11955"/>
                <a:ext cx="975" cy="1836"/>
              </a:xfrm>
              <a:prstGeom prst="bentConnector3">
                <a:avLst>
                  <a:gd name="adj1" fmla="val 49949"/>
                </a:avLst>
              </a:prstGeom>
              <a:noFill/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357" y="13189"/>
                <a:ext cx="464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357" y="13720"/>
                <a:ext cx="464" cy="142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796" y="11883"/>
                <a:ext cx="465" cy="144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796" y="12416"/>
                <a:ext cx="465" cy="14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5515564" y="3938662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heat</a:t>
              </a:r>
            </a:p>
            <a:p>
              <a:pPr algn="ctr"/>
              <a:r>
                <a:rPr kumimoji="1" lang="en-US" altLang="ja-JP" dirty="0" smtClean="0"/>
                <a:t>source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392423" y="3070701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cold</a:t>
              </a:r>
            </a:p>
            <a:p>
              <a:pPr algn="ctr"/>
              <a:r>
                <a:rPr kumimoji="1" lang="en-US" altLang="ja-JP" dirty="0" smtClean="0"/>
                <a:t>output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32466" y="2208163"/>
              <a:ext cx="461665" cy="12241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altLang="ja-JP" dirty="0" smtClean="0"/>
                <a:t>sound wave</a:t>
              </a:r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6581935" y="3440968"/>
              <a:ext cx="63488" cy="708112"/>
            </a:xfrm>
            <a:custGeom>
              <a:avLst/>
              <a:gdLst>
                <a:gd name="connsiteX0" fmla="*/ 0 w 0"/>
                <a:gd name="connsiteY0" fmla="*/ 1302026 h 1302026"/>
                <a:gd name="connsiteX1" fmla="*/ 0 w 0"/>
                <a:gd name="connsiteY1" fmla="*/ 0 h 13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02026">
                  <a:moveTo>
                    <a:pt x="0" y="130202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Introduction</a:t>
            </a:r>
            <a:r>
              <a:rPr lang="en-US" altLang="ja-JP" sz="3200" dirty="0" smtClean="0">
                <a:latin typeface="+mj-lt"/>
                <a:ea typeface="+mj-ea"/>
                <a:cs typeface="+mj-cs"/>
              </a:rPr>
              <a:t> (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cont.)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Estimation of onset condition CTR etc.</a:t>
            </a:r>
          </a:p>
          <a:p>
            <a:pPr marL="0" lvl="0" indent="0"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　</a:t>
            </a:r>
            <a:r>
              <a:rPr lang="en-US" altLang="ja-JP" dirty="0" smtClean="0">
                <a:solidFill>
                  <a:prstClr val="black"/>
                </a:solidFill>
              </a:rPr>
              <a:t>complex structured stack and heat exchangers</a:t>
            </a:r>
          </a:p>
          <a:p>
            <a:pPr marL="0" lvl="0" indent="0"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　　　　　　　　⇒   </a:t>
            </a:r>
            <a:r>
              <a:rPr lang="en-US" altLang="ja-JP" dirty="0" smtClean="0">
                <a:solidFill>
                  <a:prstClr val="black"/>
                </a:solidFill>
              </a:rPr>
              <a:t>experimental-based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endParaRPr lang="en-US" altLang="ja-JP" sz="1800" dirty="0" smtClean="0"/>
          </a:p>
          <a:p>
            <a:pPr lvl="0"/>
            <a:r>
              <a:rPr lang="en-US" altLang="ja-JP" dirty="0" smtClean="0"/>
              <a:t>frequency response measurement of subsystems        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Hatori</a:t>
            </a:r>
            <a:r>
              <a:rPr lang="en-US" altLang="ja-JP" sz="2400" dirty="0" smtClean="0"/>
              <a:t> et al.2012] [</a:t>
            </a:r>
            <a:r>
              <a:rPr lang="en-US" altLang="ja-JP" sz="2400" dirty="0" err="1" smtClean="0"/>
              <a:t>Guedra</a:t>
            </a:r>
            <a:r>
              <a:rPr lang="en-US" altLang="ja-JP" sz="2400" dirty="0" smtClean="0"/>
              <a:t> et al.2011]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equality conditions of onset</a:t>
            </a:r>
          </a:p>
          <a:p>
            <a:pPr lvl="1"/>
            <a:r>
              <a:rPr lang="en-US" altLang="ja-JP" dirty="0" smtClean="0"/>
              <a:t>not easy to estimate of oscillation </a:t>
            </a:r>
          </a:p>
          <a:p>
            <a:pPr lvl="1">
              <a:buNone/>
            </a:pPr>
            <a:r>
              <a:rPr lang="en-US" altLang="ja-JP" dirty="0" smtClean="0"/>
              <a:t>                 with stability/instability margin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cf.  </a:t>
            </a:r>
            <a:r>
              <a:rPr lang="en-US" altLang="ja-JP" dirty="0" err="1" smtClean="0"/>
              <a:t>Nyquist</a:t>
            </a:r>
            <a:r>
              <a:rPr lang="en-US" altLang="ja-JP" dirty="0" smtClean="0"/>
              <a:t> stability criterion in control eng.</a:t>
            </a:r>
          </a:p>
          <a:p>
            <a:pPr lvl="1"/>
            <a:endParaRPr lang="en-US" altLang="ja-JP" dirty="0" smtClean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092280" y="4005064"/>
            <a:ext cx="1530847" cy="2376264"/>
            <a:chOff x="3357" y="11425"/>
            <a:chExt cx="1904" cy="2956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3462" y="11425"/>
              <a:ext cx="1710" cy="2956"/>
            </a:xfrm>
            <a:prstGeom prst="roundRect">
              <a:avLst>
                <a:gd name="adj" fmla="val 26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 rot="10800000">
              <a:off x="3717" y="11695"/>
              <a:ext cx="1185" cy="2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7" descr="縦線"/>
            <p:cNvSpPr>
              <a:spLocks noChangeArrowheads="1"/>
            </p:cNvSpPr>
            <p:nvPr/>
          </p:nvSpPr>
          <p:spPr bwMode="auto">
            <a:xfrm>
              <a:off x="3462" y="13331"/>
              <a:ext cx="255" cy="389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8" descr="縦線"/>
            <p:cNvSpPr>
              <a:spLocks noChangeArrowheads="1"/>
            </p:cNvSpPr>
            <p:nvPr/>
          </p:nvSpPr>
          <p:spPr bwMode="auto">
            <a:xfrm>
              <a:off x="4902" y="12027"/>
              <a:ext cx="254" cy="389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34" name="AutoShape 9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1" y="11955"/>
              <a:ext cx="975" cy="1836"/>
            </a:xfrm>
            <a:prstGeom prst="bentConnector3">
              <a:avLst>
                <a:gd name="adj1" fmla="val 49949"/>
              </a:avLst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3357" y="13189"/>
              <a:ext cx="464" cy="1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357" y="13720"/>
              <a:ext cx="464" cy="14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796" y="11883"/>
              <a:ext cx="465" cy="14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4796" y="12416"/>
              <a:ext cx="465" cy="14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3707904" y="544522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244827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Nyquist</a:t>
            </a:r>
            <a:r>
              <a:rPr lang="en-US" altLang="ja-JP" dirty="0" smtClean="0"/>
              <a:t> stability criterion for SISO system</a:t>
            </a:r>
          </a:p>
          <a:p>
            <a:pPr lvl="1"/>
            <a:r>
              <a:rPr lang="en-US" altLang="ja-JP" dirty="0" smtClean="0"/>
              <a:t> combustion instability analysis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Kopitz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Polifke</a:t>
            </a:r>
            <a:r>
              <a:rPr lang="en-US" altLang="ja-JP" sz="2400" dirty="0" smtClean="0"/>
              <a:t> 2008] </a:t>
            </a:r>
          </a:p>
          <a:p>
            <a:pPr lvl="1"/>
            <a:r>
              <a:rPr lang="en-US" altLang="ja-JP" u="heavy" dirty="0" smtClean="0">
                <a:uFill>
                  <a:solidFill>
                    <a:srgbClr val="FF0000"/>
                  </a:solidFill>
                </a:uFill>
              </a:rPr>
              <a:t>unified procedure for standing- and traveling-wave systems </a:t>
            </a:r>
            <a:r>
              <a:rPr lang="en-US" altLang="ja-JP" dirty="0" smtClean="0"/>
              <a:t>has not been discussed</a:t>
            </a:r>
            <a:endParaRPr lang="en-US" altLang="ja-JP" sz="3200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Introduction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(cont.)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79512" y="3645024"/>
            <a:ext cx="8964488" cy="306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【GOAL】  </a:t>
            </a:r>
            <a:r>
              <a:rPr lang="en-US" altLang="ja-JP" sz="3200" u="heavy" dirty="0" smtClean="0">
                <a:uFill>
                  <a:solidFill>
                    <a:srgbClr val="FF0000"/>
                  </a:solidFill>
                </a:uFill>
              </a:rPr>
              <a:t>unified procedure </a:t>
            </a:r>
            <a:endParaRPr kumimoji="1" lang="ja-JP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ja-JP" sz="2800" dirty="0" smtClean="0">
                <a:uFill>
                  <a:solidFill>
                    <a:srgbClr val="FF0000"/>
                  </a:solidFill>
                </a:uFill>
              </a:rPr>
              <a:t>system representation on traveling-wave pressure components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ja-JP" sz="2800" dirty="0" err="1" smtClean="0">
                <a:uFill>
                  <a:solidFill>
                    <a:srgbClr val="FF0000"/>
                  </a:solidFill>
                </a:uFill>
              </a:rPr>
              <a:t>Nyquist</a:t>
            </a:r>
            <a:r>
              <a:rPr lang="en-US" altLang="ja-JP" sz="2800" dirty="0" smtClean="0">
                <a:uFill>
                  <a:solidFill>
                    <a:srgbClr val="FF0000"/>
                  </a:solidFill>
                </a:uFill>
              </a:rPr>
              <a:t> stability criterion for MIMO systems </a:t>
            </a:r>
            <a:endParaRPr kumimoji="1" lang="en-US" altLang="ja-JP" sz="2800" b="0" i="0" strike="noStrike" kern="1200" cap="none" spc="0" normalizeH="0" noProof="0" dirty="0" smtClean="0">
              <a:ln>
                <a:noFill/>
              </a:ln>
              <a:effectLst/>
              <a:uLnTx/>
              <a:uFill>
                <a:solidFill>
                  <a:srgbClr val="FF0000"/>
                </a:solidFill>
              </a:uFill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/>
              <a:t>good agreement between experiment and analysis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88" y="692696"/>
            <a:ext cx="84713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23528" y="3501008"/>
            <a:ext cx="2250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kumimoji="1" lang="ja-JP" altLang="en-US" sz="2800" i="1" baseline="-250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&gt;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150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℃ 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⇒ </a:t>
            </a:r>
            <a:r>
              <a:rPr lang="en-US" altLang="ja-JP" sz="2800" dirty="0" smtClean="0">
                <a:solidFill>
                  <a:srgbClr val="FF0000"/>
                </a:solidFill>
              </a:rPr>
              <a:t>osc.@70Hz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5498068"/>
            <a:ext cx="21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no oscillation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36939" y="373381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319790" y="3742009"/>
            <a:ext cx="504056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361714" y="3714299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02348" y="369648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236939" y="5268223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383754" y="5267738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375569" y="519329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16203" y="521704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(b)(c)消す"/>
          <p:cNvSpPr/>
          <p:nvPr/>
        </p:nvSpPr>
        <p:spPr>
          <a:xfrm>
            <a:off x="179512" y="3140968"/>
            <a:ext cx="8784976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表"/>
          <p:cNvPicPr>
            <a:picLocks noChangeAspect="1" noChangeArrowheads="1"/>
          </p:cNvPicPr>
          <p:nvPr/>
        </p:nvPicPr>
        <p:blipFill>
          <a:blip r:embed="rId4" cstate="print"/>
          <a:srcRect t="9198"/>
          <a:stretch>
            <a:fillRect/>
          </a:stretch>
        </p:blipFill>
        <p:spPr bwMode="auto">
          <a:xfrm>
            <a:off x="1374421" y="3441151"/>
            <a:ext cx="5789867" cy="25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altLang="ja-JP" dirty="0" smtClean="0"/>
              <a:t>Experimental apparatus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58145" y="1470930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7668344" y="4365104"/>
          <a:ext cx="1319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100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23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26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29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400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33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3264654" y="142663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2194" y="142614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75574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16208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620688"/>
            <a:ext cx="9378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108000" bIns="0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620688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en-US" altLang="ja-JP" i="1" dirty="0" smtClean="0"/>
              <a:t>55</a:t>
            </a:r>
            <a:r>
              <a:rPr lang="en-US" altLang="ja-JP" dirty="0" smtClean="0"/>
              <a:t>mm in length</a:t>
            </a:r>
          </a:p>
          <a:p>
            <a:r>
              <a:rPr lang="en-US" altLang="ja-JP" dirty="0" smtClean="0"/>
              <a:t>1mm ×1mm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19"/>
            <a:ext cx="8640960" cy="20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578693" y="1724558"/>
            <a:ext cx="360040" cy="288032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6944" y="1671624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69904" y="167553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56992"/>
            <a:ext cx="1914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3377048" y="2500720"/>
            <a:ext cx="23762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880" t="4064" r="63932" b="4064"/>
          <a:stretch>
            <a:fillRect/>
          </a:stretch>
        </p:blipFill>
        <p:spPr bwMode="auto">
          <a:xfrm>
            <a:off x="5148064" y="2636912"/>
            <a:ext cx="530192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3359739" y="1268760"/>
            <a:ext cx="2376264" cy="11521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3" idx="0"/>
            <a:endCxn id="15" idx="3"/>
          </p:cNvCxnSpPr>
          <p:nvPr/>
        </p:nvCxnSpPr>
        <p:spPr>
          <a:xfrm flipV="1">
            <a:off x="5413160" y="1844824"/>
            <a:ext cx="322843" cy="79208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20" idx="0"/>
            <a:endCxn id="15" idx="1"/>
          </p:cNvCxnSpPr>
          <p:nvPr/>
        </p:nvCxnSpPr>
        <p:spPr>
          <a:xfrm flipH="1" flipV="1">
            <a:off x="3359739" y="1844824"/>
            <a:ext cx="356947" cy="805474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67693" t="4064" r="1880" b="4064"/>
          <a:stretch>
            <a:fillRect/>
          </a:stretch>
        </p:blipFill>
        <p:spPr bwMode="auto">
          <a:xfrm>
            <a:off x="3480763" y="2650298"/>
            <a:ext cx="471846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4438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80" y="4405858"/>
            <a:ext cx="2971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404445"/>
            <a:ext cx="3305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Transfer-matrix-based analysis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180098" y="174906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19979" y="1736433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585608" y="720128"/>
            <a:ext cx="1960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l="10764" t="42540" b="40086"/>
          <a:stretch>
            <a:fillRect/>
          </a:stretch>
        </p:blipFill>
        <p:spPr bwMode="auto">
          <a:xfrm>
            <a:off x="99413" y="4623738"/>
            <a:ext cx="6504280" cy="9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Transfer-matrix-based analysis </a:t>
            </a:r>
            <a:r>
              <a:rPr lang="en-US" altLang="ja-JP" sz="3500" dirty="0" smtClean="0">
                <a:latin typeface="+mj-lt"/>
                <a:ea typeface="+mj-ea"/>
                <a:cs typeface="+mj-cs"/>
              </a:rPr>
              <a:t>(cont.)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764704"/>
            <a:ext cx="8856984" cy="39604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with equality conditions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Guedra</a:t>
            </a:r>
            <a:r>
              <a:rPr lang="en-US" altLang="ja-JP" sz="2400" dirty="0" smtClean="0"/>
              <a:t> et al. 2011]</a:t>
            </a:r>
          </a:p>
          <a:p>
            <a:pPr lvl="1"/>
            <a:r>
              <a:rPr lang="en-US" altLang="ja-JP" dirty="0" smtClean="0"/>
              <a:t>traveling wave: 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/>
            <a:r>
              <a:rPr lang="en-US" altLang="ja-JP" dirty="0" smtClean="0"/>
              <a:t>standing wave: </a:t>
            </a:r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925" y="1484784"/>
            <a:ext cx="5934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8460432" y="1844824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276872"/>
            <a:ext cx="2457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8349" y="2276872"/>
            <a:ext cx="4410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284984"/>
            <a:ext cx="240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995936" y="6021288"/>
            <a:ext cx="4932040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0" rIns="0">
            <a:spAutoFit/>
          </a:bodyPr>
          <a:lstStyle/>
          <a:p>
            <a:pPr lvl="0" algn="ctr"/>
            <a:r>
              <a:rPr lang="en-US" altLang="ja-JP" sz="2800" dirty="0" smtClean="0"/>
              <a:t>unified procedure is not possible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3995936" y="3212976"/>
            <a:ext cx="4968552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0" rIns="0">
            <a:spAutoFit/>
          </a:bodyPr>
          <a:lstStyle/>
          <a:p>
            <a:pPr lvl="0" algn="ctr"/>
            <a:r>
              <a:rPr lang="en-US" altLang="ja-JP" sz="2800" dirty="0" smtClean="0"/>
              <a:t>input-output relation is not causal  </a:t>
            </a:r>
            <a:endParaRPr lang="ja-JP" altLang="en-US" sz="2400" dirty="0"/>
          </a:p>
        </p:txBody>
      </p:sp>
      <p:sp>
        <p:nvSpPr>
          <p:cNvPr id="38" name="(b),(c)消す"/>
          <p:cNvSpPr/>
          <p:nvPr/>
        </p:nvSpPr>
        <p:spPr>
          <a:xfrm>
            <a:off x="3653104" y="497716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(b),(c)消す"/>
          <p:cNvSpPr/>
          <p:nvPr/>
        </p:nvSpPr>
        <p:spPr>
          <a:xfrm>
            <a:off x="1825472" y="497831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51520" y="4527377"/>
            <a:ext cx="1655168" cy="1133871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1" name="(b),(c)消す"/>
          <p:cNvSpPr/>
          <p:nvPr/>
        </p:nvSpPr>
        <p:spPr>
          <a:xfrm>
            <a:off x="0" y="4381662"/>
            <a:ext cx="1186608" cy="1567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922912" y="4510730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2" name="(b),(c)消す"/>
          <p:cNvSpPr/>
          <p:nvPr/>
        </p:nvSpPr>
        <p:spPr>
          <a:xfrm>
            <a:off x="6740624" y="4170767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3741055" y="509319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694475" y="5095087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8072" y="5626382"/>
            <a:ext cx="1728192" cy="7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直線コネクタ 40"/>
          <p:cNvCxnSpPr/>
          <p:nvPr/>
        </p:nvCxnSpPr>
        <p:spPr>
          <a:xfrm flipH="1" flipV="1">
            <a:off x="1906624" y="5212622"/>
            <a:ext cx="436544" cy="43204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3511843" y="5211478"/>
            <a:ext cx="412149" cy="43204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969600" y="588698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2969600" y="588698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 r="8790"/>
          <a:stretch>
            <a:fillRect/>
          </a:stretch>
        </p:blipFill>
        <p:spPr bwMode="auto">
          <a:xfrm>
            <a:off x="7740352" y="2276872"/>
            <a:ext cx="373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005064"/>
            <a:ext cx="411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8" grpId="0" animBg="1"/>
      <p:bldP spid="38" grpId="1" animBg="1"/>
      <p:bldP spid="39" grpId="0" animBg="1"/>
      <p:bldP spid="30" grpId="0" animBg="1"/>
      <p:bldP spid="31" grpId="0" animBg="1"/>
      <p:bldP spid="29" grpId="0" animBg="1"/>
      <p:bldP spid="29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5423570" y="1052736"/>
            <a:ext cx="1008112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Conversion to causal system representation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Ex</a:t>
            </a:r>
            <a:r>
              <a:rPr lang="ja-JP" altLang="en-US" dirty="0" smtClean="0"/>
              <a:t>： </a:t>
            </a:r>
            <a:r>
              <a:rPr lang="en-US" altLang="ja-JP" i="1" dirty="0" err="1" smtClean="0"/>
              <a:t>T</a:t>
            </a:r>
            <a:r>
              <a:rPr lang="en-US" altLang="ja-JP" baseline="-25000" dirty="0" err="1" smtClean="0"/>
              <a:t>tube</a:t>
            </a:r>
            <a:endParaRPr lang="ja-JP" altLang="ja-JP" baseline="-25000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35263"/>
            <a:ext cx="1914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コネクタ 27"/>
          <p:cNvCxnSpPr/>
          <p:nvPr/>
        </p:nvCxnSpPr>
        <p:spPr>
          <a:xfrm>
            <a:off x="4211960" y="1916832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416895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444208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355976" y="177281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355976" y="105273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220072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12067" y="19075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12360" y="16896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88024" y="1052736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5148064" y="15813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788024" y="1376393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5200617" y="126876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452547" y="1054252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636483" y="1054252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6183716" y="158281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636483" y="1377909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6236269" y="127027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35263"/>
            <a:ext cx="1981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34419"/>
            <a:ext cx="3495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 l="1880" t="4064" r="63932" b="4064"/>
          <a:stretch>
            <a:fillRect/>
          </a:stretch>
        </p:blipFill>
        <p:spPr bwMode="auto">
          <a:xfrm>
            <a:off x="6202048" y="2276872"/>
            <a:ext cx="530192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 l="67693" t="4064" r="1880" b="4064"/>
          <a:stretch>
            <a:fillRect/>
          </a:stretch>
        </p:blipFill>
        <p:spPr bwMode="auto">
          <a:xfrm>
            <a:off x="5148064" y="2276872"/>
            <a:ext cx="471846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直線矢印コネクタ 59"/>
          <p:cNvCxnSpPr/>
          <p:nvPr/>
        </p:nvCxnSpPr>
        <p:spPr>
          <a:xfrm>
            <a:off x="2627784" y="3839319"/>
            <a:ext cx="396044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66034"/>
            <a:ext cx="2533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666980" y="4833061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5133" y="6065586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21438"/>
          <a:stretch>
            <a:fillRect/>
          </a:stretch>
        </p:blipFill>
        <p:spPr bwMode="auto">
          <a:xfrm>
            <a:off x="251520" y="4258379"/>
            <a:ext cx="5430421" cy="82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 l="82954" r="1864"/>
          <a:stretch>
            <a:fillRect/>
          </a:stretch>
        </p:blipFill>
        <p:spPr bwMode="auto">
          <a:xfrm>
            <a:off x="971600" y="5013176"/>
            <a:ext cx="97043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 l="92741" t="11689" r="1864" b="54550"/>
          <a:stretch>
            <a:fillRect/>
          </a:stretch>
        </p:blipFill>
        <p:spPr bwMode="auto">
          <a:xfrm>
            <a:off x="6300192" y="2016570"/>
            <a:ext cx="324565" cy="2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 cstate="print"/>
          <a:srcRect l="20333" t="42540" b="40086"/>
          <a:stretch>
            <a:fillRect/>
          </a:stretch>
        </p:blipFill>
        <p:spPr bwMode="auto">
          <a:xfrm>
            <a:off x="2596686" y="5559842"/>
            <a:ext cx="5807207" cy="9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(b),(c)消す"/>
          <p:cNvSpPr/>
          <p:nvPr/>
        </p:nvSpPr>
        <p:spPr>
          <a:xfrm>
            <a:off x="5453304" y="591327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(b),(c)消す"/>
          <p:cNvSpPr/>
          <p:nvPr/>
        </p:nvSpPr>
        <p:spPr>
          <a:xfrm>
            <a:off x="3625672" y="591441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2483768" y="5463481"/>
            <a:ext cx="1223120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72" name="(b),(c)消す"/>
          <p:cNvSpPr/>
          <p:nvPr/>
        </p:nvSpPr>
        <p:spPr>
          <a:xfrm>
            <a:off x="2411760" y="5389774"/>
            <a:ext cx="575048" cy="1279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72"/>
          <p:cNvSpPr/>
          <p:nvPr/>
        </p:nvSpPr>
        <p:spPr>
          <a:xfrm>
            <a:off x="5723112" y="5446834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74" name="(b),(c)消す"/>
          <p:cNvSpPr/>
          <p:nvPr/>
        </p:nvSpPr>
        <p:spPr>
          <a:xfrm>
            <a:off x="8531424" y="5106871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213057" y="5713419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 flipH="1">
            <a:off x="5527559" y="6133367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212675" y="5973616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>
            <a:off x="5580112" y="597185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863209" y="5720315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05" name="直線矢印コネクタ 104"/>
          <p:cNvCxnSpPr/>
          <p:nvPr/>
        </p:nvCxnSpPr>
        <p:spPr>
          <a:xfrm flipH="1">
            <a:off x="3433020" y="61247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3851920" y="5976238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3485573" y="5983147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/>
      <p:bldP spid="57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4" grpId="0"/>
      <p:bldP spid="86" grpId="0"/>
      <p:bldP spid="104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70" y="1412776"/>
            <a:ext cx="728933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altLang="ja-JP" dirty="0" smtClean="0"/>
              <a:t>Proposed method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02009" y="2073330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139952"/>
          </a:xfrm>
        </p:spPr>
        <p:txBody>
          <a:bodyPr>
            <a:normAutofit/>
          </a:bodyPr>
          <a:lstStyle/>
          <a:p>
            <a:pPr lvl="0"/>
            <a:r>
              <a:rPr lang="en-US" altLang="ja-JP" sz="2800" dirty="0" smtClean="0"/>
              <a:t>freq. resp. measurement for causal sys. representation</a:t>
            </a:r>
            <a:endParaRPr lang="ja-JP" altLang="ja-JP" sz="2800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491880" y="1628800"/>
            <a:ext cx="201622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ja-JP" sz="32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kumimoji="1" lang="ja-JP" altLang="en-US" sz="3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コア消す"/>
          <p:cNvSpPr/>
          <p:nvPr/>
        </p:nvSpPr>
        <p:spPr>
          <a:xfrm>
            <a:off x="3789640" y="3717032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ア消す"/>
          <p:cNvSpPr/>
          <p:nvPr/>
        </p:nvSpPr>
        <p:spPr>
          <a:xfrm>
            <a:off x="3521064" y="3820792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ア消す"/>
          <p:cNvSpPr/>
          <p:nvPr/>
        </p:nvSpPr>
        <p:spPr>
          <a:xfrm>
            <a:off x="3517816" y="4348216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(b),(c)消す"/>
          <p:cNvSpPr/>
          <p:nvPr/>
        </p:nvSpPr>
        <p:spPr>
          <a:xfrm>
            <a:off x="251520" y="4653136"/>
            <a:ext cx="871296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タ消す"/>
          <p:cNvSpPr/>
          <p:nvPr/>
        </p:nvSpPr>
        <p:spPr>
          <a:xfrm>
            <a:off x="2771800" y="3645024"/>
            <a:ext cx="144016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フタ"/>
          <p:cNvPicPr>
            <a:picLocks noChangeAspect="1" noChangeArrowheads="1"/>
          </p:cNvPicPr>
          <p:nvPr/>
        </p:nvPicPr>
        <p:blipFill>
          <a:blip r:embed="rId3" cstate="print"/>
          <a:srcRect l="26911" t="46631" r="60401" b="43358"/>
          <a:stretch>
            <a:fillRect/>
          </a:stretch>
        </p:blipFill>
        <p:spPr bwMode="auto">
          <a:xfrm>
            <a:off x="2843808" y="5343783"/>
            <a:ext cx="924918" cy="5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コア消す"/>
          <p:cNvSpPr/>
          <p:nvPr/>
        </p:nvSpPr>
        <p:spPr>
          <a:xfrm>
            <a:off x="3530638" y="5794147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ア消す"/>
          <p:cNvSpPr/>
          <p:nvPr/>
        </p:nvSpPr>
        <p:spPr>
          <a:xfrm>
            <a:off x="3519521" y="5279075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I部"/>
          <p:cNvPicPr>
            <a:picLocks noChangeAspect="1" noChangeArrowheads="1"/>
          </p:cNvPicPr>
          <p:nvPr/>
        </p:nvPicPr>
        <p:blipFill>
          <a:blip r:embed="rId3" cstate="print"/>
          <a:srcRect t="4908" r="63989" b="67083"/>
          <a:stretch>
            <a:fillRect/>
          </a:stretch>
        </p:blipFill>
        <p:spPr bwMode="auto">
          <a:xfrm>
            <a:off x="2915816" y="3664555"/>
            <a:ext cx="2625037" cy="14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Ｉ部"/>
          <p:cNvPicPr>
            <a:picLocks noChangeAspect="1" noChangeArrowheads="1"/>
          </p:cNvPicPr>
          <p:nvPr/>
        </p:nvPicPr>
        <p:blipFill>
          <a:blip r:embed="rId3" cstate="print"/>
          <a:srcRect l="62793" t="7363" b="67083"/>
          <a:stretch>
            <a:fillRect/>
          </a:stretch>
        </p:blipFill>
        <p:spPr bwMode="auto">
          <a:xfrm>
            <a:off x="3442005" y="5235532"/>
            <a:ext cx="2712375" cy="13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角丸四角形 35"/>
          <p:cNvSpPr/>
          <p:nvPr/>
        </p:nvSpPr>
        <p:spPr>
          <a:xfrm>
            <a:off x="5508104" y="3645024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r>
              <a:rPr kumimoji="1" lang="en-US" altLang="ja-JP" sz="32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</a:t>
            </a:r>
            <a:endParaRPr kumimoji="1" lang="ja-JP" altLang="en-US" sz="3200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83568" y="5085184"/>
            <a:ext cx="2808312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9" name="(b),(c)消す"/>
          <p:cNvSpPr/>
          <p:nvPr/>
        </p:nvSpPr>
        <p:spPr>
          <a:xfrm>
            <a:off x="72008" y="4797152"/>
            <a:ext cx="971600" cy="16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(b),(c)消す"/>
          <p:cNvSpPr/>
          <p:nvPr/>
        </p:nvSpPr>
        <p:spPr>
          <a:xfrm>
            <a:off x="8316416" y="3356992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(b),(c)消す"/>
          <p:cNvSpPr/>
          <p:nvPr/>
        </p:nvSpPr>
        <p:spPr>
          <a:xfrm>
            <a:off x="179512" y="3573016"/>
            <a:ext cx="5976664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317" y="4797152"/>
            <a:ext cx="34956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5829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439084" y="5055567"/>
            <a:ext cx="8205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altLang="ja-JP" sz="2400" i="1" dirty="0" err="1" smtClean="0"/>
              <a:t>G</a:t>
            </a:r>
            <a:r>
              <a:rPr kumimoji="1" lang="en-US" altLang="ja-JP" sz="2400" baseline="-25000" dirty="0" err="1" smtClean="0"/>
              <a:t>core</a:t>
            </a:r>
            <a:endParaRPr kumimoji="1" lang="ja-JP" alt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3" grpId="0" animBg="1"/>
      <p:bldP spid="36" grpId="0" animBg="1"/>
      <p:bldP spid="38" grpId="0" animBg="1"/>
      <p:bldP spid="39" grpId="0" animBg="1"/>
      <p:bldP spid="40" grpId="0" animBg="1"/>
      <p:bldP spid="22" grpId="0" animBg="1"/>
      <p:bldP spid="2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8644</TotalTime>
  <Words>388</Words>
  <Application>Microsoft Office PowerPoint</Application>
  <PresentationFormat>画面に合わせる (4:3)</PresentationFormat>
  <Paragraphs>186</Paragraphs>
  <Slides>18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A NYQUIST BASED UNIFIED ANALYSIS METHOD ON SPONTANEOUS OSCILLATION CONDITION FOR THERMOACOUSTIC SYSTEMS WITH APPLICATION TO STANDING- AND TRAVELING-WAVE ENGINES</vt:lpstr>
      <vt:lpstr>スライド 2</vt:lpstr>
      <vt:lpstr>スライド 3</vt:lpstr>
      <vt:lpstr>Introduction (cont.)</vt:lpstr>
      <vt:lpstr>Experimental apparatus</vt:lpstr>
      <vt:lpstr>スライド 6</vt:lpstr>
      <vt:lpstr>スライド 7</vt:lpstr>
      <vt:lpstr>Conversion to causal system representation</vt:lpstr>
      <vt:lpstr>Proposed method</vt:lpstr>
      <vt:lpstr>Proposed method (cont.)</vt:lpstr>
      <vt:lpstr>Result: frequency response of Gcore</vt:lpstr>
      <vt:lpstr>Result: frequency response of Gtube</vt:lpstr>
      <vt:lpstr>Result: frequency response of Gtube  (cont.)</vt:lpstr>
      <vt:lpstr>Analysis result: standing-wave engine</vt:lpstr>
      <vt:lpstr>Analysis result: standing-wave engine(cont.)</vt:lpstr>
      <vt:lpstr>Analysis result: traveling-wave engine</vt:lpstr>
      <vt:lpstr>Conclusions</vt:lpstr>
      <vt:lpstr>Calibration of frequency response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659</cp:revision>
  <dcterms:created xsi:type="dcterms:W3CDTF">2012-03-07T00:49:43Z</dcterms:created>
  <dcterms:modified xsi:type="dcterms:W3CDTF">2015-07-13T09:37:15Z</dcterms:modified>
</cp:coreProperties>
</file>