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7" r:id="rId2"/>
    <p:sldId id="256" r:id="rId3"/>
    <p:sldId id="258" r:id="rId4"/>
    <p:sldId id="263" r:id="rId5"/>
    <p:sldId id="261" r:id="rId6"/>
    <p:sldId id="265" r:id="rId7"/>
    <p:sldId id="262" r:id="rId8"/>
    <p:sldId id="266" r:id="rId9"/>
    <p:sldId id="267" r:id="rId10"/>
    <p:sldId id="268" r:id="rId11"/>
    <p:sldId id="270" r:id="rId12"/>
    <p:sldId id="271" r:id="rId13"/>
    <p:sldId id="260" r:id="rId14"/>
    <p:sldId id="264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5" autoAdjust="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2012/3/13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r>
              <a:rPr lang="ja-JP" altLang="en-US" dirty="0"/>
              <a:t>フィードバック制御に基づく</a:t>
            </a:r>
            <a:br>
              <a:rPr lang="ja-JP" altLang="en-US" dirty="0"/>
            </a:br>
            <a:r>
              <a:rPr lang="ja-JP" altLang="en-US" dirty="0"/>
              <a:t>熱音響発電システムの検討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8072494" cy="1752600"/>
          </a:xfrm>
        </p:spPr>
        <p:txBody>
          <a:bodyPr/>
          <a:lstStyle/>
          <a:p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○小林泰秀，及川康平，山田昇（長岡技大）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kumimoji="1" lang="ja-JP" altLang="en-US" dirty="0" smtClean="0"/>
              <a:t>スタックあり、同時駆動（</a:t>
            </a:r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H</a:t>
            </a:r>
            <a:r>
              <a:rPr kumimoji="1" lang="en-US" altLang="ja-JP" i="1" dirty="0" smtClean="0"/>
              <a:t>=T</a:t>
            </a:r>
            <a:r>
              <a:rPr kumimoji="1" lang="en-US" altLang="ja-JP" i="1" baseline="-25000" dirty="0" smtClean="0"/>
              <a:t>C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7290" y="514351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各スピーカの消費電力</a:t>
            </a:r>
            <a:r>
              <a:rPr lang="en-US" altLang="ja-JP" sz="2800" dirty="0" smtClean="0"/>
              <a:t>(W)</a:t>
            </a:r>
            <a:endParaRPr kumimoji="1" lang="ja-JP" altLang="en-US" sz="2800" dirty="0"/>
          </a:p>
        </p:txBody>
      </p:sp>
      <p:pic>
        <p:nvPicPr>
          <p:cNvPr id="13" name="コンテンツ プレースホルダ 12" descr="power_tau_0.6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714356"/>
            <a:ext cx="6048000" cy="4536000"/>
          </a:xfrm>
        </p:spPr>
      </p:pic>
      <p:sp>
        <p:nvSpPr>
          <p:cNvPr id="14" name="テキスト ボックス 13"/>
          <p:cNvSpPr txBox="1"/>
          <p:nvPr/>
        </p:nvSpPr>
        <p:spPr>
          <a:xfrm>
            <a:off x="6572264" y="1071546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τ = 0.6</a:t>
            </a:r>
            <a:r>
              <a:rPr kumimoji="1" lang="en-US" altLang="ja-JP" sz="2800" dirty="0" smtClean="0"/>
              <a:t> ms</a:t>
            </a:r>
            <a:r>
              <a:rPr lang="ja-JP" altLang="en-US" sz="2800" dirty="0" smtClean="0"/>
              <a:t>           </a:t>
            </a:r>
            <a:endParaRPr kumimoji="1" lang="ja-JP" altLang="en-US" sz="2800" dirty="0"/>
          </a:p>
        </p:txBody>
      </p:sp>
      <p:pic>
        <p:nvPicPr>
          <p:cNvPr id="15" name="図 14" descr="power_tau_1.2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572264" y="1071546"/>
            <a:ext cx="2534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τ = 1.2</a:t>
            </a:r>
            <a:r>
              <a:rPr kumimoji="1" lang="en-US" altLang="ja-JP" sz="2800" dirty="0" smtClean="0"/>
              <a:t> ms</a:t>
            </a:r>
            <a:r>
              <a:rPr kumimoji="1" lang="ja-JP" altLang="en-US" sz="2800" dirty="0" smtClean="0"/>
              <a:t>（</a:t>
            </a:r>
            <a:r>
              <a:rPr lang="en-US" altLang="ja-JP" sz="2800" i="1" dirty="0" smtClean="0"/>
              <a:t>×2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72264" y="1071546"/>
            <a:ext cx="2534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τ = 1.8</a:t>
            </a:r>
            <a:r>
              <a:rPr kumimoji="1" lang="en-US" altLang="ja-JP" sz="2800" dirty="0" smtClean="0"/>
              <a:t> ms</a:t>
            </a:r>
            <a:r>
              <a:rPr lang="ja-JP" altLang="en-US" sz="2800" dirty="0" smtClean="0"/>
              <a:t>（</a:t>
            </a:r>
            <a:r>
              <a:rPr lang="en-US" altLang="ja-JP" sz="2800" i="1" dirty="0" smtClean="0"/>
              <a:t>×3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72264" y="1071546"/>
            <a:ext cx="26164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τ = 2.4</a:t>
            </a:r>
            <a:r>
              <a:rPr kumimoji="1" lang="en-US" altLang="ja-JP" sz="2800" dirty="0" smtClean="0"/>
              <a:t> ms</a:t>
            </a:r>
            <a:r>
              <a:rPr lang="ja-JP" altLang="en-US" sz="2800" dirty="0" smtClean="0"/>
              <a:t> （</a:t>
            </a:r>
            <a:r>
              <a:rPr lang="en-US" altLang="ja-JP" sz="2800" i="1" dirty="0" smtClean="0"/>
              <a:t>×4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72264" y="1071546"/>
            <a:ext cx="26164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τ = 3.0</a:t>
            </a:r>
            <a:r>
              <a:rPr kumimoji="1" lang="en-US" altLang="ja-JP" sz="2800" dirty="0" smtClean="0"/>
              <a:t> ms</a:t>
            </a:r>
            <a:r>
              <a:rPr lang="ja-JP" altLang="en-US" sz="2800" dirty="0" smtClean="0"/>
              <a:t> （</a:t>
            </a:r>
            <a:r>
              <a:rPr lang="en-US" altLang="ja-JP" sz="2800" i="1" dirty="0" smtClean="0"/>
              <a:t>×5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72264" y="1071546"/>
            <a:ext cx="26164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τ = 3.6</a:t>
            </a:r>
            <a:r>
              <a:rPr kumimoji="1" lang="en-US" altLang="ja-JP" sz="2800" dirty="0" smtClean="0"/>
              <a:t> ms</a:t>
            </a:r>
            <a:r>
              <a:rPr lang="ja-JP" altLang="en-US" sz="2800" dirty="0" smtClean="0"/>
              <a:t> （</a:t>
            </a:r>
            <a:r>
              <a:rPr lang="en-US" altLang="ja-JP" sz="2800" i="1" dirty="0" smtClean="0"/>
              <a:t>×6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pic>
        <p:nvPicPr>
          <p:cNvPr id="22" name="図 21" descr="power_tau_1.8m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pic>
        <p:nvPicPr>
          <p:cNvPr id="23" name="図 22" descr="power_tau_2.4m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572264" y="1071546"/>
            <a:ext cx="26164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τ = 4.2</a:t>
            </a:r>
            <a:r>
              <a:rPr kumimoji="1" lang="en-US" altLang="ja-JP" sz="2800" dirty="0" smtClean="0"/>
              <a:t> ms</a:t>
            </a:r>
            <a:r>
              <a:rPr lang="ja-JP" altLang="en-US" sz="2800" dirty="0" smtClean="0"/>
              <a:t> （</a:t>
            </a:r>
            <a:r>
              <a:rPr lang="en-US" altLang="ja-JP" sz="2800" i="1" dirty="0" smtClean="0"/>
              <a:t>×7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pic>
        <p:nvPicPr>
          <p:cNvPr id="24" name="図 23" descr="power_tau_3.0m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572264" y="1071546"/>
            <a:ext cx="26164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τ = 3.6</a:t>
            </a:r>
            <a:r>
              <a:rPr kumimoji="1" lang="en-US" altLang="ja-JP" sz="2800" dirty="0" smtClean="0"/>
              <a:t> ms</a:t>
            </a:r>
            <a:r>
              <a:rPr lang="ja-JP" altLang="en-US" sz="2800" dirty="0" smtClean="0"/>
              <a:t> （</a:t>
            </a:r>
            <a:r>
              <a:rPr lang="en-US" altLang="ja-JP" sz="2800" i="1" dirty="0" smtClean="0"/>
              <a:t>×6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pic>
        <p:nvPicPr>
          <p:cNvPr id="25" name="図 24" descr="power_tau_3.6m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pic>
        <p:nvPicPr>
          <p:cNvPr id="26" name="図 25" descr="power_tau_4.2m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643702" y="2000240"/>
            <a:ext cx="15808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i="1" dirty="0" smtClean="0"/>
              <a:t>f</a:t>
            </a:r>
            <a:r>
              <a:rPr kumimoji="1" lang="en-US" altLang="ja-JP" sz="2800" i="1" dirty="0" smtClean="0"/>
              <a:t> = 1/(2τ) </a:t>
            </a:r>
            <a:endParaRPr kumimoji="1" lang="ja-JP" altLang="en-US" sz="2800" dirty="0"/>
          </a:p>
        </p:txBody>
      </p:sp>
      <p:pic>
        <p:nvPicPr>
          <p:cNvPr id="30" name="図 29" descr="power_tau_3.6m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928662" y="5786454"/>
            <a:ext cx="7072362" cy="956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marL="457200" indent="-514350" algn="ctr"/>
            <a:r>
              <a:rPr lang="ja-JP" altLang="en-US" sz="2800" dirty="0" smtClean="0"/>
              <a:t>・進行波</a:t>
            </a:r>
            <a:r>
              <a:rPr lang="ja-JP" altLang="en-US" sz="2800" b="1" dirty="0" smtClean="0">
                <a:solidFill>
                  <a:srgbClr val="0066FF"/>
                </a:solidFill>
              </a:rPr>
              <a:t>放射側</a:t>
            </a:r>
            <a:r>
              <a:rPr lang="ja-JP" altLang="en-US" sz="2800" dirty="0" smtClean="0"/>
              <a:t>のスピーカの消費電力は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増加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marL="457200" indent="-514350" algn="ctr"/>
            <a:r>
              <a:rPr lang="ja-JP" altLang="en-US" sz="2800" b="1" dirty="0" smtClean="0"/>
              <a:t>・</a:t>
            </a:r>
            <a:r>
              <a:rPr lang="ja-JP" altLang="en-US" sz="2800" dirty="0" smtClean="0"/>
              <a:t>進行波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吸収側</a:t>
            </a:r>
            <a:r>
              <a:rPr lang="ja-JP" altLang="en-US" sz="2800" dirty="0" smtClean="0"/>
              <a:t>のスピーカの消費電力は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減少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071810"/>
            <a:ext cx="1752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角丸四角形吹き出し 30"/>
          <p:cNvSpPr/>
          <p:nvPr/>
        </p:nvSpPr>
        <p:spPr>
          <a:xfrm>
            <a:off x="6643702" y="3071810"/>
            <a:ext cx="2000264" cy="1714512"/>
          </a:xfrm>
          <a:prstGeom prst="wedgeRoundRectCallout">
            <a:avLst>
              <a:gd name="adj1" fmla="val -64907"/>
              <a:gd name="adj2" fmla="val -354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58082" y="35718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？</a:t>
            </a:r>
            <a:endParaRPr kumimoji="1" lang="ja-JP" altLang="en-US" sz="3200" dirty="0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1259632" y="1412776"/>
            <a:ext cx="259228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27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スタックあり、同時駆動（</a:t>
            </a:r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H </a:t>
            </a:r>
            <a:r>
              <a:rPr kumimoji="1" lang="en-US" altLang="ja-JP" i="1" dirty="0" smtClean="0"/>
              <a:t>≥T</a:t>
            </a:r>
            <a:r>
              <a:rPr kumimoji="1" lang="en-US" altLang="ja-JP" i="1" baseline="-25000" dirty="0" smtClean="0"/>
              <a:t>C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72264" y="1071546"/>
            <a:ext cx="169783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i="1" dirty="0" smtClean="0"/>
              <a:t>T</a:t>
            </a:r>
            <a:r>
              <a:rPr lang="en-US" altLang="ja-JP" sz="2800" i="1" baseline="-25000" dirty="0" smtClean="0"/>
              <a:t>H</a:t>
            </a:r>
            <a:r>
              <a:rPr kumimoji="1" lang="en-US" altLang="ja-JP" sz="2800" i="1" dirty="0" smtClean="0"/>
              <a:t> = T</a:t>
            </a:r>
            <a:r>
              <a:rPr kumimoji="1" lang="en-US" altLang="ja-JP" sz="2800" i="1" baseline="-25000" dirty="0" smtClean="0"/>
              <a:t>C</a:t>
            </a:r>
            <a:r>
              <a:rPr kumimoji="1" lang="en-US" altLang="ja-JP" sz="2800" i="1" dirty="0" smtClean="0"/>
              <a:t>      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7290" y="514351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各スピーカの消費電力</a:t>
            </a:r>
            <a:r>
              <a:rPr lang="en-US" altLang="ja-JP" sz="2800" dirty="0" smtClean="0"/>
              <a:t>(W)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72264" y="1071546"/>
            <a:ext cx="18405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i="1" dirty="0" smtClean="0"/>
              <a:t>T</a:t>
            </a:r>
            <a:r>
              <a:rPr lang="en-US" altLang="ja-JP" sz="2800" i="1" baseline="-25000" dirty="0" smtClean="0"/>
              <a:t>H</a:t>
            </a:r>
            <a:r>
              <a:rPr kumimoji="1" lang="en-US" altLang="ja-JP" sz="2800" i="1" dirty="0" smtClean="0"/>
              <a:t> = 100 </a:t>
            </a:r>
            <a:r>
              <a:rPr kumimoji="1" lang="ja-JP" altLang="en-US" sz="2800" dirty="0" smtClean="0"/>
              <a:t>℃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28662" y="5786454"/>
            <a:ext cx="7072362" cy="956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marL="457200" indent="-514350" algn="ctr"/>
            <a:r>
              <a:rPr lang="ja-JP" altLang="en-US" sz="2800" dirty="0" smtClean="0"/>
              <a:t>・進行波</a:t>
            </a:r>
            <a:r>
              <a:rPr lang="ja-JP" altLang="en-US" sz="2800" b="1" dirty="0" smtClean="0">
                <a:solidFill>
                  <a:srgbClr val="0066FF"/>
                </a:solidFill>
              </a:rPr>
              <a:t>放射側</a:t>
            </a:r>
            <a:r>
              <a:rPr lang="ja-JP" altLang="en-US" sz="2800" dirty="0" smtClean="0"/>
              <a:t>のスピーカの消費電力は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増加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marL="457200" indent="-514350" algn="ctr"/>
            <a:r>
              <a:rPr lang="ja-JP" altLang="en-US" sz="2800" b="1" dirty="0" smtClean="0"/>
              <a:t>・</a:t>
            </a:r>
            <a:r>
              <a:rPr lang="ja-JP" altLang="en-US" sz="2800" dirty="0" smtClean="0"/>
              <a:t>進行波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吸収側</a:t>
            </a:r>
            <a:r>
              <a:rPr lang="ja-JP" altLang="en-US" sz="2800" dirty="0" smtClean="0"/>
              <a:t>のスピーカの消費電力は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減少</a:t>
            </a:r>
            <a:endParaRPr kumimoji="1" lang="ja-JP" altLang="en-US" dirty="0"/>
          </a:p>
        </p:txBody>
      </p:sp>
      <p:pic>
        <p:nvPicPr>
          <p:cNvPr id="29" name="図 28" descr="power_o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pic>
        <p:nvPicPr>
          <p:cNvPr id="35" name="図 34" descr="power_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pic>
        <p:nvPicPr>
          <p:cNvPr id="36" name="図 35" descr="power_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6572264" y="1071546"/>
            <a:ext cx="18405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i="1" dirty="0" smtClean="0"/>
              <a:t>T</a:t>
            </a:r>
            <a:r>
              <a:rPr lang="en-US" altLang="ja-JP" sz="2800" i="1" baseline="-25000" dirty="0" smtClean="0"/>
              <a:t>H</a:t>
            </a:r>
            <a:r>
              <a:rPr kumimoji="1" lang="en-US" altLang="ja-JP" sz="2800" i="1" dirty="0" smtClean="0"/>
              <a:t> = </a:t>
            </a:r>
            <a:r>
              <a:rPr lang="en-US" altLang="ja-JP" sz="2800" i="1" dirty="0" smtClean="0"/>
              <a:t>2</a:t>
            </a:r>
            <a:r>
              <a:rPr kumimoji="1" lang="en-US" altLang="ja-JP" sz="2800" i="1" dirty="0" smtClean="0"/>
              <a:t>00 </a:t>
            </a:r>
            <a:r>
              <a:rPr kumimoji="1" lang="ja-JP" altLang="en-US" sz="2800" dirty="0" smtClean="0"/>
              <a:t>℃</a:t>
            </a:r>
            <a:endParaRPr kumimoji="1" lang="ja-JP" altLang="en-US" sz="28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259632" y="1412776"/>
            <a:ext cx="2592288" cy="0"/>
          </a:xfrm>
          <a:prstGeom prst="straightConnector1">
            <a:avLst/>
          </a:prstGeom>
          <a:ln w="38100">
            <a:solidFill>
              <a:srgbClr val="FF0000">
                <a:alpha val="7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グループ化 26"/>
          <p:cNvGrpSpPr/>
          <p:nvPr/>
        </p:nvGrpSpPr>
        <p:grpSpPr>
          <a:xfrm>
            <a:off x="6800518" y="1643050"/>
            <a:ext cx="2343482" cy="3838575"/>
            <a:chOff x="6800518" y="1643050"/>
            <a:chExt cx="2343482" cy="3838575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7358082" y="357187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？</a:t>
              </a:r>
              <a:endParaRPr kumimoji="1" lang="ja-JP" altLang="en-US" sz="3200" dirty="0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r="58294"/>
            <a:stretch>
              <a:fillRect/>
            </a:stretch>
          </p:blipFill>
          <p:spPr bwMode="auto">
            <a:xfrm>
              <a:off x="6800518" y="1643050"/>
              <a:ext cx="2343482" cy="3838575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43" name="正方形/長方形 42"/>
            <p:cNvSpPr/>
            <p:nvPr/>
          </p:nvSpPr>
          <p:spPr>
            <a:xfrm>
              <a:off x="7411232" y="2991228"/>
              <a:ext cx="1179018" cy="1143008"/>
            </a:xfrm>
            <a:prstGeom prst="rect">
              <a:avLst/>
            </a:prstGeom>
            <a:gradFill>
              <a:gsLst>
                <a:gs pos="0">
                  <a:srgbClr val="FF0000">
                    <a:alpha val="50000"/>
                  </a:srgbClr>
                </a:gs>
                <a:gs pos="100000">
                  <a:srgbClr val="0066FF">
                    <a:alpha val="5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715272" y="2071678"/>
              <a:ext cx="63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rgbClr val="FF0000"/>
                  </a:solidFill>
                </a:rPr>
                <a:t>W</a:t>
              </a:r>
              <a:r>
                <a:rPr kumimoji="1" lang="en-US" altLang="ja-JP" sz="2400" b="1" i="1" baseline="-25000" dirty="0" smtClean="0">
                  <a:solidFill>
                    <a:srgbClr val="FF0000"/>
                  </a:solidFill>
                </a:rPr>
                <a:t>s1</a:t>
              </a:r>
              <a:endParaRPr kumimoji="1" lang="ja-JP" altLang="en-US" sz="24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715272" y="4500570"/>
              <a:ext cx="63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rgbClr val="FF0000"/>
                  </a:solidFill>
                </a:rPr>
                <a:t>W</a:t>
              </a:r>
              <a:r>
                <a:rPr kumimoji="1" lang="en-US" altLang="ja-JP" sz="2400" b="1" i="1" baseline="-25000" dirty="0" smtClean="0">
                  <a:solidFill>
                    <a:srgbClr val="FF0000"/>
                  </a:solidFill>
                </a:rPr>
                <a:t>s2</a:t>
              </a:r>
              <a:endParaRPr kumimoji="1" lang="ja-JP" altLang="en-US" sz="24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2" name="二等辺三角形 21"/>
            <p:cNvSpPr/>
            <p:nvPr/>
          </p:nvSpPr>
          <p:spPr>
            <a:xfrm>
              <a:off x="7636055" y="2919295"/>
              <a:ext cx="720080" cy="360040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台形 23"/>
            <p:cNvSpPr/>
            <p:nvPr/>
          </p:nvSpPr>
          <p:spPr>
            <a:xfrm rot="10800000">
              <a:off x="7812360" y="3284984"/>
              <a:ext cx="360040" cy="864096"/>
            </a:xfrm>
            <a:prstGeom prst="trapezoid">
              <a:avLst>
                <a:gd name="adj" fmla="val 34608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856659" y="3224095"/>
              <a:ext cx="288032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754206" y="2999689"/>
              <a:ext cx="461665" cy="77521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b="1" dirty="0" smtClean="0"/>
                <a:t>仕事流</a:t>
              </a:r>
              <a:endParaRPr kumimoji="1" lang="ja-JP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スタックあり、同時駆動（</a:t>
            </a:r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H </a:t>
            </a:r>
            <a:r>
              <a:rPr kumimoji="1" lang="en-US" altLang="ja-JP" i="1" dirty="0" smtClean="0"/>
              <a:t>≥T</a:t>
            </a:r>
            <a:r>
              <a:rPr kumimoji="1" lang="en-US" altLang="ja-JP" i="1" baseline="-25000" dirty="0" smtClean="0"/>
              <a:t>C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72264" y="1071546"/>
            <a:ext cx="16257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同相</a:t>
            </a:r>
            <a:r>
              <a:rPr kumimoji="1" lang="en-US" altLang="ja-JP" sz="2800" i="1" dirty="0" smtClean="0"/>
              <a:t>  </a:t>
            </a:r>
            <a:r>
              <a:rPr kumimoji="1" lang="ja-JP" altLang="en-US" sz="2800" i="1" dirty="0" smtClean="0"/>
              <a:t>　　</a:t>
            </a:r>
            <a:r>
              <a:rPr kumimoji="1" lang="en-US" altLang="ja-JP" sz="2800" i="1" dirty="0" smtClean="0"/>
              <a:t> 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7290" y="514351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各スピーカの消費電力</a:t>
            </a:r>
            <a:r>
              <a:rPr lang="en-US" altLang="ja-JP" sz="2800" dirty="0" smtClean="0"/>
              <a:t>(W)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72264" y="1071546"/>
            <a:ext cx="194316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SPK2</a:t>
            </a:r>
            <a:r>
              <a:rPr kumimoji="1" lang="ja-JP" altLang="en-US" sz="2800" dirty="0" smtClean="0"/>
              <a:t>→</a:t>
            </a:r>
            <a:r>
              <a:rPr kumimoji="1" lang="en-US" altLang="ja-JP" sz="2800" dirty="0" smtClean="0"/>
              <a:t>SPK1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0034" y="5929330"/>
            <a:ext cx="8215370" cy="525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marL="457200" indent="-514350" algn="ctr"/>
            <a:r>
              <a:rPr lang="ja-JP" altLang="en-US" sz="2800" dirty="0" smtClean="0"/>
              <a:t>消費電力の変化：　</a:t>
            </a:r>
            <a:r>
              <a:rPr lang="en-US" altLang="ja-JP" sz="2800" i="1" dirty="0" smtClean="0"/>
              <a:t>T</a:t>
            </a:r>
            <a:r>
              <a:rPr lang="en-US" altLang="ja-JP" sz="2800" i="1" baseline="-25000" dirty="0" smtClean="0"/>
              <a:t>H</a:t>
            </a:r>
            <a:r>
              <a:rPr lang="ja-JP" altLang="en-US" sz="2800" dirty="0" smtClean="0"/>
              <a:t>側　</a:t>
            </a:r>
            <a:r>
              <a:rPr lang="en-US" altLang="ja-JP" sz="2800" dirty="0" smtClean="0"/>
              <a:t>&gt;</a:t>
            </a:r>
            <a:r>
              <a:rPr lang="ja-JP" altLang="en-US" sz="2800" dirty="0" smtClean="0"/>
              <a:t>　</a:t>
            </a:r>
            <a:r>
              <a:rPr lang="en-US" altLang="ja-JP" sz="2800" i="1" dirty="0" smtClean="0"/>
              <a:t>T</a:t>
            </a:r>
            <a:r>
              <a:rPr lang="en-US" altLang="ja-JP" sz="2800" i="1" baseline="-25000" dirty="0" smtClean="0"/>
              <a:t>C</a:t>
            </a:r>
            <a:r>
              <a:rPr lang="ja-JP" altLang="en-US" sz="2800" dirty="0" smtClean="0"/>
              <a:t>側  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仕事流の影響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72264" y="1071546"/>
            <a:ext cx="19495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SPK1</a:t>
            </a:r>
            <a:r>
              <a:rPr kumimoji="1" lang="ja-JP" altLang="en-US" sz="2800" dirty="0" smtClean="0"/>
              <a:t>→</a:t>
            </a:r>
            <a:r>
              <a:rPr kumimoji="1" lang="en-US" altLang="ja-JP" sz="2800" dirty="0" smtClean="0"/>
              <a:t>SPK2</a:t>
            </a:r>
            <a:endParaRPr kumimoji="1" lang="ja-JP" altLang="en-US" sz="2800" dirty="0"/>
          </a:p>
        </p:txBody>
      </p:sp>
      <p:pic>
        <p:nvPicPr>
          <p:cNvPr id="18" name="図 17" descr="power_inph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pic>
        <p:nvPicPr>
          <p:cNvPr id="19" name="図 18" descr="power_2_to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pic>
        <p:nvPicPr>
          <p:cNvPr id="20" name="図 19" descr="power_1_to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714356"/>
            <a:ext cx="6048000" cy="4536000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>
            <a:off x="1259632" y="1412776"/>
            <a:ext cx="2592288" cy="0"/>
          </a:xfrm>
          <a:prstGeom prst="straightConnector1">
            <a:avLst/>
          </a:prstGeom>
          <a:ln w="38100">
            <a:solidFill>
              <a:srgbClr val="FF0000">
                <a:alpha val="7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6800518" y="1643050"/>
            <a:ext cx="2343482" cy="3838575"/>
            <a:chOff x="6800518" y="1643050"/>
            <a:chExt cx="2343482" cy="383857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7358082" y="357187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？</a:t>
              </a:r>
              <a:endParaRPr kumimoji="1" lang="ja-JP" altLang="en-US" sz="3200" dirty="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r="58294"/>
            <a:stretch>
              <a:fillRect/>
            </a:stretch>
          </p:blipFill>
          <p:spPr bwMode="auto">
            <a:xfrm>
              <a:off x="6800518" y="1643050"/>
              <a:ext cx="2343482" cy="3838575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25" name="正方形/長方形 24"/>
            <p:cNvSpPr/>
            <p:nvPr/>
          </p:nvSpPr>
          <p:spPr>
            <a:xfrm>
              <a:off x="7411232" y="2991228"/>
              <a:ext cx="1179018" cy="1143008"/>
            </a:xfrm>
            <a:prstGeom prst="rect">
              <a:avLst/>
            </a:prstGeom>
            <a:gradFill>
              <a:gsLst>
                <a:gs pos="0">
                  <a:srgbClr val="FF0000">
                    <a:alpha val="50000"/>
                  </a:srgbClr>
                </a:gs>
                <a:gs pos="100000">
                  <a:srgbClr val="0066FF">
                    <a:alpha val="5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715272" y="2071678"/>
              <a:ext cx="63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rgbClr val="FF0000"/>
                  </a:solidFill>
                </a:rPr>
                <a:t>W</a:t>
              </a:r>
              <a:r>
                <a:rPr kumimoji="1" lang="en-US" altLang="ja-JP" sz="2400" b="1" i="1" baseline="-25000" dirty="0" smtClean="0">
                  <a:solidFill>
                    <a:srgbClr val="FF0000"/>
                  </a:solidFill>
                </a:rPr>
                <a:t>s1</a:t>
              </a:r>
              <a:endParaRPr kumimoji="1" lang="ja-JP" altLang="en-US" sz="24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715272" y="4500570"/>
              <a:ext cx="63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rgbClr val="FF0000"/>
                  </a:solidFill>
                </a:rPr>
                <a:t>W</a:t>
              </a:r>
              <a:r>
                <a:rPr kumimoji="1" lang="en-US" altLang="ja-JP" sz="2400" b="1" i="1" baseline="-25000" dirty="0" smtClean="0">
                  <a:solidFill>
                    <a:srgbClr val="FF0000"/>
                  </a:solidFill>
                </a:rPr>
                <a:t>s2</a:t>
              </a:r>
              <a:endParaRPr kumimoji="1" lang="ja-JP" altLang="en-US" sz="2400" b="1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8" name="二等辺三角形 27"/>
            <p:cNvSpPr/>
            <p:nvPr/>
          </p:nvSpPr>
          <p:spPr>
            <a:xfrm>
              <a:off x="7636055" y="2919295"/>
              <a:ext cx="720080" cy="360040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台形 28"/>
            <p:cNvSpPr/>
            <p:nvPr/>
          </p:nvSpPr>
          <p:spPr>
            <a:xfrm rot="10800000">
              <a:off x="7812360" y="3284984"/>
              <a:ext cx="360040" cy="864096"/>
            </a:xfrm>
            <a:prstGeom prst="trapezoid">
              <a:avLst>
                <a:gd name="adj" fmla="val 34608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856659" y="3224095"/>
              <a:ext cx="288032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754206" y="2999689"/>
              <a:ext cx="461665" cy="77521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b="1" dirty="0" smtClean="0"/>
                <a:t>仕事流</a:t>
              </a:r>
              <a:endParaRPr kumimoji="1" lang="ja-JP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857784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スタック両端をスピーカで閉じた熱音響システムに対し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周波数</a:t>
            </a:r>
            <a:r>
              <a:rPr lang="ja-JP" altLang="en-US" sz="2800" dirty="0"/>
              <a:t>応答</a:t>
            </a:r>
            <a:r>
              <a:rPr lang="ja-JP" altLang="en-US" sz="2800" dirty="0" smtClean="0"/>
              <a:t>実験を行い以下の知見を得た：</a:t>
            </a:r>
            <a:endParaRPr lang="en-US" altLang="ja-JP" sz="2800" dirty="0" smtClean="0"/>
          </a:p>
          <a:p>
            <a:endParaRPr lang="en-US" altLang="ja-JP" sz="1050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進行波</a:t>
            </a:r>
            <a:r>
              <a:rPr lang="ja-JP" altLang="en-US" dirty="0"/>
              <a:t>駆動によって電力の輸送</a:t>
            </a:r>
            <a:r>
              <a:rPr lang="ja-JP" altLang="en-US" dirty="0" smtClean="0"/>
              <a:t>が可能</a:t>
            </a:r>
            <a:endParaRPr lang="en-US" altLang="ja-JP" dirty="0" smtClean="0"/>
          </a:p>
          <a:p>
            <a:pPr marL="1371600" lvl="2" indent="-514350">
              <a:buFont typeface="Calibri" pitchFamily="34" charset="0"/>
              <a:buChar char="–"/>
            </a:pPr>
            <a:r>
              <a:rPr lang="ja-JP" altLang="en-US" dirty="0" smtClean="0"/>
              <a:t>進行波</a:t>
            </a:r>
            <a:r>
              <a:rPr lang="ja-JP" altLang="en-US" b="1" dirty="0" smtClean="0">
                <a:solidFill>
                  <a:srgbClr val="0066FF"/>
                </a:solidFill>
              </a:rPr>
              <a:t>放射側</a:t>
            </a:r>
            <a:r>
              <a:rPr lang="ja-JP" altLang="en-US" dirty="0" smtClean="0"/>
              <a:t>のスピーカの消費電力は</a:t>
            </a:r>
            <a:r>
              <a:rPr lang="ja-JP" altLang="en-US" b="1" dirty="0" smtClean="0">
                <a:solidFill>
                  <a:srgbClr val="FF0000"/>
                </a:solidFill>
              </a:rPr>
              <a:t>増加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1371600" lvl="2" indent="-514350">
              <a:buFont typeface="Calibri" pitchFamily="34" charset="0"/>
              <a:buChar char="–"/>
            </a:pPr>
            <a:r>
              <a:rPr lang="ja-JP" altLang="en-US" dirty="0" smtClean="0"/>
              <a:t>進行波</a:t>
            </a:r>
            <a:r>
              <a:rPr lang="ja-JP" altLang="en-US" b="1" dirty="0" smtClean="0">
                <a:solidFill>
                  <a:srgbClr val="00B050"/>
                </a:solidFill>
              </a:rPr>
              <a:t>吸収側</a:t>
            </a:r>
            <a:r>
              <a:rPr lang="ja-JP" altLang="en-US" dirty="0" smtClean="0"/>
              <a:t>のスピーカの消費電力は</a:t>
            </a:r>
            <a:r>
              <a:rPr lang="ja-JP" altLang="en-US" b="1" dirty="0" smtClean="0">
                <a:solidFill>
                  <a:srgbClr val="FF0000"/>
                </a:solidFill>
              </a:rPr>
              <a:t>減少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1371600" lvl="2" indent="-514350">
              <a:buFont typeface="Calibri" pitchFamily="34" charset="0"/>
              <a:buChar char="–"/>
            </a:pPr>
            <a:r>
              <a:rPr lang="ja-JP" altLang="en-US" dirty="0" smtClean="0"/>
              <a:t>単独駆動の場合、従動側スピーカは電源として動作</a:t>
            </a:r>
            <a:endParaRPr lang="en-US" altLang="ja-JP" dirty="0" smtClean="0"/>
          </a:p>
          <a:p>
            <a:pPr marL="1371600" lvl="2" indent="-514350">
              <a:buFont typeface="Calibri" pitchFamily="34" charset="0"/>
              <a:buChar char="–"/>
            </a:pPr>
            <a:endParaRPr lang="en-US" altLang="ja-JP" sz="1000" dirty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温度</a:t>
            </a:r>
            <a:r>
              <a:rPr lang="ja-JP" altLang="en-US" dirty="0"/>
              <a:t>勾配が</a:t>
            </a:r>
            <a:r>
              <a:rPr lang="ja-JP" altLang="en-US" dirty="0" smtClean="0"/>
              <a:t>大　⇒ </a:t>
            </a:r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H</a:t>
            </a:r>
            <a:r>
              <a:rPr lang="ja-JP" altLang="en-US" sz="2400" dirty="0" smtClean="0"/>
              <a:t>側の受電 </a:t>
            </a:r>
            <a:r>
              <a:rPr lang="en-US" altLang="ja-JP" sz="2400" dirty="0" smtClean="0"/>
              <a:t>&gt;&gt; </a:t>
            </a:r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C</a:t>
            </a:r>
            <a:r>
              <a:rPr lang="ja-JP" altLang="en-US" sz="2400" dirty="0" smtClean="0"/>
              <a:t>側の受電  （単独駆動）</a:t>
            </a:r>
            <a:endParaRPr lang="en-US" altLang="ja-JP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altLang="ja-JP" sz="1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〃</a:t>
            </a:r>
            <a:r>
              <a:rPr lang="ja-JP" altLang="en-US" dirty="0" smtClean="0"/>
              <a:t>　      　    ⇒ </a:t>
            </a:r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H</a:t>
            </a:r>
            <a:r>
              <a:rPr lang="ja-JP" altLang="en-US" sz="2400" dirty="0" smtClean="0"/>
              <a:t>側の電力変化  </a:t>
            </a:r>
            <a:r>
              <a:rPr lang="en-US" altLang="ja-JP" sz="2400" dirty="0" smtClean="0"/>
              <a:t>&gt; </a:t>
            </a:r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C</a:t>
            </a:r>
            <a:r>
              <a:rPr lang="ja-JP" altLang="en-US" sz="2400" dirty="0" smtClean="0"/>
              <a:t>側        （同時駆動）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endParaRPr lang="en-US" altLang="ja-JP" dirty="0" smtClean="0"/>
          </a:p>
          <a:p>
            <a:pPr lvl="1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5619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kumimoji="1" lang="ja-JP" altLang="en-US" dirty="0" smtClean="0"/>
              <a:t>問題設定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470" y="4797612"/>
            <a:ext cx="4429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7296" y="5354121"/>
            <a:ext cx="2705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929330"/>
            <a:ext cx="5210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928662" y="2214554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92086" y="2214554"/>
            <a:ext cx="1179018" cy="1143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500438"/>
            <a:ext cx="1685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円/楕円 17"/>
          <p:cNvSpPr/>
          <p:nvPr/>
        </p:nvSpPr>
        <p:spPr>
          <a:xfrm>
            <a:off x="4109155" y="3148892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110920" y="210008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18" idx="5"/>
            <a:endCxn id="2054" idx="1"/>
          </p:cNvCxnSpPr>
          <p:nvPr/>
        </p:nvCxnSpPr>
        <p:spPr>
          <a:xfrm rot="16200000" flipH="1">
            <a:off x="4365847" y="3380010"/>
            <a:ext cx="264804" cy="290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714488"/>
            <a:ext cx="2324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直線コネクタ 24"/>
          <p:cNvCxnSpPr>
            <a:stCxn id="2055" idx="1"/>
            <a:endCxn id="19" idx="7"/>
          </p:cNvCxnSpPr>
          <p:nvPr/>
        </p:nvCxnSpPr>
        <p:spPr>
          <a:xfrm rot="10800000" flipV="1">
            <a:off x="4354826" y="1852600"/>
            <a:ext cx="288613" cy="289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857224" y="4786322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スピーカの消費電力</a:t>
            </a:r>
            <a:r>
              <a:rPr kumimoji="1" lang="en-US" altLang="ja-JP" sz="2400" dirty="0" smtClean="0"/>
              <a:t>: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19719" y="5286388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抵抗の</a:t>
            </a:r>
            <a:r>
              <a:rPr kumimoji="1" lang="ja-JP" altLang="en-US" sz="2400" dirty="0" smtClean="0"/>
              <a:t>消費電力</a:t>
            </a:r>
            <a:r>
              <a:rPr kumimoji="1" lang="en-US" altLang="ja-JP" sz="2400" dirty="0" smtClean="0"/>
              <a:t>: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42976" y="5857892"/>
            <a:ext cx="735811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     </a:t>
            </a:r>
            <a:endParaRPr lang="en-US" altLang="ja-JP" sz="2400" dirty="0" smtClean="0"/>
          </a:p>
          <a:p>
            <a:r>
              <a:rPr lang="ja-JP" altLang="en-US" sz="2400" dirty="0" smtClean="0"/>
              <a:t>     を最大化</a:t>
            </a:r>
            <a:r>
              <a:rPr lang="ja-JP" altLang="en-US" sz="2400" dirty="0" smtClean="0"/>
              <a:t>する</a:t>
            </a:r>
            <a:r>
              <a:rPr lang="ja-JP" altLang="en-US" sz="2400" dirty="0" smtClean="0"/>
              <a:t>ように</a:t>
            </a:r>
            <a:r>
              <a:rPr lang="ja-JP" altLang="en-US" sz="2400" dirty="0" smtClean="0"/>
              <a:t> </a:t>
            </a:r>
            <a:r>
              <a:rPr lang="en-US" altLang="ja-JP" sz="2400" i="1" dirty="0" smtClean="0"/>
              <a:t>ω</a:t>
            </a:r>
            <a:r>
              <a:rPr lang="en-US" altLang="ja-JP" sz="2400" dirty="0" smtClean="0"/>
              <a:t>, </a:t>
            </a:r>
            <a:r>
              <a:rPr lang="en-US" altLang="ja-JP" sz="2400" i="1" dirty="0" smtClean="0"/>
              <a:t>B</a:t>
            </a:r>
            <a:r>
              <a:rPr lang="en-US" altLang="ja-JP" sz="2400" dirty="0" smtClean="0"/>
              <a:t>, φ </a:t>
            </a:r>
            <a:r>
              <a:rPr lang="ja-JP" altLang="en-US" sz="2400" dirty="0" smtClean="0"/>
              <a:t>を</a:t>
            </a:r>
            <a:r>
              <a:rPr lang="ja-JP" altLang="en-US" sz="2400" dirty="0" smtClean="0"/>
              <a:t>制御</a:t>
            </a:r>
            <a:r>
              <a:rPr lang="ja-JP" altLang="en-US" sz="2400" dirty="0" smtClean="0"/>
              <a:t>する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00166" y="5857892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効率</a:t>
            </a:r>
            <a:r>
              <a:rPr kumimoji="1" lang="en-US" altLang="ja-JP" sz="2400" dirty="0" smtClean="0"/>
              <a:t>: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29" grpId="0" animBg="1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785794"/>
          </a:xfrm>
        </p:spPr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928670"/>
            <a:ext cx="8892480" cy="178025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従来</a:t>
            </a:r>
            <a:r>
              <a:rPr lang="ja-JP" altLang="en-US" dirty="0">
                <a:solidFill>
                  <a:schemeClr val="tx1"/>
                </a:solidFill>
              </a:rPr>
              <a:t>の熱音響発電</a:t>
            </a:r>
            <a:r>
              <a:rPr lang="ja-JP" altLang="en-US" dirty="0" smtClean="0">
                <a:solidFill>
                  <a:schemeClr val="tx1"/>
                </a:solidFill>
              </a:rPr>
              <a:t>システム </a:t>
            </a:r>
            <a:r>
              <a:rPr lang="en-US" altLang="ja-JP" dirty="0" smtClean="0">
                <a:solidFill>
                  <a:schemeClr val="tx1"/>
                </a:solidFill>
              </a:rPr>
              <a:t>…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ja-JP" altLang="en-US" b="1" u="sng" dirty="0" smtClean="0">
                <a:solidFill>
                  <a:srgbClr val="FF0000"/>
                </a:solidFill>
              </a:rPr>
              <a:t>周波数は固定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lvl="1" algn="l">
              <a:buFont typeface="Calibri" pitchFamily="34" charset="0"/>
              <a:buChar char="−"/>
            </a:pPr>
            <a:r>
              <a:rPr lang="ja-JP" altLang="en-US" dirty="0" smtClean="0">
                <a:solidFill>
                  <a:schemeClr val="tx1"/>
                </a:solidFill>
              </a:rPr>
              <a:t>ループ管</a:t>
            </a:r>
            <a:r>
              <a:rPr lang="ja-JP" altLang="en-US" dirty="0">
                <a:solidFill>
                  <a:schemeClr val="tx1"/>
                </a:solidFill>
              </a:rPr>
              <a:t>を用いた</a:t>
            </a:r>
            <a:r>
              <a:rPr lang="ja-JP" altLang="en-US" b="1" u="sng" dirty="0">
                <a:solidFill>
                  <a:schemeClr val="tx1"/>
                </a:solidFill>
              </a:rPr>
              <a:t>音響系の</a:t>
            </a:r>
            <a:r>
              <a:rPr lang="ja-JP" altLang="en-US" b="1" u="sng" dirty="0" smtClean="0">
                <a:solidFill>
                  <a:schemeClr val="tx1"/>
                </a:solidFill>
              </a:rPr>
              <a:t>共振</a:t>
            </a:r>
            <a:endParaRPr lang="en-US" altLang="ja-JP" b="1" u="sng" dirty="0" smtClean="0">
              <a:solidFill>
                <a:schemeClr val="tx1"/>
              </a:solidFill>
            </a:endParaRPr>
          </a:p>
          <a:p>
            <a:pPr lvl="1" algn="l">
              <a:buFont typeface="Calibri" pitchFamily="34" charset="0"/>
              <a:buChar char="−"/>
            </a:pPr>
            <a:r>
              <a:rPr lang="ja-JP" altLang="en-US" dirty="0" smtClean="0">
                <a:solidFill>
                  <a:schemeClr val="tx1"/>
                </a:solidFill>
              </a:rPr>
              <a:t>リニア発</a:t>
            </a:r>
            <a:r>
              <a:rPr lang="ja-JP" altLang="en-US" dirty="0">
                <a:solidFill>
                  <a:schemeClr val="tx1"/>
                </a:solidFill>
              </a:rPr>
              <a:t>電機における</a:t>
            </a:r>
            <a:r>
              <a:rPr lang="ja-JP" altLang="en-US" b="1" u="sng" dirty="0" smtClean="0">
                <a:solidFill>
                  <a:schemeClr val="tx1"/>
                </a:solidFill>
              </a:rPr>
              <a:t>機械系の共振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251520" y="2924944"/>
            <a:ext cx="889248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自励発振周波数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不連続値から</a:t>
            </a:r>
            <a:r>
              <a:rPr kumimoji="1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選択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Guedra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al.2011]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スタックの音響特性（温度により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連続的に変化</a:t>
            </a:r>
            <a:r>
              <a:rPr kumimoji="1" lang="ja-JP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共鳴管の共振周波数（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不連続に分布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971600" y="5229200"/>
            <a:ext cx="7272808" cy="10801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200" noProof="0" dirty="0" smtClean="0"/>
              <a:t>熱源の変動に応じて</a:t>
            </a:r>
            <a:r>
              <a:rPr lang="ja-JP" altLang="en-US" sz="3200" b="1" noProof="0" dirty="0" smtClean="0"/>
              <a:t>共振周波数を変化</a:t>
            </a:r>
            <a:endParaRPr lang="en-US" altLang="ja-JP" sz="3200" b="1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⇒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不安定な熱源の利用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sz="4900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857232"/>
            <a:ext cx="8072494" cy="4500594"/>
          </a:xfrm>
        </p:spPr>
        <p:txBody>
          <a:bodyPr>
            <a:normAutofit/>
          </a:bodyPr>
          <a:lstStyle/>
          <a:p>
            <a:r>
              <a:rPr lang="ja-JP" altLang="en-US" dirty="0"/>
              <a:t>温度</a:t>
            </a:r>
            <a:r>
              <a:rPr lang="ja-JP" altLang="en-US" dirty="0" smtClean="0"/>
              <a:t>勾配の変化に対して</a:t>
            </a:r>
            <a:r>
              <a:rPr lang="ja-JP" altLang="en-US" b="1" u="sng" dirty="0" smtClean="0"/>
              <a:t>発電</a:t>
            </a:r>
            <a:r>
              <a:rPr lang="ja-JP" altLang="en-US" b="1" u="sng" dirty="0"/>
              <a:t>効率が最大となるように運転周波数をフィードバック制御</a:t>
            </a:r>
            <a:r>
              <a:rPr lang="ja-JP" altLang="en-US" dirty="0"/>
              <a:t>する熱音響発電</a:t>
            </a:r>
            <a:r>
              <a:rPr lang="ja-JP" altLang="en-US" dirty="0" smtClean="0"/>
              <a:t>システム</a:t>
            </a:r>
            <a:endParaRPr lang="en-US" altLang="ja-JP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dirty="0" smtClean="0"/>
              <a:t>ループ管　→　</a:t>
            </a:r>
            <a:r>
              <a:rPr lang="ja-JP" altLang="en-US" b="1" u="sng" dirty="0" smtClean="0"/>
              <a:t>スタック</a:t>
            </a:r>
            <a:r>
              <a:rPr lang="ja-JP" altLang="en-US" b="1" u="sng" dirty="0"/>
              <a:t>両端に</a:t>
            </a:r>
            <a:r>
              <a:rPr lang="ja-JP" altLang="en-US" b="1" u="sng" dirty="0" smtClean="0"/>
              <a:t>音源を設置</a:t>
            </a:r>
            <a:r>
              <a:rPr lang="en-US" altLang="ja-JP" b="1" u="sng" dirty="0" smtClean="0"/>
              <a:t/>
            </a:r>
            <a:br>
              <a:rPr lang="en-US" altLang="ja-JP" b="1" u="sng" dirty="0" smtClean="0"/>
            </a:br>
            <a:r>
              <a:rPr lang="ja-JP" altLang="en-US" dirty="0" smtClean="0"/>
              <a:t>音響パワー　→　</a:t>
            </a:r>
            <a:r>
              <a:rPr lang="ja-JP" altLang="en-US" b="1" u="sng" dirty="0" smtClean="0">
                <a:solidFill>
                  <a:srgbClr val="FF0000"/>
                </a:solidFill>
              </a:rPr>
              <a:t>電力</a:t>
            </a:r>
            <a:r>
              <a:rPr lang="ja-JP" altLang="en-US" b="1" u="sng" dirty="0">
                <a:solidFill>
                  <a:srgbClr val="FF0000"/>
                </a:solidFill>
              </a:rPr>
              <a:t>を輸送</a:t>
            </a:r>
            <a:r>
              <a:rPr lang="ja-JP" altLang="en-US" b="1" u="sng" dirty="0"/>
              <a:t>・</a:t>
            </a:r>
            <a:r>
              <a:rPr lang="ja-JP" altLang="en-US" b="1" u="sng" dirty="0" smtClean="0"/>
              <a:t>フィードバック</a:t>
            </a:r>
            <a:endParaRPr lang="en-US" altLang="ja-JP" dirty="0"/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dirty="0" smtClean="0"/>
              <a:t>未知系の制御　→　ロバスト制御</a:t>
            </a:r>
            <a:endParaRPr lang="en-US" altLang="ja-JP" dirty="0" smtClean="0"/>
          </a:p>
          <a:p>
            <a:pPr marL="1371600" lvl="2" indent="-514350">
              <a:buFont typeface="Calibri" pitchFamily="34" charset="0"/>
              <a:buChar char="–"/>
            </a:pPr>
            <a:r>
              <a:rPr lang="ja-JP" altLang="en-US" dirty="0" smtClean="0"/>
              <a:t>音源</a:t>
            </a:r>
            <a:r>
              <a:rPr lang="ja-JP" altLang="en-US" dirty="0"/>
              <a:t>の電圧から電流までを制御対象と</a:t>
            </a:r>
            <a:r>
              <a:rPr lang="ja-JP" altLang="en-US" dirty="0" smtClean="0"/>
              <a:t>捉える</a:t>
            </a:r>
            <a:endParaRPr lang="en-US" altLang="ja-JP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dirty="0" smtClean="0"/>
              <a:t>進行波の生成　→　ダクト</a:t>
            </a:r>
            <a:r>
              <a:rPr lang="ja-JP" altLang="en-US" dirty="0"/>
              <a:t>能動騒音</a:t>
            </a:r>
            <a:r>
              <a:rPr lang="ja-JP" altLang="en-US" dirty="0" smtClean="0"/>
              <a:t>制御</a:t>
            </a:r>
            <a:endParaRPr lang="en-US" altLang="ja-JP" dirty="0" smtClean="0"/>
          </a:p>
          <a:p>
            <a:pPr marL="1371600" lvl="2" indent="-514350">
              <a:buFont typeface="Calibri" pitchFamily="34" charset="0"/>
              <a:buChar char="–"/>
            </a:pPr>
            <a:r>
              <a:rPr lang="ja-JP" altLang="en-US" b="1" u="sng" dirty="0" smtClean="0">
                <a:solidFill>
                  <a:srgbClr val="FF0000"/>
                </a:solidFill>
              </a:rPr>
              <a:t>指向性音源</a:t>
            </a:r>
            <a:endParaRPr lang="ja-JP" altLang="en-US" dirty="0">
              <a:solidFill>
                <a:srgbClr val="FF0000"/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00100" y="5572140"/>
            <a:ext cx="728667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音源の駆動方法、スタックの温度勾配が、</a:t>
            </a:r>
            <a:endParaRPr lang="en-US" altLang="ja-JP" sz="2800" dirty="0" smtClean="0"/>
          </a:p>
          <a:p>
            <a:r>
              <a:rPr lang="ja-JP" altLang="en-US" sz="2800" dirty="0" smtClean="0"/>
              <a:t>輸送される電力の大きさに与える効果を調べる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5619750" cy="3838575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928662" y="2214554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92086" y="2214554"/>
            <a:ext cx="1179018" cy="1143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731" y="4071918"/>
            <a:ext cx="558126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380312" y="4509120"/>
            <a:ext cx="428628" cy="285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900 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rot="10800000">
            <a:off x="7312362" y="4429132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857224" y="2071678"/>
            <a:ext cx="1214446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071538" y="1785926"/>
            <a:ext cx="8572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φ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80</a:t>
            </a:r>
            <a:r>
              <a:rPr lang="en-US" altLang="ja-JP" sz="2000" dirty="0" smtClean="0">
                <a:solidFill>
                  <a:srgbClr val="FF0000"/>
                </a:solidFill>
              </a:rPr>
              <a:t>mm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5400000">
            <a:off x="500828" y="2785264"/>
            <a:ext cx="1143008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42844" y="2571744"/>
            <a:ext cx="8572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</a:rPr>
              <a:t>120</a:t>
            </a:r>
            <a:r>
              <a:rPr lang="en-US" altLang="ja-JP" sz="2000" dirty="0" smtClean="0">
                <a:solidFill>
                  <a:srgbClr val="FF0000"/>
                </a:solidFill>
              </a:rPr>
              <a:t>mm</a:t>
            </a:r>
            <a:r>
              <a:rPr kumimoji="1" lang="en-US" altLang="ja-JP" sz="2000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73996" y="2624894"/>
            <a:ext cx="10715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000" i="1" dirty="0" smtClean="0"/>
              <a:t>=0.215m</a:t>
            </a:r>
            <a:r>
              <a:rPr kumimoji="1" lang="en-US" altLang="ja-JP" i="1" dirty="0" smtClean="0"/>
              <a:t>  </a:t>
            </a:r>
            <a:endParaRPr kumimoji="1" lang="ja-JP" altLang="en-US" i="1" dirty="0"/>
          </a:p>
        </p:txBody>
      </p:sp>
      <p:pic>
        <p:nvPicPr>
          <p:cNvPr id="1027" name="Picture 3" descr="C:\Users\kobayasi\Desktop\DSC09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0823" y="620688"/>
            <a:ext cx="4073177" cy="3054884"/>
          </a:xfrm>
          <a:prstGeom prst="rect">
            <a:avLst/>
          </a:prstGeom>
          <a:noFill/>
        </p:spPr>
      </p:pic>
      <p:pic>
        <p:nvPicPr>
          <p:cNvPr id="3" name="Picture 2" descr="C:\Users\kobayasi\Desktop\DSC094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010395" y="2983551"/>
            <a:ext cx="4427942" cy="3320957"/>
          </a:xfrm>
          <a:prstGeom prst="rect">
            <a:avLst/>
          </a:prstGeom>
          <a:noFill/>
        </p:spPr>
      </p:pic>
      <p:pic>
        <p:nvPicPr>
          <p:cNvPr id="1028" name="Picture 4" descr="C:\Users\kobayasi\Desktop\DSC095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77072"/>
            <a:ext cx="3707904" cy="2780928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7308304" y="3645024"/>
            <a:ext cx="183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</a:rPr>
              <a:t>r</a:t>
            </a:r>
            <a:r>
              <a:rPr lang="en-US" altLang="ja-JP" sz="2000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=0.45</a:t>
            </a:r>
            <a:r>
              <a:rPr lang="en-US" altLang="ja-JP" sz="2000" dirty="0" smtClean="0">
                <a:solidFill>
                  <a:srgbClr val="FF0000"/>
                </a:solidFill>
              </a:rPr>
              <a:t>mm, </a:t>
            </a:r>
          </a:p>
          <a:p>
            <a:r>
              <a:rPr lang="en-US" altLang="ja-JP" sz="2000" i="1" dirty="0" err="1" smtClean="0">
                <a:solidFill>
                  <a:srgbClr val="FF0000"/>
                </a:solidFill>
              </a:rPr>
              <a:t>ωτ</a:t>
            </a:r>
            <a:r>
              <a:rPr lang="ja-JP" altLang="en-US" sz="2000" i="1" dirty="0" smtClean="0">
                <a:solidFill>
                  <a:srgbClr val="FF0000"/>
                </a:solidFill>
              </a:rPr>
              <a:t>≒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3</a:t>
            </a:r>
            <a:r>
              <a:rPr lang="en-US" altLang="ja-JP" sz="2000" dirty="0" smtClean="0">
                <a:solidFill>
                  <a:srgbClr val="FF0000"/>
                </a:solidFill>
              </a:rPr>
              <a:t> @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100</a:t>
            </a:r>
            <a:r>
              <a:rPr lang="en-US" altLang="ja-JP" sz="2000" dirty="0" smtClean="0">
                <a:solidFill>
                  <a:srgbClr val="FF0000"/>
                </a:solidFill>
              </a:rPr>
              <a:t>Hz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周波数応答実験</a:t>
            </a:r>
            <a:endParaRPr kumimoji="1" lang="ja-JP" altLang="en-US" dirty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idx="1"/>
          </p:nvPr>
        </p:nvSpPr>
        <p:spPr>
          <a:xfrm>
            <a:off x="142844" y="785794"/>
            <a:ext cx="8229600" cy="5500726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スピーカの駆動方法</a:t>
            </a:r>
            <a:endParaRPr lang="en-US" altLang="ja-JP" dirty="0" smtClean="0"/>
          </a:p>
          <a:p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単独駆動：　</a:t>
            </a:r>
            <a:r>
              <a:rPr lang="en-US" altLang="ja-JP" i="1" dirty="0" smtClean="0"/>
              <a:t>A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B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の一方を０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同相駆動：</a:t>
            </a: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進行波駆動（</a:t>
            </a:r>
            <a:r>
              <a:rPr lang="en-US" altLang="ja-JP" dirty="0" smtClean="0"/>
              <a:t>SPK2</a:t>
            </a:r>
            <a:r>
              <a:rPr lang="ja-JP" altLang="en-US" dirty="0" smtClean="0"/>
              <a:t>→</a:t>
            </a:r>
            <a:r>
              <a:rPr lang="en-US" altLang="ja-JP" dirty="0" smtClean="0"/>
              <a:t>SPK1</a:t>
            </a:r>
            <a:r>
              <a:rPr lang="ja-JP" altLang="en-US" dirty="0" smtClean="0"/>
              <a:t>）：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endParaRPr lang="en-US" altLang="ja-JP" dirty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 smtClean="0"/>
              <a:t>進行波駆動（</a:t>
            </a:r>
            <a:r>
              <a:rPr lang="en-US" altLang="ja-JP" dirty="0" smtClean="0"/>
              <a:t>SPK1</a:t>
            </a:r>
            <a:r>
              <a:rPr lang="ja-JP" altLang="en-US" dirty="0" smtClean="0"/>
              <a:t>→</a:t>
            </a:r>
            <a:r>
              <a:rPr lang="en-US" altLang="ja-JP" dirty="0" smtClean="0"/>
              <a:t>SPK2</a:t>
            </a:r>
            <a:r>
              <a:rPr lang="ja-JP" altLang="en-US" dirty="0" smtClean="0"/>
              <a:t>）：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r>
              <a:rPr lang="ja-JP" altLang="en-US" dirty="0" smtClean="0"/>
              <a:t>スタックなし（塩ビ管）／スタックあり</a:t>
            </a:r>
            <a:endParaRPr kumimoji="1" lang="ja-JP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357298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571744"/>
            <a:ext cx="1647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7208" y="1857364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571876"/>
            <a:ext cx="3095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500570"/>
            <a:ext cx="3067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929198"/>
            <a:ext cx="118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076056" y="4869160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= 0.215/345 = </a:t>
            </a:r>
            <a:r>
              <a:rPr kumimoji="1" lang="en-US" altLang="ja-JP" sz="2400" i="1" dirty="0" smtClean="0"/>
              <a:t>0.6</a:t>
            </a:r>
            <a:r>
              <a:rPr kumimoji="1" lang="en-US" altLang="ja-JP" sz="2400" dirty="0" smtClean="0"/>
              <a:t>ms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実験装置（スタックなし）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57290" y="3857628"/>
            <a:ext cx="6429420" cy="1857388"/>
          </a:xfrm>
        </p:spPr>
        <p:txBody>
          <a:bodyPr>
            <a:normAutofit/>
          </a:bodyPr>
          <a:lstStyle/>
          <a:p>
            <a:r>
              <a:rPr kumimoji="1" lang="en-US" altLang="ja-JP" i="1" dirty="0" smtClean="0"/>
              <a:t>L = 0.49</a:t>
            </a:r>
            <a:r>
              <a:rPr kumimoji="1" lang="en-US" altLang="ja-JP" dirty="0" smtClean="0"/>
              <a:t>m, </a:t>
            </a:r>
            <a:r>
              <a:rPr kumimoji="1" lang="en-US" altLang="ja-JP" i="1" dirty="0" smtClean="0"/>
              <a:t>τ = 0.49/345 = 1.4</a:t>
            </a:r>
            <a:r>
              <a:rPr kumimoji="1" lang="en-US" altLang="ja-JP" dirty="0" smtClean="0"/>
              <a:t>ms</a:t>
            </a:r>
          </a:p>
          <a:p>
            <a:r>
              <a:rPr lang="ja-JP" altLang="en-US" dirty="0" smtClean="0"/>
              <a:t>スタックなしで基本動作を確認する</a:t>
            </a:r>
            <a:endParaRPr lang="en-US" altLang="ja-JP" dirty="0" smtClean="0"/>
          </a:p>
          <a:p>
            <a:r>
              <a:rPr lang="ja-JP" altLang="en-US" dirty="0" smtClean="0"/>
              <a:t>隙間なし</a:t>
            </a: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026" name="Picture 2" descr="\\AKEBI\kobayasi\doc\misc\thermoacoustic\generator\DSC09547.JPG"/>
          <p:cNvPicPr>
            <a:picLocks noChangeAspect="1" noChangeArrowheads="1"/>
          </p:cNvPicPr>
          <p:nvPr/>
        </p:nvPicPr>
        <p:blipFill>
          <a:blip r:embed="rId3" cstate="print"/>
          <a:srcRect t="28937" b="32480"/>
          <a:stretch>
            <a:fillRect/>
          </a:stretch>
        </p:blipFill>
        <p:spPr bwMode="auto">
          <a:xfrm>
            <a:off x="1142976" y="1428736"/>
            <a:ext cx="691274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ja-JP" altLang="en-US" dirty="0" smtClean="0"/>
              <a:t>スタックなし、単独駆動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6143668" cy="46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928794" y="5429264"/>
            <a:ext cx="624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各スピーカの消費電力</a:t>
            </a:r>
            <a:r>
              <a:rPr lang="en-US" altLang="ja-JP" sz="2800" dirty="0" smtClean="0"/>
              <a:t>(W)  (</a:t>
            </a:r>
            <a:r>
              <a:rPr lang="en-US" altLang="ja-JP" sz="2800" i="1" dirty="0" smtClean="0"/>
              <a:t>A, B = </a:t>
            </a:r>
            <a:r>
              <a:rPr lang="en-US" altLang="ja-JP" sz="2800" dirty="0" smtClean="0"/>
              <a:t>{</a:t>
            </a:r>
            <a:r>
              <a:rPr lang="en-US" altLang="ja-JP" sz="2800" i="1" dirty="0" smtClean="0"/>
              <a:t>0, 1</a:t>
            </a:r>
            <a:r>
              <a:rPr lang="en-US" altLang="ja-JP" sz="2800" dirty="0" smtClean="0"/>
              <a:t>})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1571604" y="6072206"/>
            <a:ext cx="592341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200" dirty="0" smtClean="0"/>
              <a:t>従動側スピーカは電源として動作</a:t>
            </a:r>
            <a:endParaRPr lang="ja-JP" altLang="en-US" sz="3200" dirty="0"/>
          </a:p>
        </p:txBody>
      </p:sp>
      <p:sp>
        <p:nvSpPr>
          <p:cNvPr id="7" name="右中かっこ 6"/>
          <p:cNvSpPr/>
          <p:nvPr/>
        </p:nvSpPr>
        <p:spPr>
          <a:xfrm>
            <a:off x="6715140" y="1571612"/>
            <a:ext cx="285752" cy="428628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中かっこ 7"/>
          <p:cNvSpPr/>
          <p:nvPr/>
        </p:nvSpPr>
        <p:spPr>
          <a:xfrm>
            <a:off x="6715140" y="2357430"/>
            <a:ext cx="285752" cy="428628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00892" y="157161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駆動側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00892" y="228599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従</a:t>
            </a:r>
            <a:r>
              <a:rPr kumimoji="1" lang="ja-JP" altLang="en-US" sz="2800" dirty="0" smtClean="0"/>
              <a:t>動側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スタックなし、同時駆動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6108132" cy="45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928794" y="528638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各スピーカの消費電力</a:t>
            </a:r>
            <a:r>
              <a:rPr lang="en-US" altLang="ja-JP" sz="2800" dirty="0" smtClean="0"/>
              <a:t>(W)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8662" y="5786454"/>
            <a:ext cx="7072362" cy="956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marL="457200" indent="-514350" algn="ctr"/>
            <a:r>
              <a:rPr lang="ja-JP" altLang="en-US" sz="2800" dirty="0" smtClean="0"/>
              <a:t>・進行波</a:t>
            </a:r>
            <a:r>
              <a:rPr lang="ja-JP" altLang="en-US" sz="2800" b="1" dirty="0" smtClean="0">
                <a:solidFill>
                  <a:srgbClr val="0066FF"/>
                </a:solidFill>
              </a:rPr>
              <a:t>放射側</a:t>
            </a:r>
            <a:r>
              <a:rPr lang="ja-JP" altLang="en-US" sz="2800" dirty="0" smtClean="0"/>
              <a:t>のスピーカの消費電力は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増加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marL="457200" indent="-514350" algn="ctr"/>
            <a:r>
              <a:rPr lang="ja-JP" altLang="en-US" sz="2800" b="1" dirty="0" smtClean="0"/>
              <a:t>・</a:t>
            </a:r>
            <a:r>
              <a:rPr lang="ja-JP" altLang="en-US" sz="2800" dirty="0" smtClean="0"/>
              <a:t>進行波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吸収側</a:t>
            </a:r>
            <a:r>
              <a:rPr lang="ja-JP" altLang="en-US" sz="2800" dirty="0" smtClean="0"/>
              <a:t>のスピーカの消費電力は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減少</a:t>
            </a:r>
            <a:endParaRPr kumimoji="1" lang="ja-JP" altLang="en-US" dirty="0"/>
          </a:p>
        </p:txBody>
      </p:sp>
      <p:sp>
        <p:nvSpPr>
          <p:cNvPr id="7" name="右中かっこ 6"/>
          <p:cNvSpPr/>
          <p:nvPr/>
        </p:nvSpPr>
        <p:spPr>
          <a:xfrm>
            <a:off x="6804248" y="3212976"/>
            <a:ext cx="285752" cy="428628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中かっこ 7"/>
          <p:cNvSpPr/>
          <p:nvPr/>
        </p:nvSpPr>
        <p:spPr>
          <a:xfrm>
            <a:off x="6804248" y="4293096"/>
            <a:ext cx="285752" cy="428628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64288" y="31409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W</a:t>
            </a:r>
            <a:r>
              <a:rPr lang="en-US" altLang="ja-JP" sz="2800" i="1" baseline="-25000" dirty="0" smtClean="0"/>
              <a:t>s2</a:t>
            </a:r>
            <a:endParaRPr kumimoji="1" lang="ja-JP" altLang="en-US" sz="2800" i="1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4288" y="42210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W</a:t>
            </a:r>
            <a:r>
              <a:rPr lang="en-US" altLang="ja-JP" sz="2800" i="1" baseline="-25000" dirty="0" smtClean="0"/>
              <a:t>s1</a:t>
            </a:r>
            <a:endParaRPr kumimoji="1" lang="ja-JP" altLang="en-US" sz="28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スタックあり、単独駆動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5786478" cy="44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58294"/>
          <a:stretch>
            <a:fillRect/>
          </a:stretch>
        </p:blipFill>
        <p:spPr bwMode="auto">
          <a:xfrm>
            <a:off x="6800518" y="1428736"/>
            <a:ext cx="2343482" cy="3838575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7411232" y="2776914"/>
            <a:ext cx="1179018" cy="1143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15272" y="1857364"/>
            <a:ext cx="63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sz="2400" b="1" i="1" baseline="-25000" dirty="0" smtClean="0">
                <a:solidFill>
                  <a:srgbClr val="FF0000"/>
                </a:solidFill>
              </a:rPr>
              <a:t>s1</a:t>
            </a:r>
            <a:endParaRPr kumimoji="1" lang="ja-JP" alt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15272" y="4286256"/>
            <a:ext cx="63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sz="2400" b="1" i="1" baseline="-25000" dirty="0" smtClean="0">
                <a:solidFill>
                  <a:srgbClr val="FF0000"/>
                </a:solidFill>
              </a:rPr>
              <a:t>s2</a:t>
            </a:r>
            <a:endParaRPr kumimoji="1" lang="ja-JP" alt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0100" y="521495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従動側スピーカの消費電力</a:t>
            </a:r>
            <a:r>
              <a:rPr lang="en-US" altLang="ja-JP" sz="2800" dirty="0" smtClean="0"/>
              <a:t>(W)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86512" y="364331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15</a:t>
            </a:r>
            <a:r>
              <a:rPr kumimoji="1" lang="ja-JP" altLang="en-US" i="1" dirty="0" smtClean="0"/>
              <a:t>℃</a:t>
            </a:r>
            <a:endParaRPr kumimoji="1" lang="ja-JP" altLang="en-US" i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857224" y="5929330"/>
            <a:ext cx="7367658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温度勾配が大　⇒　</a:t>
            </a:r>
            <a:r>
              <a:rPr lang="en-US" altLang="ja-JP" sz="2800" i="1" dirty="0" smtClean="0"/>
              <a:t>T</a:t>
            </a:r>
            <a:r>
              <a:rPr lang="en-US" altLang="ja-JP" sz="2800" i="1" baseline="-25000" dirty="0" smtClean="0"/>
              <a:t>H</a:t>
            </a:r>
            <a:r>
              <a:rPr lang="ja-JP" altLang="en-US" sz="2800" dirty="0" smtClean="0"/>
              <a:t>側の受電 </a:t>
            </a:r>
            <a:r>
              <a:rPr lang="en-US" altLang="ja-JP" sz="2800" dirty="0" smtClean="0"/>
              <a:t>&gt;&gt; </a:t>
            </a:r>
            <a:r>
              <a:rPr lang="en-US" altLang="ja-JP" sz="2800" i="1" dirty="0" smtClean="0"/>
              <a:t>T</a:t>
            </a:r>
            <a:r>
              <a:rPr lang="en-US" altLang="ja-JP" sz="2800" i="1" baseline="-25000" dirty="0" smtClean="0"/>
              <a:t>C</a:t>
            </a:r>
            <a:r>
              <a:rPr lang="ja-JP" altLang="en-US" sz="2800" dirty="0" smtClean="0"/>
              <a:t>側の受電</a:t>
            </a:r>
            <a:endParaRPr lang="ja-JP" altLang="en-US" sz="32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7596336" y="2700536"/>
            <a:ext cx="720080" cy="1229785"/>
            <a:chOff x="7636055" y="2919295"/>
            <a:chExt cx="720080" cy="1229785"/>
          </a:xfrm>
        </p:grpSpPr>
        <p:sp>
          <p:nvSpPr>
            <p:cNvPr id="14" name="二等辺三角形 13"/>
            <p:cNvSpPr/>
            <p:nvPr/>
          </p:nvSpPr>
          <p:spPr>
            <a:xfrm>
              <a:off x="7636055" y="2919295"/>
              <a:ext cx="720080" cy="360040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台形 14"/>
            <p:cNvSpPr/>
            <p:nvPr/>
          </p:nvSpPr>
          <p:spPr>
            <a:xfrm rot="10800000">
              <a:off x="7812360" y="3284984"/>
              <a:ext cx="360040" cy="864096"/>
            </a:xfrm>
            <a:prstGeom prst="trapezoid">
              <a:avLst>
                <a:gd name="adj" fmla="val 34608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856659" y="3224095"/>
              <a:ext cx="288032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754206" y="2999689"/>
              <a:ext cx="461665" cy="77521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b="1" dirty="0" smtClean="0"/>
                <a:t>仕事流</a:t>
              </a:r>
              <a:endParaRPr kumimoji="1" lang="ja-JP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517</Words>
  <Application>Microsoft Office PowerPoint</Application>
  <PresentationFormat>画面に合わせる (4:3)</PresentationFormat>
  <Paragraphs>130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フィードバック制御に基づく 熱音響発電システムの検討</vt:lpstr>
      <vt:lpstr>背景</vt:lpstr>
      <vt:lpstr>目的</vt:lpstr>
      <vt:lpstr>実験装置</vt:lpstr>
      <vt:lpstr>周波数応答実験</vt:lpstr>
      <vt:lpstr>実験装置（スタックなし）</vt:lpstr>
      <vt:lpstr>スタックなし、単独駆動</vt:lpstr>
      <vt:lpstr>スタックなし、同時駆動</vt:lpstr>
      <vt:lpstr>スタックあり、単独駆動</vt:lpstr>
      <vt:lpstr>スタックあり、同時駆動（TH=TC）</vt:lpstr>
      <vt:lpstr>スタックあり、同時駆動（TH ≥TC）</vt:lpstr>
      <vt:lpstr>スタックあり、同時駆動（TH ≥TC）</vt:lpstr>
      <vt:lpstr>まとめ</vt:lpstr>
      <vt:lpstr>問題設定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130</cp:revision>
  <dcterms:created xsi:type="dcterms:W3CDTF">2012-03-07T00:49:43Z</dcterms:created>
  <dcterms:modified xsi:type="dcterms:W3CDTF">2012-03-13T00:13:31Z</dcterms:modified>
</cp:coreProperties>
</file>