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3" r:id="rId2"/>
    <p:sldId id="434" r:id="rId3"/>
    <p:sldId id="435" r:id="rId4"/>
    <p:sldId id="443" r:id="rId5"/>
    <p:sldId id="438" r:id="rId6"/>
    <p:sldId id="436" r:id="rId7"/>
    <p:sldId id="440" r:id="rId8"/>
    <p:sldId id="445" r:id="rId9"/>
    <p:sldId id="447" r:id="rId10"/>
    <p:sldId id="441" r:id="rId11"/>
    <p:sldId id="446" r:id="rId12"/>
    <p:sldId id="442" r:id="rId13"/>
    <p:sldId id="451" r:id="rId14"/>
    <p:sldId id="448" r:id="rId15"/>
    <p:sldId id="449" r:id="rId16"/>
    <p:sldId id="450" r:id="rId17"/>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E9"/>
    <a:srgbClr val="D5E3CF"/>
    <a:srgbClr val="FFFFFF"/>
    <a:srgbClr val="DBDBDB"/>
    <a:srgbClr val="595959"/>
    <a:srgbClr val="00B050"/>
    <a:srgbClr val="A9D18E"/>
    <a:srgbClr val="70AD47"/>
    <a:srgbClr val="ED7D3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89813" autoAdjust="0"/>
  </p:normalViewPr>
  <p:slideViewPr>
    <p:cSldViewPr snapToGrid="0" showGuides="1">
      <p:cViewPr varScale="1">
        <p:scale>
          <a:sx n="44" d="100"/>
          <a:sy n="44" d="100"/>
        </p:scale>
        <p:origin x="39" y="131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ruk\OneDrive\&#12489;&#12461;&#12517;&#12513;&#12531;&#12488;\&#30740;&#31350;&#38306;&#36899;\&#36039;&#26009;&#31995;\&#20462;&#35542;&#30330;&#34920;\&#12464;&#12521;&#12501;&#2999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5段-0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Sheet1!$B$3:$B$15</c:f>
              <c:numCache>
                <c:formatCode>General</c:formatCode>
                <c:ptCount val="13"/>
                <c:pt idx="0">
                  <c:v>-0.20880000000000001</c:v>
                </c:pt>
                <c:pt idx="1">
                  <c:v>-7.0699999999999999E-2</c:v>
                </c:pt>
                <c:pt idx="2">
                  <c:v>-2.3999999999999998E-3</c:v>
                </c:pt>
                <c:pt idx="3">
                  <c:v>2.8400000000000002E-2</c:v>
                </c:pt>
                <c:pt idx="4">
                  <c:v>4.0800000000000003E-2</c:v>
                </c:pt>
                <c:pt idx="5">
                  <c:v>4.3999999999999997E-2</c:v>
                </c:pt>
                <c:pt idx="6">
                  <c:v>4.3700000000000003E-2</c:v>
                </c:pt>
                <c:pt idx="7">
                  <c:v>4.2299999999999997E-2</c:v>
                </c:pt>
                <c:pt idx="8">
                  <c:v>4.1000000000000002E-2</c:v>
                </c:pt>
                <c:pt idx="9">
                  <c:v>0.04</c:v>
                </c:pt>
                <c:pt idx="10">
                  <c:v>2.75E-2</c:v>
                </c:pt>
                <c:pt idx="11">
                  <c:v>2.6100000000000002E-2</c:v>
                </c:pt>
                <c:pt idx="12">
                  <c:v>2.6100000000000002E-2</c:v>
                </c:pt>
              </c:numCache>
            </c:numRef>
          </c:yVal>
          <c:smooth val="1"/>
          <c:extLst>
            <c:ext xmlns:c16="http://schemas.microsoft.com/office/drawing/2014/chart" uri="{C3380CC4-5D6E-409C-BE32-E72D297353CC}">
              <c16:uniqueId val="{00000000-7D1A-41D3-958D-AEDC875AE06C}"/>
            </c:ext>
          </c:extLst>
        </c:ser>
        <c:ser>
          <c:idx val="1"/>
          <c:order val="1"/>
          <c:tx>
            <c:v>5段-1</c:v>
          </c:tx>
          <c:spPr>
            <a:ln w="19050" cap="rnd">
              <a:solidFill>
                <a:srgbClr val="00B0F0"/>
              </a:solidFill>
              <a:round/>
            </a:ln>
            <a:effectLst/>
          </c:spPr>
          <c:marker>
            <c:symbol val="circle"/>
            <c:size val="5"/>
            <c:spPr>
              <a:solidFill>
                <a:srgbClr val="00B0F0"/>
              </a:solidFill>
              <a:ln w="9525">
                <a:solidFill>
                  <a:srgbClr val="00B0F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Sheet1!$C$3:$C$15</c:f>
              <c:numCache>
                <c:formatCode>General</c:formatCode>
                <c:ptCount val="13"/>
                <c:pt idx="0">
                  <c:v>-0.21640000000000001</c:v>
                </c:pt>
                <c:pt idx="1">
                  <c:v>-7.7499999999999999E-2</c:v>
                </c:pt>
                <c:pt idx="2">
                  <c:v>-1.1299999999999999E-2</c:v>
                </c:pt>
                <c:pt idx="3">
                  <c:v>1.7000000000000001E-2</c:v>
                </c:pt>
                <c:pt idx="4">
                  <c:v>2.8000000000000001E-2</c:v>
                </c:pt>
                <c:pt idx="5">
                  <c:v>3.0800000000000001E-2</c:v>
                </c:pt>
                <c:pt idx="6">
                  <c:v>3.0499999999999999E-2</c:v>
                </c:pt>
                <c:pt idx="7">
                  <c:v>2.9600000000000001E-2</c:v>
                </c:pt>
                <c:pt idx="8">
                  <c:v>2.86E-2</c:v>
                </c:pt>
                <c:pt idx="9">
                  <c:v>2.7199999999999998E-2</c:v>
                </c:pt>
                <c:pt idx="10">
                  <c:v>1.5599999999999999E-2</c:v>
                </c:pt>
                <c:pt idx="11">
                  <c:v>1.4800000000000001E-2</c:v>
                </c:pt>
                <c:pt idx="12">
                  <c:v>1.24E-2</c:v>
                </c:pt>
              </c:numCache>
            </c:numRef>
          </c:yVal>
          <c:smooth val="1"/>
          <c:extLst>
            <c:ext xmlns:c16="http://schemas.microsoft.com/office/drawing/2014/chart" uri="{C3380CC4-5D6E-409C-BE32-E72D297353CC}">
              <c16:uniqueId val="{00000001-7D1A-41D3-958D-AEDC875AE06C}"/>
            </c:ext>
          </c:extLst>
        </c:ser>
        <c:ser>
          <c:idx val="2"/>
          <c:order val="2"/>
          <c:tx>
            <c:v>5段-2</c:v>
          </c:tx>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Sheet1!$D$3:$D$15</c:f>
              <c:numCache>
                <c:formatCode>General</c:formatCode>
                <c:ptCount val="13"/>
                <c:pt idx="0">
                  <c:v>-0.224</c:v>
                </c:pt>
                <c:pt idx="1">
                  <c:v>-8.4199999999999997E-2</c:v>
                </c:pt>
                <c:pt idx="2">
                  <c:v>-2.06E-2</c:v>
                </c:pt>
                <c:pt idx="3">
                  <c:v>5.5999999999999999E-3</c:v>
                </c:pt>
                <c:pt idx="4">
                  <c:v>1.5299999999999999E-2</c:v>
                </c:pt>
                <c:pt idx="5">
                  <c:v>1.8100000000000002E-2</c:v>
                </c:pt>
                <c:pt idx="6">
                  <c:v>1.78E-2</c:v>
                </c:pt>
                <c:pt idx="7">
                  <c:v>1.7100000000000001E-2</c:v>
                </c:pt>
                <c:pt idx="8">
                  <c:v>1.6E-2</c:v>
                </c:pt>
                <c:pt idx="9">
                  <c:v>1.4999999999999999E-2</c:v>
                </c:pt>
                <c:pt idx="10">
                  <c:v>5.7999999999999996E-3</c:v>
                </c:pt>
                <c:pt idx="11">
                  <c:v>3.0999999999999999E-3</c:v>
                </c:pt>
                <c:pt idx="12">
                  <c:v>3.0000000000000001E-3</c:v>
                </c:pt>
              </c:numCache>
            </c:numRef>
          </c:yVal>
          <c:smooth val="1"/>
          <c:extLst>
            <c:ext xmlns:c16="http://schemas.microsoft.com/office/drawing/2014/chart" uri="{C3380CC4-5D6E-409C-BE32-E72D297353CC}">
              <c16:uniqueId val="{00000002-7D1A-41D3-958D-AEDC875AE06C}"/>
            </c:ext>
          </c:extLst>
        </c:ser>
        <c:ser>
          <c:idx val="3"/>
          <c:order val="3"/>
          <c:tx>
            <c:v>4段-0</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Sheet1!$E$3:$E$15</c:f>
              <c:numCache>
                <c:formatCode>General</c:formatCode>
                <c:ptCount val="13"/>
                <c:pt idx="0">
                  <c:v>-0.18440000000000001</c:v>
                </c:pt>
                <c:pt idx="1">
                  <c:v>-5.62E-2</c:v>
                </c:pt>
                <c:pt idx="2">
                  <c:v>-2.46E-2</c:v>
                </c:pt>
                <c:pt idx="3">
                  <c:v>-5.0000000000000001E-3</c:v>
                </c:pt>
                <c:pt idx="4">
                  <c:v>7.1999999999999998E-3</c:v>
                </c:pt>
                <c:pt idx="5">
                  <c:v>1.1900000000000001E-2</c:v>
                </c:pt>
                <c:pt idx="6">
                  <c:v>1.5599999999999999E-2</c:v>
                </c:pt>
                <c:pt idx="7">
                  <c:v>1.7600000000000001E-2</c:v>
                </c:pt>
                <c:pt idx="8">
                  <c:v>1.89E-2</c:v>
                </c:pt>
                <c:pt idx="9">
                  <c:v>1.9300000000000001E-2</c:v>
                </c:pt>
                <c:pt idx="10">
                  <c:v>1.43E-2</c:v>
                </c:pt>
                <c:pt idx="11">
                  <c:v>1.32E-2</c:v>
                </c:pt>
                <c:pt idx="12">
                  <c:v>1.29E-2</c:v>
                </c:pt>
              </c:numCache>
            </c:numRef>
          </c:yVal>
          <c:smooth val="1"/>
          <c:extLst>
            <c:ext xmlns:c16="http://schemas.microsoft.com/office/drawing/2014/chart" uri="{C3380CC4-5D6E-409C-BE32-E72D297353CC}">
              <c16:uniqueId val="{00000003-7D1A-41D3-958D-AEDC875AE06C}"/>
            </c:ext>
          </c:extLst>
        </c:ser>
        <c:ser>
          <c:idx val="4"/>
          <c:order val="4"/>
          <c:tx>
            <c:v>4段-1</c:v>
          </c:tx>
          <c:spPr>
            <a:ln w="19050" cap="rnd">
              <a:solidFill>
                <a:srgbClr val="FFC000"/>
              </a:solidFill>
              <a:round/>
            </a:ln>
            <a:effectLst/>
          </c:spPr>
          <c:marker>
            <c:symbol val="circle"/>
            <c:size val="5"/>
            <c:spPr>
              <a:solidFill>
                <a:srgbClr val="FFC000"/>
              </a:solidFill>
              <a:ln w="9525">
                <a:solidFill>
                  <a:srgbClr val="FFC00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Sheet1!$F$3:$F$15</c:f>
              <c:numCache>
                <c:formatCode>General</c:formatCode>
                <c:ptCount val="13"/>
                <c:pt idx="0">
                  <c:v>-0.18909999999999999</c:v>
                </c:pt>
                <c:pt idx="1">
                  <c:v>-6.83E-2</c:v>
                </c:pt>
                <c:pt idx="2">
                  <c:v>-3.61E-2</c:v>
                </c:pt>
                <c:pt idx="3">
                  <c:v>-1.7000000000000001E-2</c:v>
                </c:pt>
                <c:pt idx="4">
                  <c:v>-6.4000000000000003E-3</c:v>
                </c:pt>
                <c:pt idx="5">
                  <c:v>-3.2000000000000002E-3</c:v>
                </c:pt>
                <c:pt idx="6">
                  <c:v>2.8999999999999998E-3</c:v>
                </c:pt>
                <c:pt idx="7">
                  <c:v>4.8999999999999998E-3</c:v>
                </c:pt>
                <c:pt idx="8">
                  <c:v>6.7000000000000002E-3</c:v>
                </c:pt>
                <c:pt idx="9">
                  <c:v>7.3000000000000001E-3</c:v>
                </c:pt>
                <c:pt idx="10">
                  <c:v>4.4000000000000003E-3</c:v>
                </c:pt>
                <c:pt idx="11">
                  <c:v>1.6999999999999999E-3</c:v>
                </c:pt>
                <c:pt idx="12">
                  <c:v>1.8E-3</c:v>
                </c:pt>
              </c:numCache>
            </c:numRef>
          </c:yVal>
          <c:smooth val="1"/>
          <c:extLst>
            <c:ext xmlns:c16="http://schemas.microsoft.com/office/drawing/2014/chart" uri="{C3380CC4-5D6E-409C-BE32-E72D297353CC}">
              <c16:uniqueId val="{00000004-7D1A-41D3-958D-AEDC875AE06C}"/>
            </c:ext>
          </c:extLst>
        </c:ser>
        <c:ser>
          <c:idx val="5"/>
          <c:order val="5"/>
          <c:tx>
            <c:v>4段-2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Sheet1!$G$3:$G$15</c:f>
              <c:numCache>
                <c:formatCode>General</c:formatCode>
                <c:ptCount val="13"/>
                <c:pt idx="0">
                  <c:v>-0.19389999999999999</c:v>
                </c:pt>
                <c:pt idx="1">
                  <c:v>-0.08</c:v>
                </c:pt>
                <c:pt idx="2">
                  <c:v>-4.7E-2</c:v>
                </c:pt>
                <c:pt idx="3">
                  <c:v>-0.27900000000000003</c:v>
                </c:pt>
                <c:pt idx="4">
                  <c:v>-1.8499999999999999E-2</c:v>
                </c:pt>
                <c:pt idx="5">
                  <c:v>-1.24E-2</c:v>
                </c:pt>
                <c:pt idx="6">
                  <c:v>-9.4000000000000004E-3</c:v>
                </c:pt>
                <c:pt idx="7">
                  <c:v>-7.2999999999999995E-2</c:v>
                </c:pt>
                <c:pt idx="8">
                  <c:v>-6.1999999999999998E-3</c:v>
                </c:pt>
                <c:pt idx="9">
                  <c:v>-6.7000000000000002E-3</c:v>
                </c:pt>
                <c:pt idx="10">
                  <c:v>-8.6E-3</c:v>
                </c:pt>
                <c:pt idx="11">
                  <c:v>-9.9000000000000008E-3</c:v>
                </c:pt>
                <c:pt idx="12">
                  <c:v>-9.9000000000000008E-3</c:v>
                </c:pt>
              </c:numCache>
            </c:numRef>
          </c:yVal>
          <c:smooth val="1"/>
          <c:extLst>
            <c:ext xmlns:c16="http://schemas.microsoft.com/office/drawing/2014/chart" uri="{C3380CC4-5D6E-409C-BE32-E72D297353CC}">
              <c16:uniqueId val="{00000005-7D1A-41D3-958D-AEDC875AE06C}"/>
            </c:ext>
          </c:extLst>
        </c:ser>
        <c:ser>
          <c:idx val="6"/>
          <c:order val="6"/>
          <c:tx>
            <c:v>3段-0</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Sheet1!$H$3:$H$15</c:f>
              <c:numCache>
                <c:formatCode>General</c:formatCode>
                <c:ptCount val="13"/>
                <c:pt idx="0">
                  <c:v>-0.28270000000000001</c:v>
                </c:pt>
                <c:pt idx="1">
                  <c:v>-0.13900000000000001</c:v>
                </c:pt>
                <c:pt idx="2">
                  <c:v>-0.1341</c:v>
                </c:pt>
                <c:pt idx="3">
                  <c:v>-0.1449</c:v>
                </c:pt>
                <c:pt idx="4">
                  <c:v>-0.15609999999999999</c:v>
                </c:pt>
                <c:pt idx="5">
                  <c:v>-1.6250000000000001E-2</c:v>
                </c:pt>
                <c:pt idx="6">
                  <c:v>-1.6420000000000001E-2</c:v>
                </c:pt>
                <c:pt idx="7">
                  <c:v>-1.653E-2</c:v>
                </c:pt>
                <c:pt idx="8">
                  <c:v>-1.661E-2</c:v>
                </c:pt>
                <c:pt idx="9">
                  <c:v>-1.6660000000000001E-2</c:v>
                </c:pt>
                <c:pt idx="10">
                  <c:v>-0.1555</c:v>
                </c:pt>
                <c:pt idx="11">
                  <c:v>-0.1535</c:v>
                </c:pt>
                <c:pt idx="12">
                  <c:v>-0.15329999999999999</c:v>
                </c:pt>
              </c:numCache>
            </c:numRef>
          </c:yVal>
          <c:smooth val="1"/>
          <c:extLst>
            <c:ext xmlns:c16="http://schemas.microsoft.com/office/drawing/2014/chart" uri="{C3380CC4-5D6E-409C-BE32-E72D297353CC}">
              <c16:uniqueId val="{00000006-7D1A-41D3-958D-AEDC875AE06C}"/>
            </c:ext>
          </c:extLst>
        </c:ser>
        <c:ser>
          <c:idx val="7"/>
          <c:order val="7"/>
          <c:tx>
            <c:v>3段-1</c:v>
          </c:tx>
          <c:spPr>
            <a:ln w="19050" cap="rnd">
              <a:solidFill>
                <a:schemeClr val="accent6">
                  <a:lumMod val="60000"/>
                  <a:lumOff val="40000"/>
                </a:schemeClr>
              </a:solidFill>
              <a:round/>
            </a:ln>
            <a:effectLst/>
          </c:spPr>
          <c:marker>
            <c:symbol val="circle"/>
            <c:size val="5"/>
            <c:spPr>
              <a:solidFill>
                <a:schemeClr val="accent6">
                  <a:lumMod val="40000"/>
                  <a:lumOff val="60000"/>
                </a:schemeClr>
              </a:solidFill>
              <a:ln w="9525">
                <a:solidFill>
                  <a:schemeClr val="accent6">
                    <a:lumMod val="60000"/>
                    <a:lumOff val="40000"/>
                  </a:schemeClr>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Sheet1!$I$3:$I$15</c:f>
              <c:numCache>
                <c:formatCode>General</c:formatCode>
                <c:ptCount val="13"/>
                <c:pt idx="0">
                  <c:v>-0.29139999999999999</c:v>
                </c:pt>
                <c:pt idx="1">
                  <c:v>-0.15229999999999999</c:v>
                </c:pt>
                <c:pt idx="2">
                  <c:v>-0.1474</c:v>
                </c:pt>
                <c:pt idx="3">
                  <c:v>-0.15720000000000001</c:v>
                </c:pt>
                <c:pt idx="4">
                  <c:v>-0.1673</c:v>
                </c:pt>
                <c:pt idx="5">
                  <c:v>-0.17469999999999999</c:v>
                </c:pt>
                <c:pt idx="6">
                  <c:v>-0.1762</c:v>
                </c:pt>
                <c:pt idx="7">
                  <c:v>-0.1772</c:v>
                </c:pt>
                <c:pt idx="8">
                  <c:v>-0.17780000000000001</c:v>
                </c:pt>
                <c:pt idx="9">
                  <c:v>-0.1782</c:v>
                </c:pt>
                <c:pt idx="10">
                  <c:v>-0.16539999999999999</c:v>
                </c:pt>
                <c:pt idx="11">
                  <c:v>-0.16350000000000001</c:v>
                </c:pt>
                <c:pt idx="12">
                  <c:v>-0.1633</c:v>
                </c:pt>
              </c:numCache>
            </c:numRef>
          </c:yVal>
          <c:smooth val="1"/>
          <c:extLst>
            <c:ext xmlns:c16="http://schemas.microsoft.com/office/drawing/2014/chart" uri="{C3380CC4-5D6E-409C-BE32-E72D297353CC}">
              <c16:uniqueId val="{00000007-7D1A-41D3-958D-AEDC875AE06C}"/>
            </c:ext>
          </c:extLst>
        </c:ser>
        <c:ser>
          <c:idx val="8"/>
          <c:order val="8"/>
          <c:tx>
            <c:v>3段-2</c:v>
          </c:tx>
          <c:spPr>
            <a:ln w="19050" cap="rnd">
              <a:solidFill>
                <a:srgbClr val="00B050"/>
              </a:solidFill>
              <a:round/>
            </a:ln>
            <a:effectLst/>
          </c:spPr>
          <c:marker>
            <c:symbol val="circle"/>
            <c:size val="5"/>
            <c:spPr>
              <a:solidFill>
                <a:srgbClr val="00B050"/>
              </a:solidFill>
              <a:ln w="9525">
                <a:solidFill>
                  <a:srgbClr val="00B05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Sheet1!$J$3:$J$15</c:f>
              <c:numCache>
                <c:formatCode>General</c:formatCode>
                <c:ptCount val="13"/>
                <c:pt idx="0">
                  <c:v>-0.2999</c:v>
                </c:pt>
                <c:pt idx="1">
                  <c:v>-0.16489999999999999</c:v>
                </c:pt>
                <c:pt idx="2">
                  <c:v>-0.16020000000000001</c:v>
                </c:pt>
                <c:pt idx="3">
                  <c:v>-0.1691</c:v>
                </c:pt>
                <c:pt idx="4">
                  <c:v>-0.17829999999999999</c:v>
                </c:pt>
                <c:pt idx="5">
                  <c:v>-0.1862</c:v>
                </c:pt>
                <c:pt idx="6">
                  <c:v>-0.18779999999999999</c:v>
                </c:pt>
                <c:pt idx="7">
                  <c:v>-0.18870000000000001</c:v>
                </c:pt>
                <c:pt idx="8">
                  <c:v>-0.18920000000000001</c:v>
                </c:pt>
                <c:pt idx="9">
                  <c:v>-0.1895</c:v>
                </c:pt>
                <c:pt idx="10">
                  <c:v>-0.17499999999999999</c:v>
                </c:pt>
                <c:pt idx="11">
                  <c:v>-0.1731</c:v>
                </c:pt>
                <c:pt idx="12">
                  <c:v>-0.17299999999999999</c:v>
                </c:pt>
              </c:numCache>
            </c:numRef>
          </c:yVal>
          <c:smooth val="1"/>
          <c:extLst>
            <c:ext xmlns:c16="http://schemas.microsoft.com/office/drawing/2014/chart" uri="{C3380CC4-5D6E-409C-BE32-E72D297353CC}">
              <c16:uniqueId val="{00000008-7D1A-41D3-958D-AEDC875AE06C}"/>
            </c:ext>
          </c:extLst>
        </c:ser>
        <c:dLbls>
          <c:showLegendKey val="0"/>
          <c:showVal val="0"/>
          <c:showCatName val="0"/>
          <c:showSerName val="0"/>
          <c:showPercent val="0"/>
          <c:showBubbleSize val="0"/>
        </c:dLbls>
        <c:axId val="543803704"/>
        <c:axId val="543806904"/>
      </c:scatterChart>
      <c:valAx>
        <c:axId val="543803704"/>
        <c:scaling>
          <c:logBase val="10"/>
          <c:orientation val="minMax"/>
          <c:min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43806904"/>
        <c:crosses val="autoZero"/>
        <c:crossBetween val="midCat"/>
      </c:valAx>
      <c:valAx>
        <c:axId val="543806904"/>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438037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5段-0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Sheet1!$B$3:$B$15</c:f>
              <c:numCache>
                <c:formatCode>General</c:formatCode>
                <c:ptCount val="13"/>
                <c:pt idx="0">
                  <c:v>-0.20880000000000001</c:v>
                </c:pt>
                <c:pt idx="1">
                  <c:v>-7.0699999999999999E-2</c:v>
                </c:pt>
                <c:pt idx="2">
                  <c:v>-2.3999999999999998E-3</c:v>
                </c:pt>
                <c:pt idx="3">
                  <c:v>2.8400000000000002E-2</c:v>
                </c:pt>
                <c:pt idx="4">
                  <c:v>4.0800000000000003E-2</c:v>
                </c:pt>
                <c:pt idx="5">
                  <c:v>4.3999999999999997E-2</c:v>
                </c:pt>
                <c:pt idx="6">
                  <c:v>4.3700000000000003E-2</c:v>
                </c:pt>
                <c:pt idx="7">
                  <c:v>4.2299999999999997E-2</c:v>
                </c:pt>
                <c:pt idx="8">
                  <c:v>4.1000000000000002E-2</c:v>
                </c:pt>
                <c:pt idx="9">
                  <c:v>0.04</c:v>
                </c:pt>
                <c:pt idx="10">
                  <c:v>2.75E-2</c:v>
                </c:pt>
                <c:pt idx="11">
                  <c:v>2.6100000000000002E-2</c:v>
                </c:pt>
                <c:pt idx="12">
                  <c:v>2.6100000000000002E-2</c:v>
                </c:pt>
              </c:numCache>
            </c:numRef>
          </c:yVal>
          <c:smooth val="1"/>
          <c:extLst>
            <c:ext xmlns:c16="http://schemas.microsoft.com/office/drawing/2014/chart" uri="{C3380CC4-5D6E-409C-BE32-E72D297353CC}">
              <c16:uniqueId val="{00000000-6BB0-495E-B334-A60CD132C9EB}"/>
            </c:ext>
          </c:extLst>
        </c:ser>
        <c:ser>
          <c:idx val="1"/>
          <c:order val="1"/>
          <c:tx>
            <c:v>5段-1</c:v>
          </c:tx>
          <c:spPr>
            <a:ln w="19050" cap="rnd">
              <a:solidFill>
                <a:srgbClr val="00B0F0"/>
              </a:solidFill>
              <a:round/>
            </a:ln>
            <a:effectLst/>
          </c:spPr>
          <c:marker>
            <c:symbol val="circle"/>
            <c:size val="5"/>
            <c:spPr>
              <a:solidFill>
                <a:srgbClr val="00B0F0"/>
              </a:solidFill>
              <a:ln w="9525">
                <a:solidFill>
                  <a:srgbClr val="00B0F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Sheet1!$C$3:$C$15</c:f>
              <c:numCache>
                <c:formatCode>General</c:formatCode>
                <c:ptCount val="13"/>
                <c:pt idx="0">
                  <c:v>-0.21640000000000001</c:v>
                </c:pt>
                <c:pt idx="1">
                  <c:v>-7.7499999999999999E-2</c:v>
                </c:pt>
                <c:pt idx="2">
                  <c:v>-1.1299999999999999E-2</c:v>
                </c:pt>
                <c:pt idx="3">
                  <c:v>1.7000000000000001E-2</c:v>
                </c:pt>
                <c:pt idx="4">
                  <c:v>2.8000000000000001E-2</c:v>
                </c:pt>
                <c:pt idx="5">
                  <c:v>3.0800000000000001E-2</c:v>
                </c:pt>
                <c:pt idx="6">
                  <c:v>3.0499999999999999E-2</c:v>
                </c:pt>
                <c:pt idx="7">
                  <c:v>2.9600000000000001E-2</c:v>
                </c:pt>
                <c:pt idx="8">
                  <c:v>2.86E-2</c:v>
                </c:pt>
                <c:pt idx="9">
                  <c:v>2.7199999999999998E-2</c:v>
                </c:pt>
                <c:pt idx="10">
                  <c:v>1.5599999999999999E-2</c:v>
                </c:pt>
                <c:pt idx="11">
                  <c:v>1.4800000000000001E-2</c:v>
                </c:pt>
                <c:pt idx="12">
                  <c:v>1.24E-2</c:v>
                </c:pt>
              </c:numCache>
            </c:numRef>
          </c:yVal>
          <c:smooth val="1"/>
          <c:extLst>
            <c:ext xmlns:c16="http://schemas.microsoft.com/office/drawing/2014/chart" uri="{C3380CC4-5D6E-409C-BE32-E72D297353CC}">
              <c16:uniqueId val="{00000001-6BB0-495E-B334-A60CD132C9EB}"/>
            </c:ext>
          </c:extLst>
        </c:ser>
        <c:ser>
          <c:idx val="2"/>
          <c:order val="2"/>
          <c:tx>
            <c:v>5段-2</c:v>
          </c:tx>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Sheet1!$D$3:$D$15</c:f>
              <c:numCache>
                <c:formatCode>General</c:formatCode>
                <c:ptCount val="13"/>
                <c:pt idx="0">
                  <c:v>-0.224</c:v>
                </c:pt>
                <c:pt idx="1">
                  <c:v>-8.4199999999999997E-2</c:v>
                </c:pt>
                <c:pt idx="2">
                  <c:v>-2.06E-2</c:v>
                </c:pt>
                <c:pt idx="3">
                  <c:v>5.5999999999999999E-3</c:v>
                </c:pt>
                <c:pt idx="4">
                  <c:v>1.5299999999999999E-2</c:v>
                </c:pt>
                <c:pt idx="5">
                  <c:v>1.8100000000000002E-2</c:v>
                </c:pt>
                <c:pt idx="6">
                  <c:v>1.78E-2</c:v>
                </c:pt>
                <c:pt idx="7">
                  <c:v>1.7100000000000001E-2</c:v>
                </c:pt>
                <c:pt idx="8">
                  <c:v>1.6E-2</c:v>
                </c:pt>
                <c:pt idx="9">
                  <c:v>1.4999999999999999E-2</c:v>
                </c:pt>
                <c:pt idx="10">
                  <c:v>5.7999999999999996E-3</c:v>
                </c:pt>
                <c:pt idx="11">
                  <c:v>3.0999999999999999E-3</c:v>
                </c:pt>
                <c:pt idx="12">
                  <c:v>3.0000000000000001E-3</c:v>
                </c:pt>
              </c:numCache>
            </c:numRef>
          </c:yVal>
          <c:smooth val="1"/>
          <c:extLst>
            <c:ext xmlns:c16="http://schemas.microsoft.com/office/drawing/2014/chart" uri="{C3380CC4-5D6E-409C-BE32-E72D297353CC}">
              <c16:uniqueId val="{00000002-6BB0-495E-B334-A60CD132C9EB}"/>
            </c:ext>
          </c:extLst>
        </c:ser>
        <c:ser>
          <c:idx val="3"/>
          <c:order val="3"/>
          <c:tx>
            <c:v>4段-0</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Sheet1!$E$3:$E$15</c:f>
              <c:numCache>
                <c:formatCode>General</c:formatCode>
                <c:ptCount val="13"/>
                <c:pt idx="0">
                  <c:v>-0.18440000000000001</c:v>
                </c:pt>
                <c:pt idx="1">
                  <c:v>-5.62E-2</c:v>
                </c:pt>
                <c:pt idx="2">
                  <c:v>-2.46E-2</c:v>
                </c:pt>
                <c:pt idx="3">
                  <c:v>-5.0000000000000001E-3</c:v>
                </c:pt>
                <c:pt idx="4">
                  <c:v>7.1999999999999998E-3</c:v>
                </c:pt>
                <c:pt idx="5">
                  <c:v>1.1900000000000001E-2</c:v>
                </c:pt>
                <c:pt idx="6">
                  <c:v>1.5599999999999999E-2</c:v>
                </c:pt>
                <c:pt idx="7">
                  <c:v>1.7600000000000001E-2</c:v>
                </c:pt>
                <c:pt idx="8">
                  <c:v>1.89E-2</c:v>
                </c:pt>
                <c:pt idx="9">
                  <c:v>1.9300000000000001E-2</c:v>
                </c:pt>
                <c:pt idx="10">
                  <c:v>1.43E-2</c:v>
                </c:pt>
                <c:pt idx="11">
                  <c:v>1.32E-2</c:v>
                </c:pt>
                <c:pt idx="12">
                  <c:v>1.29E-2</c:v>
                </c:pt>
              </c:numCache>
            </c:numRef>
          </c:yVal>
          <c:smooth val="1"/>
          <c:extLst>
            <c:ext xmlns:c16="http://schemas.microsoft.com/office/drawing/2014/chart" uri="{C3380CC4-5D6E-409C-BE32-E72D297353CC}">
              <c16:uniqueId val="{00000003-6BB0-495E-B334-A60CD132C9EB}"/>
            </c:ext>
          </c:extLst>
        </c:ser>
        <c:ser>
          <c:idx val="4"/>
          <c:order val="4"/>
          <c:tx>
            <c:v>4段-1</c:v>
          </c:tx>
          <c:spPr>
            <a:ln w="19050" cap="rnd">
              <a:solidFill>
                <a:srgbClr val="FFC000"/>
              </a:solidFill>
              <a:round/>
            </a:ln>
            <a:effectLst/>
          </c:spPr>
          <c:marker>
            <c:symbol val="circle"/>
            <c:size val="5"/>
            <c:spPr>
              <a:solidFill>
                <a:srgbClr val="FFC000"/>
              </a:solidFill>
              <a:ln w="9525">
                <a:solidFill>
                  <a:srgbClr val="FFC00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Sheet1!$F$3:$F$15</c:f>
              <c:numCache>
                <c:formatCode>General</c:formatCode>
                <c:ptCount val="13"/>
                <c:pt idx="0">
                  <c:v>-0.18909999999999999</c:v>
                </c:pt>
                <c:pt idx="1">
                  <c:v>-6.83E-2</c:v>
                </c:pt>
                <c:pt idx="2">
                  <c:v>-3.61E-2</c:v>
                </c:pt>
                <c:pt idx="3">
                  <c:v>-1.7000000000000001E-2</c:v>
                </c:pt>
                <c:pt idx="4">
                  <c:v>-6.4000000000000003E-3</c:v>
                </c:pt>
                <c:pt idx="5">
                  <c:v>-3.2000000000000002E-3</c:v>
                </c:pt>
                <c:pt idx="6">
                  <c:v>2.8999999999999998E-3</c:v>
                </c:pt>
                <c:pt idx="7">
                  <c:v>4.8999999999999998E-3</c:v>
                </c:pt>
                <c:pt idx="8">
                  <c:v>6.7000000000000002E-3</c:v>
                </c:pt>
                <c:pt idx="9">
                  <c:v>7.3000000000000001E-3</c:v>
                </c:pt>
                <c:pt idx="10">
                  <c:v>4.4000000000000003E-3</c:v>
                </c:pt>
                <c:pt idx="11">
                  <c:v>1.6999999999999999E-3</c:v>
                </c:pt>
                <c:pt idx="12">
                  <c:v>1.8E-3</c:v>
                </c:pt>
              </c:numCache>
            </c:numRef>
          </c:yVal>
          <c:smooth val="1"/>
          <c:extLst>
            <c:ext xmlns:c16="http://schemas.microsoft.com/office/drawing/2014/chart" uri="{C3380CC4-5D6E-409C-BE32-E72D297353CC}">
              <c16:uniqueId val="{00000004-6BB0-495E-B334-A60CD132C9EB}"/>
            </c:ext>
          </c:extLst>
        </c:ser>
        <c:ser>
          <c:idx val="5"/>
          <c:order val="5"/>
          <c:tx>
            <c:v>4段-2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Sheet1!$G$3:$G$15</c:f>
              <c:numCache>
                <c:formatCode>General</c:formatCode>
                <c:ptCount val="13"/>
                <c:pt idx="0">
                  <c:v>-0.19389999999999999</c:v>
                </c:pt>
                <c:pt idx="1">
                  <c:v>-0.08</c:v>
                </c:pt>
                <c:pt idx="2">
                  <c:v>-4.7E-2</c:v>
                </c:pt>
                <c:pt idx="3">
                  <c:v>-0.27900000000000003</c:v>
                </c:pt>
                <c:pt idx="4">
                  <c:v>-1.8499999999999999E-2</c:v>
                </c:pt>
                <c:pt idx="5">
                  <c:v>-1.24E-2</c:v>
                </c:pt>
                <c:pt idx="6">
                  <c:v>-9.4000000000000004E-3</c:v>
                </c:pt>
                <c:pt idx="7">
                  <c:v>-7.2999999999999995E-2</c:v>
                </c:pt>
                <c:pt idx="8">
                  <c:v>-6.1999999999999998E-3</c:v>
                </c:pt>
                <c:pt idx="9">
                  <c:v>-6.7000000000000002E-3</c:v>
                </c:pt>
                <c:pt idx="10">
                  <c:v>-8.6E-3</c:v>
                </c:pt>
                <c:pt idx="11">
                  <c:v>-9.9000000000000008E-3</c:v>
                </c:pt>
                <c:pt idx="12">
                  <c:v>-9.9000000000000008E-3</c:v>
                </c:pt>
              </c:numCache>
            </c:numRef>
          </c:yVal>
          <c:smooth val="1"/>
          <c:extLst>
            <c:ext xmlns:c16="http://schemas.microsoft.com/office/drawing/2014/chart" uri="{C3380CC4-5D6E-409C-BE32-E72D297353CC}">
              <c16:uniqueId val="{00000005-6BB0-495E-B334-A60CD132C9EB}"/>
            </c:ext>
          </c:extLst>
        </c:ser>
        <c:ser>
          <c:idx val="6"/>
          <c:order val="6"/>
          <c:tx>
            <c:v>3段-0</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Sheet1!$H$3:$H$15</c:f>
              <c:numCache>
                <c:formatCode>General</c:formatCode>
                <c:ptCount val="13"/>
                <c:pt idx="0">
                  <c:v>-0.28270000000000001</c:v>
                </c:pt>
                <c:pt idx="1">
                  <c:v>-0.13900000000000001</c:v>
                </c:pt>
                <c:pt idx="2">
                  <c:v>-0.1341</c:v>
                </c:pt>
                <c:pt idx="3">
                  <c:v>-0.1449</c:v>
                </c:pt>
                <c:pt idx="4">
                  <c:v>-0.15609999999999999</c:v>
                </c:pt>
                <c:pt idx="5">
                  <c:v>-1.6250000000000001E-2</c:v>
                </c:pt>
                <c:pt idx="6">
                  <c:v>-1.6420000000000001E-2</c:v>
                </c:pt>
                <c:pt idx="7">
                  <c:v>-1.653E-2</c:v>
                </c:pt>
                <c:pt idx="8">
                  <c:v>-1.661E-2</c:v>
                </c:pt>
                <c:pt idx="9">
                  <c:v>-1.6660000000000001E-2</c:v>
                </c:pt>
                <c:pt idx="10">
                  <c:v>-0.1555</c:v>
                </c:pt>
                <c:pt idx="11">
                  <c:v>-0.1535</c:v>
                </c:pt>
                <c:pt idx="12">
                  <c:v>-0.15329999999999999</c:v>
                </c:pt>
              </c:numCache>
            </c:numRef>
          </c:yVal>
          <c:smooth val="1"/>
          <c:extLst>
            <c:ext xmlns:c16="http://schemas.microsoft.com/office/drawing/2014/chart" uri="{C3380CC4-5D6E-409C-BE32-E72D297353CC}">
              <c16:uniqueId val="{00000006-6BB0-495E-B334-A60CD132C9EB}"/>
            </c:ext>
          </c:extLst>
        </c:ser>
        <c:ser>
          <c:idx val="7"/>
          <c:order val="7"/>
          <c:tx>
            <c:v>3段-1</c:v>
          </c:tx>
          <c:spPr>
            <a:ln w="19050" cap="rnd">
              <a:solidFill>
                <a:schemeClr val="accent6">
                  <a:lumMod val="60000"/>
                  <a:lumOff val="40000"/>
                </a:schemeClr>
              </a:solidFill>
              <a:round/>
            </a:ln>
            <a:effectLst/>
          </c:spPr>
          <c:marker>
            <c:symbol val="circle"/>
            <c:size val="5"/>
            <c:spPr>
              <a:solidFill>
                <a:schemeClr val="accent6">
                  <a:lumMod val="40000"/>
                  <a:lumOff val="60000"/>
                </a:schemeClr>
              </a:solidFill>
              <a:ln w="9525">
                <a:solidFill>
                  <a:schemeClr val="accent6">
                    <a:lumMod val="60000"/>
                    <a:lumOff val="40000"/>
                  </a:schemeClr>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Sheet1!$I$3:$I$15</c:f>
              <c:numCache>
                <c:formatCode>General</c:formatCode>
                <c:ptCount val="13"/>
                <c:pt idx="0">
                  <c:v>-0.29139999999999999</c:v>
                </c:pt>
                <c:pt idx="1">
                  <c:v>-0.15229999999999999</c:v>
                </c:pt>
                <c:pt idx="2">
                  <c:v>-0.1474</c:v>
                </c:pt>
                <c:pt idx="3">
                  <c:v>-0.15720000000000001</c:v>
                </c:pt>
                <c:pt idx="4">
                  <c:v>-0.1673</c:v>
                </c:pt>
                <c:pt idx="5">
                  <c:v>-0.17469999999999999</c:v>
                </c:pt>
                <c:pt idx="6">
                  <c:v>-0.1762</c:v>
                </c:pt>
                <c:pt idx="7">
                  <c:v>-0.1772</c:v>
                </c:pt>
                <c:pt idx="8">
                  <c:v>-0.17780000000000001</c:v>
                </c:pt>
                <c:pt idx="9">
                  <c:v>-0.1782</c:v>
                </c:pt>
                <c:pt idx="10">
                  <c:v>-0.16539999999999999</c:v>
                </c:pt>
                <c:pt idx="11">
                  <c:v>-0.16350000000000001</c:v>
                </c:pt>
                <c:pt idx="12">
                  <c:v>-0.1633</c:v>
                </c:pt>
              </c:numCache>
            </c:numRef>
          </c:yVal>
          <c:smooth val="1"/>
          <c:extLst>
            <c:ext xmlns:c16="http://schemas.microsoft.com/office/drawing/2014/chart" uri="{C3380CC4-5D6E-409C-BE32-E72D297353CC}">
              <c16:uniqueId val="{00000007-6BB0-495E-B334-A60CD132C9EB}"/>
            </c:ext>
          </c:extLst>
        </c:ser>
        <c:ser>
          <c:idx val="8"/>
          <c:order val="8"/>
          <c:tx>
            <c:v>3段-2</c:v>
          </c:tx>
          <c:spPr>
            <a:ln w="19050" cap="rnd">
              <a:solidFill>
                <a:srgbClr val="00B050"/>
              </a:solidFill>
              <a:round/>
            </a:ln>
            <a:effectLst/>
          </c:spPr>
          <c:marker>
            <c:symbol val="circle"/>
            <c:size val="5"/>
            <c:spPr>
              <a:solidFill>
                <a:srgbClr val="00B050"/>
              </a:solidFill>
              <a:ln w="9525">
                <a:solidFill>
                  <a:srgbClr val="00B050"/>
                </a:solidFill>
              </a:ln>
              <a:effectLst/>
            </c:spPr>
          </c:marker>
          <c:xVal>
            <c:numRef>
              <c:f>Sheet1!$A$3:$A$15</c:f>
              <c:numCache>
                <c:formatCode>General</c:formatCode>
                <c:ptCount val="13"/>
                <c:pt idx="0">
                  <c:v>108</c:v>
                </c:pt>
                <c:pt idx="1">
                  <c:v>216</c:v>
                </c:pt>
                <c:pt idx="2">
                  <c:v>324</c:v>
                </c:pt>
                <c:pt idx="3">
                  <c:v>432</c:v>
                </c:pt>
                <c:pt idx="4">
                  <c:v>540</c:v>
                </c:pt>
                <c:pt idx="5">
                  <c:v>648</c:v>
                </c:pt>
                <c:pt idx="6">
                  <c:v>756</c:v>
                </c:pt>
                <c:pt idx="7">
                  <c:v>864</c:v>
                </c:pt>
                <c:pt idx="8">
                  <c:v>972</c:v>
                </c:pt>
                <c:pt idx="9">
                  <c:v>1080</c:v>
                </c:pt>
                <c:pt idx="10">
                  <c:v>10800</c:v>
                </c:pt>
                <c:pt idx="11">
                  <c:v>108000</c:v>
                </c:pt>
                <c:pt idx="12">
                  <c:v>1080000</c:v>
                </c:pt>
              </c:numCache>
            </c:numRef>
          </c:xVal>
          <c:yVal>
            <c:numRef>
              <c:f>Sheet1!$J$3:$J$15</c:f>
              <c:numCache>
                <c:formatCode>General</c:formatCode>
                <c:ptCount val="13"/>
                <c:pt idx="0">
                  <c:v>-0.2999</c:v>
                </c:pt>
                <c:pt idx="1">
                  <c:v>-0.16489999999999999</c:v>
                </c:pt>
                <c:pt idx="2">
                  <c:v>-0.16020000000000001</c:v>
                </c:pt>
                <c:pt idx="3">
                  <c:v>-0.1691</c:v>
                </c:pt>
                <c:pt idx="4">
                  <c:v>-0.17829999999999999</c:v>
                </c:pt>
                <c:pt idx="5">
                  <c:v>-0.1862</c:v>
                </c:pt>
                <c:pt idx="6">
                  <c:v>-0.18779999999999999</c:v>
                </c:pt>
                <c:pt idx="7">
                  <c:v>-0.18870000000000001</c:v>
                </c:pt>
                <c:pt idx="8">
                  <c:v>-0.18920000000000001</c:v>
                </c:pt>
                <c:pt idx="9">
                  <c:v>-0.1895</c:v>
                </c:pt>
                <c:pt idx="10">
                  <c:v>-0.17499999999999999</c:v>
                </c:pt>
                <c:pt idx="11">
                  <c:v>-0.1731</c:v>
                </c:pt>
                <c:pt idx="12">
                  <c:v>-0.17299999999999999</c:v>
                </c:pt>
              </c:numCache>
            </c:numRef>
          </c:yVal>
          <c:smooth val="1"/>
          <c:extLst>
            <c:ext xmlns:c16="http://schemas.microsoft.com/office/drawing/2014/chart" uri="{C3380CC4-5D6E-409C-BE32-E72D297353CC}">
              <c16:uniqueId val="{00000008-6BB0-495E-B334-A60CD132C9EB}"/>
            </c:ext>
          </c:extLst>
        </c:ser>
        <c:dLbls>
          <c:showLegendKey val="0"/>
          <c:showVal val="0"/>
          <c:showCatName val="0"/>
          <c:showSerName val="0"/>
          <c:showPercent val="0"/>
          <c:showBubbleSize val="0"/>
        </c:dLbls>
        <c:axId val="543803704"/>
        <c:axId val="543806904"/>
      </c:scatterChart>
      <c:valAx>
        <c:axId val="543803704"/>
        <c:scaling>
          <c:logBase val="10"/>
          <c:orientation val="minMax"/>
          <c:max val="10000000"/>
          <c:min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43806904"/>
        <c:crosses val="autoZero"/>
        <c:crossBetween val="midCat"/>
      </c:valAx>
      <c:valAx>
        <c:axId val="543806904"/>
        <c:scaling>
          <c:orientation val="minMax"/>
          <c:max val="5.000000000000001E-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438037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223A77D-9A20-4D44-9683-38BA6F36DA25}" type="datetimeFigureOut">
              <a:rPr kumimoji="1" lang="ja-JP" altLang="en-US" smtClean="0"/>
              <a:t>2023/2/5</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B5E9B65-CBED-4140-9C32-8562E9213D47}" type="slidenum">
              <a:rPr kumimoji="1" lang="ja-JP" altLang="en-US" smtClean="0"/>
              <a:t>‹#›</a:t>
            </a:fld>
            <a:endParaRPr kumimoji="1" lang="ja-JP" altLang="en-US"/>
          </a:p>
        </p:txBody>
      </p:sp>
    </p:spTree>
    <p:extLst>
      <p:ext uri="{BB962C8B-B14F-4D97-AF65-F5344CB8AC3E}">
        <p14:creationId xmlns:p14="http://schemas.microsoft.com/office/powerpoint/2010/main" val="30516192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発表時間：</a:t>
            </a:r>
            <a:r>
              <a:rPr kumimoji="1" lang="en-US" altLang="ja-JP" dirty="0"/>
              <a:t>15</a:t>
            </a:r>
            <a:r>
              <a:rPr kumimoji="1" lang="ja-JP" altLang="en-US" dirty="0"/>
              <a:t>分</a:t>
            </a:r>
            <a:endParaRPr kumimoji="1" lang="en-US" altLang="ja-JP" dirty="0"/>
          </a:p>
          <a:p>
            <a:r>
              <a:rPr kumimoji="1" lang="ja-JP" altLang="en-US" dirty="0"/>
              <a:t>質問：</a:t>
            </a:r>
            <a:r>
              <a:rPr kumimoji="1" lang="en-US" altLang="ja-JP" dirty="0"/>
              <a:t>10</a:t>
            </a:r>
            <a:r>
              <a:rPr kumimoji="1" lang="ja-JP" altLang="en-US" dirty="0"/>
              <a:t>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電力フィードバック進行波型熱音響発電機における発振余裕の解析と制御系設計ツールの開発と題しまして佐藤悠が発表させていただきます。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40D3E22-13D2-4579-B447-ED160CC01F60}" type="slidenum">
              <a:rPr kumimoji="1" lang="ja-JP" altLang="en-US" smtClean="0"/>
              <a:t>1</a:t>
            </a:fld>
            <a:endParaRPr kumimoji="1" lang="ja-JP" altLang="en-US"/>
          </a:p>
        </p:txBody>
      </p:sp>
    </p:spTree>
    <p:extLst>
      <p:ext uri="{BB962C8B-B14F-4D97-AF65-F5344CB8AC3E}">
        <p14:creationId xmlns:p14="http://schemas.microsoft.com/office/powerpoint/2010/main" val="161442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発振する場合の余裕を拡大するためのフィードバック回路の解析を行います。本研究ではフィードバック回路を図の</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から</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(c)</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のように直列に抵抗とコンデンサを組み合わせています。この時のフィードバック回路のインピーダンスは</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Z=R+(1/</a:t>
            </a:r>
            <a:r>
              <a:rPr lang="en-US" altLang="ja-JP" sz="1800" kern="100" dirty="0" err="1">
                <a:effectLst/>
                <a:latin typeface="ＭＳ Ｐゴシック" panose="020B0600070205080204" pitchFamily="50" charset="-128"/>
                <a:ea typeface="ＭＳ Ｐゴシック" panose="020B0600070205080204" pitchFamily="50" charset="-128"/>
                <a:cs typeface="Times New Roman" panose="02020603050405020304" pitchFamily="18" charset="0"/>
              </a:rPr>
              <a:t>jwc</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で与えられます。まずは、直列にコンデンサを追加したことによる効果を調べます。コア</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段での解析を例に示すと静電容量に対する発振する場合の余裕をグラフに示します。グラフ上で余裕が</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Max</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の時</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0.0440</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と得られました。対して</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短絡の場合は</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0.0259</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と得られています。コンデンサの追加によって発振する場合の余裕を拡大することが分かりました。</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10</a:t>
            </a:fld>
            <a:endParaRPr kumimoji="1" lang="ja-JP" altLang="en-US"/>
          </a:p>
        </p:txBody>
      </p:sp>
    </p:spTree>
    <p:extLst>
      <p:ext uri="{BB962C8B-B14F-4D97-AF65-F5344CB8AC3E}">
        <p14:creationId xmlns:p14="http://schemas.microsoft.com/office/powerpoint/2010/main" val="377968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次にコアの段数を</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段の時抵抗値を</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、１、</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Ωとした場合のグラフを示します。縦横軸は先ほどと同様に静電容量に対する発振する場合の余裕となっています。しきい値を</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として発振する場合はプラス側、発振しない場合はマイナス側としています。右図がしきい値</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以上を表示したものになっています。また、青系統の配色で示しているものがコア</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段、赤系統が</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段、緑系統が</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段になっています。コア</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段及び</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段はある値を境に発振し、抵抗のみに近づいていきます。また、コアの段数が下がると最大値は減少していきます。段数を減らすことで最大となる静電容量は抵抗のみの方に近づきます。そして、コア</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段ではどの場合も発振しないことが得られました。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11</a:t>
            </a:fld>
            <a:endParaRPr kumimoji="1" lang="ja-JP" altLang="en-US"/>
          </a:p>
        </p:txBody>
      </p:sp>
    </p:spTree>
    <p:extLst>
      <p:ext uri="{BB962C8B-B14F-4D97-AF65-F5344CB8AC3E}">
        <p14:creationId xmlns:p14="http://schemas.microsoft.com/office/powerpoint/2010/main" val="215493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最後にまとめです。</a:t>
            </a:r>
          </a:p>
          <a:p>
            <a:pPr marL="342900" lvl="0" indent="-342900" algn="just">
              <a:buFont typeface="+mj-lt"/>
              <a:buAutoNum type="arabicPeriod"/>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コア</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段及び</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段でフィードバック回路を短絡としたときの実験と解析で発振の可否が整合することを示しました。</a:t>
            </a:r>
          </a:p>
          <a:p>
            <a:pPr marL="342900" lvl="0" indent="-342900" algn="just">
              <a:buFont typeface="+mj-lt"/>
              <a:buAutoNum type="arabicPeriod"/>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発振周波数は予測誤差</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であることを示しました。</a:t>
            </a:r>
          </a:p>
          <a:p>
            <a:pPr marL="342900" lvl="0" indent="-342900" algn="just">
              <a:buFont typeface="+mj-lt"/>
              <a:buAutoNum type="arabicPeriod"/>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抵抗とコンデンサを直列接続とした場合、発振する余裕を拡大できる最適な組み合わせがあることを示した</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コア</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Max0.0440)</a:t>
            </a:r>
            <a:endPar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以上で発表を終わります。</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12</a:t>
            </a:fld>
            <a:endParaRPr kumimoji="1" lang="ja-JP" altLang="en-US"/>
          </a:p>
        </p:txBody>
      </p:sp>
    </p:spTree>
    <p:extLst>
      <p:ext uri="{BB962C8B-B14F-4D97-AF65-F5344CB8AC3E}">
        <p14:creationId xmlns:p14="http://schemas.microsoft.com/office/powerpoint/2010/main" val="75697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初めに、熱音響現象についてです。熱音響現象とは熱と音波の相互エネルギー変換現象のことでそれを応用した熱音響システムは、細かな流路を有するスタックと呼ぶデバイスに温度個賠を与えると音波が生じます。その生じた音波を動力とする外燃機関です。工場や車などからの廃熱を有効利用できることや可動部を持たないためメンテナンスフリーである利点があります。応用例としては発電機，エンジン，冷凍機があります。</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2</a:t>
            </a:fld>
            <a:endParaRPr kumimoji="1" lang="ja-JP" altLang="en-US"/>
          </a:p>
        </p:txBody>
      </p:sp>
    </p:spTree>
    <p:extLst>
      <p:ext uri="{BB962C8B-B14F-4D97-AF65-F5344CB8AC3E}">
        <p14:creationId xmlns:p14="http://schemas.microsoft.com/office/powerpoint/2010/main" val="82193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次に電力フィードバック進行波型熱音響発電機についてです。一般的に進行波型の熱音響発電機はループ管構成のループ管進行波型熱音響発電機があります。しかし、熱源の温度変動により発電効率が変化する欠点があります。その理由としては取り付けるループ管の長さ調節が難しいからです。対して音響パワーのループを電気に置き換えた電力フィードバック進行波型熱音響発電機が提案されています。この装置の目指すところとしては熱源の温度変動に対して発電効率が変化しないことです。その手段としてフィードバック回路を変更することで温度変動に対応できるからです。</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3</a:t>
            </a:fld>
            <a:endParaRPr kumimoji="1" lang="ja-JP" altLang="en-US"/>
          </a:p>
        </p:txBody>
      </p:sp>
    </p:spTree>
    <p:extLst>
      <p:ext uri="{BB962C8B-B14F-4D97-AF65-F5344CB8AC3E}">
        <p14:creationId xmlns:p14="http://schemas.microsoft.com/office/powerpoint/2010/main" val="268487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次に先行研究についてです。先行研究ではリニアモータの反射があり定在波が存在しています。進行波型での駆動をさせるために全長約</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6m</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のコア</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段での発振が可能となったこと、そしてのちに説明する多段コアが接続された場合のナイキストの安定判別に基づいた解析手法を提案しています。しかし、約</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6m</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と装置が大きい事、リニアモータの位置調節による実験時間が長い課題が存在していました。そして今までに新しく位置調節の必要ないリニアモータが製作されました。</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4</a:t>
            </a:fld>
            <a:endParaRPr kumimoji="1" lang="ja-JP" altLang="en-US"/>
          </a:p>
        </p:txBody>
      </p:sp>
    </p:spTree>
    <p:extLst>
      <p:ext uri="{BB962C8B-B14F-4D97-AF65-F5344CB8AC3E}">
        <p14:creationId xmlns:p14="http://schemas.microsoft.com/office/powerpoint/2010/main" val="372677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ここで本研究の研究目的についてです。先ほどの装置との違いは新しいリニアモータを接続していることと図の左側リニアモータ</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H2</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からコア部までに</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Ltube2</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が新しく取り付けられた構成となっています。全長が約</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6m</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で大きい課題があります。そこで本研究では解析先行で発振する場合の余裕を拡大します。そしてその余裕を利用することでコアの段数を減らすことを目指します。</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5</a:t>
            </a:fld>
            <a:endParaRPr kumimoji="1" lang="ja-JP" altLang="en-US"/>
          </a:p>
        </p:txBody>
      </p:sp>
    </p:spTree>
    <p:extLst>
      <p:ext uri="{BB962C8B-B14F-4D97-AF65-F5344CB8AC3E}">
        <p14:creationId xmlns:p14="http://schemas.microsoft.com/office/powerpoint/2010/main" val="321895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次に、ナイキストの安定判別に基づいた解析ツールについて説明します。コア部、リニアモータ部を含んだ管路部の周波数応答を用いて図</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に示す閉ループ系が安定であるか不安定であるか得られた軌跡によって評価します。</a:t>
            </a:r>
          </a:p>
          <a:p>
            <a:pPr indent="133350" algn="just"/>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ナイキスト軌跡が原点に対して囲むもしくは右側を通ると発振すると予想します。対して原点を囲まないもしくは原点の左側を通る軌跡だと発振しない予想となります。原点に最も近い軌跡の周波数を発振周波数と予想し、その距離が発振する場合の余裕となります。その余裕を拡大することでコアの段数の削減を目指します。</a:t>
            </a:r>
          </a:p>
          <a:p>
            <a:pPr indent="133350" algn="just"/>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コア５段フィードバック回路部を短絡としたときのナイキスト軌跡です。ナイキスト軌跡が原点の右側を通っているため発振する予想となります。発振周波数は赤の×を読み取ることで発振周波数を予想します。この軌跡だと</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36.6Hz</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予想されます。また、原点から×までの距離として余裕を求めます。このようにナイキストの安定判別に基づいて発振の可否、発振周波数、発振する場合の余裕を得ることができるツールとして予想結果が実験と整合するか確かめます。予想結果と実験が整合すればその後行う、発振する場合の余裕を拡大するフィードバック回路の解析が実験をよく再現していそうであることから解析先行で行えるツールとして使用することができます。</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6</a:t>
            </a:fld>
            <a:endParaRPr kumimoji="1" lang="ja-JP" altLang="en-US"/>
          </a:p>
        </p:txBody>
      </p:sp>
    </p:spTree>
    <p:extLst>
      <p:ext uri="{BB962C8B-B14F-4D97-AF65-F5344CB8AC3E}">
        <p14:creationId xmlns:p14="http://schemas.microsoft.com/office/powerpoint/2010/main" val="241210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まず、解析と実験の整合性を調べます。コア</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段の場合先ほどと同じナイキスト軌跡ですが表にまとめると実験と解析の発振の可否が整合しています。発振周波数についてはナイキスト軌跡上に緑の〇で表示させていますが実験で得られた発振周波数は</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35.4Hz</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に対して解析では</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36.6Hz</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でした。予測誤差を算出すると</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3.4%</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でした。次に</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段でついても整合性を調べます。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7</a:t>
            </a:fld>
            <a:endParaRPr kumimoji="1" lang="ja-JP" altLang="en-US"/>
          </a:p>
        </p:txBody>
      </p:sp>
    </p:spTree>
    <p:extLst>
      <p:ext uri="{BB962C8B-B14F-4D97-AF65-F5344CB8AC3E}">
        <p14:creationId xmlns:p14="http://schemas.microsoft.com/office/powerpoint/2010/main" val="161119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段のナイキスト軌跡を左に示します。軌跡が原点の右側を通っているため発振する予想結果となります。表にまとめると右の表になります。発振の可否が整合しており、発振周波数の予測誤差は</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3.2%</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と得られました。</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8</a:t>
            </a:fld>
            <a:endParaRPr kumimoji="1" lang="ja-JP" altLang="en-US"/>
          </a:p>
        </p:txBody>
      </p:sp>
    </p:spTree>
    <p:extLst>
      <p:ext uri="{BB962C8B-B14F-4D97-AF65-F5344CB8AC3E}">
        <p14:creationId xmlns:p14="http://schemas.microsoft.com/office/powerpoint/2010/main" val="236208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ここで実験と解析の比較をします。</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段での解析と実験の整合性を調べたところ発振の可否が整合し、発振周波数の予測誤差が約</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で発振状況の再現が行えることが分かりました。また、</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段に関しては実験も解析も発振しないため整合性が得られました。このことから次に示す、フィードバック回路の設計時に解析が実験を模擬できているとして解析先行で回路の設計をしていきます。</a:t>
            </a:r>
          </a:p>
        </p:txBody>
      </p:sp>
      <p:sp>
        <p:nvSpPr>
          <p:cNvPr id="4" name="スライド番号プレースホルダー 3"/>
          <p:cNvSpPr>
            <a:spLocks noGrp="1"/>
          </p:cNvSpPr>
          <p:nvPr>
            <p:ph type="sldNum" sz="quarter" idx="5"/>
          </p:nvPr>
        </p:nvSpPr>
        <p:spPr/>
        <p:txBody>
          <a:bodyPr/>
          <a:lstStyle/>
          <a:p>
            <a:fld id="{8B5E9B65-CBED-4140-9C32-8562E9213D47}" type="slidenum">
              <a:rPr kumimoji="1" lang="ja-JP" altLang="en-US" smtClean="0"/>
              <a:t>9</a:t>
            </a:fld>
            <a:endParaRPr kumimoji="1" lang="ja-JP" altLang="en-US"/>
          </a:p>
        </p:txBody>
      </p:sp>
    </p:spTree>
    <p:extLst>
      <p:ext uri="{BB962C8B-B14F-4D97-AF65-F5344CB8AC3E}">
        <p14:creationId xmlns:p14="http://schemas.microsoft.com/office/powerpoint/2010/main" val="311746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FAFAFA"/>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C91A8-013E-8B4D-3EEB-1B0462EFF3D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7A379BA-6D1B-14FF-3053-9EEC07DF3F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0261F18-39FD-6BCD-33EC-A8B906A75A3E}"/>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CC3124A0-7F24-6D51-49D4-56DD25C4F1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61DB5F-F11A-418F-CABA-F86365828262}"/>
              </a:ext>
            </a:extLst>
          </p:cNvPr>
          <p:cNvSpPr>
            <a:spLocks noGrp="1"/>
          </p:cNvSpPr>
          <p:nvPr>
            <p:ph type="sldNum" sz="quarter" idx="12"/>
          </p:nvPr>
        </p:nvSpPr>
        <p:spPr>
          <a:xfrm>
            <a:off x="9405504" y="6449868"/>
            <a:ext cx="2743200" cy="365125"/>
          </a:xfrm>
        </p:spPr>
        <p:txBody>
          <a:bodyPr/>
          <a:lstStyle/>
          <a:p>
            <a:fld id="{5786C2AE-337E-46AD-87DA-FE171BF973AB}"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53C0C821-5063-BF9D-5F46-8D45DDEA3EAC}"/>
              </a:ext>
            </a:extLst>
          </p:cNvPr>
          <p:cNvSpPr/>
          <p:nvPr userDrawn="1"/>
        </p:nvSpPr>
        <p:spPr>
          <a:xfrm>
            <a:off x="0" y="-1"/>
            <a:ext cx="12192000" cy="81049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3661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B142C7-356E-C204-AFC6-3370F4A942E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F55B8C6-32A8-E8B7-3A98-F6FA1952671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ECA169-BB9F-CBF4-9FA0-8AD9C0186836}"/>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B7D462D0-7065-2214-3AAD-8A96D24A08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E8C425-8435-80EF-4E85-16A1CD9542A1}"/>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414077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24176F5-43DC-2EC4-246F-A516AC2BD8F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614F4C-CCC6-8800-0E5D-552D893591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6EC9D5-ABBB-6843-3857-B833D410EC67}"/>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13383FE6-C9BA-0E13-8631-4DD35EFD6C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32660E-C672-AE63-2831-F80B2F93CF1F}"/>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384901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6791FA-BA39-2C92-5BA1-01F9FD3BFA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AF7B59-CD54-D165-9E39-3A3051CD8A3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36C1DD-DEA7-D9AC-6F9E-F55AF4903EFD}"/>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98A94521-EA10-5B25-ACA3-66EE68A2A5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BFA4F2-4165-42A6-B1A8-5CD60B8A6F2D}"/>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930FC855-0273-7000-8F1A-FC21E4C61231}"/>
              </a:ext>
            </a:extLst>
          </p:cNvPr>
          <p:cNvSpPr/>
          <p:nvPr userDrawn="1"/>
        </p:nvSpPr>
        <p:spPr>
          <a:xfrm>
            <a:off x="0" y="-1"/>
            <a:ext cx="12192000" cy="81049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545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8F44A5-54D1-ABBD-929B-56FCEC885CE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03E9B5-EEB2-9378-FE9A-30CF94CFC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F9D3CD6-BD45-A10B-3E1E-91FEEBF4A44F}"/>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0DF20AB7-79B7-F1A6-6A70-9BF0BA8FB5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928AF9-7A3E-519D-5FC6-01683C59C847}"/>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4154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A4876-64A3-EA85-BF61-E02FA29F1A2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380120-331E-95FC-4C7E-2230D0DDAD3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8E9F1C5-5978-7F19-11FD-0138CDD66B4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05EA5AE-1F83-1AD8-504C-7AC9C84465B1}"/>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6" name="フッター プレースホルダー 5">
            <a:extLst>
              <a:ext uri="{FF2B5EF4-FFF2-40B4-BE49-F238E27FC236}">
                <a16:creationId xmlns:a16="http://schemas.microsoft.com/office/drawing/2014/main" id="{8EFBDA20-46B5-4A8E-0C15-BB817351A4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E7122A-1C38-E5E2-3A0B-401A505D6F51}"/>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235716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ED779-52F6-C6F2-638F-A9BD4F4BB2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9075B6-EB3B-F625-7E74-1B3C5F91C3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BDB7EB9-8487-8DE1-E9DF-60D6A69D0F6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5EDC14-8719-0C5E-D411-8418C913D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D8D5448-316E-2B89-4E40-5122D96395C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0101F2C-BE66-ECCB-6DB1-C612F85D408D}"/>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8" name="フッター プレースホルダー 7">
            <a:extLst>
              <a:ext uri="{FF2B5EF4-FFF2-40B4-BE49-F238E27FC236}">
                <a16:creationId xmlns:a16="http://schemas.microsoft.com/office/drawing/2014/main" id="{14E886A4-9172-0B36-4C9E-8CBE1EC9EE2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BD80D88-3C66-E66B-0486-0FF0D1E15598}"/>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298288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158CCB-2FB9-73FA-7269-34D7CFE168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6C1C4C-71EB-38A3-987B-4643D364F797}"/>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4" name="フッター プレースホルダー 3">
            <a:extLst>
              <a:ext uri="{FF2B5EF4-FFF2-40B4-BE49-F238E27FC236}">
                <a16:creationId xmlns:a16="http://schemas.microsoft.com/office/drawing/2014/main" id="{24B3B16F-18E0-6ABA-5D20-5DAE0912F88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DDCAF91-5DF5-A101-CCE1-9806AAB78BA5}"/>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27712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7C4CC88-4657-90DF-C853-DF7CD6FA6359}"/>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3" name="フッター プレースホルダー 2">
            <a:extLst>
              <a:ext uri="{FF2B5EF4-FFF2-40B4-BE49-F238E27FC236}">
                <a16:creationId xmlns:a16="http://schemas.microsoft.com/office/drawing/2014/main" id="{BC6486CC-E06D-B74B-A2C4-D8E4A8D5F95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36E116D-95B0-5D03-5F12-35DAAE0DA61F}"/>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322488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3FCE8-E4E2-DDCF-E2C2-F73AFB6CBA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993BB2-F4BB-1108-769C-29D06DA1C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5FF831F-C77F-DE82-6542-525DA6B5E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B8191AE-317F-3364-8488-FFDFA95C65D8}"/>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6" name="フッター プレースホルダー 5">
            <a:extLst>
              <a:ext uri="{FF2B5EF4-FFF2-40B4-BE49-F238E27FC236}">
                <a16:creationId xmlns:a16="http://schemas.microsoft.com/office/drawing/2014/main" id="{0F22DE4A-0950-022F-B35C-F06255974D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3DC6A7-17AB-72D6-9D34-8A9599AB1B22}"/>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76758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326EDD-AB9A-2424-89CC-F404184B5C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1E46EDE-DCFA-3D3C-D4AE-92D9E85D6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FA61F15-DB0E-FA73-0495-8586EC7A6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028D82-A33A-8B97-2DF5-47ABED595FDB}"/>
              </a:ext>
            </a:extLst>
          </p:cNvPr>
          <p:cNvSpPr>
            <a:spLocks noGrp="1"/>
          </p:cNvSpPr>
          <p:nvPr>
            <p:ph type="dt" sz="half" idx="10"/>
          </p:nvPr>
        </p:nvSpPr>
        <p:spPr/>
        <p:txBody>
          <a:bodyPr/>
          <a:lstStyle/>
          <a:p>
            <a:fld id="{FC4D087F-04C3-4CE8-8829-CACEA45E9A51}" type="datetimeFigureOut">
              <a:rPr kumimoji="1" lang="ja-JP" altLang="en-US" smtClean="0"/>
              <a:t>2023/2/5</a:t>
            </a:fld>
            <a:endParaRPr kumimoji="1" lang="ja-JP" altLang="en-US"/>
          </a:p>
        </p:txBody>
      </p:sp>
      <p:sp>
        <p:nvSpPr>
          <p:cNvPr id="6" name="フッター プレースホルダー 5">
            <a:extLst>
              <a:ext uri="{FF2B5EF4-FFF2-40B4-BE49-F238E27FC236}">
                <a16:creationId xmlns:a16="http://schemas.microsoft.com/office/drawing/2014/main" id="{38A8B4E2-47E7-DCEE-BB1B-EF59308E78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2A6E25-8B72-20DD-D93D-4F4086191F8C}"/>
              </a:ext>
            </a:extLst>
          </p:cNvPr>
          <p:cNvSpPr>
            <a:spLocks noGrp="1"/>
          </p:cNvSpPr>
          <p:nvPr>
            <p:ph type="sldNum" sz="quarter" idx="12"/>
          </p:nvPr>
        </p:nvSpPr>
        <p:spPr/>
        <p:txBody>
          <a:body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262931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2234027-E537-0304-35F9-ABB12B54B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50684D-7DEC-4A49-2144-7CDCF9478E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0A741E-0464-8659-F19B-775D7E1B1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D087F-04C3-4CE8-8829-CACEA45E9A51}"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B3C27D1F-AD47-BEEA-AF30-6E5AE81C87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0ADDC8F-0AF7-9516-2D84-ECA7B2DE0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6C2AE-337E-46AD-87DA-FE171BF973AB}" type="slidenum">
              <a:rPr kumimoji="1" lang="ja-JP" altLang="en-US" smtClean="0"/>
              <a:t>‹#›</a:t>
            </a:fld>
            <a:endParaRPr kumimoji="1" lang="ja-JP" altLang="en-US"/>
          </a:p>
        </p:txBody>
      </p:sp>
    </p:spTree>
    <p:extLst>
      <p:ext uri="{BB962C8B-B14F-4D97-AF65-F5344CB8AC3E}">
        <p14:creationId xmlns:p14="http://schemas.microsoft.com/office/powerpoint/2010/main" val="329150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chart" Target="../charts/chart2.xml"/><Relationship Id="rId17"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1.xml"/><Relationship Id="rId11" Type="http://schemas.openxmlformats.org/officeDocument/2006/relationships/chart" Target="../charts/chart2.xml"/><Relationship Id="rId5" Type="http://schemas.openxmlformats.org/officeDocument/2006/relationships/chart" Target="../charts/chart1.xml"/><Relationship Id="rId1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0FF1E718-5CE5-BE8B-9F39-C77B5DBA65B6}"/>
              </a:ext>
            </a:extLst>
          </p:cNvPr>
          <p:cNvGrpSpPr/>
          <p:nvPr/>
        </p:nvGrpSpPr>
        <p:grpSpPr>
          <a:xfrm>
            <a:off x="403512" y="2070111"/>
            <a:ext cx="11384976" cy="1943100"/>
            <a:chOff x="327312" y="1813212"/>
            <a:chExt cx="11384976" cy="1943100"/>
          </a:xfrm>
        </p:grpSpPr>
        <p:sp>
          <p:nvSpPr>
            <p:cNvPr id="3" name="正方形/長方形 2">
              <a:extLst>
                <a:ext uri="{FF2B5EF4-FFF2-40B4-BE49-F238E27FC236}">
                  <a16:creationId xmlns:a16="http://schemas.microsoft.com/office/drawing/2014/main" id="{3715C747-8372-4BD0-844E-4DA648858E04}"/>
                </a:ext>
              </a:extLst>
            </p:cNvPr>
            <p:cNvSpPr/>
            <p:nvPr/>
          </p:nvSpPr>
          <p:spPr>
            <a:xfrm>
              <a:off x="327312" y="1813212"/>
              <a:ext cx="11384976" cy="1943100"/>
            </a:xfrm>
            <a:prstGeom prst="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1076885" y="2211926"/>
              <a:ext cx="9952628" cy="1077218"/>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mj-ea"/>
                  <a:ea typeface="+mj-ea"/>
                </a:rPr>
                <a:t>電力フィードバック進行波型熱音響発電機における</a:t>
              </a:r>
              <a:endParaRPr lang="en-US" altLang="ja-JP" sz="3200" b="1" dirty="0">
                <a:solidFill>
                  <a:schemeClr val="tx1">
                    <a:lumMod val="75000"/>
                    <a:lumOff val="25000"/>
                  </a:schemeClr>
                </a:solidFill>
                <a:latin typeface="+mj-ea"/>
                <a:ea typeface="+mj-ea"/>
              </a:endParaRPr>
            </a:p>
            <a:p>
              <a:pPr algn="ctr"/>
              <a:r>
                <a:rPr lang="ja-JP" altLang="en-US" sz="3200" b="1" dirty="0">
                  <a:solidFill>
                    <a:schemeClr val="tx1">
                      <a:lumMod val="75000"/>
                      <a:lumOff val="25000"/>
                    </a:schemeClr>
                  </a:solidFill>
                  <a:latin typeface="+mj-ea"/>
                  <a:ea typeface="+mj-ea"/>
                </a:rPr>
                <a:t>発振余裕の解析と制御系設計ツールの開発</a:t>
              </a:r>
            </a:p>
          </p:txBody>
        </p:sp>
      </p:grpSp>
      <p:grpSp>
        <p:nvGrpSpPr>
          <p:cNvPr id="10" name="グループ化 9">
            <a:extLst>
              <a:ext uri="{FF2B5EF4-FFF2-40B4-BE49-F238E27FC236}">
                <a16:creationId xmlns:a16="http://schemas.microsoft.com/office/drawing/2014/main" id="{900891A5-4005-FA70-E2E2-9CAB0C66B107}"/>
              </a:ext>
            </a:extLst>
          </p:cNvPr>
          <p:cNvGrpSpPr/>
          <p:nvPr/>
        </p:nvGrpSpPr>
        <p:grpSpPr>
          <a:xfrm>
            <a:off x="3473967" y="4411925"/>
            <a:ext cx="5214905" cy="1820522"/>
            <a:chOff x="6497383" y="4306476"/>
            <a:chExt cx="5214905" cy="1820522"/>
          </a:xfrm>
        </p:grpSpPr>
        <p:sp>
          <p:nvSpPr>
            <p:cNvPr id="9" name="テキスト ボックス 8"/>
            <p:cNvSpPr txBox="1"/>
            <p:nvPr/>
          </p:nvSpPr>
          <p:spPr>
            <a:xfrm>
              <a:off x="6497383" y="4306476"/>
              <a:ext cx="1820540" cy="1815882"/>
            </a:xfrm>
            <a:prstGeom prst="rect">
              <a:avLst/>
            </a:prstGeom>
            <a:noFill/>
          </p:spPr>
          <p:txBody>
            <a:bodyPr wrap="square" rtlCol="0">
              <a:spAutoFit/>
            </a:bodyPr>
            <a:lstStyle/>
            <a:p>
              <a:r>
                <a:rPr lang="ja-JP" altLang="en-US" sz="2800" dirty="0">
                  <a:solidFill>
                    <a:schemeClr val="tx1">
                      <a:lumMod val="75000"/>
                      <a:lumOff val="25000"/>
                    </a:schemeClr>
                  </a:solidFill>
                  <a:latin typeface="+mj-ea"/>
                  <a:ea typeface="+mj-ea"/>
                </a:rPr>
                <a:t>所属</a:t>
              </a:r>
              <a:r>
                <a:rPr lang="en-US" altLang="ja-JP" sz="2800" dirty="0">
                  <a:solidFill>
                    <a:schemeClr val="tx1">
                      <a:lumMod val="75000"/>
                      <a:lumOff val="25000"/>
                    </a:schemeClr>
                  </a:solidFill>
                  <a:latin typeface="+mj-ea"/>
                  <a:ea typeface="+mj-ea"/>
                </a:rPr>
                <a:t>:</a:t>
              </a:r>
            </a:p>
            <a:p>
              <a:r>
                <a:rPr lang="ja-JP" altLang="en-US" sz="2800" dirty="0">
                  <a:solidFill>
                    <a:schemeClr val="tx1">
                      <a:lumMod val="75000"/>
                      <a:lumOff val="25000"/>
                    </a:schemeClr>
                  </a:solidFill>
                  <a:latin typeface="+mj-ea"/>
                  <a:ea typeface="+mj-ea"/>
                </a:rPr>
                <a:t>氏名</a:t>
              </a:r>
              <a:r>
                <a:rPr lang="en-US" altLang="ja-JP" sz="2800" dirty="0">
                  <a:solidFill>
                    <a:schemeClr val="tx1">
                      <a:lumMod val="75000"/>
                      <a:lumOff val="25000"/>
                    </a:schemeClr>
                  </a:solidFill>
                  <a:latin typeface="+mj-ea"/>
                  <a:ea typeface="+mj-ea"/>
                </a:rPr>
                <a:t>:</a:t>
              </a:r>
            </a:p>
            <a:p>
              <a:r>
                <a:rPr lang="ja-JP" altLang="en-US" sz="2800" dirty="0">
                  <a:solidFill>
                    <a:schemeClr val="tx1">
                      <a:lumMod val="75000"/>
                      <a:lumOff val="25000"/>
                    </a:schemeClr>
                  </a:solidFill>
                  <a:latin typeface="+mj-ea"/>
                  <a:ea typeface="+mj-ea"/>
                </a:rPr>
                <a:t>学籍番号</a:t>
              </a:r>
              <a:r>
                <a:rPr lang="en-US" altLang="ja-JP" sz="2800" dirty="0">
                  <a:solidFill>
                    <a:schemeClr val="tx1">
                      <a:lumMod val="75000"/>
                      <a:lumOff val="25000"/>
                    </a:schemeClr>
                  </a:solidFill>
                  <a:latin typeface="+mj-ea"/>
                  <a:ea typeface="+mj-ea"/>
                </a:rPr>
                <a:t>:</a:t>
              </a:r>
            </a:p>
            <a:p>
              <a:r>
                <a:rPr lang="ja-JP" altLang="en-US" sz="2800" dirty="0">
                  <a:solidFill>
                    <a:schemeClr val="tx1">
                      <a:lumMod val="75000"/>
                      <a:lumOff val="25000"/>
                    </a:schemeClr>
                  </a:solidFill>
                  <a:latin typeface="+mj-ea"/>
                  <a:ea typeface="+mj-ea"/>
                </a:rPr>
                <a:t>指導教員</a:t>
              </a:r>
              <a:r>
                <a:rPr lang="en-US" altLang="ja-JP" sz="2800" dirty="0">
                  <a:solidFill>
                    <a:schemeClr val="tx1">
                      <a:lumMod val="75000"/>
                      <a:lumOff val="25000"/>
                    </a:schemeClr>
                  </a:solidFill>
                  <a:latin typeface="+mj-ea"/>
                  <a:ea typeface="+mj-ea"/>
                </a:rPr>
                <a:t>:</a:t>
              </a:r>
              <a:endParaRPr lang="ja-JP" altLang="en-US" sz="2800" dirty="0">
                <a:solidFill>
                  <a:schemeClr val="tx1">
                    <a:lumMod val="75000"/>
                    <a:lumOff val="25000"/>
                  </a:schemeClr>
                </a:solidFill>
                <a:latin typeface="+mj-ea"/>
                <a:ea typeface="+mj-ea"/>
              </a:endParaRPr>
            </a:p>
          </p:txBody>
        </p:sp>
        <p:sp>
          <p:nvSpPr>
            <p:cNvPr id="5" name="テキスト ボックス 4"/>
            <p:cNvSpPr txBox="1"/>
            <p:nvPr/>
          </p:nvSpPr>
          <p:spPr>
            <a:xfrm>
              <a:off x="8129298" y="4311116"/>
              <a:ext cx="3582990" cy="1815882"/>
            </a:xfrm>
            <a:prstGeom prst="rect">
              <a:avLst/>
            </a:prstGeom>
            <a:noFill/>
          </p:spPr>
          <p:txBody>
            <a:bodyPr wrap="square" rtlCol="0">
              <a:spAutoFit/>
            </a:bodyPr>
            <a:lstStyle/>
            <a:p>
              <a:r>
                <a:rPr lang="ja-JP" altLang="en-US" sz="2800" dirty="0">
                  <a:solidFill>
                    <a:schemeClr val="tx1">
                      <a:lumMod val="75000"/>
                      <a:lumOff val="25000"/>
                    </a:schemeClr>
                  </a:solidFill>
                  <a:latin typeface="+mn-ea"/>
                </a:rPr>
                <a:t>機械創造工学専攻</a:t>
              </a:r>
              <a:r>
                <a:rPr lang="en-US" altLang="ja-JP" sz="2800" dirty="0">
                  <a:solidFill>
                    <a:schemeClr val="tx1">
                      <a:lumMod val="75000"/>
                      <a:lumOff val="25000"/>
                    </a:schemeClr>
                  </a:solidFill>
                  <a:latin typeface="+mn-ea"/>
                </a:rPr>
                <a:t>2</a:t>
              </a:r>
              <a:r>
                <a:rPr lang="ja-JP" altLang="en-US" sz="2800" dirty="0">
                  <a:solidFill>
                    <a:schemeClr val="tx1">
                      <a:lumMod val="75000"/>
                      <a:lumOff val="25000"/>
                    </a:schemeClr>
                  </a:solidFill>
                  <a:latin typeface="+mn-ea"/>
                </a:rPr>
                <a:t>年</a:t>
              </a:r>
              <a:endParaRPr lang="en-US" altLang="ja-JP" sz="2800" dirty="0">
                <a:solidFill>
                  <a:schemeClr val="tx1">
                    <a:lumMod val="75000"/>
                    <a:lumOff val="25000"/>
                  </a:schemeClr>
                </a:solidFill>
                <a:latin typeface="+mn-ea"/>
              </a:endParaRPr>
            </a:p>
            <a:p>
              <a:r>
                <a:rPr lang="ja-JP" altLang="en-US" sz="2800" dirty="0">
                  <a:solidFill>
                    <a:schemeClr val="tx1">
                      <a:lumMod val="75000"/>
                      <a:lumOff val="25000"/>
                    </a:schemeClr>
                  </a:solidFill>
                  <a:latin typeface="+mn-ea"/>
                </a:rPr>
                <a:t>佐藤　悠</a:t>
              </a:r>
              <a:endParaRPr lang="en-US" altLang="ja-JP" sz="2800" dirty="0">
                <a:solidFill>
                  <a:schemeClr val="tx1">
                    <a:lumMod val="75000"/>
                    <a:lumOff val="25000"/>
                  </a:schemeClr>
                </a:solidFill>
                <a:latin typeface="+mn-ea"/>
              </a:endParaRPr>
            </a:p>
            <a:p>
              <a:r>
                <a:rPr lang="en-US" altLang="ja-JP" sz="2800" dirty="0">
                  <a:solidFill>
                    <a:schemeClr val="tx1">
                      <a:lumMod val="75000"/>
                      <a:lumOff val="25000"/>
                    </a:schemeClr>
                  </a:solidFill>
                  <a:latin typeface="+mn-ea"/>
                </a:rPr>
                <a:t>19304886</a:t>
              </a:r>
            </a:p>
            <a:p>
              <a:r>
                <a:rPr lang="ja-JP" altLang="en-US" sz="2800" dirty="0">
                  <a:solidFill>
                    <a:schemeClr val="tx1">
                      <a:lumMod val="75000"/>
                      <a:lumOff val="25000"/>
                    </a:schemeClr>
                  </a:solidFill>
                  <a:latin typeface="+mn-ea"/>
                </a:rPr>
                <a:t>小林　泰秀　准教授</a:t>
              </a:r>
            </a:p>
          </p:txBody>
        </p:sp>
      </p:grpSp>
      <p:sp>
        <p:nvSpPr>
          <p:cNvPr id="8" name="テキスト ボックス 7"/>
          <p:cNvSpPr txBox="1"/>
          <p:nvPr/>
        </p:nvSpPr>
        <p:spPr>
          <a:xfrm>
            <a:off x="3503128" y="77925"/>
            <a:ext cx="5185744" cy="584775"/>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mj-ea"/>
                <a:ea typeface="+mj-ea"/>
              </a:rPr>
              <a:t>令和四年度修士論文発表会</a:t>
            </a:r>
          </a:p>
        </p:txBody>
      </p:sp>
    </p:spTree>
    <p:extLst>
      <p:ext uri="{BB962C8B-B14F-4D97-AF65-F5344CB8AC3E}">
        <p14:creationId xmlns:p14="http://schemas.microsoft.com/office/powerpoint/2010/main" val="3394776709"/>
      </p:ext>
    </p:extLst>
  </p:cSld>
  <p:clrMapOvr>
    <a:masterClrMapping/>
  </p:clrMapOvr>
  <mc:AlternateContent xmlns:mc="http://schemas.openxmlformats.org/markup-compatibility/2006" xmlns:p14="http://schemas.microsoft.com/office/powerpoint/2010/main">
    <mc:Choice Requires="p14">
      <p:transition spd="slow" p14:dur="2000" advTm="4302"/>
    </mc:Choice>
    <mc:Fallback xmlns="">
      <p:transition spd="slow" advTm="43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76573C-0B08-C1FB-5B24-4087554FE972}"/>
              </a:ext>
            </a:extLst>
          </p:cNvPr>
          <p:cNvSpPr txBox="1"/>
          <p:nvPr/>
        </p:nvSpPr>
        <p:spPr>
          <a:xfrm>
            <a:off x="72741" y="90047"/>
            <a:ext cx="11591054"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発振する場合の余裕を拡大するフィードバック回路について</a:t>
            </a:r>
            <a:r>
              <a:rPr lang="en-US" altLang="ja-JP" sz="3200" b="1" dirty="0">
                <a:solidFill>
                  <a:schemeClr val="tx1">
                    <a:lumMod val="75000"/>
                    <a:lumOff val="25000"/>
                  </a:schemeClr>
                </a:solidFill>
                <a:latin typeface="+mj-ea"/>
                <a:ea typeface="+mj-ea"/>
              </a:rPr>
              <a:t>(1)</a:t>
            </a:r>
            <a:endParaRPr lang="ja-JP" altLang="en-US" sz="3200" b="1" dirty="0">
              <a:solidFill>
                <a:schemeClr val="tx1">
                  <a:lumMod val="75000"/>
                  <a:lumOff val="25000"/>
                </a:schemeClr>
              </a:solidFill>
              <a:latin typeface="+mj-ea"/>
              <a:ea typeface="+mj-ea"/>
            </a:endParaRPr>
          </a:p>
        </p:txBody>
      </p:sp>
      <p:grpSp>
        <p:nvGrpSpPr>
          <p:cNvPr id="13" name="グループ化 12">
            <a:extLst>
              <a:ext uri="{FF2B5EF4-FFF2-40B4-BE49-F238E27FC236}">
                <a16:creationId xmlns:a16="http://schemas.microsoft.com/office/drawing/2014/main" id="{0A652CB2-B48E-969F-57DE-FC36B21F2C4E}"/>
              </a:ext>
            </a:extLst>
          </p:cNvPr>
          <p:cNvGrpSpPr/>
          <p:nvPr/>
        </p:nvGrpSpPr>
        <p:grpSpPr>
          <a:xfrm>
            <a:off x="36368" y="3089579"/>
            <a:ext cx="6826820" cy="3754276"/>
            <a:chOff x="72743" y="1884233"/>
            <a:chExt cx="6826820" cy="3754276"/>
          </a:xfrm>
        </p:grpSpPr>
        <p:grpSp>
          <p:nvGrpSpPr>
            <p:cNvPr id="12" name="グループ化 11">
              <a:extLst>
                <a:ext uri="{FF2B5EF4-FFF2-40B4-BE49-F238E27FC236}">
                  <a16:creationId xmlns:a16="http://schemas.microsoft.com/office/drawing/2014/main" id="{8F991D74-FCC9-E92D-E781-F5CA99996010}"/>
                </a:ext>
              </a:extLst>
            </p:cNvPr>
            <p:cNvGrpSpPr/>
            <p:nvPr/>
          </p:nvGrpSpPr>
          <p:grpSpPr>
            <a:xfrm>
              <a:off x="187034" y="1884233"/>
              <a:ext cx="6712529" cy="3754276"/>
              <a:chOff x="187036" y="1884234"/>
              <a:chExt cx="5870864" cy="3108598"/>
            </a:xfrm>
          </p:grpSpPr>
          <p:pic>
            <p:nvPicPr>
              <p:cNvPr id="8" name="図 7">
                <a:extLst>
                  <a:ext uri="{FF2B5EF4-FFF2-40B4-BE49-F238E27FC236}">
                    <a16:creationId xmlns:a16="http://schemas.microsoft.com/office/drawing/2014/main" id="{B6A5FCC9-EB9A-7DB9-BFD7-23858462C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17" y="1884234"/>
                <a:ext cx="5763383" cy="3101440"/>
              </a:xfrm>
              <a:prstGeom prst="rect">
                <a:avLst/>
              </a:prstGeom>
            </p:spPr>
          </p:pic>
          <p:sp>
            <p:nvSpPr>
              <p:cNvPr id="10" name="正方形/長方形 9">
                <a:extLst>
                  <a:ext uri="{FF2B5EF4-FFF2-40B4-BE49-F238E27FC236}">
                    <a16:creationId xmlns:a16="http://schemas.microsoft.com/office/drawing/2014/main" id="{9EBC44C2-5F6B-D0AB-122C-FE5B3B809D0F}"/>
                  </a:ext>
                </a:extLst>
              </p:cNvPr>
              <p:cNvSpPr/>
              <p:nvPr/>
            </p:nvSpPr>
            <p:spPr>
              <a:xfrm>
                <a:off x="187036" y="4582391"/>
                <a:ext cx="5870863" cy="4104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9" name="テキスト ボックス 8">
                <a:extLst>
                  <a:ext uri="{FF2B5EF4-FFF2-40B4-BE49-F238E27FC236}">
                    <a16:creationId xmlns:a16="http://schemas.microsoft.com/office/drawing/2014/main" id="{9A081A28-F3C5-1F2A-F3AE-5E9B7863F6D5}"/>
                  </a:ext>
                </a:extLst>
              </p:cNvPr>
              <p:cNvSpPr txBox="1"/>
              <p:nvPr/>
            </p:nvSpPr>
            <p:spPr>
              <a:xfrm>
                <a:off x="3415742" y="4297017"/>
                <a:ext cx="1475963" cy="331297"/>
              </a:xfrm>
              <a:prstGeom prst="rect">
                <a:avLst/>
              </a:prstGeom>
              <a:solidFill>
                <a:srgbClr val="FFFFFF"/>
              </a:solidFill>
            </p:spPr>
            <p:txBody>
              <a:bodyPr wrap="square" rtlCol="0">
                <a:spAutoFit/>
              </a:bodyPr>
              <a:lstStyle/>
              <a:p>
                <a:r>
                  <a:rPr kumimoji="1" lang="ja-JP" altLang="en-US" sz="2000" dirty="0">
                    <a:solidFill>
                      <a:schemeClr val="tx1">
                        <a:lumMod val="75000"/>
                        <a:lumOff val="25000"/>
                      </a:schemeClr>
                    </a:solidFill>
                  </a:rPr>
                  <a:t>静電容量</a:t>
                </a:r>
                <a:r>
                  <a:rPr kumimoji="1" lang="en-US" altLang="ja-JP" sz="2000" dirty="0">
                    <a:solidFill>
                      <a:schemeClr val="tx1">
                        <a:lumMod val="75000"/>
                        <a:lumOff val="25000"/>
                      </a:schemeClr>
                    </a:solidFill>
                  </a:rPr>
                  <a:t>[µF]</a:t>
                </a:r>
                <a:endParaRPr kumimoji="1" lang="ja-JP" altLang="en-US" sz="2000" dirty="0">
                  <a:solidFill>
                    <a:schemeClr val="tx1">
                      <a:lumMod val="75000"/>
                      <a:lumOff val="25000"/>
                    </a:schemeClr>
                  </a:solidFill>
                </a:endParaRPr>
              </a:p>
            </p:txBody>
          </p:sp>
        </p:gr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BAD6E671-76C8-3201-F8C2-725D0EA5F058}"/>
                    </a:ext>
                  </a:extLst>
                </p:cNvPr>
                <p:cNvSpPr/>
                <p:nvPr/>
              </p:nvSpPr>
              <p:spPr>
                <a:xfrm rot="16200000">
                  <a:off x="-102606" y="3188812"/>
                  <a:ext cx="1000125" cy="649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2000" b="0" i="1" smtClean="0">
                                <a:solidFill>
                                  <a:schemeClr val="tx1">
                                    <a:lumMod val="75000"/>
                                    <a:lumOff val="25000"/>
                                  </a:schemeClr>
                                </a:solidFill>
                                <a:latin typeface="Cambria Math" panose="02040503050406030204" pitchFamily="18" charset="0"/>
                              </a:rPr>
                            </m:ctrlPr>
                          </m:sSubPr>
                          <m:e>
                            <m:r>
                              <a:rPr kumimoji="1" lang="en-US" altLang="ja-JP" sz="2000" b="0" i="1" smtClean="0">
                                <a:solidFill>
                                  <a:schemeClr val="tx1">
                                    <a:lumMod val="75000"/>
                                    <a:lumOff val="25000"/>
                                  </a:schemeClr>
                                </a:solidFill>
                                <a:latin typeface="Cambria Math" panose="02040503050406030204" pitchFamily="18" charset="0"/>
                              </a:rPr>
                              <m:t>𝑑</m:t>
                            </m:r>
                          </m:e>
                          <m:sub>
                            <m:r>
                              <a:rPr kumimoji="1" lang="en-US" altLang="ja-JP" sz="2000" b="0" i="1" smtClean="0">
                                <a:solidFill>
                                  <a:schemeClr val="tx1">
                                    <a:lumMod val="75000"/>
                                    <a:lumOff val="25000"/>
                                  </a:schemeClr>
                                </a:solidFill>
                                <a:latin typeface="Cambria Math" panose="02040503050406030204" pitchFamily="18" charset="0"/>
                              </a:rPr>
                              <m:t>𝑚𝑖𝑛</m:t>
                            </m:r>
                          </m:sub>
                        </m:sSub>
                      </m:oMath>
                    </m:oMathPara>
                  </a14:m>
                  <a:endParaRPr kumimoji="1"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mc:Choice>
          <mc:Fallback xmlns="">
            <p:sp>
              <p:nvSpPr>
                <p:cNvPr id="11" name="正方形/長方形 10">
                  <a:extLst>
                    <a:ext uri="{FF2B5EF4-FFF2-40B4-BE49-F238E27FC236}">
                      <a16:creationId xmlns:a16="http://schemas.microsoft.com/office/drawing/2014/main" id="{BAD6E671-76C8-3201-F8C2-725D0EA5F058}"/>
                    </a:ext>
                  </a:extLst>
                </p:cNvPr>
                <p:cNvSpPr>
                  <a:spLocks noRot="1" noChangeAspect="1" noMove="1" noResize="1" noEditPoints="1" noAdjustHandles="1" noChangeArrowheads="1" noChangeShapeType="1" noTextEdit="1"/>
                </p:cNvSpPr>
                <p:nvPr/>
              </p:nvSpPr>
              <p:spPr>
                <a:xfrm rot="16200000">
                  <a:off x="-102606" y="3188812"/>
                  <a:ext cx="1000125" cy="649428"/>
                </a:xfrm>
                <a:prstGeom prst="rect">
                  <a:avLst/>
                </a:prstGeom>
                <a:blipFill>
                  <a:blip r:embed="rId4"/>
                  <a:stretch>
                    <a:fillRect/>
                  </a:stretch>
                </a:blipFill>
                <a:ln>
                  <a:noFill/>
                </a:ln>
              </p:spPr>
              <p:txBody>
                <a:bodyPr/>
                <a:lstStyle/>
                <a:p>
                  <a:r>
                    <a:rPr lang="ja-JP" altLang="en-US">
                      <a:noFill/>
                    </a:rPr>
                    <a:t> </a:t>
                  </a:r>
                </a:p>
              </p:txBody>
            </p:sp>
          </mc:Fallback>
        </mc:AlternateContent>
      </p:grpSp>
      <p:sp>
        <p:nvSpPr>
          <p:cNvPr id="14" name="テキスト ボックス 13">
            <a:extLst>
              <a:ext uri="{FF2B5EF4-FFF2-40B4-BE49-F238E27FC236}">
                <a16:creationId xmlns:a16="http://schemas.microsoft.com/office/drawing/2014/main" id="{25CF8E7F-9E74-8504-10E3-18681B4D7274}"/>
              </a:ext>
            </a:extLst>
          </p:cNvPr>
          <p:cNvSpPr txBox="1"/>
          <p:nvPr/>
        </p:nvSpPr>
        <p:spPr>
          <a:xfrm>
            <a:off x="150659" y="2805653"/>
            <a:ext cx="11346882" cy="523220"/>
          </a:xfrm>
          <a:prstGeom prst="rect">
            <a:avLst/>
          </a:prstGeom>
          <a:noFill/>
        </p:spPr>
        <p:txBody>
          <a:bodyPr wrap="square" rtlCol="0">
            <a:spAutoFit/>
          </a:bodyPr>
          <a:lstStyle/>
          <a:p>
            <a:r>
              <a:rPr kumimoji="1" lang="ja-JP" altLang="en-US" sz="2800" dirty="0">
                <a:solidFill>
                  <a:schemeClr val="tx1">
                    <a:lumMod val="75000"/>
                    <a:lumOff val="25000"/>
                  </a:schemeClr>
                </a:solidFill>
              </a:rPr>
              <a:t>フィードバック回路にコンデンサを直列接続した時の効果</a:t>
            </a:r>
            <a:r>
              <a:rPr kumimoji="1" lang="en-US" altLang="ja-JP" sz="2800" dirty="0">
                <a:solidFill>
                  <a:schemeClr val="tx1">
                    <a:lumMod val="75000"/>
                    <a:lumOff val="25000"/>
                  </a:schemeClr>
                </a:solidFill>
              </a:rPr>
              <a:t>(</a:t>
            </a:r>
            <a:r>
              <a:rPr kumimoji="1" lang="ja-JP" altLang="en-US" sz="2800" dirty="0">
                <a:solidFill>
                  <a:schemeClr val="tx1">
                    <a:lumMod val="75000"/>
                    <a:lumOff val="25000"/>
                  </a:schemeClr>
                </a:solidFill>
              </a:rPr>
              <a:t>コア</a:t>
            </a:r>
            <a:r>
              <a:rPr kumimoji="1" lang="en-US" altLang="ja-JP" sz="2800" dirty="0">
                <a:solidFill>
                  <a:schemeClr val="tx1">
                    <a:lumMod val="75000"/>
                    <a:lumOff val="25000"/>
                  </a:schemeClr>
                </a:solidFill>
              </a:rPr>
              <a:t>5</a:t>
            </a:r>
            <a:r>
              <a:rPr kumimoji="1" lang="ja-JP" altLang="en-US" sz="2800" dirty="0">
                <a:solidFill>
                  <a:schemeClr val="tx1">
                    <a:lumMod val="75000"/>
                    <a:lumOff val="25000"/>
                  </a:schemeClr>
                </a:solidFill>
              </a:rPr>
              <a:t>段にて解析</a:t>
            </a:r>
            <a:r>
              <a:rPr kumimoji="1" lang="en-US" altLang="ja-JP" sz="2800" dirty="0">
                <a:solidFill>
                  <a:schemeClr val="tx1">
                    <a:lumMod val="75000"/>
                    <a:lumOff val="25000"/>
                  </a:schemeClr>
                </a:solidFill>
              </a:rPr>
              <a:t>)</a:t>
            </a:r>
            <a:endParaRPr kumimoji="1" lang="ja-JP" altLang="en-US" sz="2800" dirty="0">
              <a:solidFill>
                <a:schemeClr val="tx1">
                  <a:lumMod val="75000"/>
                  <a:lumOff val="25000"/>
                </a:schemeClr>
              </a:solidFill>
            </a:endParaRPr>
          </a:p>
        </p:txBody>
      </p:sp>
      <p:grpSp>
        <p:nvGrpSpPr>
          <p:cNvPr id="60" name="グループ化 59">
            <a:extLst>
              <a:ext uri="{FF2B5EF4-FFF2-40B4-BE49-F238E27FC236}">
                <a16:creationId xmlns:a16="http://schemas.microsoft.com/office/drawing/2014/main" id="{05FE4951-37E2-C2FB-5A37-27A1290CC1D0}"/>
              </a:ext>
            </a:extLst>
          </p:cNvPr>
          <p:cNvGrpSpPr/>
          <p:nvPr/>
        </p:nvGrpSpPr>
        <p:grpSpPr>
          <a:xfrm>
            <a:off x="425519" y="965222"/>
            <a:ext cx="6856337" cy="1798658"/>
            <a:chOff x="416548" y="875516"/>
            <a:chExt cx="6856337" cy="1798658"/>
          </a:xfrm>
        </p:grpSpPr>
        <p:grpSp>
          <p:nvGrpSpPr>
            <p:cNvPr id="15" name="グループ化 14">
              <a:extLst>
                <a:ext uri="{FF2B5EF4-FFF2-40B4-BE49-F238E27FC236}">
                  <a16:creationId xmlns:a16="http://schemas.microsoft.com/office/drawing/2014/main" id="{8CE5E8A5-9E41-0F14-3EFF-545C146EE3CD}"/>
                </a:ext>
              </a:extLst>
            </p:cNvPr>
            <p:cNvGrpSpPr/>
            <p:nvPr/>
          </p:nvGrpSpPr>
          <p:grpSpPr>
            <a:xfrm>
              <a:off x="416548" y="875516"/>
              <a:ext cx="6446639" cy="1383254"/>
              <a:chOff x="2887969" y="535420"/>
              <a:chExt cx="8050913" cy="1489304"/>
            </a:xfrm>
          </p:grpSpPr>
          <p:sp>
            <p:nvSpPr>
              <p:cNvPr id="16" name="テキスト ボックス 15">
                <a:extLst>
                  <a:ext uri="{FF2B5EF4-FFF2-40B4-BE49-F238E27FC236}">
                    <a16:creationId xmlns:a16="http://schemas.microsoft.com/office/drawing/2014/main" id="{C18B8403-90D8-4F53-4957-0776072D730E}"/>
                  </a:ext>
                </a:extLst>
              </p:cNvPr>
              <p:cNvSpPr txBox="1"/>
              <p:nvPr/>
            </p:nvSpPr>
            <p:spPr>
              <a:xfrm>
                <a:off x="9572867" y="535420"/>
                <a:ext cx="629259" cy="276999"/>
              </a:xfrm>
              <a:prstGeom prst="rect">
                <a:avLst/>
              </a:prstGeom>
              <a:noFill/>
            </p:spPr>
            <p:txBody>
              <a:bodyPr wrap="square">
                <a:spAutoFit/>
              </a:bodyPr>
              <a:lstStyle/>
              <a:p>
                <a:pPr algn="ctr"/>
                <a:r>
                  <a:rPr lang="en-US" altLang="ja-JP" sz="1800" b="1" baseline="-25000" dirty="0">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rPr>
                  <a:t>C</a:t>
                </a:r>
                <a:endParaRPr lang="ja-JP" altLang="en-US" sz="1800" b="1" baseline="-25000" dirty="0">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grpSp>
            <p:nvGrpSpPr>
              <p:cNvPr id="17" name="グループ化 16">
                <a:extLst>
                  <a:ext uri="{FF2B5EF4-FFF2-40B4-BE49-F238E27FC236}">
                    <a16:creationId xmlns:a16="http://schemas.microsoft.com/office/drawing/2014/main" id="{479994AA-D2B8-4572-C448-DA1C79B40BC3}"/>
                  </a:ext>
                </a:extLst>
              </p:cNvPr>
              <p:cNvGrpSpPr/>
              <p:nvPr/>
            </p:nvGrpSpPr>
            <p:grpSpPr>
              <a:xfrm>
                <a:off x="2887969" y="637916"/>
                <a:ext cx="8050913" cy="1386808"/>
                <a:chOff x="2885886" y="616804"/>
                <a:chExt cx="8050913" cy="1386808"/>
              </a:xfrm>
            </p:grpSpPr>
            <p:cxnSp>
              <p:nvCxnSpPr>
                <p:cNvPr id="18" name="直線コネクタ 17">
                  <a:extLst>
                    <a:ext uri="{FF2B5EF4-FFF2-40B4-BE49-F238E27FC236}">
                      <a16:creationId xmlns:a16="http://schemas.microsoft.com/office/drawing/2014/main" id="{B3303B2A-EBD1-E40C-54CF-34A46FCA3025}"/>
                    </a:ext>
                  </a:extLst>
                </p:cNvPr>
                <p:cNvCxnSpPr>
                  <a:cxnSpLocks/>
                </p:cNvCxnSpPr>
                <p:nvPr/>
              </p:nvCxnSpPr>
              <p:spPr>
                <a:xfrm flipV="1">
                  <a:off x="2928485" y="1670123"/>
                  <a:ext cx="2474511" cy="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E1CB643-ECE8-13C7-8E03-82262C5141E5}"/>
                    </a:ext>
                  </a:extLst>
                </p:cNvPr>
                <p:cNvCxnSpPr>
                  <a:cxnSpLocks/>
                  <a:stCxn id="22" idx="6"/>
                  <a:endCxn id="20" idx="2"/>
                </p:cNvCxnSpPr>
                <p:nvPr/>
              </p:nvCxnSpPr>
              <p:spPr>
                <a:xfrm flipV="1">
                  <a:off x="2931605" y="934244"/>
                  <a:ext cx="2474511" cy="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CCD60C30-C140-F110-C8BE-19D0E333416A}"/>
                    </a:ext>
                  </a:extLst>
                </p:cNvPr>
                <p:cNvSpPr/>
                <p:nvPr/>
              </p:nvSpPr>
              <p:spPr>
                <a:xfrm>
                  <a:off x="5406116" y="91138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851C9232-F681-7D7F-DDEF-26257D7CB87A}"/>
                    </a:ext>
                  </a:extLst>
                </p:cNvPr>
                <p:cNvSpPr/>
                <p:nvPr/>
              </p:nvSpPr>
              <p:spPr>
                <a:xfrm>
                  <a:off x="5406453" y="1649941"/>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3F22FC2E-D7F8-57A6-BED8-8337074BC1EF}"/>
                    </a:ext>
                  </a:extLst>
                </p:cNvPr>
                <p:cNvSpPr/>
                <p:nvPr/>
              </p:nvSpPr>
              <p:spPr>
                <a:xfrm>
                  <a:off x="2885886" y="91163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5B4A031D-395B-B258-6D26-E8874E18CA2D}"/>
                    </a:ext>
                  </a:extLst>
                </p:cNvPr>
                <p:cNvSpPr/>
                <p:nvPr/>
              </p:nvSpPr>
              <p:spPr>
                <a:xfrm>
                  <a:off x="2886223" y="1650192"/>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E79CF60-A5CD-A220-DCE0-8A403A78E41E}"/>
                    </a:ext>
                  </a:extLst>
                </p:cNvPr>
                <p:cNvSpPr/>
                <p:nvPr/>
              </p:nvSpPr>
              <p:spPr>
                <a:xfrm>
                  <a:off x="3351997" y="616804"/>
                  <a:ext cx="1627486" cy="138680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0D357ABD-5D20-A3F3-DF24-C9D236899D86}"/>
                    </a:ext>
                  </a:extLst>
                </p:cNvPr>
                <p:cNvCxnSpPr>
                  <a:cxnSpLocks/>
                </p:cNvCxnSpPr>
                <p:nvPr/>
              </p:nvCxnSpPr>
              <p:spPr>
                <a:xfrm flipV="1">
                  <a:off x="5590839" y="1670123"/>
                  <a:ext cx="2474511" cy="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3CD71EC-E708-13A4-491B-43F492531D75}"/>
                    </a:ext>
                  </a:extLst>
                </p:cNvPr>
                <p:cNvCxnSpPr>
                  <a:cxnSpLocks/>
                  <a:stCxn id="30" idx="6"/>
                  <a:endCxn id="28" idx="2"/>
                </p:cNvCxnSpPr>
                <p:nvPr/>
              </p:nvCxnSpPr>
              <p:spPr>
                <a:xfrm flipV="1">
                  <a:off x="5593959" y="934244"/>
                  <a:ext cx="2474511" cy="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2469AD92-A239-88BE-E992-41BDB44F92A7}"/>
                    </a:ext>
                  </a:extLst>
                </p:cNvPr>
                <p:cNvSpPr/>
                <p:nvPr/>
              </p:nvSpPr>
              <p:spPr>
                <a:xfrm>
                  <a:off x="6583108" y="854652"/>
                  <a:ext cx="507003" cy="16984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b="1" i="1">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rPr>
                    <a:t>R</a:t>
                  </a:r>
                  <a:endParaRPr lang="ja-JP" altLang="en-US" sz="825" b="1" baseline="-25000">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sp>
              <p:nvSpPr>
                <p:cNvPr id="28" name="楕円 27">
                  <a:extLst>
                    <a:ext uri="{FF2B5EF4-FFF2-40B4-BE49-F238E27FC236}">
                      <a16:creationId xmlns:a16="http://schemas.microsoft.com/office/drawing/2014/main" id="{4EB27134-7589-FA90-123E-1E9661A1AD14}"/>
                    </a:ext>
                  </a:extLst>
                </p:cNvPr>
                <p:cNvSpPr/>
                <p:nvPr/>
              </p:nvSpPr>
              <p:spPr>
                <a:xfrm>
                  <a:off x="8068470" y="91138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ABB639AE-F796-93AC-FC70-A576DE328A3F}"/>
                    </a:ext>
                  </a:extLst>
                </p:cNvPr>
                <p:cNvSpPr/>
                <p:nvPr/>
              </p:nvSpPr>
              <p:spPr>
                <a:xfrm>
                  <a:off x="8068807" y="1649941"/>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E82D328-906A-DE9F-80D5-804B916BD1AF}"/>
                    </a:ext>
                  </a:extLst>
                </p:cNvPr>
                <p:cNvSpPr/>
                <p:nvPr/>
              </p:nvSpPr>
              <p:spPr>
                <a:xfrm>
                  <a:off x="5548240" y="91163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21FA21E4-9997-62F7-246E-BD9E22DB04C8}"/>
                    </a:ext>
                  </a:extLst>
                </p:cNvPr>
                <p:cNvSpPr/>
                <p:nvPr/>
              </p:nvSpPr>
              <p:spPr>
                <a:xfrm>
                  <a:off x="5548577" y="1650192"/>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F9A4344E-345A-1298-A5B3-602466BD12C1}"/>
                    </a:ext>
                  </a:extLst>
                </p:cNvPr>
                <p:cNvSpPr/>
                <p:nvPr/>
              </p:nvSpPr>
              <p:spPr>
                <a:xfrm>
                  <a:off x="6014351" y="616804"/>
                  <a:ext cx="1627486" cy="138680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209141A0-F6DF-75C4-E7F6-BA736077E278}"/>
                    </a:ext>
                  </a:extLst>
                </p:cNvPr>
                <p:cNvCxnSpPr>
                  <a:cxnSpLocks/>
                </p:cNvCxnSpPr>
                <p:nvPr/>
              </p:nvCxnSpPr>
              <p:spPr>
                <a:xfrm flipV="1">
                  <a:off x="8413112" y="1670123"/>
                  <a:ext cx="2474511" cy="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085BFA4-7B36-781D-F1A8-C4BEE2D6564B}"/>
                    </a:ext>
                  </a:extLst>
                </p:cNvPr>
                <p:cNvCxnSpPr>
                  <a:cxnSpLocks/>
                  <a:stCxn id="38" idx="6"/>
                  <a:endCxn id="36" idx="2"/>
                </p:cNvCxnSpPr>
                <p:nvPr/>
              </p:nvCxnSpPr>
              <p:spPr>
                <a:xfrm flipV="1">
                  <a:off x="8416232" y="934244"/>
                  <a:ext cx="2474511" cy="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C98337DB-1941-9DC5-9719-577512EF8B9A}"/>
                    </a:ext>
                  </a:extLst>
                </p:cNvPr>
                <p:cNvSpPr/>
                <p:nvPr/>
              </p:nvSpPr>
              <p:spPr>
                <a:xfrm>
                  <a:off x="9006893" y="849320"/>
                  <a:ext cx="507003" cy="16984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b="1" i="1" dirty="0">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rPr>
                    <a:t>R</a:t>
                  </a:r>
                  <a:endParaRPr lang="ja-JP" altLang="en-US" sz="825" b="1" baseline="-25000" dirty="0">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sp>
              <p:nvSpPr>
                <p:cNvPr id="36" name="楕円 35">
                  <a:extLst>
                    <a:ext uri="{FF2B5EF4-FFF2-40B4-BE49-F238E27FC236}">
                      <a16:creationId xmlns:a16="http://schemas.microsoft.com/office/drawing/2014/main" id="{0DB5CD50-634D-CB91-F198-ED7B24D51237}"/>
                    </a:ext>
                  </a:extLst>
                </p:cNvPr>
                <p:cNvSpPr/>
                <p:nvPr/>
              </p:nvSpPr>
              <p:spPr>
                <a:xfrm>
                  <a:off x="10890743" y="91138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896AEE93-7435-9E79-F171-FDE2CADA7724}"/>
                    </a:ext>
                  </a:extLst>
                </p:cNvPr>
                <p:cNvSpPr/>
                <p:nvPr/>
              </p:nvSpPr>
              <p:spPr>
                <a:xfrm>
                  <a:off x="10891080" y="1649941"/>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86B492A8-744D-A83D-1FB3-FCC1E2D81064}"/>
                    </a:ext>
                  </a:extLst>
                </p:cNvPr>
                <p:cNvSpPr/>
                <p:nvPr/>
              </p:nvSpPr>
              <p:spPr>
                <a:xfrm>
                  <a:off x="8370513" y="91163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95B0FB23-17F6-2120-4D7A-90A9626936C0}"/>
                    </a:ext>
                  </a:extLst>
                </p:cNvPr>
                <p:cNvSpPr/>
                <p:nvPr/>
              </p:nvSpPr>
              <p:spPr>
                <a:xfrm>
                  <a:off x="8370850" y="1650192"/>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10DAEC0-04CB-D827-08AD-3024ACA7FB8A}"/>
                    </a:ext>
                  </a:extLst>
                </p:cNvPr>
                <p:cNvSpPr/>
                <p:nvPr/>
              </p:nvSpPr>
              <p:spPr>
                <a:xfrm>
                  <a:off x="8836624" y="616804"/>
                  <a:ext cx="1627486" cy="138680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5E2AF219-C936-08B9-1AA9-6DBDA2AB7021}"/>
                    </a:ext>
                  </a:extLst>
                </p:cNvPr>
                <p:cNvCxnSpPr/>
                <p:nvPr/>
              </p:nvCxnSpPr>
              <p:spPr>
                <a:xfrm flipV="1">
                  <a:off x="9835116" y="790703"/>
                  <a:ext cx="0" cy="287079"/>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620EA10-2C4A-64CD-B552-908546B6A3DF}"/>
                    </a:ext>
                  </a:extLst>
                </p:cNvPr>
                <p:cNvCxnSpPr/>
                <p:nvPr/>
              </p:nvCxnSpPr>
              <p:spPr>
                <a:xfrm flipV="1">
                  <a:off x="9934354" y="790703"/>
                  <a:ext cx="0" cy="287079"/>
                </a:xfrm>
                <a:prstGeom prst="line">
                  <a:avLst/>
                </a:prstGeom>
                <a:ln w="12700"/>
              </p:spPr>
              <p:style>
                <a:lnRef idx="1">
                  <a:schemeClr val="dk1"/>
                </a:lnRef>
                <a:fillRef idx="0">
                  <a:schemeClr val="dk1"/>
                </a:fillRef>
                <a:effectRef idx="0">
                  <a:schemeClr val="dk1"/>
                </a:effectRef>
                <a:fontRef idx="minor">
                  <a:schemeClr val="tx1"/>
                </a:fontRef>
              </p:style>
            </p:cxnSp>
            <p:sp>
              <p:nvSpPr>
                <p:cNvPr id="43" name="正方形/長方形 42">
                  <a:extLst>
                    <a:ext uri="{FF2B5EF4-FFF2-40B4-BE49-F238E27FC236}">
                      <a16:creationId xmlns:a16="http://schemas.microsoft.com/office/drawing/2014/main" id="{8E5306AE-08FB-713A-0B76-04F4A34197DD}"/>
                    </a:ext>
                  </a:extLst>
                </p:cNvPr>
                <p:cNvSpPr/>
                <p:nvPr/>
              </p:nvSpPr>
              <p:spPr>
                <a:xfrm>
                  <a:off x="9850583" y="833769"/>
                  <a:ext cx="69663" cy="246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4" name="テキスト ボックス 43">
              <a:extLst>
                <a:ext uri="{FF2B5EF4-FFF2-40B4-BE49-F238E27FC236}">
                  <a16:creationId xmlns:a16="http://schemas.microsoft.com/office/drawing/2014/main" id="{4AF16C5B-FB2A-C2B3-9A2A-213A30C426FE}"/>
                </a:ext>
              </a:extLst>
            </p:cNvPr>
            <p:cNvSpPr txBox="1"/>
            <p:nvPr/>
          </p:nvSpPr>
          <p:spPr>
            <a:xfrm>
              <a:off x="924457" y="2304842"/>
              <a:ext cx="1033826" cy="369332"/>
            </a:xfrm>
            <a:prstGeom prst="rect">
              <a:avLst/>
            </a:prstGeom>
            <a:noFill/>
          </p:spPr>
          <p:txBody>
            <a:bodyPr wrap="square" rtlCol="0">
              <a:spAutoFit/>
            </a:bodyPr>
            <a:lstStyle/>
            <a:p>
              <a:r>
                <a:rPr kumimoji="1" lang="en-US" altLang="ja-JP" dirty="0"/>
                <a:t>(a):</a:t>
              </a:r>
              <a:r>
                <a:rPr kumimoji="1" lang="ja-JP" altLang="en-US" dirty="0">
                  <a:solidFill>
                    <a:schemeClr val="tx1">
                      <a:lumMod val="75000"/>
                      <a:lumOff val="25000"/>
                    </a:schemeClr>
                  </a:solidFill>
                </a:rPr>
                <a:t>短絡</a:t>
              </a:r>
            </a:p>
          </p:txBody>
        </p:sp>
        <p:sp>
          <p:nvSpPr>
            <p:cNvPr id="45" name="テキスト ボックス 44">
              <a:extLst>
                <a:ext uri="{FF2B5EF4-FFF2-40B4-BE49-F238E27FC236}">
                  <a16:creationId xmlns:a16="http://schemas.microsoft.com/office/drawing/2014/main" id="{0A9623A7-C695-26B4-6980-0135C1CE6B7E}"/>
                </a:ext>
              </a:extLst>
            </p:cNvPr>
            <p:cNvSpPr txBox="1"/>
            <p:nvPr/>
          </p:nvSpPr>
          <p:spPr>
            <a:xfrm>
              <a:off x="2921616" y="2304842"/>
              <a:ext cx="1471528" cy="369332"/>
            </a:xfrm>
            <a:prstGeom prst="rect">
              <a:avLst/>
            </a:prstGeom>
            <a:noFill/>
          </p:spPr>
          <p:txBody>
            <a:bodyPr wrap="square" rtlCol="0">
              <a:spAutoFit/>
            </a:bodyPr>
            <a:lstStyle/>
            <a:p>
              <a:r>
                <a:rPr kumimoji="1" lang="en-US" altLang="ja-JP" dirty="0"/>
                <a:t>(b):</a:t>
              </a:r>
              <a:r>
                <a:rPr lang="ja-JP" altLang="en-US" dirty="0"/>
                <a:t>抵抗のみ</a:t>
              </a:r>
              <a:endParaRPr kumimoji="1" lang="ja-JP" altLang="en-US" dirty="0"/>
            </a:p>
          </p:txBody>
        </p:sp>
        <p:sp>
          <p:nvSpPr>
            <p:cNvPr id="46" name="テキスト ボックス 45">
              <a:extLst>
                <a:ext uri="{FF2B5EF4-FFF2-40B4-BE49-F238E27FC236}">
                  <a16:creationId xmlns:a16="http://schemas.microsoft.com/office/drawing/2014/main" id="{027C4958-B74D-1A97-DAEE-2A2432A5C25C}"/>
                </a:ext>
              </a:extLst>
            </p:cNvPr>
            <p:cNvSpPr txBox="1"/>
            <p:nvPr/>
          </p:nvSpPr>
          <p:spPr>
            <a:xfrm>
              <a:off x="4393144" y="2298716"/>
              <a:ext cx="2879741" cy="369332"/>
            </a:xfrm>
            <a:prstGeom prst="rect">
              <a:avLst/>
            </a:prstGeom>
            <a:noFill/>
          </p:spPr>
          <p:txBody>
            <a:bodyPr wrap="square" rtlCol="0">
              <a:spAutoFit/>
            </a:bodyPr>
            <a:lstStyle/>
            <a:p>
              <a:r>
                <a:rPr lang="en-US" altLang="ja-JP" dirty="0"/>
                <a:t>(c)</a:t>
              </a:r>
              <a:r>
                <a:rPr kumimoji="1" lang="en-US" altLang="ja-JP" dirty="0"/>
                <a:t>:</a:t>
              </a:r>
              <a:r>
                <a:rPr kumimoji="1" lang="ja-JP" altLang="en-US" dirty="0"/>
                <a:t>直列に</a:t>
              </a:r>
              <a:r>
                <a:rPr lang="ja-JP" altLang="en-US" dirty="0"/>
                <a:t>抵抗とコンデンサ</a:t>
              </a:r>
              <a:endParaRPr kumimoji="1" lang="ja-JP" altLang="en-US" dirty="0"/>
            </a:p>
          </p:txBody>
        </p:sp>
      </p:grpSp>
      <mc:AlternateContent xmlns:mc="http://schemas.openxmlformats.org/markup-compatibility/2006">
        <mc:Choice xmlns:a14="http://schemas.microsoft.com/office/drawing/2010/main" Requires="a14">
          <p:graphicFrame>
            <p:nvGraphicFramePr>
              <p:cNvPr id="47" name="表 47">
                <a:extLst>
                  <a:ext uri="{FF2B5EF4-FFF2-40B4-BE49-F238E27FC236}">
                    <a16:creationId xmlns:a16="http://schemas.microsoft.com/office/drawing/2014/main" id="{D0848F4E-A655-309F-0DA6-CEA559BF251E}"/>
                  </a:ext>
                </a:extLst>
              </p:cNvPr>
              <p:cNvGraphicFramePr>
                <a:graphicFrameLocks noGrp="1"/>
              </p:cNvGraphicFramePr>
              <p:nvPr>
                <p:extLst>
                  <p:ext uri="{D42A27DB-BD31-4B8C-83A1-F6EECF244321}">
                    <p14:modId xmlns:p14="http://schemas.microsoft.com/office/powerpoint/2010/main" val="153478532"/>
                  </p:ext>
                </p:extLst>
              </p:nvPr>
            </p:nvGraphicFramePr>
            <p:xfrm>
              <a:off x="6567886" y="3371030"/>
              <a:ext cx="5334080" cy="1371600"/>
            </p:xfrm>
            <a:graphic>
              <a:graphicData uri="http://schemas.openxmlformats.org/drawingml/2006/table">
                <a:tbl>
                  <a:tblPr firstRow="1" bandRow="1">
                    <a:tableStyleId>{93296810-A885-4BE3-A3E7-6D5BEEA58F35}</a:tableStyleId>
                  </a:tblPr>
                  <a:tblGrid>
                    <a:gridCol w="2667040">
                      <a:extLst>
                        <a:ext uri="{9D8B030D-6E8A-4147-A177-3AD203B41FA5}">
                          <a16:colId xmlns:a16="http://schemas.microsoft.com/office/drawing/2014/main" val="839307670"/>
                        </a:ext>
                      </a:extLst>
                    </a:gridCol>
                    <a:gridCol w="2667040">
                      <a:extLst>
                        <a:ext uri="{9D8B030D-6E8A-4147-A177-3AD203B41FA5}">
                          <a16:colId xmlns:a16="http://schemas.microsoft.com/office/drawing/2014/main" val="2374607023"/>
                        </a:ext>
                      </a:extLst>
                    </a:gridCol>
                  </a:tblGrid>
                  <a:tr h="370840">
                    <a:tc>
                      <a:txBody>
                        <a:bodyPr/>
                        <a:lstStyle/>
                        <a:p>
                          <a:pPr algn="ctr"/>
                          <a:r>
                            <a:rPr kumimoji="1" lang="ja-JP" altLang="en-US" sz="2400" dirty="0"/>
                            <a:t>フィードバック回路</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1" i="1" smtClean="0">
                                        <a:latin typeface="Cambria Math" panose="02040503050406030204" pitchFamily="18" charset="0"/>
                                      </a:rPr>
                                      <m:t>𝒅</m:t>
                                    </m:r>
                                  </m:e>
                                  <m:sub>
                                    <m:r>
                                      <a:rPr kumimoji="1" lang="en-US" altLang="ja-JP" sz="2400" b="1" i="1" smtClean="0">
                                        <a:latin typeface="Cambria Math" panose="02040503050406030204" pitchFamily="18" charset="0"/>
                                      </a:rPr>
                                      <m:t>𝒎𝒊𝒏</m:t>
                                    </m:r>
                                  </m:sub>
                                </m:sSub>
                              </m:oMath>
                            </m:oMathPara>
                          </a14:m>
                          <a:endParaRPr kumimoji="1" lang="ja-JP" altLang="en-US" sz="2400" dirty="0"/>
                        </a:p>
                      </a:txBody>
                      <a:tcPr/>
                    </a:tc>
                    <a:extLst>
                      <a:ext uri="{0D108BD9-81ED-4DB2-BD59-A6C34878D82A}">
                        <a16:rowId xmlns:a16="http://schemas.microsoft.com/office/drawing/2014/main" val="3441148990"/>
                      </a:ext>
                    </a:extLst>
                  </a:tr>
                  <a:tr h="370840">
                    <a:tc>
                      <a:txBody>
                        <a:bodyPr/>
                        <a:lstStyle/>
                        <a:p>
                          <a:pPr algn="l"/>
                          <a:r>
                            <a:rPr kumimoji="1" lang="en-US" altLang="ja-JP" sz="2400" dirty="0">
                              <a:solidFill>
                                <a:schemeClr val="tx1">
                                  <a:lumMod val="75000"/>
                                  <a:lumOff val="25000"/>
                                </a:schemeClr>
                              </a:solidFill>
                            </a:rPr>
                            <a:t>(a)</a:t>
                          </a:r>
                          <a:r>
                            <a:rPr kumimoji="1" lang="ja-JP" altLang="en-US" sz="2400" dirty="0">
                              <a:solidFill>
                                <a:schemeClr val="tx1">
                                  <a:lumMod val="75000"/>
                                  <a:lumOff val="25000"/>
                                </a:schemeClr>
                              </a:solidFill>
                            </a:rPr>
                            <a:t>の時</a:t>
                          </a:r>
                        </a:p>
                      </a:txBody>
                      <a:tcPr/>
                    </a:tc>
                    <a:tc>
                      <a:txBody>
                        <a:bodyPr/>
                        <a:lstStyle/>
                        <a:p>
                          <a:pPr algn="ctr"/>
                          <a:r>
                            <a:rPr kumimoji="1" lang="en-US" altLang="ja-JP" sz="2400" dirty="0">
                              <a:solidFill>
                                <a:schemeClr val="tx1">
                                  <a:lumMod val="75000"/>
                                  <a:lumOff val="25000"/>
                                </a:schemeClr>
                              </a:solidFill>
                            </a:rPr>
                            <a:t>0.0259</a:t>
                          </a:r>
                          <a:endParaRPr kumimoji="1" lang="ja-JP" altLang="en-US" sz="2400" dirty="0">
                            <a:solidFill>
                              <a:schemeClr val="tx1">
                                <a:lumMod val="75000"/>
                                <a:lumOff val="25000"/>
                              </a:schemeClr>
                            </a:solidFill>
                          </a:endParaRPr>
                        </a:p>
                      </a:txBody>
                      <a:tcPr/>
                    </a:tc>
                    <a:extLst>
                      <a:ext uri="{0D108BD9-81ED-4DB2-BD59-A6C34878D82A}">
                        <a16:rowId xmlns:a16="http://schemas.microsoft.com/office/drawing/2014/main" val="1953854171"/>
                      </a:ext>
                    </a:extLst>
                  </a:tr>
                  <a:tr h="370840">
                    <a:tc>
                      <a:txBody>
                        <a:bodyPr/>
                        <a:lstStyle/>
                        <a:p>
                          <a:pPr algn="l"/>
                          <a:r>
                            <a:rPr kumimoji="1" lang="en-US" altLang="ja-JP" sz="2400" dirty="0">
                              <a:solidFill>
                                <a:schemeClr val="tx1">
                                  <a:lumMod val="75000"/>
                                  <a:lumOff val="25000"/>
                                </a:schemeClr>
                              </a:solidFill>
                            </a:rPr>
                            <a:t>(c)</a:t>
                          </a:r>
                          <a:r>
                            <a:rPr kumimoji="1" lang="ja-JP" altLang="en-US" sz="2400" dirty="0">
                              <a:solidFill>
                                <a:schemeClr val="tx1">
                                  <a:lumMod val="75000"/>
                                  <a:lumOff val="25000"/>
                                </a:schemeClr>
                              </a:solidFill>
                            </a:rPr>
                            <a:t>の時</a:t>
                          </a:r>
                          <a:r>
                            <a:rPr kumimoji="1" lang="en-US" altLang="ja-JP" sz="2400" dirty="0">
                              <a:solidFill>
                                <a:schemeClr val="tx1">
                                  <a:lumMod val="75000"/>
                                  <a:lumOff val="25000"/>
                                </a:schemeClr>
                              </a:solidFill>
                            </a:rPr>
                            <a:t>(max</a:t>
                          </a:r>
                          <a:r>
                            <a:rPr kumimoji="1" lang="ja-JP" altLang="en-US" sz="2400" dirty="0">
                              <a:solidFill>
                                <a:schemeClr val="tx1">
                                  <a:lumMod val="75000"/>
                                  <a:lumOff val="25000"/>
                                </a:schemeClr>
                              </a:solidFill>
                            </a:rPr>
                            <a:t>時</a:t>
                          </a:r>
                          <a:r>
                            <a:rPr kumimoji="1" lang="en-US" altLang="ja-JP" sz="2400" dirty="0">
                              <a:solidFill>
                                <a:schemeClr val="tx1">
                                  <a:lumMod val="75000"/>
                                  <a:lumOff val="25000"/>
                                </a:schemeClr>
                              </a:solidFill>
                            </a:rPr>
                            <a:t>)</a:t>
                          </a:r>
                          <a:endParaRPr kumimoji="1" lang="ja-JP" altLang="en-US" sz="2400" dirty="0">
                            <a:solidFill>
                              <a:schemeClr val="tx1">
                                <a:lumMod val="75000"/>
                                <a:lumOff val="25000"/>
                              </a:schemeClr>
                            </a:solidFill>
                          </a:endParaRPr>
                        </a:p>
                      </a:txBody>
                      <a:tcPr/>
                    </a:tc>
                    <a:tc>
                      <a:txBody>
                        <a:bodyPr/>
                        <a:lstStyle/>
                        <a:p>
                          <a:pPr algn="ctr"/>
                          <a:r>
                            <a:rPr kumimoji="1" lang="en-US" altLang="ja-JP" sz="2400" dirty="0">
                              <a:solidFill>
                                <a:schemeClr val="tx1">
                                  <a:lumMod val="75000"/>
                                  <a:lumOff val="25000"/>
                                </a:schemeClr>
                              </a:solidFill>
                            </a:rPr>
                            <a:t>0.0440</a:t>
                          </a:r>
                          <a:endParaRPr kumimoji="1" lang="ja-JP" altLang="en-US" sz="2400" dirty="0">
                            <a:solidFill>
                              <a:schemeClr val="tx1">
                                <a:lumMod val="75000"/>
                                <a:lumOff val="25000"/>
                              </a:schemeClr>
                            </a:solidFill>
                          </a:endParaRPr>
                        </a:p>
                      </a:txBody>
                      <a:tcPr/>
                    </a:tc>
                    <a:extLst>
                      <a:ext uri="{0D108BD9-81ED-4DB2-BD59-A6C34878D82A}">
                        <a16:rowId xmlns:a16="http://schemas.microsoft.com/office/drawing/2014/main" val="3750787339"/>
                      </a:ext>
                    </a:extLst>
                  </a:tr>
                </a:tbl>
              </a:graphicData>
            </a:graphic>
          </p:graphicFrame>
        </mc:Choice>
        <mc:Fallback>
          <p:graphicFrame>
            <p:nvGraphicFramePr>
              <p:cNvPr id="47" name="表 47">
                <a:extLst>
                  <a:ext uri="{FF2B5EF4-FFF2-40B4-BE49-F238E27FC236}">
                    <a16:creationId xmlns:a16="http://schemas.microsoft.com/office/drawing/2014/main" id="{D0848F4E-A655-309F-0DA6-CEA559BF251E}"/>
                  </a:ext>
                </a:extLst>
              </p:cNvPr>
              <p:cNvGraphicFramePr>
                <a:graphicFrameLocks noGrp="1"/>
              </p:cNvGraphicFramePr>
              <p:nvPr>
                <p:extLst>
                  <p:ext uri="{D42A27DB-BD31-4B8C-83A1-F6EECF244321}">
                    <p14:modId xmlns:p14="http://schemas.microsoft.com/office/powerpoint/2010/main" val="153478532"/>
                  </p:ext>
                </p:extLst>
              </p:nvPr>
            </p:nvGraphicFramePr>
            <p:xfrm>
              <a:off x="6567886" y="3371030"/>
              <a:ext cx="5334080" cy="1371600"/>
            </p:xfrm>
            <a:graphic>
              <a:graphicData uri="http://schemas.openxmlformats.org/drawingml/2006/table">
                <a:tbl>
                  <a:tblPr firstRow="1" bandRow="1">
                    <a:tableStyleId>{93296810-A885-4BE3-A3E7-6D5BEEA58F35}</a:tableStyleId>
                  </a:tblPr>
                  <a:tblGrid>
                    <a:gridCol w="2667040">
                      <a:extLst>
                        <a:ext uri="{9D8B030D-6E8A-4147-A177-3AD203B41FA5}">
                          <a16:colId xmlns:a16="http://schemas.microsoft.com/office/drawing/2014/main" val="839307670"/>
                        </a:ext>
                      </a:extLst>
                    </a:gridCol>
                    <a:gridCol w="2667040">
                      <a:extLst>
                        <a:ext uri="{9D8B030D-6E8A-4147-A177-3AD203B41FA5}">
                          <a16:colId xmlns:a16="http://schemas.microsoft.com/office/drawing/2014/main" val="2374607023"/>
                        </a:ext>
                      </a:extLst>
                    </a:gridCol>
                  </a:tblGrid>
                  <a:tr h="457200">
                    <a:tc>
                      <a:txBody>
                        <a:bodyPr/>
                        <a:lstStyle/>
                        <a:p>
                          <a:pPr algn="ctr"/>
                          <a:r>
                            <a:rPr kumimoji="1" lang="ja-JP" altLang="en-US" sz="2400" dirty="0"/>
                            <a:t>フィードバック回路</a:t>
                          </a:r>
                        </a:p>
                      </a:txBody>
                      <a:tcPr/>
                    </a:tc>
                    <a:tc>
                      <a:txBody>
                        <a:bodyPr/>
                        <a:lstStyle/>
                        <a:p>
                          <a:endParaRPr lang="ja-JP"/>
                        </a:p>
                      </a:txBody>
                      <a:tcPr>
                        <a:blipFill>
                          <a:blip r:embed="rId5"/>
                          <a:stretch>
                            <a:fillRect l="-100228" t="-13333" r="-913" b="-233333"/>
                          </a:stretch>
                        </a:blipFill>
                      </a:tcPr>
                    </a:tc>
                    <a:extLst>
                      <a:ext uri="{0D108BD9-81ED-4DB2-BD59-A6C34878D82A}">
                        <a16:rowId xmlns:a16="http://schemas.microsoft.com/office/drawing/2014/main" val="3441148990"/>
                      </a:ext>
                    </a:extLst>
                  </a:tr>
                  <a:tr h="457200">
                    <a:tc>
                      <a:txBody>
                        <a:bodyPr/>
                        <a:lstStyle/>
                        <a:p>
                          <a:pPr algn="l"/>
                          <a:r>
                            <a:rPr kumimoji="1" lang="en-US" altLang="ja-JP" sz="2400" dirty="0">
                              <a:solidFill>
                                <a:schemeClr val="tx1">
                                  <a:lumMod val="75000"/>
                                  <a:lumOff val="25000"/>
                                </a:schemeClr>
                              </a:solidFill>
                            </a:rPr>
                            <a:t>(a)</a:t>
                          </a:r>
                          <a:r>
                            <a:rPr kumimoji="1" lang="ja-JP" altLang="en-US" sz="2400" dirty="0">
                              <a:solidFill>
                                <a:schemeClr val="tx1">
                                  <a:lumMod val="75000"/>
                                  <a:lumOff val="25000"/>
                                </a:schemeClr>
                              </a:solidFill>
                            </a:rPr>
                            <a:t>の時</a:t>
                          </a:r>
                        </a:p>
                      </a:txBody>
                      <a:tcPr/>
                    </a:tc>
                    <a:tc>
                      <a:txBody>
                        <a:bodyPr/>
                        <a:lstStyle/>
                        <a:p>
                          <a:pPr algn="ctr"/>
                          <a:r>
                            <a:rPr kumimoji="1" lang="en-US" altLang="ja-JP" sz="2400" dirty="0">
                              <a:solidFill>
                                <a:schemeClr val="tx1">
                                  <a:lumMod val="75000"/>
                                  <a:lumOff val="25000"/>
                                </a:schemeClr>
                              </a:solidFill>
                            </a:rPr>
                            <a:t>0.0259</a:t>
                          </a:r>
                          <a:endParaRPr kumimoji="1" lang="ja-JP" altLang="en-US" sz="2400" dirty="0">
                            <a:solidFill>
                              <a:schemeClr val="tx1">
                                <a:lumMod val="75000"/>
                                <a:lumOff val="25000"/>
                              </a:schemeClr>
                            </a:solidFill>
                          </a:endParaRPr>
                        </a:p>
                      </a:txBody>
                      <a:tcPr/>
                    </a:tc>
                    <a:extLst>
                      <a:ext uri="{0D108BD9-81ED-4DB2-BD59-A6C34878D82A}">
                        <a16:rowId xmlns:a16="http://schemas.microsoft.com/office/drawing/2014/main" val="1953854171"/>
                      </a:ext>
                    </a:extLst>
                  </a:tr>
                  <a:tr h="457200">
                    <a:tc>
                      <a:txBody>
                        <a:bodyPr/>
                        <a:lstStyle/>
                        <a:p>
                          <a:pPr algn="l"/>
                          <a:r>
                            <a:rPr kumimoji="1" lang="en-US" altLang="ja-JP" sz="2400" dirty="0">
                              <a:solidFill>
                                <a:schemeClr val="tx1">
                                  <a:lumMod val="75000"/>
                                  <a:lumOff val="25000"/>
                                </a:schemeClr>
                              </a:solidFill>
                            </a:rPr>
                            <a:t>(c)</a:t>
                          </a:r>
                          <a:r>
                            <a:rPr kumimoji="1" lang="ja-JP" altLang="en-US" sz="2400" dirty="0">
                              <a:solidFill>
                                <a:schemeClr val="tx1">
                                  <a:lumMod val="75000"/>
                                  <a:lumOff val="25000"/>
                                </a:schemeClr>
                              </a:solidFill>
                            </a:rPr>
                            <a:t>の時</a:t>
                          </a:r>
                          <a:r>
                            <a:rPr kumimoji="1" lang="en-US" altLang="ja-JP" sz="2400" dirty="0">
                              <a:solidFill>
                                <a:schemeClr val="tx1">
                                  <a:lumMod val="75000"/>
                                  <a:lumOff val="25000"/>
                                </a:schemeClr>
                              </a:solidFill>
                            </a:rPr>
                            <a:t>(max</a:t>
                          </a:r>
                          <a:r>
                            <a:rPr kumimoji="1" lang="ja-JP" altLang="en-US" sz="2400" dirty="0">
                              <a:solidFill>
                                <a:schemeClr val="tx1">
                                  <a:lumMod val="75000"/>
                                  <a:lumOff val="25000"/>
                                </a:schemeClr>
                              </a:solidFill>
                            </a:rPr>
                            <a:t>時</a:t>
                          </a:r>
                          <a:r>
                            <a:rPr kumimoji="1" lang="en-US" altLang="ja-JP" sz="2400" dirty="0">
                              <a:solidFill>
                                <a:schemeClr val="tx1">
                                  <a:lumMod val="75000"/>
                                  <a:lumOff val="25000"/>
                                </a:schemeClr>
                              </a:solidFill>
                            </a:rPr>
                            <a:t>)</a:t>
                          </a:r>
                          <a:endParaRPr kumimoji="1" lang="ja-JP" altLang="en-US" sz="2400" dirty="0">
                            <a:solidFill>
                              <a:schemeClr val="tx1">
                                <a:lumMod val="75000"/>
                                <a:lumOff val="25000"/>
                              </a:schemeClr>
                            </a:solidFill>
                          </a:endParaRPr>
                        </a:p>
                      </a:txBody>
                      <a:tcPr/>
                    </a:tc>
                    <a:tc>
                      <a:txBody>
                        <a:bodyPr/>
                        <a:lstStyle/>
                        <a:p>
                          <a:pPr algn="ctr"/>
                          <a:r>
                            <a:rPr kumimoji="1" lang="en-US" altLang="ja-JP" sz="2400" dirty="0">
                              <a:solidFill>
                                <a:schemeClr val="tx1">
                                  <a:lumMod val="75000"/>
                                  <a:lumOff val="25000"/>
                                </a:schemeClr>
                              </a:solidFill>
                            </a:rPr>
                            <a:t>0.0440</a:t>
                          </a:r>
                          <a:endParaRPr kumimoji="1" lang="ja-JP" altLang="en-US" sz="2400" dirty="0">
                            <a:solidFill>
                              <a:schemeClr val="tx1">
                                <a:lumMod val="75000"/>
                                <a:lumOff val="25000"/>
                              </a:schemeClr>
                            </a:solidFill>
                          </a:endParaRPr>
                        </a:p>
                      </a:txBody>
                      <a:tcPr/>
                    </a:tc>
                    <a:extLst>
                      <a:ext uri="{0D108BD9-81ED-4DB2-BD59-A6C34878D82A}">
                        <a16:rowId xmlns:a16="http://schemas.microsoft.com/office/drawing/2014/main" val="3750787339"/>
                      </a:ext>
                    </a:extLst>
                  </a:tr>
                </a:tbl>
              </a:graphicData>
            </a:graphic>
          </p:graphicFrame>
        </mc:Fallback>
      </mc:AlternateContent>
      <mc:AlternateContent xmlns:mc="http://schemas.openxmlformats.org/markup-compatibility/2006">
        <mc:Choice xmlns:a14="http://schemas.microsoft.com/office/drawing/2010/main" Requires="a14">
          <p:sp>
            <p:nvSpPr>
              <p:cNvPr id="48" name="テキスト ボックス 47">
                <a:extLst>
                  <a:ext uri="{FF2B5EF4-FFF2-40B4-BE49-F238E27FC236}">
                    <a16:creationId xmlns:a16="http://schemas.microsoft.com/office/drawing/2014/main" id="{B7581DD1-ED80-C775-1D1A-370542E803B6}"/>
                  </a:ext>
                </a:extLst>
              </p:cNvPr>
              <p:cNvSpPr txBox="1"/>
              <p:nvPr/>
            </p:nvSpPr>
            <p:spPr>
              <a:xfrm>
                <a:off x="6870078" y="1221935"/>
                <a:ext cx="5192018" cy="1027012"/>
              </a:xfrm>
              <a:prstGeom prst="rect">
                <a:avLst/>
              </a:prstGeom>
              <a:noFill/>
            </p:spPr>
            <p:txBody>
              <a:bodyPr wrap="square" rtlCol="0">
                <a:spAutoFit/>
              </a:bodyPr>
              <a:lstStyle/>
              <a:p>
                <a:r>
                  <a:rPr lang="ja-JP" altLang="en-US" sz="2400" dirty="0">
                    <a:solidFill>
                      <a:schemeClr val="tx1">
                        <a:lumMod val="75000"/>
                        <a:lumOff val="25000"/>
                      </a:schemeClr>
                    </a:solidFill>
                  </a:rPr>
                  <a:t>フィードバック回路のインピーダンスは</a:t>
                </a:r>
                <a:endParaRPr lang="en-US" altLang="ja-JP" sz="2400" dirty="0">
                  <a:solidFill>
                    <a:schemeClr val="tx1">
                      <a:lumMod val="75000"/>
                      <a:lumOff val="25000"/>
                    </a:schemeClr>
                  </a:solidFill>
                </a:endParaRPr>
              </a:p>
              <a:p>
                <a:pPr algn="ctr"/>
                <a14:m>
                  <m:oMath xmlns:m="http://schemas.openxmlformats.org/officeDocument/2006/math">
                    <m:r>
                      <a:rPr kumimoji="1" lang="en-US" altLang="ja-JP" sz="2400" b="0" i="1" smtClean="0">
                        <a:solidFill>
                          <a:schemeClr val="tx1">
                            <a:lumMod val="75000"/>
                            <a:lumOff val="25000"/>
                          </a:schemeClr>
                        </a:solidFill>
                        <a:latin typeface="Cambria Math" panose="02040503050406030204" pitchFamily="18" charset="0"/>
                      </a:rPr>
                      <m:t>𝑍</m:t>
                    </m:r>
                    <m:r>
                      <a:rPr kumimoji="1" lang="en-US" altLang="ja-JP" sz="2400" b="0" i="1" smtClean="0">
                        <a:solidFill>
                          <a:schemeClr val="tx1">
                            <a:lumMod val="75000"/>
                            <a:lumOff val="25000"/>
                          </a:schemeClr>
                        </a:solidFill>
                        <a:latin typeface="Cambria Math" panose="02040503050406030204" pitchFamily="18" charset="0"/>
                      </a:rPr>
                      <m:t>=</m:t>
                    </m:r>
                    <m:r>
                      <a:rPr kumimoji="1" lang="en-US" altLang="ja-JP" sz="2400" b="0" i="1" smtClean="0">
                        <a:solidFill>
                          <a:schemeClr val="tx1">
                            <a:lumMod val="75000"/>
                            <a:lumOff val="25000"/>
                          </a:schemeClr>
                        </a:solidFill>
                        <a:latin typeface="Cambria Math" panose="02040503050406030204" pitchFamily="18" charset="0"/>
                      </a:rPr>
                      <m:t>𝑅</m:t>
                    </m:r>
                    <m:r>
                      <a:rPr kumimoji="1" lang="en-US" altLang="ja-JP" sz="2400" b="0" i="1" smtClean="0">
                        <a:solidFill>
                          <a:schemeClr val="tx1">
                            <a:lumMod val="75000"/>
                            <a:lumOff val="25000"/>
                          </a:schemeClr>
                        </a:solidFill>
                        <a:latin typeface="Cambria Math" panose="02040503050406030204" pitchFamily="18" charset="0"/>
                      </a:rPr>
                      <m:t>+</m:t>
                    </m:r>
                    <m:f>
                      <m:fPr>
                        <m:ctrlPr>
                          <a:rPr kumimoji="1" lang="en-US" altLang="ja-JP" sz="2400" b="0" i="1" smtClean="0">
                            <a:solidFill>
                              <a:schemeClr val="tx1">
                                <a:lumMod val="75000"/>
                                <a:lumOff val="25000"/>
                              </a:schemeClr>
                            </a:solidFill>
                            <a:latin typeface="Cambria Math" panose="02040503050406030204" pitchFamily="18" charset="0"/>
                          </a:rPr>
                        </m:ctrlPr>
                      </m:fPr>
                      <m:num>
                        <m:r>
                          <a:rPr kumimoji="1" lang="en-US" altLang="ja-JP" sz="2400" b="0" i="1" smtClean="0">
                            <a:solidFill>
                              <a:schemeClr val="tx1">
                                <a:lumMod val="75000"/>
                                <a:lumOff val="25000"/>
                              </a:schemeClr>
                            </a:solidFill>
                            <a:latin typeface="Cambria Math" panose="02040503050406030204" pitchFamily="18" charset="0"/>
                          </a:rPr>
                          <m:t>1</m:t>
                        </m:r>
                      </m:num>
                      <m:den>
                        <m:r>
                          <a:rPr kumimoji="1" lang="en-US" altLang="ja-JP" sz="2400" b="0" i="1" smtClean="0">
                            <a:solidFill>
                              <a:schemeClr val="tx1">
                                <a:lumMod val="75000"/>
                                <a:lumOff val="25000"/>
                              </a:schemeClr>
                            </a:solidFill>
                            <a:latin typeface="Cambria Math" panose="02040503050406030204" pitchFamily="18" charset="0"/>
                          </a:rPr>
                          <m:t>𝑗</m:t>
                        </m:r>
                        <m:r>
                          <a:rPr kumimoji="1" lang="ja-JP" altLang="en-US" sz="2400" b="0" i="1" smtClean="0">
                            <a:solidFill>
                              <a:schemeClr val="tx1">
                                <a:lumMod val="75000"/>
                                <a:lumOff val="25000"/>
                              </a:schemeClr>
                            </a:solidFill>
                            <a:latin typeface="Cambria Math" panose="02040503050406030204" pitchFamily="18" charset="0"/>
                          </a:rPr>
                          <m:t>𝜔</m:t>
                        </m:r>
                        <m:r>
                          <a:rPr kumimoji="1" lang="en-US" altLang="ja-JP" sz="2400" b="0" i="1" smtClean="0">
                            <a:solidFill>
                              <a:schemeClr val="tx1">
                                <a:lumMod val="75000"/>
                                <a:lumOff val="25000"/>
                              </a:schemeClr>
                            </a:solidFill>
                            <a:latin typeface="Cambria Math" panose="02040503050406030204" pitchFamily="18" charset="0"/>
                          </a:rPr>
                          <m:t>𝐶</m:t>
                        </m:r>
                      </m:den>
                    </m:f>
                    <m:r>
                      <a:rPr kumimoji="1" lang="en-US" altLang="ja-JP" sz="2400" b="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2400" b="0" dirty="0">
                    <a:solidFill>
                      <a:schemeClr val="tx1">
                        <a:lumMod val="75000"/>
                        <a:lumOff val="25000"/>
                      </a:schemeClr>
                    </a:solidFill>
                  </a:rPr>
                  <a:t>(</a:t>
                </a:r>
                <a:r>
                  <a:rPr lang="en-US" altLang="ja-JP" sz="2400" dirty="0">
                    <a:solidFill>
                      <a:schemeClr val="tx1">
                        <a:lumMod val="75000"/>
                        <a:lumOff val="25000"/>
                      </a:schemeClr>
                    </a:solidFill>
                  </a:rPr>
                  <a:t>1</a:t>
                </a:r>
                <a:r>
                  <a:rPr kumimoji="1" lang="en-US" altLang="ja-JP" sz="2400" b="0" dirty="0">
                    <a:solidFill>
                      <a:schemeClr val="tx1">
                        <a:lumMod val="75000"/>
                        <a:lumOff val="25000"/>
                      </a:schemeClr>
                    </a:solidFill>
                  </a:rPr>
                  <a:t>)</a:t>
                </a:r>
              </a:p>
            </p:txBody>
          </p:sp>
        </mc:Choice>
        <mc:Fallback>
          <p:sp>
            <p:nvSpPr>
              <p:cNvPr id="48" name="テキスト ボックス 47">
                <a:extLst>
                  <a:ext uri="{FF2B5EF4-FFF2-40B4-BE49-F238E27FC236}">
                    <a16:creationId xmlns:a16="http://schemas.microsoft.com/office/drawing/2014/main" id="{B7581DD1-ED80-C775-1D1A-370542E803B6}"/>
                  </a:ext>
                </a:extLst>
              </p:cNvPr>
              <p:cNvSpPr txBox="1">
                <a:spLocks noRot="1" noChangeAspect="1" noMove="1" noResize="1" noEditPoints="1" noAdjustHandles="1" noChangeArrowheads="1" noChangeShapeType="1" noTextEdit="1"/>
              </p:cNvSpPr>
              <p:nvPr/>
            </p:nvSpPr>
            <p:spPr>
              <a:xfrm>
                <a:off x="6870078" y="1221935"/>
                <a:ext cx="5192018" cy="1027012"/>
              </a:xfrm>
              <a:prstGeom prst="rect">
                <a:avLst/>
              </a:prstGeom>
              <a:blipFill>
                <a:blip r:embed="rId6"/>
                <a:stretch>
                  <a:fillRect l="-1878" t="-6509" b="-592"/>
                </a:stretch>
              </a:blipFill>
            </p:spPr>
            <p:txBody>
              <a:bodyPr/>
              <a:lstStyle/>
              <a:p>
                <a:r>
                  <a:rPr lang="ja-JP" altLang="en-US">
                    <a:noFill/>
                  </a:rPr>
                  <a:t> </a:t>
                </a:r>
              </a:p>
            </p:txBody>
          </p:sp>
        </mc:Fallback>
      </mc:AlternateContent>
      <p:cxnSp>
        <p:nvCxnSpPr>
          <p:cNvPr id="50" name="直線矢印コネクタ 49">
            <a:extLst>
              <a:ext uri="{FF2B5EF4-FFF2-40B4-BE49-F238E27FC236}">
                <a16:creationId xmlns:a16="http://schemas.microsoft.com/office/drawing/2014/main" id="{2564C93B-D1A3-2292-5462-8D259240A0B2}"/>
              </a:ext>
            </a:extLst>
          </p:cNvPr>
          <p:cNvCxnSpPr>
            <a:cxnSpLocks/>
          </p:cNvCxnSpPr>
          <p:nvPr/>
        </p:nvCxnSpPr>
        <p:spPr>
          <a:xfrm flipH="1" flipV="1">
            <a:off x="1779647" y="3469030"/>
            <a:ext cx="2026214" cy="7497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正方形/長方形 51">
                <a:extLst>
                  <a:ext uri="{FF2B5EF4-FFF2-40B4-BE49-F238E27FC236}">
                    <a16:creationId xmlns:a16="http://schemas.microsoft.com/office/drawing/2014/main" id="{76E923C9-35BD-29A5-28D0-CD2A3B2A4230}"/>
                  </a:ext>
                </a:extLst>
              </p:cNvPr>
              <p:cNvSpPr/>
              <p:nvPr/>
            </p:nvSpPr>
            <p:spPr>
              <a:xfrm>
                <a:off x="3709552" y="4165365"/>
                <a:ext cx="2739743" cy="495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n w="0"/>
                    <a:solidFill>
                      <a:srgbClr val="FF0000"/>
                    </a:solidFill>
                  </a:rPr>
                  <a:t>(c)</a:t>
                </a:r>
                <a:r>
                  <a:rPr lang="ja-JP" altLang="en-US" sz="2000" dirty="0">
                    <a:ln w="0"/>
                    <a:solidFill>
                      <a:srgbClr val="FF0000"/>
                    </a:solidFill>
                  </a:rPr>
                  <a:t>の時最大値</a:t>
                </a:r>
                <a:endParaRPr lang="en-US" altLang="ja-JP" sz="2000" dirty="0">
                  <a:ln w="0"/>
                  <a:solidFill>
                    <a:srgbClr val="FF0000"/>
                  </a:solidFill>
                </a:endParaRPr>
              </a:p>
              <a:p>
                <a:r>
                  <a:rPr kumimoji="1" lang="en-US" altLang="ja-JP" sz="2000" dirty="0">
                    <a:ln w="0"/>
                    <a:solidFill>
                      <a:srgbClr val="FF0000"/>
                    </a:solidFill>
                  </a:rPr>
                  <a:t>(</a:t>
                </a:r>
                <a14:m>
                  <m:oMath xmlns:m="http://schemas.openxmlformats.org/officeDocument/2006/math">
                    <m:r>
                      <a:rPr kumimoji="1" lang="en-US" altLang="ja-JP" sz="2000" b="0" i="1" smtClean="0">
                        <a:ln w="0"/>
                        <a:solidFill>
                          <a:srgbClr val="FF0000"/>
                        </a:solidFill>
                        <a:latin typeface="Cambria Math" panose="02040503050406030204" pitchFamily="18" charset="0"/>
                      </a:rPr>
                      <m:t>𝑅</m:t>
                    </m:r>
                    <m:r>
                      <a:rPr kumimoji="1" lang="en-US" altLang="ja-JP" sz="2000" b="0" i="1" smtClean="0">
                        <a:ln w="0"/>
                        <a:solidFill>
                          <a:srgbClr val="FF0000"/>
                        </a:solidFill>
                        <a:latin typeface="Cambria Math" panose="02040503050406030204" pitchFamily="18" charset="0"/>
                      </a:rPr>
                      <m:t>=0</m:t>
                    </m:r>
                    <m:r>
                      <m:rPr>
                        <m:sty m:val="p"/>
                      </m:rPr>
                      <a:rPr kumimoji="1" lang="el-GR" altLang="ja-JP" sz="2000" b="0" i="1" smtClean="0">
                        <a:ln w="0"/>
                        <a:solidFill>
                          <a:srgbClr val="FF0000"/>
                        </a:solidFill>
                        <a:latin typeface="Cambria Math" panose="02040503050406030204" pitchFamily="18" charset="0"/>
                        <a:ea typeface="Cambria Math" panose="02040503050406030204" pitchFamily="18" charset="0"/>
                      </a:rPr>
                      <m:t>Ω</m:t>
                    </m:r>
                    <m:r>
                      <a:rPr kumimoji="1" lang="en-US" altLang="ja-JP" sz="2000" b="0" i="1" smtClean="0">
                        <a:ln w="0"/>
                        <a:solidFill>
                          <a:srgbClr val="FF0000"/>
                        </a:solidFill>
                        <a:latin typeface="Cambria Math" panose="02040503050406030204" pitchFamily="18" charset="0"/>
                        <a:ea typeface="Cambria Math" panose="02040503050406030204" pitchFamily="18" charset="0"/>
                      </a:rPr>
                      <m:t>,  </m:t>
                    </m:r>
                    <m:r>
                      <a:rPr kumimoji="1" lang="en-US" altLang="ja-JP" sz="2000" b="0" i="1" smtClean="0">
                        <a:ln w="0"/>
                        <a:solidFill>
                          <a:srgbClr val="FF0000"/>
                        </a:solidFill>
                        <a:latin typeface="Cambria Math" panose="02040503050406030204" pitchFamily="18" charset="0"/>
                        <a:ea typeface="Cambria Math" panose="02040503050406030204" pitchFamily="18" charset="0"/>
                      </a:rPr>
                      <m:t>𝐶</m:t>
                    </m:r>
                    <m:r>
                      <a:rPr kumimoji="1" lang="en-US" altLang="ja-JP" sz="2000" b="0" i="1" smtClean="0">
                        <a:ln w="0"/>
                        <a:solidFill>
                          <a:srgbClr val="FF0000"/>
                        </a:solidFill>
                        <a:latin typeface="Cambria Math" panose="02040503050406030204" pitchFamily="18" charset="0"/>
                        <a:ea typeface="Cambria Math" panose="02040503050406030204" pitchFamily="18" charset="0"/>
                      </a:rPr>
                      <m:t>=648</m:t>
                    </m:r>
                    <m:r>
                      <a:rPr kumimoji="1" lang="ja-JP" altLang="en-US" sz="2000" b="0" i="1" smtClean="0">
                        <a:ln w="0"/>
                        <a:solidFill>
                          <a:srgbClr val="FF0000"/>
                        </a:solidFill>
                        <a:latin typeface="Cambria Math" panose="02040503050406030204" pitchFamily="18" charset="0"/>
                        <a:ea typeface="Cambria Math" panose="02040503050406030204" pitchFamily="18" charset="0"/>
                      </a:rPr>
                      <m:t>𝜇</m:t>
                    </m:r>
                    <m:r>
                      <a:rPr kumimoji="1" lang="en-US" altLang="ja-JP" sz="2000" b="0" i="1" smtClean="0">
                        <a:ln w="0"/>
                        <a:solidFill>
                          <a:srgbClr val="FF0000"/>
                        </a:solidFill>
                        <a:latin typeface="Cambria Math" panose="02040503050406030204" pitchFamily="18" charset="0"/>
                        <a:ea typeface="Cambria Math" panose="02040503050406030204" pitchFamily="18" charset="0"/>
                      </a:rPr>
                      <m:t>𝐹</m:t>
                    </m:r>
                  </m:oMath>
                </a14:m>
                <a:r>
                  <a:rPr kumimoji="1" lang="en-US" altLang="ja-JP" sz="2000" dirty="0">
                    <a:ln w="0"/>
                    <a:solidFill>
                      <a:srgbClr val="FF0000"/>
                    </a:solidFill>
                  </a:rPr>
                  <a:t>)</a:t>
                </a:r>
                <a:endParaRPr kumimoji="1" lang="ja-JP" altLang="en-US" sz="2000" dirty="0">
                  <a:ln w="0"/>
                  <a:solidFill>
                    <a:srgbClr val="FF0000"/>
                  </a:solidFill>
                </a:endParaRPr>
              </a:p>
            </p:txBody>
          </p:sp>
        </mc:Choice>
        <mc:Fallback xmlns="">
          <p:sp>
            <p:nvSpPr>
              <p:cNvPr id="52" name="正方形/長方形 51">
                <a:extLst>
                  <a:ext uri="{FF2B5EF4-FFF2-40B4-BE49-F238E27FC236}">
                    <a16:creationId xmlns:a16="http://schemas.microsoft.com/office/drawing/2014/main" id="{76E923C9-35BD-29A5-28D0-CD2A3B2A4230}"/>
                  </a:ext>
                </a:extLst>
              </p:cNvPr>
              <p:cNvSpPr>
                <a:spLocks noRot="1" noChangeAspect="1" noMove="1" noResize="1" noEditPoints="1" noAdjustHandles="1" noChangeArrowheads="1" noChangeShapeType="1" noTextEdit="1"/>
              </p:cNvSpPr>
              <p:nvPr/>
            </p:nvSpPr>
            <p:spPr>
              <a:xfrm>
                <a:off x="3709552" y="4165365"/>
                <a:ext cx="2739743" cy="495694"/>
              </a:xfrm>
              <a:prstGeom prst="rect">
                <a:avLst/>
              </a:prstGeom>
              <a:blipFill>
                <a:blip r:embed="rId7"/>
                <a:stretch>
                  <a:fillRect l="-2450" t="-29268" b="-41463"/>
                </a:stretch>
              </a:blipFill>
              <a:ln>
                <a:noFill/>
              </a:ln>
            </p:spPr>
            <p:txBody>
              <a:bodyPr/>
              <a:lstStyle/>
              <a:p>
                <a:r>
                  <a:rPr lang="ja-JP" altLang="en-US">
                    <a:noFill/>
                  </a:rPr>
                  <a:t> </a:t>
                </a:r>
              </a:p>
            </p:txBody>
          </p:sp>
        </mc:Fallback>
      </mc:AlternateContent>
      <p:cxnSp>
        <p:nvCxnSpPr>
          <p:cNvPr id="54" name="直線コネクタ 53">
            <a:extLst>
              <a:ext uri="{FF2B5EF4-FFF2-40B4-BE49-F238E27FC236}">
                <a16:creationId xmlns:a16="http://schemas.microsoft.com/office/drawing/2014/main" id="{86EB2CA6-C342-9524-24C8-319AA6D3E709}"/>
              </a:ext>
            </a:extLst>
          </p:cNvPr>
          <p:cNvCxnSpPr>
            <a:cxnSpLocks/>
          </p:cNvCxnSpPr>
          <p:nvPr/>
        </p:nvCxnSpPr>
        <p:spPr>
          <a:xfrm flipH="1">
            <a:off x="1422689" y="5333519"/>
            <a:ext cx="4839105"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56" name="直線矢印コネクタ 55">
            <a:extLst>
              <a:ext uri="{FF2B5EF4-FFF2-40B4-BE49-F238E27FC236}">
                <a16:creationId xmlns:a16="http://schemas.microsoft.com/office/drawing/2014/main" id="{435B63AE-67D4-C4DC-12A8-37931DCABBD9}"/>
              </a:ext>
            </a:extLst>
          </p:cNvPr>
          <p:cNvCxnSpPr>
            <a:cxnSpLocks/>
          </p:cNvCxnSpPr>
          <p:nvPr/>
        </p:nvCxnSpPr>
        <p:spPr>
          <a:xfrm flipH="1" flipV="1">
            <a:off x="3791984" y="5356636"/>
            <a:ext cx="200263" cy="2959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9850DDC2-7DAB-4494-DCC8-86761B1E1AA7}"/>
              </a:ext>
            </a:extLst>
          </p:cNvPr>
          <p:cNvSpPr/>
          <p:nvPr/>
        </p:nvSpPr>
        <p:spPr>
          <a:xfrm>
            <a:off x="3892115" y="5420670"/>
            <a:ext cx="1106633" cy="495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n w="0"/>
                <a:solidFill>
                  <a:srgbClr val="FF0000"/>
                </a:solidFill>
              </a:rPr>
              <a:t>(a)</a:t>
            </a:r>
            <a:r>
              <a:rPr kumimoji="1" lang="ja-JP" altLang="en-US" sz="2000" dirty="0">
                <a:ln w="0"/>
                <a:solidFill>
                  <a:srgbClr val="FF0000"/>
                </a:solidFill>
              </a:rPr>
              <a:t>の時</a:t>
            </a:r>
          </a:p>
        </p:txBody>
      </p:sp>
      <p:sp>
        <p:nvSpPr>
          <p:cNvPr id="59" name="テキスト ボックス 58">
            <a:extLst>
              <a:ext uri="{FF2B5EF4-FFF2-40B4-BE49-F238E27FC236}">
                <a16:creationId xmlns:a16="http://schemas.microsoft.com/office/drawing/2014/main" id="{DC4728A8-B74A-96A1-6FC5-3A06532AE7B6}"/>
              </a:ext>
            </a:extLst>
          </p:cNvPr>
          <p:cNvSpPr txBox="1"/>
          <p:nvPr/>
        </p:nvSpPr>
        <p:spPr>
          <a:xfrm>
            <a:off x="6567886" y="5052139"/>
            <a:ext cx="11346882" cy="954107"/>
          </a:xfrm>
          <a:prstGeom prst="rect">
            <a:avLst/>
          </a:prstGeom>
          <a:noFill/>
        </p:spPr>
        <p:txBody>
          <a:bodyPr wrap="square" rtlCol="0">
            <a:spAutoFit/>
          </a:bodyPr>
          <a:lstStyle/>
          <a:p>
            <a:r>
              <a:rPr kumimoji="1" lang="ja-JP" altLang="en-US" sz="2800" dirty="0">
                <a:solidFill>
                  <a:schemeClr val="tx1">
                    <a:lumMod val="75000"/>
                    <a:lumOff val="25000"/>
                  </a:schemeClr>
                </a:solidFill>
              </a:rPr>
              <a:t>コンデンサを直列に追加することで</a:t>
            </a:r>
            <a:endParaRPr kumimoji="1" lang="en-US" altLang="ja-JP" sz="2800" dirty="0">
              <a:solidFill>
                <a:schemeClr val="tx1">
                  <a:lumMod val="75000"/>
                  <a:lumOff val="25000"/>
                </a:schemeClr>
              </a:solidFill>
            </a:endParaRPr>
          </a:p>
          <a:p>
            <a:r>
              <a:rPr kumimoji="1" lang="ja-JP" altLang="en-US" sz="2800" dirty="0">
                <a:solidFill>
                  <a:srgbClr val="FF0000"/>
                </a:solidFill>
              </a:rPr>
              <a:t>余裕が拡大した</a:t>
            </a:r>
          </a:p>
        </p:txBody>
      </p:sp>
      <p:sp>
        <p:nvSpPr>
          <p:cNvPr id="2" name="スライド番号プレースホルダー 3">
            <a:extLst>
              <a:ext uri="{FF2B5EF4-FFF2-40B4-BE49-F238E27FC236}">
                <a16:creationId xmlns:a16="http://schemas.microsoft.com/office/drawing/2014/main" id="{138496ED-FDFB-D8AF-1112-C6BFBCEF35DC}"/>
              </a:ext>
            </a:extLst>
          </p:cNvPr>
          <p:cNvSpPr>
            <a:spLocks noGrp="1"/>
          </p:cNvSpPr>
          <p:nvPr>
            <p:ph type="sldNum" sz="quarter" idx="12"/>
          </p:nvPr>
        </p:nvSpPr>
        <p:spPr>
          <a:xfrm>
            <a:off x="9405504" y="6449868"/>
            <a:ext cx="2743200" cy="365125"/>
          </a:xfrm>
        </p:spPr>
        <p:txBody>
          <a:bodyPr/>
          <a:lstStyle/>
          <a:p>
            <a:r>
              <a:rPr kumimoji="1"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9</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A987867-26C6-56B9-10AA-E59463D97799}"/>
              </a:ext>
            </a:extLst>
          </p:cNvPr>
          <p:cNvSpPr txBox="1"/>
          <p:nvPr/>
        </p:nvSpPr>
        <p:spPr>
          <a:xfrm>
            <a:off x="2249296" y="2643888"/>
            <a:ext cx="2679401"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Fig.11 </a:t>
            </a:r>
            <a:r>
              <a:rPr kumimoji="1" lang="ja-JP" altLang="en-US" sz="1200" dirty="0">
                <a:solidFill>
                  <a:schemeClr val="tx1">
                    <a:lumMod val="75000"/>
                    <a:lumOff val="25000"/>
                  </a:schemeClr>
                </a:solidFill>
              </a:rPr>
              <a:t>フィードバック回路図</a:t>
            </a:r>
          </a:p>
        </p:txBody>
      </p:sp>
      <p:sp>
        <p:nvSpPr>
          <p:cNvPr id="4" name="テキスト ボックス 3">
            <a:extLst>
              <a:ext uri="{FF2B5EF4-FFF2-40B4-BE49-F238E27FC236}">
                <a16:creationId xmlns:a16="http://schemas.microsoft.com/office/drawing/2014/main" id="{FE3FE4B1-820D-3E1C-FFDC-26409CBFEF85}"/>
              </a:ext>
            </a:extLst>
          </p:cNvPr>
          <p:cNvSpPr txBox="1"/>
          <p:nvPr/>
        </p:nvSpPr>
        <p:spPr>
          <a:xfrm>
            <a:off x="2326650" y="6393372"/>
            <a:ext cx="2679401"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Fig.12 </a:t>
            </a:r>
            <a:r>
              <a:rPr lang="ja-JP" altLang="en-US" sz="1200" dirty="0">
                <a:solidFill>
                  <a:schemeClr val="tx1">
                    <a:lumMod val="75000"/>
                    <a:lumOff val="25000"/>
                  </a:schemeClr>
                </a:solidFill>
              </a:rPr>
              <a:t>コンデンサによる余裕への影響</a:t>
            </a:r>
            <a:endParaRPr kumimoji="1" lang="ja-JP" altLang="en-US" sz="1200" dirty="0">
              <a:solidFill>
                <a:schemeClr val="tx1">
                  <a:lumMod val="75000"/>
                  <a:lumOff val="25000"/>
                </a:schemeClr>
              </a:solidFill>
            </a:endParaRPr>
          </a:p>
        </p:txBody>
      </p:sp>
      <p:sp>
        <p:nvSpPr>
          <p:cNvPr id="5" name="テキスト ボックス 4">
            <a:extLst>
              <a:ext uri="{FF2B5EF4-FFF2-40B4-BE49-F238E27FC236}">
                <a16:creationId xmlns:a16="http://schemas.microsoft.com/office/drawing/2014/main" id="{6A162E18-084A-BFB7-02D3-A9EA585D279D}"/>
              </a:ext>
            </a:extLst>
          </p:cNvPr>
          <p:cNvSpPr txBox="1"/>
          <p:nvPr/>
        </p:nvSpPr>
        <p:spPr>
          <a:xfrm>
            <a:off x="10360444" y="2043428"/>
            <a:ext cx="1701652" cy="276999"/>
          </a:xfrm>
          <a:prstGeom prst="rect">
            <a:avLst/>
          </a:prstGeom>
          <a:noFill/>
        </p:spPr>
        <p:txBody>
          <a:bodyPr wrap="square" rtlCol="0">
            <a:spAutoFit/>
          </a:bodyPr>
          <a:lstStyle/>
          <a:p>
            <a:pPr algn="ctr"/>
            <a:r>
              <a:rPr lang="ja-JP" altLang="en-US" sz="1200" dirty="0">
                <a:solidFill>
                  <a:schemeClr val="tx1">
                    <a:lumMod val="75000"/>
                    <a:lumOff val="25000"/>
                  </a:schemeClr>
                </a:solidFill>
              </a:rPr>
              <a:t>修論の式</a:t>
            </a:r>
            <a:r>
              <a:rPr lang="en-US" altLang="ja-JP" sz="1200" dirty="0">
                <a:solidFill>
                  <a:schemeClr val="tx1">
                    <a:lumMod val="75000"/>
                    <a:lumOff val="25000"/>
                  </a:schemeClr>
                </a:solidFill>
              </a:rPr>
              <a:t>(6.1)</a:t>
            </a:r>
            <a:r>
              <a:rPr lang="ja-JP" altLang="en-US" sz="1200" dirty="0">
                <a:solidFill>
                  <a:schemeClr val="tx1">
                    <a:lumMod val="75000"/>
                    <a:lumOff val="25000"/>
                  </a:schemeClr>
                </a:solidFill>
              </a:rPr>
              <a:t>に対応</a:t>
            </a:r>
            <a:endParaRPr kumimoji="1" lang="ja-JP" altLang="en-US" sz="1200" dirty="0">
              <a:solidFill>
                <a:schemeClr val="tx1">
                  <a:lumMod val="75000"/>
                  <a:lumOff val="25000"/>
                </a:schemeClr>
              </a:solidFill>
            </a:endParaRPr>
          </a:p>
        </p:txBody>
      </p:sp>
    </p:spTree>
    <p:extLst>
      <p:ext uri="{BB962C8B-B14F-4D97-AF65-F5344CB8AC3E}">
        <p14:creationId xmlns:p14="http://schemas.microsoft.com/office/powerpoint/2010/main" val="69121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76573C-0B08-C1FB-5B24-4087554FE972}"/>
              </a:ext>
            </a:extLst>
          </p:cNvPr>
          <p:cNvSpPr txBox="1"/>
          <p:nvPr/>
        </p:nvSpPr>
        <p:spPr>
          <a:xfrm>
            <a:off x="72741" y="90047"/>
            <a:ext cx="11591054"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発振する場合の余裕を拡大するフィードバック回路について</a:t>
            </a:r>
            <a:r>
              <a:rPr lang="en-US" altLang="ja-JP" sz="3200" b="1" dirty="0">
                <a:solidFill>
                  <a:schemeClr val="tx1">
                    <a:lumMod val="75000"/>
                    <a:lumOff val="25000"/>
                  </a:schemeClr>
                </a:solidFill>
                <a:latin typeface="+mj-ea"/>
                <a:ea typeface="+mj-ea"/>
              </a:rPr>
              <a:t>(2)</a:t>
            </a:r>
            <a:endParaRPr lang="ja-JP" altLang="en-US" sz="3200" b="1" dirty="0">
              <a:solidFill>
                <a:schemeClr val="tx1">
                  <a:lumMod val="75000"/>
                  <a:lumOff val="25000"/>
                </a:schemeClr>
              </a:solidFill>
              <a:latin typeface="+mj-ea"/>
              <a:ea typeface="+mj-ea"/>
            </a:endParaRPr>
          </a:p>
        </p:txBody>
      </p:sp>
      <mc:AlternateContent xmlns:mc="http://schemas.openxmlformats.org/markup-compatibility/2006">
        <mc:Choice xmlns:a14="http://schemas.microsoft.com/office/drawing/2010/main" Requires="a14">
          <p:sp>
            <p:nvSpPr>
              <p:cNvPr id="65" name="正方形/長方形 64">
                <a:extLst>
                  <a:ext uri="{FF2B5EF4-FFF2-40B4-BE49-F238E27FC236}">
                    <a16:creationId xmlns:a16="http://schemas.microsoft.com/office/drawing/2014/main" id="{D0490F0D-7763-2270-2AF6-3A1C68146DFF}"/>
                  </a:ext>
                </a:extLst>
              </p:cNvPr>
              <p:cNvSpPr/>
              <p:nvPr/>
            </p:nvSpPr>
            <p:spPr>
              <a:xfrm>
                <a:off x="464911" y="5205830"/>
                <a:ext cx="10505209" cy="1267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lumMod val="75000"/>
                        <a:lumOff val="25000"/>
                      </a:schemeClr>
                    </a:solidFill>
                  </a:rPr>
                  <a:t>・コア</a:t>
                </a:r>
                <a:r>
                  <a:rPr lang="en-US" altLang="ja-JP" sz="2800" dirty="0">
                    <a:solidFill>
                      <a:schemeClr val="tx1">
                        <a:lumMod val="75000"/>
                        <a:lumOff val="25000"/>
                      </a:schemeClr>
                    </a:solidFill>
                  </a:rPr>
                  <a:t>5</a:t>
                </a:r>
                <a:r>
                  <a:rPr lang="ja-JP" altLang="en-US" sz="2800" dirty="0">
                    <a:solidFill>
                      <a:schemeClr val="tx1">
                        <a:lumMod val="75000"/>
                        <a:lumOff val="25000"/>
                      </a:schemeClr>
                    </a:solidFill>
                  </a:rPr>
                  <a:t>段及び</a:t>
                </a:r>
                <a:r>
                  <a:rPr lang="en-US" altLang="ja-JP" sz="2800" dirty="0">
                    <a:solidFill>
                      <a:schemeClr val="tx1">
                        <a:lumMod val="75000"/>
                        <a:lumOff val="25000"/>
                      </a:schemeClr>
                    </a:solidFill>
                  </a:rPr>
                  <a:t>4</a:t>
                </a:r>
                <a:r>
                  <a:rPr lang="ja-JP" altLang="en-US" sz="2800" dirty="0">
                    <a:solidFill>
                      <a:schemeClr val="tx1">
                        <a:lumMod val="75000"/>
                        <a:lumOff val="25000"/>
                      </a:schemeClr>
                    </a:solidFill>
                  </a:rPr>
                  <a:t>段はある値を境に発振し，抵抗のみの余裕に近づく</a:t>
                </a:r>
                <a:endParaRPr lang="en-US" altLang="ja-JP" sz="2800" dirty="0">
                  <a:solidFill>
                    <a:schemeClr val="tx1">
                      <a:lumMod val="75000"/>
                      <a:lumOff val="25000"/>
                    </a:schemeClr>
                  </a:solidFill>
                </a:endParaRPr>
              </a:p>
              <a:p>
                <a:r>
                  <a:rPr lang="ja-JP" altLang="en-US" sz="2800" dirty="0">
                    <a:solidFill>
                      <a:schemeClr val="tx1">
                        <a:lumMod val="75000"/>
                        <a:lumOff val="25000"/>
                      </a:schemeClr>
                    </a:solidFill>
                  </a:rPr>
                  <a:t>・コア</a:t>
                </a:r>
                <a:r>
                  <a:rPr lang="en-US" altLang="ja-JP" sz="2800" dirty="0">
                    <a:solidFill>
                      <a:schemeClr val="tx1">
                        <a:lumMod val="75000"/>
                        <a:lumOff val="25000"/>
                      </a:schemeClr>
                    </a:solidFill>
                  </a:rPr>
                  <a:t>3</a:t>
                </a:r>
                <a:r>
                  <a:rPr lang="ja-JP" altLang="en-US" sz="2800" dirty="0">
                    <a:solidFill>
                      <a:schemeClr val="tx1">
                        <a:lumMod val="75000"/>
                        <a:lumOff val="25000"/>
                      </a:schemeClr>
                    </a:solidFill>
                  </a:rPr>
                  <a:t>段では一番発振しやすい短絡</a:t>
                </a:r>
                <a:r>
                  <a:rPr lang="en-US" altLang="ja-JP" sz="2800" dirty="0">
                    <a:solidFill>
                      <a:schemeClr val="tx1">
                        <a:lumMod val="75000"/>
                        <a:lumOff val="25000"/>
                      </a:schemeClr>
                    </a:solidFill>
                  </a:rPr>
                  <a:t>(</a:t>
                </a:r>
                <a14:m>
                  <m:oMath xmlns:m="http://schemas.openxmlformats.org/officeDocument/2006/math">
                    <m:r>
                      <a:rPr lang="en-US" altLang="ja-JP" sz="2800" b="0" i="1" smtClean="0">
                        <a:solidFill>
                          <a:schemeClr val="tx1">
                            <a:lumMod val="75000"/>
                            <a:lumOff val="25000"/>
                          </a:schemeClr>
                        </a:solidFill>
                        <a:latin typeface="Cambria Math" panose="02040503050406030204" pitchFamily="18" charset="0"/>
                      </a:rPr>
                      <m:t>𝑅</m:t>
                    </m:r>
                    <m:r>
                      <a:rPr lang="en-US" altLang="ja-JP" sz="2800" b="0" i="1" smtClean="0">
                        <a:solidFill>
                          <a:schemeClr val="tx1">
                            <a:lumMod val="75000"/>
                            <a:lumOff val="25000"/>
                          </a:schemeClr>
                        </a:solidFill>
                        <a:latin typeface="Cambria Math" panose="02040503050406030204" pitchFamily="18" charset="0"/>
                      </a:rPr>
                      <m:t>=0</m:t>
                    </m:r>
                    <m:r>
                      <m:rPr>
                        <m:sty m:val="p"/>
                      </m:rPr>
                      <a:rPr lang="el-GR" altLang="ja-JP" sz="2800" b="0" i="1" smtClean="0">
                        <a:solidFill>
                          <a:schemeClr val="tx1">
                            <a:lumMod val="75000"/>
                            <a:lumOff val="25000"/>
                          </a:schemeClr>
                        </a:solidFill>
                        <a:latin typeface="Cambria Math" panose="02040503050406030204" pitchFamily="18" charset="0"/>
                        <a:ea typeface="Cambria Math" panose="02040503050406030204" pitchFamily="18" charset="0"/>
                      </a:rPr>
                      <m:t>Ω</m:t>
                    </m:r>
                  </m:oMath>
                </a14:m>
                <a:r>
                  <a:rPr lang="en-US" altLang="ja-JP" sz="2800" dirty="0">
                    <a:solidFill>
                      <a:schemeClr val="tx1">
                        <a:lumMod val="75000"/>
                        <a:lumOff val="25000"/>
                      </a:schemeClr>
                    </a:solidFill>
                  </a:rPr>
                  <a:t>)</a:t>
                </a:r>
                <a:r>
                  <a:rPr lang="ja-JP" altLang="en-US" sz="2800" dirty="0">
                    <a:solidFill>
                      <a:schemeClr val="tx1">
                        <a:lumMod val="75000"/>
                        <a:lumOff val="25000"/>
                      </a:schemeClr>
                    </a:solidFill>
                  </a:rPr>
                  <a:t>でも発振しない</a:t>
                </a:r>
                <a:endParaRPr lang="en-US" altLang="ja-JP" sz="2800" dirty="0">
                  <a:solidFill>
                    <a:schemeClr val="tx1">
                      <a:lumMod val="75000"/>
                      <a:lumOff val="25000"/>
                    </a:schemeClr>
                  </a:solidFill>
                </a:endParaRPr>
              </a:p>
              <a:p>
                <a:r>
                  <a:rPr lang="ja-JP" altLang="en-US" sz="2800" dirty="0">
                    <a:solidFill>
                      <a:schemeClr val="tx1">
                        <a:lumMod val="75000"/>
                        <a:lumOff val="25000"/>
                      </a:schemeClr>
                    </a:solidFill>
                  </a:rPr>
                  <a:t>・コアの段数が下がると余裕の最大値が下がる</a:t>
                </a:r>
                <a:endParaRPr lang="en-US" altLang="ja-JP" sz="2800" dirty="0">
                  <a:solidFill>
                    <a:schemeClr val="tx1">
                      <a:lumMod val="75000"/>
                      <a:lumOff val="25000"/>
                    </a:schemeClr>
                  </a:solidFill>
                </a:endParaRPr>
              </a:p>
            </p:txBody>
          </p:sp>
        </mc:Choice>
        <mc:Fallback>
          <p:sp>
            <p:nvSpPr>
              <p:cNvPr id="65" name="正方形/長方形 64">
                <a:extLst>
                  <a:ext uri="{FF2B5EF4-FFF2-40B4-BE49-F238E27FC236}">
                    <a16:creationId xmlns:a16="http://schemas.microsoft.com/office/drawing/2014/main" id="{D0490F0D-7763-2270-2AF6-3A1C68146DFF}"/>
                  </a:ext>
                </a:extLst>
              </p:cNvPr>
              <p:cNvSpPr>
                <a:spLocks noRot="1" noChangeAspect="1" noMove="1" noResize="1" noEditPoints="1" noAdjustHandles="1" noChangeArrowheads="1" noChangeShapeType="1" noTextEdit="1"/>
              </p:cNvSpPr>
              <p:nvPr/>
            </p:nvSpPr>
            <p:spPr>
              <a:xfrm>
                <a:off x="464911" y="5205830"/>
                <a:ext cx="10505209" cy="1267691"/>
              </a:xfrm>
              <a:prstGeom prst="rect">
                <a:avLst/>
              </a:prstGeom>
              <a:blipFill>
                <a:blip r:embed="rId3"/>
                <a:stretch>
                  <a:fillRect l="-1160" t="-10577" b="-15865"/>
                </a:stretch>
              </a:blipFill>
              <a:ln>
                <a:noFill/>
              </a:ln>
            </p:spPr>
            <p:txBody>
              <a:bodyPr/>
              <a:lstStyle/>
              <a:p>
                <a:r>
                  <a:rPr lang="ja-JP" altLang="en-US">
                    <a:noFill/>
                  </a:rPr>
                  <a:t> </a:t>
                </a:r>
              </a:p>
            </p:txBody>
          </p:sp>
        </mc:Fallback>
      </mc:AlternateContent>
      <p:grpSp>
        <p:nvGrpSpPr>
          <p:cNvPr id="130" name="グループ化 129">
            <a:extLst>
              <a:ext uri="{FF2B5EF4-FFF2-40B4-BE49-F238E27FC236}">
                <a16:creationId xmlns:a16="http://schemas.microsoft.com/office/drawing/2014/main" id="{B7948541-6CA9-9BED-BA66-4AD55BBDD240}"/>
              </a:ext>
            </a:extLst>
          </p:cNvPr>
          <p:cNvGrpSpPr/>
          <p:nvPr/>
        </p:nvGrpSpPr>
        <p:grpSpPr>
          <a:xfrm>
            <a:off x="100149" y="786752"/>
            <a:ext cx="5981099" cy="4113147"/>
            <a:chOff x="0" y="969905"/>
            <a:chExt cx="6473654" cy="4113147"/>
          </a:xfrm>
        </p:grpSpPr>
        <mc:AlternateContent xmlns:mc="http://schemas.openxmlformats.org/markup-compatibility/2006">
          <mc:Choice xmlns:a14="http://schemas.microsoft.com/office/drawing/2010/main" Requires="a14">
            <p:sp>
              <p:nvSpPr>
                <p:cNvPr id="67" name="正方形/長方形 66">
                  <a:extLst>
                    <a:ext uri="{FF2B5EF4-FFF2-40B4-BE49-F238E27FC236}">
                      <a16:creationId xmlns:a16="http://schemas.microsoft.com/office/drawing/2014/main" id="{F33DDE27-27D8-2E0E-4FD9-4CF1FFFDEFEF}"/>
                    </a:ext>
                  </a:extLst>
                </p:cNvPr>
                <p:cNvSpPr/>
                <p:nvPr/>
              </p:nvSpPr>
              <p:spPr>
                <a:xfrm rot="16200000">
                  <a:off x="-305236" y="2456815"/>
                  <a:ext cx="1000125" cy="3896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2000" b="0" i="1" smtClean="0">
                                <a:solidFill>
                                  <a:schemeClr val="tx1">
                                    <a:lumMod val="75000"/>
                                    <a:lumOff val="25000"/>
                                  </a:schemeClr>
                                </a:solidFill>
                                <a:latin typeface="Cambria Math" panose="02040503050406030204" pitchFamily="18" charset="0"/>
                              </a:rPr>
                            </m:ctrlPr>
                          </m:sSubPr>
                          <m:e>
                            <m:r>
                              <a:rPr kumimoji="1" lang="en-US" altLang="ja-JP" sz="2000" b="0" i="1" smtClean="0">
                                <a:solidFill>
                                  <a:schemeClr val="tx1">
                                    <a:lumMod val="75000"/>
                                    <a:lumOff val="25000"/>
                                  </a:schemeClr>
                                </a:solidFill>
                                <a:latin typeface="Cambria Math" panose="02040503050406030204" pitchFamily="18" charset="0"/>
                              </a:rPr>
                              <m:t>𝑑</m:t>
                            </m:r>
                          </m:e>
                          <m:sub>
                            <m:r>
                              <a:rPr kumimoji="1" lang="en-US" altLang="ja-JP" sz="2000" b="0" i="1" smtClean="0">
                                <a:solidFill>
                                  <a:schemeClr val="tx1">
                                    <a:lumMod val="75000"/>
                                    <a:lumOff val="25000"/>
                                  </a:schemeClr>
                                </a:solidFill>
                                <a:latin typeface="Cambria Math" panose="02040503050406030204" pitchFamily="18" charset="0"/>
                              </a:rPr>
                              <m:t>𝑚𝑖𝑛</m:t>
                            </m:r>
                          </m:sub>
                        </m:sSub>
                      </m:oMath>
                    </m:oMathPara>
                  </a14:m>
                  <a:endParaRPr kumimoji="1"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mc:Choice>
          <mc:Fallback>
            <p:sp>
              <p:nvSpPr>
                <p:cNvPr id="67" name="正方形/長方形 66">
                  <a:extLst>
                    <a:ext uri="{FF2B5EF4-FFF2-40B4-BE49-F238E27FC236}">
                      <a16:creationId xmlns:a16="http://schemas.microsoft.com/office/drawing/2014/main" id="{F33DDE27-27D8-2E0E-4FD9-4CF1FFFDEFEF}"/>
                    </a:ext>
                  </a:extLst>
                </p:cNvPr>
                <p:cNvSpPr>
                  <a:spLocks noRot="1" noChangeAspect="1" noMove="1" noResize="1" noEditPoints="1" noAdjustHandles="1" noChangeArrowheads="1" noChangeShapeType="1" noTextEdit="1"/>
                </p:cNvSpPr>
                <p:nvPr/>
              </p:nvSpPr>
              <p:spPr>
                <a:xfrm rot="16200000">
                  <a:off x="-305236" y="2456815"/>
                  <a:ext cx="1000125" cy="389653"/>
                </a:xfrm>
                <a:prstGeom prst="rect">
                  <a:avLst/>
                </a:prstGeom>
                <a:blipFill>
                  <a:blip r:embed="rId4"/>
                  <a:stretch>
                    <a:fillRect r="-10169"/>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66" name="グラフ 65">
                  <a:extLst>
                    <a:ext uri="{FF2B5EF4-FFF2-40B4-BE49-F238E27FC236}">
                      <a16:creationId xmlns:a16="http://schemas.microsoft.com/office/drawing/2014/main" id="{35DAD414-44E4-35AF-2E04-FCDA5F899745}"/>
                    </a:ext>
                  </a:extLst>
                </p:cNvPr>
                <p:cNvGraphicFramePr>
                  <a:graphicFrameLocks/>
                </p:cNvGraphicFramePr>
                <p:nvPr>
                  <p:extLst>
                    <p:ext uri="{D42A27DB-BD31-4B8C-83A1-F6EECF244321}">
                      <p14:modId xmlns:p14="http://schemas.microsoft.com/office/powerpoint/2010/main" val="2390450259"/>
                    </p:ext>
                  </p:extLst>
                </p:nvPr>
              </p:nvGraphicFramePr>
              <p:xfrm>
                <a:off x="261272" y="969905"/>
                <a:ext cx="6212382" cy="3898235"/>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66" name="グラフ 65">
                  <a:extLst>
                    <a:ext uri="{FF2B5EF4-FFF2-40B4-BE49-F238E27FC236}">
                      <a16:creationId xmlns:a16="http://schemas.microsoft.com/office/drawing/2014/main" id="{35DAD414-44E4-35AF-2E04-FCDA5F899745}"/>
                    </a:ext>
                  </a:extLst>
                </p:cNvPr>
                <p:cNvGraphicFramePr>
                  <a:graphicFrameLocks/>
                </p:cNvGraphicFramePr>
                <p:nvPr>
                  <p:extLst>
                    <p:ext uri="{D42A27DB-BD31-4B8C-83A1-F6EECF244321}">
                      <p14:modId xmlns:p14="http://schemas.microsoft.com/office/powerpoint/2010/main" val="2390450259"/>
                    </p:ext>
                  </p:extLst>
                </p:nvPr>
              </p:nvGraphicFramePr>
              <p:xfrm>
                <a:off x="261272" y="969905"/>
                <a:ext cx="6212382" cy="3898235"/>
              </p:xfrm>
              <a:graphic>
                <a:graphicData uri="http://schemas.openxmlformats.org/drawingml/2006/chart">
                  <c:chart xmlns:c="http://schemas.openxmlformats.org/drawingml/2006/chart" xmlns:r="http://schemas.openxmlformats.org/officeDocument/2006/relationships" r:id="rId6"/>
                </a:graphicData>
              </a:graphic>
            </p:graphicFrame>
          </mc:Fallback>
        </mc:AlternateContent>
        <p:sp>
          <p:nvSpPr>
            <p:cNvPr id="68" name="テキスト ボックス 67">
              <a:extLst>
                <a:ext uri="{FF2B5EF4-FFF2-40B4-BE49-F238E27FC236}">
                  <a16:creationId xmlns:a16="http://schemas.microsoft.com/office/drawing/2014/main" id="{9A6FB29B-8B81-9CFD-2E50-94A52428EF2A}"/>
                </a:ext>
              </a:extLst>
            </p:cNvPr>
            <p:cNvSpPr txBox="1"/>
            <p:nvPr/>
          </p:nvSpPr>
          <p:spPr>
            <a:xfrm>
              <a:off x="2470484" y="4713720"/>
              <a:ext cx="2157728" cy="369332"/>
            </a:xfrm>
            <a:prstGeom prst="rect">
              <a:avLst/>
            </a:prstGeom>
            <a:solidFill>
              <a:srgbClr val="FFFFFF"/>
            </a:solidFill>
          </p:spPr>
          <p:txBody>
            <a:bodyPr wrap="square" rtlCol="0">
              <a:spAutoFit/>
            </a:bodyPr>
            <a:lstStyle/>
            <a:p>
              <a:r>
                <a:rPr kumimoji="1" lang="ja-JP" altLang="en-US" dirty="0">
                  <a:solidFill>
                    <a:schemeClr val="tx1">
                      <a:lumMod val="75000"/>
                      <a:lumOff val="25000"/>
                    </a:schemeClr>
                  </a:solidFill>
                </a:rPr>
                <a:t>静電容量</a:t>
              </a:r>
              <a:r>
                <a:rPr kumimoji="1" lang="en-US" altLang="ja-JP" dirty="0">
                  <a:solidFill>
                    <a:schemeClr val="tx1">
                      <a:lumMod val="75000"/>
                      <a:lumOff val="25000"/>
                    </a:schemeClr>
                  </a:solidFill>
                </a:rPr>
                <a:t>[µF]</a:t>
              </a:r>
              <a:endParaRPr kumimoji="1" lang="ja-JP" altLang="en-US" dirty="0">
                <a:solidFill>
                  <a:schemeClr val="tx1">
                    <a:lumMod val="75000"/>
                    <a:lumOff val="25000"/>
                  </a:schemeClr>
                </a:solidFill>
              </a:endParaRPr>
            </a:p>
          </p:txBody>
        </p:sp>
        <p:cxnSp>
          <p:nvCxnSpPr>
            <p:cNvPr id="82" name="直線コネクタ 81">
              <a:extLst>
                <a:ext uri="{FF2B5EF4-FFF2-40B4-BE49-F238E27FC236}">
                  <a16:creationId xmlns:a16="http://schemas.microsoft.com/office/drawing/2014/main" id="{4BF4BD24-2561-5557-E43C-718908DB98EC}"/>
                </a:ext>
              </a:extLst>
            </p:cNvPr>
            <p:cNvCxnSpPr>
              <a:cxnSpLocks/>
            </p:cNvCxnSpPr>
            <p:nvPr/>
          </p:nvCxnSpPr>
          <p:spPr>
            <a:xfrm>
              <a:off x="890989" y="1944475"/>
              <a:ext cx="497602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4" name="直線矢印コネクタ 83">
              <a:extLst>
                <a:ext uri="{FF2B5EF4-FFF2-40B4-BE49-F238E27FC236}">
                  <a16:creationId xmlns:a16="http://schemas.microsoft.com/office/drawing/2014/main" id="{76B2C4AC-FD21-C73D-192D-0477E1947CF4}"/>
                </a:ext>
              </a:extLst>
            </p:cNvPr>
            <p:cNvCxnSpPr/>
            <p:nvPr/>
          </p:nvCxnSpPr>
          <p:spPr>
            <a:xfrm flipV="1">
              <a:off x="5343226" y="1023130"/>
              <a:ext cx="0" cy="8480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5" name="テキスト ボックス 84">
              <a:extLst>
                <a:ext uri="{FF2B5EF4-FFF2-40B4-BE49-F238E27FC236}">
                  <a16:creationId xmlns:a16="http://schemas.microsoft.com/office/drawing/2014/main" id="{43FCAC19-10F0-9686-6BA9-AC473822A86F}"/>
                </a:ext>
              </a:extLst>
            </p:cNvPr>
            <p:cNvSpPr txBox="1"/>
            <p:nvPr/>
          </p:nvSpPr>
          <p:spPr>
            <a:xfrm>
              <a:off x="3838122" y="1163874"/>
              <a:ext cx="1317837" cy="400110"/>
            </a:xfrm>
            <a:prstGeom prst="rect">
              <a:avLst/>
            </a:prstGeom>
            <a:noFill/>
          </p:spPr>
          <p:txBody>
            <a:bodyPr wrap="square" rtlCol="0">
              <a:spAutoFit/>
            </a:bodyPr>
            <a:lstStyle/>
            <a:p>
              <a:r>
                <a:rPr kumimoji="1" lang="ja-JP" altLang="en-US" sz="2000" dirty="0">
                  <a:solidFill>
                    <a:schemeClr val="tx1">
                      <a:lumMod val="75000"/>
                      <a:lumOff val="25000"/>
                    </a:schemeClr>
                  </a:solidFill>
                </a:rPr>
                <a:t>発振する</a:t>
              </a:r>
            </a:p>
          </p:txBody>
        </p:sp>
        <p:cxnSp>
          <p:nvCxnSpPr>
            <p:cNvPr id="87" name="直線矢印コネクタ 86">
              <a:extLst>
                <a:ext uri="{FF2B5EF4-FFF2-40B4-BE49-F238E27FC236}">
                  <a16:creationId xmlns:a16="http://schemas.microsoft.com/office/drawing/2014/main" id="{E57EDB19-B184-B56E-6770-96541F5FA232}"/>
                </a:ext>
              </a:extLst>
            </p:cNvPr>
            <p:cNvCxnSpPr>
              <a:cxnSpLocks/>
            </p:cNvCxnSpPr>
            <p:nvPr/>
          </p:nvCxnSpPr>
          <p:spPr>
            <a:xfrm>
              <a:off x="5348859" y="2062776"/>
              <a:ext cx="0" cy="79683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0" name="テキスト ボックス 89">
              <a:extLst>
                <a:ext uri="{FF2B5EF4-FFF2-40B4-BE49-F238E27FC236}">
                  <a16:creationId xmlns:a16="http://schemas.microsoft.com/office/drawing/2014/main" id="{A23D682E-6056-E7DE-7AA7-22621F590C95}"/>
                </a:ext>
              </a:extLst>
            </p:cNvPr>
            <p:cNvSpPr txBox="1"/>
            <p:nvPr/>
          </p:nvSpPr>
          <p:spPr>
            <a:xfrm>
              <a:off x="3838122" y="2319312"/>
              <a:ext cx="1610135" cy="400110"/>
            </a:xfrm>
            <a:prstGeom prst="rect">
              <a:avLst/>
            </a:prstGeom>
            <a:noFill/>
          </p:spPr>
          <p:txBody>
            <a:bodyPr wrap="square" rtlCol="0">
              <a:spAutoFit/>
            </a:bodyPr>
            <a:lstStyle/>
            <a:p>
              <a:r>
                <a:rPr kumimoji="1" lang="ja-JP" altLang="en-US" sz="2000" dirty="0">
                  <a:solidFill>
                    <a:schemeClr val="tx1">
                      <a:lumMod val="75000"/>
                      <a:lumOff val="25000"/>
                    </a:schemeClr>
                  </a:solidFill>
                </a:rPr>
                <a:t>発振しない</a:t>
              </a:r>
            </a:p>
          </p:txBody>
        </p:sp>
        <p:sp>
          <p:nvSpPr>
            <p:cNvPr id="117" name="正方形/長方形 116">
              <a:extLst>
                <a:ext uri="{FF2B5EF4-FFF2-40B4-BE49-F238E27FC236}">
                  <a16:creationId xmlns:a16="http://schemas.microsoft.com/office/drawing/2014/main" id="{19176EF2-5DD1-6630-39D1-B2D5571E8121}"/>
                </a:ext>
              </a:extLst>
            </p:cNvPr>
            <p:cNvSpPr/>
            <p:nvPr/>
          </p:nvSpPr>
          <p:spPr>
            <a:xfrm>
              <a:off x="4300550" y="2054464"/>
              <a:ext cx="1266893" cy="2798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lumMod val="75000"/>
                      <a:lumOff val="25000"/>
                    </a:schemeClr>
                  </a:solidFill>
                </a:rPr>
                <a:t>抵抗のみ</a:t>
              </a:r>
            </a:p>
          </p:txBody>
        </p:sp>
        <p:sp>
          <p:nvSpPr>
            <p:cNvPr id="118" name="正方形/長方形 117">
              <a:extLst>
                <a:ext uri="{FF2B5EF4-FFF2-40B4-BE49-F238E27FC236}">
                  <a16:creationId xmlns:a16="http://schemas.microsoft.com/office/drawing/2014/main" id="{DC9D3821-C9F3-4B5D-137D-8D2A6662B28A}"/>
                </a:ext>
              </a:extLst>
            </p:cNvPr>
            <p:cNvSpPr/>
            <p:nvPr/>
          </p:nvSpPr>
          <p:spPr>
            <a:xfrm>
              <a:off x="5543685" y="2059031"/>
              <a:ext cx="813863" cy="2427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cxnSp>
          <p:nvCxnSpPr>
            <p:cNvPr id="120" name="直線コネクタ 119">
              <a:extLst>
                <a:ext uri="{FF2B5EF4-FFF2-40B4-BE49-F238E27FC236}">
                  <a16:creationId xmlns:a16="http://schemas.microsoft.com/office/drawing/2014/main" id="{B68A46F6-0FE7-8B3D-9760-47228E155990}"/>
                </a:ext>
              </a:extLst>
            </p:cNvPr>
            <p:cNvCxnSpPr/>
            <p:nvPr/>
          </p:nvCxnSpPr>
          <p:spPr>
            <a:xfrm flipV="1">
              <a:off x="5881065" y="1923142"/>
              <a:ext cx="0" cy="2309826"/>
            </a:xfrm>
            <a:prstGeom prst="line">
              <a:avLst/>
            </a:prstGeom>
            <a:ln w="9525">
              <a:solidFill>
                <a:srgbClr val="DBDBDB"/>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05C694C-4B09-453B-741E-D8A0749AA52B}"/>
                </a:ext>
              </a:extLst>
            </p:cNvPr>
            <p:cNvCxnSpPr>
              <a:cxnSpLocks/>
            </p:cNvCxnSpPr>
            <p:nvPr/>
          </p:nvCxnSpPr>
          <p:spPr>
            <a:xfrm flipH="1">
              <a:off x="3607157" y="2328797"/>
              <a:ext cx="2210160" cy="0"/>
            </a:xfrm>
            <a:prstGeom prst="line">
              <a:avLst/>
            </a:prstGeom>
            <a:ln w="9525">
              <a:solidFill>
                <a:srgbClr val="DBDBDB"/>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1" name="正方形/長方形 110">
                <a:extLst>
                  <a:ext uri="{FF2B5EF4-FFF2-40B4-BE49-F238E27FC236}">
                    <a16:creationId xmlns:a16="http://schemas.microsoft.com/office/drawing/2014/main" id="{BF6F7901-F321-C343-2C72-83BC27C59F88}"/>
                  </a:ext>
                </a:extLst>
              </p:cNvPr>
              <p:cNvSpPr/>
              <p:nvPr/>
            </p:nvSpPr>
            <p:spPr>
              <a:xfrm rot="16200000">
                <a:off x="5325298" y="2273663"/>
                <a:ext cx="1000125" cy="3896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2000" b="0" i="1" smtClean="0">
                              <a:solidFill>
                                <a:sysClr val="windowText" lastClr="000000"/>
                              </a:solidFill>
                              <a:latin typeface="Cambria Math" panose="02040503050406030204" pitchFamily="18" charset="0"/>
                            </a:rPr>
                          </m:ctrlPr>
                        </m:sSubPr>
                        <m:e>
                          <m:r>
                            <a:rPr kumimoji="1" lang="en-US" altLang="ja-JP" sz="2000" b="0" i="1" smtClean="0">
                              <a:solidFill>
                                <a:sysClr val="windowText" lastClr="000000"/>
                              </a:solidFill>
                              <a:latin typeface="Cambria Math" panose="02040503050406030204" pitchFamily="18" charset="0"/>
                            </a:rPr>
                            <m:t>𝑑</m:t>
                          </m:r>
                        </m:e>
                        <m:sub>
                          <m:r>
                            <a:rPr kumimoji="1" lang="en-US" altLang="ja-JP" sz="2000" b="0" i="1" smtClean="0">
                              <a:solidFill>
                                <a:sysClr val="windowText" lastClr="000000"/>
                              </a:solidFill>
                              <a:latin typeface="Cambria Math" panose="02040503050406030204" pitchFamily="18" charset="0"/>
                            </a:rPr>
                            <m:t>𝑚𝑖𝑛</m:t>
                          </m:r>
                        </m:sub>
                      </m:sSub>
                    </m:oMath>
                  </m:oMathPara>
                </a14:m>
                <a:endParaRPr kumimoji="1" lang="ja-JP" altLang="en-US" sz="2000"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11" name="正方形/長方形 110">
                <a:extLst>
                  <a:ext uri="{FF2B5EF4-FFF2-40B4-BE49-F238E27FC236}">
                    <a16:creationId xmlns:a16="http://schemas.microsoft.com/office/drawing/2014/main" id="{BF6F7901-F321-C343-2C72-83BC27C59F88}"/>
                  </a:ext>
                </a:extLst>
              </p:cNvPr>
              <p:cNvSpPr>
                <a:spLocks noRot="1" noChangeAspect="1" noMove="1" noResize="1" noEditPoints="1" noAdjustHandles="1" noChangeArrowheads="1" noChangeShapeType="1" noTextEdit="1"/>
              </p:cNvSpPr>
              <p:nvPr/>
            </p:nvSpPr>
            <p:spPr>
              <a:xfrm rot="16200000">
                <a:off x="5325298" y="2273663"/>
                <a:ext cx="1000125" cy="389653"/>
              </a:xfrm>
              <a:prstGeom prst="rect">
                <a:avLst/>
              </a:prstGeom>
              <a:blipFill>
                <a:blip r:embed="rId7"/>
                <a:stretch>
                  <a:fillRect r="-4688"/>
                </a:stretch>
              </a:blipFill>
              <a:ln>
                <a:noFill/>
              </a:ln>
            </p:spPr>
            <p:txBody>
              <a:bodyPr/>
              <a:lstStyle/>
              <a:p>
                <a:r>
                  <a:rPr lang="ja-JP" altLang="en-US">
                    <a:noFill/>
                  </a:rPr>
                  <a:t> </a:t>
                </a:r>
              </a:p>
            </p:txBody>
          </p:sp>
        </mc:Fallback>
      </mc:AlternateContent>
      <p:grpSp>
        <p:nvGrpSpPr>
          <p:cNvPr id="128" name="グループ化 127">
            <a:extLst>
              <a:ext uri="{FF2B5EF4-FFF2-40B4-BE49-F238E27FC236}">
                <a16:creationId xmlns:a16="http://schemas.microsoft.com/office/drawing/2014/main" id="{8B7732DB-6C07-5FDE-3948-0736A6321FB0}"/>
              </a:ext>
            </a:extLst>
          </p:cNvPr>
          <p:cNvGrpSpPr/>
          <p:nvPr/>
        </p:nvGrpSpPr>
        <p:grpSpPr>
          <a:xfrm>
            <a:off x="5952066" y="839977"/>
            <a:ext cx="6094056" cy="4089453"/>
            <a:chOff x="5990570" y="663724"/>
            <a:chExt cx="6094056" cy="4089453"/>
          </a:xfrm>
        </p:grpSpPr>
        <p:grpSp>
          <p:nvGrpSpPr>
            <p:cNvPr id="79" name="グループ化 78">
              <a:extLst>
                <a:ext uri="{FF2B5EF4-FFF2-40B4-BE49-F238E27FC236}">
                  <a16:creationId xmlns:a16="http://schemas.microsoft.com/office/drawing/2014/main" id="{A6357919-D94A-1CE4-22DD-AB2EBF5B002C}"/>
                </a:ext>
              </a:extLst>
            </p:cNvPr>
            <p:cNvGrpSpPr/>
            <p:nvPr/>
          </p:nvGrpSpPr>
          <p:grpSpPr>
            <a:xfrm>
              <a:off x="10522533" y="880362"/>
              <a:ext cx="1562093" cy="1004483"/>
              <a:chOff x="6369626" y="2239963"/>
              <a:chExt cx="1562093" cy="1004483"/>
            </a:xfrm>
          </p:grpSpPr>
          <p:grpSp>
            <p:nvGrpSpPr>
              <p:cNvPr id="77" name="グループ化 76">
                <a:extLst>
                  <a:ext uri="{FF2B5EF4-FFF2-40B4-BE49-F238E27FC236}">
                    <a16:creationId xmlns:a16="http://schemas.microsoft.com/office/drawing/2014/main" id="{A413D4EC-C407-2475-025E-BE8A4302D217}"/>
                  </a:ext>
                </a:extLst>
              </p:cNvPr>
              <p:cNvGrpSpPr/>
              <p:nvPr/>
            </p:nvGrpSpPr>
            <p:grpSpPr>
              <a:xfrm>
                <a:off x="6502107" y="2562023"/>
                <a:ext cx="1206631" cy="682423"/>
                <a:chOff x="5572120" y="972214"/>
                <a:chExt cx="1206631" cy="682423"/>
              </a:xfrm>
            </p:grpSpPr>
            <p:cxnSp>
              <p:nvCxnSpPr>
                <p:cNvPr id="70" name="直線コネクタ 69">
                  <a:extLst>
                    <a:ext uri="{FF2B5EF4-FFF2-40B4-BE49-F238E27FC236}">
                      <a16:creationId xmlns:a16="http://schemas.microsoft.com/office/drawing/2014/main" id="{161925FB-C107-2566-8B45-EAFA64A69147}"/>
                    </a:ext>
                  </a:extLst>
                </p:cNvPr>
                <p:cNvCxnSpPr>
                  <a:cxnSpLocks/>
                </p:cNvCxnSpPr>
                <p:nvPr/>
              </p:nvCxnSpPr>
              <p:spPr>
                <a:xfrm>
                  <a:off x="5572120" y="1101435"/>
                  <a:ext cx="389661" cy="0"/>
                </a:xfrm>
                <a:prstGeom prst="line">
                  <a:avLst/>
                </a:prstGeom>
                <a:ln w="38100">
                  <a:solidFill>
                    <a:srgbClr val="4472C4"/>
                  </a:solidFill>
                </a:ln>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462C22F6-6BD3-190B-76D8-C2513E535BF2}"/>
                    </a:ext>
                  </a:extLst>
                </p:cNvPr>
                <p:cNvCxnSpPr>
                  <a:cxnSpLocks/>
                </p:cNvCxnSpPr>
                <p:nvPr/>
              </p:nvCxnSpPr>
              <p:spPr>
                <a:xfrm>
                  <a:off x="5572121" y="1300642"/>
                  <a:ext cx="389661" cy="0"/>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cxnSp>
              <p:nvCxnSpPr>
                <p:cNvPr id="73" name="直線コネクタ 72">
                  <a:extLst>
                    <a:ext uri="{FF2B5EF4-FFF2-40B4-BE49-F238E27FC236}">
                      <a16:creationId xmlns:a16="http://schemas.microsoft.com/office/drawing/2014/main" id="{0A077498-DA77-85F2-7B4E-ABB88D545001}"/>
                    </a:ext>
                  </a:extLst>
                </p:cNvPr>
                <p:cNvCxnSpPr>
                  <a:cxnSpLocks/>
                </p:cNvCxnSpPr>
                <p:nvPr/>
              </p:nvCxnSpPr>
              <p:spPr>
                <a:xfrm>
                  <a:off x="5572122" y="1493623"/>
                  <a:ext cx="389661"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4" name="テキスト ボックス 73">
                      <a:extLst>
                        <a:ext uri="{FF2B5EF4-FFF2-40B4-BE49-F238E27FC236}">
                          <a16:creationId xmlns:a16="http://schemas.microsoft.com/office/drawing/2014/main" id="{4F554BC4-70D6-2852-975D-4B00E2E816BD}"/>
                        </a:ext>
                      </a:extLst>
                    </p:cNvPr>
                    <p:cNvSpPr txBox="1"/>
                    <p:nvPr/>
                  </p:nvSpPr>
                  <p:spPr>
                    <a:xfrm>
                      <a:off x="5980133" y="972214"/>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=0</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74" name="テキスト ボックス 73">
                      <a:extLst>
                        <a:ext uri="{FF2B5EF4-FFF2-40B4-BE49-F238E27FC236}">
                          <a16:creationId xmlns:a16="http://schemas.microsoft.com/office/drawing/2014/main" id="{4F554BC4-70D6-2852-975D-4B00E2E816BD}"/>
                        </a:ext>
                      </a:extLst>
                    </p:cNvPr>
                    <p:cNvSpPr txBox="1">
                      <a:spLocks noRot="1" noChangeAspect="1" noMove="1" noResize="1" noEditPoints="1" noAdjustHandles="1" noChangeArrowheads="1" noChangeShapeType="1" noTextEdit="1"/>
                    </p:cNvSpPr>
                    <p:nvPr/>
                  </p:nvSpPr>
                  <p:spPr>
                    <a:xfrm>
                      <a:off x="5980133" y="972214"/>
                      <a:ext cx="798617" cy="276999"/>
                    </a:xfrm>
                    <a:prstGeom prst="rect">
                      <a:avLst/>
                    </a:prstGeom>
                    <a:blipFill>
                      <a:blip r:embed="rId8"/>
                      <a:stretch>
                        <a:fillRect l="-6107" r="-6870" b="-869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5" name="テキスト ボックス 74">
                      <a:extLst>
                        <a:ext uri="{FF2B5EF4-FFF2-40B4-BE49-F238E27FC236}">
                          <a16:creationId xmlns:a16="http://schemas.microsoft.com/office/drawing/2014/main" id="{BF6B7CD0-514B-6242-E875-E3742561475B}"/>
                        </a:ext>
                      </a:extLst>
                    </p:cNvPr>
                    <p:cNvSpPr txBox="1"/>
                    <p:nvPr/>
                  </p:nvSpPr>
                  <p:spPr>
                    <a:xfrm>
                      <a:off x="5980134" y="1181192"/>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=1</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75" name="テキスト ボックス 74">
                      <a:extLst>
                        <a:ext uri="{FF2B5EF4-FFF2-40B4-BE49-F238E27FC236}">
                          <a16:creationId xmlns:a16="http://schemas.microsoft.com/office/drawing/2014/main" id="{BF6B7CD0-514B-6242-E875-E3742561475B}"/>
                        </a:ext>
                      </a:extLst>
                    </p:cNvPr>
                    <p:cNvSpPr txBox="1">
                      <a:spLocks noRot="1" noChangeAspect="1" noMove="1" noResize="1" noEditPoints="1" noAdjustHandles="1" noChangeArrowheads="1" noChangeShapeType="1" noTextEdit="1"/>
                    </p:cNvSpPr>
                    <p:nvPr/>
                  </p:nvSpPr>
                  <p:spPr>
                    <a:xfrm>
                      <a:off x="5980134" y="1181192"/>
                      <a:ext cx="798617" cy="276999"/>
                    </a:xfrm>
                    <a:prstGeom prst="rect">
                      <a:avLst/>
                    </a:prstGeom>
                    <a:blipFill>
                      <a:blip r:embed="rId9"/>
                      <a:stretch>
                        <a:fillRect l="-6107" r="-6870" b="-869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6" name="テキスト ボックス 75">
                      <a:extLst>
                        <a:ext uri="{FF2B5EF4-FFF2-40B4-BE49-F238E27FC236}">
                          <a16:creationId xmlns:a16="http://schemas.microsoft.com/office/drawing/2014/main" id="{FE586482-9B24-DE01-326E-B5AA79931077}"/>
                        </a:ext>
                      </a:extLst>
                    </p:cNvPr>
                    <p:cNvSpPr txBox="1"/>
                    <p:nvPr/>
                  </p:nvSpPr>
                  <p:spPr>
                    <a:xfrm>
                      <a:off x="5980134" y="1377638"/>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=2</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76" name="テキスト ボックス 75">
                      <a:extLst>
                        <a:ext uri="{FF2B5EF4-FFF2-40B4-BE49-F238E27FC236}">
                          <a16:creationId xmlns:a16="http://schemas.microsoft.com/office/drawing/2014/main" id="{FE586482-9B24-DE01-326E-B5AA79931077}"/>
                        </a:ext>
                      </a:extLst>
                    </p:cNvPr>
                    <p:cNvSpPr txBox="1">
                      <a:spLocks noRot="1" noChangeAspect="1" noMove="1" noResize="1" noEditPoints="1" noAdjustHandles="1" noChangeArrowheads="1" noChangeShapeType="1" noTextEdit="1"/>
                    </p:cNvSpPr>
                    <p:nvPr/>
                  </p:nvSpPr>
                  <p:spPr>
                    <a:xfrm>
                      <a:off x="5980134" y="1377638"/>
                      <a:ext cx="798617" cy="276999"/>
                    </a:xfrm>
                    <a:prstGeom prst="rect">
                      <a:avLst/>
                    </a:prstGeom>
                    <a:blipFill>
                      <a:blip r:embed="rId10"/>
                      <a:stretch>
                        <a:fillRect l="-6107" r="-6870" b="-8889"/>
                      </a:stretch>
                    </a:blipFill>
                  </p:spPr>
                  <p:txBody>
                    <a:bodyPr/>
                    <a:lstStyle/>
                    <a:p>
                      <a:r>
                        <a:rPr lang="ja-JP" altLang="en-US">
                          <a:noFill/>
                        </a:rPr>
                        <a:t> </a:t>
                      </a:r>
                    </a:p>
                  </p:txBody>
                </p:sp>
              </mc:Fallback>
            </mc:AlternateContent>
          </p:grpSp>
          <p:sp>
            <p:nvSpPr>
              <p:cNvPr id="78" name="テキスト ボックス 77">
                <a:extLst>
                  <a:ext uri="{FF2B5EF4-FFF2-40B4-BE49-F238E27FC236}">
                    <a16:creationId xmlns:a16="http://schemas.microsoft.com/office/drawing/2014/main" id="{511D42CF-8A37-F73C-CDC4-2A27CBF07AE4}"/>
                  </a:ext>
                </a:extLst>
              </p:cNvPr>
              <p:cNvSpPr txBox="1"/>
              <p:nvPr/>
            </p:nvSpPr>
            <p:spPr>
              <a:xfrm>
                <a:off x="6369626" y="2239963"/>
                <a:ext cx="1562093" cy="369332"/>
              </a:xfrm>
              <a:prstGeom prst="rect">
                <a:avLst/>
              </a:prstGeom>
              <a:noFill/>
            </p:spPr>
            <p:txBody>
              <a:bodyPr wrap="square" rtlCol="0">
                <a:spAutoFit/>
              </a:bodyPr>
              <a:lstStyle/>
              <a:p>
                <a:r>
                  <a:rPr lang="ja-JP" altLang="en-US" dirty="0">
                    <a:solidFill>
                      <a:schemeClr val="tx1">
                        <a:lumMod val="75000"/>
                        <a:lumOff val="25000"/>
                      </a:schemeClr>
                    </a:solidFill>
                  </a:rPr>
                  <a:t>コア</a:t>
                </a:r>
                <a:r>
                  <a:rPr lang="en-US" altLang="ja-JP" dirty="0">
                    <a:solidFill>
                      <a:schemeClr val="tx1">
                        <a:lumMod val="75000"/>
                        <a:lumOff val="25000"/>
                      </a:schemeClr>
                    </a:solidFill>
                  </a:rPr>
                  <a:t>5</a:t>
                </a:r>
                <a:r>
                  <a:rPr lang="ja-JP" altLang="en-US" dirty="0">
                    <a:solidFill>
                      <a:schemeClr val="tx1">
                        <a:lumMod val="75000"/>
                        <a:lumOff val="25000"/>
                      </a:schemeClr>
                    </a:solidFill>
                  </a:rPr>
                  <a:t>段</a:t>
                </a:r>
                <a:r>
                  <a:rPr lang="en-US" altLang="ja-JP" dirty="0">
                    <a:solidFill>
                      <a:schemeClr val="tx1">
                        <a:lumMod val="75000"/>
                        <a:lumOff val="25000"/>
                      </a:schemeClr>
                    </a:solidFill>
                  </a:rPr>
                  <a:t>(</a:t>
                </a:r>
                <a:r>
                  <a:rPr lang="ja-JP" altLang="en-US" dirty="0">
                    <a:solidFill>
                      <a:schemeClr val="tx1">
                        <a:lumMod val="75000"/>
                        <a:lumOff val="25000"/>
                      </a:schemeClr>
                    </a:solidFill>
                  </a:rPr>
                  <a:t>青系</a:t>
                </a:r>
                <a:r>
                  <a:rPr lang="en-US" altLang="ja-JP" dirty="0">
                    <a:solidFill>
                      <a:schemeClr val="tx1">
                        <a:lumMod val="75000"/>
                        <a:lumOff val="25000"/>
                      </a:schemeClr>
                    </a:solidFill>
                  </a:rPr>
                  <a:t>)</a:t>
                </a:r>
                <a:endParaRPr kumimoji="1" lang="ja-JP" altLang="en-US" dirty="0">
                  <a:solidFill>
                    <a:schemeClr val="tx1">
                      <a:lumMod val="75000"/>
                      <a:lumOff val="25000"/>
                    </a:schemeClr>
                  </a:solidFill>
                </a:endParaRPr>
              </a:p>
            </p:txBody>
          </p:sp>
        </p:grpSp>
        <mc:AlternateContent xmlns:mc="http://schemas.openxmlformats.org/markup-compatibility/2006" xmlns:a14="http://schemas.microsoft.com/office/drawing/2010/main">
          <mc:Choice Requires="a14">
            <p:graphicFrame>
              <p:nvGraphicFramePr>
                <p:cNvPr id="80" name="グラフ 79">
                  <a:extLst>
                    <a:ext uri="{FF2B5EF4-FFF2-40B4-BE49-F238E27FC236}">
                      <a16:creationId xmlns:a16="http://schemas.microsoft.com/office/drawing/2014/main" id="{57D90B24-BD52-4F64-AFB5-7249A2C9B83C}"/>
                    </a:ext>
                  </a:extLst>
                </p:cNvPr>
                <p:cNvGraphicFramePr>
                  <a:graphicFrameLocks/>
                </p:cNvGraphicFramePr>
                <p:nvPr>
                  <p:extLst>
                    <p:ext uri="{D42A27DB-BD31-4B8C-83A1-F6EECF244321}">
                      <p14:modId xmlns:p14="http://schemas.microsoft.com/office/powerpoint/2010/main" val="310290617"/>
                    </p:ext>
                  </p:extLst>
                </p:nvPr>
              </p:nvGraphicFramePr>
              <p:xfrm>
                <a:off x="5990570" y="663724"/>
                <a:ext cx="5287849" cy="3845010"/>
              </p:xfrm>
              <a:graphic>
                <a:graphicData uri="http://schemas.openxmlformats.org/drawingml/2006/chart">
                  <c:chart xmlns:c="http://schemas.openxmlformats.org/drawingml/2006/chart" xmlns:r="http://schemas.openxmlformats.org/officeDocument/2006/relationships" r:id="rId11"/>
                </a:graphicData>
              </a:graphic>
            </p:graphicFrame>
          </mc:Choice>
          <mc:Fallback xmlns="">
            <p:graphicFrame>
              <p:nvGraphicFramePr>
                <p:cNvPr id="80" name="グラフ 79">
                  <a:extLst>
                    <a:ext uri="{FF2B5EF4-FFF2-40B4-BE49-F238E27FC236}">
                      <a16:creationId xmlns:a16="http://schemas.microsoft.com/office/drawing/2014/main" id="{57D90B24-BD52-4F64-AFB5-7249A2C9B83C}"/>
                    </a:ext>
                  </a:extLst>
                </p:cNvPr>
                <p:cNvGraphicFramePr>
                  <a:graphicFrameLocks/>
                </p:cNvGraphicFramePr>
                <p:nvPr>
                  <p:extLst>
                    <p:ext uri="{D42A27DB-BD31-4B8C-83A1-F6EECF244321}">
                      <p14:modId xmlns:p14="http://schemas.microsoft.com/office/powerpoint/2010/main" val="310290617"/>
                    </p:ext>
                  </p:extLst>
                </p:nvPr>
              </p:nvGraphicFramePr>
              <p:xfrm>
                <a:off x="5990570" y="663724"/>
                <a:ext cx="5287849" cy="3845010"/>
              </p:xfrm>
              <a:graphic>
                <a:graphicData uri="http://schemas.openxmlformats.org/drawingml/2006/chart">
                  <c:chart xmlns:c="http://schemas.openxmlformats.org/drawingml/2006/chart" xmlns:r="http://schemas.openxmlformats.org/officeDocument/2006/relationships" r:id="rId12"/>
                </a:graphicData>
              </a:graphic>
            </p:graphicFrame>
          </mc:Fallback>
        </mc:AlternateContent>
        <p:grpSp>
          <p:nvGrpSpPr>
            <p:cNvPr id="93" name="グループ化 92">
              <a:extLst>
                <a:ext uri="{FF2B5EF4-FFF2-40B4-BE49-F238E27FC236}">
                  <a16:creationId xmlns:a16="http://schemas.microsoft.com/office/drawing/2014/main" id="{AAACDEEF-7351-0875-FA0A-477CFFD5CBCB}"/>
                </a:ext>
              </a:extLst>
            </p:cNvPr>
            <p:cNvGrpSpPr/>
            <p:nvPr/>
          </p:nvGrpSpPr>
          <p:grpSpPr>
            <a:xfrm>
              <a:off x="10508334" y="1872636"/>
              <a:ext cx="1576291" cy="1004483"/>
              <a:chOff x="6369626" y="2239963"/>
              <a:chExt cx="1576291" cy="1004483"/>
            </a:xfrm>
          </p:grpSpPr>
          <p:grpSp>
            <p:nvGrpSpPr>
              <p:cNvPr id="94" name="グループ化 93">
                <a:extLst>
                  <a:ext uri="{FF2B5EF4-FFF2-40B4-BE49-F238E27FC236}">
                    <a16:creationId xmlns:a16="http://schemas.microsoft.com/office/drawing/2014/main" id="{89AEA941-BB66-14C4-550E-1064AF541547}"/>
                  </a:ext>
                </a:extLst>
              </p:cNvPr>
              <p:cNvGrpSpPr/>
              <p:nvPr/>
            </p:nvGrpSpPr>
            <p:grpSpPr>
              <a:xfrm>
                <a:off x="6502107" y="2562023"/>
                <a:ext cx="1206631" cy="682423"/>
                <a:chOff x="5572120" y="972214"/>
                <a:chExt cx="1206631" cy="682423"/>
              </a:xfrm>
            </p:grpSpPr>
            <p:cxnSp>
              <p:nvCxnSpPr>
                <p:cNvPr id="96" name="直線コネクタ 95">
                  <a:extLst>
                    <a:ext uri="{FF2B5EF4-FFF2-40B4-BE49-F238E27FC236}">
                      <a16:creationId xmlns:a16="http://schemas.microsoft.com/office/drawing/2014/main" id="{01AE6189-3772-9225-A9E5-F0063AAB82B8}"/>
                    </a:ext>
                  </a:extLst>
                </p:cNvPr>
                <p:cNvCxnSpPr>
                  <a:cxnSpLocks/>
                </p:cNvCxnSpPr>
                <p:nvPr/>
              </p:nvCxnSpPr>
              <p:spPr>
                <a:xfrm>
                  <a:off x="5572120" y="1101435"/>
                  <a:ext cx="389661" cy="0"/>
                </a:xfrm>
                <a:prstGeom prst="line">
                  <a:avLst/>
                </a:prstGeom>
                <a:ln w="38100">
                  <a:solidFill>
                    <a:srgbClr val="FF0F0F"/>
                  </a:solidFill>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DBED7A2F-D3A9-70A3-8DF8-089393CF4BF0}"/>
                    </a:ext>
                  </a:extLst>
                </p:cNvPr>
                <p:cNvCxnSpPr>
                  <a:cxnSpLocks/>
                </p:cNvCxnSpPr>
                <p:nvPr/>
              </p:nvCxnSpPr>
              <p:spPr>
                <a:xfrm>
                  <a:off x="5572121" y="1300642"/>
                  <a:ext cx="38966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cxnSp>
              <p:nvCxnSpPr>
                <p:cNvPr id="98" name="直線コネクタ 97">
                  <a:extLst>
                    <a:ext uri="{FF2B5EF4-FFF2-40B4-BE49-F238E27FC236}">
                      <a16:creationId xmlns:a16="http://schemas.microsoft.com/office/drawing/2014/main" id="{49556C66-ADFF-D364-A77A-1E629D539ECC}"/>
                    </a:ext>
                  </a:extLst>
                </p:cNvPr>
                <p:cNvCxnSpPr>
                  <a:cxnSpLocks/>
                </p:cNvCxnSpPr>
                <p:nvPr/>
              </p:nvCxnSpPr>
              <p:spPr>
                <a:xfrm>
                  <a:off x="5572122" y="1493623"/>
                  <a:ext cx="389661" cy="0"/>
                </a:xfrm>
                <a:prstGeom prst="line">
                  <a:avLst/>
                </a:prstGeom>
                <a:ln w="38100">
                  <a:solidFill>
                    <a:srgbClr val="ED7D3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9" name="テキスト ボックス 98">
                      <a:extLst>
                        <a:ext uri="{FF2B5EF4-FFF2-40B4-BE49-F238E27FC236}">
                          <a16:creationId xmlns:a16="http://schemas.microsoft.com/office/drawing/2014/main" id="{7F344CF1-F9DF-DDE6-63A7-F03D26F6FDE6}"/>
                        </a:ext>
                      </a:extLst>
                    </p:cNvPr>
                    <p:cNvSpPr txBox="1"/>
                    <p:nvPr/>
                  </p:nvSpPr>
                  <p:spPr>
                    <a:xfrm>
                      <a:off x="5980133" y="972214"/>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=0</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99" name="テキスト ボックス 98">
                      <a:extLst>
                        <a:ext uri="{FF2B5EF4-FFF2-40B4-BE49-F238E27FC236}">
                          <a16:creationId xmlns:a16="http://schemas.microsoft.com/office/drawing/2014/main" id="{7F344CF1-F9DF-DDE6-63A7-F03D26F6FDE6}"/>
                        </a:ext>
                      </a:extLst>
                    </p:cNvPr>
                    <p:cNvSpPr txBox="1">
                      <a:spLocks noRot="1" noChangeAspect="1" noMove="1" noResize="1" noEditPoints="1" noAdjustHandles="1" noChangeArrowheads="1" noChangeShapeType="1" noTextEdit="1"/>
                    </p:cNvSpPr>
                    <p:nvPr/>
                  </p:nvSpPr>
                  <p:spPr>
                    <a:xfrm>
                      <a:off x="5980133" y="972214"/>
                      <a:ext cx="798617" cy="276999"/>
                    </a:xfrm>
                    <a:prstGeom prst="rect">
                      <a:avLst/>
                    </a:prstGeom>
                    <a:blipFill>
                      <a:blip r:embed="rId13"/>
                      <a:stretch>
                        <a:fillRect l="-6107" r="-6870" b="-888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0" name="テキスト ボックス 99">
                      <a:extLst>
                        <a:ext uri="{FF2B5EF4-FFF2-40B4-BE49-F238E27FC236}">
                          <a16:creationId xmlns:a16="http://schemas.microsoft.com/office/drawing/2014/main" id="{20E733E7-29C1-4391-1297-10AFB5B26DF5}"/>
                        </a:ext>
                      </a:extLst>
                    </p:cNvPr>
                    <p:cNvSpPr txBox="1"/>
                    <p:nvPr/>
                  </p:nvSpPr>
                  <p:spPr>
                    <a:xfrm>
                      <a:off x="5980134" y="1181192"/>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=1</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100" name="テキスト ボックス 99">
                      <a:extLst>
                        <a:ext uri="{FF2B5EF4-FFF2-40B4-BE49-F238E27FC236}">
                          <a16:creationId xmlns:a16="http://schemas.microsoft.com/office/drawing/2014/main" id="{20E733E7-29C1-4391-1297-10AFB5B26DF5}"/>
                        </a:ext>
                      </a:extLst>
                    </p:cNvPr>
                    <p:cNvSpPr txBox="1">
                      <a:spLocks noRot="1" noChangeAspect="1" noMove="1" noResize="1" noEditPoints="1" noAdjustHandles="1" noChangeArrowheads="1" noChangeShapeType="1" noTextEdit="1"/>
                    </p:cNvSpPr>
                    <p:nvPr/>
                  </p:nvSpPr>
                  <p:spPr>
                    <a:xfrm>
                      <a:off x="5980134" y="1181192"/>
                      <a:ext cx="798617" cy="276999"/>
                    </a:xfrm>
                    <a:prstGeom prst="rect">
                      <a:avLst/>
                    </a:prstGeom>
                    <a:blipFill>
                      <a:blip r:embed="rId14"/>
                      <a:stretch>
                        <a:fillRect l="-6107" r="-6870" b="-869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1" name="テキスト ボックス 100">
                      <a:extLst>
                        <a:ext uri="{FF2B5EF4-FFF2-40B4-BE49-F238E27FC236}">
                          <a16:creationId xmlns:a16="http://schemas.microsoft.com/office/drawing/2014/main" id="{C6AFED5A-BA1E-8E52-0C2E-D8454A539F6A}"/>
                        </a:ext>
                      </a:extLst>
                    </p:cNvPr>
                    <p:cNvSpPr txBox="1"/>
                    <p:nvPr/>
                  </p:nvSpPr>
                  <p:spPr>
                    <a:xfrm>
                      <a:off x="5980134" y="1377638"/>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=2</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101" name="テキスト ボックス 100">
                      <a:extLst>
                        <a:ext uri="{FF2B5EF4-FFF2-40B4-BE49-F238E27FC236}">
                          <a16:creationId xmlns:a16="http://schemas.microsoft.com/office/drawing/2014/main" id="{C6AFED5A-BA1E-8E52-0C2E-D8454A539F6A}"/>
                        </a:ext>
                      </a:extLst>
                    </p:cNvPr>
                    <p:cNvSpPr txBox="1">
                      <a:spLocks noRot="1" noChangeAspect="1" noMove="1" noResize="1" noEditPoints="1" noAdjustHandles="1" noChangeArrowheads="1" noChangeShapeType="1" noTextEdit="1"/>
                    </p:cNvSpPr>
                    <p:nvPr/>
                  </p:nvSpPr>
                  <p:spPr>
                    <a:xfrm>
                      <a:off x="5980134" y="1377638"/>
                      <a:ext cx="798617" cy="276999"/>
                    </a:xfrm>
                    <a:prstGeom prst="rect">
                      <a:avLst/>
                    </a:prstGeom>
                    <a:blipFill>
                      <a:blip r:embed="rId15"/>
                      <a:stretch>
                        <a:fillRect l="-6107" r="-6870" b="-8696"/>
                      </a:stretch>
                    </a:blipFill>
                  </p:spPr>
                  <p:txBody>
                    <a:bodyPr/>
                    <a:lstStyle/>
                    <a:p>
                      <a:r>
                        <a:rPr lang="ja-JP" altLang="en-US">
                          <a:noFill/>
                        </a:rPr>
                        <a:t> </a:t>
                      </a:r>
                    </a:p>
                  </p:txBody>
                </p:sp>
              </mc:Fallback>
            </mc:AlternateContent>
          </p:grpSp>
          <p:sp>
            <p:nvSpPr>
              <p:cNvPr id="95" name="テキスト ボックス 94">
                <a:extLst>
                  <a:ext uri="{FF2B5EF4-FFF2-40B4-BE49-F238E27FC236}">
                    <a16:creationId xmlns:a16="http://schemas.microsoft.com/office/drawing/2014/main" id="{B021B5A3-5091-C11C-1DF9-5069BEF97358}"/>
                  </a:ext>
                </a:extLst>
              </p:cNvPr>
              <p:cNvSpPr txBox="1"/>
              <p:nvPr/>
            </p:nvSpPr>
            <p:spPr>
              <a:xfrm>
                <a:off x="6369626" y="2239963"/>
                <a:ext cx="1576291" cy="369332"/>
              </a:xfrm>
              <a:prstGeom prst="rect">
                <a:avLst/>
              </a:prstGeom>
              <a:noFill/>
            </p:spPr>
            <p:txBody>
              <a:bodyPr wrap="square" rtlCol="0">
                <a:spAutoFit/>
              </a:bodyPr>
              <a:lstStyle/>
              <a:p>
                <a:r>
                  <a:rPr lang="ja-JP" altLang="en-US" dirty="0">
                    <a:solidFill>
                      <a:schemeClr val="tx1">
                        <a:lumMod val="75000"/>
                        <a:lumOff val="25000"/>
                      </a:schemeClr>
                    </a:solidFill>
                  </a:rPr>
                  <a:t>コア</a:t>
                </a:r>
                <a:r>
                  <a:rPr lang="en-US" altLang="ja-JP" dirty="0">
                    <a:solidFill>
                      <a:schemeClr val="tx1">
                        <a:lumMod val="75000"/>
                        <a:lumOff val="25000"/>
                      </a:schemeClr>
                    </a:solidFill>
                  </a:rPr>
                  <a:t>4</a:t>
                </a:r>
                <a:r>
                  <a:rPr lang="ja-JP" altLang="en-US" dirty="0">
                    <a:solidFill>
                      <a:schemeClr val="tx1">
                        <a:lumMod val="75000"/>
                        <a:lumOff val="25000"/>
                      </a:schemeClr>
                    </a:solidFill>
                  </a:rPr>
                  <a:t>段</a:t>
                </a:r>
                <a:r>
                  <a:rPr lang="en-US" altLang="ja-JP" dirty="0">
                    <a:solidFill>
                      <a:schemeClr val="tx1">
                        <a:lumMod val="75000"/>
                        <a:lumOff val="25000"/>
                      </a:schemeClr>
                    </a:solidFill>
                  </a:rPr>
                  <a:t>(</a:t>
                </a:r>
                <a:r>
                  <a:rPr lang="ja-JP" altLang="en-US" dirty="0">
                    <a:solidFill>
                      <a:schemeClr val="tx1">
                        <a:lumMod val="75000"/>
                        <a:lumOff val="25000"/>
                      </a:schemeClr>
                    </a:solidFill>
                  </a:rPr>
                  <a:t>赤系</a:t>
                </a:r>
                <a:r>
                  <a:rPr lang="en-US" altLang="ja-JP" dirty="0">
                    <a:solidFill>
                      <a:schemeClr val="tx1">
                        <a:lumMod val="75000"/>
                        <a:lumOff val="25000"/>
                      </a:schemeClr>
                    </a:solidFill>
                  </a:rPr>
                  <a:t>)</a:t>
                </a:r>
                <a:endParaRPr kumimoji="1" lang="ja-JP" altLang="en-US" dirty="0">
                  <a:solidFill>
                    <a:schemeClr val="tx1">
                      <a:lumMod val="75000"/>
                      <a:lumOff val="25000"/>
                    </a:schemeClr>
                  </a:solidFill>
                </a:endParaRPr>
              </a:p>
            </p:txBody>
          </p:sp>
        </p:grpSp>
        <p:grpSp>
          <p:nvGrpSpPr>
            <p:cNvPr id="102" name="グループ化 101">
              <a:extLst>
                <a:ext uri="{FF2B5EF4-FFF2-40B4-BE49-F238E27FC236}">
                  <a16:creationId xmlns:a16="http://schemas.microsoft.com/office/drawing/2014/main" id="{BD3163FA-7C66-3E71-F0B0-89925A0672CC}"/>
                </a:ext>
              </a:extLst>
            </p:cNvPr>
            <p:cNvGrpSpPr/>
            <p:nvPr/>
          </p:nvGrpSpPr>
          <p:grpSpPr>
            <a:xfrm>
              <a:off x="10522533" y="2869079"/>
              <a:ext cx="1562091" cy="1004483"/>
              <a:chOff x="6369626" y="2239963"/>
              <a:chExt cx="1562091" cy="1004483"/>
            </a:xfrm>
          </p:grpSpPr>
          <p:grpSp>
            <p:nvGrpSpPr>
              <p:cNvPr id="103" name="グループ化 102">
                <a:extLst>
                  <a:ext uri="{FF2B5EF4-FFF2-40B4-BE49-F238E27FC236}">
                    <a16:creationId xmlns:a16="http://schemas.microsoft.com/office/drawing/2014/main" id="{F9B99B26-E530-4CE6-09BD-65884D1D4424}"/>
                  </a:ext>
                </a:extLst>
              </p:cNvPr>
              <p:cNvGrpSpPr/>
              <p:nvPr/>
            </p:nvGrpSpPr>
            <p:grpSpPr>
              <a:xfrm>
                <a:off x="6502107" y="2562023"/>
                <a:ext cx="1206631" cy="682423"/>
                <a:chOff x="5572120" y="972214"/>
                <a:chExt cx="1206631" cy="682423"/>
              </a:xfrm>
            </p:grpSpPr>
            <p:cxnSp>
              <p:nvCxnSpPr>
                <p:cNvPr id="105" name="直線コネクタ 104">
                  <a:extLst>
                    <a:ext uri="{FF2B5EF4-FFF2-40B4-BE49-F238E27FC236}">
                      <a16:creationId xmlns:a16="http://schemas.microsoft.com/office/drawing/2014/main" id="{54F44313-478F-EA68-75BB-F6FED4AC07A2}"/>
                    </a:ext>
                  </a:extLst>
                </p:cNvPr>
                <p:cNvCxnSpPr>
                  <a:cxnSpLocks/>
                </p:cNvCxnSpPr>
                <p:nvPr/>
              </p:nvCxnSpPr>
              <p:spPr>
                <a:xfrm>
                  <a:off x="5572120" y="1101435"/>
                  <a:ext cx="389661" cy="0"/>
                </a:xfrm>
                <a:prstGeom prst="line">
                  <a:avLst/>
                </a:prstGeom>
                <a:ln w="38100">
                  <a:solidFill>
                    <a:srgbClr val="70AD47"/>
                  </a:solidFill>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D57BD56E-75E4-635F-934E-6D3855448205}"/>
                    </a:ext>
                  </a:extLst>
                </p:cNvPr>
                <p:cNvCxnSpPr>
                  <a:cxnSpLocks/>
                </p:cNvCxnSpPr>
                <p:nvPr/>
              </p:nvCxnSpPr>
              <p:spPr>
                <a:xfrm>
                  <a:off x="5572121" y="1300642"/>
                  <a:ext cx="389661" cy="0"/>
                </a:xfrm>
                <a:prstGeom prst="line">
                  <a:avLst/>
                </a:prstGeom>
                <a:ln w="38100">
                  <a:solidFill>
                    <a:srgbClr val="A9D18E"/>
                  </a:solidFill>
                </a:ln>
              </p:spPr>
              <p:style>
                <a:lnRef idx="1">
                  <a:schemeClr val="dk1"/>
                </a:lnRef>
                <a:fillRef idx="0">
                  <a:schemeClr val="dk1"/>
                </a:fillRef>
                <a:effectRef idx="0">
                  <a:schemeClr val="dk1"/>
                </a:effectRef>
                <a:fontRef idx="minor">
                  <a:schemeClr val="tx1"/>
                </a:fontRef>
              </p:style>
            </p:cxnSp>
            <p:cxnSp>
              <p:nvCxnSpPr>
                <p:cNvPr id="107" name="直線コネクタ 106">
                  <a:extLst>
                    <a:ext uri="{FF2B5EF4-FFF2-40B4-BE49-F238E27FC236}">
                      <a16:creationId xmlns:a16="http://schemas.microsoft.com/office/drawing/2014/main" id="{B0AC47AF-56EA-FCB8-AA54-782580D2E1BC}"/>
                    </a:ext>
                  </a:extLst>
                </p:cNvPr>
                <p:cNvCxnSpPr>
                  <a:cxnSpLocks/>
                </p:cNvCxnSpPr>
                <p:nvPr/>
              </p:nvCxnSpPr>
              <p:spPr>
                <a:xfrm>
                  <a:off x="5572122" y="1493623"/>
                  <a:ext cx="389661" cy="0"/>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08" name="テキスト ボックス 107">
                      <a:extLst>
                        <a:ext uri="{FF2B5EF4-FFF2-40B4-BE49-F238E27FC236}">
                          <a16:creationId xmlns:a16="http://schemas.microsoft.com/office/drawing/2014/main" id="{594EBA5A-094B-DA65-64BB-F2D74197A8FA}"/>
                        </a:ext>
                      </a:extLst>
                    </p:cNvPr>
                    <p:cNvSpPr txBox="1"/>
                    <p:nvPr/>
                  </p:nvSpPr>
                  <p:spPr>
                    <a:xfrm>
                      <a:off x="5980133" y="972214"/>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=0</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108" name="テキスト ボックス 107">
                      <a:extLst>
                        <a:ext uri="{FF2B5EF4-FFF2-40B4-BE49-F238E27FC236}">
                          <a16:creationId xmlns:a16="http://schemas.microsoft.com/office/drawing/2014/main" id="{594EBA5A-094B-DA65-64BB-F2D74197A8FA}"/>
                        </a:ext>
                      </a:extLst>
                    </p:cNvPr>
                    <p:cNvSpPr txBox="1">
                      <a:spLocks noRot="1" noChangeAspect="1" noMove="1" noResize="1" noEditPoints="1" noAdjustHandles="1" noChangeArrowheads="1" noChangeShapeType="1" noTextEdit="1"/>
                    </p:cNvSpPr>
                    <p:nvPr/>
                  </p:nvSpPr>
                  <p:spPr>
                    <a:xfrm>
                      <a:off x="5980133" y="972214"/>
                      <a:ext cx="798617" cy="276999"/>
                    </a:xfrm>
                    <a:prstGeom prst="rect">
                      <a:avLst/>
                    </a:prstGeom>
                    <a:blipFill>
                      <a:blip r:embed="rId16"/>
                      <a:stretch>
                        <a:fillRect l="-6107" r="-6870" b="-869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9" name="テキスト ボックス 108">
                      <a:extLst>
                        <a:ext uri="{FF2B5EF4-FFF2-40B4-BE49-F238E27FC236}">
                          <a16:creationId xmlns:a16="http://schemas.microsoft.com/office/drawing/2014/main" id="{FCF3B414-4125-E4A7-FAA7-4B6E1EDCE16D}"/>
                        </a:ext>
                      </a:extLst>
                    </p:cNvPr>
                    <p:cNvSpPr txBox="1"/>
                    <p:nvPr/>
                  </p:nvSpPr>
                  <p:spPr>
                    <a:xfrm>
                      <a:off x="5980134" y="1181192"/>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=1</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109" name="テキスト ボックス 108">
                      <a:extLst>
                        <a:ext uri="{FF2B5EF4-FFF2-40B4-BE49-F238E27FC236}">
                          <a16:creationId xmlns:a16="http://schemas.microsoft.com/office/drawing/2014/main" id="{FCF3B414-4125-E4A7-FAA7-4B6E1EDCE16D}"/>
                        </a:ext>
                      </a:extLst>
                    </p:cNvPr>
                    <p:cNvSpPr txBox="1">
                      <a:spLocks noRot="1" noChangeAspect="1" noMove="1" noResize="1" noEditPoints="1" noAdjustHandles="1" noChangeArrowheads="1" noChangeShapeType="1" noTextEdit="1"/>
                    </p:cNvSpPr>
                    <p:nvPr/>
                  </p:nvSpPr>
                  <p:spPr>
                    <a:xfrm>
                      <a:off x="5980134" y="1181192"/>
                      <a:ext cx="798617" cy="276999"/>
                    </a:xfrm>
                    <a:prstGeom prst="rect">
                      <a:avLst/>
                    </a:prstGeom>
                    <a:blipFill>
                      <a:blip r:embed="rId17"/>
                      <a:stretch>
                        <a:fillRect l="-6107" r="-6870" b="-888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10" name="テキスト ボックス 109">
                      <a:extLst>
                        <a:ext uri="{FF2B5EF4-FFF2-40B4-BE49-F238E27FC236}">
                          <a16:creationId xmlns:a16="http://schemas.microsoft.com/office/drawing/2014/main" id="{9921B947-6E65-8FD9-EA85-1AED5BB44DD5}"/>
                        </a:ext>
                      </a:extLst>
                    </p:cNvPr>
                    <p:cNvSpPr txBox="1"/>
                    <p:nvPr/>
                  </p:nvSpPr>
                  <p:spPr>
                    <a:xfrm>
                      <a:off x="5980134" y="1377638"/>
                      <a:ext cx="798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lumMod val="75000"/>
                                    <a:lumOff val="25000"/>
                                  </a:schemeClr>
                                </a:solidFill>
                                <a:latin typeface="Cambria Math" panose="02040503050406030204" pitchFamily="18" charset="0"/>
                              </a:rPr>
                              <m:t>𝑅</m:t>
                            </m:r>
                            <m:r>
                              <a:rPr kumimoji="1" lang="en-US" altLang="ja-JP" b="0" i="1" smtClean="0">
                                <a:solidFill>
                                  <a:schemeClr val="tx1">
                                    <a:lumMod val="75000"/>
                                    <a:lumOff val="25000"/>
                                  </a:schemeClr>
                                </a:solidFill>
                                <a:latin typeface="Cambria Math" panose="02040503050406030204" pitchFamily="18" charset="0"/>
                              </a:rPr>
                              <m:t>=2</m:t>
                            </m:r>
                            <m:r>
                              <m:rPr>
                                <m:sty m:val="p"/>
                              </m:rPr>
                              <a:rPr kumimoji="1" lang="el-GR" altLang="ja-JP" b="0" i="1" smtClean="0">
                                <a:solidFill>
                                  <a:schemeClr val="tx1">
                                    <a:lumMod val="75000"/>
                                    <a:lumOff val="25000"/>
                                  </a:schemeClr>
                                </a:solidFill>
                                <a:latin typeface="Cambria Math" panose="02040503050406030204" pitchFamily="18" charset="0"/>
                                <a:ea typeface="Cambria Math" panose="02040503050406030204" pitchFamily="18" charset="0"/>
                              </a:rPr>
                              <m:t>Ω</m:t>
                            </m:r>
                          </m:oMath>
                        </m:oMathPara>
                      </a14:m>
                      <a:endParaRPr kumimoji="1" lang="ja-JP" altLang="en-US" dirty="0">
                        <a:solidFill>
                          <a:schemeClr val="tx1">
                            <a:lumMod val="75000"/>
                            <a:lumOff val="25000"/>
                          </a:schemeClr>
                        </a:solidFill>
                      </a:endParaRPr>
                    </a:p>
                  </p:txBody>
                </p:sp>
              </mc:Choice>
              <mc:Fallback>
                <p:sp>
                  <p:nvSpPr>
                    <p:cNvPr id="110" name="テキスト ボックス 109">
                      <a:extLst>
                        <a:ext uri="{FF2B5EF4-FFF2-40B4-BE49-F238E27FC236}">
                          <a16:creationId xmlns:a16="http://schemas.microsoft.com/office/drawing/2014/main" id="{9921B947-6E65-8FD9-EA85-1AED5BB44DD5}"/>
                        </a:ext>
                      </a:extLst>
                    </p:cNvPr>
                    <p:cNvSpPr txBox="1">
                      <a:spLocks noRot="1" noChangeAspect="1" noMove="1" noResize="1" noEditPoints="1" noAdjustHandles="1" noChangeArrowheads="1" noChangeShapeType="1" noTextEdit="1"/>
                    </p:cNvSpPr>
                    <p:nvPr/>
                  </p:nvSpPr>
                  <p:spPr>
                    <a:xfrm>
                      <a:off x="5980134" y="1377638"/>
                      <a:ext cx="798617" cy="276999"/>
                    </a:xfrm>
                    <a:prstGeom prst="rect">
                      <a:avLst/>
                    </a:prstGeom>
                    <a:blipFill>
                      <a:blip r:embed="rId18"/>
                      <a:stretch>
                        <a:fillRect l="-6107" r="-6870" b="-8889"/>
                      </a:stretch>
                    </a:blipFill>
                  </p:spPr>
                  <p:txBody>
                    <a:bodyPr/>
                    <a:lstStyle/>
                    <a:p>
                      <a:r>
                        <a:rPr lang="ja-JP" altLang="en-US">
                          <a:noFill/>
                        </a:rPr>
                        <a:t> </a:t>
                      </a:r>
                    </a:p>
                  </p:txBody>
                </p:sp>
              </mc:Fallback>
            </mc:AlternateContent>
          </p:grpSp>
          <p:sp>
            <p:nvSpPr>
              <p:cNvPr id="104" name="テキスト ボックス 103">
                <a:extLst>
                  <a:ext uri="{FF2B5EF4-FFF2-40B4-BE49-F238E27FC236}">
                    <a16:creationId xmlns:a16="http://schemas.microsoft.com/office/drawing/2014/main" id="{A4EA8A26-E639-E328-3132-3C7D5447A4ED}"/>
                  </a:ext>
                </a:extLst>
              </p:cNvPr>
              <p:cNvSpPr txBox="1"/>
              <p:nvPr/>
            </p:nvSpPr>
            <p:spPr>
              <a:xfrm>
                <a:off x="6369626" y="2239963"/>
                <a:ext cx="1562091" cy="369332"/>
              </a:xfrm>
              <a:prstGeom prst="rect">
                <a:avLst/>
              </a:prstGeom>
              <a:noFill/>
            </p:spPr>
            <p:txBody>
              <a:bodyPr wrap="square" rtlCol="0">
                <a:spAutoFit/>
              </a:bodyPr>
              <a:lstStyle/>
              <a:p>
                <a:r>
                  <a:rPr lang="ja-JP" altLang="en-US" dirty="0">
                    <a:solidFill>
                      <a:schemeClr val="tx1">
                        <a:lumMod val="75000"/>
                        <a:lumOff val="25000"/>
                      </a:schemeClr>
                    </a:solidFill>
                  </a:rPr>
                  <a:t>コア</a:t>
                </a:r>
                <a:r>
                  <a:rPr lang="en-US" altLang="ja-JP" dirty="0">
                    <a:solidFill>
                      <a:schemeClr val="tx1">
                        <a:lumMod val="75000"/>
                        <a:lumOff val="25000"/>
                      </a:schemeClr>
                    </a:solidFill>
                  </a:rPr>
                  <a:t>3</a:t>
                </a:r>
                <a:r>
                  <a:rPr lang="ja-JP" altLang="en-US" dirty="0">
                    <a:solidFill>
                      <a:schemeClr val="tx1">
                        <a:lumMod val="75000"/>
                        <a:lumOff val="25000"/>
                      </a:schemeClr>
                    </a:solidFill>
                  </a:rPr>
                  <a:t>段</a:t>
                </a:r>
                <a:r>
                  <a:rPr lang="en-US" altLang="ja-JP" dirty="0">
                    <a:solidFill>
                      <a:schemeClr val="tx1">
                        <a:lumMod val="75000"/>
                        <a:lumOff val="25000"/>
                      </a:schemeClr>
                    </a:solidFill>
                  </a:rPr>
                  <a:t>(</a:t>
                </a:r>
                <a:r>
                  <a:rPr lang="ja-JP" altLang="en-US" dirty="0">
                    <a:solidFill>
                      <a:schemeClr val="tx1">
                        <a:lumMod val="75000"/>
                        <a:lumOff val="25000"/>
                      </a:schemeClr>
                    </a:solidFill>
                  </a:rPr>
                  <a:t>緑系</a:t>
                </a:r>
                <a:r>
                  <a:rPr lang="en-US" altLang="ja-JP" dirty="0">
                    <a:solidFill>
                      <a:schemeClr val="tx1">
                        <a:lumMod val="75000"/>
                        <a:lumOff val="25000"/>
                      </a:schemeClr>
                    </a:solidFill>
                  </a:rPr>
                  <a:t>)</a:t>
                </a:r>
                <a:endParaRPr kumimoji="1" lang="ja-JP" altLang="en-US" dirty="0">
                  <a:solidFill>
                    <a:schemeClr val="tx1">
                      <a:lumMod val="75000"/>
                      <a:lumOff val="25000"/>
                    </a:schemeClr>
                  </a:solidFill>
                </a:endParaRPr>
              </a:p>
            </p:txBody>
          </p:sp>
        </p:grpSp>
        <p:sp>
          <p:nvSpPr>
            <p:cNvPr id="112" name="テキスト ボックス 111">
              <a:extLst>
                <a:ext uri="{FF2B5EF4-FFF2-40B4-BE49-F238E27FC236}">
                  <a16:creationId xmlns:a16="http://schemas.microsoft.com/office/drawing/2014/main" id="{E4CD7909-97E3-3C35-B7B6-9DBCEC750652}"/>
                </a:ext>
              </a:extLst>
            </p:cNvPr>
            <p:cNvSpPr txBox="1"/>
            <p:nvPr/>
          </p:nvSpPr>
          <p:spPr>
            <a:xfrm>
              <a:off x="7877026" y="4383845"/>
              <a:ext cx="1989997" cy="369332"/>
            </a:xfrm>
            <a:prstGeom prst="rect">
              <a:avLst/>
            </a:prstGeom>
            <a:solidFill>
              <a:srgbClr val="FFFFFF"/>
            </a:solidFill>
          </p:spPr>
          <p:txBody>
            <a:bodyPr wrap="square" rtlCol="0">
              <a:spAutoFit/>
            </a:bodyPr>
            <a:lstStyle/>
            <a:p>
              <a:r>
                <a:rPr kumimoji="1" lang="ja-JP" altLang="en-US" dirty="0">
                  <a:solidFill>
                    <a:schemeClr val="tx1">
                      <a:lumMod val="75000"/>
                      <a:lumOff val="25000"/>
                    </a:schemeClr>
                  </a:solidFill>
                </a:rPr>
                <a:t>静電容量</a:t>
              </a:r>
              <a:r>
                <a:rPr kumimoji="1" lang="en-US" altLang="ja-JP" dirty="0">
                  <a:solidFill>
                    <a:schemeClr val="tx1">
                      <a:lumMod val="75000"/>
                      <a:lumOff val="25000"/>
                    </a:schemeClr>
                  </a:solidFill>
                </a:rPr>
                <a:t>[µF]</a:t>
              </a:r>
              <a:endParaRPr kumimoji="1" lang="ja-JP" altLang="en-US" dirty="0">
                <a:solidFill>
                  <a:schemeClr val="tx1">
                    <a:lumMod val="75000"/>
                    <a:lumOff val="25000"/>
                  </a:schemeClr>
                </a:solidFill>
              </a:endParaRPr>
            </a:p>
          </p:txBody>
        </p:sp>
        <p:sp>
          <p:nvSpPr>
            <p:cNvPr id="125" name="正方形/長方形 124">
              <a:extLst>
                <a:ext uri="{FF2B5EF4-FFF2-40B4-BE49-F238E27FC236}">
                  <a16:creationId xmlns:a16="http://schemas.microsoft.com/office/drawing/2014/main" id="{62305312-06A8-896C-1511-90F61D18E73A}"/>
                </a:ext>
              </a:extLst>
            </p:cNvPr>
            <p:cNvSpPr/>
            <p:nvPr/>
          </p:nvSpPr>
          <p:spPr>
            <a:xfrm>
              <a:off x="9470906" y="4148436"/>
              <a:ext cx="1051627" cy="3564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lumMod val="75000"/>
                      <a:lumOff val="25000"/>
                    </a:schemeClr>
                  </a:solidFill>
                </a:rPr>
                <a:t>抵抗のみ</a:t>
              </a:r>
            </a:p>
          </p:txBody>
        </p:sp>
        <p:sp>
          <p:nvSpPr>
            <p:cNvPr id="126" name="正方形/長方形 125">
              <a:extLst>
                <a:ext uri="{FF2B5EF4-FFF2-40B4-BE49-F238E27FC236}">
                  <a16:creationId xmlns:a16="http://schemas.microsoft.com/office/drawing/2014/main" id="{42C82027-A177-FC29-B1B3-C19B081CF2C5}"/>
                </a:ext>
              </a:extLst>
            </p:cNvPr>
            <p:cNvSpPr/>
            <p:nvPr/>
          </p:nvSpPr>
          <p:spPr>
            <a:xfrm>
              <a:off x="10544095" y="4186685"/>
              <a:ext cx="916807" cy="5398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grpSp>
      <p:sp>
        <p:nvSpPr>
          <p:cNvPr id="132" name="テキスト ボックス 131">
            <a:extLst>
              <a:ext uri="{FF2B5EF4-FFF2-40B4-BE49-F238E27FC236}">
                <a16:creationId xmlns:a16="http://schemas.microsoft.com/office/drawing/2014/main" id="{014389F1-7FE2-EF82-072E-67E0F61F486A}"/>
              </a:ext>
            </a:extLst>
          </p:cNvPr>
          <p:cNvSpPr txBox="1"/>
          <p:nvPr/>
        </p:nvSpPr>
        <p:spPr>
          <a:xfrm>
            <a:off x="9007477" y="1195665"/>
            <a:ext cx="950738" cy="523220"/>
          </a:xfrm>
          <a:prstGeom prst="rect">
            <a:avLst/>
          </a:prstGeom>
          <a:noFill/>
        </p:spPr>
        <p:txBody>
          <a:bodyPr wrap="square" rtlCol="0">
            <a:spAutoFit/>
          </a:bodyPr>
          <a:lstStyle/>
          <a:p>
            <a:r>
              <a:rPr kumimoji="1" lang="ja-JP" altLang="en-US" sz="2800" dirty="0">
                <a:solidFill>
                  <a:schemeClr val="tx1">
                    <a:lumMod val="75000"/>
                    <a:lumOff val="25000"/>
                  </a:schemeClr>
                </a:solidFill>
              </a:rPr>
              <a:t>拡大</a:t>
            </a:r>
          </a:p>
        </p:txBody>
      </p:sp>
      <p:sp>
        <p:nvSpPr>
          <p:cNvPr id="2" name="スライド番号プレースホルダー 3">
            <a:extLst>
              <a:ext uri="{FF2B5EF4-FFF2-40B4-BE49-F238E27FC236}">
                <a16:creationId xmlns:a16="http://schemas.microsoft.com/office/drawing/2014/main" id="{74549302-C817-70F5-D68F-8D41DD95427E}"/>
              </a:ext>
            </a:extLst>
          </p:cNvPr>
          <p:cNvSpPr>
            <a:spLocks noGrp="1"/>
          </p:cNvSpPr>
          <p:nvPr>
            <p:ph type="sldNum" sz="quarter" idx="12"/>
          </p:nvPr>
        </p:nvSpPr>
        <p:spPr>
          <a:xfrm>
            <a:off x="9405504" y="6449868"/>
            <a:ext cx="2743200" cy="365125"/>
          </a:xfrm>
        </p:spPr>
        <p:txBody>
          <a:bodyPr/>
          <a:lstStyle/>
          <a:p>
            <a:r>
              <a:rPr kumimoji="1"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10</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F93B27A-9833-1CCC-F859-36E651892F69}"/>
              </a:ext>
            </a:extLst>
          </p:cNvPr>
          <p:cNvSpPr txBox="1"/>
          <p:nvPr/>
        </p:nvSpPr>
        <p:spPr>
          <a:xfrm>
            <a:off x="1086992" y="4914889"/>
            <a:ext cx="3614895"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Fig.13</a:t>
            </a:r>
            <a:r>
              <a:rPr kumimoji="1" lang="ja-JP" altLang="en-US" sz="1200" dirty="0">
                <a:solidFill>
                  <a:schemeClr val="tx1">
                    <a:lumMod val="75000"/>
                    <a:lumOff val="25000"/>
                  </a:schemeClr>
                </a:solidFill>
              </a:rPr>
              <a:t>　コンデンサによる余裕への影響</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コア</a:t>
            </a:r>
            <a:r>
              <a:rPr kumimoji="1" lang="en-US" altLang="ja-JP" sz="1200" dirty="0">
                <a:solidFill>
                  <a:schemeClr val="tx1">
                    <a:lumMod val="75000"/>
                    <a:lumOff val="25000"/>
                  </a:schemeClr>
                </a:solidFill>
              </a:rPr>
              <a:t>5,4,3</a:t>
            </a:r>
            <a:r>
              <a:rPr kumimoji="1" lang="ja-JP" altLang="en-US" sz="1200" dirty="0">
                <a:solidFill>
                  <a:schemeClr val="tx1">
                    <a:lumMod val="75000"/>
                    <a:lumOff val="25000"/>
                  </a:schemeClr>
                </a:solidFill>
              </a:rPr>
              <a:t>段</a:t>
            </a:r>
            <a:r>
              <a:rPr kumimoji="1"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p:txBody>
      </p:sp>
      <p:sp>
        <p:nvSpPr>
          <p:cNvPr id="4" name="テキスト ボックス 3">
            <a:extLst>
              <a:ext uri="{FF2B5EF4-FFF2-40B4-BE49-F238E27FC236}">
                <a16:creationId xmlns:a16="http://schemas.microsoft.com/office/drawing/2014/main" id="{9B9B4868-D4A1-C666-4C00-9CA0F1A4B02D}"/>
              </a:ext>
            </a:extLst>
          </p:cNvPr>
          <p:cNvSpPr txBox="1"/>
          <p:nvPr/>
        </p:nvSpPr>
        <p:spPr>
          <a:xfrm>
            <a:off x="6450446" y="4914888"/>
            <a:ext cx="4291087" cy="276999"/>
          </a:xfrm>
          <a:prstGeom prst="rect">
            <a:avLst/>
          </a:prstGeom>
          <a:noFill/>
        </p:spPr>
        <p:txBody>
          <a:bodyPr wrap="square" rtlCol="0">
            <a:spAutoFit/>
          </a:bodyPr>
          <a:lstStyle/>
          <a:p>
            <a:pPr algn="ctr"/>
            <a:r>
              <a:rPr kumimoji="1" lang="en-US" altLang="ja-JP" sz="1200" dirty="0"/>
              <a:t>Fig.14</a:t>
            </a:r>
            <a:r>
              <a:rPr kumimoji="1" lang="ja-JP" altLang="en-US" sz="1200" dirty="0"/>
              <a:t>　コンデンサによる余裕への影響</a:t>
            </a:r>
            <a:r>
              <a:rPr kumimoji="1" lang="en-US" altLang="ja-JP" sz="1200" dirty="0"/>
              <a:t>(</a:t>
            </a:r>
            <a:r>
              <a:rPr kumimoji="1" lang="ja-JP" altLang="en-US" sz="1200" dirty="0"/>
              <a:t>コア</a:t>
            </a:r>
            <a:r>
              <a:rPr kumimoji="1" lang="en-US" altLang="ja-JP" sz="1200" dirty="0"/>
              <a:t>5,4,3</a:t>
            </a:r>
            <a:r>
              <a:rPr kumimoji="1" lang="ja-JP" altLang="en-US" sz="1200" dirty="0"/>
              <a:t>段</a:t>
            </a:r>
            <a:r>
              <a:rPr kumimoji="1" lang="en-US" altLang="ja-JP" sz="1200" dirty="0"/>
              <a:t>)</a:t>
            </a:r>
            <a:r>
              <a:rPr kumimoji="1" lang="ja-JP" altLang="en-US" sz="1200" dirty="0"/>
              <a:t>の拡大図</a:t>
            </a:r>
          </a:p>
        </p:txBody>
      </p:sp>
    </p:spTree>
    <p:extLst>
      <p:ext uri="{BB962C8B-B14F-4D97-AF65-F5344CB8AC3E}">
        <p14:creationId xmlns:p14="http://schemas.microsoft.com/office/powerpoint/2010/main" val="34200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76573C-0B08-C1FB-5B24-4087554FE972}"/>
              </a:ext>
            </a:extLst>
          </p:cNvPr>
          <p:cNvSpPr txBox="1"/>
          <p:nvPr/>
        </p:nvSpPr>
        <p:spPr>
          <a:xfrm>
            <a:off x="72741" y="90047"/>
            <a:ext cx="6203374"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まとめ</a:t>
            </a:r>
          </a:p>
        </p:txBody>
      </p:sp>
      <p:sp>
        <p:nvSpPr>
          <p:cNvPr id="3" name="テキスト ボックス 2">
            <a:extLst>
              <a:ext uri="{FF2B5EF4-FFF2-40B4-BE49-F238E27FC236}">
                <a16:creationId xmlns:a16="http://schemas.microsoft.com/office/drawing/2014/main" id="{CA39EA54-4318-4319-7295-96F648B2CAA1}"/>
              </a:ext>
            </a:extLst>
          </p:cNvPr>
          <p:cNvSpPr txBox="1"/>
          <p:nvPr/>
        </p:nvSpPr>
        <p:spPr>
          <a:xfrm>
            <a:off x="564145" y="1797628"/>
            <a:ext cx="11423939" cy="4031873"/>
          </a:xfrm>
          <a:prstGeom prst="rect">
            <a:avLst/>
          </a:prstGeom>
          <a:noFill/>
        </p:spPr>
        <p:txBody>
          <a:bodyPr wrap="square" rtlCol="0">
            <a:spAutoFit/>
          </a:bodyPr>
          <a:lstStyle/>
          <a:p>
            <a:r>
              <a:rPr lang="en-US" altLang="ja-JP" sz="2800" dirty="0">
                <a:solidFill>
                  <a:schemeClr val="tx1">
                    <a:lumMod val="75000"/>
                    <a:lumOff val="25000"/>
                  </a:schemeClr>
                </a:solidFill>
              </a:rPr>
              <a:t>1.</a:t>
            </a:r>
            <a:r>
              <a:rPr lang="ja-JP" altLang="en-US" sz="2800" dirty="0">
                <a:solidFill>
                  <a:schemeClr val="tx1">
                    <a:lumMod val="75000"/>
                    <a:lumOff val="25000"/>
                  </a:schemeClr>
                </a:solidFill>
              </a:rPr>
              <a:t> </a:t>
            </a:r>
            <a:r>
              <a:rPr kumimoji="1" lang="ja-JP" altLang="en-US" sz="3200" dirty="0">
                <a:solidFill>
                  <a:schemeClr val="tx1">
                    <a:lumMod val="75000"/>
                    <a:lumOff val="25000"/>
                  </a:schemeClr>
                </a:solidFill>
              </a:rPr>
              <a:t>コア</a:t>
            </a:r>
            <a:r>
              <a:rPr lang="en-US" altLang="ja-JP" sz="3200" dirty="0">
                <a:solidFill>
                  <a:schemeClr val="tx1">
                    <a:lumMod val="75000"/>
                    <a:lumOff val="25000"/>
                  </a:schemeClr>
                </a:solidFill>
              </a:rPr>
              <a:t>5</a:t>
            </a:r>
            <a:r>
              <a:rPr lang="ja-JP" altLang="en-US" sz="3200" dirty="0">
                <a:solidFill>
                  <a:schemeClr val="tx1">
                    <a:lumMod val="75000"/>
                    <a:lumOff val="25000"/>
                  </a:schemeClr>
                </a:solidFill>
              </a:rPr>
              <a:t>段及び</a:t>
            </a:r>
            <a:r>
              <a:rPr lang="en-US" altLang="ja-JP" sz="3200" dirty="0">
                <a:solidFill>
                  <a:schemeClr val="tx1">
                    <a:lumMod val="75000"/>
                    <a:lumOff val="25000"/>
                  </a:schemeClr>
                </a:solidFill>
              </a:rPr>
              <a:t>4</a:t>
            </a:r>
            <a:r>
              <a:rPr lang="ja-JP" altLang="en-US" sz="3200" dirty="0">
                <a:solidFill>
                  <a:schemeClr val="tx1">
                    <a:lumMod val="75000"/>
                    <a:lumOff val="25000"/>
                  </a:schemeClr>
                </a:solidFill>
              </a:rPr>
              <a:t>段でフィードバック回路を短絡としたときの実験と解析で発振の可否が整合することを示した</a:t>
            </a:r>
            <a:endParaRPr lang="en-US" altLang="ja-JP" sz="3200" dirty="0">
              <a:solidFill>
                <a:schemeClr val="tx1">
                  <a:lumMod val="75000"/>
                  <a:lumOff val="25000"/>
                </a:schemeClr>
              </a:solidFill>
            </a:endParaRPr>
          </a:p>
          <a:p>
            <a:endParaRPr kumimoji="1" lang="en-US" altLang="ja-JP" sz="3200" dirty="0">
              <a:solidFill>
                <a:schemeClr val="tx1">
                  <a:lumMod val="75000"/>
                  <a:lumOff val="25000"/>
                </a:schemeClr>
              </a:solidFill>
            </a:endParaRPr>
          </a:p>
          <a:p>
            <a:r>
              <a:rPr lang="en-US" altLang="ja-JP" sz="3200" dirty="0">
                <a:solidFill>
                  <a:schemeClr val="tx1">
                    <a:lumMod val="75000"/>
                    <a:lumOff val="25000"/>
                  </a:schemeClr>
                </a:solidFill>
              </a:rPr>
              <a:t>2. </a:t>
            </a:r>
            <a:r>
              <a:rPr lang="ja-JP" altLang="en-US" sz="3200" dirty="0">
                <a:solidFill>
                  <a:schemeClr val="tx1">
                    <a:lumMod val="75000"/>
                    <a:lumOff val="25000"/>
                  </a:schemeClr>
                </a:solidFill>
              </a:rPr>
              <a:t>発振周波数は予測誤差</a:t>
            </a:r>
            <a:r>
              <a:rPr lang="en-US" altLang="ja-JP" sz="3200" dirty="0">
                <a:solidFill>
                  <a:schemeClr val="tx1">
                    <a:lumMod val="75000"/>
                    <a:lumOff val="25000"/>
                  </a:schemeClr>
                </a:solidFill>
              </a:rPr>
              <a:t>3%</a:t>
            </a:r>
            <a:r>
              <a:rPr lang="ja-JP" altLang="en-US" sz="3200" dirty="0">
                <a:solidFill>
                  <a:schemeClr val="tx1">
                    <a:lumMod val="75000"/>
                    <a:lumOff val="25000"/>
                  </a:schemeClr>
                </a:solidFill>
              </a:rPr>
              <a:t>であることを示した</a:t>
            </a:r>
            <a:endParaRPr lang="en-US" altLang="ja-JP" sz="3200" dirty="0">
              <a:solidFill>
                <a:schemeClr val="tx1">
                  <a:lumMod val="75000"/>
                  <a:lumOff val="25000"/>
                </a:schemeClr>
              </a:solidFill>
            </a:endParaRPr>
          </a:p>
          <a:p>
            <a:endParaRPr lang="en-US" altLang="ja-JP" sz="3200" dirty="0">
              <a:solidFill>
                <a:schemeClr val="tx1">
                  <a:lumMod val="75000"/>
                  <a:lumOff val="25000"/>
                </a:schemeClr>
              </a:solidFill>
            </a:endParaRPr>
          </a:p>
          <a:p>
            <a:r>
              <a:rPr lang="en-US" altLang="ja-JP" sz="3200" dirty="0">
                <a:solidFill>
                  <a:schemeClr val="tx1">
                    <a:lumMod val="75000"/>
                    <a:lumOff val="25000"/>
                  </a:schemeClr>
                </a:solidFill>
              </a:rPr>
              <a:t>3. </a:t>
            </a:r>
            <a:r>
              <a:rPr lang="ja-JP" altLang="en-US" sz="3200" dirty="0">
                <a:solidFill>
                  <a:schemeClr val="tx1">
                    <a:lumMod val="75000"/>
                    <a:lumOff val="25000"/>
                  </a:schemeClr>
                </a:solidFill>
              </a:rPr>
              <a:t>抵抗とコンデンサを直列接続とした場合、発振する余裕を拡大できる最適な組み合わせがあることを示した</a:t>
            </a:r>
            <a:r>
              <a:rPr lang="en-US" altLang="ja-JP" sz="3200" dirty="0">
                <a:solidFill>
                  <a:schemeClr val="tx1">
                    <a:lumMod val="75000"/>
                    <a:lumOff val="25000"/>
                  </a:schemeClr>
                </a:solidFill>
              </a:rPr>
              <a:t>(</a:t>
            </a:r>
            <a:r>
              <a:rPr lang="ja-JP" altLang="en-US" sz="3200" dirty="0">
                <a:solidFill>
                  <a:schemeClr val="tx1">
                    <a:lumMod val="75000"/>
                    <a:lumOff val="25000"/>
                  </a:schemeClr>
                </a:solidFill>
              </a:rPr>
              <a:t>コア</a:t>
            </a:r>
            <a:r>
              <a:rPr lang="en-US" altLang="ja-JP" sz="3200" dirty="0">
                <a:solidFill>
                  <a:schemeClr val="tx1">
                    <a:lumMod val="75000"/>
                    <a:lumOff val="25000"/>
                  </a:schemeClr>
                </a:solidFill>
              </a:rPr>
              <a:t>5</a:t>
            </a:r>
            <a:r>
              <a:rPr lang="ja-JP" altLang="en-US" sz="3200" dirty="0">
                <a:solidFill>
                  <a:schemeClr val="tx1">
                    <a:lumMod val="75000"/>
                    <a:lumOff val="25000"/>
                  </a:schemeClr>
                </a:solidFill>
              </a:rPr>
              <a:t>段</a:t>
            </a:r>
            <a:r>
              <a:rPr lang="en-US" altLang="ja-JP" sz="3200" dirty="0">
                <a:solidFill>
                  <a:schemeClr val="tx1">
                    <a:lumMod val="75000"/>
                    <a:lumOff val="25000"/>
                  </a:schemeClr>
                </a:solidFill>
              </a:rPr>
              <a:t>Max0.0440)</a:t>
            </a:r>
          </a:p>
          <a:p>
            <a:endParaRPr lang="en-US" altLang="ja-JP" sz="3200" dirty="0">
              <a:solidFill>
                <a:schemeClr val="tx1">
                  <a:lumMod val="75000"/>
                  <a:lumOff val="25000"/>
                </a:schemeClr>
              </a:solidFill>
            </a:endParaRPr>
          </a:p>
        </p:txBody>
      </p:sp>
      <p:sp>
        <p:nvSpPr>
          <p:cNvPr id="2" name="スライド番号プレースホルダー 3">
            <a:extLst>
              <a:ext uri="{FF2B5EF4-FFF2-40B4-BE49-F238E27FC236}">
                <a16:creationId xmlns:a16="http://schemas.microsoft.com/office/drawing/2014/main" id="{3DBA4833-5C66-0B4E-FC92-4A025F79DF6A}"/>
              </a:ext>
            </a:extLst>
          </p:cNvPr>
          <p:cNvSpPr>
            <a:spLocks noGrp="1"/>
          </p:cNvSpPr>
          <p:nvPr>
            <p:ph type="sldNum" sz="quarter" idx="12"/>
          </p:nvPr>
        </p:nvSpPr>
        <p:spPr>
          <a:xfrm>
            <a:off x="9405504" y="6449868"/>
            <a:ext cx="2743200" cy="365125"/>
          </a:xfrm>
        </p:spPr>
        <p:txBody>
          <a:bodyPr/>
          <a:lstStyle/>
          <a:p>
            <a:r>
              <a:rPr kumimoji="1"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11</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78211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53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963EA40-8936-2446-D982-75A97A3991F8}"/>
              </a:ext>
            </a:extLst>
          </p:cNvPr>
          <p:cNvSpPr txBox="1"/>
          <p:nvPr/>
        </p:nvSpPr>
        <p:spPr>
          <a:xfrm>
            <a:off x="72741" y="90047"/>
            <a:ext cx="6203374"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補足資料</a:t>
            </a:r>
          </a:p>
        </p:txBody>
      </p:sp>
    </p:spTree>
    <p:extLst>
      <p:ext uri="{BB962C8B-B14F-4D97-AF65-F5344CB8AC3E}">
        <p14:creationId xmlns:p14="http://schemas.microsoft.com/office/powerpoint/2010/main" val="357343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963EA40-8936-2446-D982-75A97A3991F8}"/>
              </a:ext>
            </a:extLst>
          </p:cNvPr>
          <p:cNvSpPr txBox="1"/>
          <p:nvPr/>
        </p:nvSpPr>
        <p:spPr>
          <a:xfrm>
            <a:off x="72741" y="90047"/>
            <a:ext cx="6203374"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今後の課題</a:t>
            </a:r>
          </a:p>
        </p:txBody>
      </p:sp>
      <p:sp>
        <p:nvSpPr>
          <p:cNvPr id="2" name="テキスト ボックス 1">
            <a:extLst>
              <a:ext uri="{FF2B5EF4-FFF2-40B4-BE49-F238E27FC236}">
                <a16:creationId xmlns:a16="http://schemas.microsoft.com/office/drawing/2014/main" id="{005A2443-48F7-918C-010D-D19E1CB06F53}"/>
              </a:ext>
            </a:extLst>
          </p:cNvPr>
          <p:cNvSpPr txBox="1"/>
          <p:nvPr/>
        </p:nvSpPr>
        <p:spPr>
          <a:xfrm>
            <a:off x="221673" y="1714500"/>
            <a:ext cx="11748654" cy="2677656"/>
          </a:xfrm>
          <a:prstGeom prst="rect">
            <a:avLst/>
          </a:prstGeom>
          <a:noFill/>
        </p:spPr>
        <p:txBody>
          <a:bodyPr wrap="square" rtlCol="0">
            <a:spAutoFit/>
          </a:bodyPr>
          <a:lstStyle/>
          <a:p>
            <a:r>
              <a:rPr lang="ja-JP" altLang="en-US" sz="2800" dirty="0"/>
              <a:t>・ 実機による抵抗とコンデンサを直列接続とした場合の発振実験</a:t>
            </a:r>
            <a:endParaRPr lang="en-US" altLang="ja-JP" sz="2800" dirty="0"/>
          </a:p>
          <a:p>
            <a:endParaRPr lang="en-US" altLang="ja-JP" sz="2800" dirty="0"/>
          </a:p>
          <a:p>
            <a:r>
              <a:rPr lang="ja-JP" altLang="en-US" sz="2800" dirty="0"/>
              <a:t>・ 発振する場合の余裕を拡大するときの理論構築</a:t>
            </a:r>
            <a:endParaRPr lang="en-US" altLang="ja-JP" sz="2800" dirty="0"/>
          </a:p>
          <a:p>
            <a:r>
              <a:rPr kumimoji="1" lang="ja-JP" altLang="en-US" sz="2800" dirty="0"/>
              <a:t>→理論を基に</a:t>
            </a:r>
            <a:r>
              <a:rPr lang="ja-JP" altLang="en-US" sz="2800" dirty="0"/>
              <a:t>狙った余裕に拡大できる</a:t>
            </a:r>
            <a:endParaRPr kumimoji="1" lang="en-US" altLang="ja-JP" sz="2800" dirty="0"/>
          </a:p>
          <a:p>
            <a:endParaRPr lang="en-US" altLang="ja-JP" sz="2800" dirty="0"/>
          </a:p>
          <a:p>
            <a:r>
              <a:rPr lang="ja-JP" altLang="en-US" sz="2800" dirty="0"/>
              <a:t>・ どれだけの余裕があればコアの段数が減らせるかの検討</a:t>
            </a:r>
            <a:endParaRPr lang="en-US" altLang="ja-JP" sz="2800" dirty="0"/>
          </a:p>
        </p:txBody>
      </p:sp>
    </p:spTree>
    <p:extLst>
      <p:ext uri="{BB962C8B-B14F-4D97-AF65-F5344CB8AC3E}">
        <p14:creationId xmlns:p14="http://schemas.microsoft.com/office/powerpoint/2010/main" val="75087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963EA40-8936-2446-D982-75A97A3991F8}"/>
              </a:ext>
            </a:extLst>
          </p:cNvPr>
          <p:cNvSpPr txBox="1"/>
          <p:nvPr/>
        </p:nvSpPr>
        <p:spPr>
          <a:xfrm>
            <a:off x="72741" y="90047"/>
            <a:ext cx="6203374"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発振の可否の整合性について</a:t>
            </a:r>
          </a:p>
        </p:txBody>
      </p:sp>
      <p:sp>
        <p:nvSpPr>
          <p:cNvPr id="2" name="テキスト ボックス 1">
            <a:extLst>
              <a:ext uri="{FF2B5EF4-FFF2-40B4-BE49-F238E27FC236}">
                <a16:creationId xmlns:a16="http://schemas.microsoft.com/office/drawing/2014/main" id="{1E3B432B-37DE-A452-30B3-E1A322F79583}"/>
              </a:ext>
            </a:extLst>
          </p:cNvPr>
          <p:cNvSpPr txBox="1"/>
          <p:nvPr/>
        </p:nvSpPr>
        <p:spPr>
          <a:xfrm>
            <a:off x="6162241" y="5385873"/>
            <a:ext cx="5917463" cy="1323439"/>
          </a:xfrm>
          <a:prstGeom prst="rect">
            <a:avLst/>
          </a:prstGeom>
          <a:noFill/>
        </p:spPr>
        <p:txBody>
          <a:bodyPr wrap="square" rtlCol="0">
            <a:spAutoFit/>
          </a:bodyPr>
          <a:lstStyle/>
          <a:p>
            <a:r>
              <a:rPr kumimoji="1" lang="ja-JP" altLang="en-US" sz="2000" dirty="0">
                <a:solidFill>
                  <a:schemeClr val="tx1">
                    <a:lumMod val="75000"/>
                    <a:lumOff val="25000"/>
                  </a:schemeClr>
                </a:solidFill>
              </a:rPr>
              <a:t>解析ツール中の</a:t>
            </a:r>
            <a:endParaRPr kumimoji="1" lang="en-US" altLang="ja-JP" sz="2000" dirty="0">
              <a:solidFill>
                <a:schemeClr val="tx1">
                  <a:lumMod val="75000"/>
                  <a:lumOff val="25000"/>
                </a:schemeClr>
              </a:solidFill>
            </a:endParaRPr>
          </a:p>
          <a:p>
            <a:r>
              <a:rPr lang="ja-JP" altLang="en-US" sz="2000" dirty="0">
                <a:solidFill>
                  <a:schemeClr val="tx1">
                    <a:lumMod val="75000"/>
                    <a:lumOff val="25000"/>
                  </a:schemeClr>
                </a:solidFill>
              </a:rPr>
              <a:t>　</a:t>
            </a:r>
            <a:r>
              <a:rPr kumimoji="1" lang="ja-JP" altLang="en-US" sz="2000" dirty="0">
                <a:solidFill>
                  <a:schemeClr val="tx1">
                    <a:lumMod val="75000"/>
                    <a:lumOff val="25000"/>
                  </a:schemeClr>
                </a:solidFill>
              </a:rPr>
              <a:t>・ センサーの係数</a:t>
            </a:r>
            <a:endParaRPr kumimoji="1" lang="en-US" altLang="ja-JP" sz="2000" dirty="0">
              <a:solidFill>
                <a:schemeClr val="tx1">
                  <a:lumMod val="75000"/>
                  <a:lumOff val="25000"/>
                </a:schemeClr>
              </a:solidFill>
            </a:endParaRPr>
          </a:p>
          <a:p>
            <a:r>
              <a:rPr kumimoji="1" lang="ja-JP" altLang="en-US" sz="2000" dirty="0">
                <a:solidFill>
                  <a:schemeClr val="tx1">
                    <a:lumMod val="75000"/>
                    <a:lumOff val="25000"/>
                  </a:schemeClr>
                </a:solidFill>
              </a:rPr>
              <a:t>　・ </a:t>
            </a:r>
            <a:r>
              <a:rPr kumimoji="1" lang="ja-JP" altLang="en-US" sz="2000" dirty="0">
                <a:solidFill>
                  <a:srgbClr val="FF0000"/>
                </a:solidFill>
              </a:rPr>
              <a:t>リニアモーターの周波数応答再取得</a:t>
            </a:r>
            <a:endParaRPr kumimoji="1" lang="en-US" altLang="ja-JP" sz="2000" dirty="0">
              <a:solidFill>
                <a:srgbClr val="FF0000"/>
              </a:solidFill>
            </a:endParaRPr>
          </a:p>
          <a:p>
            <a:r>
              <a:rPr kumimoji="1" lang="ja-JP" altLang="en-US" sz="2000" dirty="0">
                <a:solidFill>
                  <a:schemeClr val="tx1">
                    <a:lumMod val="75000"/>
                    <a:lumOff val="25000"/>
                  </a:schemeClr>
                </a:solidFill>
              </a:rPr>
              <a:t>　・ 数値モデル化された装置の各部分ごとの寸法</a:t>
            </a:r>
            <a:endParaRPr kumimoji="1" lang="en-US" altLang="ja-JP" sz="2000" dirty="0">
              <a:solidFill>
                <a:schemeClr val="tx1">
                  <a:lumMod val="75000"/>
                  <a:lumOff val="25000"/>
                </a:schemeClr>
              </a:solidFill>
            </a:endParaRPr>
          </a:p>
        </p:txBody>
      </p:sp>
      <p:grpSp>
        <p:nvGrpSpPr>
          <p:cNvPr id="3" name="グループ化 2">
            <a:extLst>
              <a:ext uri="{FF2B5EF4-FFF2-40B4-BE49-F238E27FC236}">
                <a16:creationId xmlns:a16="http://schemas.microsoft.com/office/drawing/2014/main" id="{59AD6C18-F044-1674-5364-54FB5194E5B0}"/>
              </a:ext>
            </a:extLst>
          </p:cNvPr>
          <p:cNvGrpSpPr/>
          <p:nvPr/>
        </p:nvGrpSpPr>
        <p:grpSpPr>
          <a:xfrm>
            <a:off x="753226" y="1172280"/>
            <a:ext cx="5335237" cy="4676506"/>
            <a:chOff x="81272" y="646870"/>
            <a:chExt cx="5335237" cy="4180780"/>
          </a:xfrm>
        </p:grpSpPr>
        <p:sp>
          <p:nvSpPr>
            <p:cNvPr id="5" name="テキスト ボックス 4">
              <a:extLst>
                <a:ext uri="{FF2B5EF4-FFF2-40B4-BE49-F238E27FC236}">
                  <a16:creationId xmlns:a16="http://schemas.microsoft.com/office/drawing/2014/main" id="{0032F3DF-9EED-E6D7-3B54-E7B9BA5626EB}"/>
                </a:ext>
              </a:extLst>
            </p:cNvPr>
            <p:cNvSpPr txBox="1"/>
            <p:nvPr/>
          </p:nvSpPr>
          <p:spPr>
            <a:xfrm>
              <a:off x="1969855" y="4427540"/>
              <a:ext cx="1905000" cy="400110"/>
            </a:xfrm>
            <a:prstGeom prst="rect">
              <a:avLst/>
            </a:prstGeom>
            <a:noFill/>
          </p:spPr>
          <p:txBody>
            <a:bodyPr wrap="square" rtlCol="0">
              <a:spAutoFit/>
            </a:bodyPr>
            <a:lstStyle/>
            <a:p>
              <a:r>
                <a:rPr kumimoji="1" lang="ja-JP" altLang="en-US" sz="2000" dirty="0">
                  <a:solidFill>
                    <a:srgbClr val="FF0000"/>
                  </a:solidFill>
                </a:rPr>
                <a:t>発振しない</a:t>
              </a:r>
            </a:p>
          </p:txBody>
        </p:sp>
        <p:grpSp>
          <p:nvGrpSpPr>
            <p:cNvPr id="6" name="グループ化 5">
              <a:extLst>
                <a:ext uri="{FF2B5EF4-FFF2-40B4-BE49-F238E27FC236}">
                  <a16:creationId xmlns:a16="http://schemas.microsoft.com/office/drawing/2014/main" id="{1B5E96A1-ECA8-19B0-A3E9-47950EFF4F62}"/>
                </a:ext>
              </a:extLst>
            </p:cNvPr>
            <p:cNvGrpSpPr/>
            <p:nvPr/>
          </p:nvGrpSpPr>
          <p:grpSpPr>
            <a:xfrm>
              <a:off x="81272" y="646870"/>
              <a:ext cx="5335237" cy="3600000"/>
              <a:chOff x="0" y="1076452"/>
              <a:chExt cx="5335237" cy="4014000"/>
            </a:xfrm>
          </p:grpSpPr>
          <p:pic>
            <p:nvPicPr>
              <p:cNvPr id="10" name="図 9">
                <a:extLst>
                  <a:ext uri="{FF2B5EF4-FFF2-40B4-BE49-F238E27FC236}">
                    <a16:creationId xmlns:a16="http://schemas.microsoft.com/office/drawing/2014/main" id="{C0D01A79-E11B-7A35-C1C6-097DA3C6D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6452"/>
                <a:ext cx="5335237" cy="4014000"/>
              </a:xfrm>
              <a:prstGeom prst="rect">
                <a:avLst/>
              </a:prstGeom>
            </p:spPr>
          </p:pic>
          <p:sp>
            <p:nvSpPr>
              <p:cNvPr id="11" name="テキスト ボックス 10">
                <a:extLst>
                  <a:ext uri="{FF2B5EF4-FFF2-40B4-BE49-F238E27FC236}">
                    <a16:creationId xmlns:a16="http://schemas.microsoft.com/office/drawing/2014/main" id="{949EBDFF-A429-894F-3789-C7015A06D861}"/>
                  </a:ext>
                </a:extLst>
              </p:cNvPr>
              <p:cNvSpPr txBox="1"/>
              <p:nvPr/>
            </p:nvSpPr>
            <p:spPr>
              <a:xfrm>
                <a:off x="1034477" y="2857884"/>
                <a:ext cx="521424" cy="521424"/>
              </a:xfrm>
              <a:prstGeom prst="rect">
                <a:avLst/>
              </a:prstGeom>
              <a:noFill/>
              <a:ln w="19050">
                <a:solidFill>
                  <a:schemeClr val="tx1">
                    <a:lumMod val="75000"/>
                    <a:lumOff val="25000"/>
                  </a:schemeClr>
                </a:solidFill>
              </a:ln>
            </p:spPr>
            <p:txBody>
              <a:bodyPr wrap="square" rtlCol="0">
                <a:spAutoFit/>
              </a:bodyPr>
              <a:lstStyle/>
              <a:p>
                <a:endParaRPr kumimoji="1" lang="ja-JP" altLang="en-US" dirty="0"/>
              </a:p>
            </p:txBody>
          </p:sp>
          <p:cxnSp>
            <p:nvCxnSpPr>
              <p:cNvPr id="12" name="直線コネクタ 11">
                <a:extLst>
                  <a:ext uri="{FF2B5EF4-FFF2-40B4-BE49-F238E27FC236}">
                    <a16:creationId xmlns:a16="http://schemas.microsoft.com/office/drawing/2014/main" id="{B4345D89-6CBD-232D-4831-D1FE651FCCC2}"/>
                  </a:ext>
                </a:extLst>
              </p:cNvPr>
              <p:cNvCxnSpPr>
                <a:stCxn id="11" idx="0"/>
              </p:cNvCxnSpPr>
              <p:nvPr/>
            </p:nvCxnSpPr>
            <p:spPr>
              <a:xfrm flipV="1">
                <a:off x="1295189" y="2225964"/>
                <a:ext cx="260712" cy="63192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8F00F6A-26EE-D65A-6B4F-35983F96662B}"/>
                  </a:ext>
                </a:extLst>
              </p:cNvPr>
              <p:cNvSpPr txBox="1"/>
              <p:nvPr/>
            </p:nvSpPr>
            <p:spPr>
              <a:xfrm>
                <a:off x="1034477" y="1856632"/>
                <a:ext cx="2338685" cy="369332"/>
              </a:xfrm>
              <a:prstGeom prst="rect">
                <a:avLst/>
              </a:prstGeom>
              <a:solidFill>
                <a:schemeClr val="bg1"/>
              </a:solidFill>
              <a:ln>
                <a:solidFill>
                  <a:schemeClr val="tx1">
                    <a:lumMod val="75000"/>
                    <a:lumOff val="25000"/>
                  </a:schemeClr>
                </a:solidFill>
              </a:ln>
            </p:spPr>
            <p:txBody>
              <a:bodyPr wrap="square" rtlCol="0">
                <a:spAutoFit/>
              </a:bodyPr>
              <a:lstStyle/>
              <a:p>
                <a:r>
                  <a:rPr kumimoji="1" lang="ja-JP" altLang="en-US" dirty="0">
                    <a:solidFill>
                      <a:schemeClr val="tx1">
                        <a:lumMod val="75000"/>
                        <a:lumOff val="25000"/>
                      </a:schemeClr>
                    </a:solidFill>
                  </a:rPr>
                  <a:t>原点を囲んでいない</a:t>
                </a:r>
              </a:p>
            </p:txBody>
          </p:sp>
        </p:grpSp>
        <p:sp>
          <p:nvSpPr>
            <p:cNvPr id="7" name="テキスト ボックス 6">
              <a:extLst>
                <a:ext uri="{FF2B5EF4-FFF2-40B4-BE49-F238E27FC236}">
                  <a16:creationId xmlns:a16="http://schemas.microsoft.com/office/drawing/2014/main" id="{53700C9A-8672-7ECF-33F8-21D199E515AB}"/>
                </a:ext>
              </a:extLst>
            </p:cNvPr>
            <p:cNvSpPr txBox="1"/>
            <p:nvPr/>
          </p:nvSpPr>
          <p:spPr>
            <a:xfrm>
              <a:off x="1438459" y="4123907"/>
              <a:ext cx="2710783" cy="247636"/>
            </a:xfrm>
            <a:prstGeom prst="rect">
              <a:avLst/>
            </a:prstGeom>
            <a:noFill/>
          </p:spPr>
          <p:txBody>
            <a:bodyPr wrap="square" rtlCol="0">
              <a:spAutoFit/>
            </a:bodyPr>
            <a:lstStyle/>
            <a:p>
              <a:r>
                <a:rPr kumimoji="1" lang="en-US" altLang="ja-JP" sz="1200" dirty="0">
                  <a:solidFill>
                    <a:schemeClr val="tx1">
                      <a:lumMod val="75000"/>
                      <a:lumOff val="25000"/>
                    </a:schemeClr>
                  </a:solidFill>
                </a:rPr>
                <a:t>Fig.15</a:t>
              </a:r>
              <a:r>
                <a:rPr kumimoji="1" lang="ja-JP" altLang="en-US" sz="1200" dirty="0">
                  <a:solidFill>
                    <a:schemeClr val="tx1">
                      <a:lumMod val="75000"/>
                      <a:lumOff val="25000"/>
                    </a:schemeClr>
                  </a:solidFill>
                </a:rPr>
                <a:t>　</a:t>
              </a:r>
              <a:r>
                <a:rPr lang="ja-JP" altLang="en-US" sz="1200" dirty="0">
                  <a:solidFill>
                    <a:schemeClr val="tx1">
                      <a:lumMod val="75000"/>
                      <a:lumOff val="25000"/>
                    </a:schemeClr>
                  </a:solidFill>
                </a:rPr>
                <a:t>修正・変更前</a:t>
              </a:r>
              <a:r>
                <a:rPr kumimoji="1" lang="ja-JP" altLang="en-US" sz="1200" dirty="0">
                  <a:solidFill>
                    <a:schemeClr val="tx1">
                      <a:lumMod val="75000"/>
                      <a:lumOff val="25000"/>
                    </a:schemeClr>
                  </a:solidFill>
                </a:rPr>
                <a:t>ナイキスト線図</a:t>
              </a:r>
            </a:p>
          </p:txBody>
        </p:sp>
        <p:cxnSp>
          <p:nvCxnSpPr>
            <p:cNvPr id="8" name="直線コネクタ 7">
              <a:extLst>
                <a:ext uri="{FF2B5EF4-FFF2-40B4-BE49-F238E27FC236}">
                  <a16:creationId xmlns:a16="http://schemas.microsoft.com/office/drawing/2014/main" id="{BBC7285A-B16F-AE15-979F-025A262A0573}"/>
                </a:ext>
              </a:extLst>
            </p:cNvPr>
            <p:cNvCxnSpPr>
              <a:cxnSpLocks/>
            </p:cNvCxnSpPr>
            <p:nvPr/>
          </p:nvCxnSpPr>
          <p:spPr>
            <a:xfrm flipH="1">
              <a:off x="1773926" y="2878112"/>
              <a:ext cx="942486" cy="84234"/>
            </a:xfrm>
            <a:prstGeom prst="line">
              <a:avLst/>
            </a:prstGeom>
            <a:ln w="19050">
              <a:solidFill>
                <a:srgbClr val="92D050"/>
              </a:solidFill>
            </a:ln>
          </p:spPr>
          <p:style>
            <a:lnRef idx="1">
              <a:schemeClr val="accent6"/>
            </a:lnRef>
            <a:fillRef idx="0">
              <a:schemeClr val="accent6"/>
            </a:fillRef>
            <a:effectRef idx="0">
              <a:schemeClr val="accent6"/>
            </a:effectRef>
            <a:fontRef idx="minor">
              <a:schemeClr val="tx1"/>
            </a:fontRef>
          </p:style>
        </p:cxnSp>
        <p:sp>
          <p:nvSpPr>
            <p:cNvPr id="9" name="テキスト ボックス 8">
              <a:extLst>
                <a:ext uri="{FF2B5EF4-FFF2-40B4-BE49-F238E27FC236}">
                  <a16:creationId xmlns:a16="http://schemas.microsoft.com/office/drawing/2014/main" id="{48BB15D1-F547-DF90-A2F3-17093D23DD9F}"/>
                </a:ext>
              </a:extLst>
            </p:cNvPr>
            <p:cNvSpPr txBox="1"/>
            <p:nvPr/>
          </p:nvSpPr>
          <p:spPr>
            <a:xfrm>
              <a:off x="2719770" y="2654717"/>
              <a:ext cx="875742" cy="330182"/>
            </a:xfrm>
            <a:prstGeom prst="rect">
              <a:avLst/>
            </a:prstGeom>
            <a:solidFill>
              <a:schemeClr val="bg1"/>
            </a:solidFill>
            <a:ln>
              <a:solidFill>
                <a:schemeClr val="tx1">
                  <a:lumMod val="75000"/>
                  <a:lumOff val="25000"/>
                </a:schemeClr>
              </a:solidFill>
            </a:ln>
          </p:spPr>
          <p:txBody>
            <a:bodyPr wrap="square" rtlCol="0">
              <a:spAutoFit/>
            </a:bodyPr>
            <a:lstStyle/>
            <a:p>
              <a:r>
                <a:rPr kumimoji="1" lang="en-US" altLang="ja-JP" dirty="0">
                  <a:solidFill>
                    <a:schemeClr val="tx1">
                      <a:lumMod val="75000"/>
                      <a:lumOff val="25000"/>
                    </a:schemeClr>
                  </a:solidFill>
                </a:rPr>
                <a:t>35.4Hz</a:t>
              </a:r>
              <a:endParaRPr kumimoji="1" lang="ja-JP" altLang="en-US" dirty="0">
                <a:solidFill>
                  <a:schemeClr val="tx1">
                    <a:lumMod val="75000"/>
                    <a:lumOff val="25000"/>
                  </a:schemeClr>
                </a:solidFill>
              </a:endParaRPr>
            </a:p>
          </p:txBody>
        </p:sp>
      </p:grpSp>
      <p:grpSp>
        <p:nvGrpSpPr>
          <p:cNvPr id="14" name="グループ化 13">
            <a:extLst>
              <a:ext uri="{FF2B5EF4-FFF2-40B4-BE49-F238E27FC236}">
                <a16:creationId xmlns:a16="http://schemas.microsoft.com/office/drawing/2014/main" id="{0A6A1800-36D5-EE62-D416-65E8AB632333}"/>
              </a:ext>
            </a:extLst>
          </p:cNvPr>
          <p:cNvGrpSpPr/>
          <p:nvPr/>
        </p:nvGrpSpPr>
        <p:grpSpPr>
          <a:xfrm>
            <a:off x="6356276" y="837397"/>
            <a:ext cx="5487366" cy="3768045"/>
            <a:chOff x="5883361" y="798988"/>
            <a:chExt cx="5462324" cy="3908731"/>
          </a:xfrm>
        </p:grpSpPr>
        <p:grpSp>
          <p:nvGrpSpPr>
            <p:cNvPr id="15" name="グループ化 14">
              <a:extLst>
                <a:ext uri="{FF2B5EF4-FFF2-40B4-BE49-F238E27FC236}">
                  <a16:creationId xmlns:a16="http://schemas.microsoft.com/office/drawing/2014/main" id="{D588D6E1-A57D-BBAD-0D5F-26AB4995C342}"/>
                </a:ext>
              </a:extLst>
            </p:cNvPr>
            <p:cNvGrpSpPr/>
            <p:nvPr/>
          </p:nvGrpSpPr>
          <p:grpSpPr>
            <a:xfrm>
              <a:off x="5883361" y="798988"/>
              <a:ext cx="5462324" cy="3782124"/>
              <a:chOff x="139214" y="1167535"/>
              <a:chExt cx="6978155" cy="4831688"/>
            </a:xfrm>
          </p:grpSpPr>
          <p:pic>
            <p:nvPicPr>
              <p:cNvPr id="17" name="図 16">
                <a:extLst>
                  <a:ext uri="{FF2B5EF4-FFF2-40B4-BE49-F238E27FC236}">
                    <a16:creationId xmlns:a16="http://schemas.microsoft.com/office/drawing/2014/main" id="{AF4CA9B3-CD5B-1645-B73C-DE2E33225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57" y="1167535"/>
                <a:ext cx="6325012" cy="4758663"/>
              </a:xfrm>
              <a:prstGeom prst="rect">
                <a:avLst/>
              </a:prstGeom>
            </p:spPr>
          </p:pic>
          <p:sp>
            <p:nvSpPr>
              <p:cNvPr id="18" name="正方形/長方形 17">
                <a:extLst>
                  <a:ext uri="{FF2B5EF4-FFF2-40B4-BE49-F238E27FC236}">
                    <a16:creationId xmlns:a16="http://schemas.microsoft.com/office/drawing/2014/main" id="{C92E89E9-15F5-FBFC-D551-E71286A76B28}"/>
                  </a:ext>
                </a:extLst>
              </p:cNvPr>
              <p:cNvSpPr/>
              <p:nvPr/>
            </p:nvSpPr>
            <p:spPr>
              <a:xfrm>
                <a:off x="2387381" y="1330036"/>
                <a:ext cx="902524" cy="3255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電流</a:t>
                </a:r>
              </a:p>
            </p:txBody>
          </p:sp>
          <p:sp>
            <p:nvSpPr>
              <p:cNvPr id="19" name="正方形/長方形 18">
                <a:extLst>
                  <a:ext uri="{FF2B5EF4-FFF2-40B4-BE49-F238E27FC236}">
                    <a16:creationId xmlns:a16="http://schemas.microsoft.com/office/drawing/2014/main" id="{40306B10-5696-2E80-B0A0-AD66CB937320}"/>
                  </a:ext>
                </a:extLst>
              </p:cNvPr>
              <p:cNvSpPr/>
              <p:nvPr/>
            </p:nvSpPr>
            <p:spPr>
              <a:xfrm>
                <a:off x="4884929" y="1330036"/>
                <a:ext cx="902524" cy="3255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電圧</a:t>
                </a:r>
              </a:p>
            </p:txBody>
          </p:sp>
          <p:sp>
            <p:nvSpPr>
              <p:cNvPr id="20" name="正方形/長方形 19">
                <a:extLst>
                  <a:ext uri="{FF2B5EF4-FFF2-40B4-BE49-F238E27FC236}">
                    <a16:creationId xmlns:a16="http://schemas.microsoft.com/office/drawing/2014/main" id="{DEB05B56-D084-A7BE-8F8C-1B8C4736C47F}"/>
                  </a:ext>
                </a:extLst>
              </p:cNvPr>
              <p:cNvSpPr/>
              <p:nvPr/>
            </p:nvSpPr>
            <p:spPr>
              <a:xfrm rot="16200000">
                <a:off x="558972" y="1816300"/>
                <a:ext cx="1066390" cy="490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ゲイン</a:t>
                </a:r>
                <a:r>
                  <a:rPr kumimoji="1" lang="en-US" altLang="ja-JP" sz="1400" dirty="0"/>
                  <a:t>(dB)</a:t>
                </a:r>
                <a:endParaRPr kumimoji="1" lang="ja-JP" altLang="en-US" sz="1400" dirty="0"/>
              </a:p>
            </p:txBody>
          </p:sp>
          <p:sp>
            <p:nvSpPr>
              <p:cNvPr id="21" name="正方形/長方形 20">
                <a:extLst>
                  <a:ext uri="{FF2B5EF4-FFF2-40B4-BE49-F238E27FC236}">
                    <a16:creationId xmlns:a16="http://schemas.microsoft.com/office/drawing/2014/main" id="{4FA83A92-E05F-1B22-ECD7-4518EB263E3F}"/>
                  </a:ext>
                </a:extLst>
              </p:cNvPr>
              <p:cNvSpPr/>
              <p:nvPr/>
            </p:nvSpPr>
            <p:spPr>
              <a:xfrm rot="16200000">
                <a:off x="558972" y="3797833"/>
                <a:ext cx="1066391" cy="490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ゲイン</a:t>
                </a:r>
                <a:r>
                  <a:rPr kumimoji="1" lang="en-US" altLang="ja-JP" sz="1400" dirty="0"/>
                  <a:t>(dB)</a:t>
                </a:r>
                <a:endParaRPr kumimoji="1" lang="ja-JP" altLang="en-US" sz="1400" dirty="0"/>
              </a:p>
            </p:txBody>
          </p:sp>
          <p:sp>
            <p:nvSpPr>
              <p:cNvPr id="22" name="正方形/長方形 21">
                <a:extLst>
                  <a:ext uri="{FF2B5EF4-FFF2-40B4-BE49-F238E27FC236}">
                    <a16:creationId xmlns:a16="http://schemas.microsoft.com/office/drawing/2014/main" id="{937DD092-C1D1-C7BF-53D9-EE66674FB10D}"/>
                  </a:ext>
                </a:extLst>
              </p:cNvPr>
              <p:cNvSpPr/>
              <p:nvPr/>
            </p:nvSpPr>
            <p:spPr>
              <a:xfrm rot="16200000">
                <a:off x="620348" y="2870734"/>
                <a:ext cx="939060" cy="490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位相</a:t>
                </a:r>
                <a:r>
                  <a:rPr kumimoji="1" lang="en-US" altLang="ja-JP" sz="1400" dirty="0"/>
                  <a:t>(deg)</a:t>
                </a:r>
                <a:endParaRPr kumimoji="1" lang="ja-JP" altLang="en-US" sz="1400" dirty="0"/>
              </a:p>
            </p:txBody>
          </p:sp>
          <p:sp>
            <p:nvSpPr>
              <p:cNvPr id="23" name="正方形/長方形 22">
                <a:extLst>
                  <a:ext uri="{FF2B5EF4-FFF2-40B4-BE49-F238E27FC236}">
                    <a16:creationId xmlns:a16="http://schemas.microsoft.com/office/drawing/2014/main" id="{F1A6913D-7F98-B4E4-35C7-F00AA720C9FA}"/>
                  </a:ext>
                </a:extLst>
              </p:cNvPr>
              <p:cNvSpPr/>
              <p:nvPr/>
            </p:nvSpPr>
            <p:spPr>
              <a:xfrm>
                <a:off x="3052339" y="5673647"/>
                <a:ext cx="2283852" cy="3255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周波数</a:t>
                </a:r>
                <a:r>
                  <a:rPr kumimoji="1" lang="en-US" altLang="ja-JP" sz="1400" dirty="0"/>
                  <a:t>(Hz)</a:t>
                </a:r>
                <a:endParaRPr kumimoji="1" lang="ja-JP" altLang="en-US" sz="1400" dirty="0"/>
              </a:p>
            </p:txBody>
          </p:sp>
          <p:sp>
            <p:nvSpPr>
              <p:cNvPr id="24" name="正方形/長方形 23">
                <a:extLst>
                  <a:ext uri="{FF2B5EF4-FFF2-40B4-BE49-F238E27FC236}">
                    <a16:creationId xmlns:a16="http://schemas.microsoft.com/office/drawing/2014/main" id="{C78DAC0B-A829-3F57-D989-2AECE5885D59}"/>
                  </a:ext>
                </a:extLst>
              </p:cNvPr>
              <p:cNvSpPr/>
              <p:nvPr/>
            </p:nvSpPr>
            <p:spPr>
              <a:xfrm rot="16200000">
                <a:off x="620347" y="4699578"/>
                <a:ext cx="939060" cy="490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位相</a:t>
                </a:r>
                <a:r>
                  <a:rPr kumimoji="1" lang="en-US" altLang="ja-JP" sz="1400" dirty="0"/>
                  <a:t>(deg)</a:t>
                </a:r>
                <a:endParaRPr kumimoji="1" lang="ja-JP" altLang="en-US" sz="1400" dirty="0"/>
              </a:p>
            </p:txBody>
          </p:sp>
          <p:sp>
            <p:nvSpPr>
              <p:cNvPr id="25" name="正方形/長方形 24">
                <a:extLst>
                  <a:ext uri="{FF2B5EF4-FFF2-40B4-BE49-F238E27FC236}">
                    <a16:creationId xmlns:a16="http://schemas.microsoft.com/office/drawing/2014/main" id="{3D5A2B35-7135-3F1D-E4EA-AD170AD4FC74}"/>
                  </a:ext>
                </a:extLst>
              </p:cNvPr>
              <p:cNvSpPr/>
              <p:nvPr/>
            </p:nvSpPr>
            <p:spPr>
              <a:xfrm>
                <a:off x="139214" y="2359906"/>
                <a:ext cx="653143" cy="4695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i="1" dirty="0"/>
                  <a:t>A</a:t>
                </a:r>
                <a:endParaRPr kumimoji="1" lang="ja-JP" altLang="en-US" sz="2000" i="1" dirty="0"/>
              </a:p>
            </p:txBody>
          </p:sp>
          <p:sp>
            <p:nvSpPr>
              <p:cNvPr id="26" name="正方形/長方形 25">
                <a:extLst>
                  <a:ext uri="{FF2B5EF4-FFF2-40B4-BE49-F238E27FC236}">
                    <a16:creationId xmlns:a16="http://schemas.microsoft.com/office/drawing/2014/main" id="{84829D2D-D0CD-C1A3-B165-4FC977568065}"/>
                  </a:ext>
                </a:extLst>
              </p:cNvPr>
              <p:cNvSpPr/>
              <p:nvPr/>
            </p:nvSpPr>
            <p:spPr>
              <a:xfrm>
                <a:off x="191559" y="4240456"/>
                <a:ext cx="653143" cy="4695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i="1" dirty="0"/>
                  <a:t>B</a:t>
                </a:r>
                <a:endParaRPr kumimoji="1" lang="ja-JP" altLang="en-US" sz="2000" i="1" dirty="0"/>
              </a:p>
            </p:txBody>
          </p:sp>
        </p:grpSp>
        <p:sp>
          <p:nvSpPr>
            <p:cNvPr id="16" name="テキスト ボックス 15">
              <a:extLst>
                <a:ext uri="{FF2B5EF4-FFF2-40B4-BE49-F238E27FC236}">
                  <a16:creationId xmlns:a16="http://schemas.microsoft.com/office/drawing/2014/main" id="{D5CEA38F-2A63-1CDB-B490-145B8335D1B8}"/>
                </a:ext>
              </a:extLst>
            </p:cNvPr>
            <p:cNvSpPr txBox="1"/>
            <p:nvPr/>
          </p:nvSpPr>
          <p:spPr>
            <a:xfrm>
              <a:off x="6406501" y="3484801"/>
              <a:ext cx="4594601" cy="1222918"/>
            </a:xfrm>
            <a:prstGeom prst="rect">
              <a:avLst/>
            </a:prstGeom>
            <a:noFill/>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1600" dirty="0"/>
            </a:p>
          </p:txBody>
        </p:sp>
      </p:grpSp>
      <p:sp>
        <p:nvSpPr>
          <p:cNvPr id="28" name="正方形/長方形 27">
            <a:extLst>
              <a:ext uri="{FF2B5EF4-FFF2-40B4-BE49-F238E27FC236}">
                <a16:creationId xmlns:a16="http://schemas.microsoft.com/office/drawing/2014/main" id="{4F6E99D6-123E-9CAE-340B-0FAF6523C7A5}"/>
              </a:ext>
            </a:extLst>
          </p:cNvPr>
          <p:cNvSpPr/>
          <p:nvPr/>
        </p:nvSpPr>
        <p:spPr>
          <a:xfrm>
            <a:off x="6309796" y="4785727"/>
            <a:ext cx="5622354" cy="6568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chemeClr val="tx1">
                    <a:lumMod val="75000"/>
                    <a:lumOff val="25000"/>
                  </a:schemeClr>
                </a:solidFill>
              </a:rPr>
              <a:t>・ リニアモーター部と管路部取り扱いによって</a:t>
            </a:r>
            <a:endParaRPr lang="en-US" altLang="ja-JP" dirty="0">
              <a:solidFill>
                <a:schemeClr val="tx1">
                  <a:lumMod val="75000"/>
                  <a:lumOff val="25000"/>
                </a:schemeClr>
              </a:solidFill>
            </a:endParaRPr>
          </a:p>
          <a:p>
            <a:r>
              <a:rPr lang="ja-JP" altLang="en-US" dirty="0">
                <a:solidFill>
                  <a:schemeClr val="tx1">
                    <a:lumMod val="75000"/>
                    <a:lumOff val="25000"/>
                  </a:schemeClr>
                </a:solidFill>
              </a:rPr>
              <a:t>・ 再取得後の方が位相及びゲインの値が大きくなった</a:t>
            </a:r>
            <a:endParaRPr kumimoji="1" lang="ja-JP" altLang="en-US" dirty="0">
              <a:solidFill>
                <a:schemeClr val="tx1">
                  <a:lumMod val="75000"/>
                  <a:lumOff val="25000"/>
                </a:schemeClr>
              </a:solidFill>
            </a:endParaRPr>
          </a:p>
        </p:txBody>
      </p:sp>
      <p:sp>
        <p:nvSpPr>
          <p:cNvPr id="32" name="テキスト ボックス 31">
            <a:extLst>
              <a:ext uri="{FF2B5EF4-FFF2-40B4-BE49-F238E27FC236}">
                <a16:creationId xmlns:a16="http://schemas.microsoft.com/office/drawing/2014/main" id="{FACAF4B6-43FC-F729-5333-366339224B74}"/>
              </a:ext>
            </a:extLst>
          </p:cNvPr>
          <p:cNvSpPr txBox="1"/>
          <p:nvPr/>
        </p:nvSpPr>
        <p:spPr>
          <a:xfrm>
            <a:off x="7744294" y="4598758"/>
            <a:ext cx="3601452" cy="276999"/>
          </a:xfrm>
          <a:prstGeom prst="rect">
            <a:avLst/>
          </a:prstGeom>
          <a:noFill/>
        </p:spPr>
        <p:txBody>
          <a:bodyPr wrap="square" rtlCol="0">
            <a:spAutoFit/>
          </a:bodyPr>
          <a:lstStyle/>
          <a:p>
            <a:r>
              <a:rPr kumimoji="1" lang="en-US" altLang="ja-JP" sz="1200" dirty="0">
                <a:solidFill>
                  <a:schemeClr val="tx1">
                    <a:lumMod val="75000"/>
                    <a:lumOff val="25000"/>
                  </a:schemeClr>
                </a:solidFill>
              </a:rPr>
              <a:t>Fig.16</a:t>
            </a:r>
            <a:r>
              <a:rPr kumimoji="1" lang="ja-JP" altLang="en-US" sz="1200" dirty="0">
                <a:solidFill>
                  <a:schemeClr val="tx1">
                    <a:lumMod val="75000"/>
                    <a:lumOff val="25000"/>
                  </a:schemeClr>
                </a:solidFill>
              </a:rPr>
              <a:t>　リニアモータ周波数応答</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黒</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以前、赤</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再取得</a:t>
            </a:r>
            <a:r>
              <a:rPr kumimoji="1"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p:txBody>
      </p:sp>
    </p:spTree>
    <p:extLst>
      <p:ext uri="{BB962C8B-B14F-4D97-AF65-F5344CB8AC3E}">
        <p14:creationId xmlns:p14="http://schemas.microsoft.com/office/powerpoint/2010/main" val="195920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0339BA-B475-9535-290A-C69AD02D1F57}"/>
              </a:ext>
            </a:extLst>
          </p:cNvPr>
          <p:cNvSpPr txBox="1"/>
          <p:nvPr/>
        </p:nvSpPr>
        <p:spPr>
          <a:xfrm>
            <a:off x="72057" y="88315"/>
            <a:ext cx="4784637" cy="584775"/>
          </a:xfrm>
          <a:prstGeom prst="rect">
            <a:avLst/>
          </a:prstGeom>
          <a:noFill/>
        </p:spPr>
        <p:txBody>
          <a:bodyPr wrap="square" rtlCol="0">
            <a:spAutoFit/>
          </a:bodyPr>
          <a:lstStyle/>
          <a:p>
            <a:r>
              <a:rPr lang="ja-JP" altLang="en-US" sz="3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熱音響現象について</a:t>
            </a:r>
          </a:p>
        </p:txBody>
      </p:sp>
      <p:grpSp>
        <p:nvGrpSpPr>
          <p:cNvPr id="6" name="グループ化 5">
            <a:extLst>
              <a:ext uri="{FF2B5EF4-FFF2-40B4-BE49-F238E27FC236}">
                <a16:creationId xmlns:a16="http://schemas.microsoft.com/office/drawing/2014/main" id="{FC69E3DD-D7C3-6D69-5ED3-31C9569A0164}"/>
              </a:ext>
            </a:extLst>
          </p:cNvPr>
          <p:cNvGrpSpPr/>
          <p:nvPr/>
        </p:nvGrpSpPr>
        <p:grpSpPr>
          <a:xfrm>
            <a:off x="359054" y="3420543"/>
            <a:ext cx="5151181" cy="3045314"/>
            <a:chOff x="4771547" y="2723843"/>
            <a:chExt cx="4210528" cy="2489212"/>
          </a:xfrm>
        </p:grpSpPr>
        <p:grpSp>
          <p:nvGrpSpPr>
            <p:cNvPr id="7" name="グループ化 7">
              <a:extLst>
                <a:ext uri="{FF2B5EF4-FFF2-40B4-BE49-F238E27FC236}">
                  <a16:creationId xmlns:a16="http://schemas.microsoft.com/office/drawing/2014/main" id="{76C9E13E-7637-3BEB-5DCA-62390EB70F7E}"/>
                </a:ext>
              </a:extLst>
            </p:cNvPr>
            <p:cNvGrpSpPr>
              <a:grpSpLocks/>
            </p:cNvGrpSpPr>
            <p:nvPr/>
          </p:nvGrpSpPr>
          <p:grpSpPr bwMode="auto">
            <a:xfrm>
              <a:off x="4771547" y="2723843"/>
              <a:ext cx="3877595" cy="2489212"/>
              <a:chOff x="5080600" y="2605648"/>
              <a:chExt cx="3877595" cy="2488440"/>
            </a:xfrm>
          </p:grpSpPr>
          <p:grpSp>
            <p:nvGrpSpPr>
              <p:cNvPr id="12" name="グループ化 5">
                <a:extLst>
                  <a:ext uri="{FF2B5EF4-FFF2-40B4-BE49-F238E27FC236}">
                    <a16:creationId xmlns:a16="http://schemas.microsoft.com/office/drawing/2014/main" id="{A457BCC1-BD98-05C8-4F38-B1C15AC3EA92}"/>
                  </a:ext>
                </a:extLst>
              </p:cNvPr>
              <p:cNvGrpSpPr>
                <a:grpSpLocks/>
              </p:cNvGrpSpPr>
              <p:nvPr/>
            </p:nvGrpSpPr>
            <p:grpSpPr bwMode="auto">
              <a:xfrm>
                <a:off x="5080600" y="2605648"/>
                <a:ext cx="3877595" cy="2488440"/>
                <a:chOff x="397542" y="4336833"/>
                <a:chExt cx="3877596" cy="2488225"/>
              </a:xfrm>
            </p:grpSpPr>
            <p:grpSp>
              <p:nvGrpSpPr>
                <p:cNvPr id="14" name="グループ化 49">
                  <a:extLst>
                    <a:ext uri="{FF2B5EF4-FFF2-40B4-BE49-F238E27FC236}">
                      <a16:creationId xmlns:a16="http://schemas.microsoft.com/office/drawing/2014/main" id="{A9CF0598-5EBE-8B1D-BDCA-1026F95F730B}"/>
                    </a:ext>
                  </a:extLst>
                </p:cNvPr>
                <p:cNvGrpSpPr>
                  <a:grpSpLocks/>
                </p:cNvGrpSpPr>
                <p:nvPr/>
              </p:nvGrpSpPr>
              <p:grpSpPr bwMode="auto">
                <a:xfrm>
                  <a:off x="538162" y="4998965"/>
                  <a:ext cx="3736976" cy="1526161"/>
                  <a:chOff x="1496304" y="4510911"/>
                  <a:chExt cx="4767775" cy="1943065"/>
                </a:xfrm>
              </p:grpSpPr>
              <p:sp>
                <p:nvSpPr>
                  <p:cNvPr id="24" name="円柱 23">
                    <a:extLst>
                      <a:ext uri="{FF2B5EF4-FFF2-40B4-BE49-F238E27FC236}">
                        <a16:creationId xmlns:a16="http://schemas.microsoft.com/office/drawing/2014/main" id="{5A96AB83-1DBF-8200-A2BE-6D9723A33172}"/>
                      </a:ext>
                    </a:extLst>
                  </p:cNvPr>
                  <p:cNvSpPr>
                    <a:spLocks noChangeArrowheads="1"/>
                  </p:cNvSpPr>
                  <p:nvPr/>
                </p:nvSpPr>
                <p:spPr bwMode="auto">
                  <a:xfrm rot="6292968">
                    <a:off x="3340756" y="3045767"/>
                    <a:ext cx="1078871" cy="4767775"/>
                  </a:xfrm>
                  <a:prstGeom prst="can">
                    <a:avLst>
                      <a:gd name="adj" fmla="val 71705"/>
                    </a:avLst>
                  </a:prstGeom>
                  <a:solidFill>
                    <a:srgbClr val="FFFFFF"/>
                  </a:solidFill>
                  <a:ln w="25400" algn="ctr">
                    <a:solidFill>
                      <a:schemeClr val="tx1"/>
                    </a:solidFill>
                    <a:round/>
                    <a:headEnd/>
                    <a:tailEnd/>
                  </a:ln>
                </p:spPr>
                <p:txBody>
                  <a:bodyPr rot="10800000" vert="eaVert" anchor="ctr"/>
                  <a:lstStyle/>
                  <a:p>
                    <a:pPr algn="ctr" eaLnBrk="1" hangingPunct="1">
                      <a:defRPr/>
                    </a:pPr>
                    <a:endParaRPr lang="ja-JP" altLang="en-US" sz="2400" dirty="0">
                      <a:solidFill>
                        <a:schemeClr val="lt1"/>
                      </a:solidFill>
                      <a:latin typeface="+mn-lt"/>
                      <a:ea typeface="+mn-ea"/>
                    </a:endParaRPr>
                  </a:p>
                </p:txBody>
              </p:sp>
              <p:grpSp>
                <p:nvGrpSpPr>
                  <p:cNvPr id="25" name="円柱 13">
                    <a:extLst>
                      <a:ext uri="{FF2B5EF4-FFF2-40B4-BE49-F238E27FC236}">
                        <a16:creationId xmlns:a16="http://schemas.microsoft.com/office/drawing/2014/main" id="{C0AC7180-D988-A20B-503A-A7E316661D3A}"/>
                      </a:ext>
                    </a:extLst>
                  </p:cNvPr>
                  <p:cNvGrpSpPr>
                    <a:grpSpLocks/>
                  </p:cNvGrpSpPr>
                  <p:nvPr/>
                </p:nvGrpSpPr>
                <p:grpSpPr bwMode="auto">
                  <a:xfrm>
                    <a:off x="2145217" y="4510911"/>
                    <a:ext cx="1834208" cy="1392145"/>
                    <a:chOff x="908305" y="4383025"/>
                    <a:chExt cx="1652015" cy="1231392"/>
                  </a:xfrm>
                </p:grpSpPr>
                <p:pic>
                  <p:nvPicPr>
                    <p:cNvPr id="31" name="円柱 13">
                      <a:extLst>
                        <a:ext uri="{FF2B5EF4-FFF2-40B4-BE49-F238E27FC236}">
                          <a16:creationId xmlns:a16="http://schemas.microsoft.com/office/drawing/2014/main" id="{744C8763-F6AD-590D-C555-0DEFF947FA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08305" y="4383025"/>
                      <a:ext cx="1652015"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9">
                      <a:extLst>
                        <a:ext uri="{FF2B5EF4-FFF2-40B4-BE49-F238E27FC236}">
                          <a16:creationId xmlns:a16="http://schemas.microsoft.com/office/drawing/2014/main" id="{172C58A2-CEB2-32AD-7D53-F3E701D19922}"/>
                        </a:ext>
                      </a:extLst>
                    </p:cNvPr>
                    <p:cNvSpPr txBox="1">
                      <a:spLocks noChangeArrowheads="1"/>
                    </p:cNvSpPr>
                    <p:nvPr/>
                  </p:nvSpPr>
                  <p:spPr bwMode="auto">
                    <a:xfrm rot="6292968">
                      <a:off x="1101256" y="4625458"/>
                      <a:ext cx="955397" cy="66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solidFill>
                          <a:srgbClr val="FFFFFF"/>
                        </a:solidFill>
                        <a:latin typeface="Calibri" panose="020F0502020204030204" pitchFamily="34" charset="0"/>
                      </a:endParaRPr>
                    </a:p>
                  </p:txBody>
                </p:sp>
              </p:grpSp>
              <p:cxnSp>
                <p:nvCxnSpPr>
                  <p:cNvPr id="26" name="直線コネクタ 25">
                    <a:extLst>
                      <a:ext uri="{FF2B5EF4-FFF2-40B4-BE49-F238E27FC236}">
                        <a16:creationId xmlns:a16="http://schemas.microsoft.com/office/drawing/2014/main" id="{CF7533A0-2352-0944-B5FC-BDF03A42A1E0}"/>
                      </a:ext>
                    </a:extLst>
                  </p:cNvPr>
                  <p:cNvCxnSpPr>
                    <a:endCxn id="24" idx="3"/>
                  </p:cNvCxnSpPr>
                  <p:nvPr/>
                </p:nvCxnSpPr>
                <p:spPr>
                  <a:xfrm flipH="1" flipV="1">
                    <a:off x="1575295" y="4817486"/>
                    <a:ext cx="4291807" cy="112937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4EF87A9-158E-BBB7-E4A6-4A7C24A0B841}"/>
                      </a:ext>
                    </a:extLst>
                  </p:cNvPr>
                  <p:cNvCxnSpPr/>
                  <p:nvPr/>
                </p:nvCxnSpPr>
                <p:spPr>
                  <a:xfrm flipH="1">
                    <a:off x="5796214" y="5445817"/>
                    <a:ext cx="70888" cy="100815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23650A1-2B3E-BD04-78A9-70B0A6A7FD97}"/>
                      </a:ext>
                    </a:extLst>
                  </p:cNvPr>
                  <p:cNvCxnSpPr/>
                  <p:nvPr/>
                </p:nvCxnSpPr>
                <p:spPr>
                  <a:xfrm>
                    <a:off x="5435694" y="5946866"/>
                    <a:ext cx="72104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1BC3590-9CE6-717F-EE29-5AE8A304F1DA}"/>
                      </a:ext>
                    </a:extLst>
                  </p:cNvPr>
                  <p:cNvCxnSpPr/>
                  <p:nvPr/>
                </p:nvCxnSpPr>
                <p:spPr>
                  <a:xfrm flipH="1">
                    <a:off x="3564231" y="4870016"/>
                    <a:ext cx="70888" cy="100613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02AC06B-2478-B3D1-C230-0CBDF0C92FF4}"/>
                      </a:ext>
                    </a:extLst>
                  </p:cNvPr>
                  <p:cNvCxnSpPr/>
                  <p:nvPr/>
                </p:nvCxnSpPr>
                <p:spPr>
                  <a:xfrm>
                    <a:off x="3203711" y="5371064"/>
                    <a:ext cx="71901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5" name="正方形/長方形 12">
                  <a:extLst>
                    <a:ext uri="{FF2B5EF4-FFF2-40B4-BE49-F238E27FC236}">
                      <a16:creationId xmlns:a16="http://schemas.microsoft.com/office/drawing/2014/main" id="{403C22F6-B070-6B6C-38E6-146825220279}"/>
                    </a:ext>
                  </a:extLst>
                </p:cNvPr>
                <p:cNvSpPr>
                  <a:spLocks noChangeArrowheads="1"/>
                </p:cNvSpPr>
                <p:nvPr/>
              </p:nvSpPr>
              <p:spPr bwMode="auto">
                <a:xfrm>
                  <a:off x="1679342" y="4336833"/>
                  <a:ext cx="779463" cy="2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aseline="-25000" dirty="0">
                      <a:solidFill>
                        <a:schemeClr val="tx1">
                          <a:lumMod val="75000"/>
                          <a:lumOff val="25000"/>
                        </a:schemeClr>
                      </a:solidFill>
                      <a:latin typeface="Calibri" panose="020F0502020204030204" pitchFamily="34" charset="0"/>
                    </a:rPr>
                    <a:t>低温側</a:t>
                  </a:r>
                </a:p>
              </p:txBody>
            </p:sp>
            <p:sp>
              <p:nvSpPr>
                <p:cNvPr id="16" name="正方形/長方形 12">
                  <a:extLst>
                    <a:ext uri="{FF2B5EF4-FFF2-40B4-BE49-F238E27FC236}">
                      <a16:creationId xmlns:a16="http://schemas.microsoft.com/office/drawing/2014/main" id="{3E72E0B9-0028-6C44-77B3-720D4DA23269}"/>
                    </a:ext>
                  </a:extLst>
                </p:cNvPr>
                <p:cNvSpPr>
                  <a:spLocks noChangeArrowheads="1"/>
                </p:cNvSpPr>
                <p:nvPr/>
              </p:nvSpPr>
              <p:spPr bwMode="auto">
                <a:xfrm>
                  <a:off x="2814706" y="4578805"/>
                  <a:ext cx="841375" cy="2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aseline="-25000" dirty="0">
                      <a:solidFill>
                        <a:schemeClr val="tx1">
                          <a:lumMod val="75000"/>
                          <a:lumOff val="25000"/>
                        </a:schemeClr>
                      </a:solidFill>
                      <a:latin typeface="Calibri" panose="020F0502020204030204" pitchFamily="34" charset="0"/>
                    </a:rPr>
                    <a:t>高温側</a:t>
                  </a:r>
                </a:p>
              </p:txBody>
            </p:sp>
            <p:sp>
              <p:nvSpPr>
                <p:cNvPr id="17" name="正方形/長方形 12">
                  <a:extLst>
                    <a:ext uri="{FF2B5EF4-FFF2-40B4-BE49-F238E27FC236}">
                      <a16:creationId xmlns:a16="http://schemas.microsoft.com/office/drawing/2014/main" id="{402147BA-2C72-E423-92A8-934F60BE0CE5}"/>
                    </a:ext>
                  </a:extLst>
                </p:cNvPr>
                <p:cNvSpPr>
                  <a:spLocks noChangeArrowheads="1"/>
                </p:cNvSpPr>
                <p:nvPr/>
              </p:nvSpPr>
              <p:spPr bwMode="auto">
                <a:xfrm>
                  <a:off x="397542" y="6090920"/>
                  <a:ext cx="1511300" cy="276621"/>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0" baseline="-25000" dirty="0">
                      <a:solidFill>
                        <a:schemeClr val="tx1">
                          <a:lumMod val="75000"/>
                          <a:lumOff val="25000"/>
                        </a:schemeClr>
                      </a:solidFill>
                      <a:latin typeface="Calibri" panose="020F0502020204030204" pitchFamily="34" charset="0"/>
                    </a:rPr>
                    <a:t>スタック</a:t>
                  </a:r>
                  <a:endParaRPr lang="en-US" altLang="ja-JP" sz="1050" baseline="30000" dirty="0">
                    <a:solidFill>
                      <a:schemeClr val="tx1">
                        <a:lumMod val="75000"/>
                        <a:lumOff val="25000"/>
                      </a:schemeClr>
                    </a:solidFill>
                    <a:latin typeface="Calibri" panose="020F0502020204030204" pitchFamily="34" charset="0"/>
                  </a:endParaRPr>
                </a:p>
              </p:txBody>
            </p:sp>
            <p:sp>
              <p:nvSpPr>
                <p:cNvPr id="18" name="正方形/長方形 12">
                  <a:extLst>
                    <a:ext uri="{FF2B5EF4-FFF2-40B4-BE49-F238E27FC236}">
                      <a16:creationId xmlns:a16="http://schemas.microsoft.com/office/drawing/2014/main" id="{9CEE8200-0B60-5D00-FC4C-23E6C6E3EE02}"/>
                    </a:ext>
                  </a:extLst>
                </p:cNvPr>
                <p:cNvSpPr>
                  <a:spLocks noChangeArrowheads="1"/>
                </p:cNvSpPr>
                <p:nvPr/>
              </p:nvSpPr>
              <p:spPr bwMode="auto">
                <a:xfrm>
                  <a:off x="2449513" y="6548437"/>
                  <a:ext cx="1185862" cy="2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chemeClr val="tx1">
                          <a:lumMod val="75000"/>
                          <a:lumOff val="25000"/>
                        </a:schemeClr>
                      </a:solidFill>
                      <a:latin typeface="Calibri" panose="020F0502020204030204" pitchFamily="34" charset="0"/>
                    </a:rPr>
                    <a:t>管路</a:t>
                  </a:r>
                  <a:endParaRPr lang="ja-JP" altLang="en-US" sz="1600" baseline="-25000" dirty="0">
                    <a:solidFill>
                      <a:schemeClr val="tx1">
                        <a:lumMod val="75000"/>
                        <a:lumOff val="25000"/>
                      </a:schemeClr>
                    </a:solidFill>
                    <a:latin typeface="Calibri" panose="020F0502020204030204" pitchFamily="34" charset="0"/>
                  </a:endParaRPr>
                </a:p>
              </p:txBody>
            </p:sp>
            <p:sp>
              <p:nvSpPr>
                <p:cNvPr id="19" name="右矢印 57">
                  <a:extLst>
                    <a:ext uri="{FF2B5EF4-FFF2-40B4-BE49-F238E27FC236}">
                      <a16:creationId xmlns:a16="http://schemas.microsoft.com/office/drawing/2014/main" id="{36C262EE-1830-FEAF-0E52-8E8E50A6C910}"/>
                    </a:ext>
                  </a:extLst>
                </p:cNvPr>
                <p:cNvSpPr>
                  <a:spLocks noChangeArrowheads="1"/>
                </p:cNvSpPr>
                <p:nvPr/>
              </p:nvSpPr>
              <p:spPr bwMode="auto">
                <a:xfrm rot="908070">
                  <a:off x="1639094" y="5499703"/>
                  <a:ext cx="1039812" cy="326895"/>
                </a:xfrm>
                <a:prstGeom prst="rightArrow">
                  <a:avLst>
                    <a:gd name="adj1" fmla="val 50000"/>
                    <a:gd name="adj2" fmla="val 57689"/>
                  </a:avLst>
                </a:prstGeom>
                <a:solidFill>
                  <a:schemeClr val="tx1"/>
                </a:solidFill>
                <a:ln w="25400" algn="ctr">
                  <a:solidFill>
                    <a:schemeClr val="tx1"/>
                  </a:solidFill>
                  <a:miter lim="800000"/>
                  <a:headEnd/>
                  <a:tailEnd/>
                </a:ln>
              </p:spPr>
              <p:txBody>
                <a:bodyPr anchor="ctr"/>
                <a:lstStyle/>
                <a:p>
                  <a:pPr algn="ctr" eaLnBrk="1" hangingPunct="1">
                    <a:defRPr/>
                  </a:pPr>
                  <a:endParaRPr lang="ja-JP" altLang="en-US" sz="2400" dirty="0">
                    <a:solidFill>
                      <a:srgbClr val="1606EA"/>
                    </a:solidFill>
                    <a:latin typeface="+mn-lt"/>
                    <a:ea typeface="+mn-ea"/>
                  </a:endParaRPr>
                </a:p>
              </p:txBody>
            </p:sp>
            <p:sp>
              <p:nvSpPr>
                <p:cNvPr id="20" name="正方形/長方形 12">
                  <a:extLst>
                    <a:ext uri="{FF2B5EF4-FFF2-40B4-BE49-F238E27FC236}">
                      <a16:creationId xmlns:a16="http://schemas.microsoft.com/office/drawing/2014/main" id="{0E0A4E40-39DA-2282-AD3E-AADD3F6B84FC}"/>
                    </a:ext>
                  </a:extLst>
                </p:cNvPr>
                <p:cNvSpPr>
                  <a:spLocks noChangeArrowheads="1"/>
                </p:cNvSpPr>
                <p:nvPr/>
              </p:nvSpPr>
              <p:spPr bwMode="auto">
                <a:xfrm>
                  <a:off x="2181276" y="5436806"/>
                  <a:ext cx="1354138" cy="2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aseline="-25000" dirty="0">
                      <a:solidFill>
                        <a:schemeClr val="tx1">
                          <a:lumMod val="75000"/>
                          <a:lumOff val="25000"/>
                        </a:schemeClr>
                      </a:solidFill>
                      <a:latin typeface="Calibri" panose="020F0502020204030204" pitchFamily="34" charset="0"/>
                    </a:rPr>
                    <a:t>音波</a:t>
                  </a:r>
                </a:p>
              </p:txBody>
            </p:sp>
            <p:cxnSp>
              <p:nvCxnSpPr>
                <p:cNvPr id="21" name="直線コネクタ 20">
                  <a:extLst>
                    <a:ext uri="{FF2B5EF4-FFF2-40B4-BE49-F238E27FC236}">
                      <a16:creationId xmlns:a16="http://schemas.microsoft.com/office/drawing/2014/main" id="{B5B0BE32-6B6D-0EB6-F7D2-6267AF1F1982}"/>
                    </a:ext>
                  </a:extLst>
                </p:cNvPr>
                <p:cNvCxnSpPr/>
                <p:nvPr/>
              </p:nvCxnSpPr>
              <p:spPr>
                <a:xfrm flipH="1">
                  <a:off x="1187450" y="5806275"/>
                  <a:ext cx="463550" cy="3586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61">
                  <a:extLst>
                    <a:ext uri="{FF2B5EF4-FFF2-40B4-BE49-F238E27FC236}">
                      <a16:creationId xmlns:a16="http://schemas.microsoft.com/office/drawing/2014/main" id="{7F734CBF-69ED-0C6F-F881-42C98B523967}"/>
                    </a:ext>
                  </a:extLst>
                </p:cNvPr>
                <p:cNvCxnSpPr>
                  <a:cxnSpLocks/>
                </p:cNvCxnSpPr>
                <p:nvPr/>
              </p:nvCxnSpPr>
              <p:spPr>
                <a:xfrm flipH="1">
                  <a:off x="2987676" y="6309314"/>
                  <a:ext cx="409575" cy="2888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右矢印 57">
                  <a:extLst>
                    <a:ext uri="{FF2B5EF4-FFF2-40B4-BE49-F238E27FC236}">
                      <a16:creationId xmlns:a16="http://schemas.microsoft.com/office/drawing/2014/main" id="{53A4FAF1-F6C6-4542-C623-16FFD096DFA9}"/>
                    </a:ext>
                  </a:extLst>
                </p:cNvPr>
                <p:cNvSpPr>
                  <a:spLocks noChangeArrowheads="1"/>
                </p:cNvSpPr>
                <p:nvPr/>
              </p:nvSpPr>
              <p:spPr bwMode="auto">
                <a:xfrm rot="9228021">
                  <a:off x="2286001" y="5028709"/>
                  <a:ext cx="693737" cy="272942"/>
                </a:xfrm>
                <a:prstGeom prst="rightArrow">
                  <a:avLst>
                    <a:gd name="adj1" fmla="val 44287"/>
                    <a:gd name="adj2" fmla="val 100216"/>
                  </a:avLst>
                </a:prstGeom>
                <a:solidFill>
                  <a:srgbClr val="FF0000"/>
                </a:solidFill>
                <a:ln w="25400" algn="ctr">
                  <a:solidFill>
                    <a:srgbClr val="FF0000"/>
                  </a:solidFill>
                  <a:miter lim="800000"/>
                  <a:headEnd/>
                  <a:tailEnd/>
                </a:ln>
              </p:spPr>
              <p:txBody>
                <a:bodyPr rot="10800000" anchor="ctr"/>
                <a:lstStyle/>
                <a:p>
                  <a:pPr algn="ctr" eaLnBrk="1" hangingPunct="1">
                    <a:defRPr/>
                  </a:pPr>
                  <a:endParaRPr lang="ja-JP" altLang="en-US" sz="2400" dirty="0">
                    <a:solidFill>
                      <a:srgbClr val="1606EA"/>
                    </a:solidFill>
                    <a:latin typeface="+mn-lt"/>
                    <a:ea typeface="+mn-ea"/>
                  </a:endParaRPr>
                </a:p>
              </p:txBody>
            </p:sp>
          </p:grpSp>
          <p:sp>
            <p:nvSpPr>
              <p:cNvPr id="13" name="右矢印 57">
                <a:extLst>
                  <a:ext uri="{FF2B5EF4-FFF2-40B4-BE49-F238E27FC236}">
                    <a16:creationId xmlns:a16="http://schemas.microsoft.com/office/drawing/2014/main" id="{0CC5EC64-283B-F8EF-BD9E-2AE7808789E2}"/>
                  </a:ext>
                </a:extLst>
              </p:cNvPr>
              <p:cNvSpPr>
                <a:spLocks noChangeArrowheads="1"/>
              </p:cNvSpPr>
              <p:nvPr/>
            </p:nvSpPr>
            <p:spPr bwMode="auto">
              <a:xfrm rot="8917136">
                <a:off x="6038783" y="3073815"/>
                <a:ext cx="693737" cy="272965"/>
              </a:xfrm>
              <a:prstGeom prst="rightArrow">
                <a:avLst>
                  <a:gd name="adj1" fmla="val 44287"/>
                  <a:gd name="adj2" fmla="val 100216"/>
                </a:avLst>
              </a:prstGeom>
              <a:solidFill>
                <a:srgbClr val="0070C0"/>
              </a:solidFill>
              <a:ln w="25400" algn="ctr">
                <a:noFill/>
                <a:miter lim="800000"/>
                <a:headEnd/>
                <a:tailEnd/>
              </a:ln>
            </p:spPr>
            <p:txBody>
              <a:bodyPr rot="10800000" anchor="ctr"/>
              <a:lstStyle/>
              <a:p>
                <a:pPr algn="ctr" eaLnBrk="1" hangingPunct="1">
                  <a:defRPr/>
                </a:pPr>
                <a:endParaRPr lang="ja-JP" altLang="en-US" sz="2400" dirty="0">
                  <a:solidFill>
                    <a:srgbClr val="1606EA"/>
                  </a:solidFill>
                  <a:latin typeface="+mn-lt"/>
                  <a:ea typeface="+mn-ea"/>
                </a:endParaRPr>
              </a:p>
            </p:txBody>
          </p:sp>
        </p:grpSp>
        <p:grpSp>
          <p:nvGrpSpPr>
            <p:cNvPr id="8" name="グループ化 8">
              <a:extLst>
                <a:ext uri="{FF2B5EF4-FFF2-40B4-BE49-F238E27FC236}">
                  <a16:creationId xmlns:a16="http://schemas.microsoft.com/office/drawing/2014/main" id="{E3FAF2B2-06B8-8525-C991-567838069243}"/>
                </a:ext>
              </a:extLst>
            </p:cNvPr>
            <p:cNvGrpSpPr>
              <a:grpSpLocks/>
            </p:cNvGrpSpPr>
            <p:nvPr/>
          </p:nvGrpSpPr>
          <p:grpSpPr bwMode="auto">
            <a:xfrm rot="20868480">
              <a:off x="8502650" y="4249738"/>
              <a:ext cx="479425" cy="708025"/>
              <a:chOff x="8480738" y="2786298"/>
              <a:chExt cx="478576" cy="706953"/>
            </a:xfrm>
          </p:grpSpPr>
          <p:sp>
            <p:nvSpPr>
              <p:cNvPr id="9" name="月 8">
                <a:extLst>
                  <a:ext uri="{FF2B5EF4-FFF2-40B4-BE49-F238E27FC236}">
                    <a16:creationId xmlns:a16="http://schemas.microsoft.com/office/drawing/2014/main" id="{404DA33C-0757-5F71-D079-DF9CF11D3670}"/>
                  </a:ext>
                </a:extLst>
              </p:cNvPr>
              <p:cNvSpPr/>
              <p:nvPr/>
            </p:nvSpPr>
            <p:spPr>
              <a:xfrm rot="12614616">
                <a:off x="8602803" y="2786041"/>
                <a:ext cx="185408" cy="581730"/>
              </a:xfrm>
              <a:prstGeom prst="moon">
                <a:avLst>
                  <a:gd name="adj" fmla="val 205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月 9">
                <a:extLst>
                  <a:ext uri="{FF2B5EF4-FFF2-40B4-BE49-F238E27FC236}">
                    <a16:creationId xmlns:a16="http://schemas.microsoft.com/office/drawing/2014/main" id="{6690E3C4-F6D5-8634-BFBD-BA432CDF1CFB}"/>
                  </a:ext>
                </a:extLst>
              </p:cNvPr>
              <p:cNvSpPr/>
              <p:nvPr/>
            </p:nvSpPr>
            <p:spPr>
              <a:xfrm rot="12614616">
                <a:off x="8479034" y="2808321"/>
                <a:ext cx="134698" cy="386764"/>
              </a:xfrm>
              <a:prstGeom prst="moon">
                <a:avLst>
                  <a:gd name="adj" fmla="val 205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月 10">
                <a:extLst>
                  <a:ext uri="{FF2B5EF4-FFF2-40B4-BE49-F238E27FC236}">
                    <a16:creationId xmlns:a16="http://schemas.microsoft.com/office/drawing/2014/main" id="{816E439B-B491-1BD7-3ECB-7724A6F2B9C4}"/>
                  </a:ext>
                </a:extLst>
              </p:cNvPr>
              <p:cNvSpPr/>
              <p:nvPr/>
            </p:nvSpPr>
            <p:spPr>
              <a:xfrm rot="12614616">
                <a:off x="8706441" y="2813241"/>
                <a:ext cx="250381" cy="670495"/>
              </a:xfrm>
              <a:prstGeom prst="moon">
                <a:avLst>
                  <a:gd name="adj" fmla="val 205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33" name="テキスト ボックス 32">
            <a:extLst>
              <a:ext uri="{FF2B5EF4-FFF2-40B4-BE49-F238E27FC236}">
                <a16:creationId xmlns:a16="http://schemas.microsoft.com/office/drawing/2014/main" id="{5FF4D037-99E7-7CC7-D4EB-DBA7DF63390F}"/>
              </a:ext>
            </a:extLst>
          </p:cNvPr>
          <p:cNvSpPr txBox="1"/>
          <p:nvPr/>
        </p:nvSpPr>
        <p:spPr>
          <a:xfrm>
            <a:off x="5559099" y="1082184"/>
            <a:ext cx="3024336" cy="523220"/>
          </a:xfrm>
          <a:prstGeom prst="rect">
            <a:avLst/>
          </a:prstGeom>
          <a:noFill/>
        </p:spPr>
        <p:txBody>
          <a:bodyPr wrap="square" rtlCol="0">
            <a:spAutoFit/>
          </a:bodyPr>
          <a:lstStyle/>
          <a:p>
            <a:pPr>
              <a:defRPr/>
            </a:pPr>
            <a:r>
              <a:rPr lang="ja-JP" altLang="en-US" sz="2800" dirty="0">
                <a:solidFill>
                  <a:schemeClr val="tx1">
                    <a:lumMod val="75000"/>
                    <a:lumOff val="25000"/>
                  </a:schemeClr>
                </a:solidFill>
                <a:latin typeface="+mn-ea"/>
              </a:rPr>
              <a:t>熱音響現象とは</a:t>
            </a:r>
            <a:r>
              <a:rPr lang="en-US" altLang="ja-JP" sz="2800" dirty="0">
                <a:solidFill>
                  <a:schemeClr val="tx1">
                    <a:lumMod val="75000"/>
                    <a:lumOff val="25000"/>
                  </a:schemeClr>
                </a:solidFill>
                <a:latin typeface="+mn-ea"/>
              </a:rPr>
              <a:t>…</a:t>
            </a:r>
          </a:p>
        </p:txBody>
      </p:sp>
      <p:sp>
        <p:nvSpPr>
          <p:cNvPr id="34" name="テキスト ボックス 33">
            <a:extLst>
              <a:ext uri="{FF2B5EF4-FFF2-40B4-BE49-F238E27FC236}">
                <a16:creationId xmlns:a16="http://schemas.microsoft.com/office/drawing/2014/main" id="{69FF6456-9A2F-D2F9-EE45-476316940F98}"/>
              </a:ext>
            </a:extLst>
          </p:cNvPr>
          <p:cNvSpPr txBox="1"/>
          <p:nvPr/>
        </p:nvSpPr>
        <p:spPr>
          <a:xfrm>
            <a:off x="6525968" y="1821537"/>
            <a:ext cx="5490073" cy="461665"/>
          </a:xfrm>
          <a:prstGeom prst="rect">
            <a:avLst/>
          </a:prstGeom>
          <a:noFill/>
        </p:spPr>
        <p:txBody>
          <a:bodyPr wrap="square" rtlCol="0">
            <a:spAutoFit/>
          </a:bodyPr>
          <a:lstStyle/>
          <a:p>
            <a:pPr>
              <a:defRPr/>
            </a:pPr>
            <a:r>
              <a:rPr lang="ja-JP" altLang="en-US" sz="2400" dirty="0">
                <a:solidFill>
                  <a:srgbClr val="FF0000"/>
                </a:solidFill>
                <a:latin typeface="+mn-ea"/>
              </a:rPr>
              <a:t>熱</a:t>
            </a:r>
            <a:r>
              <a:rPr lang="ja-JP" altLang="en-US" sz="2400" dirty="0">
                <a:solidFill>
                  <a:schemeClr val="tx1">
                    <a:lumMod val="75000"/>
                    <a:lumOff val="25000"/>
                  </a:schemeClr>
                </a:solidFill>
                <a:latin typeface="+mn-ea"/>
              </a:rPr>
              <a:t>と</a:t>
            </a:r>
            <a:r>
              <a:rPr lang="ja-JP" altLang="en-US" sz="2400" dirty="0">
                <a:solidFill>
                  <a:srgbClr val="FF0000"/>
                </a:solidFill>
                <a:latin typeface="+mn-ea"/>
              </a:rPr>
              <a:t>音波</a:t>
            </a:r>
            <a:r>
              <a:rPr lang="ja-JP" altLang="en-US" sz="2400" dirty="0">
                <a:solidFill>
                  <a:schemeClr val="tx1">
                    <a:lumMod val="75000"/>
                    <a:lumOff val="25000"/>
                  </a:schemeClr>
                </a:solidFill>
                <a:latin typeface="+mn-ea"/>
              </a:rPr>
              <a:t>の相互エネルギー変換</a:t>
            </a:r>
            <a:endParaRPr lang="en-US" altLang="ja-JP" sz="2400" dirty="0">
              <a:solidFill>
                <a:schemeClr val="tx1">
                  <a:lumMod val="75000"/>
                  <a:lumOff val="25000"/>
                </a:schemeClr>
              </a:solidFill>
              <a:latin typeface="+mn-ea"/>
            </a:endParaRPr>
          </a:p>
        </p:txBody>
      </p:sp>
      <p:sp>
        <p:nvSpPr>
          <p:cNvPr id="35" name="テキスト ボックス 34">
            <a:extLst>
              <a:ext uri="{FF2B5EF4-FFF2-40B4-BE49-F238E27FC236}">
                <a16:creationId xmlns:a16="http://schemas.microsoft.com/office/drawing/2014/main" id="{CA6B5F81-F112-3512-F7DC-CC18AF7EA46E}"/>
              </a:ext>
            </a:extLst>
          </p:cNvPr>
          <p:cNvSpPr txBox="1"/>
          <p:nvPr/>
        </p:nvSpPr>
        <p:spPr>
          <a:xfrm>
            <a:off x="5625594" y="3417779"/>
            <a:ext cx="5596561" cy="1200329"/>
          </a:xfrm>
          <a:prstGeom prst="rect">
            <a:avLst/>
          </a:prstGeom>
          <a:noFill/>
        </p:spPr>
        <p:txBody>
          <a:bodyPr wrap="square" rtlCol="0">
            <a:spAutoFit/>
          </a:bodyPr>
          <a:lstStyle/>
          <a:p>
            <a:r>
              <a:rPr lang="ja-JP" altLang="en-US" sz="2400" dirty="0">
                <a:solidFill>
                  <a:schemeClr val="tx1">
                    <a:lumMod val="75000"/>
                    <a:lumOff val="25000"/>
                  </a:schemeClr>
                </a:solidFill>
              </a:rPr>
              <a:t>温度勾配を与え，生じた音波を動力とする</a:t>
            </a:r>
            <a:endParaRPr lang="en-US" altLang="ja-JP" sz="2400" dirty="0">
              <a:solidFill>
                <a:schemeClr val="tx1">
                  <a:lumMod val="75000"/>
                  <a:lumOff val="25000"/>
                </a:schemeClr>
              </a:solidFill>
            </a:endParaRPr>
          </a:p>
          <a:p>
            <a:r>
              <a:rPr lang="ja-JP" altLang="en-US" sz="2400" dirty="0">
                <a:solidFill>
                  <a:schemeClr val="tx1">
                    <a:lumMod val="75000"/>
                    <a:lumOff val="25000"/>
                  </a:schemeClr>
                </a:solidFill>
              </a:rPr>
              <a:t>外燃機関</a:t>
            </a:r>
            <a:endParaRPr lang="en-US" altLang="ja-JP" sz="2400" dirty="0">
              <a:solidFill>
                <a:schemeClr val="tx1">
                  <a:lumMod val="75000"/>
                  <a:lumOff val="25000"/>
                </a:schemeClr>
              </a:solidFill>
            </a:endParaRPr>
          </a:p>
          <a:p>
            <a:pPr>
              <a:defRPr/>
            </a:pPr>
            <a:endParaRPr lang="en-US" altLang="ja-JP" sz="2400" dirty="0">
              <a:solidFill>
                <a:schemeClr val="tx1">
                  <a:lumMod val="75000"/>
                  <a:lumOff val="25000"/>
                </a:schemeClr>
              </a:solidFill>
              <a:latin typeface="+mn-ea"/>
            </a:endParaRPr>
          </a:p>
        </p:txBody>
      </p:sp>
      <p:sp>
        <p:nvSpPr>
          <p:cNvPr id="36" name="テキスト ボックス 35">
            <a:extLst>
              <a:ext uri="{FF2B5EF4-FFF2-40B4-BE49-F238E27FC236}">
                <a16:creationId xmlns:a16="http://schemas.microsoft.com/office/drawing/2014/main" id="{DDB34A70-3DD2-4A93-4C83-34BF99FDD4A5}"/>
              </a:ext>
            </a:extLst>
          </p:cNvPr>
          <p:cNvSpPr txBox="1"/>
          <p:nvPr/>
        </p:nvSpPr>
        <p:spPr>
          <a:xfrm>
            <a:off x="5631280" y="4545653"/>
            <a:ext cx="6953173" cy="830997"/>
          </a:xfrm>
          <a:prstGeom prst="rect">
            <a:avLst/>
          </a:prstGeom>
          <a:noFill/>
        </p:spPr>
        <p:txBody>
          <a:bodyPr wrap="square" rtlCol="0">
            <a:spAutoFit/>
          </a:bodyPr>
          <a:lstStyle/>
          <a:p>
            <a:pPr>
              <a:defRPr/>
            </a:pPr>
            <a:r>
              <a:rPr lang="ja-JP" altLang="en-US" sz="2400" dirty="0">
                <a:solidFill>
                  <a:schemeClr val="tx1">
                    <a:lumMod val="75000"/>
                    <a:lumOff val="25000"/>
                  </a:schemeClr>
                </a:solidFill>
                <a:latin typeface="+mn-ea"/>
              </a:rPr>
              <a:t>利点</a:t>
            </a:r>
            <a:r>
              <a:rPr lang="ja-JP" altLang="en-US" sz="2400" dirty="0">
                <a:solidFill>
                  <a:schemeClr val="tx1">
                    <a:lumMod val="75000"/>
                    <a:lumOff val="25000"/>
                  </a:schemeClr>
                </a:solidFill>
                <a:latin typeface="Calibri"/>
                <a:ea typeface="ＭＳ Ｐゴシック" panose="020B0600070205080204" pitchFamily="50" charset="-128"/>
              </a:rPr>
              <a:t>）</a:t>
            </a:r>
            <a:r>
              <a:rPr lang="en-US" altLang="ja-JP" sz="2400" dirty="0">
                <a:solidFill>
                  <a:schemeClr val="tx1">
                    <a:lumMod val="75000"/>
                    <a:lumOff val="25000"/>
                  </a:schemeClr>
                </a:solidFill>
                <a:latin typeface="Calibri"/>
                <a:ea typeface="ＭＳ Ｐゴシック" panose="020B0600070205080204" pitchFamily="50" charset="-128"/>
              </a:rPr>
              <a:t>	</a:t>
            </a:r>
            <a:r>
              <a:rPr lang="ja-JP" altLang="en-US" sz="2400" dirty="0">
                <a:solidFill>
                  <a:schemeClr val="tx1">
                    <a:lumMod val="75000"/>
                    <a:lumOff val="25000"/>
                  </a:schemeClr>
                </a:solidFill>
                <a:latin typeface="Calibri"/>
                <a:ea typeface="ＭＳ Ｐゴシック" panose="020B0600070205080204" pitchFamily="50" charset="-128"/>
              </a:rPr>
              <a:t>・</a:t>
            </a:r>
            <a:r>
              <a:rPr lang="ja-JP" altLang="en-US" sz="2400" dirty="0">
                <a:solidFill>
                  <a:schemeClr val="tx1">
                    <a:lumMod val="75000"/>
                    <a:lumOff val="25000"/>
                  </a:schemeClr>
                </a:solidFill>
                <a:latin typeface="+mn-ea"/>
              </a:rPr>
              <a:t>工場や車などからの</a:t>
            </a:r>
            <a:r>
              <a:rPr lang="ja-JP" altLang="en-US" sz="2400" dirty="0">
                <a:solidFill>
                  <a:srgbClr val="FF0000"/>
                </a:solidFill>
                <a:latin typeface="+mn-ea"/>
              </a:rPr>
              <a:t>廃熱を有効利用</a:t>
            </a:r>
            <a:endParaRPr lang="en-US" altLang="ja-JP" sz="2400" dirty="0">
              <a:solidFill>
                <a:srgbClr val="FF0000"/>
              </a:solidFill>
              <a:latin typeface="+mn-ea"/>
            </a:endParaRPr>
          </a:p>
          <a:p>
            <a:pPr>
              <a:defRPr/>
            </a:pPr>
            <a:r>
              <a:rPr lang="en-US" altLang="ja-JP" sz="2400" dirty="0">
                <a:solidFill>
                  <a:srgbClr val="FF0000"/>
                </a:solidFill>
                <a:latin typeface="+mn-ea"/>
              </a:rPr>
              <a:t>	</a:t>
            </a:r>
            <a:r>
              <a:rPr lang="ja-JP" altLang="en-US" sz="2400" dirty="0">
                <a:solidFill>
                  <a:schemeClr val="tx1">
                    <a:lumMod val="75000"/>
                    <a:lumOff val="25000"/>
                  </a:schemeClr>
                </a:solidFill>
                <a:latin typeface="+mn-ea"/>
              </a:rPr>
              <a:t>・</a:t>
            </a:r>
            <a:r>
              <a:rPr kumimoji="1" lang="ja-JP" altLang="en-US" sz="2400" dirty="0">
                <a:solidFill>
                  <a:schemeClr val="tx1">
                    <a:lumMod val="75000"/>
                    <a:lumOff val="25000"/>
                  </a:schemeClr>
                </a:solidFill>
              </a:rPr>
              <a:t>可動部を持たないため</a:t>
            </a:r>
            <a:r>
              <a:rPr kumimoji="1" lang="ja-JP" altLang="en-US" sz="2400" dirty="0">
                <a:solidFill>
                  <a:srgbClr val="FF0000"/>
                </a:solidFill>
              </a:rPr>
              <a:t>メンテナンス</a:t>
            </a:r>
            <a:r>
              <a:rPr lang="ja-JP" altLang="en-US" sz="2400" dirty="0">
                <a:solidFill>
                  <a:srgbClr val="FF0000"/>
                </a:solidFill>
              </a:rPr>
              <a:t>フリー</a:t>
            </a:r>
            <a:endParaRPr lang="en-US" altLang="ja-JP" sz="2400" dirty="0">
              <a:solidFill>
                <a:srgbClr val="FF0000"/>
              </a:solidFill>
              <a:latin typeface="+mn-ea"/>
            </a:endParaRPr>
          </a:p>
        </p:txBody>
      </p:sp>
      <p:sp>
        <p:nvSpPr>
          <p:cNvPr id="37" name="テキスト ボックス 36">
            <a:extLst>
              <a:ext uri="{FF2B5EF4-FFF2-40B4-BE49-F238E27FC236}">
                <a16:creationId xmlns:a16="http://schemas.microsoft.com/office/drawing/2014/main" id="{61E5A7C6-E2B3-0705-3A9A-829BEAF49E36}"/>
              </a:ext>
            </a:extLst>
          </p:cNvPr>
          <p:cNvSpPr txBox="1"/>
          <p:nvPr/>
        </p:nvSpPr>
        <p:spPr>
          <a:xfrm>
            <a:off x="5625594" y="5622823"/>
            <a:ext cx="6336704" cy="461665"/>
          </a:xfrm>
          <a:prstGeom prst="rect">
            <a:avLst/>
          </a:prstGeom>
          <a:noFill/>
        </p:spPr>
        <p:txBody>
          <a:bodyPr wrap="square" rtlCol="0">
            <a:spAutoFit/>
          </a:bodyPr>
          <a:lstStyle/>
          <a:p>
            <a:pPr>
              <a:defRPr/>
            </a:pPr>
            <a:r>
              <a:rPr lang="ja-JP" altLang="en-US" sz="2400" dirty="0">
                <a:solidFill>
                  <a:schemeClr val="tx1">
                    <a:lumMod val="75000"/>
                    <a:lumOff val="25000"/>
                  </a:schemeClr>
                </a:solidFill>
                <a:latin typeface="+mn-ea"/>
              </a:rPr>
              <a:t>応用例</a:t>
            </a:r>
            <a:r>
              <a:rPr lang="ja-JP" altLang="en-US" sz="2400" dirty="0">
                <a:solidFill>
                  <a:schemeClr val="tx1">
                    <a:lumMod val="75000"/>
                    <a:lumOff val="25000"/>
                  </a:schemeClr>
                </a:solidFill>
                <a:latin typeface="Calibri"/>
                <a:ea typeface="ＭＳ Ｐゴシック" panose="020B0600070205080204" pitchFamily="50" charset="-128"/>
              </a:rPr>
              <a:t>）</a:t>
            </a:r>
            <a:r>
              <a:rPr lang="ja-JP" altLang="en-US" sz="2400" dirty="0">
                <a:solidFill>
                  <a:schemeClr val="tx1">
                    <a:lumMod val="75000"/>
                    <a:lumOff val="25000"/>
                  </a:schemeClr>
                </a:solidFill>
                <a:latin typeface="+mn-ea"/>
              </a:rPr>
              <a:t>発電機，エンジン，冷凍機</a:t>
            </a:r>
            <a:endParaRPr lang="en-US" altLang="ja-JP" sz="2400" dirty="0">
              <a:solidFill>
                <a:schemeClr val="tx1">
                  <a:lumMod val="75000"/>
                  <a:lumOff val="25000"/>
                </a:schemeClr>
              </a:solidFill>
              <a:latin typeface="+mn-ea"/>
            </a:endParaRPr>
          </a:p>
        </p:txBody>
      </p:sp>
      <p:sp>
        <p:nvSpPr>
          <p:cNvPr id="38" name="スライド番号プレースホルダー 3">
            <a:extLst>
              <a:ext uri="{FF2B5EF4-FFF2-40B4-BE49-F238E27FC236}">
                <a16:creationId xmlns:a16="http://schemas.microsoft.com/office/drawing/2014/main" id="{1F1E486D-3E4C-45A7-56BC-47F1D6772DA7}"/>
              </a:ext>
            </a:extLst>
          </p:cNvPr>
          <p:cNvSpPr>
            <a:spLocks noGrp="1"/>
          </p:cNvSpPr>
          <p:nvPr>
            <p:ph type="sldNum" sz="quarter" idx="12"/>
          </p:nvPr>
        </p:nvSpPr>
        <p:spPr>
          <a:xfrm>
            <a:off x="9405504" y="6449868"/>
            <a:ext cx="2743200" cy="365125"/>
          </a:xfrm>
        </p:spPr>
        <p:txBody>
          <a:bodyPr/>
          <a:lstStyle/>
          <a:p>
            <a:r>
              <a:rPr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1</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0506F390-61DB-D0D3-7EB8-4DF59922A624}"/>
              </a:ext>
            </a:extLst>
          </p:cNvPr>
          <p:cNvSpPr txBox="1"/>
          <p:nvPr/>
        </p:nvSpPr>
        <p:spPr>
          <a:xfrm>
            <a:off x="5559099" y="2648836"/>
            <a:ext cx="3927591" cy="523220"/>
          </a:xfrm>
          <a:prstGeom prst="rect">
            <a:avLst/>
          </a:prstGeom>
          <a:noFill/>
        </p:spPr>
        <p:txBody>
          <a:bodyPr wrap="square">
            <a:spAutoFit/>
          </a:bodyPr>
          <a:lstStyle/>
          <a:p>
            <a:r>
              <a:rPr lang="ja-JP" altLang="en-US" sz="2800" dirty="0">
                <a:solidFill>
                  <a:schemeClr val="tx1">
                    <a:lumMod val="75000"/>
                    <a:lumOff val="25000"/>
                  </a:schemeClr>
                </a:solidFill>
              </a:rPr>
              <a:t>熱音響システムとは</a:t>
            </a:r>
            <a:r>
              <a:rPr lang="en-US" altLang="ja-JP" sz="2800" dirty="0">
                <a:solidFill>
                  <a:schemeClr val="tx1">
                    <a:lumMod val="75000"/>
                    <a:lumOff val="25000"/>
                  </a:schemeClr>
                </a:solidFill>
              </a:rPr>
              <a:t>…</a:t>
            </a:r>
          </a:p>
        </p:txBody>
      </p:sp>
      <p:pic>
        <p:nvPicPr>
          <p:cNvPr id="41" name="図 40">
            <a:extLst>
              <a:ext uri="{FF2B5EF4-FFF2-40B4-BE49-F238E27FC236}">
                <a16:creationId xmlns:a16="http://schemas.microsoft.com/office/drawing/2014/main" id="{7BEABC72-F04A-E192-77AD-158D7FA8C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778" y="1002555"/>
            <a:ext cx="1912754" cy="1916526"/>
          </a:xfrm>
          <a:prstGeom prst="rect">
            <a:avLst/>
          </a:prstGeom>
        </p:spPr>
      </p:pic>
      <p:sp>
        <p:nvSpPr>
          <p:cNvPr id="2" name="テキスト ボックス 1">
            <a:extLst>
              <a:ext uri="{FF2B5EF4-FFF2-40B4-BE49-F238E27FC236}">
                <a16:creationId xmlns:a16="http://schemas.microsoft.com/office/drawing/2014/main" id="{4A8661B3-1C99-881D-7473-EE7EDF646BD2}"/>
              </a:ext>
            </a:extLst>
          </p:cNvPr>
          <p:cNvSpPr txBox="1"/>
          <p:nvPr/>
        </p:nvSpPr>
        <p:spPr>
          <a:xfrm>
            <a:off x="1975858" y="2934742"/>
            <a:ext cx="1551977"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Fig.1 </a:t>
            </a:r>
            <a:r>
              <a:rPr kumimoji="1" lang="ja-JP" altLang="en-US" sz="1200" dirty="0">
                <a:solidFill>
                  <a:schemeClr val="tx1">
                    <a:lumMod val="75000"/>
                    <a:lumOff val="25000"/>
                  </a:schemeClr>
                </a:solidFill>
              </a:rPr>
              <a:t>スタックの外観</a:t>
            </a:r>
          </a:p>
        </p:txBody>
      </p:sp>
      <p:sp>
        <p:nvSpPr>
          <p:cNvPr id="3" name="テキスト ボックス 2">
            <a:extLst>
              <a:ext uri="{FF2B5EF4-FFF2-40B4-BE49-F238E27FC236}">
                <a16:creationId xmlns:a16="http://schemas.microsoft.com/office/drawing/2014/main" id="{B6303057-552B-7DFC-B741-CDE3EC3EA50D}"/>
              </a:ext>
            </a:extLst>
          </p:cNvPr>
          <p:cNvSpPr txBox="1"/>
          <p:nvPr/>
        </p:nvSpPr>
        <p:spPr>
          <a:xfrm>
            <a:off x="2093455" y="6425190"/>
            <a:ext cx="1834309"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Fig.2 </a:t>
            </a:r>
            <a:r>
              <a:rPr lang="ja-JP" altLang="en-US" sz="1200" dirty="0">
                <a:solidFill>
                  <a:schemeClr val="tx1">
                    <a:lumMod val="75000"/>
                    <a:lumOff val="25000"/>
                  </a:schemeClr>
                </a:solidFill>
              </a:rPr>
              <a:t>熱音響システム</a:t>
            </a:r>
            <a:endParaRPr kumimoji="1" lang="ja-JP" altLang="en-US" sz="1200" dirty="0">
              <a:solidFill>
                <a:schemeClr val="tx1">
                  <a:lumMod val="75000"/>
                  <a:lumOff val="25000"/>
                </a:schemeClr>
              </a:solidFill>
            </a:endParaRPr>
          </a:p>
        </p:txBody>
      </p:sp>
    </p:spTree>
    <p:extLst>
      <p:ext uri="{BB962C8B-B14F-4D97-AF65-F5344CB8AC3E}">
        <p14:creationId xmlns:p14="http://schemas.microsoft.com/office/powerpoint/2010/main" val="307602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D6882A3-31CD-5DB9-BA7D-65ED57639565}"/>
              </a:ext>
            </a:extLst>
          </p:cNvPr>
          <p:cNvSpPr txBox="1"/>
          <p:nvPr/>
        </p:nvSpPr>
        <p:spPr>
          <a:xfrm>
            <a:off x="72057" y="88315"/>
            <a:ext cx="8230279"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電力フィードバック進行波型熱音響発電機</a:t>
            </a:r>
          </a:p>
        </p:txBody>
      </p:sp>
      <p:sp>
        <p:nvSpPr>
          <p:cNvPr id="5" name="テキスト ボックス 4">
            <a:extLst>
              <a:ext uri="{FF2B5EF4-FFF2-40B4-BE49-F238E27FC236}">
                <a16:creationId xmlns:a16="http://schemas.microsoft.com/office/drawing/2014/main" id="{852C5268-51A7-F9E4-C27B-EE585F6A0279}"/>
              </a:ext>
            </a:extLst>
          </p:cNvPr>
          <p:cNvSpPr txBox="1"/>
          <p:nvPr/>
        </p:nvSpPr>
        <p:spPr>
          <a:xfrm>
            <a:off x="231881" y="1016262"/>
            <a:ext cx="5505943" cy="523220"/>
          </a:xfrm>
          <a:prstGeom prst="rect">
            <a:avLst/>
          </a:prstGeom>
          <a:noFill/>
        </p:spPr>
        <p:txBody>
          <a:bodyPr wrap="square" rtlCol="0">
            <a:spAutoFit/>
          </a:bodyPr>
          <a:lstStyle/>
          <a:p>
            <a:r>
              <a:rPr lang="ja-JP" altLang="en-US" sz="2800" dirty="0">
                <a:solidFill>
                  <a:schemeClr val="tx1">
                    <a:lumMod val="75000"/>
                    <a:lumOff val="25000"/>
                  </a:schemeClr>
                </a:solidFill>
              </a:rPr>
              <a:t>ループ管進行波型熱音響発電機</a:t>
            </a:r>
            <a:endParaRPr lang="en-US" altLang="ja-JP" sz="2800" dirty="0">
              <a:solidFill>
                <a:schemeClr val="tx1">
                  <a:lumMod val="75000"/>
                  <a:lumOff val="25000"/>
                </a:schemeClr>
              </a:solidFill>
            </a:endParaRPr>
          </a:p>
        </p:txBody>
      </p:sp>
      <p:sp>
        <p:nvSpPr>
          <p:cNvPr id="21" name="正方形/長方形 20">
            <a:extLst>
              <a:ext uri="{FF2B5EF4-FFF2-40B4-BE49-F238E27FC236}">
                <a16:creationId xmlns:a16="http://schemas.microsoft.com/office/drawing/2014/main" id="{8FD159A2-0AA0-10BD-DCA5-97E93E284E34}"/>
              </a:ext>
            </a:extLst>
          </p:cNvPr>
          <p:cNvSpPr/>
          <p:nvPr/>
        </p:nvSpPr>
        <p:spPr>
          <a:xfrm>
            <a:off x="43296" y="6537994"/>
            <a:ext cx="9289032" cy="276999"/>
          </a:xfrm>
          <a:prstGeom prst="rect">
            <a:avLst/>
          </a:prstGeom>
        </p:spPr>
        <p:txBody>
          <a:bodyPr wrap="square">
            <a:spAutoFit/>
          </a:bodyPr>
          <a:lstStyle/>
          <a:p>
            <a:r>
              <a:rPr lang="en-US" altLang="ja-JP" sz="1200" dirty="0">
                <a:solidFill>
                  <a:schemeClr val="tx1">
                    <a:lumMod val="75000"/>
                    <a:lumOff val="25000"/>
                  </a:schemeClr>
                </a:solidFill>
              </a:rPr>
              <a:t>[1]</a:t>
            </a:r>
            <a:r>
              <a:rPr lang="ja-JP" altLang="en-US" sz="1200" dirty="0">
                <a:solidFill>
                  <a:schemeClr val="tx1">
                    <a:lumMod val="75000"/>
                    <a:lumOff val="25000"/>
                  </a:schemeClr>
                </a:solidFill>
              </a:rPr>
              <a:t>“熱音響コアの多段接続による電力フィードバック進行波型熱音響発電機の実現”</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日本音響学会誌</a:t>
            </a:r>
            <a:r>
              <a:rPr lang="en-US" altLang="ja-JP" sz="1200" dirty="0">
                <a:solidFill>
                  <a:schemeClr val="tx1">
                    <a:lumMod val="75000"/>
                    <a:lumOff val="25000"/>
                  </a:schemeClr>
                </a:solidFill>
              </a:rPr>
              <a:t>, 74-6, </a:t>
            </a:r>
            <a:r>
              <a:rPr lang="ja-JP" altLang="en-US" sz="1200" dirty="0">
                <a:solidFill>
                  <a:schemeClr val="tx1">
                    <a:lumMod val="75000"/>
                    <a:lumOff val="25000"/>
                  </a:schemeClr>
                </a:solidFill>
              </a:rPr>
              <a:t>篠田将太郎 他</a:t>
            </a:r>
            <a:r>
              <a:rPr lang="en-US" altLang="ja-JP" sz="1200" dirty="0">
                <a:solidFill>
                  <a:schemeClr val="tx1">
                    <a:lumMod val="75000"/>
                    <a:lumOff val="25000"/>
                  </a:schemeClr>
                </a:solidFill>
              </a:rPr>
              <a:t>,2018)</a:t>
            </a:r>
            <a:endParaRPr lang="ja-JP" altLang="en-US" sz="1200"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61C1AECD-4A6B-A555-3D57-0EF3955DFE91}"/>
              </a:ext>
            </a:extLst>
          </p:cNvPr>
          <p:cNvSpPr txBox="1"/>
          <p:nvPr/>
        </p:nvSpPr>
        <p:spPr>
          <a:xfrm>
            <a:off x="358486" y="3616331"/>
            <a:ext cx="6800850" cy="523220"/>
          </a:xfrm>
          <a:prstGeom prst="rect">
            <a:avLst/>
          </a:prstGeom>
          <a:noFill/>
        </p:spPr>
        <p:txBody>
          <a:bodyPr wrap="square" rtlCol="0">
            <a:spAutoFit/>
          </a:bodyPr>
          <a:lstStyle/>
          <a:p>
            <a:r>
              <a:rPr lang="ja-JP" altLang="en-US" sz="2800" dirty="0">
                <a:solidFill>
                  <a:schemeClr val="tx1">
                    <a:lumMod val="75000"/>
                    <a:lumOff val="25000"/>
                  </a:schemeClr>
                </a:solidFill>
              </a:rPr>
              <a:t>電力フィードバック進行波型熱音響発電機</a:t>
            </a:r>
            <a:r>
              <a:rPr lang="en-US" altLang="ja-JP" sz="2800" baseline="30000" dirty="0">
                <a:solidFill>
                  <a:schemeClr val="tx1">
                    <a:lumMod val="75000"/>
                    <a:lumOff val="25000"/>
                  </a:schemeClr>
                </a:solidFill>
              </a:rPr>
              <a:t>[1]</a:t>
            </a:r>
          </a:p>
        </p:txBody>
      </p:sp>
      <p:grpSp>
        <p:nvGrpSpPr>
          <p:cNvPr id="23" name="グループ化 22">
            <a:extLst>
              <a:ext uri="{FF2B5EF4-FFF2-40B4-BE49-F238E27FC236}">
                <a16:creationId xmlns:a16="http://schemas.microsoft.com/office/drawing/2014/main" id="{D8A138D9-C629-0566-67B2-D7E85974557A}"/>
              </a:ext>
            </a:extLst>
          </p:cNvPr>
          <p:cNvGrpSpPr/>
          <p:nvPr/>
        </p:nvGrpSpPr>
        <p:grpSpPr>
          <a:xfrm>
            <a:off x="1880996" y="1597423"/>
            <a:ext cx="3938702" cy="1737508"/>
            <a:chOff x="395536" y="2061212"/>
            <a:chExt cx="3938702" cy="1737508"/>
          </a:xfrm>
        </p:grpSpPr>
        <p:grpSp>
          <p:nvGrpSpPr>
            <p:cNvPr id="24" name="グループ化 23">
              <a:extLst>
                <a:ext uri="{FF2B5EF4-FFF2-40B4-BE49-F238E27FC236}">
                  <a16:creationId xmlns:a16="http://schemas.microsoft.com/office/drawing/2014/main" id="{7FB26C50-67BD-7717-4967-A8A4C1E9270D}"/>
                </a:ext>
              </a:extLst>
            </p:cNvPr>
            <p:cNvGrpSpPr/>
            <p:nvPr/>
          </p:nvGrpSpPr>
          <p:grpSpPr>
            <a:xfrm>
              <a:off x="395536" y="2061212"/>
              <a:ext cx="3938702" cy="1737508"/>
              <a:chOff x="1573642" y="1400346"/>
              <a:chExt cx="7226939" cy="2938174"/>
            </a:xfrm>
          </p:grpSpPr>
          <p:sp>
            <p:nvSpPr>
              <p:cNvPr id="26" name="角丸四角形 44">
                <a:extLst>
                  <a:ext uri="{FF2B5EF4-FFF2-40B4-BE49-F238E27FC236}">
                    <a16:creationId xmlns:a16="http://schemas.microsoft.com/office/drawing/2014/main" id="{06C7EE2B-1E4A-E37B-8C2B-8B959C2DA3EE}"/>
                  </a:ext>
                </a:extLst>
              </p:cNvPr>
              <p:cNvSpPr/>
              <p:nvPr/>
            </p:nvSpPr>
            <p:spPr>
              <a:xfrm>
                <a:off x="1970016" y="2008571"/>
                <a:ext cx="4407990" cy="16374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27" name="角丸四角形 45">
                <a:extLst>
                  <a:ext uri="{FF2B5EF4-FFF2-40B4-BE49-F238E27FC236}">
                    <a16:creationId xmlns:a16="http://schemas.microsoft.com/office/drawing/2014/main" id="{9FEF405F-010F-F46A-E5A3-01AE851078CD}"/>
                  </a:ext>
                </a:extLst>
              </p:cNvPr>
              <p:cNvSpPr/>
              <p:nvPr/>
            </p:nvSpPr>
            <p:spPr>
              <a:xfrm>
                <a:off x="1573642" y="1628800"/>
                <a:ext cx="5284963" cy="24482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28" name="正方形/長方形 27">
                <a:extLst>
                  <a:ext uri="{FF2B5EF4-FFF2-40B4-BE49-F238E27FC236}">
                    <a16:creationId xmlns:a16="http://schemas.microsoft.com/office/drawing/2014/main" id="{299613DA-4EAA-A547-EEA1-671BB9491B04}"/>
                  </a:ext>
                </a:extLst>
              </p:cNvPr>
              <p:cNvSpPr/>
              <p:nvPr/>
            </p:nvSpPr>
            <p:spPr>
              <a:xfrm>
                <a:off x="6306853" y="3645853"/>
                <a:ext cx="924766" cy="430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C6AC9A92-DC8A-DDCC-F349-703C90F55A74}"/>
                  </a:ext>
                </a:extLst>
              </p:cNvPr>
              <p:cNvSpPr/>
              <p:nvPr/>
            </p:nvSpPr>
            <p:spPr>
              <a:xfrm>
                <a:off x="7166184" y="3319328"/>
                <a:ext cx="1634397" cy="1019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Linear</a:t>
                </a:r>
              </a:p>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motor</a:t>
                </a:r>
                <a:endPar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0" name="正方形/長方形 29">
                <a:extLst>
                  <a:ext uri="{FF2B5EF4-FFF2-40B4-BE49-F238E27FC236}">
                    <a16:creationId xmlns:a16="http://schemas.microsoft.com/office/drawing/2014/main" id="{2DA817AC-CE51-53BB-0C34-1232605D8501}"/>
                  </a:ext>
                </a:extLst>
              </p:cNvPr>
              <p:cNvSpPr/>
              <p:nvPr/>
            </p:nvSpPr>
            <p:spPr>
              <a:xfrm flipH="1">
                <a:off x="3599057" y="1400346"/>
                <a:ext cx="1836020" cy="698590"/>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Stack</a:t>
                </a:r>
                <a:endPar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827CABDD-2A21-0A6F-2405-BB79F68A2AED}"/>
                  </a:ext>
                </a:extLst>
              </p:cNvPr>
              <p:cNvSpPr txBox="1"/>
              <p:nvPr/>
            </p:nvSpPr>
            <p:spPr>
              <a:xfrm>
                <a:off x="2330745" y="2514638"/>
                <a:ext cx="3562350" cy="676597"/>
              </a:xfrm>
              <a:prstGeom prst="rect">
                <a:avLst/>
              </a:prstGeom>
              <a:noFill/>
            </p:spPr>
            <p:txBody>
              <a:bodyPr wrap="square" rtlCol="0">
                <a:spAutoFit/>
              </a:bodyPr>
              <a:lstStyle/>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Acoustic power</a:t>
                </a:r>
                <a:endPar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25" name="環状矢印 39">
              <a:extLst>
                <a:ext uri="{FF2B5EF4-FFF2-40B4-BE49-F238E27FC236}">
                  <a16:creationId xmlns:a16="http://schemas.microsoft.com/office/drawing/2014/main" id="{6182F66F-40DE-2576-83FB-4D27CFAEBFC4}"/>
                </a:ext>
              </a:extLst>
            </p:cNvPr>
            <p:cNvSpPr/>
            <p:nvPr/>
          </p:nvSpPr>
          <p:spPr>
            <a:xfrm rot="16200000">
              <a:off x="1376189" y="1800278"/>
              <a:ext cx="896520" cy="2281757"/>
            </a:xfrm>
            <a:prstGeom prst="circularArrow">
              <a:avLst>
                <a:gd name="adj1" fmla="val 6289"/>
                <a:gd name="adj2" fmla="val 572652"/>
                <a:gd name="adj3" fmla="val 17913324"/>
                <a:gd name="adj4" fmla="val 3497895"/>
                <a:gd name="adj5" fmla="val 10066"/>
              </a:avLst>
            </a:prstGeom>
            <a:solidFill>
              <a:schemeClr val="tx1"/>
            </a:solidFill>
            <a:ln>
              <a:noFill/>
            </a:ln>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grpSp>
      <p:sp>
        <p:nvSpPr>
          <p:cNvPr id="34" name="正方形/長方形 33">
            <a:extLst>
              <a:ext uri="{FF2B5EF4-FFF2-40B4-BE49-F238E27FC236}">
                <a16:creationId xmlns:a16="http://schemas.microsoft.com/office/drawing/2014/main" id="{AF77E49F-675A-9414-4F92-0C73ED0933C6}"/>
              </a:ext>
            </a:extLst>
          </p:cNvPr>
          <p:cNvSpPr/>
          <p:nvPr/>
        </p:nvSpPr>
        <p:spPr>
          <a:xfrm>
            <a:off x="5901051" y="4301100"/>
            <a:ext cx="6483927" cy="461665"/>
          </a:xfrm>
          <a:prstGeom prst="rect">
            <a:avLst/>
          </a:prstGeom>
        </p:spPr>
        <p:txBody>
          <a:bodyPr wrap="square">
            <a:spAutoFit/>
          </a:bodyPr>
          <a:lstStyle/>
          <a:p>
            <a:r>
              <a:rPr lang="ja-JP" altLang="en-US" sz="2400" dirty="0">
                <a:solidFill>
                  <a:schemeClr val="tx1">
                    <a:lumMod val="75000"/>
                    <a:lumOff val="25000"/>
                  </a:schemeClr>
                </a:solidFill>
              </a:rPr>
              <a:t>熱源の温度変動に対して</a:t>
            </a:r>
            <a:r>
              <a:rPr lang="ja-JP" altLang="en-US" sz="2400" dirty="0">
                <a:solidFill>
                  <a:srgbClr val="FF0000"/>
                </a:solidFill>
              </a:rPr>
              <a:t>発電効率が変化しない</a:t>
            </a:r>
          </a:p>
        </p:txBody>
      </p:sp>
      <p:sp>
        <p:nvSpPr>
          <p:cNvPr id="35" name="正方形/長方形 34">
            <a:extLst>
              <a:ext uri="{FF2B5EF4-FFF2-40B4-BE49-F238E27FC236}">
                <a16:creationId xmlns:a16="http://schemas.microsoft.com/office/drawing/2014/main" id="{B9E73886-7FE7-A99C-6E3F-E3623CCF8B0D}"/>
              </a:ext>
            </a:extLst>
          </p:cNvPr>
          <p:cNvSpPr/>
          <p:nvPr/>
        </p:nvSpPr>
        <p:spPr>
          <a:xfrm>
            <a:off x="5901051" y="1617365"/>
            <a:ext cx="6232572" cy="461665"/>
          </a:xfrm>
          <a:prstGeom prst="rect">
            <a:avLst/>
          </a:prstGeom>
        </p:spPr>
        <p:txBody>
          <a:bodyPr wrap="square">
            <a:spAutoFit/>
          </a:bodyPr>
          <a:lstStyle/>
          <a:p>
            <a:r>
              <a:rPr lang="ja-JP" altLang="en-US" sz="2400" dirty="0">
                <a:solidFill>
                  <a:schemeClr val="tx1">
                    <a:lumMod val="75000"/>
                    <a:lumOff val="25000"/>
                  </a:schemeClr>
                </a:solidFill>
              </a:rPr>
              <a:t>熱源の温度変動により</a:t>
            </a:r>
            <a:r>
              <a:rPr lang="ja-JP" altLang="en-US" sz="2400" dirty="0">
                <a:solidFill>
                  <a:srgbClr val="FF0000"/>
                </a:solidFill>
              </a:rPr>
              <a:t>発電効率が変化する</a:t>
            </a:r>
          </a:p>
        </p:txBody>
      </p:sp>
      <p:sp>
        <p:nvSpPr>
          <p:cNvPr id="39" name="矢印: 下 38">
            <a:extLst>
              <a:ext uri="{FF2B5EF4-FFF2-40B4-BE49-F238E27FC236}">
                <a16:creationId xmlns:a16="http://schemas.microsoft.com/office/drawing/2014/main" id="{339463ED-5F7B-DCC7-34B7-27479B9F45F6}"/>
              </a:ext>
            </a:extLst>
          </p:cNvPr>
          <p:cNvSpPr/>
          <p:nvPr/>
        </p:nvSpPr>
        <p:spPr>
          <a:xfrm>
            <a:off x="8369623" y="2200219"/>
            <a:ext cx="457200" cy="512403"/>
          </a:xfrm>
          <a:prstGeom prst="downArrow">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CDC29795-FC98-51D9-F332-2DA5143A3055}"/>
              </a:ext>
            </a:extLst>
          </p:cNvPr>
          <p:cNvSpPr/>
          <p:nvPr/>
        </p:nvSpPr>
        <p:spPr>
          <a:xfrm>
            <a:off x="5901051" y="2857757"/>
            <a:ext cx="5558833" cy="461665"/>
          </a:xfrm>
          <a:prstGeom prst="rect">
            <a:avLst/>
          </a:prstGeom>
        </p:spPr>
        <p:txBody>
          <a:bodyPr wrap="square">
            <a:spAutoFit/>
          </a:bodyPr>
          <a:lstStyle/>
          <a:p>
            <a:r>
              <a:rPr lang="ja-JP" altLang="en-US" sz="2400" dirty="0">
                <a:solidFill>
                  <a:schemeClr val="tx1">
                    <a:lumMod val="75000"/>
                    <a:lumOff val="25000"/>
                  </a:schemeClr>
                </a:solidFill>
              </a:rPr>
              <a:t>取り付けるループ管の長さ調節が難しい</a:t>
            </a:r>
            <a:endParaRPr lang="ja-JP" altLang="en-US" sz="2400" dirty="0">
              <a:solidFill>
                <a:srgbClr val="FF0000"/>
              </a:solidFill>
            </a:endParaRPr>
          </a:p>
        </p:txBody>
      </p:sp>
      <p:sp>
        <p:nvSpPr>
          <p:cNvPr id="41" name="矢印: 下 40">
            <a:extLst>
              <a:ext uri="{FF2B5EF4-FFF2-40B4-BE49-F238E27FC236}">
                <a16:creationId xmlns:a16="http://schemas.microsoft.com/office/drawing/2014/main" id="{ED03BE14-2EAB-A84D-A241-4C9293D67C09}"/>
              </a:ext>
            </a:extLst>
          </p:cNvPr>
          <p:cNvSpPr/>
          <p:nvPr/>
        </p:nvSpPr>
        <p:spPr>
          <a:xfrm>
            <a:off x="8369623" y="4899583"/>
            <a:ext cx="457200" cy="512403"/>
          </a:xfrm>
          <a:prstGeom prst="downArrow">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7A6C06BF-2A1E-8BAB-1CA1-06E12FC62234}"/>
              </a:ext>
            </a:extLst>
          </p:cNvPr>
          <p:cNvSpPr/>
          <p:nvPr/>
        </p:nvSpPr>
        <p:spPr>
          <a:xfrm>
            <a:off x="5901051" y="5473274"/>
            <a:ext cx="5999531" cy="830997"/>
          </a:xfrm>
          <a:prstGeom prst="rect">
            <a:avLst/>
          </a:prstGeom>
        </p:spPr>
        <p:txBody>
          <a:bodyPr wrap="square">
            <a:spAutoFit/>
          </a:bodyPr>
          <a:lstStyle/>
          <a:p>
            <a:r>
              <a:rPr lang="ja-JP" altLang="en-US" sz="2400" dirty="0">
                <a:solidFill>
                  <a:srgbClr val="FF0000"/>
                </a:solidFill>
              </a:rPr>
              <a:t>フィードバック回路</a:t>
            </a:r>
            <a:r>
              <a:rPr lang="ja-JP" altLang="en-US" sz="2400" dirty="0">
                <a:solidFill>
                  <a:schemeClr val="tx1">
                    <a:lumMod val="75000"/>
                    <a:lumOff val="25000"/>
                  </a:schemeClr>
                </a:solidFill>
              </a:rPr>
              <a:t>を変更することで温度変動に対応できる</a:t>
            </a:r>
            <a:endParaRPr lang="ja-JP" altLang="en-US" sz="2400" dirty="0">
              <a:solidFill>
                <a:srgbClr val="FF0000"/>
              </a:solidFill>
            </a:endParaRPr>
          </a:p>
        </p:txBody>
      </p:sp>
      <p:cxnSp>
        <p:nvCxnSpPr>
          <p:cNvPr id="44" name="直線コネクタ 43">
            <a:extLst>
              <a:ext uri="{FF2B5EF4-FFF2-40B4-BE49-F238E27FC236}">
                <a16:creationId xmlns:a16="http://schemas.microsoft.com/office/drawing/2014/main" id="{76F1793F-D113-30F5-6737-A342374BE5D0}"/>
              </a:ext>
            </a:extLst>
          </p:cNvPr>
          <p:cNvCxnSpPr/>
          <p:nvPr/>
        </p:nvCxnSpPr>
        <p:spPr>
          <a:xfrm>
            <a:off x="4450788" y="3180012"/>
            <a:ext cx="47815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F57EF7B5-2402-1C5C-6F0B-65ACD2B55CC5}"/>
              </a:ext>
            </a:extLst>
          </p:cNvPr>
          <p:cNvCxnSpPr>
            <a:cxnSpLocks/>
          </p:cNvCxnSpPr>
          <p:nvPr/>
        </p:nvCxnSpPr>
        <p:spPr>
          <a:xfrm>
            <a:off x="4755583" y="2925318"/>
            <a:ext cx="173364"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2" name="グループ化 1">
            <a:extLst>
              <a:ext uri="{FF2B5EF4-FFF2-40B4-BE49-F238E27FC236}">
                <a16:creationId xmlns:a16="http://schemas.microsoft.com/office/drawing/2014/main" id="{A72AFCB8-7931-10A1-BA97-CFE91742DC0E}"/>
              </a:ext>
            </a:extLst>
          </p:cNvPr>
          <p:cNvGrpSpPr/>
          <p:nvPr/>
        </p:nvGrpSpPr>
        <p:grpSpPr>
          <a:xfrm>
            <a:off x="1392573" y="4055966"/>
            <a:ext cx="4472026" cy="1878952"/>
            <a:chOff x="1563502" y="4075999"/>
            <a:chExt cx="4472026" cy="1878952"/>
          </a:xfrm>
        </p:grpSpPr>
        <p:grpSp>
          <p:nvGrpSpPr>
            <p:cNvPr id="6" name="グループ化 5">
              <a:extLst>
                <a:ext uri="{FF2B5EF4-FFF2-40B4-BE49-F238E27FC236}">
                  <a16:creationId xmlns:a16="http://schemas.microsoft.com/office/drawing/2014/main" id="{48FDA326-FC65-60A6-8ECE-4C8FD7513DA6}"/>
                </a:ext>
              </a:extLst>
            </p:cNvPr>
            <p:cNvGrpSpPr/>
            <p:nvPr/>
          </p:nvGrpSpPr>
          <p:grpSpPr>
            <a:xfrm>
              <a:off x="1563502" y="4075999"/>
              <a:ext cx="4472026" cy="1878952"/>
              <a:chOff x="4245993" y="3560438"/>
              <a:chExt cx="4472026" cy="1878952"/>
            </a:xfrm>
          </p:grpSpPr>
          <p:sp>
            <p:nvSpPr>
              <p:cNvPr id="7" name="正方形/長方形 6">
                <a:extLst>
                  <a:ext uri="{FF2B5EF4-FFF2-40B4-BE49-F238E27FC236}">
                    <a16:creationId xmlns:a16="http://schemas.microsoft.com/office/drawing/2014/main" id="{896FAF0D-A303-B6F6-4C7B-4FE5EF4143CA}"/>
                  </a:ext>
                </a:extLst>
              </p:cNvPr>
              <p:cNvSpPr/>
              <p:nvPr/>
            </p:nvSpPr>
            <p:spPr>
              <a:xfrm>
                <a:off x="5191201" y="4079417"/>
                <a:ext cx="2756166" cy="261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lumMod val="75000"/>
                      <a:lumOff val="25000"/>
                    </a:schemeClr>
                  </a:solidFill>
                </a:endParaRPr>
              </a:p>
            </p:txBody>
          </p:sp>
          <p:cxnSp>
            <p:nvCxnSpPr>
              <p:cNvPr id="8" name="直線コネクタ 7">
                <a:extLst>
                  <a:ext uri="{FF2B5EF4-FFF2-40B4-BE49-F238E27FC236}">
                    <a16:creationId xmlns:a16="http://schemas.microsoft.com/office/drawing/2014/main" id="{69AECA6A-5258-8121-28E2-218E74FD651B}"/>
                  </a:ext>
                </a:extLst>
              </p:cNvPr>
              <p:cNvCxnSpPr>
                <a:cxnSpLocks/>
                <a:stCxn id="16" idx="2"/>
              </p:cNvCxnSpPr>
              <p:nvPr/>
            </p:nvCxnSpPr>
            <p:spPr>
              <a:xfrm>
                <a:off x="4735270" y="4515699"/>
                <a:ext cx="0" cy="530956"/>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3407E110-A083-758E-EAEC-0C600EE2C81E}"/>
                  </a:ext>
                </a:extLst>
              </p:cNvPr>
              <p:cNvCxnSpPr/>
              <p:nvPr/>
            </p:nvCxnSpPr>
            <p:spPr>
              <a:xfrm>
                <a:off x="4727662" y="5027666"/>
                <a:ext cx="1440000" cy="0"/>
              </a:xfrm>
              <a:prstGeom prst="straightConnector1">
                <a:avLst/>
              </a:prstGeom>
              <a:ln w="38100">
                <a:solidFill>
                  <a:schemeClr val="accent6">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C12928B9-017F-EFE9-42CA-3443629477F8}"/>
                  </a:ext>
                </a:extLst>
              </p:cNvPr>
              <p:cNvCxnSpPr>
                <a:cxnSpLocks/>
                <a:endCxn id="17" idx="2"/>
              </p:cNvCxnSpPr>
              <p:nvPr/>
            </p:nvCxnSpPr>
            <p:spPr>
              <a:xfrm flipV="1">
                <a:off x="8256127" y="4515699"/>
                <a:ext cx="5196" cy="528776"/>
              </a:xfrm>
              <a:prstGeom prst="straightConnector1">
                <a:avLst/>
              </a:prstGeom>
              <a:ln w="38100">
                <a:solidFill>
                  <a:schemeClr val="accent6">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008BDD8-1F44-C2B7-2AEE-DD0ED7FCB497}"/>
                  </a:ext>
                </a:extLst>
              </p:cNvPr>
              <p:cNvSpPr/>
              <p:nvPr/>
            </p:nvSpPr>
            <p:spPr>
              <a:xfrm>
                <a:off x="6159513" y="4740713"/>
                <a:ext cx="1157854" cy="573907"/>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FF0000"/>
                    </a:solidFill>
                    <a:latin typeface="Times New Roman" panose="02020603050405020304" pitchFamily="18" charset="0"/>
                    <a:cs typeface="Times New Roman" panose="02020603050405020304" pitchFamily="18" charset="0"/>
                  </a:rPr>
                  <a:t>Electric</a:t>
                </a:r>
              </a:p>
              <a:p>
                <a:pPr algn="ctr"/>
                <a:r>
                  <a:rPr lang="en-US" altLang="ja-JP" sz="2000" dirty="0">
                    <a:solidFill>
                      <a:srgbClr val="FF0000"/>
                    </a:solidFill>
                    <a:latin typeface="Times New Roman" panose="02020603050405020304" pitchFamily="18" charset="0"/>
                    <a:cs typeface="Times New Roman" panose="02020603050405020304" pitchFamily="18" charset="0"/>
                  </a:rPr>
                  <a:t>circuit</a:t>
                </a:r>
                <a:endParaRPr lang="ja-JP" altLang="en-US" sz="2000" dirty="0">
                  <a:solidFill>
                    <a:srgbClr val="FF0000"/>
                  </a:solidFill>
                  <a:latin typeface="Times New Roman" panose="02020603050405020304" pitchFamily="18" charset="0"/>
                  <a:cs typeface="Times New Roman" panose="02020603050405020304" pitchFamily="18" charset="0"/>
                </a:endParaRPr>
              </a:p>
            </p:txBody>
          </p:sp>
          <p:cxnSp>
            <p:nvCxnSpPr>
              <p:cNvPr id="12" name="直線コネクタ 11">
                <a:extLst>
                  <a:ext uri="{FF2B5EF4-FFF2-40B4-BE49-F238E27FC236}">
                    <a16:creationId xmlns:a16="http://schemas.microsoft.com/office/drawing/2014/main" id="{1BC3DEF0-58CA-3546-35F4-EAD5B4EB6906}"/>
                  </a:ext>
                </a:extLst>
              </p:cNvPr>
              <p:cNvCxnSpPr>
                <a:cxnSpLocks/>
                <a:endCxn id="11" idx="3"/>
              </p:cNvCxnSpPr>
              <p:nvPr/>
            </p:nvCxnSpPr>
            <p:spPr>
              <a:xfrm flipH="1">
                <a:off x="7317367" y="5027665"/>
                <a:ext cx="938760" cy="2"/>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9309B570-43E7-0A7F-E298-663B6C1D370B}"/>
                  </a:ext>
                </a:extLst>
              </p:cNvPr>
              <p:cNvCxnSpPr/>
              <p:nvPr/>
            </p:nvCxnSpPr>
            <p:spPr>
              <a:xfrm flipH="1">
                <a:off x="6779054" y="4196953"/>
                <a:ext cx="80565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C2404C4E-8885-125F-E514-349A0ECFC87D}"/>
                  </a:ext>
                </a:extLst>
              </p:cNvPr>
              <p:cNvSpPr txBox="1"/>
              <p:nvPr/>
            </p:nvSpPr>
            <p:spPr>
              <a:xfrm>
                <a:off x="5191201" y="3560438"/>
                <a:ext cx="2185385" cy="400110"/>
              </a:xfrm>
              <a:prstGeom prst="rect">
                <a:avLst/>
              </a:prstGeom>
              <a:noFill/>
            </p:spPr>
            <p:txBody>
              <a:bodyPr wrap="square" rtlCol="0">
                <a:spAutoFit/>
              </a:bodyPr>
              <a:lstStyle/>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Acoustic power</a:t>
                </a:r>
                <a:endPar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E1C14D23-8DC2-DC6E-D89B-9F20C98AAE2C}"/>
                  </a:ext>
                </a:extLst>
              </p:cNvPr>
              <p:cNvSpPr txBox="1"/>
              <p:nvPr/>
            </p:nvSpPr>
            <p:spPr>
              <a:xfrm>
                <a:off x="4245993" y="5039280"/>
                <a:ext cx="1978124" cy="400110"/>
              </a:xfrm>
              <a:prstGeom prst="rect">
                <a:avLst/>
              </a:prstGeom>
              <a:noFill/>
            </p:spPr>
            <p:txBody>
              <a:bodyPr wrap="square" rtlCol="0">
                <a:spAutoFit/>
              </a:bodyPr>
              <a:lstStyle/>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Electric power</a:t>
                </a:r>
                <a:endPar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6" name="正方形/長方形 15">
                <a:extLst>
                  <a:ext uri="{FF2B5EF4-FFF2-40B4-BE49-F238E27FC236}">
                    <a16:creationId xmlns:a16="http://schemas.microsoft.com/office/drawing/2014/main" id="{F9987866-C35B-6D82-CFE7-9E2878327EFB}"/>
                  </a:ext>
                </a:extLst>
              </p:cNvPr>
              <p:cNvSpPr/>
              <p:nvPr/>
            </p:nvSpPr>
            <p:spPr>
              <a:xfrm>
                <a:off x="4279340" y="3941792"/>
                <a:ext cx="911860" cy="57390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Linear</a:t>
                </a:r>
              </a:p>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motor</a:t>
                </a:r>
                <a:endPar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7" name="正方形/長方形 16">
                <a:extLst>
                  <a:ext uri="{FF2B5EF4-FFF2-40B4-BE49-F238E27FC236}">
                    <a16:creationId xmlns:a16="http://schemas.microsoft.com/office/drawing/2014/main" id="{F7C926F4-A545-2587-3C8D-14392F6A13EA}"/>
                  </a:ext>
                </a:extLst>
              </p:cNvPr>
              <p:cNvSpPr/>
              <p:nvPr/>
            </p:nvSpPr>
            <p:spPr>
              <a:xfrm>
                <a:off x="7804626" y="3941792"/>
                <a:ext cx="913393" cy="57390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Linear</a:t>
                </a:r>
              </a:p>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motor</a:t>
                </a:r>
                <a:endPar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8" name="直線矢印コネクタ 17">
                <a:extLst>
                  <a:ext uri="{FF2B5EF4-FFF2-40B4-BE49-F238E27FC236}">
                    <a16:creationId xmlns:a16="http://schemas.microsoft.com/office/drawing/2014/main" id="{A5D246D2-CDE4-5F22-CA86-F616DD105065}"/>
                  </a:ext>
                </a:extLst>
              </p:cNvPr>
              <p:cNvCxnSpPr/>
              <p:nvPr/>
            </p:nvCxnSpPr>
            <p:spPr>
              <a:xfrm>
                <a:off x="5173342" y="4864805"/>
                <a:ext cx="806459"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直線矢印コネクタ 35">
              <a:extLst>
                <a:ext uri="{FF2B5EF4-FFF2-40B4-BE49-F238E27FC236}">
                  <a16:creationId xmlns:a16="http://schemas.microsoft.com/office/drawing/2014/main" id="{AE3A7BD3-D1A6-DCCD-A09B-1B2CA34D5670}"/>
                </a:ext>
              </a:extLst>
            </p:cNvPr>
            <p:cNvCxnSpPr/>
            <p:nvPr/>
          </p:nvCxnSpPr>
          <p:spPr>
            <a:xfrm flipH="1">
              <a:off x="2600120" y="4726570"/>
              <a:ext cx="29396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E6350543-DAE7-B163-4A39-08CCFA0671F1}"/>
                </a:ext>
              </a:extLst>
            </p:cNvPr>
            <p:cNvSpPr/>
            <p:nvPr/>
          </p:nvSpPr>
          <p:spPr>
            <a:xfrm flipH="1">
              <a:off x="2985490" y="4490672"/>
              <a:ext cx="1000636" cy="413116"/>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lumMod val="75000"/>
                      <a:lumOff val="25000"/>
                    </a:schemeClr>
                  </a:solidFill>
                  <a:latin typeface="Times New Roman" panose="02020603050405020304" pitchFamily="18" charset="0"/>
                  <a:cs typeface="Times New Roman" panose="02020603050405020304" pitchFamily="18" charset="0"/>
                </a:rPr>
                <a:t>Stack</a:t>
              </a:r>
              <a:endPar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54" name="スライド番号プレースホルダー 3">
            <a:extLst>
              <a:ext uri="{FF2B5EF4-FFF2-40B4-BE49-F238E27FC236}">
                <a16:creationId xmlns:a16="http://schemas.microsoft.com/office/drawing/2014/main" id="{9493CAE0-14A2-B9E3-4054-7693444DDD86}"/>
              </a:ext>
            </a:extLst>
          </p:cNvPr>
          <p:cNvSpPr>
            <a:spLocks noGrp="1"/>
          </p:cNvSpPr>
          <p:nvPr>
            <p:ph type="sldNum" sz="quarter" idx="12"/>
          </p:nvPr>
        </p:nvSpPr>
        <p:spPr>
          <a:xfrm>
            <a:off x="9405504" y="6449868"/>
            <a:ext cx="2743200" cy="365125"/>
          </a:xfrm>
        </p:spPr>
        <p:txBody>
          <a:bodyPr/>
          <a:lstStyle/>
          <a:p>
            <a:r>
              <a:rPr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2</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29F8228-B22B-9A6A-F0E7-597A52AFF04E}"/>
              </a:ext>
            </a:extLst>
          </p:cNvPr>
          <p:cNvSpPr txBox="1"/>
          <p:nvPr/>
        </p:nvSpPr>
        <p:spPr>
          <a:xfrm>
            <a:off x="2145470" y="3191625"/>
            <a:ext cx="2679401" cy="276999"/>
          </a:xfrm>
          <a:prstGeom prst="rect">
            <a:avLst/>
          </a:prstGeom>
          <a:noFill/>
        </p:spPr>
        <p:txBody>
          <a:bodyPr wrap="square" rtlCol="0">
            <a:spAutoFit/>
          </a:bodyPr>
          <a:lstStyle/>
          <a:p>
            <a:pPr algn="ctr"/>
            <a:r>
              <a:rPr kumimoji="1" lang="en-US" altLang="ja-JP" sz="1200" dirty="0"/>
              <a:t>Fig.3 </a:t>
            </a:r>
            <a:r>
              <a:rPr kumimoji="1" lang="ja-JP" altLang="en-US" sz="1200" dirty="0"/>
              <a:t>ループ管進行波型熱音響発電機</a:t>
            </a:r>
          </a:p>
        </p:txBody>
      </p:sp>
      <p:sp>
        <p:nvSpPr>
          <p:cNvPr id="19" name="テキスト ボックス 18">
            <a:extLst>
              <a:ext uri="{FF2B5EF4-FFF2-40B4-BE49-F238E27FC236}">
                <a16:creationId xmlns:a16="http://schemas.microsoft.com/office/drawing/2014/main" id="{ABE9A65E-02EC-4A27-6F5D-71F08DF2C7D9}"/>
              </a:ext>
            </a:extLst>
          </p:cNvPr>
          <p:cNvSpPr txBox="1"/>
          <p:nvPr/>
        </p:nvSpPr>
        <p:spPr>
          <a:xfrm>
            <a:off x="1642713" y="5973008"/>
            <a:ext cx="3243301" cy="276999"/>
          </a:xfrm>
          <a:prstGeom prst="rect">
            <a:avLst/>
          </a:prstGeom>
          <a:noFill/>
        </p:spPr>
        <p:txBody>
          <a:bodyPr wrap="square" rtlCol="0">
            <a:spAutoFit/>
          </a:bodyPr>
          <a:lstStyle/>
          <a:p>
            <a:pPr algn="ctr"/>
            <a:r>
              <a:rPr kumimoji="1" lang="en-US" altLang="ja-JP" sz="1200" dirty="0"/>
              <a:t>Fig.4 </a:t>
            </a:r>
            <a:r>
              <a:rPr kumimoji="1" lang="ja-JP" altLang="en-US" sz="1200" dirty="0"/>
              <a:t>電力フィードバック進行波型熱音響発電機</a:t>
            </a:r>
          </a:p>
        </p:txBody>
      </p:sp>
    </p:spTree>
    <p:extLst>
      <p:ext uri="{BB962C8B-B14F-4D97-AF65-F5344CB8AC3E}">
        <p14:creationId xmlns:p14="http://schemas.microsoft.com/office/powerpoint/2010/main" val="99092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56CD624-4A15-102C-A360-31D1EB981764}"/>
              </a:ext>
            </a:extLst>
          </p:cNvPr>
          <p:cNvSpPr txBox="1"/>
          <p:nvPr/>
        </p:nvSpPr>
        <p:spPr>
          <a:xfrm>
            <a:off x="72057" y="88315"/>
            <a:ext cx="8230279"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先行研究</a:t>
            </a:r>
            <a:r>
              <a:rPr lang="en-US" altLang="ja-JP" sz="3200" b="1" dirty="0">
                <a:solidFill>
                  <a:schemeClr val="tx1">
                    <a:lumMod val="75000"/>
                    <a:lumOff val="25000"/>
                  </a:schemeClr>
                </a:solidFill>
                <a:latin typeface="+mj-ea"/>
                <a:ea typeface="+mj-ea"/>
              </a:rPr>
              <a:t>[1]</a:t>
            </a:r>
            <a:endParaRPr lang="ja-JP" altLang="en-US" sz="3200" b="1" dirty="0">
              <a:solidFill>
                <a:schemeClr val="tx1">
                  <a:lumMod val="75000"/>
                  <a:lumOff val="25000"/>
                </a:schemeClr>
              </a:solidFill>
              <a:latin typeface="+mj-ea"/>
              <a:ea typeface="+mj-ea"/>
            </a:endParaRPr>
          </a:p>
        </p:txBody>
      </p:sp>
      <p:sp>
        <p:nvSpPr>
          <p:cNvPr id="6" name="スライド番号プレースホルダー 3">
            <a:extLst>
              <a:ext uri="{FF2B5EF4-FFF2-40B4-BE49-F238E27FC236}">
                <a16:creationId xmlns:a16="http://schemas.microsoft.com/office/drawing/2014/main" id="{912D52C5-90C0-48BB-B62B-3E6B6E99D142}"/>
              </a:ext>
            </a:extLst>
          </p:cNvPr>
          <p:cNvSpPr>
            <a:spLocks noGrp="1"/>
          </p:cNvSpPr>
          <p:nvPr>
            <p:ph type="sldNum" sz="quarter" idx="12"/>
          </p:nvPr>
        </p:nvSpPr>
        <p:spPr>
          <a:xfrm>
            <a:off x="9405504" y="6449868"/>
            <a:ext cx="2743200" cy="365125"/>
          </a:xfrm>
        </p:spPr>
        <p:txBody>
          <a:bodyPr/>
          <a:lstStyle/>
          <a:p>
            <a:r>
              <a:rPr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3</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B9EA8330-9704-D294-06E7-CD6BE9441F73}"/>
              </a:ext>
            </a:extLst>
          </p:cNvPr>
          <p:cNvGrpSpPr/>
          <p:nvPr/>
        </p:nvGrpSpPr>
        <p:grpSpPr>
          <a:xfrm>
            <a:off x="1808509" y="945490"/>
            <a:ext cx="8820472" cy="2304256"/>
            <a:chOff x="179512" y="692696"/>
            <a:chExt cx="8820472" cy="2304256"/>
          </a:xfrm>
        </p:grpSpPr>
        <p:grpSp>
          <p:nvGrpSpPr>
            <p:cNvPr id="10" name="グループ化 9">
              <a:extLst>
                <a:ext uri="{FF2B5EF4-FFF2-40B4-BE49-F238E27FC236}">
                  <a16:creationId xmlns:a16="http://schemas.microsoft.com/office/drawing/2014/main" id="{6A9C80A7-E3B1-4AD3-9F9E-95E5BE930DAA}"/>
                </a:ext>
              </a:extLst>
            </p:cNvPr>
            <p:cNvGrpSpPr/>
            <p:nvPr/>
          </p:nvGrpSpPr>
          <p:grpSpPr>
            <a:xfrm>
              <a:off x="179512" y="1124298"/>
              <a:ext cx="8820472" cy="1872654"/>
              <a:chOff x="179512" y="980282"/>
              <a:chExt cx="8820472" cy="1872654"/>
            </a:xfrm>
          </p:grpSpPr>
          <p:pic>
            <p:nvPicPr>
              <p:cNvPr id="337" name="Picture 2">
                <a:extLst>
                  <a:ext uri="{FF2B5EF4-FFF2-40B4-BE49-F238E27FC236}">
                    <a16:creationId xmlns:a16="http://schemas.microsoft.com/office/drawing/2014/main" id="{EFE0347C-3E07-2812-12FA-71004C044E36}"/>
                  </a:ext>
                </a:extLst>
              </p:cNvPr>
              <p:cNvPicPr>
                <a:picLocks noChangeAspect="1" noChangeArrowheads="1"/>
              </p:cNvPicPr>
              <p:nvPr/>
            </p:nvPicPr>
            <p:blipFill>
              <a:blip r:embed="rId3" cstate="print"/>
              <a:srcRect/>
              <a:stretch>
                <a:fillRect/>
              </a:stretch>
            </p:blipFill>
            <p:spPr bwMode="auto">
              <a:xfrm>
                <a:off x="179512" y="980282"/>
                <a:ext cx="8820472" cy="1872654"/>
              </a:xfrm>
              <a:prstGeom prst="rect">
                <a:avLst/>
              </a:prstGeom>
              <a:noFill/>
              <a:ln w="9525">
                <a:noFill/>
                <a:miter lim="800000"/>
                <a:headEnd/>
                <a:tailEnd/>
              </a:ln>
            </p:spPr>
          </p:pic>
          <p:sp>
            <p:nvSpPr>
              <p:cNvPr id="338" name="正方形/長方形 337">
                <a:extLst>
                  <a:ext uri="{FF2B5EF4-FFF2-40B4-BE49-F238E27FC236}">
                    <a16:creationId xmlns:a16="http://schemas.microsoft.com/office/drawing/2014/main" id="{D748C29B-8A3B-8E16-A923-700B9ADE26C6}"/>
                  </a:ext>
                </a:extLst>
              </p:cNvPr>
              <p:cNvSpPr/>
              <p:nvPr/>
            </p:nvSpPr>
            <p:spPr>
              <a:xfrm>
                <a:off x="7812360" y="2202483"/>
                <a:ext cx="216024" cy="17968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39" name="正方形/長方形 338">
                <a:extLst>
                  <a:ext uri="{FF2B5EF4-FFF2-40B4-BE49-F238E27FC236}">
                    <a16:creationId xmlns:a16="http://schemas.microsoft.com/office/drawing/2014/main" id="{7961D5D9-8FCC-743A-3337-A45740B91B16}"/>
                  </a:ext>
                </a:extLst>
              </p:cNvPr>
              <p:cNvSpPr/>
              <p:nvPr/>
            </p:nvSpPr>
            <p:spPr>
              <a:xfrm>
                <a:off x="7186194" y="2202482"/>
                <a:ext cx="216024" cy="17968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40" name="テキスト ボックス 339">
                <a:extLst>
                  <a:ext uri="{FF2B5EF4-FFF2-40B4-BE49-F238E27FC236}">
                    <a16:creationId xmlns:a16="http://schemas.microsoft.com/office/drawing/2014/main" id="{2CC3C331-963D-04E7-E2C9-9B41FC6166D0}"/>
                  </a:ext>
                </a:extLst>
              </p:cNvPr>
              <p:cNvSpPr txBox="1"/>
              <p:nvPr/>
            </p:nvSpPr>
            <p:spPr>
              <a:xfrm>
                <a:off x="7704758" y="2045255"/>
                <a:ext cx="481823" cy="430887"/>
              </a:xfrm>
              <a:prstGeom prst="rect">
                <a:avLst/>
              </a:prstGeom>
              <a:noFill/>
            </p:spPr>
            <p:txBody>
              <a:bodyPr wrap="square" rtlCol="0">
                <a:spAutoFit/>
              </a:bodyPr>
              <a:lstStyle/>
              <a:p>
                <a:r>
                  <a:rPr kumimoji="1" lang="en-US" altLang="ja-JP" sz="2200" b="1" i="1" dirty="0">
                    <a:latin typeface="+mj-lt"/>
                    <a:cs typeface="Arial" panose="020B0604020202020204" pitchFamily="34" charset="0"/>
                  </a:rPr>
                  <a:t>p</a:t>
                </a:r>
                <a:r>
                  <a:rPr kumimoji="1" lang="en-US" altLang="ja-JP" sz="2200" b="1" baseline="-25000" dirty="0">
                    <a:latin typeface="+mj-lt"/>
                    <a:cs typeface="Arial" panose="020B0604020202020204" pitchFamily="34" charset="0"/>
                  </a:rPr>
                  <a:t>1</a:t>
                </a:r>
                <a:endParaRPr kumimoji="1" lang="ja-JP" altLang="en-US" sz="2200" b="1" baseline="-25000" dirty="0">
                  <a:latin typeface="+mj-lt"/>
                  <a:cs typeface="Arial" panose="020B0604020202020204" pitchFamily="34" charset="0"/>
                </a:endParaRPr>
              </a:p>
            </p:txBody>
          </p:sp>
          <p:sp>
            <p:nvSpPr>
              <p:cNvPr id="341" name="テキスト ボックス 340">
                <a:extLst>
                  <a:ext uri="{FF2B5EF4-FFF2-40B4-BE49-F238E27FC236}">
                    <a16:creationId xmlns:a16="http://schemas.microsoft.com/office/drawing/2014/main" id="{25EBCAE4-58E3-AD47-4B9E-9671363F854F}"/>
                  </a:ext>
                </a:extLst>
              </p:cNvPr>
              <p:cNvSpPr txBox="1"/>
              <p:nvPr/>
            </p:nvSpPr>
            <p:spPr>
              <a:xfrm>
                <a:off x="7116797" y="2057954"/>
                <a:ext cx="481823" cy="430887"/>
              </a:xfrm>
              <a:prstGeom prst="rect">
                <a:avLst/>
              </a:prstGeom>
              <a:noFill/>
            </p:spPr>
            <p:txBody>
              <a:bodyPr wrap="square" rtlCol="0">
                <a:spAutoFit/>
              </a:bodyPr>
              <a:lstStyle/>
              <a:p>
                <a:r>
                  <a:rPr kumimoji="1" lang="en-US" altLang="ja-JP" sz="2200" b="1" i="1" dirty="0">
                    <a:latin typeface="+mj-lt"/>
                    <a:cs typeface="Arial" panose="020B0604020202020204" pitchFamily="34" charset="0"/>
                  </a:rPr>
                  <a:t>p</a:t>
                </a:r>
                <a:r>
                  <a:rPr kumimoji="1" lang="en-US" altLang="ja-JP" sz="2200" b="1" baseline="-25000" dirty="0">
                    <a:latin typeface="+mj-lt"/>
                    <a:cs typeface="Arial" panose="020B0604020202020204" pitchFamily="34" charset="0"/>
                  </a:rPr>
                  <a:t>2</a:t>
                </a:r>
                <a:endParaRPr kumimoji="1" lang="ja-JP" altLang="en-US" sz="2200" b="1" baseline="-25000" dirty="0">
                  <a:latin typeface="+mj-lt"/>
                  <a:cs typeface="Arial" panose="020B0604020202020204" pitchFamily="34" charset="0"/>
                </a:endParaRPr>
              </a:p>
            </p:txBody>
          </p:sp>
        </p:grpSp>
        <p:grpSp>
          <p:nvGrpSpPr>
            <p:cNvPr id="11" name="グループ化 10">
              <a:extLst>
                <a:ext uri="{FF2B5EF4-FFF2-40B4-BE49-F238E27FC236}">
                  <a16:creationId xmlns:a16="http://schemas.microsoft.com/office/drawing/2014/main" id="{CF017F50-1C03-FCC4-B303-5E8B76034E98}"/>
                </a:ext>
              </a:extLst>
            </p:cNvPr>
            <p:cNvGrpSpPr/>
            <p:nvPr/>
          </p:nvGrpSpPr>
          <p:grpSpPr>
            <a:xfrm>
              <a:off x="1229708" y="692696"/>
              <a:ext cx="6798676" cy="1168795"/>
              <a:chOff x="1229708" y="548680"/>
              <a:chExt cx="6798676" cy="1168795"/>
            </a:xfrm>
          </p:grpSpPr>
          <p:sp>
            <p:nvSpPr>
              <p:cNvPr id="22" name="正方形/長方形 21">
                <a:extLst>
                  <a:ext uri="{FF2B5EF4-FFF2-40B4-BE49-F238E27FC236}">
                    <a16:creationId xmlns:a16="http://schemas.microsoft.com/office/drawing/2014/main" id="{DC131739-F147-518C-ACBB-FB57EDD9E9E7}"/>
                  </a:ext>
                </a:extLst>
              </p:cNvPr>
              <p:cNvSpPr/>
              <p:nvPr/>
            </p:nvSpPr>
            <p:spPr>
              <a:xfrm>
                <a:off x="7291531" y="1124744"/>
                <a:ext cx="654848" cy="458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j-lt"/>
                </a:endParaRPr>
              </a:p>
            </p:txBody>
          </p:sp>
          <p:sp>
            <p:nvSpPr>
              <p:cNvPr id="23" name="正方形/長方形 22">
                <a:extLst>
                  <a:ext uri="{FF2B5EF4-FFF2-40B4-BE49-F238E27FC236}">
                    <a16:creationId xmlns:a16="http://schemas.microsoft.com/office/drawing/2014/main" id="{8C7B9063-AFCD-31A5-1710-E8AE7F428AE7}"/>
                  </a:ext>
                </a:extLst>
              </p:cNvPr>
              <p:cNvSpPr/>
              <p:nvPr/>
            </p:nvSpPr>
            <p:spPr>
              <a:xfrm>
                <a:off x="1229708" y="834369"/>
                <a:ext cx="6798676" cy="55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j-lt"/>
                </a:endParaRPr>
              </a:p>
            </p:txBody>
          </p:sp>
          <p:cxnSp>
            <p:nvCxnSpPr>
              <p:cNvPr id="25" name="直線コネクタ 24">
                <a:extLst>
                  <a:ext uri="{FF2B5EF4-FFF2-40B4-BE49-F238E27FC236}">
                    <a16:creationId xmlns:a16="http://schemas.microsoft.com/office/drawing/2014/main" id="{D7085723-0B00-3962-D5BA-099A4A8D808E}"/>
                  </a:ext>
                </a:extLst>
              </p:cNvPr>
              <p:cNvCxnSpPr/>
              <p:nvPr/>
            </p:nvCxnSpPr>
            <p:spPr>
              <a:xfrm flipV="1">
                <a:off x="7973846" y="717363"/>
                <a:ext cx="0" cy="8671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094C74C-7334-C6CC-5A88-B325924BDCDA}"/>
                  </a:ext>
                </a:extLst>
              </p:cNvPr>
              <p:cNvCxnSpPr/>
              <p:nvPr/>
            </p:nvCxnSpPr>
            <p:spPr>
              <a:xfrm flipV="1">
                <a:off x="6220867" y="1067391"/>
                <a:ext cx="0" cy="6032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2CA3F83-04B4-F687-6205-FAF623B75A43}"/>
                  </a:ext>
                </a:extLst>
              </p:cNvPr>
              <p:cNvCxnSpPr/>
              <p:nvPr/>
            </p:nvCxnSpPr>
            <p:spPr>
              <a:xfrm flipV="1">
                <a:off x="7939136" y="1342553"/>
                <a:ext cx="0" cy="372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7A67105-4673-5628-0389-387DB667B530}"/>
                  </a:ext>
                </a:extLst>
              </p:cNvPr>
              <p:cNvCxnSpPr/>
              <p:nvPr/>
            </p:nvCxnSpPr>
            <p:spPr>
              <a:xfrm flipV="1">
                <a:off x="7301161" y="1344934"/>
                <a:ext cx="0" cy="372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FA6BF816-DC68-3FCB-C55D-1ACF7FDCB4F0}"/>
                  </a:ext>
                </a:extLst>
              </p:cNvPr>
              <p:cNvCxnSpPr>
                <a:cxnSpLocks/>
              </p:cNvCxnSpPr>
              <p:nvPr/>
            </p:nvCxnSpPr>
            <p:spPr>
              <a:xfrm>
                <a:off x="1229708" y="845739"/>
                <a:ext cx="6738943" cy="0"/>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A8FC96ED-BB8F-4650-D2F7-97FAE8D0B000}"/>
                  </a:ext>
                </a:extLst>
              </p:cNvPr>
              <p:cNvCxnSpPr/>
              <p:nvPr/>
            </p:nvCxnSpPr>
            <p:spPr>
              <a:xfrm>
                <a:off x="6215279" y="1153316"/>
                <a:ext cx="1753372" cy="0"/>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DDF19907-FCC6-4FD1-3EAD-33D6F3FFFDE9}"/>
                  </a:ext>
                </a:extLst>
              </p:cNvPr>
              <p:cNvCxnSpPr/>
              <p:nvPr/>
            </p:nvCxnSpPr>
            <p:spPr>
              <a:xfrm>
                <a:off x="7301161" y="1441250"/>
                <a:ext cx="635589" cy="0"/>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1" name="テキスト ボックス 330">
                <a:extLst>
                  <a:ext uri="{FF2B5EF4-FFF2-40B4-BE49-F238E27FC236}">
                    <a16:creationId xmlns:a16="http://schemas.microsoft.com/office/drawing/2014/main" id="{F240CA0C-E9B2-DE30-C84F-EFD204C6E827}"/>
                  </a:ext>
                </a:extLst>
              </p:cNvPr>
              <p:cNvSpPr txBox="1"/>
              <p:nvPr/>
            </p:nvSpPr>
            <p:spPr>
              <a:xfrm>
                <a:off x="4009700" y="548680"/>
                <a:ext cx="1113728" cy="369332"/>
              </a:xfrm>
              <a:prstGeom prst="rect">
                <a:avLst/>
              </a:prstGeom>
              <a:noFill/>
            </p:spPr>
            <p:txBody>
              <a:bodyPr wrap="square" rtlCol="0">
                <a:spAutoFit/>
              </a:bodyPr>
              <a:lstStyle/>
              <a:p>
                <a:r>
                  <a:rPr kumimoji="1" lang="en-US" altLang="ja-JP" dirty="0">
                    <a:latin typeface="+mj-lt"/>
                    <a:cs typeface="Arial" panose="020B0604020202020204" pitchFamily="34" charset="0"/>
                  </a:rPr>
                  <a:t>5876m</a:t>
                </a:r>
                <a:r>
                  <a:rPr lang="en-US" altLang="ja-JP" dirty="0">
                    <a:latin typeface="+mj-lt"/>
                    <a:cs typeface="Arial" panose="020B0604020202020204" pitchFamily="34" charset="0"/>
                  </a:rPr>
                  <a:t>m</a:t>
                </a:r>
                <a:endParaRPr kumimoji="1" lang="ja-JP" altLang="en-US" dirty="0">
                  <a:latin typeface="+mj-lt"/>
                  <a:cs typeface="Arial" panose="020B0604020202020204" pitchFamily="34" charset="0"/>
                </a:endParaRPr>
              </a:p>
            </p:txBody>
          </p:sp>
          <p:sp>
            <p:nvSpPr>
              <p:cNvPr id="332" name="テキスト ボックス 331">
                <a:extLst>
                  <a:ext uri="{FF2B5EF4-FFF2-40B4-BE49-F238E27FC236}">
                    <a16:creationId xmlns:a16="http://schemas.microsoft.com/office/drawing/2014/main" id="{8E5B0815-0416-5A59-3325-F816A5D30BAA}"/>
                  </a:ext>
                </a:extLst>
              </p:cNvPr>
              <p:cNvSpPr txBox="1"/>
              <p:nvPr/>
            </p:nvSpPr>
            <p:spPr>
              <a:xfrm>
                <a:off x="6358929" y="813134"/>
                <a:ext cx="1451356" cy="369332"/>
              </a:xfrm>
              <a:prstGeom prst="rect">
                <a:avLst/>
              </a:prstGeom>
              <a:noFill/>
            </p:spPr>
            <p:txBody>
              <a:bodyPr wrap="square" rtlCol="0">
                <a:spAutoFit/>
              </a:bodyPr>
              <a:lstStyle/>
              <a:p>
                <a:r>
                  <a:rPr kumimoji="1" lang="en-US" altLang="ja-JP" i="1" dirty="0" err="1">
                    <a:latin typeface="+mj-lt"/>
                    <a:cs typeface="Arial" panose="020B0604020202020204" pitchFamily="34" charset="0"/>
                  </a:rPr>
                  <a:t>L</a:t>
                </a:r>
                <a:r>
                  <a:rPr kumimoji="1" lang="en-US" altLang="ja-JP" i="1" baseline="-25000" dirty="0" err="1">
                    <a:latin typeface="+mj-lt"/>
                    <a:cs typeface="Arial" panose="020B0604020202020204" pitchFamily="34" charset="0"/>
                  </a:rPr>
                  <a:t>tube</a:t>
                </a:r>
                <a:r>
                  <a:rPr kumimoji="1" lang="en-US" altLang="ja-JP" dirty="0">
                    <a:latin typeface="+mj-lt"/>
                    <a:cs typeface="Arial" panose="020B0604020202020204" pitchFamily="34" charset="0"/>
                  </a:rPr>
                  <a:t> = 2956</a:t>
                </a:r>
                <a:endParaRPr kumimoji="1" lang="ja-JP" altLang="en-US" dirty="0">
                  <a:latin typeface="+mj-lt"/>
                  <a:cs typeface="Arial" panose="020B0604020202020204" pitchFamily="34" charset="0"/>
                </a:endParaRPr>
              </a:p>
            </p:txBody>
          </p:sp>
          <p:sp>
            <p:nvSpPr>
              <p:cNvPr id="333" name="テキスト ボックス 332">
                <a:extLst>
                  <a:ext uri="{FF2B5EF4-FFF2-40B4-BE49-F238E27FC236}">
                    <a16:creationId xmlns:a16="http://schemas.microsoft.com/office/drawing/2014/main" id="{D38F4F7C-F667-00C2-153D-1FC3B200FD01}"/>
                  </a:ext>
                </a:extLst>
              </p:cNvPr>
              <p:cNvSpPr txBox="1"/>
              <p:nvPr/>
            </p:nvSpPr>
            <p:spPr>
              <a:xfrm>
                <a:off x="7344303" y="1135232"/>
                <a:ext cx="571518" cy="369332"/>
              </a:xfrm>
              <a:prstGeom prst="rect">
                <a:avLst/>
              </a:prstGeom>
              <a:noFill/>
            </p:spPr>
            <p:txBody>
              <a:bodyPr wrap="square" rtlCol="0">
                <a:spAutoFit/>
              </a:bodyPr>
              <a:lstStyle/>
              <a:p>
                <a:r>
                  <a:rPr kumimoji="1" lang="en-US" altLang="ja-JP" dirty="0">
                    <a:latin typeface="+mj-lt"/>
                    <a:cs typeface="Arial" panose="020B0604020202020204" pitchFamily="34" charset="0"/>
                  </a:rPr>
                  <a:t>864</a:t>
                </a:r>
                <a:endParaRPr kumimoji="1" lang="ja-JP" altLang="en-US" dirty="0">
                  <a:latin typeface="+mj-lt"/>
                  <a:cs typeface="Arial" panose="020B0604020202020204" pitchFamily="34" charset="0"/>
                </a:endParaRPr>
              </a:p>
            </p:txBody>
          </p:sp>
          <p:cxnSp>
            <p:nvCxnSpPr>
              <p:cNvPr id="334" name="直線矢印コネクタ 333">
                <a:extLst>
                  <a:ext uri="{FF2B5EF4-FFF2-40B4-BE49-F238E27FC236}">
                    <a16:creationId xmlns:a16="http://schemas.microsoft.com/office/drawing/2014/main" id="{F459A2B4-4AC4-E3FB-97F7-85CB2EC02854}"/>
                  </a:ext>
                </a:extLst>
              </p:cNvPr>
              <p:cNvCxnSpPr/>
              <p:nvPr/>
            </p:nvCxnSpPr>
            <p:spPr>
              <a:xfrm>
                <a:off x="1234470" y="1101930"/>
                <a:ext cx="1480986" cy="0"/>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5" name="直線コネクタ 334">
                <a:extLst>
                  <a:ext uri="{FF2B5EF4-FFF2-40B4-BE49-F238E27FC236}">
                    <a16:creationId xmlns:a16="http://schemas.microsoft.com/office/drawing/2014/main" id="{1A1255F0-1FF6-18E6-A2B9-7ED32E2F598F}"/>
                  </a:ext>
                </a:extLst>
              </p:cNvPr>
              <p:cNvCxnSpPr/>
              <p:nvPr/>
            </p:nvCxnSpPr>
            <p:spPr>
              <a:xfrm flipV="1">
                <a:off x="2716439" y="977945"/>
                <a:ext cx="0" cy="67272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テキスト ボックス 335">
                <a:extLst>
                  <a:ext uri="{FF2B5EF4-FFF2-40B4-BE49-F238E27FC236}">
                    <a16:creationId xmlns:a16="http://schemas.microsoft.com/office/drawing/2014/main" id="{AF7A7C9A-AF7C-FB92-D9CC-E4A8DDFF1174}"/>
                  </a:ext>
                </a:extLst>
              </p:cNvPr>
              <p:cNvSpPr txBox="1"/>
              <p:nvPr/>
            </p:nvSpPr>
            <p:spPr>
              <a:xfrm>
                <a:off x="1584515" y="808248"/>
                <a:ext cx="763888" cy="369332"/>
              </a:xfrm>
              <a:prstGeom prst="rect">
                <a:avLst/>
              </a:prstGeom>
              <a:noFill/>
            </p:spPr>
            <p:txBody>
              <a:bodyPr wrap="square" rtlCol="0">
                <a:spAutoFit/>
              </a:bodyPr>
              <a:lstStyle/>
              <a:p>
                <a:r>
                  <a:rPr kumimoji="1" lang="en-US" altLang="ja-JP" dirty="0">
                    <a:latin typeface="+mj-lt"/>
                    <a:cs typeface="Arial" panose="020B0604020202020204" pitchFamily="34" charset="0"/>
                  </a:rPr>
                  <a:t>436</a:t>
                </a:r>
                <a:endParaRPr kumimoji="1" lang="ja-JP" altLang="en-US" dirty="0">
                  <a:latin typeface="+mj-lt"/>
                  <a:cs typeface="Arial" panose="020B0604020202020204" pitchFamily="34" charset="0"/>
                </a:endParaRPr>
              </a:p>
            </p:txBody>
          </p:sp>
        </p:grpSp>
        <p:sp>
          <p:nvSpPr>
            <p:cNvPr id="12" name="正方形/長方形 11">
              <a:extLst>
                <a:ext uri="{FF2B5EF4-FFF2-40B4-BE49-F238E27FC236}">
                  <a16:creationId xmlns:a16="http://schemas.microsoft.com/office/drawing/2014/main" id="{473F4682-C33E-9CBB-3E4F-B77A00130D38}"/>
                </a:ext>
              </a:extLst>
            </p:cNvPr>
            <p:cNvSpPr/>
            <p:nvPr/>
          </p:nvSpPr>
          <p:spPr>
            <a:xfrm flipH="1">
              <a:off x="1229708" y="1520832"/>
              <a:ext cx="1470084" cy="849141"/>
            </a:xfrm>
            <a:prstGeom prst="rect">
              <a:avLst/>
            </a:prstGeom>
            <a:noFill/>
            <a:ln w="28575">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3" name="正方形/長方形 12">
              <a:extLst>
                <a:ext uri="{FF2B5EF4-FFF2-40B4-BE49-F238E27FC236}">
                  <a16:creationId xmlns:a16="http://schemas.microsoft.com/office/drawing/2014/main" id="{4E0BB738-CED1-F501-6BCC-AC14A0D2994D}"/>
                </a:ext>
              </a:extLst>
            </p:cNvPr>
            <p:cNvSpPr/>
            <p:nvPr/>
          </p:nvSpPr>
          <p:spPr>
            <a:xfrm>
              <a:off x="4628830" y="1525483"/>
              <a:ext cx="1599354" cy="849141"/>
            </a:xfrm>
            <a:prstGeom prst="rect">
              <a:avLst/>
            </a:prstGeom>
            <a:noFill/>
            <a:ln w="28575">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4" name="正方形/長方形 13">
              <a:extLst>
                <a:ext uri="{FF2B5EF4-FFF2-40B4-BE49-F238E27FC236}">
                  <a16:creationId xmlns:a16="http://schemas.microsoft.com/office/drawing/2014/main" id="{A6EDDCB9-D1FB-757C-9204-FB9D8A0D6F05}"/>
                </a:ext>
              </a:extLst>
            </p:cNvPr>
            <p:cNvSpPr/>
            <p:nvPr/>
          </p:nvSpPr>
          <p:spPr>
            <a:xfrm flipH="1">
              <a:off x="2705848" y="1520832"/>
              <a:ext cx="1584176" cy="849141"/>
            </a:xfrm>
            <a:prstGeom prst="rect">
              <a:avLst/>
            </a:prstGeom>
            <a:noFill/>
            <a:ln w="28575">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5" name="テキスト ボックス 14">
              <a:extLst>
                <a:ext uri="{FF2B5EF4-FFF2-40B4-BE49-F238E27FC236}">
                  <a16:creationId xmlns:a16="http://schemas.microsoft.com/office/drawing/2014/main" id="{41F6CF40-0DEA-E024-390E-C65973EF23B3}"/>
                </a:ext>
              </a:extLst>
            </p:cNvPr>
            <p:cNvSpPr txBox="1"/>
            <p:nvPr/>
          </p:nvSpPr>
          <p:spPr>
            <a:xfrm>
              <a:off x="1590274" y="1200529"/>
              <a:ext cx="769376" cy="369332"/>
            </a:xfrm>
            <a:prstGeom prst="rect">
              <a:avLst/>
            </a:prstGeom>
            <a:noFill/>
          </p:spPr>
          <p:txBody>
            <a:bodyPr wrap="square" rtlCol="0">
              <a:spAutoFit/>
            </a:bodyPr>
            <a:lstStyle/>
            <a:p>
              <a:r>
                <a:rPr kumimoji="1" lang="en-US" altLang="ja-JP" dirty="0">
                  <a:solidFill>
                    <a:srgbClr val="FF0000"/>
                  </a:solidFill>
                  <a:latin typeface="+mj-lt"/>
                  <a:cs typeface="Arial" panose="020B0604020202020204" pitchFamily="34" charset="0"/>
                </a:rPr>
                <a:t>core1</a:t>
              </a:r>
              <a:endParaRPr kumimoji="1" lang="ja-JP" altLang="en-US" dirty="0">
                <a:solidFill>
                  <a:srgbClr val="FF0000"/>
                </a:solidFill>
                <a:latin typeface="+mj-lt"/>
                <a:cs typeface="Arial" panose="020B0604020202020204" pitchFamily="34" charset="0"/>
              </a:endParaRPr>
            </a:p>
          </p:txBody>
        </p:sp>
        <p:sp>
          <p:nvSpPr>
            <p:cNvPr id="16" name="テキスト ボックス 15">
              <a:extLst>
                <a:ext uri="{FF2B5EF4-FFF2-40B4-BE49-F238E27FC236}">
                  <a16:creationId xmlns:a16="http://schemas.microsoft.com/office/drawing/2014/main" id="{1873F470-9E29-2516-3E0A-BFACC41B3C9F}"/>
                </a:ext>
              </a:extLst>
            </p:cNvPr>
            <p:cNvSpPr txBox="1"/>
            <p:nvPr/>
          </p:nvSpPr>
          <p:spPr>
            <a:xfrm>
              <a:off x="3203848" y="1184184"/>
              <a:ext cx="769376" cy="369332"/>
            </a:xfrm>
            <a:prstGeom prst="rect">
              <a:avLst/>
            </a:prstGeom>
            <a:noFill/>
          </p:spPr>
          <p:txBody>
            <a:bodyPr wrap="square" rtlCol="0">
              <a:spAutoFit/>
            </a:bodyPr>
            <a:lstStyle/>
            <a:p>
              <a:r>
                <a:rPr kumimoji="1" lang="en-US" altLang="ja-JP" dirty="0">
                  <a:solidFill>
                    <a:srgbClr val="FF0000"/>
                  </a:solidFill>
                  <a:latin typeface="+mj-lt"/>
                  <a:cs typeface="Arial" panose="020B0604020202020204" pitchFamily="34" charset="0"/>
                </a:rPr>
                <a:t>core2</a:t>
              </a:r>
              <a:endParaRPr kumimoji="1" lang="ja-JP" altLang="en-US" dirty="0">
                <a:solidFill>
                  <a:srgbClr val="FF0000"/>
                </a:solidFill>
                <a:latin typeface="+mj-lt"/>
                <a:cs typeface="Arial" panose="020B0604020202020204" pitchFamily="34" charset="0"/>
              </a:endParaRPr>
            </a:p>
          </p:txBody>
        </p:sp>
        <p:sp>
          <p:nvSpPr>
            <p:cNvPr id="17" name="テキスト ボックス 16">
              <a:extLst>
                <a:ext uri="{FF2B5EF4-FFF2-40B4-BE49-F238E27FC236}">
                  <a16:creationId xmlns:a16="http://schemas.microsoft.com/office/drawing/2014/main" id="{BB161B8C-33F9-73FF-A9D9-2AD65BAC1224}"/>
                </a:ext>
              </a:extLst>
            </p:cNvPr>
            <p:cNvSpPr txBox="1"/>
            <p:nvPr/>
          </p:nvSpPr>
          <p:spPr>
            <a:xfrm>
              <a:off x="5043819" y="1184184"/>
              <a:ext cx="769376" cy="369332"/>
            </a:xfrm>
            <a:prstGeom prst="rect">
              <a:avLst/>
            </a:prstGeom>
            <a:noFill/>
          </p:spPr>
          <p:txBody>
            <a:bodyPr wrap="square" rtlCol="0">
              <a:spAutoFit/>
            </a:bodyPr>
            <a:lstStyle/>
            <a:p>
              <a:r>
                <a:rPr kumimoji="1" lang="en-US" altLang="ja-JP" dirty="0">
                  <a:solidFill>
                    <a:srgbClr val="FF0000"/>
                  </a:solidFill>
                  <a:latin typeface="+mj-lt"/>
                  <a:cs typeface="Arial" panose="020B0604020202020204" pitchFamily="34" charset="0"/>
                </a:rPr>
                <a:t>core5</a:t>
              </a:r>
              <a:endParaRPr kumimoji="1" lang="ja-JP" altLang="en-US" dirty="0">
                <a:solidFill>
                  <a:srgbClr val="FF0000"/>
                </a:solidFill>
                <a:latin typeface="+mj-lt"/>
                <a:cs typeface="Arial" panose="020B0604020202020204" pitchFamily="34" charset="0"/>
              </a:endParaRPr>
            </a:p>
          </p:txBody>
        </p:sp>
        <p:sp>
          <p:nvSpPr>
            <p:cNvPr id="18" name="正方形/長方形 17">
              <a:extLst>
                <a:ext uri="{FF2B5EF4-FFF2-40B4-BE49-F238E27FC236}">
                  <a16:creationId xmlns:a16="http://schemas.microsoft.com/office/drawing/2014/main" id="{907A32ED-AAF5-C420-3331-00F26AB19CAB}"/>
                </a:ext>
              </a:extLst>
            </p:cNvPr>
            <p:cNvSpPr/>
            <p:nvPr/>
          </p:nvSpPr>
          <p:spPr>
            <a:xfrm>
              <a:off x="5364088" y="2632857"/>
              <a:ext cx="288032" cy="22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9" name="正方形/長方形 18">
              <a:extLst>
                <a:ext uri="{FF2B5EF4-FFF2-40B4-BE49-F238E27FC236}">
                  <a16:creationId xmlns:a16="http://schemas.microsoft.com/office/drawing/2014/main" id="{B9D56921-5AC7-5C80-00E3-A7ECB6E0B0A4}"/>
                </a:ext>
              </a:extLst>
            </p:cNvPr>
            <p:cNvSpPr/>
            <p:nvPr/>
          </p:nvSpPr>
          <p:spPr>
            <a:xfrm>
              <a:off x="3314407" y="2632857"/>
              <a:ext cx="288032" cy="22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0" name="正方形/長方形 19">
              <a:extLst>
                <a:ext uri="{FF2B5EF4-FFF2-40B4-BE49-F238E27FC236}">
                  <a16:creationId xmlns:a16="http://schemas.microsoft.com/office/drawing/2014/main" id="{99EB1518-56A7-B57E-ECC9-2CD0A2491F27}"/>
                </a:ext>
              </a:extLst>
            </p:cNvPr>
            <p:cNvSpPr/>
            <p:nvPr/>
          </p:nvSpPr>
          <p:spPr>
            <a:xfrm>
              <a:off x="3107967" y="2482034"/>
              <a:ext cx="478016" cy="430887"/>
            </a:xfrm>
            <a:prstGeom prst="rect">
              <a:avLst/>
            </a:prstGeom>
          </p:spPr>
          <p:txBody>
            <a:bodyPr wrap="none">
              <a:spAutoFit/>
            </a:bodyPr>
            <a:lstStyle/>
            <a:p>
              <a:r>
                <a:rPr lang="en-US" altLang="ja-JP" sz="2200" b="1" i="1" dirty="0">
                  <a:latin typeface="+mj-lt"/>
                  <a:ea typeface="Arial Unicode MS" panose="020B0604020202020204" pitchFamily="50" charset="-128"/>
                  <a:cs typeface="Arial" panose="020B0604020202020204" pitchFamily="34" charset="0"/>
                </a:rPr>
                <a:t>v</a:t>
              </a:r>
              <a:r>
                <a:rPr lang="en-US" altLang="ja-JP" sz="2200" b="1" baseline="-25000" dirty="0">
                  <a:latin typeface="+mj-lt"/>
                  <a:ea typeface="Arial Unicode MS" panose="020B0604020202020204" pitchFamily="50" charset="-128"/>
                  <a:cs typeface="Arial" panose="020B0604020202020204" pitchFamily="34" charset="0"/>
                </a:rPr>
                <a:t>s2</a:t>
              </a:r>
              <a:endParaRPr lang="ja-JP" altLang="en-US" sz="2200" b="1" dirty="0">
                <a:latin typeface="+mj-lt"/>
              </a:endParaRPr>
            </a:p>
          </p:txBody>
        </p:sp>
        <p:sp>
          <p:nvSpPr>
            <p:cNvPr id="21" name="正方形/長方形 20">
              <a:extLst>
                <a:ext uri="{FF2B5EF4-FFF2-40B4-BE49-F238E27FC236}">
                  <a16:creationId xmlns:a16="http://schemas.microsoft.com/office/drawing/2014/main" id="{45589076-E481-CB6E-E0A3-B8CA76CAA8FF}"/>
                </a:ext>
              </a:extLst>
            </p:cNvPr>
            <p:cNvSpPr/>
            <p:nvPr/>
          </p:nvSpPr>
          <p:spPr>
            <a:xfrm>
              <a:off x="5278760" y="2482034"/>
              <a:ext cx="478016" cy="430887"/>
            </a:xfrm>
            <a:prstGeom prst="rect">
              <a:avLst/>
            </a:prstGeom>
          </p:spPr>
          <p:txBody>
            <a:bodyPr wrap="none">
              <a:spAutoFit/>
            </a:bodyPr>
            <a:lstStyle/>
            <a:p>
              <a:r>
                <a:rPr lang="en-US" altLang="ja-JP" sz="2200" b="1" i="1" dirty="0">
                  <a:latin typeface="+mj-lt"/>
                  <a:ea typeface="Arial Unicode MS" panose="020B0604020202020204" pitchFamily="50" charset="-128"/>
                  <a:cs typeface="Arial" panose="020B0604020202020204" pitchFamily="34" charset="0"/>
                </a:rPr>
                <a:t>v</a:t>
              </a:r>
              <a:r>
                <a:rPr lang="en-US" altLang="ja-JP" sz="2200" b="1" baseline="-25000" dirty="0">
                  <a:latin typeface="+mj-lt"/>
                  <a:ea typeface="Arial Unicode MS" panose="020B0604020202020204" pitchFamily="50" charset="-128"/>
                  <a:cs typeface="Arial" panose="020B0604020202020204" pitchFamily="34" charset="0"/>
                </a:rPr>
                <a:t>s1</a:t>
              </a:r>
              <a:endParaRPr lang="ja-JP" altLang="en-US" sz="2200" b="1" dirty="0">
                <a:latin typeface="+mj-lt"/>
              </a:endParaRPr>
            </a:p>
          </p:txBody>
        </p:sp>
      </p:grpSp>
      <p:sp>
        <p:nvSpPr>
          <p:cNvPr id="342" name="テキスト ボックス 341">
            <a:extLst>
              <a:ext uri="{FF2B5EF4-FFF2-40B4-BE49-F238E27FC236}">
                <a16:creationId xmlns:a16="http://schemas.microsoft.com/office/drawing/2014/main" id="{C0266543-2765-C758-BFC0-7524CB2B7E64}"/>
              </a:ext>
            </a:extLst>
          </p:cNvPr>
          <p:cNvSpPr txBox="1"/>
          <p:nvPr/>
        </p:nvSpPr>
        <p:spPr>
          <a:xfrm>
            <a:off x="1350720" y="3428392"/>
            <a:ext cx="9814214" cy="1200329"/>
          </a:xfrm>
          <a:prstGeom prst="rect">
            <a:avLst/>
          </a:prstGeom>
          <a:noFill/>
        </p:spPr>
        <p:txBody>
          <a:bodyPr wrap="square" rtlCol="0">
            <a:spAutoFit/>
          </a:bodyPr>
          <a:lstStyle/>
          <a:p>
            <a:r>
              <a:rPr lang="ja-JP" altLang="en-US" sz="2400" dirty="0">
                <a:solidFill>
                  <a:schemeClr val="tx1">
                    <a:lumMod val="75000"/>
                    <a:lumOff val="25000"/>
                  </a:schemeClr>
                </a:solidFill>
              </a:rPr>
              <a:t>・リニアモータの反射によって定在波が存在</a:t>
            </a:r>
            <a:endParaRPr lang="en-US" altLang="ja-JP" sz="2400" dirty="0">
              <a:solidFill>
                <a:schemeClr val="tx1">
                  <a:lumMod val="75000"/>
                  <a:lumOff val="25000"/>
                </a:schemeClr>
              </a:solidFill>
            </a:endParaRPr>
          </a:p>
          <a:p>
            <a:r>
              <a:rPr lang="ja-JP" altLang="en-US" sz="2400" dirty="0">
                <a:solidFill>
                  <a:schemeClr val="tx1">
                    <a:lumMod val="75000"/>
                    <a:lumOff val="25000"/>
                  </a:schemeClr>
                </a:solidFill>
              </a:rPr>
              <a:t>・コア</a:t>
            </a:r>
            <a:r>
              <a:rPr lang="en-US" altLang="ja-JP" sz="2400" dirty="0">
                <a:solidFill>
                  <a:schemeClr val="tx1">
                    <a:lumMod val="75000"/>
                    <a:lumOff val="25000"/>
                  </a:schemeClr>
                </a:solidFill>
              </a:rPr>
              <a:t>5</a:t>
            </a:r>
            <a:r>
              <a:rPr lang="ja-JP" altLang="en-US" sz="2400" dirty="0">
                <a:solidFill>
                  <a:schemeClr val="tx1">
                    <a:lumMod val="75000"/>
                    <a:lumOff val="25000"/>
                  </a:schemeClr>
                </a:solidFill>
              </a:rPr>
              <a:t>段での発振が可能となった</a:t>
            </a:r>
            <a:endParaRPr lang="en-US" altLang="ja-JP" sz="2400" dirty="0">
              <a:solidFill>
                <a:schemeClr val="tx1">
                  <a:lumMod val="75000"/>
                  <a:lumOff val="25000"/>
                </a:schemeClr>
              </a:solidFill>
            </a:endParaRPr>
          </a:p>
          <a:p>
            <a:r>
              <a:rPr lang="ja-JP" altLang="en-US" sz="2400" dirty="0">
                <a:solidFill>
                  <a:schemeClr val="tx1">
                    <a:lumMod val="75000"/>
                    <a:lumOff val="25000"/>
                  </a:schemeClr>
                </a:solidFill>
                <a:latin typeface="Arial" panose="020B0604020202020204" pitchFamily="34" charset="0"/>
              </a:rPr>
              <a:t>・多段コアが接続された場合の安定解析手法を提案した</a:t>
            </a:r>
            <a:endParaRPr kumimoji="1" lang="ja-JP" altLang="en-US" sz="2400" dirty="0">
              <a:solidFill>
                <a:schemeClr val="tx1">
                  <a:lumMod val="75000"/>
                  <a:lumOff val="25000"/>
                </a:schemeClr>
              </a:solidFill>
            </a:endParaRPr>
          </a:p>
        </p:txBody>
      </p:sp>
      <p:sp>
        <p:nvSpPr>
          <p:cNvPr id="343" name="テキスト ボックス 342">
            <a:extLst>
              <a:ext uri="{FF2B5EF4-FFF2-40B4-BE49-F238E27FC236}">
                <a16:creationId xmlns:a16="http://schemas.microsoft.com/office/drawing/2014/main" id="{44A638A6-2F80-110E-1C3D-D32365A7F9CB}"/>
              </a:ext>
            </a:extLst>
          </p:cNvPr>
          <p:cNvSpPr txBox="1"/>
          <p:nvPr/>
        </p:nvSpPr>
        <p:spPr>
          <a:xfrm>
            <a:off x="936641" y="4545757"/>
            <a:ext cx="1386310" cy="523220"/>
          </a:xfrm>
          <a:prstGeom prst="rect">
            <a:avLst/>
          </a:prstGeom>
          <a:noFill/>
        </p:spPr>
        <p:txBody>
          <a:bodyPr wrap="square" rtlCol="0">
            <a:spAutoFit/>
          </a:bodyPr>
          <a:lstStyle/>
          <a:p>
            <a:r>
              <a:rPr kumimoji="1" lang="ja-JP" altLang="en-US" sz="2800" dirty="0">
                <a:solidFill>
                  <a:schemeClr val="tx1">
                    <a:lumMod val="75000"/>
                    <a:lumOff val="25000"/>
                  </a:schemeClr>
                </a:solidFill>
              </a:rPr>
              <a:t>課題</a:t>
            </a:r>
          </a:p>
        </p:txBody>
      </p:sp>
      <p:sp>
        <p:nvSpPr>
          <p:cNvPr id="345" name="テキスト ボックス 344">
            <a:extLst>
              <a:ext uri="{FF2B5EF4-FFF2-40B4-BE49-F238E27FC236}">
                <a16:creationId xmlns:a16="http://schemas.microsoft.com/office/drawing/2014/main" id="{0F27EC4B-0458-C031-F698-D3BFAF877CC9}"/>
              </a:ext>
            </a:extLst>
          </p:cNvPr>
          <p:cNvSpPr txBox="1"/>
          <p:nvPr/>
        </p:nvSpPr>
        <p:spPr>
          <a:xfrm>
            <a:off x="1214843" y="5743827"/>
            <a:ext cx="11075163" cy="461665"/>
          </a:xfrm>
          <a:prstGeom prst="rect">
            <a:avLst/>
          </a:prstGeom>
          <a:noFill/>
        </p:spPr>
        <p:txBody>
          <a:bodyPr wrap="square" rtlCol="0">
            <a:spAutoFit/>
          </a:bodyPr>
          <a:lstStyle/>
          <a:p>
            <a:r>
              <a:rPr kumimoji="1" lang="ja-JP" altLang="en-US" sz="2400" dirty="0">
                <a:solidFill>
                  <a:schemeClr val="tx1">
                    <a:lumMod val="75000"/>
                    <a:lumOff val="25000"/>
                  </a:schemeClr>
                </a:solidFill>
              </a:rPr>
              <a:t>→位置調節の必要ないリニアモータを製作</a:t>
            </a:r>
            <a:endParaRPr kumimoji="1" lang="en-US" altLang="ja-JP" sz="2400" dirty="0">
              <a:solidFill>
                <a:schemeClr val="tx1">
                  <a:lumMod val="75000"/>
                  <a:lumOff val="25000"/>
                </a:schemeClr>
              </a:solidFill>
            </a:endParaRPr>
          </a:p>
        </p:txBody>
      </p:sp>
      <p:cxnSp>
        <p:nvCxnSpPr>
          <p:cNvPr id="349" name="直線コネクタ 348">
            <a:extLst>
              <a:ext uri="{FF2B5EF4-FFF2-40B4-BE49-F238E27FC236}">
                <a16:creationId xmlns:a16="http://schemas.microsoft.com/office/drawing/2014/main" id="{87C78D9D-E48B-2D34-B951-961B3D946303}"/>
              </a:ext>
            </a:extLst>
          </p:cNvPr>
          <p:cNvCxnSpPr>
            <a:cxnSpLocks/>
          </p:cNvCxnSpPr>
          <p:nvPr/>
        </p:nvCxnSpPr>
        <p:spPr>
          <a:xfrm flipV="1">
            <a:off x="2858705" y="1100754"/>
            <a:ext cx="0" cy="6674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7E53E19-A73B-A412-CB34-748B93354DA5}"/>
              </a:ext>
            </a:extLst>
          </p:cNvPr>
          <p:cNvSpPr txBox="1"/>
          <p:nvPr/>
        </p:nvSpPr>
        <p:spPr>
          <a:xfrm>
            <a:off x="4601716" y="3230114"/>
            <a:ext cx="2679401"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Fig.5 </a:t>
            </a:r>
            <a:r>
              <a:rPr kumimoji="1" lang="ja-JP" altLang="en-US" sz="1200" dirty="0">
                <a:solidFill>
                  <a:schemeClr val="tx1">
                    <a:lumMod val="75000"/>
                    <a:lumOff val="25000"/>
                  </a:schemeClr>
                </a:solidFill>
              </a:rPr>
              <a:t>文献</a:t>
            </a:r>
            <a:r>
              <a:rPr kumimoji="1" lang="en-US" altLang="ja-JP" sz="1200" dirty="0">
                <a:solidFill>
                  <a:schemeClr val="tx1">
                    <a:lumMod val="75000"/>
                    <a:lumOff val="25000"/>
                  </a:schemeClr>
                </a:solidFill>
              </a:rPr>
              <a:t>[1]</a:t>
            </a:r>
            <a:r>
              <a:rPr kumimoji="1" lang="ja-JP" altLang="en-US" sz="1200" dirty="0">
                <a:solidFill>
                  <a:schemeClr val="tx1">
                    <a:lumMod val="75000"/>
                    <a:lumOff val="25000"/>
                  </a:schemeClr>
                </a:solidFill>
              </a:rPr>
              <a:t>での装置概要</a:t>
            </a:r>
          </a:p>
        </p:txBody>
      </p:sp>
      <p:sp>
        <p:nvSpPr>
          <p:cNvPr id="320" name="テキスト ボックス 319">
            <a:extLst>
              <a:ext uri="{FF2B5EF4-FFF2-40B4-BE49-F238E27FC236}">
                <a16:creationId xmlns:a16="http://schemas.microsoft.com/office/drawing/2014/main" id="{7B8E38FE-F303-D3E2-A62E-53E5492D602A}"/>
              </a:ext>
            </a:extLst>
          </p:cNvPr>
          <p:cNvSpPr txBox="1"/>
          <p:nvPr/>
        </p:nvSpPr>
        <p:spPr>
          <a:xfrm>
            <a:off x="1316080" y="4989211"/>
            <a:ext cx="11075163" cy="830997"/>
          </a:xfrm>
          <a:prstGeom prst="rect">
            <a:avLst/>
          </a:prstGeom>
          <a:noFill/>
        </p:spPr>
        <p:txBody>
          <a:bodyPr wrap="square" rtlCol="0">
            <a:spAutoFit/>
          </a:bodyPr>
          <a:lstStyle/>
          <a:p>
            <a:r>
              <a:rPr kumimoji="1" lang="ja-JP" altLang="en-US" sz="2400" dirty="0">
                <a:solidFill>
                  <a:schemeClr val="tx1">
                    <a:lumMod val="75000"/>
                    <a:lumOff val="25000"/>
                  </a:schemeClr>
                </a:solidFill>
              </a:rPr>
              <a:t>・全長が</a:t>
            </a:r>
            <a:r>
              <a:rPr lang="ja-JP" altLang="en-US" sz="2400" dirty="0">
                <a:solidFill>
                  <a:schemeClr val="tx1">
                    <a:lumMod val="75000"/>
                    <a:lumOff val="25000"/>
                  </a:schemeClr>
                </a:solidFill>
              </a:rPr>
              <a:t>約</a:t>
            </a:r>
            <a:r>
              <a:rPr kumimoji="1" lang="en-US" altLang="ja-JP" sz="2400" dirty="0">
                <a:solidFill>
                  <a:schemeClr val="tx1">
                    <a:lumMod val="75000"/>
                    <a:lumOff val="25000"/>
                  </a:schemeClr>
                </a:solidFill>
              </a:rPr>
              <a:t>6m</a:t>
            </a:r>
            <a:r>
              <a:rPr kumimoji="1" lang="ja-JP" altLang="en-US" sz="2400" dirty="0">
                <a:solidFill>
                  <a:schemeClr val="tx1">
                    <a:lumMod val="75000"/>
                    <a:lumOff val="25000"/>
                  </a:schemeClr>
                </a:solidFill>
              </a:rPr>
              <a:t>で</a:t>
            </a:r>
            <a:r>
              <a:rPr kumimoji="1" lang="ja-JP" altLang="en-US" sz="2400" dirty="0">
                <a:solidFill>
                  <a:srgbClr val="FF0000"/>
                </a:solidFill>
              </a:rPr>
              <a:t>装置が大きい</a:t>
            </a:r>
            <a:endParaRPr kumimoji="1" lang="en-US" altLang="ja-JP" sz="2400" dirty="0">
              <a:solidFill>
                <a:srgbClr val="FF0000"/>
              </a:solidFill>
            </a:endParaRPr>
          </a:p>
          <a:p>
            <a:r>
              <a:rPr kumimoji="1" lang="ja-JP" altLang="en-US" sz="2400" dirty="0">
                <a:solidFill>
                  <a:schemeClr val="tx1">
                    <a:lumMod val="75000"/>
                    <a:lumOff val="25000"/>
                  </a:schemeClr>
                </a:solidFill>
              </a:rPr>
              <a:t>・リニアモータの位置調節による実験時間が長い</a:t>
            </a:r>
            <a:endParaRPr kumimoji="1" lang="en-US" altLang="ja-JP" sz="2400" dirty="0">
              <a:solidFill>
                <a:schemeClr val="tx1">
                  <a:lumMod val="75000"/>
                  <a:lumOff val="25000"/>
                </a:schemeClr>
              </a:solidFill>
            </a:endParaRPr>
          </a:p>
        </p:txBody>
      </p:sp>
      <p:sp>
        <p:nvSpPr>
          <p:cNvPr id="322" name="テキスト ボックス 321">
            <a:extLst>
              <a:ext uri="{FF2B5EF4-FFF2-40B4-BE49-F238E27FC236}">
                <a16:creationId xmlns:a16="http://schemas.microsoft.com/office/drawing/2014/main" id="{397DCFC5-F655-D3FB-7B41-E6964BF35D2C}"/>
              </a:ext>
            </a:extLst>
          </p:cNvPr>
          <p:cNvSpPr txBox="1"/>
          <p:nvPr/>
        </p:nvSpPr>
        <p:spPr>
          <a:xfrm>
            <a:off x="2920203" y="1847911"/>
            <a:ext cx="293309" cy="290013"/>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323" name="テキスト ボックス 322">
            <a:extLst>
              <a:ext uri="{FF2B5EF4-FFF2-40B4-BE49-F238E27FC236}">
                <a16:creationId xmlns:a16="http://schemas.microsoft.com/office/drawing/2014/main" id="{47984A9B-BE4D-1CB5-943D-5B04DF0E807C}"/>
              </a:ext>
            </a:extLst>
          </p:cNvPr>
          <p:cNvSpPr txBox="1"/>
          <p:nvPr/>
        </p:nvSpPr>
        <p:spPr>
          <a:xfrm>
            <a:off x="2920202" y="2006613"/>
            <a:ext cx="293309" cy="290013"/>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324" name="テキスト ボックス 323">
            <a:extLst>
              <a:ext uri="{FF2B5EF4-FFF2-40B4-BE49-F238E27FC236}">
                <a16:creationId xmlns:a16="http://schemas.microsoft.com/office/drawing/2014/main" id="{7918A5F7-4845-3E56-11E4-4237A22CE932}"/>
              </a:ext>
            </a:extLst>
          </p:cNvPr>
          <p:cNvSpPr txBox="1"/>
          <p:nvPr/>
        </p:nvSpPr>
        <p:spPr>
          <a:xfrm>
            <a:off x="7942431" y="1847352"/>
            <a:ext cx="293309" cy="290013"/>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325" name="テキスト ボックス 324">
            <a:extLst>
              <a:ext uri="{FF2B5EF4-FFF2-40B4-BE49-F238E27FC236}">
                <a16:creationId xmlns:a16="http://schemas.microsoft.com/office/drawing/2014/main" id="{7944D3E8-07D2-C783-C052-DA40E9DA39CB}"/>
              </a:ext>
            </a:extLst>
          </p:cNvPr>
          <p:cNvSpPr txBox="1"/>
          <p:nvPr/>
        </p:nvSpPr>
        <p:spPr>
          <a:xfrm>
            <a:off x="7935115" y="2006613"/>
            <a:ext cx="293309" cy="290013"/>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326" name="テキスト ボックス 325">
            <a:extLst>
              <a:ext uri="{FF2B5EF4-FFF2-40B4-BE49-F238E27FC236}">
                <a16:creationId xmlns:a16="http://schemas.microsoft.com/office/drawing/2014/main" id="{AA4AFF87-6311-DFBB-AB35-E19443012C41}"/>
              </a:ext>
            </a:extLst>
          </p:cNvPr>
          <p:cNvSpPr txBox="1"/>
          <p:nvPr/>
        </p:nvSpPr>
        <p:spPr>
          <a:xfrm>
            <a:off x="9154826" y="2005877"/>
            <a:ext cx="293309" cy="290013"/>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327" name="テキスト ボックス 326">
            <a:extLst>
              <a:ext uri="{FF2B5EF4-FFF2-40B4-BE49-F238E27FC236}">
                <a16:creationId xmlns:a16="http://schemas.microsoft.com/office/drawing/2014/main" id="{4860E053-3645-A2B1-F823-3743197B15F6}"/>
              </a:ext>
            </a:extLst>
          </p:cNvPr>
          <p:cNvSpPr txBox="1"/>
          <p:nvPr/>
        </p:nvSpPr>
        <p:spPr>
          <a:xfrm>
            <a:off x="9166483" y="1855737"/>
            <a:ext cx="293309" cy="290013"/>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44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56CD624-4A15-102C-A360-31D1EB981764}"/>
              </a:ext>
            </a:extLst>
          </p:cNvPr>
          <p:cNvSpPr txBox="1"/>
          <p:nvPr/>
        </p:nvSpPr>
        <p:spPr>
          <a:xfrm>
            <a:off x="72057" y="88315"/>
            <a:ext cx="8230279"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研究目的</a:t>
            </a:r>
          </a:p>
        </p:txBody>
      </p:sp>
      <p:sp>
        <p:nvSpPr>
          <p:cNvPr id="6" name="スライド番号プレースホルダー 3">
            <a:extLst>
              <a:ext uri="{FF2B5EF4-FFF2-40B4-BE49-F238E27FC236}">
                <a16:creationId xmlns:a16="http://schemas.microsoft.com/office/drawing/2014/main" id="{912D52C5-90C0-48BB-B62B-3E6B6E99D142}"/>
              </a:ext>
            </a:extLst>
          </p:cNvPr>
          <p:cNvSpPr>
            <a:spLocks noGrp="1"/>
          </p:cNvSpPr>
          <p:nvPr>
            <p:ph type="sldNum" sz="quarter" idx="12"/>
          </p:nvPr>
        </p:nvSpPr>
        <p:spPr>
          <a:xfrm>
            <a:off x="9405504" y="6449868"/>
            <a:ext cx="2743200" cy="365125"/>
          </a:xfrm>
        </p:spPr>
        <p:txBody>
          <a:bodyPr/>
          <a:lstStyle/>
          <a:p>
            <a:r>
              <a:rPr kumimoji="1"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4</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72A2C29B-87C1-68CC-E682-A00B39F4F0A6}"/>
              </a:ext>
            </a:extLst>
          </p:cNvPr>
          <p:cNvGrpSpPr/>
          <p:nvPr/>
        </p:nvGrpSpPr>
        <p:grpSpPr>
          <a:xfrm>
            <a:off x="353289" y="4356702"/>
            <a:ext cx="11580670" cy="2275728"/>
            <a:chOff x="446807" y="4483677"/>
            <a:chExt cx="7855529" cy="2275728"/>
          </a:xfrm>
        </p:grpSpPr>
        <p:sp>
          <p:nvSpPr>
            <p:cNvPr id="2" name="テキスト ボックス 1">
              <a:extLst>
                <a:ext uri="{FF2B5EF4-FFF2-40B4-BE49-F238E27FC236}">
                  <a16:creationId xmlns:a16="http://schemas.microsoft.com/office/drawing/2014/main" id="{85BAE5D8-BD54-C396-6D14-26D22C3F298E}"/>
                </a:ext>
              </a:extLst>
            </p:cNvPr>
            <p:cNvSpPr txBox="1"/>
            <p:nvPr/>
          </p:nvSpPr>
          <p:spPr>
            <a:xfrm>
              <a:off x="789708" y="5928408"/>
              <a:ext cx="7512628" cy="830997"/>
            </a:xfrm>
            <a:prstGeom prst="rect">
              <a:avLst/>
            </a:prstGeom>
            <a:noFill/>
          </p:spPr>
          <p:txBody>
            <a:bodyPr wrap="square" rtlCol="0">
              <a:spAutoFit/>
            </a:bodyPr>
            <a:lstStyle/>
            <a:p>
              <a:r>
                <a:rPr kumimoji="1" lang="ja-JP" altLang="en-US" sz="2400" dirty="0">
                  <a:solidFill>
                    <a:srgbClr val="FF0000"/>
                  </a:solidFill>
                </a:rPr>
                <a:t>解析先行</a:t>
              </a:r>
              <a:r>
                <a:rPr kumimoji="1" lang="ja-JP" altLang="en-US" sz="2400" dirty="0">
                  <a:solidFill>
                    <a:schemeClr val="tx1">
                      <a:lumMod val="75000"/>
                      <a:lumOff val="25000"/>
                    </a:schemeClr>
                  </a:solidFill>
                </a:rPr>
                <a:t>で発振する場合の</a:t>
              </a:r>
              <a:r>
                <a:rPr kumimoji="1" lang="ja-JP" altLang="en-US" sz="2400" dirty="0">
                  <a:solidFill>
                    <a:srgbClr val="FF0000"/>
                  </a:solidFill>
                </a:rPr>
                <a:t>余裕を拡大</a:t>
              </a:r>
              <a:r>
                <a:rPr kumimoji="1" lang="ja-JP" altLang="en-US" sz="2400" dirty="0">
                  <a:solidFill>
                    <a:schemeClr val="tx1">
                      <a:lumMod val="75000"/>
                      <a:lumOff val="25000"/>
                    </a:schemeClr>
                  </a:solidFill>
                </a:rPr>
                <a:t>する。その余裕を利用してコアの段数を</a:t>
              </a:r>
              <a:endParaRPr kumimoji="1" lang="en-US" altLang="ja-JP" sz="2400" dirty="0">
                <a:solidFill>
                  <a:schemeClr val="tx1">
                    <a:lumMod val="75000"/>
                    <a:lumOff val="25000"/>
                  </a:schemeClr>
                </a:solidFill>
              </a:endParaRPr>
            </a:p>
            <a:p>
              <a:r>
                <a:rPr lang="ja-JP" altLang="en-US" sz="2400" dirty="0">
                  <a:solidFill>
                    <a:schemeClr val="tx1">
                      <a:lumMod val="75000"/>
                      <a:lumOff val="25000"/>
                    </a:schemeClr>
                  </a:solidFill>
                </a:rPr>
                <a:t>減らすことを</a:t>
              </a:r>
              <a:r>
                <a:rPr kumimoji="1" lang="ja-JP" altLang="en-US" sz="2400" dirty="0">
                  <a:solidFill>
                    <a:schemeClr val="tx1">
                      <a:lumMod val="75000"/>
                      <a:lumOff val="25000"/>
                    </a:schemeClr>
                  </a:solidFill>
                </a:rPr>
                <a:t>目指す</a:t>
              </a:r>
            </a:p>
          </p:txBody>
        </p:sp>
        <p:sp>
          <p:nvSpPr>
            <p:cNvPr id="3" name="テキスト ボックス 2">
              <a:extLst>
                <a:ext uri="{FF2B5EF4-FFF2-40B4-BE49-F238E27FC236}">
                  <a16:creationId xmlns:a16="http://schemas.microsoft.com/office/drawing/2014/main" id="{61A47568-00C1-C736-77CF-6B7F7F55B425}"/>
                </a:ext>
              </a:extLst>
            </p:cNvPr>
            <p:cNvSpPr txBox="1"/>
            <p:nvPr/>
          </p:nvSpPr>
          <p:spPr>
            <a:xfrm>
              <a:off x="789708" y="5006291"/>
              <a:ext cx="7512628" cy="461665"/>
            </a:xfrm>
            <a:prstGeom prst="rect">
              <a:avLst/>
            </a:prstGeom>
            <a:noFill/>
          </p:spPr>
          <p:txBody>
            <a:bodyPr wrap="square" rtlCol="0">
              <a:spAutoFit/>
            </a:bodyPr>
            <a:lstStyle/>
            <a:p>
              <a:r>
                <a:rPr kumimoji="1" lang="ja-JP" altLang="en-US" sz="2400" dirty="0">
                  <a:solidFill>
                    <a:schemeClr val="tx1">
                      <a:lumMod val="75000"/>
                      <a:lumOff val="25000"/>
                    </a:schemeClr>
                  </a:solidFill>
                </a:rPr>
                <a:t>全長が</a:t>
              </a:r>
              <a:r>
                <a:rPr kumimoji="1" lang="en-US" altLang="ja-JP" sz="2400" dirty="0">
                  <a:solidFill>
                    <a:schemeClr val="tx1">
                      <a:lumMod val="75000"/>
                      <a:lumOff val="25000"/>
                    </a:schemeClr>
                  </a:solidFill>
                </a:rPr>
                <a:t>6m</a:t>
              </a:r>
              <a:r>
                <a:rPr kumimoji="1" lang="ja-JP" altLang="en-US" sz="2400" dirty="0">
                  <a:solidFill>
                    <a:schemeClr val="tx1">
                      <a:lumMod val="75000"/>
                      <a:lumOff val="25000"/>
                    </a:schemeClr>
                  </a:solidFill>
                </a:rPr>
                <a:t>で</a:t>
              </a:r>
              <a:r>
                <a:rPr kumimoji="1" lang="ja-JP" altLang="en-US" sz="2400" dirty="0">
                  <a:solidFill>
                    <a:srgbClr val="FF0000"/>
                  </a:solidFill>
                </a:rPr>
                <a:t>装置が大きい</a:t>
              </a:r>
            </a:p>
          </p:txBody>
        </p:sp>
        <p:sp>
          <p:nvSpPr>
            <p:cNvPr id="4" name="テキスト ボックス 3">
              <a:extLst>
                <a:ext uri="{FF2B5EF4-FFF2-40B4-BE49-F238E27FC236}">
                  <a16:creationId xmlns:a16="http://schemas.microsoft.com/office/drawing/2014/main" id="{09C2B028-F61B-FF8C-09F9-E5C28A17015D}"/>
                </a:ext>
              </a:extLst>
            </p:cNvPr>
            <p:cNvSpPr txBox="1"/>
            <p:nvPr/>
          </p:nvSpPr>
          <p:spPr>
            <a:xfrm>
              <a:off x="446807" y="4483677"/>
              <a:ext cx="940377" cy="523220"/>
            </a:xfrm>
            <a:prstGeom prst="rect">
              <a:avLst/>
            </a:prstGeom>
            <a:noFill/>
          </p:spPr>
          <p:txBody>
            <a:bodyPr wrap="square" rtlCol="0">
              <a:spAutoFit/>
            </a:bodyPr>
            <a:lstStyle/>
            <a:p>
              <a:r>
                <a:rPr kumimoji="1" lang="ja-JP" altLang="en-US" sz="2800" dirty="0">
                  <a:solidFill>
                    <a:schemeClr val="tx1">
                      <a:lumMod val="75000"/>
                      <a:lumOff val="25000"/>
                    </a:schemeClr>
                  </a:solidFill>
                </a:rPr>
                <a:t>課題</a:t>
              </a:r>
            </a:p>
          </p:txBody>
        </p:sp>
        <p:sp>
          <p:nvSpPr>
            <p:cNvPr id="7" name="テキスト ボックス 6">
              <a:extLst>
                <a:ext uri="{FF2B5EF4-FFF2-40B4-BE49-F238E27FC236}">
                  <a16:creationId xmlns:a16="http://schemas.microsoft.com/office/drawing/2014/main" id="{5FC6A75A-C373-5A3B-E313-2402AA17F071}"/>
                </a:ext>
              </a:extLst>
            </p:cNvPr>
            <p:cNvSpPr txBox="1"/>
            <p:nvPr/>
          </p:nvSpPr>
          <p:spPr>
            <a:xfrm>
              <a:off x="446807" y="5467349"/>
              <a:ext cx="940377" cy="523220"/>
            </a:xfrm>
            <a:prstGeom prst="rect">
              <a:avLst/>
            </a:prstGeom>
            <a:noFill/>
          </p:spPr>
          <p:txBody>
            <a:bodyPr wrap="square" rtlCol="0">
              <a:spAutoFit/>
            </a:bodyPr>
            <a:lstStyle/>
            <a:p>
              <a:r>
                <a:rPr lang="ja-JP" altLang="en-US" sz="2800" dirty="0">
                  <a:solidFill>
                    <a:schemeClr val="tx1">
                      <a:lumMod val="75000"/>
                      <a:lumOff val="25000"/>
                    </a:schemeClr>
                  </a:solidFill>
                </a:rPr>
                <a:t>目的</a:t>
              </a:r>
              <a:endParaRPr kumimoji="1" lang="ja-JP" altLang="en-US" sz="2800" dirty="0">
                <a:solidFill>
                  <a:schemeClr val="tx1">
                    <a:lumMod val="75000"/>
                    <a:lumOff val="25000"/>
                  </a:schemeClr>
                </a:solidFill>
              </a:endParaRPr>
            </a:p>
          </p:txBody>
        </p:sp>
      </p:grpSp>
      <p:grpSp>
        <p:nvGrpSpPr>
          <p:cNvPr id="210" name="グループ化 209">
            <a:extLst>
              <a:ext uri="{FF2B5EF4-FFF2-40B4-BE49-F238E27FC236}">
                <a16:creationId xmlns:a16="http://schemas.microsoft.com/office/drawing/2014/main" id="{3C0F8DDA-82C1-9DC9-0659-ABF14C6FFB9E}"/>
              </a:ext>
            </a:extLst>
          </p:cNvPr>
          <p:cNvGrpSpPr/>
          <p:nvPr/>
        </p:nvGrpSpPr>
        <p:grpSpPr>
          <a:xfrm>
            <a:off x="1751315" y="865639"/>
            <a:ext cx="8689369" cy="3615571"/>
            <a:chOff x="2069580" y="516354"/>
            <a:chExt cx="7607820" cy="3165548"/>
          </a:xfrm>
        </p:grpSpPr>
        <p:grpSp>
          <p:nvGrpSpPr>
            <p:cNvPr id="211" name="グループ化 210">
              <a:extLst>
                <a:ext uri="{FF2B5EF4-FFF2-40B4-BE49-F238E27FC236}">
                  <a16:creationId xmlns:a16="http://schemas.microsoft.com/office/drawing/2014/main" id="{6F13673A-9AE3-6434-AEAA-04803491B6A7}"/>
                </a:ext>
              </a:extLst>
            </p:cNvPr>
            <p:cNvGrpSpPr/>
            <p:nvPr/>
          </p:nvGrpSpPr>
          <p:grpSpPr>
            <a:xfrm>
              <a:off x="2069580" y="821267"/>
              <a:ext cx="7607820" cy="2860635"/>
              <a:chOff x="2851632" y="659188"/>
              <a:chExt cx="6282962" cy="3438766"/>
            </a:xfrm>
          </p:grpSpPr>
          <p:sp>
            <p:nvSpPr>
              <p:cNvPr id="217" name="正方形/長方形 216">
                <a:extLst>
                  <a:ext uri="{FF2B5EF4-FFF2-40B4-BE49-F238E27FC236}">
                    <a16:creationId xmlns:a16="http://schemas.microsoft.com/office/drawing/2014/main" id="{6F8D20C7-1AE3-4965-8819-3E14F7ECA8B4}"/>
                  </a:ext>
                </a:extLst>
              </p:cNvPr>
              <p:cNvSpPr/>
              <p:nvPr/>
            </p:nvSpPr>
            <p:spPr>
              <a:xfrm>
                <a:off x="3680212" y="2529410"/>
                <a:ext cx="527306" cy="2456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cxnSp>
            <p:nvCxnSpPr>
              <p:cNvPr id="218" name="直線コネクタ 217">
                <a:extLst>
                  <a:ext uri="{FF2B5EF4-FFF2-40B4-BE49-F238E27FC236}">
                    <a16:creationId xmlns:a16="http://schemas.microsoft.com/office/drawing/2014/main" id="{CF47DFF8-0FFE-3CD0-35C7-7B2A762A67AA}"/>
                  </a:ext>
                </a:extLst>
              </p:cNvPr>
              <p:cNvCxnSpPr>
                <a:cxnSpLocks/>
              </p:cNvCxnSpPr>
              <p:nvPr/>
            </p:nvCxnSpPr>
            <p:spPr>
              <a:xfrm>
                <a:off x="2851632" y="4072402"/>
                <a:ext cx="62829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a:extLst>
                  <a:ext uri="{FF2B5EF4-FFF2-40B4-BE49-F238E27FC236}">
                    <a16:creationId xmlns:a16="http://schemas.microsoft.com/office/drawing/2014/main" id="{E38415AF-4A58-4761-824E-5A70D792F83D}"/>
                  </a:ext>
                </a:extLst>
              </p:cNvPr>
              <p:cNvCxnSpPr>
                <a:cxnSpLocks/>
              </p:cNvCxnSpPr>
              <p:nvPr/>
            </p:nvCxnSpPr>
            <p:spPr>
              <a:xfrm>
                <a:off x="3038247" y="3625723"/>
                <a:ext cx="589173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正方形/長方形 219">
                <a:extLst>
                  <a:ext uri="{FF2B5EF4-FFF2-40B4-BE49-F238E27FC236}">
                    <a16:creationId xmlns:a16="http://schemas.microsoft.com/office/drawing/2014/main" id="{E9CAFA2D-8350-60E9-5635-0F970E41CC3C}"/>
                  </a:ext>
                </a:extLst>
              </p:cNvPr>
              <p:cNvSpPr/>
              <p:nvPr/>
            </p:nvSpPr>
            <p:spPr>
              <a:xfrm>
                <a:off x="7018349" y="2533077"/>
                <a:ext cx="1298778" cy="24098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sp>
            <p:nvSpPr>
              <p:cNvPr id="221" name="テキスト ボックス 220">
                <a:extLst>
                  <a:ext uri="{FF2B5EF4-FFF2-40B4-BE49-F238E27FC236}">
                    <a16:creationId xmlns:a16="http://schemas.microsoft.com/office/drawing/2014/main" id="{4EF5FC13-C6E8-4C0B-39D4-A0B98DB839AC}"/>
                  </a:ext>
                </a:extLst>
              </p:cNvPr>
              <p:cNvSpPr txBox="1"/>
              <p:nvPr/>
            </p:nvSpPr>
            <p:spPr>
              <a:xfrm>
                <a:off x="8723161" y="2316031"/>
                <a:ext cx="237062" cy="369978"/>
              </a:xfrm>
              <a:prstGeom prst="rect">
                <a:avLst/>
              </a:prstGeom>
              <a:noFill/>
            </p:spPr>
            <p:txBody>
              <a:bodyPr wrap="square" rtlCol="0">
                <a:spAutoFit/>
              </a:bodyPr>
              <a:lstStyle/>
              <a:p>
                <a:r>
                  <a:rPr lang="en-US" altLang="ja-JP" sz="1400" b="1" i="1">
                    <a:latin typeface="Times New Roman" panose="02020603050405020304" pitchFamily="18" charset="0"/>
                    <a:cs typeface="Times New Roman" panose="02020603050405020304" pitchFamily="18" charset="0"/>
                  </a:rPr>
                  <a:t>+</a:t>
                </a:r>
                <a:endParaRPr lang="ja-JP" altLang="en-US" sz="1400" b="1" baseline="-25000">
                  <a:latin typeface="Times New Roman" panose="02020603050405020304" pitchFamily="18" charset="0"/>
                  <a:cs typeface="Times New Roman" panose="02020603050405020304" pitchFamily="18" charset="0"/>
                </a:endParaRPr>
              </a:p>
            </p:txBody>
          </p:sp>
          <p:sp>
            <p:nvSpPr>
              <p:cNvPr id="222" name="テキスト ボックス 221">
                <a:extLst>
                  <a:ext uri="{FF2B5EF4-FFF2-40B4-BE49-F238E27FC236}">
                    <a16:creationId xmlns:a16="http://schemas.microsoft.com/office/drawing/2014/main" id="{63F4D37C-29D9-0C86-C827-0281FF833D4E}"/>
                  </a:ext>
                </a:extLst>
              </p:cNvPr>
              <p:cNvSpPr txBox="1"/>
              <p:nvPr/>
            </p:nvSpPr>
            <p:spPr>
              <a:xfrm>
                <a:off x="8709988" y="2622482"/>
                <a:ext cx="237062" cy="314481"/>
              </a:xfrm>
              <a:prstGeom prst="rect">
                <a:avLst/>
              </a:prstGeom>
              <a:noFill/>
            </p:spPr>
            <p:txBody>
              <a:bodyPr wrap="square" rtlCol="0">
                <a:spAutoFit/>
              </a:bodyPr>
              <a:lstStyle/>
              <a:p>
                <a:r>
                  <a:rPr lang="ja-JP" altLang="en-US" sz="1100" b="1">
                    <a:latin typeface="Times New Roman" panose="02020603050405020304" pitchFamily="18" charset="0"/>
                    <a:cs typeface="Times New Roman" panose="02020603050405020304" pitchFamily="18" charset="0"/>
                  </a:rPr>
                  <a:t>－</a:t>
                </a:r>
                <a:endParaRPr lang="ja-JP" altLang="en-US" sz="1100" b="1" baseline="-25000">
                  <a:latin typeface="Times New Roman" panose="02020603050405020304" pitchFamily="18" charset="0"/>
                  <a:cs typeface="Times New Roman" panose="02020603050405020304" pitchFamily="18" charset="0"/>
                </a:endParaRPr>
              </a:p>
            </p:txBody>
          </p:sp>
          <p:cxnSp>
            <p:nvCxnSpPr>
              <p:cNvPr id="223" name="直線コネクタ 222">
                <a:extLst>
                  <a:ext uri="{FF2B5EF4-FFF2-40B4-BE49-F238E27FC236}">
                    <a16:creationId xmlns:a16="http://schemas.microsoft.com/office/drawing/2014/main" id="{75083614-84BF-84B5-D1B9-FFF4140578BF}"/>
                  </a:ext>
                </a:extLst>
              </p:cNvPr>
              <p:cNvCxnSpPr/>
              <p:nvPr/>
            </p:nvCxnSpPr>
            <p:spPr>
              <a:xfrm>
                <a:off x="5449577" y="2533623"/>
                <a:ext cx="367518"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24A4A707-AEE7-3316-C6E3-E2F7B534D591}"/>
                  </a:ext>
                </a:extLst>
              </p:cNvPr>
              <p:cNvCxnSpPr/>
              <p:nvPr/>
            </p:nvCxnSpPr>
            <p:spPr>
              <a:xfrm>
                <a:off x="5445092" y="2774975"/>
                <a:ext cx="367518"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5" name="正方形/長方形 224">
                <a:extLst>
                  <a:ext uri="{FF2B5EF4-FFF2-40B4-BE49-F238E27FC236}">
                    <a16:creationId xmlns:a16="http://schemas.microsoft.com/office/drawing/2014/main" id="{185EC0D1-9F3D-FEA5-8FB7-7A3439C87F3B}"/>
                  </a:ext>
                </a:extLst>
              </p:cNvPr>
              <p:cNvSpPr/>
              <p:nvPr/>
            </p:nvSpPr>
            <p:spPr>
              <a:xfrm>
                <a:off x="8274742" y="2399127"/>
                <a:ext cx="466232" cy="50814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i="1" baseline="-25000" dirty="0">
                  <a:solidFill>
                    <a:schemeClr val="tx1"/>
                  </a:solidFill>
                  <a:latin typeface="Times New Roman" panose="02020603050405020304" pitchFamily="18" charset="0"/>
                  <a:cs typeface="Times New Roman" panose="02020603050405020304" pitchFamily="18" charset="0"/>
                </a:endParaRPr>
              </a:p>
            </p:txBody>
          </p:sp>
          <p:cxnSp>
            <p:nvCxnSpPr>
              <p:cNvPr id="226" name="直線コネクタ 225">
                <a:extLst>
                  <a:ext uri="{FF2B5EF4-FFF2-40B4-BE49-F238E27FC236}">
                    <a16:creationId xmlns:a16="http://schemas.microsoft.com/office/drawing/2014/main" id="{B87D1B14-5EEE-6C23-A72D-248C766E9A3D}"/>
                  </a:ext>
                </a:extLst>
              </p:cNvPr>
              <p:cNvCxnSpPr/>
              <p:nvPr/>
            </p:nvCxnSpPr>
            <p:spPr>
              <a:xfrm flipH="1">
                <a:off x="8740974" y="2503732"/>
                <a:ext cx="1750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8C6ACDE5-B59A-2A43-A29D-A03735F35631}"/>
                  </a:ext>
                </a:extLst>
              </p:cNvPr>
              <p:cNvCxnSpPr/>
              <p:nvPr/>
            </p:nvCxnSpPr>
            <p:spPr>
              <a:xfrm flipH="1">
                <a:off x="8740974" y="2801473"/>
                <a:ext cx="1750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円/楕円 202">
                <a:extLst>
                  <a:ext uri="{FF2B5EF4-FFF2-40B4-BE49-F238E27FC236}">
                    <a16:creationId xmlns:a16="http://schemas.microsoft.com/office/drawing/2014/main" id="{AB8B3BA7-C1AE-CEE5-2773-2EC4EB833BFD}"/>
                  </a:ext>
                </a:extLst>
              </p:cNvPr>
              <p:cNvSpPr>
                <a:spLocks noChangeAspect="1"/>
              </p:cNvSpPr>
              <p:nvPr/>
            </p:nvSpPr>
            <p:spPr>
              <a:xfrm>
                <a:off x="8916813" y="2483853"/>
                <a:ext cx="34481" cy="3428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schemeClr val="tx1"/>
                  </a:solidFill>
                  <a:latin typeface="Times New Roman" panose="02020603050405020304" pitchFamily="18" charset="0"/>
                  <a:cs typeface="Times New Roman" panose="02020603050405020304" pitchFamily="18" charset="0"/>
                </a:endParaRPr>
              </a:p>
            </p:txBody>
          </p:sp>
          <p:sp>
            <p:nvSpPr>
              <p:cNvPr id="229" name="円/楕円 227">
                <a:extLst>
                  <a:ext uri="{FF2B5EF4-FFF2-40B4-BE49-F238E27FC236}">
                    <a16:creationId xmlns:a16="http://schemas.microsoft.com/office/drawing/2014/main" id="{6CD1DDA8-2C14-E46E-6686-D3DAB3AC3C3C}"/>
                  </a:ext>
                </a:extLst>
              </p:cNvPr>
              <p:cNvSpPr>
                <a:spLocks noChangeAspect="1"/>
              </p:cNvSpPr>
              <p:nvPr/>
            </p:nvSpPr>
            <p:spPr>
              <a:xfrm>
                <a:off x="8916064" y="2784896"/>
                <a:ext cx="34481" cy="3428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schemeClr val="tx1"/>
                  </a:solidFill>
                  <a:latin typeface="Times New Roman" panose="02020603050405020304" pitchFamily="18" charset="0"/>
                  <a:cs typeface="Times New Roman" panose="02020603050405020304" pitchFamily="18" charset="0"/>
                </a:endParaRPr>
              </a:p>
            </p:txBody>
          </p:sp>
          <p:grpSp>
            <p:nvGrpSpPr>
              <p:cNvPr id="230" name="グループ化 229">
                <a:extLst>
                  <a:ext uri="{FF2B5EF4-FFF2-40B4-BE49-F238E27FC236}">
                    <a16:creationId xmlns:a16="http://schemas.microsoft.com/office/drawing/2014/main" id="{6373E732-AF0C-BF1B-2A90-DF05DB4781DF}"/>
                  </a:ext>
                </a:extLst>
              </p:cNvPr>
              <p:cNvGrpSpPr/>
              <p:nvPr/>
            </p:nvGrpSpPr>
            <p:grpSpPr>
              <a:xfrm>
                <a:off x="4198550" y="2168897"/>
                <a:ext cx="1239009" cy="996943"/>
                <a:chOff x="3459587" y="2257197"/>
                <a:chExt cx="1239009" cy="818004"/>
              </a:xfrm>
            </p:grpSpPr>
            <p:grpSp>
              <p:nvGrpSpPr>
                <p:cNvPr id="317" name="グループ化 316">
                  <a:extLst>
                    <a:ext uri="{FF2B5EF4-FFF2-40B4-BE49-F238E27FC236}">
                      <a16:creationId xmlns:a16="http://schemas.microsoft.com/office/drawing/2014/main" id="{6480FBB0-343B-1487-1D30-7659F8F25B0E}"/>
                    </a:ext>
                  </a:extLst>
                </p:cNvPr>
                <p:cNvGrpSpPr>
                  <a:grpSpLocks noChangeAspect="1"/>
                </p:cNvGrpSpPr>
                <p:nvPr/>
              </p:nvGrpSpPr>
              <p:grpSpPr>
                <a:xfrm>
                  <a:off x="3459587" y="2450582"/>
                  <a:ext cx="1237623" cy="403921"/>
                  <a:chOff x="3025675" y="5012906"/>
                  <a:chExt cx="2220904" cy="724837"/>
                </a:xfrm>
              </p:grpSpPr>
              <p:sp>
                <p:nvSpPr>
                  <p:cNvPr id="321" name="正方形/長方形 320">
                    <a:extLst>
                      <a:ext uri="{FF2B5EF4-FFF2-40B4-BE49-F238E27FC236}">
                        <a16:creationId xmlns:a16="http://schemas.microsoft.com/office/drawing/2014/main" id="{4922D77F-5718-F64A-F6A5-49FC92FD20DC}"/>
                      </a:ext>
                    </a:extLst>
                  </p:cNvPr>
                  <p:cNvSpPr/>
                  <p:nvPr/>
                </p:nvSpPr>
                <p:spPr>
                  <a:xfrm>
                    <a:off x="3664865" y="5246395"/>
                    <a:ext cx="946247" cy="26208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sp>
                <p:nvSpPr>
                  <p:cNvPr id="322" name="フリーフォーム 256">
                    <a:extLst>
                      <a:ext uri="{FF2B5EF4-FFF2-40B4-BE49-F238E27FC236}">
                        <a16:creationId xmlns:a16="http://schemas.microsoft.com/office/drawing/2014/main" id="{3CA2F48C-6E26-ADF0-1A27-C81033F5BA53}"/>
                      </a:ext>
                    </a:extLst>
                  </p:cNvPr>
                  <p:cNvSpPr/>
                  <p:nvPr/>
                </p:nvSpPr>
                <p:spPr>
                  <a:xfrm>
                    <a:off x="3025675" y="5017871"/>
                    <a:ext cx="716052" cy="719137"/>
                  </a:xfrm>
                  <a:custGeom>
                    <a:avLst/>
                    <a:gdLst>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5769 w 709613"/>
                      <a:gd name="connsiteY7" fmla="*/ 621506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28625 w 709613"/>
                      <a:gd name="connsiteY7" fmla="*/ 621506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5768 w 709613"/>
                      <a:gd name="connsiteY7" fmla="*/ 626268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1005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8149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1005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8148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3386 w 709613"/>
                      <a:gd name="connsiteY7" fmla="*/ 633411 h 719137"/>
                      <a:gd name="connsiteX8" fmla="*/ 357188 w 709613"/>
                      <a:gd name="connsiteY8" fmla="*/ 538162 h 719137"/>
                      <a:gd name="connsiteX9" fmla="*/ 0 w 709613"/>
                      <a:gd name="connsiteY9" fmla="*/ 535781 h 719137"/>
                      <a:gd name="connsiteX10" fmla="*/ 4763 w 709613"/>
                      <a:gd name="connsiteY10" fmla="*/ 176212 h 719137"/>
                      <a:gd name="connsiteX0" fmla="*/ 1 w 704851"/>
                      <a:gd name="connsiteY0" fmla="*/ 176212 h 719137"/>
                      <a:gd name="connsiteX1" fmla="*/ 359569 w 704851"/>
                      <a:gd name="connsiteY1" fmla="*/ 176212 h 719137"/>
                      <a:gd name="connsiteX2" fmla="*/ 426244 w 704851"/>
                      <a:gd name="connsiteY2" fmla="*/ 83343 h 719137"/>
                      <a:gd name="connsiteX3" fmla="*/ 428626 w 704851"/>
                      <a:gd name="connsiteY3" fmla="*/ 0 h 719137"/>
                      <a:gd name="connsiteX4" fmla="*/ 704851 w 704851"/>
                      <a:gd name="connsiteY4" fmla="*/ 0 h 719137"/>
                      <a:gd name="connsiteX5" fmla="*/ 700088 w 704851"/>
                      <a:gd name="connsiteY5" fmla="*/ 719137 h 719137"/>
                      <a:gd name="connsiteX6" fmla="*/ 428626 w 704851"/>
                      <a:gd name="connsiteY6" fmla="*/ 719137 h 719137"/>
                      <a:gd name="connsiteX7" fmla="*/ 428624 w 704851"/>
                      <a:gd name="connsiteY7" fmla="*/ 633411 h 719137"/>
                      <a:gd name="connsiteX8" fmla="*/ 352426 w 704851"/>
                      <a:gd name="connsiteY8" fmla="*/ 538162 h 719137"/>
                      <a:gd name="connsiteX9" fmla="*/ 149773 w 704851"/>
                      <a:gd name="connsiteY9" fmla="*/ 690317 h 719137"/>
                      <a:gd name="connsiteX0" fmla="*/ 11202 w 716052"/>
                      <a:gd name="connsiteY0" fmla="*/ 176212 h 719137"/>
                      <a:gd name="connsiteX1" fmla="*/ 370770 w 716052"/>
                      <a:gd name="connsiteY1" fmla="*/ 176212 h 719137"/>
                      <a:gd name="connsiteX2" fmla="*/ 437445 w 716052"/>
                      <a:gd name="connsiteY2" fmla="*/ 83343 h 719137"/>
                      <a:gd name="connsiteX3" fmla="*/ 439827 w 716052"/>
                      <a:gd name="connsiteY3" fmla="*/ 0 h 719137"/>
                      <a:gd name="connsiteX4" fmla="*/ 716052 w 716052"/>
                      <a:gd name="connsiteY4" fmla="*/ 0 h 719137"/>
                      <a:gd name="connsiteX5" fmla="*/ 711289 w 716052"/>
                      <a:gd name="connsiteY5" fmla="*/ 719137 h 719137"/>
                      <a:gd name="connsiteX6" fmla="*/ 439827 w 716052"/>
                      <a:gd name="connsiteY6" fmla="*/ 719137 h 719137"/>
                      <a:gd name="connsiteX7" fmla="*/ 439825 w 716052"/>
                      <a:gd name="connsiteY7" fmla="*/ 633411 h 719137"/>
                      <a:gd name="connsiteX8" fmla="*/ 363627 w 716052"/>
                      <a:gd name="connsiteY8" fmla="*/ 538162 h 719137"/>
                      <a:gd name="connsiteX9" fmla="*/ 0 w 716052"/>
                      <a:gd name="connsiteY9" fmla="*/ 541415 h 719137"/>
                      <a:gd name="connsiteX0" fmla="*/ 11202 w 716052"/>
                      <a:gd name="connsiteY0" fmla="*/ 176212 h 719137"/>
                      <a:gd name="connsiteX1" fmla="*/ 370770 w 716052"/>
                      <a:gd name="connsiteY1" fmla="*/ 176212 h 719137"/>
                      <a:gd name="connsiteX2" fmla="*/ 437445 w 716052"/>
                      <a:gd name="connsiteY2" fmla="*/ 83343 h 719137"/>
                      <a:gd name="connsiteX3" fmla="*/ 439827 w 716052"/>
                      <a:gd name="connsiteY3" fmla="*/ 0 h 719137"/>
                      <a:gd name="connsiteX4" fmla="*/ 716052 w 716052"/>
                      <a:gd name="connsiteY4" fmla="*/ 0 h 719137"/>
                      <a:gd name="connsiteX5" fmla="*/ 711289 w 716052"/>
                      <a:gd name="connsiteY5" fmla="*/ 719137 h 719137"/>
                      <a:gd name="connsiteX6" fmla="*/ 439827 w 716052"/>
                      <a:gd name="connsiteY6" fmla="*/ 719137 h 719137"/>
                      <a:gd name="connsiteX7" fmla="*/ 439825 w 716052"/>
                      <a:gd name="connsiteY7" fmla="*/ 633411 h 719137"/>
                      <a:gd name="connsiteX8" fmla="*/ 363627 w 716052"/>
                      <a:gd name="connsiteY8" fmla="*/ 538162 h 719137"/>
                      <a:gd name="connsiteX9" fmla="*/ 0 w 716052"/>
                      <a:gd name="connsiteY9" fmla="*/ 53739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052" h="719137">
                        <a:moveTo>
                          <a:pt x="11202" y="176212"/>
                        </a:moveTo>
                        <a:lnTo>
                          <a:pt x="370770" y="176212"/>
                        </a:lnTo>
                        <a:lnTo>
                          <a:pt x="437445" y="83343"/>
                        </a:lnTo>
                        <a:lnTo>
                          <a:pt x="439827" y="0"/>
                        </a:lnTo>
                        <a:lnTo>
                          <a:pt x="716052" y="0"/>
                        </a:lnTo>
                        <a:cubicBezTo>
                          <a:pt x="714464" y="239712"/>
                          <a:pt x="712877" y="479425"/>
                          <a:pt x="711289" y="719137"/>
                        </a:cubicBezTo>
                        <a:lnTo>
                          <a:pt x="439827" y="719137"/>
                        </a:lnTo>
                        <a:cubicBezTo>
                          <a:pt x="440621" y="686593"/>
                          <a:pt x="439031" y="665955"/>
                          <a:pt x="439825" y="633411"/>
                        </a:cubicBezTo>
                        <a:lnTo>
                          <a:pt x="363627" y="538162"/>
                        </a:lnTo>
                        <a:lnTo>
                          <a:pt x="0" y="537390"/>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sp>
                <p:nvSpPr>
                  <p:cNvPr id="323" name="フリーフォーム 257">
                    <a:extLst>
                      <a:ext uri="{FF2B5EF4-FFF2-40B4-BE49-F238E27FC236}">
                        <a16:creationId xmlns:a16="http://schemas.microsoft.com/office/drawing/2014/main" id="{253071DC-83C1-E254-BB54-90BB113C3018}"/>
                      </a:ext>
                    </a:extLst>
                  </p:cNvPr>
                  <p:cNvSpPr/>
                  <p:nvPr/>
                </p:nvSpPr>
                <p:spPr>
                  <a:xfrm rot="10800000">
                    <a:off x="4530525" y="5018605"/>
                    <a:ext cx="716054" cy="719137"/>
                  </a:xfrm>
                  <a:custGeom>
                    <a:avLst/>
                    <a:gdLst>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5769 w 709613"/>
                      <a:gd name="connsiteY7" fmla="*/ 621506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28625 w 709613"/>
                      <a:gd name="connsiteY7" fmla="*/ 621506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5768 w 709613"/>
                      <a:gd name="connsiteY7" fmla="*/ 626268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1005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8149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1005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8148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3386 w 709613"/>
                      <a:gd name="connsiteY7" fmla="*/ 633411 h 719137"/>
                      <a:gd name="connsiteX8" fmla="*/ 357188 w 709613"/>
                      <a:gd name="connsiteY8" fmla="*/ 538162 h 719137"/>
                      <a:gd name="connsiteX9" fmla="*/ 0 w 709613"/>
                      <a:gd name="connsiteY9" fmla="*/ 535781 h 719137"/>
                      <a:gd name="connsiteX10" fmla="*/ 4763 w 709613"/>
                      <a:gd name="connsiteY10" fmla="*/ 176212 h 719137"/>
                      <a:gd name="connsiteX0" fmla="*/ 288 w 712281"/>
                      <a:gd name="connsiteY0" fmla="*/ 176212 h 719137"/>
                      <a:gd name="connsiteX1" fmla="*/ 366999 w 712281"/>
                      <a:gd name="connsiteY1" fmla="*/ 176212 h 719137"/>
                      <a:gd name="connsiteX2" fmla="*/ 433674 w 712281"/>
                      <a:gd name="connsiteY2" fmla="*/ 83343 h 719137"/>
                      <a:gd name="connsiteX3" fmla="*/ 436056 w 712281"/>
                      <a:gd name="connsiteY3" fmla="*/ 0 h 719137"/>
                      <a:gd name="connsiteX4" fmla="*/ 712281 w 712281"/>
                      <a:gd name="connsiteY4" fmla="*/ 0 h 719137"/>
                      <a:gd name="connsiteX5" fmla="*/ 707518 w 712281"/>
                      <a:gd name="connsiteY5" fmla="*/ 719137 h 719137"/>
                      <a:gd name="connsiteX6" fmla="*/ 436056 w 712281"/>
                      <a:gd name="connsiteY6" fmla="*/ 719137 h 719137"/>
                      <a:gd name="connsiteX7" fmla="*/ 436054 w 712281"/>
                      <a:gd name="connsiteY7" fmla="*/ 633411 h 719137"/>
                      <a:gd name="connsiteX8" fmla="*/ 359856 w 712281"/>
                      <a:gd name="connsiteY8" fmla="*/ 538162 h 719137"/>
                      <a:gd name="connsiteX9" fmla="*/ 2668 w 712281"/>
                      <a:gd name="connsiteY9" fmla="*/ 535781 h 719137"/>
                      <a:gd name="connsiteX10" fmla="*/ 288 w 712281"/>
                      <a:gd name="connsiteY10" fmla="*/ 176212 h 719137"/>
                      <a:gd name="connsiteX0" fmla="*/ 459 w 710071"/>
                      <a:gd name="connsiteY0" fmla="*/ 176212 h 719137"/>
                      <a:gd name="connsiteX1" fmla="*/ 364789 w 710071"/>
                      <a:gd name="connsiteY1" fmla="*/ 176212 h 719137"/>
                      <a:gd name="connsiteX2" fmla="*/ 431464 w 710071"/>
                      <a:gd name="connsiteY2" fmla="*/ 83343 h 719137"/>
                      <a:gd name="connsiteX3" fmla="*/ 433846 w 710071"/>
                      <a:gd name="connsiteY3" fmla="*/ 0 h 719137"/>
                      <a:gd name="connsiteX4" fmla="*/ 710071 w 710071"/>
                      <a:gd name="connsiteY4" fmla="*/ 0 h 719137"/>
                      <a:gd name="connsiteX5" fmla="*/ 705308 w 710071"/>
                      <a:gd name="connsiteY5" fmla="*/ 719137 h 719137"/>
                      <a:gd name="connsiteX6" fmla="*/ 433846 w 710071"/>
                      <a:gd name="connsiteY6" fmla="*/ 719137 h 719137"/>
                      <a:gd name="connsiteX7" fmla="*/ 433844 w 710071"/>
                      <a:gd name="connsiteY7" fmla="*/ 633411 h 719137"/>
                      <a:gd name="connsiteX8" fmla="*/ 357646 w 710071"/>
                      <a:gd name="connsiteY8" fmla="*/ 538162 h 719137"/>
                      <a:gd name="connsiteX9" fmla="*/ 458 w 710071"/>
                      <a:gd name="connsiteY9" fmla="*/ 535781 h 719137"/>
                      <a:gd name="connsiteX10" fmla="*/ 459 w 710071"/>
                      <a:gd name="connsiteY10" fmla="*/ 176212 h 719137"/>
                      <a:gd name="connsiteX0" fmla="*/ -1 w 709611"/>
                      <a:gd name="connsiteY0" fmla="*/ 176212 h 719137"/>
                      <a:gd name="connsiteX1" fmla="*/ 364329 w 709611"/>
                      <a:gd name="connsiteY1" fmla="*/ 176212 h 719137"/>
                      <a:gd name="connsiteX2" fmla="*/ 431004 w 709611"/>
                      <a:gd name="connsiteY2" fmla="*/ 83343 h 719137"/>
                      <a:gd name="connsiteX3" fmla="*/ 433386 w 709611"/>
                      <a:gd name="connsiteY3" fmla="*/ 0 h 719137"/>
                      <a:gd name="connsiteX4" fmla="*/ 709611 w 709611"/>
                      <a:gd name="connsiteY4" fmla="*/ 0 h 719137"/>
                      <a:gd name="connsiteX5" fmla="*/ 704848 w 709611"/>
                      <a:gd name="connsiteY5" fmla="*/ 719137 h 719137"/>
                      <a:gd name="connsiteX6" fmla="*/ 433386 w 709611"/>
                      <a:gd name="connsiteY6" fmla="*/ 719137 h 719137"/>
                      <a:gd name="connsiteX7" fmla="*/ 433384 w 709611"/>
                      <a:gd name="connsiteY7" fmla="*/ 633411 h 719137"/>
                      <a:gd name="connsiteX8" fmla="*/ 357186 w 709611"/>
                      <a:gd name="connsiteY8" fmla="*/ 538162 h 719137"/>
                      <a:gd name="connsiteX9" fmla="*/ 154533 w 709611"/>
                      <a:gd name="connsiteY9" fmla="*/ 690317 h 719137"/>
                      <a:gd name="connsiteX0" fmla="*/ 1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3386 w 709613"/>
                      <a:gd name="connsiteY7" fmla="*/ 633411 h 719137"/>
                      <a:gd name="connsiteX8" fmla="*/ 357188 w 709613"/>
                      <a:gd name="connsiteY8" fmla="*/ 538162 h 719137"/>
                      <a:gd name="connsiteX9" fmla="*/ 1609 w 709613"/>
                      <a:gd name="connsiteY9" fmla="*/ 541414 h 719137"/>
                      <a:gd name="connsiteX0" fmla="*/ 6442 w 716054"/>
                      <a:gd name="connsiteY0" fmla="*/ 176212 h 719137"/>
                      <a:gd name="connsiteX1" fmla="*/ 370772 w 716054"/>
                      <a:gd name="connsiteY1" fmla="*/ 176212 h 719137"/>
                      <a:gd name="connsiteX2" fmla="*/ 437447 w 716054"/>
                      <a:gd name="connsiteY2" fmla="*/ 83343 h 719137"/>
                      <a:gd name="connsiteX3" fmla="*/ 439829 w 716054"/>
                      <a:gd name="connsiteY3" fmla="*/ 0 h 719137"/>
                      <a:gd name="connsiteX4" fmla="*/ 716054 w 716054"/>
                      <a:gd name="connsiteY4" fmla="*/ 0 h 719137"/>
                      <a:gd name="connsiteX5" fmla="*/ 711291 w 716054"/>
                      <a:gd name="connsiteY5" fmla="*/ 719137 h 719137"/>
                      <a:gd name="connsiteX6" fmla="*/ 439829 w 716054"/>
                      <a:gd name="connsiteY6" fmla="*/ 719137 h 719137"/>
                      <a:gd name="connsiteX7" fmla="*/ 439827 w 716054"/>
                      <a:gd name="connsiteY7" fmla="*/ 633411 h 719137"/>
                      <a:gd name="connsiteX8" fmla="*/ 363629 w 716054"/>
                      <a:gd name="connsiteY8" fmla="*/ 538162 h 719137"/>
                      <a:gd name="connsiteX9" fmla="*/ 0 w 716054"/>
                      <a:gd name="connsiteY9" fmla="*/ 537388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054" h="719137">
                        <a:moveTo>
                          <a:pt x="6442" y="176212"/>
                        </a:moveTo>
                        <a:lnTo>
                          <a:pt x="370772" y="176212"/>
                        </a:lnTo>
                        <a:lnTo>
                          <a:pt x="437447" y="83343"/>
                        </a:lnTo>
                        <a:lnTo>
                          <a:pt x="439829" y="0"/>
                        </a:lnTo>
                        <a:lnTo>
                          <a:pt x="716054" y="0"/>
                        </a:lnTo>
                        <a:cubicBezTo>
                          <a:pt x="714466" y="239712"/>
                          <a:pt x="712879" y="479425"/>
                          <a:pt x="711291" y="719137"/>
                        </a:cubicBezTo>
                        <a:lnTo>
                          <a:pt x="439829" y="719137"/>
                        </a:lnTo>
                        <a:cubicBezTo>
                          <a:pt x="440623" y="686593"/>
                          <a:pt x="439033" y="665955"/>
                          <a:pt x="439827" y="633411"/>
                        </a:cubicBezTo>
                        <a:lnTo>
                          <a:pt x="363629" y="538162"/>
                        </a:lnTo>
                        <a:lnTo>
                          <a:pt x="0" y="53738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sp>
                <p:nvSpPr>
                  <p:cNvPr id="324" name="正方形/長方形 323">
                    <a:extLst>
                      <a:ext uri="{FF2B5EF4-FFF2-40B4-BE49-F238E27FC236}">
                        <a16:creationId xmlns:a16="http://schemas.microsoft.com/office/drawing/2014/main" id="{89733294-4B58-6BBB-0BC5-4DD726D779ED}"/>
                      </a:ext>
                    </a:extLst>
                  </p:cNvPr>
                  <p:cNvSpPr/>
                  <p:nvPr/>
                </p:nvSpPr>
                <p:spPr>
                  <a:xfrm>
                    <a:off x="4039449" y="5140547"/>
                    <a:ext cx="283501" cy="47525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cxnSp>
                <p:nvCxnSpPr>
                  <p:cNvPr id="325" name="直線コネクタ 324">
                    <a:extLst>
                      <a:ext uri="{FF2B5EF4-FFF2-40B4-BE49-F238E27FC236}">
                        <a16:creationId xmlns:a16="http://schemas.microsoft.com/office/drawing/2014/main" id="{331066D4-58BF-642B-47FA-A90A76C15123}"/>
                      </a:ext>
                    </a:extLst>
                  </p:cNvPr>
                  <p:cNvCxnSpPr/>
                  <p:nvPr/>
                </p:nvCxnSpPr>
                <p:spPr>
                  <a:xfrm flipH="1">
                    <a:off x="3702616" y="5017871"/>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66D3CFEC-C673-B3A5-4AEA-54B201425FA4}"/>
                      </a:ext>
                    </a:extLst>
                  </p:cNvPr>
                  <p:cNvCxnSpPr/>
                  <p:nvPr/>
                </p:nvCxnSpPr>
                <p:spPr>
                  <a:xfrm flipH="1">
                    <a:off x="3660102" y="5018604"/>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a:extLst>
                      <a:ext uri="{FF2B5EF4-FFF2-40B4-BE49-F238E27FC236}">
                        <a16:creationId xmlns:a16="http://schemas.microsoft.com/office/drawing/2014/main" id="{AD5C7268-2B1C-F568-458F-0608C7092F91}"/>
                      </a:ext>
                    </a:extLst>
                  </p:cNvPr>
                  <p:cNvCxnSpPr/>
                  <p:nvPr/>
                </p:nvCxnSpPr>
                <p:spPr>
                  <a:xfrm flipH="1">
                    <a:off x="3539075" y="5018606"/>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37BB1C97-8E4B-90D3-7F27-44C20F716926}"/>
                      </a:ext>
                    </a:extLst>
                  </p:cNvPr>
                  <p:cNvCxnSpPr/>
                  <p:nvPr/>
                </p:nvCxnSpPr>
                <p:spPr>
                  <a:xfrm flipH="1">
                    <a:off x="4612242" y="5016936"/>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直線コネクタ 328">
                    <a:extLst>
                      <a:ext uri="{FF2B5EF4-FFF2-40B4-BE49-F238E27FC236}">
                        <a16:creationId xmlns:a16="http://schemas.microsoft.com/office/drawing/2014/main" id="{683B4E9F-6429-C222-8243-29AC67B3E12A}"/>
                      </a:ext>
                    </a:extLst>
                  </p:cNvPr>
                  <p:cNvCxnSpPr/>
                  <p:nvPr/>
                </p:nvCxnSpPr>
                <p:spPr>
                  <a:xfrm flipH="1">
                    <a:off x="4569728" y="5012906"/>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直線コネクタ 329">
                    <a:extLst>
                      <a:ext uri="{FF2B5EF4-FFF2-40B4-BE49-F238E27FC236}">
                        <a16:creationId xmlns:a16="http://schemas.microsoft.com/office/drawing/2014/main" id="{07ABDB27-6049-E800-C24B-F65ED1D31ABF}"/>
                      </a:ext>
                    </a:extLst>
                  </p:cNvPr>
                  <p:cNvCxnSpPr/>
                  <p:nvPr/>
                </p:nvCxnSpPr>
                <p:spPr>
                  <a:xfrm flipH="1">
                    <a:off x="4741512" y="5018606"/>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8" name="テキスト ボックス 317">
                  <a:extLst>
                    <a:ext uri="{FF2B5EF4-FFF2-40B4-BE49-F238E27FC236}">
                      <a16:creationId xmlns:a16="http://schemas.microsoft.com/office/drawing/2014/main" id="{9E7B0B31-0B5A-133B-3F1D-A3756B12DF96}"/>
                    </a:ext>
                  </a:extLst>
                </p:cNvPr>
                <p:cNvSpPr txBox="1"/>
                <p:nvPr/>
              </p:nvSpPr>
              <p:spPr>
                <a:xfrm>
                  <a:off x="3952582" y="2753747"/>
                  <a:ext cx="318644" cy="250447"/>
                </a:xfrm>
                <a:prstGeom prst="rect">
                  <a:avLst/>
                </a:prstGeom>
                <a:noFill/>
              </p:spPr>
              <p:txBody>
                <a:bodyPr wrap="square" rtlCol="0">
                  <a:spAutoFit/>
                </a:bodyPr>
                <a:lstStyle/>
                <a:p>
                  <a:r>
                    <a:rPr lang="en-US" altLang="ja-JP" sz="1050" b="1" i="1" dirty="0">
                      <a:latin typeface="Times New Roman" panose="02020603050405020304" pitchFamily="18" charset="0"/>
                      <a:cs typeface="Times New Roman" panose="02020603050405020304" pitchFamily="18" charset="0"/>
                    </a:rPr>
                    <a:t>T</a:t>
                  </a:r>
                  <a:r>
                    <a:rPr lang="en-US" altLang="ja-JP" sz="1050" b="1" i="1" baseline="-25000" dirty="0">
                      <a:latin typeface="Times New Roman" panose="02020603050405020304" pitchFamily="18" charset="0"/>
                      <a:cs typeface="Times New Roman" panose="02020603050405020304" pitchFamily="18" charset="0"/>
                    </a:rPr>
                    <a:t>H</a:t>
                  </a:r>
                  <a:endParaRPr lang="ja-JP" altLang="en-US" sz="1050" b="1" i="1" baseline="-25000" dirty="0">
                    <a:latin typeface="Times New Roman" panose="02020603050405020304" pitchFamily="18" charset="0"/>
                    <a:cs typeface="Times New Roman" panose="02020603050405020304" pitchFamily="18" charset="0"/>
                  </a:endParaRPr>
                </a:p>
              </p:txBody>
            </p:sp>
            <p:sp>
              <p:nvSpPr>
                <p:cNvPr id="319" name="テキスト ボックス 318">
                  <a:extLst>
                    <a:ext uri="{FF2B5EF4-FFF2-40B4-BE49-F238E27FC236}">
                      <a16:creationId xmlns:a16="http://schemas.microsoft.com/office/drawing/2014/main" id="{DCE6FD4E-6E32-3141-733E-C39851B172F1}"/>
                    </a:ext>
                  </a:extLst>
                </p:cNvPr>
                <p:cNvSpPr txBox="1"/>
                <p:nvPr/>
              </p:nvSpPr>
              <p:spPr>
                <a:xfrm>
                  <a:off x="4249899" y="2818489"/>
                  <a:ext cx="344382" cy="250447"/>
                </a:xfrm>
                <a:prstGeom prst="rect">
                  <a:avLst/>
                </a:prstGeom>
                <a:noFill/>
              </p:spPr>
              <p:txBody>
                <a:bodyPr wrap="square" rtlCol="0">
                  <a:spAutoFit/>
                </a:bodyPr>
                <a:lstStyle/>
                <a:p>
                  <a:r>
                    <a:rPr lang="en-US" altLang="ja-JP" sz="1050" b="1" i="1" dirty="0">
                      <a:latin typeface="Times New Roman" panose="02020603050405020304" pitchFamily="18" charset="0"/>
                      <a:cs typeface="Times New Roman" panose="02020603050405020304" pitchFamily="18" charset="0"/>
                    </a:rPr>
                    <a:t>T</a:t>
                  </a:r>
                  <a:r>
                    <a:rPr lang="en-US" altLang="ja-JP" sz="1050" b="1" i="1" baseline="-25000" dirty="0">
                      <a:latin typeface="Times New Roman" panose="02020603050405020304" pitchFamily="18" charset="0"/>
                      <a:cs typeface="Times New Roman" panose="02020603050405020304" pitchFamily="18" charset="0"/>
                    </a:rPr>
                    <a:t>C</a:t>
                  </a:r>
                  <a:endParaRPr lang="ja-JP" altLang="en-US" sz="1050" b="1" i="1" baseline="-25000" dirty="0">
                    <a:latin typeface="Times New Roman" panose="02020603050405020304" pitchFamily="18" charset="0"/>
                    <a:cs typeface="Times New Roman" panose="02020603050405020304" pitchFamily="18" charset="0"/>
                  </a:endParaRPr>
                </a:p>
              </p:txBody>
            </p:sp>
            <p:sp>
              <p:nvSpPr>
                <p:cNvPr id="320" name="正方形/長方形 319">
                  <a:extLst>
                    <a:ext uri="{FF2B5EF4-FFF2-40B4-BE49-F238E27FC236}">
                      <a16:creationId xmlns:a16="http://schemas.microsoft.com/office/drawing/2014/main" id="{532BEEE7-2111-C36F-1491-E05EDA7986CD}"/>
                    </a:ext>
                  </a:extLst>
                </p:cNvPr>
                <p:cNvSpPr/>
                <p:nvPr/>
              </p:nvSpPr>
              <p:spPr>
                <a:xfrm>
                  <a:off x="3467224" y="2257197"/>
                  <a:ext cx="1231372" cy="8180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ysClr val="windowText" lastClr="000000"/>
                    </a:solidFill>
                    <a:latin typeface="Times New Roman" panose="02020603050405020304" pitchFamily="18" charset="0"/>
                    <a:cs typeface="Times New Roman" panose="02020603050405020304" pitchFamily="18" charset="0"/>
                  </a:endParaRPr>
                </a:p>
              </p:txBody>
            </p:sp>
          </p:grpSp>
          <p:cxnSp>
            <p:nvCxnSpPr>
              <p:cNvPr id="231" name="直線コネクタ 230">
                <a:extLst>
                  <a:ext uri="{FF2B5EF4-FFF2-40B4-BE49-F238E27FC236}">
                    <a16:creationId xmlns:a16="http://schemas.microsoft.com/office/drawing/2014/main" id="{779ED16D-A58C-4624-E1FA-B887FED2E55C}"/>
                  </a:ext>
                </a:extLst>
              </p:cNvPr>
              <p:cNvCxnSpPr>
                <a:cxnSpLocks/>
              </p:cNvCxnSpPr>
              <p:nvPr/>
            </p:nvCxnSpPr>
            <p:spPr>
              <a:xfrm>
                <a:off x="4206187" y="1493520"/>
                <a:ext cx="0" cy="759830"/>
              </a:xfrm>
              <a:prstGeom prst="line">
                <a:avLst/>
              </a:prstGeom>
            </p:spPr>
            <p:style>
              <a:lnRef idx="1">
                <a:schemeClr val="dk1"/>
              </a:lnRef>
              <a:fillRef idx="0">
                <a:schemeClr val="dk1"/>
              </a:fillRef>
              <a:effectRef idx="0">
                <a:schemeClr val="dk1"/>
              </a:effectRef>
              <a:fontRef idx="minor">
                <a:schemeClr val="tx1"/>
              </a:fontRef>
            </p:style>
          </p:cxnSp>
          <p:cxnSp>
            <p:nvCxnSpPr>
              <p:cNvPr id="232" name="直線コネクタ 231">
                <a:extLst>
                  <a:ext uri="{FF2B5EF4-FFF2-40B4-BE49-F238E27FC236}">
                    <a16:creationId xmlns:a16="http://schemas.microsoft.com/office/drawing/2014/main" id="{22165C25-0514-C738-D29B-B1A1E9306B6C}"/>
                  </a:ext>
                </a:extLst>
              </p:cNvPr>
              <p:cNvCxnSpPr>
                <a:cxnSpLocks/>
              </p:cNvCxnSpPr>
              <p:nvPr/>
            </p:nvCxnSpPr>
            <p:spPr>
              <a:xfrm>
                <a:off x="7048985" y="1493520"/>
                <a:ext cx="0" cy="822511"/>
              </a:xfrm>
              <a:prstGeom prst="line">
                <a:avLst/>
              </a:prstGeom>
            </p:spPr>
            <p:style>
              <a:lnRef idx="1">
                <a:schemeClr val="dk1"/>
              </a:lnRef>
              <a:fillRef idx="0">
                <a:schemeClr val="dk1"/>
              </a:fillRef>
              <a:effectRef idx="0">
                <a:schemeClr val="dk1"/>
              </a:effectRef>
              <a:fontRef idx="minor">
                <a:schemeClr val="tx1"/>
              </a:fontRef>
            </p:style>
          </p:cxnSp>
          <p:cxnSp>
            <p:nvCxnSpPr>
              <p:cNvPr id="233" name="直線コネクタ 232">
                <a:extLst>
                  <a:ext uri="{FF2B5EF4-FFF2-40B4-BE49-F238E27FC236}">
                    <a16:creationId xmlns:a16="http://schemas.microsoft.com/office/drawing/2014/main" id="{D9532E9B-955B-85E5-017A-1739BADA4347}"/>
                  </a:ext>
                </a:extLst>
              </p:cNvPr>
              <p:cNvCxnSpPr>
                <a:cxnSpLocks/>
              </p:cNvCxnSpPr>
              <p:nvPr/>
            </p:nvCxnSpPr>
            <p:spPr>
              <a:xfrm>
                <a:off x="8274739" y="708490"/>
                <a:ext cx="0" cy="1734499"/>
              </a:xfrm>
              <a:prstGeom prst="line">
                <a:avLst/>
              </a:prstGeom>
            </p:spPr>
            <p:style>
              <a:lnRef idx="1">
                <a:schemeClr val="dk1"/>
              </a:lnRef>
              <a:fillRef idx="0">
                <a:schemeClr val="dk1"/>
              </a:fillRef>
              <a:effectRef idx="0">
                <a:schemeClr val="dk1"/>
              </a:effectRef>
              <a:fontRef idx="minor">
                <a:schemeClr val="tx1"/>
              </a:fontRef>
            </p:style>
          </p:cxnSp>
          <p:cxnSp>
            <p:nvCxnSpPr>
              <p:cNvPr id="234" name="直線矢印コネクタ 233">
                <a:extLst>
                  <a:ext uri="{FF2B5EF4-FFF2-40B4-BE49-F238E27FC236}">
                    <a16:creationId xmlns:a16="http://schemas.microsoft.com/office/drawing/2014/main" id="{8FB8BF51-42F3-AFE6-E621-CC9A073906DF}"/>
                  </a:ext>
                </a:extLst>
              </p:cNvPr>
              <p:cNvCxnSpPr>
                <a:cxnSpLocks/>
              </p:cNvCxnSpPr>
              <p:nvPr/>
            </p:nvCxnSpPr>
            <p:spPr>
              <a:xfrm>
                <a:off x="7048985" y="1564640"/>
                <a:ext cx="122575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5" name="直線コネクタ 234">
                <a:extLst>
                  <a:ext uri="{FF2B5EF4-FFF2-40B4-BE49-F238E27FC236}">
                    <a16:creationId xmlns:a16="http://schemas.microsoft.com/office/drawing/2014/main" id="{A5DC0A6E-4C5B-3354-F483-F4C3AC484D26}"/>
                  </a:ext>
                </a:extLst>
              </p:cNvPr>
              <p:cNvCxnSpPr>
                <a:cxnSpLocks/>
              </p:cNvCxnSpPr>
              <p:nvPr/>
            </p:nvCxnSpPr>
            <p:spPr>
              <a:xfrm>
                <a:off x="5436172" y="1834896"/>
                <a:ext cx="0" cy="481135"/>
              </a:xfrm>
              <a:prstGeom prst="line">
                <a:avLst/>
              </a:prstGeom>
            </p:spPr>
            <p:style>
              <a:lnRef idx="1">
                <a:schemeClr val="dk1"/>
              </a:lnRef>
              <a:fillRef idx="0">
                <a:schemeClr val="dk1"/>
              </a:fillRef>
              <a:effectRef idx="0">
                <a:schemeClr val="dk1"/>
              </a:effectRef>
              <a:fontRef idx="minor">
                <a:schemeClr val="tx1"/>
              </a:fontRef>
            </p:style>
          </p:cxnSp>
          <p:cxnSp>
            <p:nvCxnSpPr>
              <p:cNvPr id="236" name="直線コネクタ 235">
                <a:extLst>
                  <a:ext uri="{FF2B5EF4-FFF2-40B4-BE49-F238E27FC236}">
                    <a16:creationId xmlns:a16="http://schemas.microsoft.com/office/drawing/2014/main" id="{48EA51CC-66C4-DD04-2594-EDBC4BCE51AC}"/>
                  </a:ext>
                </a:extLst>
              </p:cNvPr>
              <p:cNvCxnSpPr>
                <a:cxnSpLocks/>
              </p:cNvCxnSpPr>
              <p:nvPr/>
            </p:nvCxnSpPr>
            <p:spPr>
              <a:xfrm>
                <a:off x="8929980" y="2818489"/>
                <a:ext cx="0" cy="8060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7" name="グループ化 236">
                <a:extLst>
                  <a:ext uri="{FF2B5EF4-FFF2-40B4-BE49-F238E27FC236}">
                    <a16:creationId xmlns:a16="http://schemas.microsoft.com/office/drawing/2014/main" id="{C19FDF90-FD9F-F069-4BD0-4256FE5C3289}"/>
                  </a:ext>
                </a:extLst>
              </p:cNvPr>
              <p:cNvGrpSpPr/>
              <p:nvPr/>
            </p:nvGrpSpPr>
            <p:grpSpPr>
              <a:xfrm>
                <a:off x="5806171" y="2168893"/>
                <a:ext cx="1239009" cy="996942"/>
                <a:chOff x="3459587" y="2257197"/>
                <a:chExt cx="1239009" cy="818004"/>
              </a:xfrm>
            </p:grpSpPr>
            <p:grpSp>
              <p:nvGrpSpPr>
                <p:cNvPr id="302" name="グループ化 301">
                  <a:extLst>
                    <a:ext uri="{FF2B5EF4-FFF2-40B4-BE49-F238E27FC236}">
                      <a16:creationId xmlns:a16="http://schemas.microsoft.com/office/drawing/2014/main" id="{2AC7D657-138D-B570-3F3C-F5800B989D42}"/>
                    </a:ext>
                  </a:extLst>
                </p:cNvPr>
                <p:cNvGrpSpPr>
                  <a:grpSpLocks noChangeAspect="1"/>
                </p:cNvGrpSpPr>
                <p:nvPr/>
              </p:nvGrpSpPr>
              <p:grpSpPr>
                <a:xfrm>
                  <a:off x="3459587" y="2450582"/>
                  <a:ext cx="1237623" cy="403921"/>
                  <a:chOff x="3025675" y="5012906"/>
                  <a:chExt cx="2220904" cy="724837"/>
                </a:xfrm>
              </p:grpSpPr>
              <p:sp>
                <p:nvSpPr>
                  <p:cNvPr id="307" name="正方形/長方形 306">
                    <a:extLst>
                      <a:ext uri="{FF2B5EF4-FFF2-40B4-BE49-F238E27FC236}">
                        <a16:creationId xmlns:a16="http://schemas.microsoft.com/office/drawing/2014/main" id="{5DA5FFF3-F521-E3C3-65E5-1C42899969D0}"/>
                      </a:ext>
                    </a:extLst>
                  </p:cNvPr>
                  <p:cNvSpPr/>
                  <p:nvPr/>
                </p:nvSpPr>
                <p:spPr>
                  <a:xfrm>
                    <a:off x="3664865" y="5246395"/>
                    <a:ext cx="946247" cy="26208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sp>
                <p:nvSpPr>
                  <p:cNvPr id="308" name="フリーフォーム 256">
                    <a:extLst>
                      <a:ext uri="{FF2B5EF4-FFF2-40B4-BE49-F238E27FC236}">
                        <a16:creationId xmlns:a16="http://schemas.microsoft.com/office/drawing/2014/main" id="{E892C38F-6885-72BB-AB82-316A77629A59}"/>
                      </a:ext>
                    </a:extLst>
                  </p:cNvPr>
                  <p:cNvSpPr/>
                  <p:nvPr/>
                </p:nvSpPr>
                <p:spPr>
                  <a:xfrm>
                    <a:off x="3025675" y="5017871"/>
                    <a:ext cx="716052" cy="719137"/>
                  </a:xfrm>
                  <a:custGeom>
                    <a:avLst/>
                    <a:gdLst>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5769 w 709613"/>
                      <a:gd name="connsiteY7" fmla="*/ 621506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28625 w 709613"/>
                      <a:gd name="connsiteY7" fmla="*/ 621506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5768 w 709613"/>
                      <a:gd name="connsiteY7" fmla="*/ 626268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1005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8149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1005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8148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3386 w 709613"/>
                      <a:gd name="connsiteY7" fmla="*/ 633411 h 719137"/>
                      <a:gd name="connsiteX8" fmla="*/ 357188 w 709613"/>
                      <a:gd name="connsiteY8" fmla="*/ 538162 h 719137"/>
                      <a:gd name="connsiteX9" fmla="*/ 0 w 709613"/>
                      <a:gd name="connsiteY9" fmla="*/ 535781 h 719137"/>
                      <a:gd name="connsiteX10" fmla="*/ 4763 w 709613"/>
                      <a:gd name="connsiteY10" fmla="*/ 176212 h 719137"/>
                      <a:gd name="connsiteX0" fmla="*/ 1 w 704851"/>
                      <a:gd name="connsiteY0" fmla="*/ 176212 h 719137"/>
                      <a:gd name="connsiteX1" fmla="*/ 359569 w 704851"/>
                      <a:gd name="connsiteY1" fmla="*/ 176212 h 719137"/>
                      <a:gd name="connsiteX2" fmla="*/ 426244 w 704851"/>
                      <a:gd name="connsiteY2" fmla="*/ 83343 h 719137"/>
                      <a:gd name="connsiteX3" fmla="*/ 428626 w 704851"/>
                      <a:gd name="connsiteY3" fmla="*/ 0 h 719137"/>
                      <a:gd name="connsiteX4" fmla="*/ 704851 w 704851"/>
                      <a:gd name="connsiteY4" fmla="*/ 0 h 719137"/>
                      <a:gd name="connsiteX5" fmla="*/ 700088 w 704851"/>
                      <a:gd name="connsiteY5" fmla="*/ 719137 h 719137"/>
                      <a:gd name="connsiteX6" fmla="*/ 428626 w 704851"/>
                      <a:gd name="connsiteY6" fmla="*/ 719137 h 719137"/>
                      <a:gd name="connsiteX7" fmla="*/ 428624 w 704851"/>
                      <a:gd name="connsiteY7" fmla="*/ 633411 h 719137"/>
                      <a:gd name="connsiteX8" fmla="*/ 352426 w 704851"/>
                      <a:gd name="connsiteY8" fmla="*/ 538162 h 719137"/>
                      <a:gd name="connsiteX9" fmla="*/ 149773 w 704851"/>
                      <a:gd name="connsiteY9" fmla="*/ 690317 h 719137"/>
                      <a:gd name="connsiteX0" fmla="*/ 11202 w 716052"/>
                      <a:gd name="connsiteY0" fmla="*/ 176212 h 719137"/>
                      <a:gd name="connsiteX1" fmla="*/ 370770 w 716052"/>
                      <a:gd name="connsiteY1" fmla="*/ 176212 h 719137"/>
                      <a:gd name="connsiteX2" fmla="*/ 437445 w 716052"/>
                      <a:gd name="connsiteY2" fmla="*/ 83343 h 719137"/>
                      <a:gd name="connsiteX3" fmla="*/ 439827 w 716052"/>
                      <a:gd name="connsiteY3" fmla="*/ 0 h 719137"/>
                      <a:gd name="connsiteX4" fmla="*/ 716052 w 716052"/>
                      <a:gd name="connsiteY4" fmla="*/ 0 h 719137"/>
                      <a:gd name="connsiteX5" fmla="*/ 711289 w 716052"/>
                      <a:gd name="connsiteY5" fmla="*/ 719137 h 719137"/>
                      <a:gd name="connsiteX6" fmla="*/ 439827 w 716052"/>
                      <a:gd name="connsiteY6" fmla="*/ 719137 h 719137"/>
                      <a:gd name="connsiteX7" fmla="*/ 439825 w 716052"/>
                      <a:gd name="connsiteY7" fmla="*/ 633411 h 719137"/>
                      <a:gd name="connsiteX8" fmla="*/ 363627 w 716052"/>
                      <a:gd name="connsiteY8" fmla="*/ 538162 h 719137"/>
                      <a:gd name="connsiteX9" fmla="*/ 0 w 716052"/>
                      <a:gd name="connsiteY9" fmla="*/ 541415 h 719137"/>
                      <a:gd name="connsiteX0" fmla="*/ 11202 w 716052"/>
                      <a:gd name="connsiteY0" fmla="*/ 176212 h 719137"/>
                      <a:gd name="connsiteX1" fmla="*/ 370770 w 716052"/>
                      <a:gd name="connsiteY1" fmla="*/ 176212 h 719137"/>
                      <a:gd name="connsiteX2" fmla="*/ 437445 w 716052"/>
                      <a:gd name="connsiteY2" fmla="*/ 83343 h 719137"/>
                      <a:gd name="connsiteX3" fmla="*/ 439827 w 716052"/>
                      <a:gd name="connsiteY3" fmla="*/ 0 h 719137"/>
                      <a:gd name="connsiteX4" fmla="*/ 716052 w 716052"/>
                      <a:gd name="connsiteY4" fmla="*/ 0 h 719137"/>
                      <a:gd name="connsiteX5" fmla="*/ 711289 w 716052"/>
                      <a:gd name="connsiteY5" fmla="*/ 719137 h 719137"/>
                      <a:gd name="connsiteX6" fmla="*/ 439827 w 716052"/>
                      <a:gd name="connsiteY6" fmla="*/ 719137 h 719137"/>
                      <a:gd name="connsiteX7" fmla="*/ 439825 w 716052"/>
                      <a:gd name="connsiteY7" fmla="*/ 633411 h 719137"/>
                      <a:gd name="connsiteX8" fmla="*/ 363627 w 716052"/>
                      <a:gd name="connsiteY8" fmla="*/ 538162 h 719137"/>
                      <a:gd name="connsiteX9" fmla="*/ 0 w 716052"/>
                      <a:gd name="connsiteY9" fmla="*/ 53739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052" h="719137">
                        <a:moveTo>
                          <a:pt x="11202" y="176212"/>
                        </a:moveTo>
                        <a:lnTo>
                          <a:pt x="370770" y="176212"/>
                        </a:lnTo>
                        <a:lnTo>
                          <a:pt x="437445" y="83343"/>
                        </a:lnTo>
                        <a:lnTo>
                          <a:pt x="439827" y="0"/>
                        </a:lnTo>
                        <a:lnTo>
                          <a:pt x="716052" y="0"/>
                        </a:lnTo>
                        <a:cubicBezTo>
                          <a:pt x="714464" y="239712"/>
                          <a:pt x="712877" y="479425"/>
                          <a:pt x="711289" y="719137"/>
                        </a:cubicBezTo>
                        <a:lnTo>
                          <a:pt x="439827" y="719137"/>
                        </a:lnTo>
                        <a:cubicBezTo>
                          <a:pt x="440621" y="686593"/>
                          <a:pt x="439031" y="665955"/>
                          <a:pt x="439825" y="633411"/>
                        </a:cubicBezTo>
                        <a:lnTo>
                          <a:pt x="363627" y="538162"/>
                        </a:lnTo>
                        <a:lnTo>
                          <a:pt x="0" y="537390"/>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sp>
                <p:nvSpPr>
                  <p:cNvPr id="309" name="フリーフォーム 257">
                    <a:extLst>
                      <a:ext uri="{FF2B5EF4-FFF2-40B4-BE49-F238E27FC236}">
                        <a16:creationId xmlns:a16="http://schemas.microsoft.com/office/drawing/2014/main" id="{3BCB454F-01D8-0C52-35AE-84681716CEE3}"/>
                      </a:ext>
                    </a:extLst>
                  </p:cNvPr>
                  <p:cNvSpPr/>
                  <p:nvPr/>
                </p:nvSpPr>
                <p:spPr>
                  <a:xfrm rot="10800000">
                    <a:off x="4530525" y="5018605"/>
                    <a:ext cx="716054" cy="719137"/>
                  </a:xfrm>
                  <a:custGeom>
                    <a:avLst/>
                    <a:gdLst>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5769 w 709613"/>
                      <a:gd name="connsiteY7" fmla="*/ 621506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28625 w 709613"/>
                      <a:gd name="connsiteY7" fmla="*/ 621506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5768 w 709613"/>
                      <a:gd name="connsiteY7" fmla="*/ 626268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1005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8149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1005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8148 w 709613"/>
                      <a:gd name="connsiteY7" fmla="*/ 628649 h 719137"/>
                      <a:gd name="connsiteX8" fmla="*/ 357188 w 709613"/>
                      <a:gd name="connsiteY8" fmla="*/ 538162 h 719137"/>
                      <a:gd name="connsiteX9" fmla="*/ 0 w 709613"/>
                      <a:gd name="connsiteY9" fmla="*/ 535781 h 719137"/>
                      <a:gd name="connsiteX10" fmla="*/ 4763 w 709613"/>
                      <a:gd name="connsiteY10" fmla="*/ 176212 h 719137"/>
                      <a:gd name="connsiteX0" fmla="*/ 4763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3386 w 709613"/>
                      <a:gd name="connsiteY7" fmla="*/ 633411 h 719137"/>
                      <a:gd name="connsiteX8" fmla="*/ 357188 w 709613"/>
                      <a:gd name="connsiteY8" fmla="*/ 538162 h 719137"/>
                      <a:gd name="connsiteX9" fmla="*/ 0 w 709613"/>
                      <a:gd name="connsiteY9" fmla="*/ 535781 h 719137"/>
                      <a:gd name="connsiteX10" fmla="*/ 4763 w 709613"/>
                      <a:gd name="connsiteY10" fmla="*/ 176212 h 719137"/>
                      <a:gd name="connsiteX0" fmla="*/ 288 w 712281"/>
                      <a:gd name="connsiteY0" fmla="*/ 176212 h 719137"/>
                      <a:gd name="connsiteX1" fmla="*/ 366999 w 712281"/>
                      <a:gd name="connsiteY1" fmla="*/ 176212 h 719137"/>
                      <a:gd name="connsiteX2" fmla="*/ 433674 w 712281"/>
                      <a:gd name="connsiteY2" fmla="*/ 83343 h 719137"/>
                      <a:gd name="connsiteX3" fmla="*/ 436056 w 712281"/>
                      <a:gd name="connsiteY3" fmla="*/ 0 h 719137"/>
                      <a:gd name="connsiteX4" fmla="*/ 712281 w 712281"/>
                      <a:gd name="connsiteY4" fmla="*/ 0 h 719137"/>
                      <a:gd name="connsiteX5" fmla="*/ 707518 w 712281"/>
                      <a:gd name="connsiteY5" fmla="*/ 719137 h 719137"/>
                      <a:gd name="connsiteX6" fmla="*/ 436056 w 712281"/>
                      <a:gd name="connsiteY6" fmla="*/ 719137 h 719137"/>
                      <a:gd name="connsiteX7" fmla="*/ 436054 w 712281"/>
                      <a:gd name="connsiteY7" fmla="*/ 633411 h 719137"/>
                      <a:gd name="connsiteX8" fmla="*/ 359856 w 712281"/>
                      <a:gd name="connsiteY8" fmla="*/ 538162 h 719137"/>
                      <a:gd name="connsiteX9" fmla="*/ 2668 w 712281"/>
                      <a:gd name="connsiteY9" fmla="*/ 535781 h 719137"/>
                      <a:gd name="connsiteX10" fmla="*/ 288 w 712281"/>
                      <a:gd name="connsiteY10" fmla="*/ 176212 h 719137"/>
                      <a:gd name="connsiteX0" fmla="*/ 459 w 710071"/>
                      <a:gd name="connsiteY0" fmla="*/ 176212 h 719137"/>
                      <a:gd name="connsiteX1" fmla="*/ 364789 w 710071"/>
                      <a:gd name="connsiteY1" fmla="*/ 176212 h 719137"/>
                      <a:gd name="connsiteX2" fmla="*/ 431464 w 710071"/>
                      <a:gd name="connsiteY2" fmla="*/ 83343 h 719137"/>
                      <a:gd name="connsiteX3" fmla="*/ 433846 w 710071"/>
                      <a:gd name="connsiteY3" fmla="*/ 0 h 719137"/>
                      <a:gd name="connsiteX4" fmla="*/ 710071 w 710071"/>
                      <a:gd name="connsiteY4" fmla="*/ 0 h 719137"/>
                      <a:gd name="connsiteX5" fmla="*/ 705308 w 710071"/>
                      <a:gd name="connsiteY5" fmla="*/ 719137 h 719137"/>
                      <a:gd name="connsiteX6" fmla="*/ 433846 w 710071"/>
                      <a:gd name="connsiteY6" fmla="*/ 719137 h 719137"/>
                      <a:gd name="connsiteX7" fmla="*/ 433844 w 710071"/>
                      <a:gd name="connsiteY7" fmla="*/ 633411 h 719137"/>
                      <a:gd name="connsiteX8" fmla="*/ 357646 w 710071"/>
                      <a:gd name="connsiteY8" fmla="*/ 538162 h 719137"/>
                      <a:gd name="connsiteX9" fmla="*/ 458 w 710071"/>
                      <a:gd name="connsiteY9" fmla="*/ 535781 h 719137"/>
                      <a:gd name="connsiteX10" fmla="*/ 459 w 710071"/>
                      <a:gd name="connsiteY10" fmla="*/ 176212 h 719137"/>
                      <a:gd name="connsiteX0" fmla="*/ -1 w 709611"/>
                      <a:gd name="connsiteY0" fmla="*/ 176212 h 719137"/>
                      <a:gd name="connsiteX1" fmla="*/ 364329 w 709611"/>
                      <a:gd name="connsiteY1" fmla="*/ 176212 h 719137"/>
                      <a:gd name="connsiteX2" fmla="*/ 431004 w 709611"/>
                      <a:gd name="connsiteY2" fmla="*/ 83343 h 719137"/>
                      <a:gd name="connsiteX3" fmla="*/ 433386 w 709611"/>
                      <a:gd name="connsiteY3" fmla="*/ 0 h 719137"/>
                      <a:gd name="connsiteX4" fmla="*/ 709611 w 709611"/>
                      <a:gd name="connsiteY4" fmla="*/ 0 h 719137"/>
                      <a:gd name="connsiteX5" fmla="*/ 704848 w 709611"/>
                      <a:gd name="connsiteY5" fmla="*/ 719137 h 719137"/>
                      <a:gd name="connsiteX6" fmla="*/ 433386 w 709611"/>
                      <a:gd name="connsiteY6" fmla="*/ 719137 h 719137"/>
                      <a:gd name="connsiteX7" fmla="*/ 433384 w 709611"/>
                      <a:gd name="connsiteY7" fmla="*/ 633411 h 719137"/>
                      <a:gd name="connsiteX8" fmla="*/ 357186 w 709611"/>
                      <a:gd name="connsiteY8" fmla="*/ 538162 h 719137"/>
                      <a:gd name="connsiteX9" fmla="*/ 154533 w 709611"/>
                      <a:gd name="connsiteY9" fmla="*/ 690317 h 719137"/>
                      <a:gd name="connsiteX0" fmla="*/ 1 w 709613"/>
                      <a:gd name="connsiteY0" fmla="*/ 176212 h 719137"/>
                      <a:gd name="connsiteX1" fmla="*/ 364331 w 709613"/>
                      <a:gd name="connsiteY1" fmla="*/ 176212 h 719137"/>
                      <a:gd name="connsiteX2" fmla="*/ 431006 w 709613"/>
                      <a:gd name="connsiteY2" fmla="*/ 83343 h 719137"/>
                      <a:gd name="connsiteX3" fmla="*/ 433388 w 709613"/>
                      <a:gd name="connsiteY3" fmla="*/ 0 h 719137"/>
                      <a:gd name="connsiteX4" fmla="*/ 709613 w 709613"/>
                      <a:gd name="connsiteY4" fmla="*/ 0 h 719137"/>
                      <a:gd name="connsiteX5" fmla="*/ 704850 w 709613"/>
                      <a:gd name="connsiteY5" fmla="*/ 719137 h 719137"/>
                      <a:gd name="connsiteX6" fmla="*/ 433388 w 709613"/>
                      <a:gd name="connsiteY6" fmla="*/ 719137 h 719137"/>
                      <a:gd name="connsiteX7" fmla="*/ 433386 w 709613"/>
                      <a:gd name="connsiteY7" fmla="*/ 633411 h 719137"/>
                      <a:gd name="connsiteX8" fmla="*/ 357188 w 709613"/>
                      <a:gd name="connsiteY8" fmla="*/ 538162 h 719137"/>
                      <a:gd name="connsiteX9" fmla="*/ 1609 w 709613"/>
                      <a:gd name="connsiteY9" fmla="*/ 541414 h 719137"/>
                      <a:gd name="connsiteX0" fmla="*/ 6442 w 716054"/>
                      <a:gd name="connsiteY0" fmla="*/ 176212 h 719137"/>
                      <a:gd name="connsiteX1" fmla="*/ 370772 w 716054"/>
                      <a:gd name="connsiteY1" fmla="*/ 176212 h 719137"/>
                      <a:gd name="connsiteX2" fmla="*/ 437447 w 716054"/>
                      <a:gd name="connsiteY2" fmla="*/ 83343 h 719137"/>
                      <a:gd name="connsiteX3" fmla="*/ 439829 w 716054"/>
                      <a:gd name="connsiteY3" fmla="*/ 0 h 719137"/>
                      <a:gd name="connsiteX4" fmla="*/ 716054 w 716054"/>
                      <a:gd name="connsiteY4" fmla="*/ 0 h 719137"/>
                      <a:gd name="connsiteX5" fmla="*/ 711291 w 716054"/>
                      <a:gd name="connsiteY5" fmla="*/ 719137 h 719137"/>
                      <a:gd name="connsiteX6" fmla="*/ 439829 w 716054"/>
                      <a:gd name="connsiteY6" fmla="*/ 719137 h 719137"/>
                      <a:gd name="connsiteX7" fmla="*/ 439827 w 716054"/>
                      <a:gd name="connsiteY7" fmla="*/ 633411 h 719137"/>
                      <a:gd name="connsiteX8" fmla="*/ 363629 w 716054"/>
                      <a:gd name="connsiteY8" fmla="*/ 538162 h 719137"/>
                      <a:gd name="connsiteX9" fmla="*/ 0 w 716054"/>
                      <a:gd name="connsiteY9" fmla="*/ 537388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054" h="719137">
                        <a:moveTo>
                          <a:pt x="6442" y="176212"/>
                        </a:moveTo>
                        <a:lnTo>
                          <a:pt x="370772" y="176212"/>
                        </a:lnTo>
                        <a:lnTo>
                          <a:pt x="437447" y="83343"/>
                        </a:lnTo>
                        <a:lnTo>
                          <a:pt x="439829" y="0"/>
                        </a:lnTo>
                        <a:lnTo>
                          <a:pt x="716054" y="0"/>
                        </a:lnTo>
                        <a:cubicBezTo>
                          <a:pt x="714466" y="239712"/>
                          <a:pt x="712879" y="479425"/>
                          <a:pt x="711291" y="719137"/>
                        </a:cubicBezTo>
                        <a:lnTo>
                          <a:pt x="439829" y="719137"/>
                        </a:lnTo>
                        <a:cubicBezTo>
                          <a:pt x="440623" y="686593"/>
                          <a:pt x="439033" y="665955"/>
                          <a:pt x="439827" y="633411"/>
                        </a:cubicBezTo>
                        <a:lnTo>
                          <a:pt x="363629" y="538162"/>
                        </a:lnTo>
                        <a:lnTo>
                          <a:pt x="0" y="53738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sp>
                <p:nvSpPr>
                  <p:cNvPr id="310" name="正方形/長方形 309">
                    <a:extLst>
                      <a:ext uri="{FF2B5EF4-FFF2-40B4-BE49-F238E27FC236}">
                        <a16:creationId xmlns:a16="http://schemas.microsoft.com/office/drawing/2014/main" id="{97FA20D1-4471-CCB8-170E-0D36ED950202}"/>
                      </a:ext>
                    </a:extLst>
                  </p:cNvPr>
                  <p:cNvSpPr/>
                  <p:nvPr/>
                </p:nvSpPr>
                <p:spPr>
                  <a:xfrm>
                    <a:off x="4039449" y="5140547"/>
                    <a:ext cx="283501" cy="47525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cxnSp>
                <p:nvCxnSpPr>
                  <p:cNvPr id="311" name="直線コネクタ 310">
                    <a:extLst>
                      <a:ext uri="{FF2B5EF4-FFF2-40B4-BE49-F238E27FC236}">
                        <a16:creationId xmlns:a16="http://schemas.microsoft.com/office/drawing/2014/main" id="{C1F6EF21-D2BF-CC02-D106-5CE6A5447475}"/>
                      </a:ext>
                    </a:extLst>
                  </p:cNvPr>
                  <p:cNvCxnSpPr/>
                  <p:nvPr/>
                </p:nvCxnSpPr>
                <p:spPr>
                  <a:xfrm flipH="1">
                    <a:off x="3702616" y="5017871"/>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a:extLst>
                      <a:ext uri="{FF2B5EF4-FFF2-40B4-BE49-F238E27FC236}">
                        <a16:creationId xmlns:a16="http://schemas.microsoft.com/office/drawing/2014/main" id="{BE0B755B-0C51-5CD8-A591-F211D3D3BD51}"/>
                      </a:ext>
                    </a:extLst>
                  </p:cNvPr>
                  <p:cNvCxnSpPr/>
                  <p:nvPr/>
                </p:nvCxnSpPr>
                <p:spPr>
                  <a:xfrm flipH="1">
                    <a:off x="3660102" y="5018604"/>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a:extLst>
                      <a:ext uri="{FF2B5EF4-FFF2-40B4-BE49-F238E27FC236}">
                        <a16:creationId xmlns:a16="http://schemas.microsoft.com/office/drawing/2014/main" id="{88EEA910-8862-E038-8B24-85C8AC884203}"/>
                      </a:ext>
                    </a:extLst>
                  </p:cNvPr>
                  <p:cNvCxnSpPr/>
                  <p:nvPr/>
                </p:nvCxnSpPr>
                <p:spPr>
                  <a:xfrm flipH="1">
                    <a:off x="3539075" y="5018606"/>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48D864DB-360F-5E54-AFB8-B3858F08DE19}"/>
                      </a:ext>
                    </a:extLst>
                  </p:cNvPr>
                  <p:cNvCxnSpPr/>
                  <p:nvPr/>
                </p:nvCxnSpPr>
                <p:spPr>
                  <a:xfrm flipH="1">
                    <a:off x="4612242" y="5016936"/>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直線コネクタ 314">
                    <a:extLst>
                      <a:ext uri="{FF2B5EF4-FFF2-40B4-BE49-F238E27FC236}">
                        <a16:creationId xmlns:a16="http://schemas.microsoft.com/office/drawing/2014/main" id="{120E01A4-193C-95C1-D1F9-FF41F62F0E53}"/>
                      </a:ext>
                    </a:extLst>
                  </p:cNvPr>
                  <p:cNvCxnSpPr/>
                  <p:nvPr/>
                </p:nvCxnSpPr>
                <p:spPr>
                  <a:xfrm flipH="1">
                    <a:off x="4569728" y="5012906"/>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D1D92C08-63B6-A365-471F-C92B5B4860C3}"/>
                      </a:ext>
                    </a:extLst>
                  </p:cNvPr>
                  <p:cNvCxnSpPr/>
                  <p:nvPr/>
                </p:nvCxnSpPr>
                <p:spPr>
                  <a:xfrm flipH="1">
                    <a:off x="4741512" y="5018606"/>
                    <a:ext cx="4763"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3" name="直線コネクタ 302">
                  <a:extLst>
                    <a:ext uri="{FF2B5EF4-FFF2-40B4-BE49-F238E27FC236}">
                      <a16:creationId xmlns:a16="http://schemas.microsoft.com/office/drawing/2014/main" id="{A28CF472-DFFB-249E-5068-A5255821468F}"/>
                    </a:ext>
                  </a:extLst>
                </p:cNvPr>
                <p:cNvCxnSpPr/>
                <p:nvPr/>
              </p:nvCxnSpPr>
              <p:spPr>
                <a:xfrm>
                  <a:off x="4697209" y="2257197"/>
                  <a:ext cx="0" cy="70274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4" name="テキスト ボックス 303">
                  <a:extLst>
                    <a:ext uri="{FF2B5EF4-FFF2-40B4-BE49-F238E27FC236}">
                      <a16:creationId xmlns:a16="http://schemas.microsoft.com/office/drawing/2014/main" id="{EE0A6FD3-F929-586F-E1AF-501AB36459F9}"/>
                    </a:ext>
                  </a:extLst>
                </p:cNvPr>
                <p:cNvSpPr txBox="1"/>
                <p:nvPr/>
              </p:nvSpPr>
              <p:spPr>
                <a:xfrm>
                  <a:off x="3953578" y="2753747"/>
                  <a:ext cx="342324" cy="250447"/>
                </a:xfrm>
                <a:prstGeom prst="rect">
                  <a:avLst/>
                </a:prstGeom>
                <a:noFill/>
              </p:spPr>
              <p:txBody>
                <a:bodyPr wrap="square" rtlCol="0">
                  <a:spAutoFit/>
                </a:bodyPr>
                <a:lstStyle/>
                <a:p>
                  <a:r>
                    <a:rPr lang="en-US" altLang="ja-JP" sz="1050" b="1" i="1" dirty="0">
                      <a:latin typeface="Times New Roman" panose="02020603050405020304" pitchFamily="18" charset="0"/>
                      <a:cs typeface="Times New Roman" panose="02020603050405020304" pitchFamily="18" charset="0"/>
                    </a:rPr>
                    <a:t>T</a:t>
                  </a:r>
                  <a:r>
                    <a:rPr lang="en-US" altLang="ja-JP" sz="1050" b="1" i="1" baseline="-25000" dirty="0">
                      <a:latin typeface="Times New Roman" panose="02020603050405020304" pitchFamily="18" charset="0"/>
                      <a:cs typeface="Times New Roman" panose="02020603050405020304" pitchFamily="18" charset="0"/>
                    </a:rPr>
                    <a:t>H</a:t>
                  </a:r>
                  <a:endParaRPr lang="ja-JP" altLang="en-US" sz="1050" b="1" i="1" baseline="-25000" dirty="0">
                    <a:latin typeface="Times New Roman" panose="02020603050405020304" pitchFamily="18" charset="0"/>
                    <a:cs typeface="Times New Roman" panose="02020603050405020304" pitchFamily="18" charset="0"/>
                  </a:endParaRPr>
                </a:p>
              </p:txBody>
            </p:sp>
            <p:sp>
              <p:nvSpPr>
                <p:cNvPr id="305" name="テキスト ボックス 304">
                  <a:extLst>
                    <a:ext uri="{FF2B5EF4-FFF2-40B4-BE49-F238E27FC236}">
                      <a16:creationId xmlns:a16="http://schemas.microsoft.com/office/drawing/2014/main" id="{0FFD5F79-D0B9-1A06-A6CC-6D19B891DDE6}"/>
                    </a:ext>
                  </a:extLst>
                </p:cNvPr>
                <p:cNvSpPr txBox="1"/>
                <p:nvPr/>
              </p:nvSpPr>
              <p:spPr>
                <a:xfrm>
                  <a:off x="4249898" y="2818489"/>
                  <a:ext cx="387819" cy="250447"/>
                </a:xfrm>
                <a:prstGeom prst="rect">
                  <a:avLst/>
                </a:prstGeom>
                <a:noFill/>
              </p:spPr>
              <p:txBody>
                <a:bodyPr wrap="square" rtlCol="0">
                  <a:spAutoFit/>
                </a:bodyPr>
                <a:lstStyle/>
                <a:p>
                  <a:r>
                    <a:rPr lang="en-US" altLang="ja-JP" sz="1050" b="1" i="1">
                      <a:latin typeface="Times New Roman" panose="02020603050405020304" pitchFamily="18" charset="0"/>
                      <a:cs typeface="Times New Roman" panose="02020603050405020304" pitchFamily="18" charset="0"/>
                    </a:rPr>
                    <a:t>T</a:t>
                  </a:r>
                  <a:r>
                    <a:rPr lang="en-US" altLang="ja-JP" sz="1050" b="1" i="1" baseline="-25000">
                      <a:latin typeface="Times New Roman" panose="02020603050405020304" pitchFamily="18" charset="0"/>
                      <a:cs typeface="Times New Roman" panose="02020603050405020304" pitchFamily="18" charset="0"/>
                    </a:rPr>
                    <a:t>C</a:t>
                  </a:r>
                  <a:endParaRPr lang="ja-JP" altLang="en-US" sz="1050" b="1" i="1" baseline="-25000">
                    <a:latin typeface="Times New Roman" panose="02020603050405020304" pitchFamily="18" charset="0"/>
                    <a:cs typeface="Times New Roman" panose="02020603050405020304" pitchFamily="18" charset="0"/>
                  </a:endParaRPr>
                </a:p>
              </p:txBody>
            </p:sp>
            <p:sp>
              <p:nvSpPr>
                <p:cNvPr id="306" name="正方形/長方形 305">
                  <a:extLst>
                    <a:ext uri="{FF2B5EF4-FFF2-40B4-BE49-F238E27FC236}">
                      <a16:creationId xmlns:a16="http://schemas.microsoft.com/office/drawing/2014/main" id="{6D3782DB-B76A-CA8A-F1F2-1C6F0DB724E6}"/>
                    </a:ext>
                  </a:extLst>
                </p:cNvPr>
                <p:cNvSpPr/>
                <p:nvPr/>
              </p:nvSpPr>
              <p:spPr>
                <a:xfrm>
                  <a:off x="3467224" y="2257197"/>
                  <a:ext cx="1231372" cy="8180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Times New Roman" panose="02020603050405020304" pitchFamily="18" charset="0"/>
                    <a:cs typeface="Times New Roman" panose="02020603050405020304" pitchFamily="18" charset="0"/>
                  </a:endParaRPr>
                </a:p>
              </p:txBody>
            </p:sp>
          </p:grpSp>
          <p:cxnSp>
            <p:nvCxnSpPr>
              <p:cNvPr id="238" name="直線矢印コネクタ 237">
                <a:extLst>
                  <a:ext uri="{FF2B5EF4-FFF2-40B4-BE49-F238E27FC236}">
                    <a16:creationId xmlns:a16="http://schemas.microsoft.com/office/drawing/2014/main" id="{C62146C3-86B4-69D6-7B18-F78E7C4CF1FB}"/>
                  </a:ext>
                </a:extLst>
              </p:cNvPr>
              <p:cNvCxnSpPr>
                <a:cxnSpLocks/>
              </p:cNvCxnSpPr>
              <p:nvPr/>
            </p:nvCxnSpPr>
            <p:spPr>
              <a:xfrm>
                <a:off x="4207843" y="1878639"/>
                <a:ext cx="121673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9" name="テキスト ボックス 238">
                <a:extLst>
                  <a:ext uri="{FF2B5EF4-FFF2-40B4-BE49-F238E27FC236}">
                    <a16:creationId xmlns:a16="http://schemas.microsoft.com/office/drawing/2014/main" id="{DEABAEF6-131E-68B0-9E24-3694CFCE51DC}"/>
                  </a:ext>
                </a:extLst>
              </p:cNvPr>
              <p:cNvSpPr txBox="1"/>
              <p:nvPr/>
            </p:nvSpPr>
            <p:spPr>
              <a:xfrm>
                <a:off x="7143460" y="980471"/>
                <a:ext cx="1026248" cy="554967"/>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L</a:t>
                </a:r>
                <a:r>
                  <a:rPr kumimoji="1" lang="en-US" altLang="ja-JP" sz="1400" i="1" dirty="0">
                    <a:latin typeface="Times New Roman" panose="02020603050405020304" pitchFamily="18" charset="0"/>
                    <a:cs typeface="Times New Roman" panose="02020603050405020304" pitchFamily="18" charset="0"/>
                  </a:rPr>
                  <a:t>tube1=</a:t>
                </a:r>
                <a:r>
                  <a:rPr kumimoji="1" lang="en-US" altLang="ja-JP" sz="1400" dirty="0">
                    <a:latin typeface="Times New Roman" panose="02020603050405020304" pitchFamily="18" charset="0"/>
                    <a:cs typeface="Times New Roman" panose="02020603050405020304" pitchFamily="18" charset="0"/>
                  </a:rPr>
                  <a:t>3165</a:t>
                </a:r>
                <a:endParaRPr kumimoji="1" lang="ja-JP" altLang="en-US" sz="3600" i="1" dirty="0">
                  <a:latin typeface="Times New Roman" panose="02020603050405020304" pitchFamily="18" charset="0"/>
                  <a:cs typeface="Times New Roman" panose="02020603050405020304" pitchFamily="18" charset="0"/>
                </a:endParaRPr>
              </a:p>
            </p:txBody>
          </p:sp>
          <p:sp>
            <p:nvSpPr>
              <p:cNvPr id="240" name="テキスト ボックス 239">
                <a:extLst>
                  <a:ext uri="{FF2B5EF4-FFF2-40B4-BE49-F238E27FC236}">
                    <a16:creationId xmlns:a16="http://schemas.microsoft.com/office/drawing/2014/main" id="{38899D5F-F402-57C0-C1E9-2A73287E7EC4}"/>
                  </a:ext>
                </a:extLst>
              </p:cNvPr>
              <p:cNvSpPr txBox="1"/>
              <p:nvPr/>
            </p:nvSpPr>
            <p:spPr>
              <a:xfrm>
                <a:off x="7075484" y="2551357"/>
                <a:ext cx="212081" cy="305232"/>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241" name="テキスト ボックス 240">
                <a:extLst>
                  <a:ext uri="{FF2B5EF4-FFF2-40B4-BE49-F238E27FC236}">
                    <a16:creationId xmlns:a16="http://schemas.microsoft.com/office/drawing/2014/main" id="{6C6B807B-DE77-8AC5-3A4F-69AB989CF525}"/>
                  </a:ext>
                </a:extLst>
              </p:cNvPr>
              <p:cNvSpPr txBox="1"/>
              <p:nvPr/>
            </p:nvSpPr>
            <p:spPr>
              <a:xfrm>
                <a:off x="7049035" y="2604123"/>
                <a:ext cx="271654" cy="314481"/>
              </a:xfrm>
              <a:prstGeom prst="rect">
                <a:avLst/>
              </a:prstGeom>
              <a:noFill/>
            </p:spPr>
            <p:txBody>
              <a:bodyPr wrap="none" rtlCol="0">
                <a:spAutoFit/>
              </a:bodyPr>
              <a:lstStyle/>
              <a:p>
                <a:r>
                  <a:rPr kumimoji="1" lang="en-US" altLang="ja-JP" sz="1100" i="1" dirty="0">
                    <a:latin typeface="Times New Roman" panose="02020603050405020304" pitchFamily="18" charset="0"/>
                    <a:cs typeface="Times New Roman" panose="02020603050405020304" pitchFamily="18" charset="0"/>
                  </a:rPr>
                  <a:t>B</a:t>
                </a:r>
                <a:r>
                  <a:rPr lang="en-US" altLang="ja-JP" sz="900" i="1" dirty="0">
                    <a:latin typeface="Times New Roman" panose="02020603050405020304" pitchFamily="18" charset="0"/>
                    <a:cs typeface="Times New Roman" panose="02020603050405020304" pitchFamily="18" charset="0"/>
                  </a:rPr>
                  <a:t>1</a:t>
                </a:r>
                <a:endParaRPr kumimoji="1" lang="ja-JP" altLang="en-US" i="1" dirty="0">
                  <a:latin typeface="Times New Roman" panose="02020603050405020304" pitchFamily="18" charset="0"/>
                  <a:cs typeface="Times New Roman" panose="02020603050405020304" pitchFamily="18" charset="0"/>
                </a:endParaRPr>
              </a:p>
            </p:txBody>
          </p:sp>
          <p:sp>
            <p:nvSpPr>
              <p:cNvPr id="242" name="テキスト ボックス 241">
                <a:extLst>
                  <a:ext uri="{FF2B5EF4-FFF2-40B4-BE49-F238E27FC236}">
                    <a16:creationId xmlns:a16="http://schemas.microsoft.com/office/drawing/2014/main" id="{2AFA71D6-8E8E-7B36-3607-556C4BCF2F34}"/>
                  </a:ext>
                </a:extLst>
              </p:cNvPr>
              <p:cNvSpPr txBox="1"/>
              <p:nvPr/>
            </p:nvSpPr>
            <p:spPr>
              <a:xfrm>
                <a:off x="7051472" y="2478868"/>
                <a:ext cx="271654" cy="314481"/>
              </a:xfrm>
              <a:prstGeom prst="rect">
                <a:avLst/>
              </a:prstGeom>
              <a:noFill/>
            </p:spPr>
            <p:txBody>
              <a:bodyPr wrap="none" rtlCol="0">
                <a:spAutoFit/>
              </a:bodyPr>
              <a:lstStyle/>
              <a:p>
                <a:r>
                  <a:rPr kumimoji="1" lang="en-US" altLang="ja-JP" sz="1100" i="1" dirty="0">
                    <a:latin typeface="Times New Roman" panose="02020603050405020304" pitchFamily="18" charset="0"/>
                    <a:cs typeface="Times New Roman" panose="02020603050405020304" pitchFamily="18" charset="0"/>
                  </a:rPr>
                  <a:t>A</a:t>
                </a:r>
                <a:r>
                  <a:rPr lang="en-US" altLang="ja-JP" sz="900" i="1" dirty="0">
                    <a:latin typeface="Times New Roman" panose="02020603050405020304" pitchFamily="18" charset="0"/>
                    <a:cs typeface="Times New Roman" panose="02020603050405020304" pitchFamily="18" charset="0"/>
                  </a:rPr>
                  <a:t>1</a:t>
                </a:r>
                <a:endParaRPr kumimoji="1" lang="ja-JP" altLang="en-US" i="1" dirty="0">
                  <a:latin typeface="Times New Roman" panose="02020603050405020304" pitchFamily="18" charset="0"/>
                  <a:cs typeface="Times New Roman" panose="02020603050405020304" pitchFamily="18" charset="0"/>
                </a:endParaRPr>
              </a:p>
            </p:txBody>
          </p:sp>
          <p:sp>
            <p:nvSpPr>
              <p:cNvPr id="243" name="テキスト ボックス 242">
                <a:extLst>
                  <a:ext uri="{FF2B5EF4-FFF2-40B4-BE49-F238E27FC236}">
                    <a16:creationId xmlns:a16="http://schemas.microsoft.com/office/drawing/2014/main" id="{1396F723-3FAD-04FD-F998-C50B327CBFA2}"/>
                  </a:ext>
                </a:extLst>
              </p:cNvPr>
              <p:cNvSpPr txBox="1"/>
              <p:nvPr/>
            </p:nvSpPr>
            <p:spPr>
              <a:xfrm>
                <a:off x="7077921" y="2429913"/>
                <a:ext cx="212081" cy="305232"/>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cxnSp>
            <p:nvCxnSpPr>
              <p:cNvPr id="244" name="直線矢印コネクタ 243">
                <a:extLst>
                  <a:ext uri="{FF2B5EF4-FFF2-40B4-BE49-F238E27FC236}">
                    <a16:creationId xmlns:a16="http://schemas.microsoft.com/office/drawing/2014/main" id="{9A59B127-1AF4-333F-A9CD-3D0E869119F5}"/>
                  </a:ext>
                </a:extLst>
              </p:cNvPr>
              <p:cNvCxnSpPr/>
              <p:nvPr/>
            </p:nvCxnSpPr>
            <p:spPr>
              <a:xfrm flipH="1">
                <a:off x="7561403" y="2653953"/>
                <a:ext cx="25908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テキスト ボックス 244">
                <a:extLst>
                  <a:ext uri="{FF2B5EF4-FFF2-40B4-BE49-F238E27FC236}">
                    <a16:creationId xmlns:a16="http://schemas.microsoft.com/office/drawing/2014/main" id="{75AA27C3-9E97-D4B3-6500-695604049595}"/>
                  </a:ext>
                </a:extLst>
              </p:cNvPr>
              <p:cNvSpPr txBox="1"/>
              <p:nvPr/>
            </p:nvSpPr>
            <p:spPr>
              <a:xfrm>
                <a:off x="7554937" y="2328338"/>
                <a:ext cx="303426" cy="406975"/>
              </a:xfrm>
              <a:prstGeom prst="rect">
                <a:avLst/>
              </a:prstGeom>
              <a:noFill/>
            </p:spPr>
            <p:txBody>
              <a:bodyPr wrap="none" rtlCol="0">
                <a:spAutoFit/>
              </a:bodyPr>
              <a:lstStyle/>
              <a:p>
                <a:r>
                  <a:rPr kumimoji="1" lang="en-US" altLang="ja-JP" sz="1600" b="1" i="1" dirty="0">
                    <a:latin typeface="Times New Roman" panose="02020603050405020304" pitchFamily="18" charset="0"/>
                    <a:cs typeface="Times New Roman" panose="02020603050405020304" pitchFamily="18" charset="0"/>
                  </a:rPr>
                  <a:t>W</a:t>
                </a:r>
                <a:endParaRPr kumimoji="1" lang="ja-JP" altLang="en-US" sz="2400" b="1" i="1" dirty="0">
                  <a:latin typeface="Times New Roman" panose="02020603050405020304" pitchFamily="18" charset="0"/>
                  <a:cs typeface="Times New Roman" panose="02020603050405020304" pitchFamily="18" charset="0"/>
                </a:endParaRPr>
              </a:p>
            </p:txBody>
          </p:sp>
          <p:cxnSp>
            <p:nvCxnSpPr>
              <p:cNvPr id="246" name="直線コネクタ 245">
                <a:extLst>
                  <a:ext uri="{FF2B5EF4-FFF2-40B4-BE49-F238E27FC236}">
                    <a16:creationId xmlns:a16="http://schemas.microsoft.com/office/drawing/2014/main" id="{7FB076EF-7681-6078-72C1-C9D6664AA39A}"/>
                  </a:ext>
                </a:extLst>
              </p:cNvPr>
              <p:cNvCxnSpPr>
                <a:cxnSpLocks/>
              </p:cNvCxnSpPr>
              <p:nvPr/>
            </p:nvCxnSpPr>
            <p:spPr>
              <a:xfrm>
                <a:off x="7420897" y="1826277"/>
                <a:ext cx="0" cy="822511"/>
              </a:xfrm>
              <a:prstGeom prst="line">
                <a:avLst/>
              </a:prstGeom>
            </p:spPr>
            <p:style>
              <a:lnRef idx="1">
                <a:schemeClr val="dk1"/>
              </a:lnRef>
              <a:fillRef idx="0">
                <a:schemeClr val="dk1"/>
              </a:fillRef>
              <a:effectRef idx="0">
                <a:schemeClr val="dk1"/>
              </a:effectRef>
              <a:fontRef idx="minor">
                <a:schemeClr val="tx1"/>
              </a:fontRef>
            </p:style>
          </p:cxnSp>
          <p:cxnSp>
            <p:nvCxnSpPr>
              <p:cNvPr id="247" name="直線コネクタ 246">
                <a:extLst>
                  <a:ext uri="{FF2B5EF4-FFF2-40B4-BE49-F238E27FC236}">
                    <a16:creationId xmlns:a16="http://schemas.microsoft.com/office/drawing/2014/main" id="{FC98A2B6-C147-AC19-1112-EE3BCDE001CA}"/>
                  </a:ext>
                </a:extLst>
              </p:cNvPr>
              <p:cNvCxnSpPr>
                <a:cxnSpLocks/>
              </p:cNvCxnSpPr>
              <p:nvPr/>
            </p:nvCxnSpPr>
            <p:spPr>
              <a:xfrm>
                <a:off x="7966600" y="1834896"/>
                <a:ext cx="0" cy="846996"/>
              </a:xfrm>
              <a:prstGeom prst="line">
                <a:avLst/>
              </a:prstGeom>
            </p:spPr>
            <p:style>
              <a:lnRef idx="1">
                <a:schemeClr val="dk1"/>
              </a:lnRef>
              <a:fillRef idx="0">
                <a:schemeClr val="dk1"/>
              </a:fillRef>
              <a:effectRef idx="0">
                <a:schemeClr val="dk1"/>
              </a:effectRef>
              <a:fontRef idx="minor">
                <a:schemeClr val="tx1"/>
              </a:fontRef>
            </p:style>
          </p:cxnSp>
          <p:cxnSp>
            <p:nvCxnSpPr>
              <p:cNvPr id="248" name="直線矢印コネクタ 247">
                <a:extLst>
                  <a:ext uri="{FF2B5EF4-FFF2-40B4-BE49-F238E27FC236}">
                    <a16:creationId xmlns:a16="http://schemas.microsoft.com/office/drawing/2014/main" id="{1A3C4A4A-5444-7FCF-D137-F1E0BE7E1B92}"/>
                  </a:ext>
                </a:extLst>
              </p:cNvPr>
              <p:cNvCxnSpPr>
                <a:cxnSpLocks/>
              </p:cNvCxnSpPr>
              <p:nvPr/>
            </p:nvCxnSpPr>
            <p:spPr>
              <a:xfrm>
                <a:off x="7415011" y="1873435"/>
                <a:ext cx="55158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49" name="テキスト ボックス 248">
                <a:extLst>
                  <a:ext uri="{FF2B5EF4-FFF2-40B4-BE49-F238E27FC236}">
                    <a16:creationId xmlns:a16="http://schemas.microsoft.com/office/drawing/2014/main" id="{067F797F-CAB7-9944-D336-AAA2B16D2ADB}"/>
                  </a:ext>
                </a:extLst>
              </p:cNvPr>
              <p:cNvSpPr txBox="1"/>
              <p:nvPr/>
            </p:nvSpPr>
            <p:spPr>
              <a:xfrm>
                <a:off x="7507835" y="1539622"/>
                <a:ext cx="406687" cy="406975"/>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866</a:t>
                </a:r>
                <a:endParaRPr kumimoji="1" lang="ja-JP" altLang="en-US" sz="2400" dirty="0">
                  <a:latin typeface="Times New Roman" panose="02020603050405020304" pitchFamily="18" charset="0"/>
                  <a:cs typeface="Times New Roman" panose="02020603050405020304" pitchFamily="18" charset="0"/>
                </a:endParaRPr>
              </a:p>
            </p:txBody>
          </p:sp>
          <p:sp>
            <p:nvSpPr>
              <p:cNvPr id="250" name="楕円 249">
                <a:extLst>
                  <a:ext uri="{FF2B5EF4-FFF2-40B4-BE49-F238E27FC236}">
                    <a16:creationId xmlns:a16="http://schemas.microsoft.com/office/drawing/2014/main" id="{E7BD535F-43C8-92C4-E29B-FD25C3791CDB}"/>
                  </a:ext>
                </a:extLst>
              </p:cNvPr>
              <p:cNvSpPr/>
              <p:nvPr/>
            </p:nvSpPr>
            <p:spPr>
              <a:xfrm>
                <a:off x="7394630" y="2636173"/>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51" name="楕円 250">
                <a:extLst>
                  <a:ext uri="{FF2B5EF4-FFF2-40B4-BE49-F238E27FC236}">
                    <a16:creationId xmlns:a16="http://schemas.microsoft.com/office/drawing/2014/main" id="{638BAFFA-8370-B207-89FA-804D65E5CEB6}"/>
                  </a:ext>
                </a:extLst>
              </p:cNvPr>
              <p:cNvSpPr/>
              <p:nvPr/>
            </p:nvSpPr>
            <p:spPr>
              <a:xfrm>
                <a:off x="7943741" y="2636173"/>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cxnSp>
            <p:nvCxnSpPr>
              <p:cNvPr id="252" name="直線矢印コネクタ 251">
                <a:extLst>
                  <a:ext uri="{FF2B5EF4-FFF2-40B4-BE49-F238E27FC236}">
                    <a16:creationId xmlns:a16="http://schemas.microsoft.com/office/drawing/2014/main" id="{7B9ECE99-32BC-7207-64C9-E310D1C60219}"/>
                  </a:ext>
                </a:extLst>
              </p:cNvPr>
              <p:cNvCxnSpPr>
                <a:cxnSpLocks/>
              </p:cNvCxnSpPr>
              <p:nvPr/>
            </p:nvCxnSpPr>
            <p:spPr>
              <a:xfrm>
                <a:off x="7966600" y="1873435"/>
                <a:ext cx="308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3" name="テキスト ボックス 252">
                <a:extLst>
                  <a:ext uri="{FF2B5EF4-FFF2-40B4-BE49-F238E27FC236}">
                    <a16:creationId xmlns:a16="http://schemas.microsoft.com/office/drawing/2014/main" id="{86FB50DF-941E-6D7F-EDE1-781C6F715786}"/>
                  </a:ext>
                </a:extLst>
              </p:cNvPr>
              <p:cNvSpPr txBox="1"/>
              <p:nvPr/>
            </p:nvSpPr>
            <p:spPr>
              <a:xfrm>
                <a:off x="7917326" y="1543254"/>
                <a:ext cx="406687" cy="406975"/>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207</a:t>
                </a:r>
                <a:endParaRPr kumimoji="1" lang="ja-JP" altLang="en-US" sz="2400" dirty="0">
                  <a:latin typeface="Times New Roman" panose="02020603050405020304" pitchFamily="18" charset="0"/>
                  <a:cs typeface="Times New Roman" panose="02020603050405020304" pitchFamily="18" charset="0"/>
                </a:endParaRPr>
              </a:p>
            </p:txBody>
          </p:sp>
          <p:cxnSp>
            <p:nvCxnSpPr>
              <p:cNvPr id="254" name="直線矢印コネクタ 253">
                <a:extLst>
                  <a:ext uri="{FF2B5EF4-FFF2-40B4-BE49-F238E27FC236}">
                    <a16:creationId xmlns:a16="http://schemas.microsoft.com/office/drawing/2014/main" id="{5367B01C-DC72-F566-E0F6-BF18A52DD79C}"/>
                  </a:ext>
                </a:extLst>
              </p:cNvPr>
              <p:cNvCxnSpPr/>
              <p:nvPr/>
            </p:nvCxnSpPr>
            <p:spPr>
              <a:xfrm flipH="1">
                <a:off x="6914253" y="3624533"/>
                <a:ext cx="25908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直線矢印コネクタ 254">
                <a:extLst>
                  <a:ext uri="{FF2B5EF4-FFF2-40B4-BE49-F238E27FC236}">
                    <a16:creationId xmlns:a16="http://schemas.microsoft.com/office/drawing/2014/main" id="{15CE0F10-402B-72DB-2AB6-F922D9108626}"/>
                  </a:ext>
                </a:extLst>
              </p:cNvPr>
              <p:cNvCxnSpPr/>
              <p:nvPr/>
            </p:nvCxnSpPr>
            <p:spPr>
              <a:xfrm flipH="1">
                <a:off x="5236658" y="3624533"/>
                <a:ext cx="25908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 name="楕円 255">
                <a:extLst>
                  <a:ext uri="{FF2B5EF4-FFF2-40B4-BE49-F238E27FC236}">
                    <a16:creationId xmlns:a16="http://schemas.microsoft.com/office/drawing/2014/main" id="{08DCD88F-DB92-3A73-4E74-5FE269BB3F0B}"/>
                  </a:ext>
                </a:extLst>
              </p:cNvPr>
              <p:cNvSpPr/>
              <p:nvPr/>
            </p:nvSpPr>
            <p:spPr>
              <a:xfrm>
                <a:off x="7442251" y="3601422"/>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cxnSp>
            <p:nvCxnSpPr>
              <p:cNvPr id="257" name="直線矢印コネクタ 256">
                <a:extLst>
                  <a:ext uri="{FF2B5EF4-FFF2-40B4-BE49-F238E27FC236}">
                    <a16:creationId xmlns:a16="http://schemas.microsoft.com/office/drawing/2014/main" id="{B5F5FC02-8D85-40A7-E38D-966EB9B73C6A}"/>
                  </a:ext>
                </a:extLst>
              </p:cNvPr>
              <p:cNvCxnSpPr>
                <a:cxnSpLocks/>
                <a:endCxn id="256" idx="4"/>
              </p:cNvCxnSpPr>
              <p:nvPr/>
            </p:nvCxnSpPr>
            <p:spPr>
              <a:xfrm flipV="1">
                <a:off x="7464623" y="3647141"/>
                <a:ext cx="488" cy="44289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8" name="楕円 257">
                <a:extLst>
                  <a:ext uri="{FF2B5EF4-FFF2-40B4-BE49-F238E27FC236}">
                    <a16:creationId xmlns:a16="http://schemas.microsoft.com/office/drawing/2014/main" id="{8C046D62-FE96-833C-6CA6-F5384A93BFBA}"/>
                  </a:ext>
                </a:extLst>
              </p:cNvPr>
              <p:cNvSpPr/>
              <p:nvPr/>
            </p:nvSpPr>
            <p:spPr>
              <a:xfrm>
                <a:off x="4922021" y="3601673"/>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59" name="楕円 258">
                <a:extLst>
                  <a:ext uri="{FF2B5EF4-FFF2-40B4-BE49-F238E27FC236}">
                    <a16:creationId xmlns:a16="http://schemas.microsoft.com/office/drawing/2014/main" id="{C4CE08DE-BB7F-CA80-B718-4A6582CA6032}"/>
                  </a:ext>
                </a:extLst>
              </p:cNvPr>
              <p:cNvSpPr/>
              <p:nvPr/>
            </p:nvSpPr>
            <p:spPr>
              <a:xfrm>
                <a:off x="4928548" y="40430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cxnSp>
            <p:nvCxnSpPr>
              <p:cNvPr id="260" name="直線矢印コネクタ 259">
                <a:extLst>
                  <a:ext uri="{FF2B5EF4-FFF2-40B4-BE49-F238E27FC236}">
                    <a16:creationId xmlns:a16="http://schemas.microsoft.com/office/drawing/2014/main" id="{20E9EEF8-9CF2-1CF5-828F-0CC24A5A128A}"/>
                  </a:ext>
                </a:extLst>
              </p:cNvPr>
              <p:cNvCxnSpPr>
                <a:cxnSpLocks/>
                <a:stCxn id="259" idx="0"/>
              </p:cNvCxnSpPr>
              <p:nvPr/>
            </p:nvCxnSpPr>
            <p:spPr>
              <a:xfrm flipH="1" flipV="1">
                <a:off x="4951276" y="3647392"/>
                <a:ext cx="132" cy="3957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直線矢印コネクタ 260">
                <a:extLst>
                  <a:ext uri="{FF2B5EF4-FFF2-40B4-BE49-F238E27FC236}">
                    <a16:creationId xmlns:a16="http://schemas.microsoft.com/office/drawing/2014/main" id="{9E585E5F-30A7-B7D5-E9F2-0DF501D2FE30}"/>
                  </a:ext>
                </a:extLst>
              </p:cNvPr>
              <p:cNvCxnSpPr>
                <a:cxnSpLocks/>
              </p:cNvCxnSpPr>
              <p:nvPr/>
            </p:nvCxnSpPr>
            <p:spPr>
              <a:xfrm>
                <a:off x="7420091" y="2684748"/>
                <a:ext cx="0" cy="31347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直線矢印コネクタ 261">
                <a:extLst>
                  <a:ext uri="{FF2B5EF4-FFF2-40B4-BE49-F238E27FC236}">
                    <a16:creationId xmlns:a16="http://schemas.microsoft.com/office/drawing/2014/main" id="{1DEB1D7E-EBD3-371C-12A7-341CD511A642}"/>
                  </a:ext>
                </a:extLst>
              </p:cNvPr>
              <p:cNvCxnSpPr>
                <a:cxnSpLocks/>
              </p:cNvCxnSpPr>
              <p:nvPr/>
            </p:nvCxnSpPr>
            <p:spPr>
              <a:xfrm>
                <a:off x="7967528" y="2679885"/>
                <a:ext cx="0" cy="31347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3" name="テキスト ボックス 262">
                <a:extLst>
                  <a:ext uri="{FF2B5EF4-FFF2-40B4-BE49-F238E27FC236}">
                    <a16:creationId xmlns:a16="http://schemas.microsoft.com/office/drawing/2014/main" id="{6E4D10E4-5137-0040-6875-0A48A31D8DB1}"/>
                  </a:ext>
                </a:extLst>
              </p:cNvPr>
              <p:cNvSpPr txBox="1"/>
              <p:nvPr/>
            </p:nvSpPr>
            <p:spPr>
              <a:xfrm>
                <a:off x="6991334" y="3112695"/>
                <a:ext cx="286217" cy="554967"/>
              </a:xfrm>
              <a:prstGeom prst="rect">
                <a:avLst/>
              </a:prstGeom>
              <a:noFill/>
            </p:spPr>
            <p:txBody>
              <a:bodyPr wrap="none" rtlCol="0">
                <a:spAutoFit/>
              </a:bodyPr>
              <a:lstStyle/>
              <a:p>
                <a:r>
                  <a:rPr kumimoji="1" lang="en-US" altLang="ja-JP" sz="2400" b="1" i="1" dirty="0">
                    <a:latin typeface="Times New Roman" panose="02020603050405020304" pitchFamily="18" charset="0"/>
                    <a:cs typeface="Times New Roman" panose="02020603050405020304" pitchFamily="18" charset="0"/>
                  </a:rPr>
                  <a:t>i</a:t>
                </a:r>
                <a:r>
                  <a:rPr kumimoji="1" lang="en-US" altLang="ja-JP" sz="1100" b="1" i="1" dirty="0">
                    <a:latin typeface="Times New Roman" panose="02020603050405020304" pitchFamily="18" charset="0"/>
                    <a:cs typeface="Times New Roman" panose="02020603050405020304" pitchFamily="18" charset="0"/>
                  </a:rPr>
                  <a:t>1</a:t>
                </a:r>
                <a:endParaRPr kumimoji="1" lang="ja-JP" altLang="en-US" sz="3600" b="1" i="1" dirty="0">
                  <a:latin typeface="Times New Roman" panose="02020603050405020304" pitchFamily="18" charset="0"/>
                  <a:cs typeface="Times New Roman" panose="02020603050405020304" pitchFamily="18" charset="0"/>
                </a:endParaRPr>
              </a:p>
            </p:txBody>
          </p:sp>
          <p:sp>
            <p:nvSpPr>
              <p:cNvPr id="264" name="テキスト ボックス 263">
                <a:extLst>
                  <a:ext uri="{FF2B5EF4-FFF2-40B4-BE49-F238E27FC236}">
                    <a16:creationId xmlns:a16="http://schemas.microsoft.com/office/drawing/2014/main" id="{AEAEBB73-4F03-E012-E304-CBA2D6C1D783}"/>
                  </a:ext>
                </a:extLst>
              </p:cNvPr>
              <p:cNvSpPr txBox="1"/>
              <p:nvPr/>
            </p:nvSpPr>
            <p:spPr>
              <a:xfrm>
                <a:off x="5375195" y="3129117"/>
                <a:ext cx="286217" cy="554967"/>
              </a:xfrm>
              <a:prstGeom prst="rect">
                <a:avLst/>
              </a:prstGeom>
              <a:noFill/>
            </p:spPr>
            <p:txBody>
              <a:bodyPr wrap="none" rtlCol="0">
                <a:spAutoFit/>
              </a:bodyPr>
              <a:lstStyle/>
              <a:p>
                <a:r>
                  <a:rPr kumimoji="1" lang="en-US" altLang="ja-JP" sz="2400" b="1" i="1" dirty="0">
                    <a:latin typeface="Times New Roman" panose="02020603050405020304" pitchFamily="18" charset="0"/>
                    <a:cs typeface="Times New Roman" panose="02020603050405020304" pitchFamily="18" charset="0"/>
                  </a:rPr>
                  <a:t>i</a:t>
                </a:r>
                <a:r>
                  <a:rPr kumimoji="1" lang="en-US" altLang="ja-JP" sz="1100" b="1" i="1" dirty="0">
                    <a:latin typeface="Times New Roman" panose="02020603050405020304" pitchFamily="18" charset="0"/>
                    <a:cs typeface="Times New Roman" panose="02020603050405020304" pitchFamily="18" charset="0"/>
                  </a:rPr>
                  <a:t>2</a:t>
                </a:r>
                <a:endParaRPr kumimoji="1" lang="ja-JP" altLang="en-US" sz="3600" b="1" i="1" dirty="0">
                  <a:latin typeface="Times New Roman" panose="02020603050405020304" pitchFamily="18" charset="0"/>
                  <a:cs typeface="Times New Roman" panose="02020603050405020304" pitchFamily="18" charset="0"/>
                </a:endParaRPr>
              </a:p>
            </p:txBody>
          </p:sp>
          <p:sp>
            <p:nvSpPr>
              <p:cNvPr id="265" name="テキスト ボックス 264">
                <a:extLst>
                  <a:ext uri="{FF2B5EF4-FFF2-40B4-BE49-F238E27FC236}">
                    <a16:creationId xmlns:a16="http://schemas.microsoft.com/office/drawing/2014/main" id="{BEF64A46-B790-482F-A73D-E306C4A65965}"/>
                  </a:ext>
                </a:extLst>
              </p:cNvPr>
              <p:cNvSpPr txBox="1"/>
              <p:nvPr/>
            </p:nvSpPr>
            <p:spPr>
              <a:xfrm>
                <a:off x="7476196" y="3515170"/>
                <a:ext cx="377561" cy="554967"/>
              </a:xfrm>
              <a:prstGeom prst="rect">
                <a:avLst/>
              </a:prstGeom>
              <a:noFill/>
            </p:spPr>
            <p:txBody>
              <a:bodyPr wrap="none" rtlCol="0">
                <a:spAutoFit/>
              </a:bodyPr>
              <a:lstStyle/>
              <a:p>
                <a:r>
                  <a:rPr kumimoji="1" lang="en-US" altLang="ja-JP" sz="2400" b="1" i="1" dirty="0">
                    <a:latin typeface="Times New Roman" panose="02020603050405020304" pitchFamily="18" charset="0"/>
                    <a:cs typeface="Times New Roman" panose="02020603050405020304" pitchFamily="18" charset="0"/>
                  </a:rPr>
                  <a:t>v</a:t>
                </a:r>
                <a:r>
                  <a:rPr kumimoji="1" lang="en-US" altLang="ja-JP" sz="1100" b="1" i="1" dirty="0">
                    <a:latin typeface="Times New Roman" panose="02020603050405020304" pitchFamily="18" charset="0"/>
                    <a:cs typeface="Times New Roman" panose="02020603050405020304" pitchFamily="18" charset="0"/>
                  </a:rPr>
                  <a:t>s1</a:t>
                </a:r>
                <a:endParaRPr kumimoji="1" lang="ja-JP" altLang="en-US" sz="3600" b="1" i="1" dirty="0">
                  <a:latin typeface="Times New Roman" panose="02020603050405020304" pitchFamily="18" charset="0"/>
                  <a:cs typeface="Times New Roman" panose="02020603050405020304" pitchFamily="18" charset="0"/>
                </a:endParaRPr>
              </a:p>
            </p:txBody>
          </p:sp>
          <p:sp>
            <p:nvSpPr>
              <p:cNvPr id="266" name="テキスト ボックス 265">
                <a:extLst>
                  <a:ext uri="{FF2B5EF4-FFF2-40B4-BE49-F238E27FC236}">
                    <a16:creationId xmlns:a16="http://schemas.microsoft.com/office/drawing/2014/main" id="{F91F0E85-4FA2-AB68-814E-A8B5EB363584}"/>
                  </a:ext>
                </a:extLst>
              </p:cNvPr>
              <p:cNvSpPr txBox="1"/>
              <p:nvPr/>
            </p:nvSpPr>
            <p:spPr>
              <a:xfrm>
                <a:off x="4936303" y="3542987"/>
                <a:ext cx="377561" cy="554967"/>
              </a:xfrm>
              <a:prstGeom prst="rect">
                <a:avLst/>
              </a:prstGeom>
              <a:noFill/>
            </p:spPr>
            <p:txBody>
              <a:bodyPr wrap="none" rtlCol="0">
                <a:spAutoFit/>
              </a:bodyPr>
              <a:lstStyle/>
              <a:p>
                <a:r>
                  <a:rPr kumimoji="1" lang="en-US" altLang="ja-JP" sz="2400" b="1" i="1" dirty="0">
                    <a:latin typeface="Times New Roman" panose="02020603050405020304" pitchFamily="18" charset="0"/>
                    <a:cs typeface="Times New Roman" panose="02020603050405020304" pitchFamily="18" charset="0"/>
                  </a:rPr>
                  <a:t>v</a:t>
                </a:r>
                <a:r>
                  <a:rPr kumimoji="1" lang="en-US" altLang="ja-JP" sz="1100" b="1" i="1" dirty="0">
                    <a:latin typeface="Times New Roman" panose="02020603050405020304" pitchFamily="18" charset="0"/>
                    <a:cs typeface="Times New Roman" panose="02020603050405020304" pitchFamily="18" charset="0"/>
                  </a:rPr>
                  <a:t>s2</a:t>
                </a:r>
                <a:endParaRPr kumimoji="1" lang="ja-JP" altLang="en-US" sz="3600" b="1" i="1" dirty="0">
                  <a:latin typeface="Times New Roman" panose="02020603050405020304" pitchFamily="18" charset="0"/>
                  <a:cs typeface="Times New Roman" panose="02020603050405020304" pitchFamily="18" charset="0"/>
                </a:endParaRPr>
              </a:p>
            </p:txBody>
          </p:sp>
          <p:sp>
            <p:nvSpPr>
              <p:cNvPr id="267" name="テキスト ボックス 266">
                <a:extLst>
                  <a:ext uri="{FF2B5EF4-FFF2-40B4-BE49-F238E27FC236}">
                    <a16:creationId xmlns:a16="http://schemas.microsoft.com/office/drawing/2014/main" id="{8BD1DCBB-EC2F-3261-4FA8-869582C6D1D9}"/>
                  </a:ext>
                </a:extLst>
              </p:cNvPr>
              <p:cNvSpPr txBox="1"/>
              <p:nvPr/>
            </p:nvSpPr>
            <p:spPr>
              <a:xfrm>
                <a:off x="3038247" y="2315660"/>
                <a:ext cx="237062" cy="369978"/>
              </a:xfrm>
              <a:prstGeom prst="rect">
                <a:avLst/>
              </a:prstGeom>
              <a:noFill/>
            </p:spPr>
            <p:txBody>
              <a:bodyPr wrap="square" rtlCol="0">
                <a:spAutoFit/>
              </a:bodyPr>
              <a:lstStyle/>
              <a:p>
                <a:r>
                  <a:rPr lang="en-US" altLang="ja-JP" sz="1400" b="1" i="1">
                    <a:latin typeface="Times New Roman" panose="02020603050405020304" pitchFamily="18" charset="0"/>
                    <a:cs typeface="Times New Roman" panose="02020603050405020304" pitchFamily="18" charset="0"/>
                  </a:rPr>
                  <a:t>+</a:t>
                </a:r>
                <a:endParaRPr lang="ja-JP" altLang="en-US" sz="1400" b="1" baseline="-25000">
                  <a:latin typeface="Times New Roman" panose="02020603050405020304" pitchFamily="18" charset="0"/>
                  <a:cs typeface="Times New Roman" panose="02020603050405020304" pitchFamily="18" charset="0"/>
                </a:endParaRPr>
              </a:p>
            </p:txBody>
          </p:sp>
          <p:sp>
            <p:nvSpPr>
              <p:cNvPr id="268" name="テキスト ボックス 267">
                <a:extLst>
                  <a:ext uri="{FF2B5EF4-FFF2-40B4-BE49-F238E27FC236}">
                    <a16:creationId xmlns:a16="http://schemas.microsoft.com/office/drawing/2014/main" id="{29A0749A-7A30-3182-F47B-87B4F91099B7}"/>
                  </a:ext>
                </a:extLst>
              </p:cNvPr>
              <p:cNvSpPr txBox="1"/>
              <p:nvPr/>
            </p:nvSpPr>
            <p:spPr>
              <a:xfrm>
                <a:off x="3030268" y="2622111"/>
                <a:ext cx="237062" cy="314481"/>
              </a:xfrm>
              <a:prstGeom prst="rect">
                <a:avLst/>
              </a:prstGeom>
              <a:noFill/>
            </p:spPr>
            <p:txBody>
              <a:bodyPr wrap="square" rtlCol="0">
                <a:spAutoFit/>
              </a:bodyPr>
              <a:lstStyle/>
              <a:p>
                <a:r>
                  <a:rPr lang="ja-JP" altLang="en-US" sz="1100" b="1">
                    <a:latin typeface="Times New Roman" panose="02020603050405020304" pitchFamily="18" charset="0"/>
                    <a:cs typeface="Times New Roman" panose="02020603050405020304" pitchFamily="18" charset="0"/>
                  </a:rPr>
                  <a:t>－</a:t>
                </a:r>
                <a:endParaRPr lang="ja-JP" altLang="en-US" sz="1100" b="1" baseline="-25000">
                  <a:latin typeface="Times New Roman" panose="02020603050405020304" pitchFamily="18" charset="0"/>
                  <a:cs typeface="Times New Roman" panose="02020603050405020304" pitchFamily="18" charset="0"/>
                </a:endParaRPr>
              </a:p>
            </p:txBody>
          </p:sp>
          <p:sp>
            <p:nvSpPr>
              <p:cNvPr id="269" name="正方形/長方形 268">
                <a:extLst>
                  <a:ext uri="{FF2B5EF4-FFF2-40B4-BE49-F238E27FC236}">
                    <a16:creationId xmlns:a16="http://schemas.microsoft.com/office/drawing/2014/main" id="{8EFACBA8-CC17-0CE3-43F6-BA9C0643E223}"/>
                  </a:ext>
                </a:extLst>
              </p:cNvPr>
              <p:cNvSpPr/>
              <p:nvPr/>
            </p:nvSpPr>
            <p:spPr>
              <a:xfrm>
                <a:off x="3236344" y="2398757"/>
                <a:ext cx="466232" cy="50814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i="1" baseline="-25000" dirty="0">
                  <a:solidFill>
                    <a:schemeClr val="tx1"/>
                  </a:solidFill>
                  <a:latin typeface="Times New Roman" panose="02020603050405020304" pitchFamily="18" charset="0"/>
                  <a:cs typeface="Times New Roman" panose="02020603050405020304" pitchFamily="18" charset="0"/>
                </a:endParaRPr>
              </a:p>
            </p:txBody>
          </p:sp>
          <p:cxnSp>
            <p:nvCxnSpPr>
              <p:cNvPr id="270" name="直線コネクタ 269">
                <a:extLst>
                  <a:ext uri="{FF2B5EF4-FFF2-40B4-BE49-F238E27FC236}">
                    <a16:creationId xmlns:a16="http://schemas.microsoft.com/office/drawing/2014/main" id="{695090CB-C9EF-319C-EA5B-B3EFBFB15B82}"/>
                  </a:ext>
                </a:extLst>
              </p:cNvPr>
              <p:cNvCxnSpPr/>
              <p:nvPr/>
            </p:nvCxnSpPr>
            <p:spPr>
              <a:xfrm flipH="1">
                <a:off x="3061255" y="2503362"/>
                <a:ext cx="1750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a:extLst>
                  <a:ext uri="{FF2B5EF4-FFF2-40B4-BE49-F238E27FC236}">
                    <a16:creationId xmlns:a16="http://schemas.microsoft.com/office/drawing/2014/main" id="{B6CEA5F7-C1FE-96D2-6860-69DF9A15D338}"/>
                  </a:ext>
                </a:extLst>
              </p:cNvPr>
              <p:cNvCxnSpPr/>
              <p:nvPr/>
            </p:nvCxnSpPr>
            <p:spPr>
              <a:xfrm flipH="1">
                <a:off x="3061255" y="2801103"/>
                <a:ext cx="1750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円/楕円 199">
                <a:extLst>
                  <a:ext uri="{FF2B5EF4-FFF2-40B4-BE49-F238E27FC236}">
                    <a16:creationId xmlns:a16="http://schemas.microsoft.com/office/drawing/2014/main" id="{CFBB8D58-BAF0-CD80-FB21-2CFBF815684B}"/>
                  </a:ext>
                </a:extLst>
              </p:cNvPr>
              <p:cNvSpPr>
                <a:spLocks noChangeAspect="1"/>
              </p:cNvSpPr>
              <p:nvPr/>
            </p:nvSpPr>
            <p:spPr>
              <a:xfrm>
                <a:off x="3026721" y="2485134"/>
                <a:ext cx="34481" cy="3428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schemeClr val="tx1"/>
                  </a:solidFill>
                  <a:latin typeface="Times New Roman" panose="02020603050405020304" pitchFamily="18" charset="0"/>
                  <a:cs typeface="Times New Roman" panose="02020603050405020304" pitchFamily="18" charset="0"/>
                </a:endParaRPr>
              </a:p>
            </p:txBody>
          </p:sp>
          <p:sp>
            <p:nvSpPr>
              <p:cNvPr id="273" name="円/楕円 203">
                <a:extLst>
                  <a:ext uri="{FF2B5EF4-FFF2-40B4-BE49-F238E27FC236}">
                    <a16:creationId xmlns:a16="http://schemas.microsoft.com/office/drawing/2014/main" id="{5B88A7BB-945D-4315-4246-CC123681D949}"/>
                  </a:ext>
                </a:extLst>
              </p:cNvPr>
              <p:cNvSpPr>
                <a:spLocks noChangeAspect="1"/>
              </p:cNvSpPr>
              <p:nvPr/>
            </p:nvSpPr>
            <p:spPr>
              <a:xfrm>
                <a:off x="3026722" y="2783830"/>
                <a:ext cx="34481" cy="3428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schemeClr val="tx1"/>
                  </a:solidFill>
                  <a:latin typeface="Times New Roman" panose="02020603050405020304" pitchFamily="18" charset="0"/>
                  <a:cs typeface="Times New Roman" panose="02020603050405020304" pitchFamily="18" charset="0"/>
                </a:endParaRPr>
              </a:p>
            </p:txBody>
          </p:sp>
          <p:sp>
            <p:nvSpPr>
              <p:cNvPr id="274" name="テキスト ボックス 273">
                <a:extLst>
                  <a:ext uri="{FF2B5EF4-FFF2-40B4-BE49-F238E27FC236}">
                    <a16:creationId xmlns:a16="http://schemas.microsoft.com/office/drawing/2014/main" id="{C6BF3150-62AD-6657-BF4E-FC5CB3B3A6C8}"/>
                  </a:ext>
                </a:extLst>
              </p:cNvPr>
              <p:cNvSpPr txBox="1"/>
              <p:nvPr/>
            </p:nvSpPr>
            <p:spPr>
              <a:xfrm>
                <a:off x="3457201" y="2495985"/>
                <a:ext cx="271654" cy="314481"/>
              </a:xfrm>
              <a:prstGeom prst="rect">
                <a:avLst/>
              </a:prstGeom>
              <a:noFill/>
            </p:spPr>
            <p:txBody>
              <a:bodyPr wrap="none" rtlCol="0">
                <a:spAutoFit/>
              </a:bodyPr>
              <a:lstStyle/>
              <a:p>
                <a:r>
                  <a:rPr kumimoji="1" lang="en-US" altLang="ja-JP" sz="1100" i="1" dirty="0">
                    <a:latin typeface="Times New Roman" panose="02020603050405020304" pitchFamily="18" charset="0"/>
                    <a:cs typeface="Times New Roman" panose="02020603050405020304" pitchFamily="18" charset="0"/>
                  </a:rPr>
                  <a:t>A</a:t>
                </a:r>
                <a:r>
                  <a:rPr lang="en-US" altLang="ja-JP" sz="900" i="1" dirty="0">
                    <a:latin typeface="Times New Roman" panose="02020603050405020304" pitchFamily="18" charset="0"/>
                    <a:cs typeface="Times New Roman" panose="02020603050405020304" pitchFamily="18" charset="0"/>
                  </a:rPr>
                  <a:t>2</a:t>
                </a:r>
                <a:endParaRPr kumimoji="1" lang="ja-JP" altLang="en-US" i="1" dirty="0">
                  <a:latin typeface="Times New Roman" panose="02020603050405020304" pitchFamily="18" charset="0"/>
                  <a:cs typeface="Times New Roman" panose="02020603050405020304" pitchFamily="18" charset="0"/>
                </a:endParaRPr>
              </a:p>
            </p:txBody>
          </p:sp>
          <p:sp>
            <p:nvSpPr>
              <p:cNvPr id="275" name="テキスト ボックス 274">
                <a:extLst>
                  <a:ext uri="{FF2B5EF4-FFF2-40B4-BE49-F238E27FC236}">
                    <a16:creationId xmlns:a16="http://schemas.microsoft.com/office/drawing/2014/main" id="{FFBF6322-ECE2-FDBA-BC83-CE7576165EB9}"/>
                  </a:ext>
                </a:extLst>
              </p:cNvPr>
              <p:cNvSpPr txBox="1"/>
              <p:nvPr/>
            </p:nvSpPr>
            <p:spPr>
              <a:xfrm>
                <a:off x="3483650" y="2443218"/>
                <a:ext cx="212081" cy="305232"/>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cxnSp>
            <p:nvCxnSpPr>
              <p:cNvPr id="276" name="直線矢印コネクタ 275">
                <a:extLst>
                  <a:ext uri="{FF2B5EF4-FFF2-40B4-BE49-F238E27FC236}">
                    <a16:creationId xmlns:a16="http://schemas.microsoft.com/office/drawing/2014/main" id="{69D92AF1-03C9-8706-1E3A-EAC17B373AED}"/>
                  </a:ext>
                </a:extLst>
              </p:cNvPr>
              <p:cNvCxnSpPr>
                <a:cxnSpLocks/>
              </p:cNvCxnSpPr>
              <p:nvPr/>
            </p:nvCxnSpPr>
            <p:spPr>
              <a:xfrm flipH="1">
                <a:off x="3632327" y="2687459"/>
                <a:ext cx="17705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直線矢印コネクタ 276">
                <a:extLst>
                  <a:ext uri="{FF2B5EF4-FFF2-40B4-BE49-F238E27FC236}">
                    <a16:creationId xmlns:a16="http://schemas.microsoft.com/office/drawing/2014/main" id="{288A1451-C72A-1D07-7FAC-F331676E313D}"/>
                  </a:ext>
                </a:extLst>
              </p:cNvPr>
              <p:cNvCxnSpPr>
                <a:cxnSpLocks/>
              </p:cNvCxnSpPr>
              <p:nvPr/>
            </p:nvCxnSpPr>
            <p:spPr>
              <a:xfrm>
                <a:off x="3658458" y="2604123"/>
                <a:ext cx="17769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8" name="正方形/長方形 277">
                <a:extLst>
                  <a:ext uri="{FF2B5EF4-FFF2-40B4-BE49-F238E27FC236}">
                    <a16:creationId xmlns:a16="http://schemas.microsoft.com/office/drawing/2014/main" id="{062F6155-9FED-8C8C-853F-48E21DD8C839}"/>
                  </a:ext>
                </a:extLst>
              </p:cNvPr>
              <p:cNvSpPr/>
              <p:nvPr/>
            </p:nvSpPr>
            <p:spPr>
              <a:xfrm>
                <a:off x="3238440" y="2517613"/>
                <a:ext cx="351377"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i="1" dirty="0">
                    <a:solidFill>
                      <a:schemeClr val="tx1"/>
                    </a:solidFill>
                    <a:latin typeface="Times New Roman" panose="02020603050405020304" pitchFamily="18" charset="0"/>
                    <a:cs typeface="Times New Roman" panose="02020603050405020304" pitchFamily="18" charset="0"/>
                  </a:rPr>
                  <a:t>H</a:t>
                </a:r>
                <a:r>
                  <a:rPr lang="en-US" altLang="ja-JP" sz="1600" b="1" i="1" baseline="-25000" dirty="0">
                    <a:solidFill>
                      <a:schemeClr val="tx1"/>
                    </a:solidFill>
                    <a:latin typeface="Times New Roman" panose="02020603050405020304" pitchFamily="18" charset="0"/>
                    <a:cs typeface="Times New Roman" panose="02020603050405020304" pitchFamily="18" charset="0"/>
                  </a:rPr>
                  <a:t>2</a:t>
                </a:r>
                <a:endParaRPr lang="ja-JP" altLang="en-US" sz="1600" b="1" i="1" baseline="-25000" dirty="0">
                  <a:solidFill>
                    <a:schemeClr val="tx1"/>
                  </a:solidFill>
                  <a:latin typeface="Times New Roman" panose="02020603050405020304" pitchFamily="18" charset="0"/>
                  <a:cs typeface="Times New Roman" panose="02020603050405020304" pitchFamily="18" charset="0"/>
                </a:endParaRPr>
              </a:p>
            </p:txBody>
          </p:sp>
          <p:sp>
            <p:nvSpPr>
              <p:cNvPr id="279" name="テキスト ボックス 278">
                <a:extLst>
                  <a:ext uri="{FF2B5EF4-FFF2-40B4-BE49-F238E27FC236}">
                    <a16:creationId xmlns:a16="http://schemas.microsoft.com/office/drawing/2014/main" id="{6D8D85F9-DC43-16F8-B262-4AD261E9DC0F}"/>
                  </a:ext>
                </a:extLst>
              </p:cNvPr>
              <p:cNvSpPr txBox="1"/>
              <p:nvPr/>
            </p:nvSpPr>
            <p:spPr>
              <a:xfrm>
                <a:off x="3453634" y="2632502"/>
                <a:ext cx="271654" cy="314481"/>
              </a:xfrm>
              <a:prstGeom prst="rect">
                <a:avLst/>
              </a:prstGeom>
              <a:noFill/>
            </p:spPr>
            <p:txBody>
              <a:bodyPr wrap="none" rtlCol="0">
                <a:spAutoFit/>
              </a:bodyPr>
              <a:lstStyle/>
              <a:p>
                <a:r>
                  <a:rPr kumimoji="1" lang="en-US" altLang="ja-JP" sz="1100" i="1" dirty="0">
                    <a:latin typeface="Times New Roman" panose="02020603050405020304" pitchFamily="18" charset="0"/>
                    <a:cs typeface="Times New Roman" panose="02020603050405020304" pitchFamily="18" charset="0"/>
                  </a:rPr>
                  <a:t>B</a:t>
                </a:r>
                <a:r>
                  <a:rPr lang="en-US" altLang="ja-JP" sz="900" i="1" dirty="0">
                    <a:latin typeface="Times New Roman" panose="02020603050405020304" pitchFamily="18" charset="0"/>
                    <a:cs typeface="Times New Roman" panose="02020603050405020304" pitchFamily="18" charset="0"/>
                  </a:rPr>
                  <a:t>2</a:t>
                </a:r>
                <a:endParaRPr kumimoji="1" lang="ja-JP" altLang="en-US" i="1" dirty="0">
                  <a:latin typeface="Times New Roman" panose="02020603050405020304" pitchFamily="18" charset="0"/>
                  <a:cs typeface="Times New Roman" panose="02020603050405020304" pitchFamily="18" charset="0"/>
                </a:endParaRPr>
              </a:p>
            </p:txBody>
          </p:sp>
          <p:sp>
            <p:nvSpPr>
              <p:cNvPr id="280" name="テキスト ボックス 279">
                <a:extLst>
                  <a:ext uri="{FF2B5EF4-FFF2-40B4-BE49-F238E27FC236}">
                    <a16:creationId xmlns:a16="http://schemas.microsoft.com/office/drawing/2014/main" id="{C33FE191-2138-1153-836C-3C56773935D0}"/>
                  </a:ext>
                </a:extLst>
              </p:cNvPr>
              <p:cNvSpPr txBox="1"/>
              <p:nvPr/>
            </p:nvSpPr>
            <p:spPr>
              <a:xfrm>
                <a:off x="3480083" y="2579737"/>
                <a:ext cx="212081" cy="305232"/>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281" name="テキスト ボックス 280">
                <a:extLst>
                  <a:ext uri="{FF2B5EF4-FFF2-40B4-BE49-F238E27FC236}">
                    <a16:creationId xmlns:a16="http://schemas.microsoft.com/office/drawing/2014/main" id="{145DB4F6-B8BE-0AD6-9442-59B94D49A245}"/>
                  </a:ext>
                </a:extLst>
              </p:cNvPr>
              <p:cNvSpPr txBox="1"/>
              <p:nvPr/>
            </p:nvSpPr>
            <p:spPr>
              <a:xfrm>
                <a:off x="8263749" y="2578259"/>
                <a:ext cx="212081" cy="305232"/>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282" name="テキスト ボックス 281">
                <a:extLst>
                  <a:ext uri="{FF2B5EF4-FFF2-40B4-BE49-F238E27FC236}">
                    <a16:creationId xmlns:a16="http://schemas.microsoft.com/office/drawing/2014/main" id="{AFEB92D7-10BF-100A-B538-5FFED219D78B}"/>
                  </a:ext>
                </a:extLst>
              </p:cNvPr>
              <p:cNvSpPr txBox="1"/>
              <p:nvPr/>
            </p:nvSpPr>
            <p:spPr>
              <a:xfrm>
                <a:off x="8237300" y="2624929"/>
                <a:ext cx="308721" cy="314481"/>
              </a:xfrm>
              <a:prstGeom prst="rect">
                <a:avLst/>
              </a:prstGeom>
              <a:noFill/>
            </p:spPr>
            <p:txBody>
              <a:bodyPr wrap="none" rtlCol="0">
                <a:spAutoFit/>
              </a:bodyPr>
              <a:lstStyle/>
              <a:p>
                <a:r>
                  <a:rPr kumimoji="1" lang="en-US" altLang="ja-JP" sz="1100" i="1" dirty="0">
                    <a:latin typeface="Times New Roman" panose="02020603050405020304" pitchFamily="18" charset="0"/>
                    <a:cs typeface="Times New Roman" panose="02020603050405020304" pitchFamily="18" charset="0"/>
                  </a:rPr>
                  <a:t>B</a:t>
                </a:r>
                <a:r>
                  <a:rPr lang="en-US" altLang="ja-JP" sz="900" i="1" dirty="0">
                    <a:latin typeface="Times New Roman" panose="02020603050405020304" pitchFamily="18" charset="0"/>
                    <a:cs typeface="Times New Roman" panose="02020603050405020304" pitchFamily="18" charset="0"/>
                  </a:rPr>
                  <a:t>1</a:t>
                </a:r>
                <a:r>
                  <a:rPr lang="en-US" altLang="ja-JP" sz="1100" i="1" dirty="0">
                    <a:latin typeface="Times New Roman" panose="02020603050405020304" pitchFamily="18" charset="0"/>
                    <a:cs typeface="Times New Roman" panose="02020603050405020304" pitchFamily="18" charset="0"/>
                  </a:rPr>
                  <a:t>’</a:t>
                </a:r>
                <a:endParaRPr kumimoji="1" lang="ja-JP" altLang="en-US" i="1" dirty="0">
                  <a:latin typeface="Times New Roman" panose="02020603050405020304" pitchFamily="18" charset="0"/>
                  <a:cs typeface="Times New Roman" panose="02020603050405020304" pitchFamily="18" charset="0"/>
                </a:endParaRPr>
              </a:p>
            </p:txBody>
          </p:sp>
          <p:sp>
            <p:nvSpPr>
              <p:cNvPr id="283" name="テキスト ボックス 282">
                <a:extLst>
                  <a:ext uri="{FF2B5EF4-FFF2-40B4-BE49-F238E27FC236}">
                    <a16:creationId xmlns:a16="http://schemas.microsoft.com/office/drawing/2014/main" id="{065A4B9C-AC91-D4AE-84F4-D83C7F4082FB}"/>
                  </a:ext>
                </a:extLst>
              </p:cNvPr>
              <p:cNvSpPr txBox="1"/>
              <p:nvPr/>
            </p:nvSpPr>
            <p:spPr>
              <a:xfrm>
                <a:off x="8239737" y="2481385"/>
                <a:ext cx="314017" cy="332980"/>
              </a:xfrm>
              <a:prstGeom prst="rect">
                <a:avLst/>
              </a:prstGeom>
              <a:noFill/>
            </p:spPr>
            <p:txBody>
              <a:bodyPr wrap="none" rtlCol="0">
                <a:spAutoFit/>
              </a:bodyPr>
              <a:lstStyle/>
              <a:p>
                <a:r>
                  <a:rPr kumimoji="1" lang="en-US" altLang="ja-JP" sz="1100" i="1" dirty="0">
                    <a:latin typeface="Times New Roman" panose="02020603050405020304" pitchFamily="18" charset="0"/>
                    <a:cs typeface="Times New Roman" panose="02020603050405020304" pitchFamily="18" charset="0"/>
                  </a:rPr>
                  <a:t>A</a:t>
                </a:r>
                <a:r>
                  <a:rPr lang="en-US" altLang="ja-JP" sz="900" i="1" dirty="0">
                    <a:latin typeface="Times New Roman" panose="02020603050405020304" pitchFamily="18" charset="0"/>
                    <a:cs typeface="Times New Roman" panose="02020603050405020304" pitchFamily="18" charset="0"/>
                  </a:rPr>
                  <a:t>1</a:t>
                </a:r>
                <a:r>
                  <a:rPr lang="en-US" altLang="ja-JP" sz="1200" i="1" dirty="0">
                    <a:latin typeface="Times New Roman" panose="02020603050405020304" pitchFamily="18" charset="0"/>
                    <a:cs typeface="Times New Roman" panose="02020603050405020304" pitchFamily="18" charset="0"/>
                  </a:rPr>
                  <a:t>’</a:t>
                </a:r>
                <a:endParaRPr kumimoji="1" lang="ja-JP" altLang="en-US" i="1" dirty="0">
                  <a:latin typeface="Times New Roman" panose="02020603050405020304" pitchFamily="18" charset="0"/>
                  <a:cs typeface="Times New Roman" panose="02020603050405020304" pitchFamily="18" charset="0"/>
                </a:endParaRPr>
              </a:p>
            </p:txBody>
          </p:sp>
          <p:sp>
            <p:nvSpPr>
              <p:cNvPr id="284" name="テキスト ボックス 283">
                <a:extLst>
                  <a:ext uri="{FF2B5EF4-FFF2-40B4-BE49-F238E27FC236}">
                    <a16:creationId xmlns:a16="http://schemas.microsoft.com/office/drawing/2014/main" id="{3B7B1750-C46A-3474-4328-B2B4FBF3918B}"/>
                  </a:ext>
                </a:extLst>
              </p:cNvPr>
              <p:cNvSpPr txBox="1"/>
              <p:nvPr/>
            </p:nvSpPr>
            <p:spPr>
              <a:xfrm>
                <a:off x="8266186" y="2438525"/>
                <a:ext cx="212081" cy="305232"/>
              </a:xfrm>
              <a:prstGeom prst="rect">
                <a:avLst/>
              </a:prstGeom>
              <a:noFill/>
            </p:spPr>
            <p:txBody>
              <a:bodyPr wrap="none" rtlCol="0">
                <a:spAutoFit/>
              </a:bodyPr>
              <a:lstStyle/>
              <a:p>
                <a:r>
                  <a:rPr kumimoji="1" lang="en-US" altLang="ja-JP" sz="1050" i="1" dirty="0">
                    <a:latin typeface="Times New Roman" panose="02020603050405020304" pitchFamily="18" charset="0"/>
                    <a:cs typeface="Times New Roman" panose="02020603050405020304" pitchFamily="18" charset="0"/>
                  </a:rPr>
                  <a:t>~</a:t>
                </a:r>
                <a:endParaRPr kumimoji="1" lang="ja-JP" altLang="en-US" sz="1050" i="1" dirty="0">
                  <a:latin typeface="Times New Roman" panose="02020603050405020304" pitchFamily="18" charset="0"/>
                  <a:cs typeface="Times New Roman" panose="02020603050405020304" pitchFamily="18" charset="0"/>
                </a:endParaRPr>
              </a:p>
            </p:txBody>
          </p:sp>
          <p:sp>
            <p:nvSpPr>
              <p:cNvPr id="285" name="正方形/長方形 284">
                <a:extLst>
                  <a:ext uri="{FF2B5EF4-FFF2-40B4-BE49-F238E27FC236}">
                    <a16:creationId xmlns:a16="http://schemas.microsoft.com/office/drawing/2014/main" id="{F52CD026-FE96-22F9-2F6A-18C9E86770BE}"/>
                  </a:ext>
                </a:extLst>
              </p:cNvPr>
              <p:cNvSpPr/>
              <p:nvPr/>
            </p:nvSpPr>
            <p:spPr>
              <a:xfrm>
                <a:off x="8404822" y="2523610"/>
                <a:ext cx="351377"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i="1" dirty="0">
                    <a:solidFill>
                      <a:schemeClr val="tx1"/>
                    </a:solidFill>
                    <a:latin typeface="Times New Roman" panose="02020603050405020304" pitchFamily="18" charset="0"/>
                    <a:cs typeface="Times New Roman" panose="02020603050405020304" pitchFamily="18" charset="0"/>
                  </a:rPr>
                  <a:t>H</a:t>
                </a:r>
                <a:r>
                  <a:rPr lang="en-US" altLang="ja-JP" sz="1600" b="1" i="1" baseline="-25000" dirty="0">
                    <a:solidFill>
                      <a:schemeClr val="tx1"/>
                    </a:solidFill>
                    <a:latin typeface="Times New Roman" panose="02020603050405020304" pitchFamily="18" charset="0"/>
                    <a:cs typeface="Times New Roman" panose="02020603050405020304" pitchFamily="18" charset="0"/>
                  </a:rPr>
                  <a:t>1</a:t>
                </a:r>
                <a:endParaRPr lang="ja-JP" altLang="en-US" sz="1600" b="1" i="1" baseline="-25000" dirty="0">
                  <a:solidFill>
                    <a:schemeClr val="tx1"/>
                  </a:solidFill>
                  <a:latin typeface="Times New Roman" panose="02020603050405020304" pitchFamily="18" charset="0"/>
                  <a:cs typeface="Times New Roman" panose="02020603050405020304" pitchFamily="18" charset="0"/>
                </a:endParaRPr>
              </a:p>
            </p:txBody>
          </p:sp>
          <p:sp>
            <p:nvSpPr>
              <p:cNvPr id="286" name="テキスト ボックス 285">
                <a:extLst>
                  <a:ext uri="{FF2B5EF4-FFF2-40B4-BE49-F238E27FC236}">
                    <a16:creationId xmlns:a16="http://schemas.microsoft.com/office/drawing/2014/main" id="{180AE676-2121-A32E-734C-16E030BE7F40}"/>
                  </a:ext>
                </a:extLst>
              </p:cNvPr>
              <p:cNvSpPr txBox="1"/>
              <p:nvPr/>
            </p:nvSpPr>
            <p:spPr>
              <a:xfrm>
                <a:off x="7282985" y="2936365"/>
                <a:ext cx="258415" cy="314481"/>
              </a:xfrm>
              <a:prstGeom prst="rect">
                <a:avLst/>
              </a:prstGeom>
              <a:noFill/>
            </p:spPr>
            <p:txBody>
              <a:bodyPr wrap="none" rtlCol="0">
                <a:spAutoFit/>
              </a:bodyPr>
              <a:lstStyle/>
              <a:p>
                <a:r>
                  <a:rPr kumimoji="1" lang="en-US" altLang="ja-JP" sz="1100" b="1" i="1" dirty="0">
                    <a:latin typeface="Times New Roman" panose="02020603050405020304" pitchFamily="18" charset="0"/>
                    <a:cs typeface="Times New Roman" panose="02020603050405020304" pitchFamily="18" charset="0"/>
                  </a:rPr>
                  <a:t>p</a:t>
                </a:r>
                <a:r>
                  <a:rPr lang="en-US" altLang="ja-JP" sz="900" b="1" i="1" dirty="0">
                    <a:latin typeface="Times New Roman" panose="02020603050405020304" pitchFamily="18" charset="0"/>
                    <a:cs typeface="Times New Roman" panose="02020603050405020304" pitchFamily="18" charset="0"/>
                  </a:rPr>
                  <a:t>2</a:t>
                </a:r>
                <a:endParaRPr kumimoji="1" lang="ja-JP" altLang="en-US" b="1" i="1" dirty="0">
                  <a:latin typeface="Times New Roman" panose="02020603050405020304" pitchFamily="18" charset="0"/>
                  <a:cs typeface="Times New Roman" panose="02020603050405020304" pitchFamily="18" charset="0"/>
                </a:endParaRPr>
              </a:p>
            </p:txBody>
          </p:sp>
          <p:sp>
            <p:nvSpPr>
              <p:cNvPr id="287" name="テキスト ボックス 286">
                <a:extLst>
                  <a:ext uri="{FF2B5EF4-FFF2-40B4-BE49-F238E27FC236}">
                    <a16:creationId xmlns:a16="http://schemas.microsoft.com/office/drawing/2014/main" id="{A96720B6-89BB-FEF5-4C3D-92DAF7F2A928}"/>
                  </a:ext>
                </a:extLst>
              </p:cNvPr>
              <p:cNvSpPr txBox="1"/>
              <p:nvPr/>
            </p:nvSpPr>
            <p:spPr>
              <a:xfrm>
                <a:off x="7839984" y="2940730"/>
                <a:ext cx="258415" cy="314481"/>
              </a:xfrm>
              <a:prstGeom prst="rect">
                <a:avLst/>
              </a:prstGeom>
              <a:noFill/>
            </p:spPr>
            <p:txBody>
              <a:bodyPr wrap="none" rtlCol="0">
                <a:spAutoFit/>
              </a:bodyPr>
              <a:lstStyle/>
              <a:p>
                <a:r>
                  <a:rPr kumimoji="1" lang="en-US" altLang="ja-JP" sz="1100" b="1" i="1" dirty="0">
                    <a:latin typeface="Times New Roman" panose="02020603050405020304" pitchFamily="18" charset="0"/>
                    <a:cs typeface="Times New Roman" panose="02020603050405020304" pitchFamily="18" charset="0"/>
                  </a:rPr>
                  <a:t>p</a:t>
                </a:r>
                <a:r>
                  <a:rPr lang="en-US" altLang="ja-JP" sz="900" b="1" i="1" dirty="0">
                    <a:latin typeface="Times New Roman" panose="02020603050405020304" pitchFamily="18" charset="0"/>
                    <a:cs typeface="Times New Roman" panose="02020603050405020304" pitchFamily="18" charset="0"/>
                  </a:rPr>
                  <a:t>1</a:t>
                </a:r>
                <a:endParaRPr kumimoji="1" lang="ja-JP" altLang="en-US" b="1" i="1" dirty="0">
                  <a:latin typeface="Times New Roman" panose="02020603050405020304" pitchFamily="18" charset="0"/>
                  <a:cs typeface="Times New Roman" panose="02020603050405020304" pitchFamily="18" charset="0"/>
                </a:endParaRPr>
              </a:p>
            </p:txBody>
          </p:sp>
          <p:cxnSp>
            <p:nvCxnSpPr>
              <p:cNvPr id="288" name="直線矢印コネクタ 287">
                <a:extLst>
                  <a:ext uri="{FF2B5EF4-FFF2-40B4-BE49-F238E27FC236}">
                    <a16:creationId xmlns:a16="http://schemas.microsoft.com/office/drawing/2014/main" id="{21362E38-3B04-8A43-B883-722149E63E7A}"/>
                  </a:ext>
                </a:extLst>
              </p:cNvPr>
              <p:cNvCxnSpPr>
                <a:cxnSpLocks/>
              </p:cNvCxnSpPr>
              <p:nvPr/>
            </p:nvCxnSpPr>
            <p:spPr>
              <a:xfrm flipH="1">
                <a:off x="6945144" y="2721238"/>
                <a:ext cx="17705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直線矢印コネクタ 288">
                <a:extLst>
                  <a:ext uri="{FF2B5EF4-FFF2-40B4-BE49-F238E27FC236}">
                    <a16:creationId xmlns:a16="http://schemas.microsoft.com/office/drawing/2014/main" id="{91650FD8-3419-3D01-96AF-5D2EFF322ABA}"/>
                  </a:ext>
                </a:extLst>
              </p:cNvPr>
              <p:cNvCxnSpPr>
                <a:cxnSpLocks/>
              </p:cNvCxnSpPr>
              <p:nvPr/>
            </p:nvCxnSpPr>
            <p:spPr>
              <a:xfrm>
                <a:off x="6972944" y="2587430"/>
                <a:ext cx="17769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直線矢印コネクタ 289">
                <a:extLst>
                  <a:ext uri="{FF2B5EF4-FFF2-40B4-BE49-F238E27FC236}">
                    <a16:creationId xmlns:a16="http://schemas.microsoft.com/office/drawing/2014/main" id="{B416DA7F-0D20-3152-1CE6-DBDE9819E340}"/>
                  </a:ext>
                </a:extLst>
              </p:cNvPr>
              <p:cNvCxnSpPr>
                <a:cxnSpLocks/>
              </p:cNvCxnSpPr>
              <p:nvPr/>
            </p:nvCxnSpPr>
            <p:spPr>
              <a:xfrm flipH="1">
                <a:off x="8145601" y="2723756"/>
                <a:ext cx="17705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直線矢印コネクタ 290">
                <a:extLst>
                  <a:ext uri="{FF2B5EF4-FFF2-40B4-BE49-F238E27FC236}">
                    <a16:creationId xmlns:a16="http://schemas.microsoft.com/office/drawing/2014/main" id="{73EEE068-6306-7C7C-37E7-F9CEE8FB89ED}"/>
                  </a:ext>
                </a:extLst>
              </p:cNvPr>
              <p:cNvCxnSpPr>
                <a:cxnSpLocks/>
              </p:cNvCxnSpPr>
              <p:nvPr/>
            </p:nvCxnSpPr>
            <p:spPr>
              <a:xfrm>
                <a:off x="8155113" y="2589948"/>
                <a:ext cx="17769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6BCF3576-16B4-9BEC-CCC3-1CE119067A79}"/>
                  </a:ext>
                </a:extLst>
              </p:cNvPr>
              <p:cNvCxnSpPr>
                <a:cxnSpLocks/>
              </p:cNvCxnSpPr>
              <p:nvPr/>
            </p:nvCxnSpPr>
            <p:spPr>
              <a:xfrm>
                <a:off x="9134594" y="2496355"/>
                <a:ext cx="0" cy="15760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02F797AC-C921-56AB-1913-C8EE87C27CC2}"/>
                  </a:ext>
                </a:extLst>
              </p:cNvPr>
              <p:cNvCxnSpPr>
                <a:cxnSpLocks/>
              </p:cNvCxnSpPr>
              <p:nvPr/>
            </p:nvCxnSpPr>
            <p:spPr>
              <a:xfrm>
                <a:off x="8931921" y="2503881"/>
                <a:ext cx="2026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22764D7-E5F8-0585-A84C-0D65F40B7DE9}"/>
                  </a:ext>
                </a:extLst>
              </p:cNvPr>
              <p:cNvCxnSpPr>
                <a:cxnSpLocks/>
              </p:cNvCxnSpPr>
              <p:nvPr/>
            </p:nvCxnSpPr>
            <p:spPr>
              <a:xfrm>
                <a:off x="3038247" y="2814044"/>
                <a:ext cx="0" cy="8102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正方形/長方形 294">
                <a:extLst>
                  <a:ext uri="{FF2B5EF4-FFF2-40B4-BE49-F238E27FC236}">
                    <a16:creationId xmlns:a16="http://schemas.microsoft.com/office/drawing/2014/main" id="{B5B388DB-F88A-52F5-3409-474AAE7B367A}"/>
                  </a:ext>
                </a:extLst>
              </p:cNvPr>
              <p:cNvSpPr/>
              <p:nvPr/>
            </p:nvSpPr>
            <p:spPr>
              <a:xfrm>
                <a:off x="5946792" y="3488947"/>
                <a:ext cx="507003" cy="2943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i="1" dirty="0">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rPr>
                  <a:t>Z</a:t>
                </a:r>
                <a:r>
                  <a:rPr lang="en-US" altLang="ja-JP" sz="1600" b="1" i="1" dirty="0">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rPr>
                  <a:t>3</a:t>
                </a:r>
                <a:endParaRPr lang="ja-JP" altLang="en-US" sz="2000" b="1" baseline="-25000" dirty="0">
                  <a:solidFill>
                    <a:schemeClr val="tx1"/>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cxnSp>
            <p:nvCxnSpPr>
              <p:cNvPr id="296" name="直線コネクタ 295">
                <a:extLst>
                  <a:ext uri="{FF2B5EF4-FFF2-40B4-BE49-F238E27FC236}">
                    <a16:creationId xmlns:a16="http://schemas.microsoft.com/office/drawing/2014/main" id="{467B2C78-D68E-A812-F6E9-B70C16129A2F}"/>
                  </a:ext>
                </a:extLst>
              </p:cNvPr>
              <p:cNvCxnSpPr>
                <a:cxnSpLocks/>
              </p:cNvCxnSpPr>
              <p:nvPr/>
            </p:nvCxnSpPr>
            <p:spPr>
              <a:xfrm>
                <a:off x="2851632" y="2496355"/>
                <a:ext cx="0" cy="15760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a:extLst>
                  <a:ext uri="{FF2B5EF4-FFF2-40B4-BE49-F238E27FC236}">
                    <a16:creationId xmlns:a16="http://schemas.microsoft.com/office/drawing/2014/main" id="{DCFE4427-C01A-B030-0A69-45BA8E5D5416}"/>
                  </a:ext>
                </a:extLst>
              </p:cNvPr>
              <p:cNvCxnSpPr/>
              <p:nvPr/>
            </p:nvCxnSpPr>
            <p:spPr>
              <a:xfrm flipH="1">
                <a:off x="2851632" y="2500997"/>
                <a:ext cx="1750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テキスト ボックス 297">
                <a:extLst>
                  <a:ext uri="{FF2B5EF4-FFF2-40B4-BE49-F238E27FC236}">
                    <a16:creationId xmlns:a16="http://schemas.microsoft.com/office/drawing/2014/main" id="{20F9F151-8C82-704A-D8FD-BD6528BA328F}"/>
                  </a:ext>
                </a:extLst>
              </p:cNvPr>
              <p:cNvSpPr txBox="1"/>
              <p:nvPr/>
            </p:nvSpPr>
            <p:spPr>
              <a:xfrm>
                <a:off x="3750502" y="1004521"/>
                <a:ext cx="952113" cy="485891"/>
              </a:xfrm>
              <a:prstGeom prst="rect">
                <a:avLst/>
              </a:prstGeom>
              <a:noFill/>
            </p:spPr>
            <p:txBody>
              <a:bodyPr wrap="square" rtlCol="0">
                <a:spAutoFit/>
              </a:bodyPr>
              <a:lstStyle/>
              <a:p>
                <a:r>
                  <a:rPr kumimoji="1" lang="en-US" altLang="ja-JP" sz="2400" i="1" dirty="0">
                    <a:solidFill>
                      <a:srgbClr val="FF0000"/>
                    </a:solidFill>
                    <a:latin typeface="Times New Roman" panose="02020603050405020304" pitchFamily="18" charset="0"/>
                    <a:cs typeface="Times New Roman" panose="02020603050405020304" pitchFamily="18" charset="0"/>
                  </a:rPr>
                  <a:t>L</a:t>
                </a:r>
                <a:r>
                  <a:rPr kumimoji="1" lang="en-US" altLang="ja-JP" sz="1400" i="1" dirty="0">
                    <a:solidFill>
                      <a:srgbClr val="FF0000"/>
                    </a:solidFill>
                    <a:latin typeface="Times New Roman" panose="02020603050405020304" pitchFamily="18" charset="0"/>
                    <a:cs typeface="Times New Roman" panose="02020603050405020304" pitchFamily="18" charset="0"/>
                  </a:rPr>
                  <a:t>tube</a:t>
                </a:r>
                <a:r>
                  <a:rPr lang="en-US" altLang="ja-JP" sz="1400" i="1" dirty="0">
                    <a:solidFill>
                      <a:srgbClr val="FF0000"/>
                    </a:solidFill>
                    <a:latin typeface="Times New Roman" panose="02020603050405020304" pitchFamily="18" charset="0"/>
                    <a:cs typeface="Times New Roman" panose="02020603050405020304" pitchFamily="18" charset="0"/>
                  </a:rPr>
                  <a:t>2=</a:t>
                </a:r>
                <a:r>
                  <a:rPr lang="en-US" altLang="ja-JP" sz="1400" dirty="0">
                    <a:solidFill>
                      <a:srgbClr val="FF0000"/>
                    </a:solidFill>
                    <a:latin typeface="Times New Roman" panose="02020603050405020304" pitchFamily="18" charset="0"/>
                    <a:cs typeface="Times New Roman" panose="02020603050405020304" pitchFamily="18" charset="0"/>
                  </a:rPr>
                  <a:t>354</a:t>
                </a:r>
                <a:endParaRPr kumimoji="1" lang="ja-JP" altLang="en-US" sz="3600" dirty="0">
                  <a:solidFill>
                    <a:srgbClr val="FF0000"/>
                  </a:solidFill>
                  <a:latin typeface="Times New Roman" panose="02020603050405020304" pitchFamily="18" charset="0"/>
                  <a:cs typeface="Times New Roman" panose="02020603050405020304" pitchFamily="18" charset="0"/>
                </a:endParaRPr>
              </a:p>
            </p:txBody>
          </p:sp>
          <p:cxnSp>
            <p:nvCxnSpPr>
              <p:cNvPr id="299" name="直線コネクタ 298">
                <a:extLst>
                  <a:ext uri="{FF2B5EF4-FFF2-40B4-BE49-F238E27FC236}">
                    <a16:creationId xmlns:a16="http://schemas.microsoft.com/office/drawing/2014/main" id="{4D8D3D51-A81B-71BF-016D-F5E30E43601E}"/>
                  </a:ext>
                </a:extLst>
              </p:cNvPr>
              <p:cNvCxnSpPr>
                <a:cxnSpLocks/>
              </p:cNvCxnSpPr>
              <p:nvPr/>
            </p:nvCxnSpPr>
            <p:spPr>
              <a:xfrm>
                <a:off x="3702576" y="659188"/>
                <a:ext cx="0" cy="1755293"/>
              </a:xfrm>
              <a:prstGeom prst="line">
                <a:avLst/>
              </a:prstGeom>
            </p:spPr>
            <p:style>
              <a:lnRef idx="1">
                <a:schemeClr val="dk1"/>
              </a:lnRef>
              <a:fillRef idx="0">
                <a:schemeClr val="dk1"/>
              </a:fillRef>
              <a:effectRef idx="0">
                <a:schemeClr val="dk1"/>
              </a:effectRef>
              <a:fontRef idx="minor">
                <a:schemeClr val="tx1"/>
              </a:fontRef>
            </p:style>
          </p:cxnSp>
          <p:cxnSp>
            <p:nvCxnSpPr>
              <p:cNvPr id="300" name="直線矢印コネクタ 299">
                <a:extLst>
                  <a:ext uri="{FF2B5EF4-FFF2-40B4-BE49-F238E27FC236}">
                    <a16:creationId xmlns:a16="http://schemas.microsoft.com/office/drawing/2014/main" id="{9E8EFCF5-DDEF-4DC2-24E3-7C5D510792B0}"/>
                  </a:ext>
                </a:extLst>
              </p:cNvPr>
              <p:cNvCxnSpPr>
                <a:cxnSpLocks/>
              </p:cNvCxnSpPr>
              <p:nvPr/>
            </p:nvCxnSpPr>
            <p:spPr>
              <a:xfrm>
                <a:off x="3702576" y="1564640"/>
                <a:ext cx="50361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01" name="楕円 300">
                <a:extLst>
                  <a:ext uri="{FF2B5EF4-FFF2-40B4-BE49-F238E27FC236}">
                    <a16:creationId xmlns:a16="http://schemas.microsoft.com/office/drawing/2014/main" id="{FB8B9D19-64A5-AFFA-5BC0-8F813ED70C85}"/>
                  </a:ext>
                </a:extLst>
              </p:cNvPr>
              <p:cNvSpPr/>
              <p:nvPr/>
            </p:nvSpPr>
            <p:spPr>
              <a:xfrm>
                <a:off x="7444476" y="405148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sp>
          <p:nvSpPr>
            <p:cNvPr id="212" name="テキスト ボックス 211">
              <a:extLst>
                <a:ext uri="{FF2B5EF4-FFF2-40B4-BE49-F238E27FC236}">
                  <a16:creationId xmlns:a16="http://schemas.microsoft.com/office/drawing/2014/main" id="{9F15EBDD-EEBE-8E9C-8FB9-44E560489867}"/>
                </a:ext>
              </a:extLst>
            </p:cNvPr>
            <p:cNvSpPr txBox="1"/>
            <p:nvPr/>
          </p:nvSpPr>
          <p:spPr>
            <a:xfrm>
              <a:off x="5547918" y="516354"/>
              <a:ext cx="1152879" cy="350309"/>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5853mm</a:t>
              </a:r>
              <a:endParaRPr kumimoji="1" lang="ja-JP" altLang="en-US" sz="3200" dirty="0">
                <a:latin typeface="Times New Roman" panose="02020603050405020304" pitchFamily="18" charset="0"/>
                <a:cs typeface="Times New Roman" panose="02020603050405020304" pitchFamily="18" charset="0"/>
              </a:endParaRPr>
            </a:p>
          </p:txBody>
        </p:sp>
        <p:cxnSp>
          <p:nvCxnSpPr>
            <p:cNvPr id="213" name="直線矢印コネクタ 212">
              <a:extLst>
                <a:ext uri="{FF2B5EF4-FFF2-40B4-BE49-F238E27FC236}">
                  <a16:creationId xmlns:a16="http://schemas.microsoft.com/office/drawing/2014/main" id="{A01A2655-1C19-D71F-88BF-9D5449A90BEC}"/>
                </a:ext>
              </a:extLst>
            </p:cNvPr>
            <p:cNvCxnSpPr>
              <a:cxnSpLocks/>
            </p:cNvCxnSpPr>
            <p:nvPr/>
          </p:nvCxnSpPr>
          <p:spPr>
            <a:xfrm>
              <a:off x="3109613" y="922560"/>
              <a:ext cx="552661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4" name="テキスト ボックス 213">
              <a:extLst>
                <a:ext uri="{FF2B5EF4-FFF2-40B4-BE49-F238E27FC236}">
                  <a16:creationId xmlns:a16="http://schemas.microsoft.com/office/drawing/2014/main" id="{B0125100-FAA0-7858-1AD7-758BEE1620D9}"/>
                </a:ext>
              </a:extLst>
            </p:cNvPr>
            <p:cNvSpPr txBox="1"/>
            <p:nvPr/>
          </p:nvSpPr>
          <p:spPr>
            <a:xfrm>
              <a:off x="4060162" y="2000731"/>
              <a:ext cx="769376" cy="323362"/>
            </a:xfrm>
            <a:prstGeom prst="rect">
              <a:avLst/>
            </a:prstGeom>
            <a:noFill/>
          </p:spPr>
          <p:txBody>
            <a:bodyPr wrap="square" rtlCol="0">
              <a:spAutoFit/>
            </a:bodyPr>
            <a:lstStyle/>
            <a:p>
              <a:r>
                <a:rPr kumimoji="1" lang="en-US" altLang="ja-JP" dirty="0">
                  <a:solidFill>
                    <a:sysClr val="windowText" lastClr="000000"/>
                  </a:solidFill>
                  <a:latin typeface="Arial" panose="020B0604020202020204" pitchFamily="34" charset="0"/>
                  <a:cs typeface="Arial" panose="020B0604020202020204" pitchFamily="34" charset="0"/>
                </a:rPr>
                <a:t>core1</a:t>
              </a:r>
              <a:endParaRPr kumimoji="1" lang="ja-JP" altLang="en-US" dirty="0">
                <a:solidFill>
                  <a:sysClr val="windowText" lastClr="000000"/>
                </a:solidFill>
                <a:latin typeface="Arial" panose="020B0604020202020204" pitchFamily="34" charset="0"/>
                <a:cs typeface="Arial" panose="020B0604020202020204" pitchFamily="34" charset="0"/>
              </a:endParaRPr>
            </a:p>
          </p:txBody>
        </p:sp>
        <p:sp>
          <p:nvSpPr>
            <p:cNvPr id="215" name="テキスト ボックス 214">
              <a:extLst>
                <a:ext uri="{FF2B5EF4-FFF2-40B4-BE49-F238E27FC236}">
                  <a16:creationId xmlns:a16="http://schemas.microsoft.com/office/drawing/2014/main" id="{3BC0DE81-25FD-F366-2E61-F2A07967C6D2}"/>
                </a:ext>
              </a:extLst>
            </p:cNvPr>
            <p:cNvSpPr txBox="1"/>
            <p:nvPr/>
          </p:nvSpPr>
          <p:spPr>
            <a:xfrm>
              <a:off x="6050365" y="2003009"/>
              <a:ext cx="769376" cy="323362"/>
            </a:xfrm>
            <a:prstGeom prst="rect">
              <a:avLst/>
            </a:prstGeom>
            <a:noFill/>
          </p:spPr>
          <p:txBody>
            <a:bodyPr wrap="square" rtlCol="0">
              <a:spAutoFit/>
            </a:bodyPr>
            <a:lstStyle/>
            <a:p>
              <a:r>
                <a:rPr kumimoji="1" lang="en-US" altLang="ja-JP" dirty="0">
                  <a:solidFill>
                    <a:sysClr val="windowText" lastClr="000000"/>
                  </a:solidFill>
                  <a:latin typeface="Arial" panose="020B0604020202020204" pitchFamily="34" charset="0"/>
                  <a:cs typeface="Arial" panose="020B0604020202020204" pitchFamily="34" charset="0"/>
                </a:rPr>
                <a:t>core</a:t>
              </a:r>
              <a:r>
                <a:rPr lang="en-US" altLang="ja-JP" dirty="0">
                  <a:solidFill>
                    <a:sysClr val="windowText" lastClr="000000"/>
                  </a:solidFill>
                  <a:latin typeface="Arial" panose="020B0604020202020204" pitchFamily="34" charset="0"/>
                  <a:cs typeface="Arial" panose="020B0604020202020204" pitchFamily="34" charset="0"/>
                </a:rPr>
                <a:t>5</a:t>
              </a:r>
              <a:endParaRPr kumimoji="1" lang="ja-JP" altLang="en-US" dirty="0">
                <a:solidFill>
                  <a:sysClr val="windowText" lastClr="000000"/>
                </a:solidFill>
                <a:latin typeface="Arial" panose="020B0604020202020204" pitchFamily="34" charset="0"/>
                <a:cs typeface="Arial" panose="020B0604020202020204" pitchFamily="34" charset="0"/>
              </a:endParaRPr>
            </a:p>
          </p:txBody>
        </p:sp>
        <p:sp>
          <p:nvSpPr>
            <p:cNvPr id="216" name="テキスト ボックス 215">
              <a:extLst>
                <a:ext uri="{FF2B5EF4-FFF2-40B4-BE49-F238E27FC236}">
                  <a16:creationId xmlns:a16="http://schemas.microsoft.com/office/drawing/2014/main" id="{114D8548-2494-5507-D1B2-43530F9AE6D7}"/>
                </a:ext>
              </a:extLst>
            </p:cNvPr>
            <p:cNvSpPr txBox="1"/>
            <p:nvPr/>
          </p:nvSpPr>
          <p:spPr>
            <a:xfrm>
              <a:off x="4324906" y="1574493"/>
              <a:ext cx="4924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433</a:t>
              </a:r>
              <a:endParaRPr kumimoji="1" lang="ja-JP" altLang="en-US" sz="2400" dirty="0">
                <a:latin typeface="Times New Roman" panose="02020603050405020304" pitchFamily="18" charset="0"/>
                <a:cs typeface="Times New Roman" panose="02020603050405020304" pitchFamily="18" charset="0"/>
              </a:endParaRPr>
            </a:p>
          </p:txBody>
        </p:sp>
      </p:grpSp>
      <p:sp>
        <p:nvSpPr>
          <p:cNvPr id="9" name="テキスト ボックス 8">
            <a:extLst>
              <a:ext uri="{FF2B5EF4-FFF2-40B4-BE49-F238E27FC236}">
                <a16:creationId xmlns:a16="http://schemas.microsoft.com/office/drawing/2014/main" id="{3A0F0F52-D54A-0CD3-0545-8B1B082D2C95}"/>
              </a:ext>
            </a:extLst>
          </p:cNvPr>
          <p:cNvSpPr txBox="1"/>
          <p:nvPr/>
        </p:nvSpPr>
        <p:spPr>
          <a:xfrm>
            <a:off x="4642308" y="4472090"/>
            <a:ext cx="2679401"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Fig.6</a:t>
            </a:r>
            <a:r>
              <a:rPr lang="ja-JP" altLang="en-US" sz="1200" dirty="0">
                <a:solidFill>
                  <a:schemeClr val="tx1">
                    <a:lumMod val="75000"/>
                    <a:lumOff val="25000"/>
                  </a:schemeClr>
                </a:solidFill>
              </a:rPr>
              <a:t> 本研究の</a:t>
            </a:r>
            <a:r>
              <a:rPr kumimoji="1" lang="ja-JP" altLang="en-US" sz="1200" dirty="0">
                <a:solidFill>
                  <a:schemeClr val="tx1">
                    <a:lumMod val="75000"/>
                    <a:lumOff val="25000"/>
                  </a:schemeClr>
                </a:solidFill>
              </a:rPr>
              <a:t>装置概要</a:t>
            </a:r>
          </a:p>
        </p:txBody>
      </p:sp>
    </p:spTree>
    <p:extLst>
      <p:ext uri="{BB962C8B-B14F-4D97-AF65-F5344CB8AC3E}">
        <p14:creationId xmlns:p14="http://schemas.microsoft.com/office/powerpoint/2010/main" val="234106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AF368382-7C00-56E6-6F20-09D717D94CEF}"/>
              </a:ext>
            </a:extLst>
          </p:cNvPr>
          <p:cNvGrpSpPr/>
          <p:nvPr/>
        </p:nvGrpSpPr>
        <p:grpSpPr>
          <a:xfrm>
            <a:off x="123755" y="3182967"/>
            <a:ext cx="4833256" cy="3877164"/>
            <a:chOff x="493475" y="1451022"/>
            <a:chExt cx="3761563" cy="2985503"/>
          </a:xfrm>
        </p:grpSpPr>
        <p:pic>
          <p:nvPicPr>
            <p:cNvPr id="38" name="図 37">
              <a:extLst>
                <a:ext uri="{FF2B5EF4-FFF2-40B4-BE49-F238E27FC236}">
                  <a16:creationId xmlns:a16="http://schemas.microsoft.com/office/drawing/2014/main" id="{872C912B-8519-E2DD-4D0D-729B08C9B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75" y="1451022"/>
              <a:ext cx="3761563" cy="2830845"/>
            </a:xfrm>
            <a:prstGeom prst="rect">
              <a:avLst/>
            </a:prstGeom>
            <a:ln>
              <a:noFill/>
            </a:ln>
          </p:spPr>
        </p:pic>
        <p:sp>
          <p:nvSpPr>
            <p:cNvPr id="39" name="正方形/長方形 38">
              <a:extLst>
                <a:ext uri="{FF2B5EF4-FFF2-40B4-BE49-F238E27FC236}">
                  <a16:creationId xmlns:a16="http://schemas.microsoft.com/office/drawing/2014/main" id="{4A98B361-9422-7599-6276-11D32AD335D9}"/>
                </a:ext>
              </a:extLst>
            </p:cNvPr>
            <p:cNvSpPr/>
            <p:nvPr/>
          </p:nvSpPr>
          <p:spPr>
            <a:xfrm>
              <a:off x="493475" y="4142972"/>
              <a:ext cx="3761563" cy="2935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grpSp>
      <p:pic>
        <p:nvPicPr>
          <p:cNvPr id="34" name="図 33">
            <a:extLst>
              <a:ext uri="{FF2B5EF4-FFF2-40B4-BE49-F238E27FC236}">
                <a16:creationId xmlns:a16="http://schemas.microsoft.com/office/drawing/2014/main" id="{08EC4A72-611F-3784-C8C4-93735E0205F5}"/>
              </a:ext>
            </a:extLst>
          </p:cNvPr>
          <p:cNvPicPr>
            <a:picLocks noChangeAspect="1"/>
          </p:cNvPicPr>
          <p:nvPr/>
        </p:nvPicPr>
        <p:blipFill rotWithShape="1">
          <a:blip r:embed="rId4"/>
          <a:srcRect l="19413" t="33987" r="69371" b="49721"/>
          <a:stretch/>
        </p:blipFill>
        <p:spPr>
          <a:xfrm>
            <a:off x="3905208" y="4757565"/>
            <a:ext cx="1406610" cy="1615125"/>
          </a:xfrm>
          <a:prstGeom prst="rect">
            <a:avLst/>
          </a:prstGeom>
          <a:ln w="28575">
            <a:solidFill>
              <a:schemeClr val="tx1"/>
            </a:solidFill>
          </a:ln>
        </p:spPr>
      </p:pic>
      <p:sp>
        <p:nvSpPr>
          <p:cNvPr id="35" name="正方形/長方形 34">
            <a:extLst>
              <a:ext uri="{FF2B5EF4-FFF2-40B4-BE49-F238E27FC236}">
                <a16:creationId xmlns:a16="http://schemas.microsoft.com/office/drawing/2014/main" id="{6892927E-AF55-EB60-6E17-BFED61EF84C8}"/>
              </a:ext>
            </a:extLst>
          </p:cNvPr>
          <p:cNvSpPr/>
          <p:nvPr/>
        </p:nvSpPr>
        <p:spPr>
          <a:xfrm>
            <a:off x="1054746" y="4811936"/>
            <a:ext cx="416592" cy="47478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cxnSp>
        <p:nvCxnSpPr>
          <p:cNvPr id="36" name="直線コネクタ 35">
            <a:extLst>
              <a:ext uri="{FF2B5EF4-FFF2-40B4-BE49-F238E27FC236}">
                <a16:creationId xmlns:a16="http://schemas.microsoft.com/office/drawing/2014/main" id="{EEB57E76-68AD-AE36-4D8F-A93257CF49B4}"/>
              </a:ext>
            </a:extLst>
          </p:cNvPr>
          <p:cNvCxnSpPr>
            <a:cxnSpLocks/>
          </p:cNvCxnSpPr>
          <p:nvPr/>
        </p:nvCxnSpPr>
        <p:spPr>
          <a:xfrm>
            <a:off x="1054746" y="5289492"/>
            <a:ext cx="2828104" cy="1083198"/>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3946B1A0-9F00-0DE6-FD50-77F538F83B0F}"/>
              </a:ext>
            </a:extLst>
          </p:cNvPr>
          <p:cNvCxnSpPr>
            <a:cxnSpLocks/>
          </p:cNvCxnSpPr>
          <p:nvPr/>
        </p:nvCxnSpPr>
        <p:spPr>
          <a:xfrm flipV="1">
            <a:off x="1471338" y="4751979"/>
            <a:ext cx="2433870" cy="53823"/>
          </a:xfrm>
          <a:prstGeom prst="line">
            <a:avLst/>
          </a:prstGeom>
          <a:ln w="28575"/>
        </p:spPr>
        <p:style>
          <a:lnRef idx="1">
            <a:schemeClr val="dk1"/>
          </a:lnRef>
          <a:fillRef idx="0">
            <a:schemeClr val="dk1"/>
          </a:fillRef>
          <a:effectRef idx="0">
            <a:schemeClr val="dk1"/>
          </a:effectRef>
          <a:fontRef idx="minor">
            <a:schemeClr val="tx1"/>
          </a:fontRef>
        </p:style>
      </p:cxnSp>
      <p:sp>
        <p:nvSpPr>
          <p:cNvPr id="31" name="正方形/長方形 30">
            <a:extLst>
              <a:ext uri="{FF2B5EF4-FFF2-40B4-BE49-F238E27FC236}">
                <a16:creationId xmlns:a16="http://schemas.microsoft.com/office/drawing/2014/main" id="{4DEDF914-43F4-E346-1136-04F93BD380D6}"/>
              </a:ext>
            </a:extLst>
          </p:cNvPr>
          <p:cNvSpPr/>
          <p:nvPr/>
        </p:nvSpPr>
        <p:spPr>
          <a:xfrm>
            <a:off x="3662130" y="4048620"/>
            <a:ext cx="2433870" cy="400110"/>
          </a:xfrm>
          <a:prstGeom prst="rect">
            <a:avLst/>
          </a:prstGeom>
        </p:spPr>
        <p:txBody>
          <a:bodyPr wrap="square">
            <a:spAutoFit/>
          </a:bodyPr>
          <a:lstStyle/>
          <a:p>
            <a:r>
              <a:rPr lang="ja-JP" altLang="en-US" sz="2000" dirty="0">
                <a:solidFill>
                  <a:schemeClr val="tx1">
                    <a:lumMod val="75000"/>
                    <a:lumOff val="25000"/>
                  </a:schemeClr>
                </a:solidFill>
                <a:latin typeface="Times New Roman" panose="02020603050405020304" pitchFamily="18" charset="0"/>
                <a:cs typeface="Times New Roman" panose="02020603050405020304" pitchFamily="18" charset="0"/>
              </a:rPr>
              <a:t>発振する場合の余裕</a:t>
            </a:r>
          </a:p>
        </p:txBody>
      </p:sp>
      <p:sp>
        <p:nvSpPr>
          <p:cNvPr id="32" name="テキスト ボックス 31">
            <a:extLst>
              <a:ext uri="{FF2B5EF4-FFF2-40B4-BE49-F238E27FC236}">
                <a16:creationId xmlns:a16="http://schemas.microsoft.com/office/drawing/2014/main" id="{B73F52FC-DCD2-687C-2108-E2D76EE1D5E7}"/>
              </a:ext>
            </a:extLst>
          </p:cNvPr>
          <p:cNvSpPr txBox="1"/>
          <p:nvPr/>
        </p:nvSpPr>
        <p:spPr>
          <a:xfrm>
            <a:off x="418643" y="6557749"/>
            <a:ext cx="4083915"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Fig.8 </a:t>
            </a:r>
            <a:r>
              <a:rPr lang="ja-JP" altLang="en-US" sz="1200" dirty="0">
                <a:solidFill>
                  <a:schemeClr val="tx1">
                    <a:lumMod val="75000"/>
                    <a:lumOff val="25000"/>
                  </a:schemeClr>
                </a:solidFill>
              </a:rPr>
              <a:t>ナイキスト軌跡</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コア</a:t>
            </a:r>
            <a:r>
              <a:rPr lang="en-US" altLang="ja-JP" sz="1200" dirty="0">
                <a:solidFill>
                  <a:schemeClr val="tx1">
                    <a:lumMod val="75000"/>
                    <a:lumOff val="25000"/>
                  </a:schemeClr>
                </a:solidFill>
              </a:rPr>
              <a:t>5</a:t>
            </a:r>
            <a:r>
              <a:rPr lang="ja-JP" altLang="en-US" sz="1200" dirty="0">
                <a:solidFill>
                  <a:schemeClr val="tx1">
                    <a:lumMod val="75000"/>
                    <a:lumOff val="25000"/>
                  </a:schemeClr>
                </a:solidFill>
              </a:rPr>
              <a:t>段</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短絡</a:t>
            </a:r>
            <a:r>
              <a:rPr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7B76573C-0B08-C1FB-5B24-4087554FE972}"/>
              </a:ext>
            </a:extLst>
          </p:cNvPr>
          <p:cNvSpPr txBox="1"/>
          <p:nvPr/>
        </p:nvSpPr>
        <p:spPr>
          <a:xfrm>
            <a:off x="72740" y="90047"/>
            <a:ext cx="7472497"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ナイキストの安定判別に基づく解析ツール</a:t>
            </a:r>
          </a:p>
        </p:txBody>
      </p:sp>
      <p:sp>
        <p:nvSpPr>
          <p:cNvPr id="7" name="スライド番号プレースホルダー 3">
            <a:extLst>
              <a:ext uri="{FF2B5EF4-FFF2-40B4-BE49-F238E27FC236}">
                <a16:creationId xmlns:a16="http://schemas.microsoft.com/office/drawing/2014/main" id="{53E3E46F-0762-720D-77D5-9739EC448EB0}"/>
              </a:ext>
            </a:extLst>
          </p:cNvPr>
          <p:cNvSpPr>
            <a:spLocks noGrp="1"/>
          </p:cNvSpPr>
          <p:nvPr>
            <p:ph type="sldNum" sz="quarter" idx="12"/>
          </p:nvPr>
        </p:nvSpPr>
        <p:spPr>
          <a:xfrm>
            <a:off x="9405504" y="6449868"/>
            <a:ext cx="2743200" cy="365125"/>
          </a:xfrm>
        </p:spPr>
        <p:txBody>
          <a:bodyPr/>
          <a:lstStyle/>
          <a:p>
            <a:r>
              <a:rPr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5</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pic>
        <p:nvPicPr>
          <p:cNvPr id="20" name="図 19">
            <a:extLst>
              <a:ext uri="{FF2B5EF4-FFF2-40B4-BE49-F238E27FC236}">
                <a16:creationId xmlns:a16="http://schemas.microsoft.com/office/drawing/2014/main" id="{BF992384-E208-B24F-F6E0-4EB311A8EB6B}"/>
              </a:ext>
            </a:extLst>
          </p:cNvPr>
          <p:cNvPicPr>
            <a:picLocks noChangeAspect="1"/>
          </p:cNvPicPr>
          <p:nvPr/>
        </p:nvPicPr>
        <p:blipFill>
          <a:blip r:embed="rId5"/>
          <a:stretch>
            <a:fillRect/>
          </a:stretch>
        </p:blipFill>
        <p:spPr>
          <a:xfrm>
            <a:off x="6096001" y="1869326"/>
            <a:ext cx="3079739" cy="552450"/>
          </a:xfrm>
          <a:prstGeom prst="rect">
            <a:avLst/>
          </a:prstGeom>
        </p:spPr>
      </p:pic>
      <p:sp>
        <p:nvSpPr>
          <p:cNvPr id="21" name="正方形/長方形 20">
            <a:extLst>
              <a:ext uri="{FF2B5EF4-FFF2-40B4-BE49-F238E27FC236}">
                <a16:creationId xmlns:a16="http://schemas.microsoft.com/office/drawing/2014/main" id="{A0E5C148-BB4B-EBBA-5E29-AD91EEDF3B1A}"/>
              </a:ext>
            </a:extLst>
          </p:cNvPr>
          <p:cNvSpPr/>
          <p:nvPr/>
        </p:nvSpPr>
        <p:spPr>
          <a:xfrm>
            <a:off x="6096002" y="1090320"/>
            <a:ext cx="5205891" cy="830997"/>
          </a:xfrm>
          <a:prstGeom prst="rect">
            <a:avLst/>
          </a:prstGeom>
        </p:spPr>
        <p:txBody>
          <a:bodyPr wrap="square">
            <a:spAutoFit/>
          </a:bodyPr>
          <a:lstStyle/>
          <a:p>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閉ループ系が安定となるための</a:t>
            </a:r>
            <a:endPar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必要十分条件</a:t>
            </a:r>
          </a:p>
        </p:txBody>
      </p:sp>
      <p:sp>
        <p:nvSpPr>
          <p:cNvPr id="23" name="正方形/長方形 22">
            <a:extLst>
              <a:ext uri="{FF2B5EF4-FFF2-40B4-BE49-F238E27FC236}">
                <a16:creationId xmlns:a16="http://schemas.microsoft.com/office/drawing/2014/main" id="{BBEFF441-1A21-FD4C-971C-B5588FBC7D24}"/>
              </a:ext>
            </a:extLst>
          </p:cNvPr>
          <p:cNvSpPr/>
          <p:nvPr/>
        </p:nvSpPr>
        <p:spPr>
          <a:xfrm>
            <a:off x="6096000" y="2404654"/>
            <a:ext cx="5205891" cy="461665"/>
          </a:xfrm>
          <a:prstGeom prst="rect">
            <a:avLst/>
          </a:prstGeom>
        </p:spPr>
        <p:txBody>
          <a:bodyPr wrap="square">
            <a:spAutoFit/>
          </a:bodyPr>
          <a:lstStyle/>
          <a:p>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のナイキスト軌跡が原点を囲まない</a:t>
            </a:r>
          </a:p>
        </p:txBody>
      </p:sp>
      <p:sp>
        <p:nvSpPr>
          <p:cNvPr id="25" name="正方形/長方形 24">
            <a:extLst>
              <a:ext uri="{FF2B5EF4-FFF2-40B4-BE49-F238E27FC236}">
                <a16:creationId xmlns:a16="http://schemas.microsoft.com/office/drawing/2014/main" id="{F3646E0E-2AB5-2F10-FD30-4FF5B6DD6763}"/>
              </a:ext>
            </a:extLst>
          </p:cNvPr>
          <p:cNvSpPr/>
          <p:nvPr/>
        </p:nvSpPr>
        <p:spPr>
          <a:xfrm>
            <a:off x="5808568" y="3293643"/>
            <a:ext cx="5909423" cy="1200329"/>
          </a:xfrm>
          <a:prstGeom prst="rect">
            <a:avLst/>
          </a:prstGeom>
        </p:spPr>
        <p:txBody>
          <a:bodyPr wrap="square">
            <a:spAutoFit/>
          </a:bodyPr>
          <a:lstStyle/>
          <a:p>
            <a:pPr marL="457200" indent="-457200">
              <a:buAutoNum type="arabicPeriod"/>
            </a:pPr>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ナイキスト軌跡が原点を囲む</a:t>
            </a:r>
            <a:endPar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rPr>
              <a:t>(</a:t>
            </a:r>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原点に対して左側を通る</a:t>
            </a:r>
            <a:r>
              <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rPr>
              <a:t>)</a:t>
            </a:r>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と</a:t>
            </a:r>
            <a:endPar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ja-JP" altLang="en-US" sz="2400" dirty="0">
                <a:solidFill>
                  <a:srgbClr val="FF0000"/>
                </a:solidFill>
                <a:latin typeface="Times New Roman" panose="02020603050405020304" pitchFamily="18" charset="0"/>
                <a:cs typeface="Times New Roman" panose="02020603050405020304" pitchFamily="18" charset="0"/>
              </a:rPr>
              <a:t>発振する</a:t>
            </a:r>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と予想</a:t>
            </a:r>
          </a:p>
        </p:txBody>
      </p:sp>
      <p:sp>
        <p:nvSpPr>
          <p:cNvPr id="26" name="正方形/長方形 25">
            <a:extLst>
              <a:ext uri="{FF2B5EF4-FFF2-40B4-BE49-F238E27FC236}">
                <a16:creationId xmlns:a16="http://schemas.microsoft.com/office/drawing/2014/main" id="{94E28993-3A37-18F3-CEB1-5F424C7901EE}"/>
              </a:ext>
            </a:extLst>
          </p:cNvPr>
          <p:cNvSpPr/>
          <p:nvPr/>
        </p:nvSpPr>
        <p:spPr>
          <a:xfrm>
            <a:off x="5808568" y="4495665"/>
            <a:ext cx="5157814" cy="830997"/>
          </a:xfrm>
          <a:prstGeom prst="rect">
            <a:avLst/>
          </a:prstGeom>
        </p:spPr>
        <p:txBody>
          <a:bodyPr wrap="square">
            <a:spAutoFit/>
          </a:bodyPr>
          <a:lstStyle/>
          <a:p>
            <a:r>
              <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rPr>
              <a:t>2.</a:t>
            </a:r>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　原点に最も近い軌跡の周波数から</a:t>
            </a:r>
            <a:endPar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ja-JP" altLang="en-US" sz="2400" dirty="0">
                <a:solidFill>
                  <a:srgbClr val="FF0000"/>
                </a:solidFill>
                <a:latin typeface="Times New Roman" panose="02020603050405020304" pitchFamily="18" charset="0"/>
                <a:cs typeface="Times New Roman" panose="02020603050405020304" pitchFamily="18" charset="0"/>
              </a:rPr>
              <a:t>発振周波数</a:t>
            </a:r>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を予想</a:t>
            </a:r>
          </a:p>
        </p:txBody>
      </p:sp>
      <p:sp>
        <p:nvSpPr>
          <p:cNvPr id="27" name="正方形/長方形 26">
            <a:extLst>
              <a:ext uri="{FF2B5EF4-FFF2-40B4-BE49-F238E27FC236}">
                <a16:creationId xmlns:a16="http://schemas.microsoft.com/office/drawing/2014/main" id="{DC9ABE0A-220F-D5CC-1530-6CDB0BCB68DB}"/>
              </a:ext>
            </a:extLst>
          </p:cNvPr>
          <p:cNvSpPr/>
          <p:nvPr/>
        </p:nvSpPr>
        <p:spPr>
          <a:xfrm>
            <a:off x="5808568" y="5424065"/>
            <a:ext cx="5380799" cy="830997"/>
          </a:xfrm>
          <a:prstGeom prst="rect">
            <a:avLst/>
          </a:prstGeom>
        </p:spPr>
        <p:txBody>
          <a:bodyPr wrap="square">
            <a:spAutoFit/>
          </a:bodyPr>
          <a:lstStyle/>
          <a:p>
            <a:r>
              <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rPr>
              <a:t>3.</a:t>
            </a:r>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　原点に最も近い軌跡の周波数までの　　</a:t>
            </a:r>
            <a:endParaRPr lang="en-US" altLang="ja-JP" sz="2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ja-JP" altLang="en-US" sz="2400" dirty="0">
                <a:solidFill>
                  <a:schemeClr val="tx1">
                    <a:lumMod val="75000"/>
                    <a:lumOff val="25000"/>
                  </a:schemeClr>
                </a:solidFill>
                <a:latin typeface="Times New Roman" panose="02020603050405020304" pitchFamily="18" charset="0"/>
                <a:cs typeface="Times New Roman" panose="02020603050405020304" pitchFamily="18" charset="0"/>
              </a:rPr>
              <a:t>　　距離が</a:t>
            </a:r>
            <a:r>
              <a:rPr lang="ja-JP" altLang="en-US" sz="2400" dirty="0">
                <a:solidFill>
                  <a:srgbClr val="FF0000"/>
                </a:solidFill>
                <a:latin typeface="Times New Roman" panose="02020603050405020304" pitchFamily="18" charset="0"/>
                <a:cs typeface="Times New Roman" panose="02020603050405020304" pitchFamily="18" charset="0"/>
              </a:rPr>
              <a:t>発振する場合の余裕</a:t>
            </a:r>
          </a:p>
        </p:txBody>
      </p:sp>
      <p:grpSp>
        <p:nvGrpSpPr>
          <p:cNvPr id="28" name="グループ化 27">
            <a:extLst>
              <a:ext uri="{FF2B5EF4-FFF2-40B4-BE49-F238E27FC236}">
                <a16:creationId xmlns:a16="http://schemas.microsoft.com/office/drawing/2014/main" id="{4929BD9F-DF3D-52B6-DB73-CB1225EF841A}"/>
              </a:ext>
            </a:extLst>
          </p:cNvPr>
          <p:cNvGrpSpPr/>
          <p:nvPr/>
        </p:nvGrpSpPr>
        <p:grpSpPr>
          <a:xfrm>
            <a:off x="1999603" y="674822"/>
            <a:ext cx="2628972" cy="2694801"/>
            <a:chOff x="7897821" y="1762193"/>
            <a:chExt cx="2864805" cy="3900333"/>
          </a:xfrm>
        </p:grpSpPr>
        <p:grpSp>
          <p:nvGrpSpPr>
            <p:cNvPr id="24" name="グループ化 23">
              <a:extLst>
                <a:ext uri="{FF2B5EF4-FFF2-40B4-BE49-F238E27FC236}">
                  <a16:creationId xmlns:a16="http://schemas.microsoft.com/office/drawing/2014/main" id="{0A43BFAC-DEB8-D5F2-B471-E8A4BA0AA4D1}"/>
                </a:ext>
              </a:extLst>
            </p:cNvPr>
            <p:cNvGrpSpPr/>
            <p:nvPr/>
          </p:nvGrpSpPr>
          <p:grpSpPr>
            <a:xfrm>
              <a:off x="7897821" y="1762193"/>
              <a:ext cx="2864805" cy="3390391"/>
              <a:chOff x="6532929" y="2292245"/>
              <a:chExt cx="2120736" cy="2509812"/>
            </a:xfrm>
          </p:grpSpPr>
          <p:sp>
            <p:nvSpPr>
              <p:cNvPr id="4" name="テキスト ボックス 3">
                <a:extLst>
                  <a:ext uri="{FF2B5EF4-FFF2-40B4-BE49-F238E27FC236}">
                    <a16:creationId xmlns:a16="http://schemas.microsoft.com/office/drawing/2014/main" id="{BC5F7838-371D-C4CB-1F55-D486FCA29718}"/>
                  </a:ext>
                </a:extLst>
              </p:cNvPr>
              <p:cNvSpPr txBox="1"/>
              <p:nvPr/>
            </p:nvSpPr>
            <p:spPr>
              <a:xfrm>
                <a:off x="6559919" y="2292245"/>
                <a:ext cx="261467" cy="428692"/>
              </a:xfrm>
              <a:prstGeom prst="rect">
                <a:avLst/>
              </a:prstGeom>
              <a:noFill/>
            </p:spPr>
            <p:txBody>
              <a:bodyPr wrap="none" rtlCol="0">
                <a:spAutoFit/>
              </a:bodyPr>
              <a:lstStyle/>
              <a:p>
                <a:r>
                  <a:rPr lang="en-US" altLang="ja-JP" sz="2000" i="1"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ja-JP" altLang="en-US" sz="20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正方形/長方形 4">
                <a:extLst>
                  <a:ext uri="{FF2B5EF4-FFF2-40B4-BE49-F238E27FC236}">
                    <a16:creationId xmlns:a16="http://schemas.microsoft.com/office/drawing/2014/main" id="{180138F6-0642-0799-6EA8-15DD58A4D97C}"/>
                  </a:ext>
                </a:extLst>
              </p:cNvPr>
              <p:cNvSpPr/>
              <p:nvPr/>
            </p:nvSpPr>
            <p:spPr>
              <a:xfrm>
                <a:off x="7110297" y="2564086"/>
                <a:ext cx="872038" cy="8793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BC778FFE-821F-A501-4EFE-D8C3ED448124}"/>
                  </a:ext>
                </a:extLst>
              </p:cNvPr>
              <p:cNvSpPr/>
              <p:nvPr/>
            </p:nvSpPr>
            <p:spPr>
              <a:xfrm>
                <a:off x="7110297" y="3922752"/>
                <a:ext cx="872038" cy="8793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solidFill>
                    <a:schemeClr val="tx1">
                      <a:lumMod val="75000"/>
                      <a:lumOff val="25000"/>
                    </a:schemeClr>
                  </a:solidFill>
                </a:endParaRPr>
              </a:p>
            </p:txBody>
          </p:sp>
          <p:cxnSp>
            <p:nvCxnSpPr>
              <p:cNvPr id="9" name="コネクタ: カギ線 8">
                <a:extLst>
                  <a:ext uri="{FF2B5EF4-FFF2-40B4-BE49-F238E27FC236}">
                    <a16:creationId xmlns:a16="http://schemas.microsoft.com/office/drawing/2014/main" id="{9855BAEC-DD4E-F0BC-88D8-E056648BC5D0}"/>
                  </a:ext>
                </a:extLst>
              </p:cNvPr>
              <p:cNvCxnSpPr>
                <a:cxnSpLocks/>
                <a:stCxn id="5" idx="1"/>
                <a:endCxn id="8" idx="1"/>
              </p:cNvCxnSpPr>
              <p:nvPr/>
            </p:nvCxnSpPr>
            <p:spPr>
              <a:xfrm rot="10800000" flipV="1">
                <a:off x="7110297" y="3003739"/>
                <a:ext cx="12700" cy="1358666"/>
              </a:xfrm>
              <a:prstGeom prst="bentConnector3">
                <a:avLst>
                  <a:gd name="adj1" fmla="val 608756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2F8DC22E-8E5E-6F9A-98D2-7179D63A1388}"/>
                  </a:ext>
                </a:extLst>
              </p:cNvPr>
              <p:cNvCxnSpPr>
                <a:cxnSpLocks/>
                <a:stCxn id="8" idx="3"/>
                <a:endCxn id="5" idx="3"/>
              </p:cNvCxnSpPr>
              <p:nvPr/>
            </p:nvCxnSpPr>
            <p:spPr>
              <a:xfrm flipV="1">
                <a:off x="7982335" y="3003739"/>
                <a:ext cx="12700" cy="1358666"/>
              </a:xfrm>
              <a:prstGeom prst="bentConnector3">
                <a:avLst>
                  <a:gd name="adj1" fmla="val 6338378"/>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CAA8FA3-0D0D-B0DD-F5F4-DD98C63D1C69}"/>
                  </a:ext>
                </a:extLst>
              </p:cNvPr>
              <p:cNvSpPr txBox="1"/>
              <p:nvPr/>
            </p:nvSpPr>
            <p:spPr>
              <a:xfrm>
                <a:off x="7219577" y="2828343"/>
                <a:ext cx="742503" cy="494645"/>
              </a:xfrm>
              <a:prstGeom prst="rect">
                <a:avLst/>
              </a:prstGeom>
              <a:noFill/>
            </p:spPr>
            <p:txBody>
              <a:bodyPr wrap="none" rtlCol="0">
                <a:spAutoFit/>
              </a:bodyPr>
              <a:lstStyle/>
              <a:p>
                <a:r>
                  <a:rPr lang="en-US" altLang="ja-JP" sz="2400" b="1" i="1" dirty="0" err="1">
                    <a:solidFill>
                      <a:schemeClr val="tx1">
                        <a:lumMod val="75000"/>
                        <a:lumOff val="25000"/>
                      </a:schemeClr>
                    </a:solidFill>
                    <a:latin typeface="Times New Roman" panose="02020603050405020304" pitchFamily="18" charset="0"/>
                    <a:cs typeface="Times New Roman" panose="02020603050405020304" pitchFamily="18" charset="0"/>
                  </a:rPr>
                  <a:t>G’</a:t>
                </a:r>
                <a:r>
                  <a:rPr lang="en-US" altLang="ja-JP" b="1" i="1" dirty="0" err="1">
                    <a:solidFill>
                      <a:schemeClr val="tx1">
                        <a:lumMod val="75000"/>
                        <a:lumOff val="25000"/>
                      </a:schemeClr>
                    </a:solidFill>
                    <a:latin typeface="Times New Roman" panose="02020603050405020304" pitchFamily="18" charset="0"/>
                    <a:cs typeface="Times New Roman" panose="02020603050405020304" pitchFamily="18" charset="0"/>
                  </a:rPr>
                  <a:t>core</a:t>
                </a:r>
                <a:endParaRPr lang="ja-JP" altLang="en-US" sz="2400" b="1"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51A5D8D-8BA3-8B30-49F1-C147C083D8E2}"/>
                  </a:ext>
                </a:extLst>
              </p:cNvPr>
              <p:cNvSpPr txBox="1"/>
              <p:nvPr/>
            </p:nvSpPr>
            <p:spPr>
              <a:xfrm>
                <a:off x="7202486" y="4208515"/>
                <a:ext cx="814917" cy="494645"/>
              </a:xfrm>
              <a:prstGeom prst="rect">
                <a:avLst/>
              </a:prstGeom>
              <a:noFill/>
            </p:spPr>
            <p:txBody>
              <a:bodyPr wrap="none" rtlCol="0">
                <a:spAutoFit/>
              </a:bodyPr>
              <a:lstStyle/>
              <a:p>
                <a:r>
                  <a:rPr lang="en-US" altLang="ja-JP" sz="2400" b="1" i="1" dirty="0" err="1">
                    <a:solidFill>
                      <a:schemeClr val="tx1">
                        <a:lumMod val="75000"/>
                        <a:lumOff val="25000"/>
                      </a:schemeClr>
                    </a:solidFill>
                    <a:latin typeface="Times New Roman" panose="02020603050405020304" pitchFamily="18" charset="0"/>
                    <a:cs typeface="Times New Roman" panose="02020603050405020304" pitchFamily="18" charset="0"/>
                  </a:rPr>
                  <a:t>G’</a:t>
                </a:r>
                <a:r>
                  <a:rPr lang="en-US" altLang="ja-JP" b="1" i="1" dirty="0" err="1">
                    <a:solidFill>
                      <a:schemeClr val="tx1">
                        <a:lumMod val="75000"/>
                        <a:lumOff val="25000"/>
                      </a:schemeClr>
                    </a:solidFill>
                    <a:latin typeface="Times New Roman" panose="02020603050405020304" pitchFamily="18" charset="0"/>
                    <a:cs typeface="Times New Roman" panose="02020603050405020304" pitchFamily="18" charset="0"/>
                  </a:rPr>
                  <a:t>other</a:t>
                </a:r>
                <a:endParaRPr lang="ja-JP" altLang="en-US" sz="2400" b="1"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2B8D981-588D-8064-A466-C247C7BE1D41}"/>
                  </a:ext>
                </a:extLst>
              </p:cNvPr>
              <p:cNvSpPr txBox="1"/>
              <p:nvPr/>
            </p:nvSpPr>
            <p:spPr>
              <a:xfrm>
                <a:off x="6532929" y="2402458"/>
                <a:ext cx="358449" cy="428692"/>
              </a:xfrm>
              <a:prstGeom prst="rect">
                <a:avLst/>
              </a:prstGeom>
              <a:noFill/>
            </p:spPr>
            <p:txBody>
              <a:bodyPr wrap="none" rtlCol="0">
                <a:spAutoFit/>
              </a:bodyPr>
              <a:lstStyle/>
              <a:p>
                <a:r>
                  <a:rPr lang="en-US" altLang="ja-JP" sz="2000" i="1" dirty="0">
                    <a:solidFill>
                      <a:schemeClr val="tx1">
                        <a:lumMod val="75000"/>
                        <a:lumOff val="25000"/>
                      </a:schemeClr>
                    </a:solidFill>
                    <a:latin typeface="Times New Roman" panose="02020603050405020304" pitchFamily="18" charset="0"/>
                    <a:cs typeface="Times New Roman" panose="02020603050405020304" pitchFamily="18" charset="0"/>
                  </a:rPr>
                  <a:t>A</a:t>
                </a:r>
                <a:r>
                  <a:rPr lang="en-US" altLang="ja-JP" sz="1600" i="1" dirty="0">
                    <a:solidFill>
                      <a:schemeClr val="tx1">
                        <a:lumMod val="75000"/>
                        <a:lumOff val="25000"/>
                      </a:schemeClr>
                    </a:solidFill>
                    <a:latin typeface="Times New Roman" panose="02020603050405020304" pitchFamily="18" charset="0"/>
                    <a:cs typeface="Times New Roman" panose="02020603050405020304" pitchFamily="18" charset="0"/>
                  </a:rPr>
                  <a:t>1</a:t>
                </a:r>
                <a:endParaRPr lang="ja-JP" altLang="en-US"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723BA87B-DFA9-C5A6-9F7B-123A162AE6D8}"/>
                  </a:ext>
                </a:extLst>
              </p:cNvPr>
              <p:cNvSpPr txBox="1"/>
              <p:nvPr/>
            </p:nvSpPr>
            <p:spPr>
              <a:xfrm>
                <a:off x="6532929" y="2692268"/>
                <a:ext cx="358449" cy="428692"/>
              </a:xfrm>
              <a:prstGeom prst="rect">
                <a:avLst/>
              </a:prstGeom>
              <a:noFill/>
            </p:spPr>
            <p:txBody>
              <a:bodyPr wrap="none" rtlCol="0">
                <a:spAutoFit/>
              </a:bodyPr>
              <a:lstStyle/>
              <a:p>
                <a:r>
                  <a:rPr lang="en-US" altLang="ja-JP" sz="2000" i="1" dirty="0">
                    <a:solidFill>
                      <a:schemeClr val="tx1">
                        <a:lumMod val="75000"/>
                        <a:lumOff val="25000"/>
                      </a:schemeClr>
                    </a:solidFill>
                    <a:latin typeface="Times New Roman" panose="02020603050405020304" pitchFamily="18" charset="0"/>
                    <a:cs typeface="Times New Roman" panose="02020603050405020304" pitchFamily="18" charset="0"/>
                  </a:rPr>
                  <a:t>B</a:t>
                </a:r>
                <a:r>
                  <a:rPr lang="en-US" altLang="ja-JP" sz="1600" i="1" dirty="0">
                    <a:solidFill>
                      <a:schemeClr val="tx1">
                        <a:lumMod val="75000"/>
                        <a:lumOff val="25000"/>
                      </a:schemeClr>
                    </a:solidFill>
                    <a:latin typeface="Times New Roman" panose="02020603050405020304" pitchFamily="18" charset="0"/>
                    <a:cs typeface="Times New Roman" panose="02020603050405020304" pitchFamily="18" charset="0"/>
                  </a:rPr>
                  <a:t>2</a:t>
                </a:r>
                <a:endParaRPr lang="ja-JP" altLang="en-US"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EF6CCEF3-2905-49F6-28E6-9BFC68BAABA1}"/>
                  </a:ext>
                </a:extLst>
              </p:cNvPr>
              <p:cNvSpPr txBox="1"/>
              <p:nvPr/>
            </p:nvSpPr>
            <p:spPr>
              <a:xfrm>
                <a:off x="6559919" y="2582055"/>
                <a:ext cx="261467" cy="428692"/>
              </a:xfrm>
              <a:prstGeom prst="rect">
                <a:avLst/>
              </a:prstGeom>
              <a:noFill/>
            </p:spPr>
            <p:txBody>
              <a:bodyPr wrap="none" rtlCol="0">
                <a:spAutoFit/>
              </a:bodyPr>
              <a:lstStyle/>
              <a:p>
                <a:r>
                  <a:rPr lang="en-US" altLang="ja-JP" sz="2000" i="1"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ja-JP" altLang="en-US" sz="20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59F1AA8B-D123-F311-D704-4DA706CC34D1}"/>
                  </a:ext>
                </a:extLst>
              </p:cNvPr>
              <p:cNvSpPr txBox="1"/>
              <p:nvPr/>
            </p:nvSpPr>
            <p:spPr>
              <a:xfrm>
                <a:off x="8322204" y="2292245"/>
                <a:ext cx="261467" cy="428692"/>
              </a:xfrm>
              <a:prstGeom prst="rect">
                <a:avLst/>
              </a:prstGeom>
              <a:noFill/>
            </p:spPr>
            <p:txBody>
              <a:bodyPr wrap="none" rtlCol="0">
                <a:spAutoFit/>
              </a:bodyPr>
              <a:lstStyle/>
              <a:p>
                <a:r>
                  <a:rPr lang="en-US" altLang="ja-JP" sz="2000" i="1"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ja-JP" altLang="en-US" sz="20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B0B707A2-DB1A-9E11-3C4A-DAA800C2A3C2}"/>
                  </a:ext>
                </a:extLst>
              </p:cNvPr>
              <p:cNvSpPr txBox="1"/>
              <p:nvPr/>
            </p:nvSpPr>
            <p:spPr>
              <a:xfrm>
                <a:off x="8295216" y="2402458"/>
                <a:ext cx="358449" cy="428692"/>
              </a:xfrm>
              <a:prstGeom prst="rect">
                <a:avLst/>
              </a:prstGeom>
              <a:noFill/>
            </p:spPr>
            <p:txBody>
              <a:bodyPr wrap="none" rtlCol="0">
                <a:spAutoFit/>
              </a:bodyPr>
              <a:lstStyle/>
              <a:p>
                <a:r>
                  <a:rPr lang="en-US" altLang="ja-JP" sz="2000" i="1" dirty="0">
                    <a:solidFill>
                      <a:schemeClr val="tx1">
                        <a:lumMod val="75000"/>
                        <a:lumOff val="25000"/>
                      </a:schemeClr>
                    </a:solidFill>
                    <a:latin typeface="Times New Roman" panose="02020603050405020304" pitchFamily="18" charset="0"/>
                    <a:cs typeface="Times New Roman" panose="02020603050405020304" pitchFamily="18" charset="0"/>
                  </a:rPr>
                  <a:t>A</a:t>
                </a:r>
                <a:r>
                  <a:rPr lang="en-US" altLang="ja-JP" sz="1600" i="1" dirty="0">
                    <a:solidFill>
                      <a:schemeClr val="tx1">
                        <a:lumMod val="75000"/>
                        <a:lumOff val="25000"/>
                      </a:schemeClr>
                    </a:solidFill>
                    <a:latin typeface="Times New Roman" panose="02020603050405020304" pitchFamily="18" charset="0"/>
                    <a:cs typeface="Times New Roman" panose="02020603050405020304" pitchFamily="18" charset="0"/>
                  </a:rPr>
                  <a:t>2</a:t>
                </a:r>
                <a:endParaRPr lang="ja-JP" altLang="en-US"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333EB93-55E2-0853-DB65-351B8BC6839C}"/>
                  </a:ext>
                </a:extLst>
              </p:cNvPr>
              <p:cNvSpPr txBox="1"/>
              <p:nvPr/>
            </p:nvSpPr>
            <p:spPr>
              <a:xfrm>
                <a:off x="8295214" y="2692268"/>
                <a:ext cx="358449" cy="428692"/>
              </a:xfrm>
              <a:prstGeom prst="rect">
                <a:avLst/>
              </a:prstGeom>
              <a:noFill/>
            </p:spPr>
            <p:txBody>
              <a:bodyPr wrap="none" rtlCol="0">
                <a:spAutoFit/>
              </a:bodyPr>
              <a:lstStyle/>
              <a:p>
                <a:r>
                  <a:rPr lang="en-US" altLang="ja-JP" sz="2000" i="1" dirty="0">
                    <a:solidFill>
                      <a:schemeClr val="tx1">
                        <a:lumMod val="75000"/>
                        <a:lumOff val="25000"/>
                      </a:schemeClr>
                    </a:solidFill>
                    <a:latin typeface="Times New Roman" panose="02020603050405020304" pitchFamily="18" charset="0"/>
                    <a:cs typeface="Times New Roman" panose="02020603050405020304" pitchFamily="18" charset="0"/>
                  </a:rPr>
                  <a:t>B</a:t>
                </a:r>
                <a:r>
                  <a:rPr lang="en-US" altLang="ja-JP" sz="1600" i="1" dirty="0">
                    <a:solidFill>
                      <a:schemeClr val="tx1">
                        <a:lumMod val="75000"/>
                        <a:lumOff val="25000"/>
                      </a:schemeClr>
                    </a:solidFill>
                    <a:latin typeface="Times New Roman" panose="02020603050405020304" pitchFamily="18" charset="0"/>
                    <a:cs typeface="Times New Roman" panose="02020603050405020304" pitchFamily="18" charset="0"/>
                  </a:rPr>
                  <a:t>1</a:t>
                </a:r>
                <a:endParaRPr lang="ja-JP" altLang="en-US"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7C7872DB-AC3B-6D85-D14C-2ECADAD3425D}"/>
                  </a:ext>
                </a:extLst>
              </p:cNvPr>
              <p:cNvSpPr txBox="1"/>
              <p:nvPr/>
            </p:nvSpPr>
            <p:spPr>
              <a:xfrm>
                <a:off x="8322204" y="2582055"/>
                <a:ext cx="261467" cy="428692"/>
              </a:xfrm>
              <a:prstGeom prst="rect">
                <a:avLst/>
              </a:prstGeom>
              <a:noFill/>
            </p:spPr>
            <p:txBody>
              <a:bodyPr wrap="none" rtlCol="0">
                <a:spAutoFit/>
              </a:bodyPr>
              <a:lstStyle/>
              <a:p>
                <a:r>
                  <a:rPr lang="en-US" altLang="ja-JP" sz="2000" i="1"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ja-JP" altLang="en-US" sz="20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5C1C67B6-A91C-7E83-B716-CFC7DBFBC1C4}"/>
                </a:ext>
              </a:extLst>
            </p:cNvPr>
            <p:cNvSpPr txBox="1"/>
            <p:nvPr/>
          </p:nvSpPr>
          <p:spPr>
            <a:xfrm>
              <a:off x="7945904" y="5261610"/>
              <a:ext cx="2679400" cy="400916"/>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Fig.7</a:t>
              </a:r>
              <a:r>
                <a:rPr lang="ja-JP" altLang="en-US" sz="1200" dirty="0">
                  <a:solidFill>
                    <a:schemeClr val="tx1">
                      <a:lumMod val="75000"/>
                      <a:lumOff val="25000"/>
                    </a:schemeClr>
                  </a:solidFill>
                </a:rPr>
                <a:t> 閉ループ系</a:t>
              </a:r>
              <a:endParaRPr kumimoji="1" lang="ja-JP" altLang="en-US" sz="1200" dirty="0">
                <a:solidFill>
                  <a:schemeClr val="tx1">
                    <a:lumMod val="75000"/>
                    <a:lumOff val="25000"/>
                  </a:schemeClr>
                </a:solidFill>
              </a:endParaRPr>
            </a:p>
          </p:txBody>
        </p:sp>
      </p:grpSp>
      <p:cxnSp>
        <p:nvCxnSpPr>
          <p:cNvPr id="51" name="直線コネクタ 50">
            <a:extLst>
              <a:ext uri="{FF2B5EF4-FFF2-40B4-BE49-F238E27FC236}">
                <a16:creationId xmlns:a16="http://schemas.microsoft.com/office/drawing/2014/main" id="{0BC76B7F-7687-2F8F-9D79-39580B1EF72D}"/>
              </a:ext>
            </a:extLst>
          </p:cNvPr>
          <p:cNvCxnSpPr>
            <a:cxnSpLocks/>
          </p:cNvCxnSpPr>
          <p:nvPr/>
        </p:nvCxnSpPr>
        <p:spPr>
          <a:xfrm>
            <a:off x="4495864" y="5655805"/>
            <a:ext cx="190732" cy="0"/>
          </a:xfrm>
          <a:prstGeom prst="line">
            <a:avLst/>
          </a:prstGeom>
          <a:ln w="3810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52" name="直線コネクタ 51">
            <a:extLst>
              <a:ext uri="{FF2B5EF4-FFF2-40B4-BE49-F238E27FC236}">
                <a16:creationId xmlns:a16="http://schemas.microsoft.com/office/drawing/2014/main" id="{013D6AEE-E557-4F9C-DD34-7BC538519312}"/>
              </a:ext>
            </a:extLst>
          </p:cNvPr>
          <p:cNvCxnSpPr>
            <a:cxnSpLocks/>
          </p:cNvCxnSpPr>
          <p:nvPr/>
        </p:nvCxnSpPr>
        <p:spPr>
          <a:xfrm flipH="1">
            <a:off x="4590850" y="4430767"/>
            <a:ext cx="248560" cy="1222245"/>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932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76573C-0B08-C1FB-5B24-4087554FE972}"/>
              </a:ext>
            </a:extLst>
          </p:cNvPr>
          <p:cNvSpPr txBox="1"/>
          <p:nvPr/>
        </p:nvSpPr>
        <p:spPr>
          <a:xfrm>
            <a:off x="72740" y="90047"/>
            <a:ext cx="8993328"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発振の可否と発振周波数の整合性について</a:t>
            </a:r>
            <a:r>
              <a:rPr lang="en-US" altLang="ja-JP" sz="3200" b="1" dirty="0">
                <a:solidFill>
                  <a:schemeClr val="tx1">
                    <a:lumMod val="75000"/>
                    <a:lumOff val="25000"/>
                  </a:schemeClr>
                </a:solidFill>
                <a:latin typeface="+mj-ea"/>
                <a:ea typeface="+mj-ea"/>
              </a:rPr>
              <a:t>(1)</a:t>
            </a:r>
            <a:endParaRPr lang="ja-JP" altLang="en-US" sz="3200" b="1" dirty="0">
              <a:solidFill>
                <a:schemeClr val="tx1">
                  <a:lumMod val="75000"/>
                  <a:lumOff val="25000"/>
                </a:schemeClr>
              </a:solidFill>
              <a:latin typeface="+mj-ea"/>
              <a:ea typeface="+mj-ea"/>
            </a:endParaRPr>
          </a:p>
        </p:txBody>
      </p:sp>
      <p:sp>
        <p:nvSpPr>
          <p:cNvPr id="2" name="スライド番号プレースホルダー 3">
            <a:extLst>
              <a:ext uri="{FF2B5EF4-FFF2-40B4-BE49-F238E27FC236}">
                <a16:creationId xmlns:a16="http://schemas.microsoft.com/office/drawing/2014/main" id="{0BAC7511-020E-97EC-E36F-528DD33DF111}"/>
              </a:ext>
            </a:extLst>
          </p:cNvPr>
          <p:cNvSpPr>
            <a:spLocks noGrp="1"/>
          </p:cNvSpPr>
          <p:nvPr>
            <p:ph type="sldNum" sz="quarter" idx="12"/>
          </p:nvPr>
        </p:nvSpPr>
        <p:spPr>
          <a:xfrm>
            <a:off x="9405504" y="6449868"/>
            <a:ext cx="2743200" cy="365125"/>
          </a:xfrm>
        </p:spPr>
        <p:txBody>
          <a:bodyPr/>
          <a:lstStyle/>
          <a:p>
            <a:r>
              <a:rPr kumimoji="1"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6</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89B9E1C0-6360-A6FF-CFD7-54880DE7ADA3}"/>
              </a:ext>
            </a:extLst>
          </p:cNvPr>
          <p:cNvGrpSpPr/>
          <p:nvPr/>
        </p:nvGrpSpPr>
        <p:grpSpPr>
          <a:xfrm>
            <a:off x="43296" y="1484031"/>
            <a:ext cx="7113247" cy="5062241"/>
            <a:chOff x="134635" y="1224163"/>
            <a:chExt cx="6580315" cy="4682973"/>
          </a:xfrm>
        </p:grpSpPr>
        <p:pic>
          <p:nvPicPr>
            <p:cNvPr id="21" name="図 20">
              <a:extLst>
                <a:ext uri="{FF2B5EF4-FFF2-40B4-BE49-F238E27FC236}">
                  <a16:creationId xmlns:a16="http://schemas.microsoft.com/office/drawing/2014/main" id="{8CAF4D64-7D47-645D-F7C3-A04271CD6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35" y="1224163"/>
              <a:ext cx="5351952" cy="4027726"/>
            </a:xfrm>
            <a:prstGeom prst="rect">
              <a:avLst/>
            </a:prstGeom>
            <a:ln>
              <a:noFill/>
            </a:ln>
          </p:spPr>
        </p:pic>
        <p:sp>
          <p:nvSpPr>
            <p:cNvPr id="7" name="正方形/長方形 6">
              <a:extLst>
                <a:ext uri="{FF2B5EF4-FFF2-40B4-BE49-F238E27FC236}">
                  <a16:creationId xmlns:a16="http://schemas.microsoft.com/office/drawing/2014/main" id="{8BB97E43-CF02-3F60-44F6-038FC158A364}"/>
                </a:ext>
              </a:extLst>
            </p:cNvPr>
            <p:cNvSpPr/>
            <p:nvPr/>
          </p:nvSpPr>
          <p:spPr>
            <a:xfrm>
              <a:off x="134635" y="5174454"/>
              <a:ext cx="6580315" cy="7326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5" name="表 6">
            <a:extLst>
              <a:ext uri="{FF2B5EF4-FFF2-40B4-BE49-F238E27FC236}">
                <a16:creationId xmlns:a16="http://schemas.microsoft.com/office/drawing/2014/main" id="{397C93D0-7646-C3FD-B7AB-1D73F36A761B}"/>
              </a:ext>
            </a:extLst>
          </p:cNvPr>
          <p:cNvGraphicFramePr>
            <a:graphicFrameLocks noGrp="1"/>
          </p:cNvGraphicFramePr>
          <p:nvPr>
            <p:extLst>
              <p:ext uri="{D42A27DB-BD31-4B8C-83A1-F6EECF244321}">
                <p14:modId xmlns:p14="http://schemas.microsoft.com/office/powerpoint/2010/main" val="1230316593"/>
              </p:ext>
            </p:extLst>
          </p:nvPr>
        </p:nvGraphicFramePr>
        <p:xfrm>
          <a:off x="5535313" y="1337086"/>
          <a:ext cx="6326853" cy="1554480"/>
        </p:xfrm>
        <a:graphic>
          <a:graphicData uri="http://schemas.openxmlformats.org/drawingml/2006/table">
            <a:tbl>
              <a:tblPr firstRow="1" bandRow="1">
                <a:tableStyleId>{93296810-A885-4BE3-A3E7-6D5BEEA58F35}</a:tableStyleId>
              </a:tblPr>
              <a:tblGrid>
                <a:gridCol w="2108951">
                  <a:extLst>
                    <a:ext uri="{9D8B030D-6E8A-4147-A177-3AD203B41FA5}">
                      <a16:colId xmlns:a16="http://schemas.microsoft.com/office/drawing/2014/main" val="3000683293"/>
                    </a:ext>
                  </a:extLst>
                </a:gridCol>
                <a:gridCol w="2108951">
                  <a:extLst>
                    <a:ext uri="{9D8B030D-6E8A-4147-A177-3AD203B41FA5}">
                      <a16:colId xmlns:a16="http://schemas.microsoft.com/office/drawing/2014/main" val="4197737338"/>
                    </a:ext>
                  </a:extLst>
                </a:gridCol>
                <a:gridCol w="2108951">
                  <a:extLst>
                    <a:ext uri="{9D8B030D-6E8A-4147-A177-3AD203B41FA5}">
                      <a16:colId xmlns:a16="http://schemas.microsoft.com/office/drawing/2014/main" val="328643354"/>
                    </a:ext>
                  </a:extLst>
                </a:gridCol>
              </a:tblGrid>
              <a:tr h="370840">
                <a:tc>
                  <a:txBody>
                    <a:bodyPr/>
                    <a:lstStyle/>
                    <a:p>
                      <a:pPr algn="ctr"/>
                      <a:r>
                        <a:rPr kumimoji="1" lang="en-US" altLang="ja-JP" sz="2800" dirty="0"/>
                        <a:t>R=0Ω(</a:t>
                      </a:r>
                      <a:r>
                        <a:rPr kumimoji="1" lang="ja-JP" altLang="en-US" sz="2800" dirty="0"/>
                        <a:t>短絡</a:t>
                      </a:r>
                      <a:r>
                        <a:rPr kumimoji="1" lang="en-US" altLang="ja-JP" sz="2800" dirty="0"/>
                        <a:t>)</a:t>
                      </a:r>
                      <a:endParaRPr kumimoji="1" lang="ja-JP" altLang="en-US" sz="2800" dirty="0"/>
                    </a:p>
                  </a:txBody>
                  <a:tcPr/>
                </a:tc>
                <a:tc>
                  <a:txBody>
                    <a:bodyPr/>
                    <a:lstStyle/>
                    <a:p>
                      <a:pPr algn="ctr"/>
                      <a:r>
                        <a:rPr kumimoji="1" lang="ja-JP" altLang="en-US" sz="2800" dirty="0"/>
                        <a:t>発振の可否</a:t>
                      </a:r>
                    </a:p>
                  </a:txBody>
                  <a:tcPr/>
                </a:tc>
                <a:tc>
                  <a:txBody>
                    <a:bodyPr/>
                    <a:lstStyle/>
                    <a:p>
                      <a:pPr algn="ctr"/>
                      <a:r>
                        <a:rPr kumimoji="1" lang="ja-JP" altLang="en-US" sz="2800" dirty="0"/>
                        <a:t>発振周波数</a:t>
                      </a:r>
                    </a:p>
                  </a:txBody>
                  <a:tcPr/>
                </a:tc>
                <a:extLst>
                  <a:ext uri="{0D108BD9-81ED-4DB2-BD59-A6C34878D82A}">
                    <a16:rowId xmlns:a16="http://schemas.microsoft.com/office/drawing/2014/main" val="1731386662"/>
                  </a:ext>
                </a:extLst>
              </a:tr>
              <a:tr h="370840">
                <a:tc>
                  <a:txBody>
                    <a:bodyPr/>
                    <a:lstStyle/>
                    <a:p>
                      <a:pPr algn="ctr"/>
                      <a:r>
                        <a:rPr kumimoji="1" lang="ja-JP" altLang="en-US" sz="2800" dirty="0">
                          <a:solidFill>
                            <a:schemeClr val="tx1">
                              <a:lumMod val="75000"/>
                              <a:lumOff val="25000"/>
                            </a:schemeClr>
                          </a:solidFill>
                        </a:rPr>
                        <a:t>実験</a:t>
                      </a:r>
                    </a:p>
                  </a:txBody>
                  <a:tcPr/>
                </a:tc>
                <a:tc>
                  <a:txBody>
                    <a:bodyPr/>
                    <a:lstStyle/>
                    <a:p>
                      <a:pPr algn="ctr"/>
                      <a:r>
                        <a:rPr kumimoji="1" lang="ja-JP" altLang="en-US" sz="2800" dirty="0">
                          <a:solidFill>
                            <a:schemeClr val="tx1">
                              <a:lumMod val="75000"/>
                              <a:lumOff val="25000"/>
                            </a:schemeClr>
                          </a:solidFill>
                        </a:rPr>
                        <a:t>〇</a:t>
                      </a:r>
                    </a:p>
                  </a:txBody>
                  <a:tcPr/>
                </a:tc>
                <a:tc>
                  <a:txBody>
                    <a:bodyPr/>
                    <a:lstStyle/>
                    <a:p>
                      <a:pPr algn="ctr"/>
                      <a:r>
                        <a:rPr kumimoji="1" lang="en-US" altLang="ja-JP" sz="2800" dirty="0">
                          <a:solidFill>
                            <a:schemeClr val="tx1">
                              <a:lumMod val="75000"/>
                              <a:lumOff val="25000"/>
                            </a:schemeClr>
                          </a:solidFill>
                        </a:rPr>
                        <a:t>35.4Hz</a:t>
                      </a:r>
                      <a:endParaRPr kumimoji="1" lang="ja-JP" altLang="en-US" sz="2800" dirty="0">
                        <a:solidFill>
                          <a:schemeClr val="tx1">
                            <a:lumMod val="75000"/>
                            <a:lumOff val="25000"/>
                          </a:schemeClr>
                        </a:solidFill>
                      </a:endParaRPr>
                    </a:p>
                  </a:txBody>
                  <a:tcPr/>
                </a:tc>
                <a:extLst>
                  <a:ext uri="{0D108BD9-81ED-4DB2-BD59-A6C34878D82A}">
                    <a16:rowId xmlns:a16="http://schemas.microsoft.com/office/drawing/2014/main" val="3323835568"/>
                  </a:ext>
                </a:extLst>
              </a:tr>
              <a:tr h="370840">
                <a:tc>
                  <a:txBody>
                    <a:bodyPr/>
                    <a:lstStyle/>
                    <a:p>
                      <a:pPr algn="ctr"/>
                      <a:r>
                        <a:rPr kumimoji="1" lang="ja-JP" altLang="en-US" sz="2800" dirty="0">
                          <a:solidFill>
                            <a:schemeClr val="tx1">
                              <a:lumMod val="75000"/>
                              <a:lumOff val="25000"/>
                            </a:schemeClr>
                          </a:solidFill>
                        </a:rPr>
                        <a:t>解析</a:t>
                      </a:r>
                    </a:p>
                  </a:txBody>
                  <a:tcPr/>
                </a:tc>
                <a:tc>
                  <a:txBody>
                    <a:bodyPr/>
                    <a:lstStyle/>
                    <a:p>
                      <a:pPr algn="ctr"/>
                      <a:r>
                        <a:rPr kumimoji="1" lang="ja-JP" altLang="en-US" sz="2800" dirty="0">
                          <a:solidFill>
                            <a:schemeClr val="tx1">
                              <a:lumMod val="75000"/>
                              <a:lumOff val="25000"/>
                            </a:schemeClr>
                          </a:solidFill>
                        </a:rPr>
                        <a:t>〇</a:t>
                      </a:r>
                    </a:p>
                  </a:txBody>
                  <a:tcPr/>
                </a:tc>
                <a:tc>
                  <a:txBody>
                    <a:bodyPr/>
                    <a:lstStyle/>
                    <a:p>
                      <a:pPr algn="ctr"/>
                      <a:r>
                        <a:rPr kumimoji="1" lang="en-US" altLang="ja-JP" sz="2800" dirty="0">
                          <a:solidFill>
                            <a:schemeClr val="tx1">
                              <a:lumMod val="75000"/>
                              <a:lumOff val="25000"/>
                            </a:schemeClr>
                          </a:solidFill>
                        </a:rPr>
                        <a:t>36.6Hz</a:t>
                      </a:r>
                      <a:endParaRPr kumimoji="1" lang="ja-JP" altLang="en-US" sz="2800" dirty="0">
                        <a:solidFill>
                          <a:schemeClr val="tx1">
                            <a:lumMod val="75000"/>
                            <a:lumOff val="25000"/>
                          </a:schemeClr>
                        </a:solidFill>
                      </a:endParaRPr>
                    </a:p>
                  </a:txBody>
                  <a:tcPr/>
                </a:tc>
                <a:extLst>
                  <a:ext uri="{0D108BD9-81ED-4DB2-BD59-A6C34878D82A}">
                    <a16:rowId xmlns:a16="http://schemas.microsoft.com/office/drawing/2014/main" val="3132762961"/>
                  </a:ext>
                </a:extLst>
              </a:tr>
            </a:tbl>
          </a:graphicData>
        </a:graphic>
      </p:graphicFrame>
      <p:sp>
        <p:nvSpPr>
          <p:cNvPr id="3" name="正方形/長方形 2">
            <a:extLst>
              <a:ext uri="{FF2B5EF4-FFF2-40B4-BE49-F238E27FC236}">
                <a16:creationId xmlns:a16="http://schemas.microsoft.com/office/drawing/2014/main" id="{082F7466-1AF9-A5A5-122A-A2A832A00E40}"/>
              </a:ext>
            </a:extLst>
          </p:cNvPr>
          <p:cNvSpPr/>
          <p:nvPr/>
        </p:nvSpPr>
        <p:spPr>
          <a:xfrm>
            <a:off x="329834" y="1337086"/>
            <a:ext cx="1487746" cy="290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75000"/>
                    <a:lumOff val="25000"/>
                  </a:schemeClr>
                </a:solidFill>
              </a:rPr>
              <a:t>コア</a:t>
            </a:r>
            <a:r>
              <a:rPr lang="en-US" altLang="ja-JP" sz="2800" dirty="0">
                <a:solidFill>
                  <a:schemeClr val="tx1">
                    <a:lumMod val="75000"/>
                    <a:lumOff val="25000"/>
                  </a:schemeClr>
                </a:solidFill>
              </a:rPr>
              <a:t>5</a:t>
            </a:r>
            <a:r>
              <a:rPr lang="ja-JP" altLang="en-US" sz="2800" dirty="0">
                <a:solidFill>
                  <a:schemeClr val="tx1">
                    <a:lumMod val="75000"/>
                    <a:lumOff val="25000"/>
                  </a:schemeClr>
                </a:solidFill>
              </a:rPr>
              <a:t>段</a:t>
            </a:r>
            <a:endParaRPr kumimoji="1" lang="ja-JP" altLang="en-US" sz="2800" dirty="0">
              <a:solidFill>
                <a:schemeClr val="tx1">
                  <a:lumMod val="75000"/>
                  <a:lumOff val="25000"/>
                </a:schemeClr>
              </a:solidFill>
            </a:endParaRPr>
          </a:p>
        </p:txBody>
      </p:sp>
      <p:sp>
        <p:nvSpPr>
          <p:cNvPr id="9" name="テキスト ボックス 8">
            <a:extLst>
              <a:ext uri="{FF2B5EF4-FFF2-40B4-BE49-F238E27FC236}">
                <a16:creationId xmlns:a16="http://schemas.microsoft.com/office/drawing/2014/main" id="{664C7DD6-149C-1CE5-D109-40AFCC86E88D}"/>
              </a:ext>
            </a:extLst>
          </p:cNvPr>
          <p:cNvSpPr txBox="1"/>
          <p:nvPr/>
        </p:nvSpPr>
        <p:spPr>
          <a:xfrm>
            <a:off x="5535313" y="3232113"/>
            <a:ext cx="1794121" cy="523220"/>
          </a:xfrm>
          <a:prstGeom prst="rect">
            <a:avLst/>
          </a:prstGeom>
          <a:noFill/>
        </p:spPr>
        <p:txBody>
          <a:bodyPr wrap="square" rtlCol="0">
            <a:spAutoFit/>
          </a:bodyPr>
          <a:lstStyle/>
          <a:p>
            <a:r>
              <a:rPr lang="ja-JP" altLang="en-US" sz="2800" dirty="0">
                <a:solidFill>
                  <a:schemeClr val="tx1">
                    <a:lumMod val="75000"/>
                    <a:lumOff val="25000"/>
                  </a:schemeClr>
                </a:solidFill>
              </a:rPr>
              <a:t>予測誤差</a:t>
            </a:r>
            <a:endParaRPr kumimoji="1" lang="ja-JP" altLang="en-US" sz="2800" dirty="0">
              <a:solidFill>
                <a:schemeClr val="tx1">
                  <a:lumMod val="75000"/>
                  <a:lumOff val="25000"/>
                </a:schemeClr>
              </a:solidFill>
            </a:endParaRPr>
          </a:p>
        </p:txBody>
      </p:sp>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9D4DE8CB-9991-E755-B1DA-87FDF5665EA6}"/>
                  </a:ext>
                </a:extLst>
              </p:cNvPr>
              <p:cNvSpPr txBox="1"/>
              <p:nvPr/>
            </p:nvSpPr>
            <p:spPr>
              <a:xfrm>
                <a:off x="7071383" y="3780758"/>
                <a:ext cx="3194529" cy="18388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tx1">
                                  <a:lumMod val="75000"/>
                                  <a:lumOff val="25000"/>
                                </a:schemeClr>
                              </a:solidFill>
                              <a:latin typeface="Cambria Math" panose="02040503050406030204" pitchFamily="18" charset="0"/>
                            </a:rPr>
                          </m:ctrlPr>
                        </m:fPr>
                        <m:num>
                          <m:r>
                            <a:rPr lang="ja-JP" altLang="en-US" sz="2400" i="1">
                              <a:solidFill>
                                <a:schemeClr val="tx1">
                                  <a:lumMod val="75000"/>
                                  <a:lumOff val="25000"/>
                                </a:schemeClr>
                              </a:solidFill>
                              <a:latin typeface="Cambria Math" panose="02040503050406030204" pitchFamily="18" charset="0"/>
                            </a:rPr>
                            <m:t>解析値</m:t>
                          </m:r>
                          <m:r>
                            <a:rPr lang="en-US" altLang="ja-JP" sz="2400" b="0" i="1" smtClean="0">
                              <a:solidFill>
                                <a:schemeClr val="tx1">
                                  <a:lumMod val="75000"/>
                                  <a:lumOff val="25000"/>
                                </a:schemeClr>
                              </a:solidFill>
                              <a:latin typeface="Cambria Math" panose="02040503050406030204" pitchFamily="18" charset="0"/>
                            </a:rPr>
                            <m:t>−</m:t>
                          </m:r>
                          <m:r>
                            <a:rPr lang="ja-JP" altLang="en-US" sz="2400" i="1">
                              <a:solidFill>
                                <a:schemeClr val="tx1">
                                  <a:lumMod val="75000"/>
                                  <a:lumOff val="25000"/>
                                </a:schemeClr>
                              </a:solidFill>
                              <a:latin typeface="Cambria Math" panose="02040503050406030204" pitchFamily="18" charset="0"/>
                            </a:rPr>
                            <m:t>実験値</m:t>
                          </m:r>
                        </m:num>
                        <m:den>
                          <m:r>
                            <a:rPr lang="ja-JP" altLang="en-US" sz="2400" i="1">
                              <a:solidFill>
                                <a:schemeClr val="tx1">
                                  <a:lumMod val="75000"/>
                                  <a:lumOff val="25000"/>
                                </a:schemeClr>
                              </a:solidFill>
                              <a:latin typeface="Cambria Math" panose="02040503050406030204" pitchFamily="18" charset="0"/>
                            </a:rPr>
                            <m:t>実験値</m:t>
                          </m:r>
                        </m:den>
                      </m:f>
                      <m:r>
                        <a:rPr kumimoji="1" lang="en-US" altLang="ja-JP" sz="2400" i="1" smtClean="0">
                          <a:solidFill>
                            <a:schemeClr val="tx1">
                              <a:lumMod val="75000"/>
                              <a:lumOff val="25000"/>
                            </a:schemeClr>
                          </a:solidFill>
                          <a:latin typeface="Cambria Math" panose="02040503050406030204" pitchFamily="18" charset="0"/>
                          <a:ea typeface="Cambria Math" panose="02040503050406030204" pitchFamily="18" charset="0"/>
                        </a:rPr>
                        <m:t>×</m:t>
                      </m:r>
                      <m:r>
                        <a:rPr kumimoji="1" lang="en-US" altLang="ja-JP" sz="2400" b="0" i="1" smtClean="0">
                          <a:solidFill>
                            <a:schemeClr val="tx1">
                              <a:lumMod val="75000"/>
                              <a:lumOff val="25000"/>
                            </a:schemeClr>
                          </a:solidFill>
                          <a:latin typeface="Cambria Math" panose="02040503050406030204" pitchFamily="18" charset="0"/>
                          <a:ea typeface="Cambria Math" panose="02040503050406030204" pitchFamily="18" charset="0"/>
                        </a:rPr>
                        <m:t>100</m:t>
                      </m:r>
                    </m:oMath>
                  </m:oMathPara>
                </a14:m>
                <a:endParaRPr kumimoji="1" lang="en-US" altLang="ja-JP" sz="2400" b="0" i="1" dirty="0">
                  <a:solidFill>
                    <a:schemeClr val="tx1">
                      <a:lumMod val="75000"/>
                      <a:lumOff val="25000"/>
                    </a:schemeClr>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sz="2400" b="0" i="1" smtClean="0">
                          <a:solidFill>
                            <a:schemeClr val="tx1">
                              <a:lumMod val="75000"/>
                              <a:lumOff val="25000"/>
                            </a:schemeClr>
                          </a:solidFill>
                          <a:latin typeface="Cambria Math" panose="02040503050406030204" pitchFamily="18" charset="0"/>
                        </a:rPr>
                        <m:t>=</m:t>
                      </m:r>
                      <m:f>
                        <m:fPr>
                          <m:ctrlPr>
                            <a:rPr kumimoji="1" lang="en-US" altLang="ja-JP" sz="2400" b="0" i="1" smtClean="0">
                              <a:solidFill>
                                <a:schemeClr val="tx1">
                                  <a:lumMod val="75000"/>
                                  <a:lumOff val="25000"/>
                                </a:schemeClr>
                              </a:solidFill>
                              <a:latin typeface="Cambria Math" panose="02040503050406030204" pitchFamily="18" charset="0"/>
                            </a:rPr>
                          </m:ctrlPr>
                        </m:fPr>
                        <m:num>
                          <m:r>
                            <a:rPr kumimoji="1" lang="en-US" altLang="ja-JP" sz="2400" b="0" i="1" smtClean="0">
                              <a:solidFill>
                                <a:schemeClr val="tx1">
                                  <a:lumMod val="75000"/>
                                  <a:lumOff val="25000"/>
                                </a:schemeClr>
                              </a:solidFill>
                              <a:latin typeface="Cambria Math" panose="02040503050406030204" pitchFamily="18" charset="0"/>
                            </a:rPr>
                            <m:t>36.6−35.4</m:t>
                          </m:r>
                        </m:num>
                        <m:den>
                          <m:r>
                            <a:rPr kumimoji="1" lang="en-US" altLang="ja-JP" sz="2400" b="0" i="1" smtClean="0">
                              <a:solidFill>
                                <a:schemeClr val="tx1">
                                  <a:lumMod val="75000"/>
                                  <a:lumOff val="25000"/>
                                </a:schemeClr>
                              </a:solidFill>
                              <a:latin typeface="Cambria Math" panose="02040503050406030204" pitchFamily="18" charset="0"/>
                            </a:rPr>
                            <m:t>35.4</m:t>
                          </m:r>
                        </m:den>
                      </m:f>
                      <m:r>
                        <a:rPr kumimoji="1" lang="en-US" altLang="ja-JP" sz="2400" b="0" i="1" smtClean="0">
                          <a:solidFill>
                            <a:schemeClr val="tx1">
                              <a:lumMod val="75000"/>
                              <a:lumOff val="25000"/>
                            </a:schemeClr>
                          </a:solidFill>
                          <a:latin typeface="Cambria Math" panose="02040503050406030204" pitchFamily="18" charset="0"/>
                          <a:ea typeface="Cambria Math" panose="02040503050406030204" pitchFamily="18" charset="0"/>
                        </a:rPr>
                        <m:t>×100</m:t>
                      </m:r>
                    </m:oMath>
                  </m:oMathPara>
                </a14:m>
                <a:endParaRPr kumimoji="1" lang="en-US" altLang="ja-JP" sz="2400" b="0" i="1" dirty="0">
                  <a:solidFill>
                    <a:schemeClr val="tx1">
                      <a:lumMod val="75000"/>
                      <a:lumOff val="25000"/>
                    </a:schemeClr>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ja-JP" sz="2400" i="1">
                          <a:solidFill>
                            <a:schemeClr val="tx1">
                              <a:lumMod val="75000"/>
                              <a:lumOff val="25000"/>
                            </a:schemeClr>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3.4%</m:t>
                      </m:r>
                    </m:oMath>
                  </m:oMathPara>
                </a14:m>
                <a:endParaRPr kumimoji="1" lang="ja-JP" altLang="en-US" sz="2400" dirty="0">
                  <a:solidFill>
                    <a:schemeClr val="tx1">
                      <a:lumMod val="75000"/>
                      <a:lumOff val="25000"/>
                    </a:schemeClr>
                  </a:solidFill>
                </a:endParaRPr>
              </a:p>
            </p:txBody>
          </p:sp>
        </mc:Choice>
        <mc:Fallback>
          <p:sp>
            <p:nvSpPr>
              <p:cNvPr id="10" name="テキスト ボックス 9">
                <a:extLst>
                  <a:ext uri="{FF2B5EF4-FFF2-40B4-BE49-F238E27FC236}">
                    <a16:creationId xmlns:a16="http://schemas.microsoft.com/office/drawing/2014/main" id="{9D4DE8CB-9991-E755-B1DA-87FDF5665EA6}"/>
                  </a:ext>
                </a:extLst>
              </p:cNvPr>
              <p:cNvSpPr txBox="1">
                <a:spLocks noRot="1" noChangeAspect="1" noMove="1" noResize="1" noEditPoints="1" noAdjustHandles="1" noChangeArrowheads="1" noChangeShapeType="1" noTextEdit="1"/>
              </p:cNvSpPr>
              <p:nvPr/>
            </p:nvSpPr>
            <p:spPr>
              <a:xfrm>
                <a:off x="7071383" y="3780758"/>
                <a:ext cx="3194529" cy="1838837"/>
              </a:xfrm>
              <a:prstGeom prst="rect">
                <a:avLst/>
              </a:prstGeom>
              <a:blipFill>
                <a:blip r:embed="rId4"/>
                <a:stretch>
                  <a:fillRect l="-3053" b="-1987"/>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6E86A73C-E3F3-C56A-A736-219C0330B81B}"/>
              </a:ext>
            </a:extLst>
          </p:cNvPr>
          <p:cNvSpPr txBox="1"/>
          <p:nvPr/>
        </p:nvSpPr>
        <p:spPr>
          <a:xfrm>
            <a:off x="1296102" y="5621252"/>
            <a:ext cx="3279788"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Fig.9 </a:t>
            </a:r>
            <a:r>
              <a:rPr lang="ja-JP" altLang="en-US" sz="1200" dirty="0">
                <a:solidFill>
                  <a:schemeClr val="tx1">
                    <a:lumMod val="75000"/>
                    <a:lumOff val="25000"/>
                  </a:schemeClr>
                </a:solidFill>
              </a:rPr>
              <a:t>ナイキスト軌跡</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コア</a:t>
            </a:r>
            <a:r>
              <a:rPr lang="en-US" altLang="ja-JP" sz="1200" dirty="0">
                <a:solidFill>
                  <a:schemeClr val="tx1">
                    <a:lumMod val="75000"/>
                    <a:lumOff val="25000"/>
                  </a:schemeClr>
                </a:solidFill>
              </a:rPr>
              <a:t>5</a:t>
            </a:r>
            <a:r>
              <a:rPr lang="ja-JP" altLang="en-US" sz="1200" dirty="0">
                <a:solidFill>
                  <a:schemeClr val="tx1">
                    <a:lumMod val="75000"/>
                    <a:lumOff val="25000"/>
                  </a:schemeClr>
                </a:solidFill>
              </a:rPr>
              <a:t>段</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短絡</a:t>
            </a:r>
            <a:r>
              <a:rPr lang="en-US" altLang="ja-JP" sz="1200" dirty="0">
                <a:solidFill>
                  <a:schemeClr val="tx1">
                    <a:lumMod val="75000"/>
                    <a:lumOff val="25000"/>
                  </a:schemeClr>
                </a:solidFill>
              </a:rPr>
              <a:t>)</a:t>
            </a:r>
            <a:r>
              <a:rPr kumimoji="1" lang="en-US" altLang="ja-JP" sz="1200" dirty="0">
                <a:solidFill>
                  <a:schemeClr val="tx1">
                    <a:lumMod val="75000"/>
                    <a:lumOff val="25000"/>
                  </a:schemeClr>
                </a:solidFill>
              </a:rPr>
              <a:t>(</a:t>
            </a:r>
            <a:r>
              <a:rPr lang="en-US" altLang="ja-JP" sz="1200" dirty="0">
                <a:solidFill>
                  <a:schemeClr val="tx1">
                    <a:lumMod val="75000"/>
                    <a:lumOff val="25000"/>
                  </a:schemeClr>
                </a:solidFill>
              </a:rPr>
              <a:t>Fig8</a:t>
            </a:r>
            <a:r>
              <a:rPr lang="ja-JP" altLang="en-US" sz="1200" dirty="0">
                <a:solidFill>
                  <a:schemeClr val="tx1">
                    <a:lumMod val="75000"/>
                    <a:lumOff val="25000"/>
                  </a:schemeClr>
                </a:solidFill>
              </a:rPr>
              <a:t>と同様</a:t>
            </a:r>
            <a:r>
              <a:rPr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p:txBody>
      </p:sp>
      <p:sp>
        <p:nvSpPr>
          <p:cNvPr id="11" name="テキスト ボックス 10">
            <a:extLst>
              <a:ext uri="{FF2B5EF4-FFF2-40B4-BE49-F238E27FC236}">
                <a16:creationId xmlns:a16="http://schemas.microsoft.com/office/drawing/2014/main" id="{CBB464A7-6F40-8966-91B0-BBA9B41D299B}"/>
              </a:ext>
            </a:extLst>
          </p:cNvPr>
          <p:cNvSpPr txBox="1"/>
          <p:nvPr/>
        </p:nvSpPr>
        <p:spPr>
          <a:xfrm>
            <a:off x="7113247" y="996539"/>
            <a:ext cx="3199724" cy="276999"/>
          </a:xfrm>
          <a:prstGeom prst="rect">
            <a:avLst/>
          </a:prstGeom>
          <a:noFill/>
        </p:spPr>
        <p:txBody>
          <a:bodyPr wrap="square" rtlCol="0">
            <a:spAutoFit/>
          </a:bodyPr>
          <a:lstStyle/>
          <a:p>
            <a:pPr algn="ctr"/>
            <a:r>
              <a:rPr lang="en-US" altLang="ja-JP" sz="1200" dirty="0">
                <a:solidFill>
                  <a:schemeClr val="tx1">
                    <a:lumMod val="75000"/>
                    <a:lumOff val="25000"/>
                  </a:schemeClr>
                </a:solidFill>
              </a:rPr>
              <a:t>Table1</a:t>
            </a:r>
            <a:r>
              <a:rPr lang="ja-JP" altLang="en-US" sz="1200" dirty="0">
                <a:solidFill>
                  <a:schemeClr val="tx1">
                    <a:lumMod val="75000"/>
                    <a:lumOff val="25000"/>
                  </a:schemeClr>
                </a:solidFill>
              </a:rPr>
              <a:t> 実験と解析結果の比較</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コア</a:t>
            </a:r>
            <a:r>
              <a:rPr lang="en-US" altLang="ja-JP" sz="1200" dirty="0">
                <a:solidFill>
                  <a:schemeClr val="tx1">
                    <a:lumMod val="75000"/>
                    <a:lumOff val="25000"/>
                  </a:schemeClr>
                </a:solidFill>
              </a:rPr>
              <a:t>5</a:t>
            </a:r>
            <a:r>
              <a:rPr lang="ja-JP" altLang="en-US" sz="1200" dirty="0">
                <a:solidFill>
                  <a:schemeClr val="tx1">
                    <a:lumMod val="75000"/>
                    <a:lumOff val="25000"/>
                  </a:schemeClr>
                </a:solidFill>
              </a:rPr>
              <a:t>段</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短絡</a:t>
            </a:r>
            <a:r>
              <a:rPr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p:txBody>
      </p:sp>
    </p:spTree>
    <p:extLst>
      <p:ext uri="{BB962C8B-B14F-4D97-AF65-F5344CB8AC3E}">
        <p14:creationId xmlns:p14="http://schemas.microsoft.com/office/powerpoint/2010/main" val="204176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76573C-0B08-C1FB-5B24-4087554FE972}"/>
              </a:ext>
            </a:extLst>
          </p:cNvPr>
          <p:cNvSpPr txBox="1"/>
          <p:nvPr/>
        </p:nvSpPr>
        <p:spPr>
          <a:xfrm>
            <a:off x="72740" y="90047"/>
            <a:ext cx="8982937"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発振の可否と発振周波数の整合性について</a:t>
            </a:r>
            <a:r>
              <a:rPr lang="en-US" altLang="ja-JP" sz="3200" b="1" dirty="0">
                <a:solidFill>
                  <a:schemeClr val="tx1">
                    <a:lumMod val="75000"/>
                    <a:lumOff val="25000"/>
                  </a:schemeClr>
                </a:solidFill>
                <a:latin typeface="+mj-ea"/>
                <a:ea typeface="+mj-ea"/>
              </a:rPr>
              <a:t>(2)</a:t>
            </a:r>
            <a:endParaRPr lang="ja-JP" altLang="en-US" sz="3200" b="1" dirty="0">
              <a:solidFill>
                <a:schemeClr val="tx1">
                  <a:lumMod val="75000"/>
                  <a:lumOff val="25000"/>
                </a:schemeClr>
              </a:solidFill>
              <a:latin typeface="+mj-ea"/>
              <a:ea typeface="+mj-ea"/>
            </a:endParaRPr>
          </a:p>
        </p:txBody>
      </p:sp>
      <p:sp>
        <p:nvSpPr>
          <p:cNvPr id="2" name="スライド番号プレースホルダー 3">
            <a:extLst>
              <a:ext uri="{FF2B5EF4-FFF2-40B4-BE49-F238E27FC236}">
                <a16:creationId xmlns:a16="http://schemas.microsoft.com/office/drawing/2014/main" id="{0BAC7511-020E-97EC-E36F-528DD33DF111}"/>
              </a:ext>
            </a:extLst>
          </p:cNvPr>
          <p:cNvSpPr>
            <a:spLocks noGrp="1"/>
          </p:cNvSpPr>
          <p:nvPr>
            <p:ph type="sldNum" sz="quarter" idx="12"/>
          </p:nvPr>
        </p:nvSpPr>
        <p:spPr>
          <a:xfrm>
            <a:off x="9405504" y="6449868"/>
            <a:ext cx="2743200" cy="365125"/>
          </a:xfrm>
        </p:spPr>
        <p:txBody>
          <a:bodyPr/>
          <a:lstStyle/>
          <a:p>
            <a:r>
              <a:rPr kumimoji="1"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7</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grpSp>
        <p:nvGrpSpPr>
          <p:cNvPr id="13" name="グループ化 12">
            <a:extLst>
              <a:ext uri="{FF2B5EF4-FFF2-40B4-BE49-F238E27FC236}">
                <a16:creationId xmlns:a16="http://schemas.microsoft.com/office/drawing/2014/main" id="{A8AAB63E-E79C-4C3D-EF1C-74C623909D4F}"/>
              </a:ext>
            </a:extLst>
          </p:cNvPr>
          <p:cNvGrpSpPr/>
          <p:nvPr/>
        </p:nvGrpSpPr>
        <p:grpSpPr>
          <a:xfrm>
            <a:off x="0" y="1476876"/>
            <a:ext cx="7113247" cy="5080513"/>
            <a:chOff x="0" y="1476876"/>
            <a:chExt cx="7113247" cy="5080513"/>
          </a:xfrm>
        </p:grpSpPr>
        <p:pic>
          <p:nvPicPr>
            <p:cNvPr id="11" name="図 10">
              <a:extLst>
                <a:ext uri="{FF2B5EF4-FFF2-40B4-BE49-F238E27FC236}">
                  <a16:creationId xmlns:a16="http://schemas.microsoft.com/office/drawing/2014/main" id="{4BE15BE2-19DA-0169-F998-CDA8E0761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6876"/>
              <a:ext cx="5772150" cy="4343956"/>
            </a:xfrm>
            <a:prstGeom prst="rect">
              <a:avLst/>
            </a:prstGeom>
          </p:spPr>
        </p:pic>
        <p:sp>
          <p:nvSpPr>
            <p:cNvPr id="7" name="正方形/長方形 6">
              <a:extLst>
                <a:ext uri="{FF2B5EF4-FFF2-40B4-BE49-F238E27FC236}">
                  <a16:creationId xmlns:a16="http://schemas.microsoft.com/office/drawing/2014/main" id="{8BB97E43-CF02-3F60-44F6-038FC158A364}"/>
                </a:ext>
              </a:extLst>
            </p:cNvPr>
            <p:cNvSpPr/>
            <p:nvPr/>
          </p:nvSpPr>
          <p:spPr>
            <a:xfrm>
              <a:off x="0" y="5765368"/>
              <a:ext cx="7113247" cy="7920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grpSp>
      <p:sp>
        <p:nvSpPr>
          <p:cNvPr id="3" name="正方形/長方形 2">
            <a:extLst>
              <a:ext uri="{FF2B5EF4-FFF2-40B4-BE49-F238E27FC236}">
                <a16:creationId xmlns:a16="http://schemas.microsoft.com/office/drawing/2014/main" id="{082F7466-1AF9-A5A5-122A-A2A832A00E40}"/>
              </a:ext>
            </a:extLst>
          </p:cNvPr>
          <p:cNvSpPr/>
          <p:nvPr/>
        </p:nvSpPr>
        <p:spPr>
          <a:xfrm>
            <a:off x="329834" y="1337086"/>
            <a:ext cx="1487746" cy="290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75000"/>
                    <a:lumOff val="25000"/>
                  </a:schemeClr>
                </a:solidFill>
              </a:rPr>
              <a:t>コア</a:t>
            </a:r>
            <a:r>
              <a:rPr lang="en-US" altLang="ja-JP" sz="2800" dirty="0">
                <a:solidFill>
                  <a:schemeClr val="tx1">
                    <a:lumMod val="75000"/>
                    <a:lumOff val="25000"/>
                  </a:schemeClr>
                </a:solidFill>
              </a:rPr>
              <a:t>4</a:t>
            </a:r>
            <a:r>
              <a:rPr lang="ja-JP" altLang="en-US" sz="2800" dirty="0">
                <a:solidFill>
                  <a:schemeClr val="tx1">
                    <a:lumMod val="75000"/>
                    <a:lumOff val="25000"/>
                  </a:schemeClr>
                </a:solidFill>
              </a:rPr>
              <a:t>段</a:t>
            </a:r>
            <a:endParaRPr kumimoji="1" lang="ja-JP" altLang="en-US" sz="2800" dirty="0">
              <a:solidFill>
                <a:schemeClr val="tx1">
                  <a:lumMod val="75000"/>
                  <a:lumOff val="25000"/>
                </a:schemeClr>
              </a:solidFill>
            </a:endParaRPr>
          </a:p>
        </p:txBody>
      </p:sp>
      <p:graphicFrame>
        <p:nvGraphicFramePr>
          <p:cNvPr id="5" name="表 6">
            <a:extLst>
              <a:ext uri="{FF2B5EF4-FFF2-40B4-BE49-F238E27FC236}">
                <a16:creationId xmlns:a16="http://schemas.microsoft.com/office/drawing/2014/main" id="{397C93D0-7646-C3FD-B7AB-1D73F36A761B}"/>
              </a:ext>
            </a:extLst>
          </p:cNvPr>
          <p:cNvGraphicFramePr>
            <a:graphicFrameLocks noGrp="1"/>
          </p:cNvGraphicFramePr>
          <p:nvPr>
            <p:extLst>
              <p:ext uri="{D42A27DB-BD31-4B8C-83A1-F6EECF244321}">
                <p14:modId xmlns:p14="http://schemas.microsoft.com/office/powerpoint/2010/main" val="648372650"/>
              </p:ext>
            </p:extLst>
          </p:nvPr>
        </p:nvGraphicFramePr>
        <p:xfrm>
          <a:off x="5582372" y="1337086"/>
          <a:ext cx="6326853" cy="1554480"/>
        </p:xfrm>
        <a:graphic>
          <a:graphicData uri="http://schemas.openxmlformats.org/drawingml/2006/table">
            <a:tbl>
              <a:tblPr firstRow="1" bandRow="1">
                <a:tableStyleId>{93296810-A885-4BE3-A3E7-6D5BEEA58F35}</a:tableStyleId>
              </a:tblPr>
              <a:tblGrid>
                <a:gridCol w="2108951">
                  <a:extLst>
                    <a:ext uri="{9D8B030D-6E8A-4147-A177-3AD203B41FA5}">
                      <a16:colId xmlns:a16="http://schemas.microsoft.com/office/drawing/2014/main" val="3000683293"/>
                    </a:ext>
                  </a:extLst>
                </a:gridCol>
                <a:gridCol w="2108951">
                  <a:extLst>
                    <a:ext uri="{9D8B030D-6E8A-4147-A177-3AD203B41FA5}">
                      <a16:colId xmlns:a16="http://schemas.microsoft.com/office/drawing/2014/main" val="4197737338"/>
                    </a:ext>
                  </a:extLst>
                </a:gridCol>
                <a:gridCol w="2108951">
                  <a:extLst>
                    <a:ext uri="{9D8B030D-6E8A-4147-A177-3AD203B41FA5}">
                      <a16:colId xmlns:a16="http://schemas.microsoft.com/office/drawing/2014/main" val="328643354"/>
                    </a:ext>
                  </a:extLst>
                </a:gridCol>
              </a:tblGrid>
              <a:tr h="370840">
                <a:tc>
                  <a:txBody>
                    <a:bodyPr/>
                    <a:lstStyle/>
                    <a:p>
                      <a:pPr algn="ctr"/>
                      <a:r>
                        <a:rPr kumimoji="1" lang="en-US" altLang="ja-JP" sz="2800" dirty="0"/>
                        <a:t>R=0Ω(</a:t>
                      </a:r>
                      <a:r>
                        <a:rPr kumimoji="1" lang="ja-JP" altLang="en-US" sz="2800" dirty="0"/>
                        <a:t>短絡</a:t>
                      </a:r>
                      <a:r>
                        <a:rPr kumimoji="1" lang="en-US" altLang="ja-JP" sz="2800" dirty="0"/>
                        <a:t>)</a:t>
                      </a:r>
                      <a:endParaRPr kumimoji="1" lang="ja-JP" altLang="en-US" sz="2800" dirty="0"/>
                    </a:p>
                  </a:txBody>
                  <a:tcPr/>
                </a:tc>
                <a:tc>
                  <a:txBody>
                    <a:bodyPr/>
                    <a:lstStyle/>
                    <a:p>
                      <a:pPr algn="ctr"/>
                      <a:r>
                        <a:rPr kumimoji="1" lang="ja-JP" altLang="en-US" sz="2800" dirty="0"/>
                        <a:t>発振の可否</a:t>
                      </a:r>
                    </a:p>
                  </a:txBody>
                  <a:tcPr/>
                </a:tc>
                <a:tc>
                  <a:txBody>
                    <a:bodyPr/>
                    <a:lstStyle/>
                    <a:p>
                      <a:pPr algn="ctr"/>
                      <a:r>
                        <a:rPr kumimoji="1" lang="ja-JP" altLang="en-US" sz="2800" dirty="0"/>
                        <a:t>発振周波数</a:t>
                      </a:r>
                    </a:p>
                  </a:txBody>
                  <a:tcPr/>
                </a:tc>
                <a:extLst>
                  <a:ext uri="{0D108BD9-81ED-4DB2-BD59-A6C34878D82A}">
                    <a16:rowId xmlns:a16="http://schemas.microsoft.com/office/drawing/2014/main" val="1731386662"/>
                  </a:ext>
                </a:extLst>
              </a:tr>
              <a:tr h="370840">
                <a:tc>
                  <a:txBody>
                    <a:bodyPr/>
                    <a:lstStyle/>
                    <a:p>
                      <a:pPr algn="ctr"/>
                      <a:r>
                        <a:rPr kumimoji="1" lang="ja-JP" altLang="en-US" sz="2800" dirty="0">
                          <a:solidFill>
                            <a:schemeClr val="tx1">
                              <a:lumMod val="75000"/>
                              <a:lumOff val="25000"/>
                            </a:schemeClr>
                          </a:solidFill>
                        </a:rPr>
                        <a:t>実験</a:t>
                      </a:r>
                    </a:p>
                  </a:txBody>
                  <a:tcPr/>
                </a:tc>
                <a:tc>
                  <a:txBody>
                    <a:bodyPr/>
                    <a:lstStyle/>
                    <a:p>
                      <a:pPr algn="ctr"/>
                      <a:r>
                        <a:rPr kumimoji="1" lang="ja-JP" altLang="en-US" sz="2800" dirty="0">
                          <a:solidFill>
                            <a:schemeClr val="tx1">
                              <a:lumMod val="75000"/>
                              <a:lumOff val="25000"/>
                            </a:schemeClr>
                          </a:solidFill>
                        </a:rPr>
                        <a:t>〇</a:t>
                      </a:r>
                    </a:p>
                  </a:txBody>
                  <a:tcPr/>
                </a:tc>
                <a:tc>
                  <a:txBody>
                    <a:bodyPr/>
                    <a:lstStyle/>
                    <a:p>
                      <a:pPr algn="ctr"/>
                      <a:r>
                        <a:rPr kumimoji="1" lang="en-US" altLang="ja-JP" sz="2800" dirty="0">
                          <a:solidFill>
                            <a:schemeClr val="tx1">
                              <a:lumMod val="75000"/>
                              <a:lumOff val="25000"/>
                            </a:schemeClr>
                          </a:solidFill>
                        </a:rPr>
                        <a:t>34.2Hz</a:t>
                      </a:r>
                      <a:endParaRPr kumimoji="1" lang="ja-JP" altLang="en-US" sz="2800" dirty="0">
                        <a:solidFill>
                          <a:schemeClr val="tx1">
                            <a:lumMod val="75000"/>
                            <a:lumOff val="25000"/>
                          </a:schemeClr>
                        </a:solidFill>
                      </a:endParaRPr>
                    </a:p>
                  </a:txBody>
                  <a:tcPr/>
                </a:tc>
                <a:extLst>
                  <a:ext uri="{0D108BD9-81ED-4DB2-BD59-A6C34878D82A}">
                    <a16:rowId xmlns:a16="http://schemas.microsoft.com/office/drawing/2014/main" val="3323835568"/>
                  </a:ext>
                </a:extLst>
              </a:tr>
              <a:tr h="370840">
                <a:tc>
                  <a:txBody>
                    <a:bodyPr/>
                    <a:lstStyle/>
                    <a:p>
                      <a:pPr algn="ctr"/>
                      <a:r>
                        <a:rPr kumimoji="1" lang="ja-JP" altLang="en-US" sz="2800" dirty="0">
                          <a:solidFill>
                            <a:schemeClr val="tx1">
                              <a:lumMod val="75000"/>
                              <a:lumOff val="25000"/>
                            </a:schemeClr>
                          </a:solidFill>
                        </a:rPr>
                        <a:t>解析</a:t>
                      </a:r>
                    </a:p>
                  </a:txBody>
                  <a:tcPr/>
                </a:tc>
                <a:tc>
                  <a:txBody>
                    <a:bodyPr/>
                    <a:lstStyle/>
                    <a:p>
                      <a:pPr algn="ctr"/>
                      <a:r>
                        <a:rPr kumimoji="1" lang="ja-JP" altLang="en-US" sz="2800" dirty="0">
                          <a:solidFill>
                            <a:schemeClr val="tx1">
                              <a:lumMod val="75000"/>
                              <a:lumOff val="25000"/>
                            </a:schemeClr>
                          </a:solidFill>
                        </a:rPr>
                        <a:t>〇</a:t>
                      </a:r>
                    </a:p>
                  </a:txBody>
                  <a:tcPr/>
                </a:tc>
                <a:tc>
                  <a:txBody>
                    <a:bodyPr/>
                    <a:lstStyle/>
                    <a:p>
                      <a:pPr algn="ctr"/>
                      <a:r>
                        <a:rPr kumimoji="1" lang="en-US" altLang="ja-JP" sz="2800" dirty="0">
                          <a:solidFill>
                            <a:schemeClr val="tx1">
                              <a:lumMod val="75000"/>
                              <a:lumOff val="25000"/>
                            </a:schemeClr>
                          </a:solidFill>
                        </a:rPr>
                        <a:t>35.3Hz</a:t>
                      </a:r>
                      <a:endParaRPr kumimoji="1" lang="ja-JP" altLang="en-US" sz="2800" dirty="0">
                        <a:solidFill>
                          <a:schemeClr val="tx1">
                            <a:lumMod val="75000"/>
                            <a:lumOff val="25000"/>
                          </a:schemeClr>
                        </a:solidFill>
                      </a:endParaRPr>
                    </a:p>
                  </a:txBody>
                  <a:tcPr/>
                </a:tc>
                <a:extLst>
                  <a:ext uri="{0D108BD9-81ED-4DB2-BD59-A6C34878D82A}">
                    <a16:rowId xmlns:a16="http://schemas.microsoft.com/office/drawing/2014/main" val="3132762961"/>
                  </a:ext>
                </a:extLst>
              </a:tr>
            </a:tbl>
          </a:graphicData>
        </a:graphic>
      </p:graphicFrame>
      <p:sp>
        <p:nvSpPr>
          <p:cNvPr id="4" name="テキスト ボックス 3">
            <a:extLst>
              <a:ext uri="{FF2B5EF4-FFF2-40B4-BE49-F238E27FC236}">
                <a16:creationId xmlns:a16="http://schemas.microsoft.com/office/drawing/2014/main" id="{06383DE4-124B-E258-27AA-D4A210C935DB}"/>
              </a:ext>
            </a:extLst>
          </p:cNvPr>
          <p:cNvSpPr txBox="1"/>
          <p:nvPr/>
        </p:nvSpPr>
        <p:spPr>
          <a:xfrm>
            <a:off x="5582372" y="3232113"/>
            <a:ext cx="1794121" cy="523220"/>
          </a:xfrm>
          <a:prstGeom prst="rect">
            <a:avLst/>
          </a:prstGeom>
          <a:noFill/>
        </p:spPr>
        <p:txBody>
          <a:bodyPr wrap="square" rtlCol="0">
            <a:spAutoFit/>
          </a:bodyPr>
          <a:lstStyle/>
          <a:p>
            <a:r>
              <a:rPr lang="ja-JP" altLang="en-US" sz="2800" dirty="0">
                <a:solidFill>
                  <a:schemeClr val="tx1">
                    <a:lumMod val="75000"/>
                    <a:lumOff val="25000"/>
                  </a:schemeClr>
                </a:solidFill>
              </a:rPr>
              <a:t>予測誤差</a:t>
            </a:r>
            <a:endParaRPr kumimoji="1" lang="ja-JP" altLang="en-US" sz="2800" dirty="0">
              <a:solidFill>
                <a:schemeClr val="tx1">
                  <a:lumMod val="75000"/>
                  <a:lumOff val="25000"/>
                </a:schemeClr>
              </a:solidFill>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AB98D24E-6F6A-19CE-1EBB-4F56DF2ABF3E}"/>
                  </a:ext>
                </a:extLst>
              </p:cNvPr>
              <p:cNvSpPr txBox="1"/>
              <p:nvPr/>
            </p:nvSpPr>
            <p:spPr>
              <a:xfrm>
                <a:off x="7118442" y="3758677"/>
                <a:ext cx="3194529" cy="18388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tx1">
                                  <a:lumMod val="75000"/>
                                  <a:lumOff val="25000"/>
                                </a:schemeClr>
                              </a:solidFill>
                              <a:latin typeface="Cambria Math" panose="02040503050406030204" pitchFamily="18" charset="0"/>
                            </a:rPr>
                          </m:ctrlPr>
                        </m:fPr>
                        <m:num>
                          <m:r>
                            <a:rPr lang="ja-JP" altLang="en-US" sz="2400" i="1">
                              <a:solidFill>
                                <a:schemeClr val="tx1">
                                  <a:lumMod val="75000"/>
                                  <a:lumOff val="25000"/>
                                </a:schemeClr>
                              </a:solidFill>
                              <a:latin typeface="Cambria Math" panose="02040503050406030204" pitchFamily="18" charset="0"/>
                            </a:rPr>
                            <m:t>解析値</m:t>
                          </m:r>
                          <m:r>
                            <a:rPr lang="en-US" altLang="ja-JP" sz="2400" b="0" i="1" smtClean="0">
                              <a:solidFill>
                                <a:schemeClr val="tx1">
                                  <a:lumMod val="75000"/>
                                  <a:lumOff val="25000"/>
                                </a:schemeClr>
                              </a:solidFill>
                              <a:latin typeface="Cambria Math" panose="02040503050406030204" pitchFamily="18" charset="0"/>
                            </a:rPr>
                            <m:t>−</m:t>
                          </m:r>
                          <m:r>
                            <a:rPr lang="ja-JP" altLang="en-US" sz="2400" i="1">
                              <a:solidFill>
                                <a:schemeClr val="tx1">
                                  <a:lumMod val="75000"/>
                                  <a:lumOff val="25000"/>
                                </a:schemeClr>
                              </a:solidFill>
                              <a:latin typeface="Cambria Math" panose="02040503050406030204" pitchFamily="18" charset="0"/>
                            </a:rPr>
                            <m:t>実験値</m:t>
                          </m:r>
                        </m:num>
                        <m:den>
                          <m:r>
                            <a:rPr lang="ja-JP" altLang="en-US" sz="2400" i="1">
                              <a:solidFill>
                                <a:schemeClr val="tx1">
                                  <a:lumMod val="75000"/>
                                  <a:lumOff val="25000"/>
                                </a:schemeClr>
                              </a:solidFill>
                              <a:latin typeface="Cambria Math" panose="02040503050406030204" pitchFamily="18" charset="0"/>
                            </a:rPr>
                            <m:t>実験値</m:t>
                          </m:r>
                        </m:den>
                      </m:f>
                      <m:r>
                        <a:rPr kumimoji="1" lang="en-US" altLang="ja-JP" sz="2400" i="1" smtClean="0">
                          <a:solidFill>
                            <a:schemeClr val="tx1">
                              <a:lumMod val="75000"/>
                              <a:lumOff val="25000"/>
                            </a:schemeClr>
                          </a:solidFill>
                          <a:latin typeface="Cambria Math" panose="02040503050406030204" pitchFamily="18" charset="0"/>
                          <a:ea typeface="Cambria Math" panose="02040503050406030204" pitchFamily="18" charset="0"/>
                        </a:rPr>
                        <m:t>×</m:t>
                      </m:r>
                      <m:r>
                        <a:rPr kumimoji="1" lang="en-US" altLang="ja-JP" sz="2400" b="0" i="1" smtClean="0">
                          <a:solidFill>
                            <a:schemeClr val="tx1">
                              <a:lumMod val="75000"/>
                              <a:lumOff val="25000"/>
                            </a:schemeClr>
                          </a:solidFill>
                          <a:latin typeface="Cambria Math" panose="02040503050406030204" pitchFamily="18" charset="0"/>
                          <a:ea typeface="Cambria Math" panose="02040503050406030204" pitchFamily="18" charset="0"/>
                        </a:rPr>
                        <m:t>100</m:t>
                      </m:r>
                    </m:oMath>
                  </m:oMathPara>
                </a14:m>
                <a:endParaRPr kumimoji="1" lang="en-US" altLang="ja-JP" sz="2400" b="0" i="1" dirty="0">
                  <a:solidFill>
                    <a:schemeClr val="tx1">
                      <a:lumMod val="75000"/>
                      <a:lumOff val="25000"/>
                    </a:schemeClr>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sz="2400" b="0" i="1" smtClean="0">
                          <a:solidFill>
                            <a:schemeClr val="tx1">
                              <a:lumMod val="75000"/>
                              <a:lumOff val="25000"/>
                            </a:schemeClr>
                          </a:solidFill>
                          <a:latin typeface="Cambria Math" panose="02040503050406030204" pitchFamily="18" charset="0"/>
                        </a:rPr>
                        <m:t>=</m:t>
                      </m:r>
                      <m:f>
                        <m:fPr>
                          <m:ctrlPr>
                            <a:rPr kumimoji="1" lang="en-US" altLang="ja-JP" sz="2400" b="0" i="1" smtClean="0">
                              <a:solidFill>
                                <a:schemeClr val="tx1">
                                  <a:lumMod val="75000"/>
                                  <a:lumOff val="25000"/>
                                </a:schemeClr>
                              </a:solidFill>
                              <a:latin typeface="Cambria Math" panose="02040503050406030204" pitchFamily="18" charset="0"/>
                            </a:rPr>
                          </m:ctrlPr>
                        </m:fPr>
                        <m:num>
                          <m:r>
                            <a:rPr kumimoji="1" lang="en-US" altLang="ja-JP" sz="2400" b="0" i="1" smtClean="0">
                              <a:solidFill>
                                <a:schemeClr val="tx1">
                                  <a:lumMod val="75000"/>
                                  <a:lumOff val="25000"/>
                                </a:schemeClr>
                              </a:solidFill>
                              <a:latin typeface="Cambria Math" panose="02040503050406030204" pitchFamily="18" charset="0"/>
                            </a:rPr>
                            <m:t>35.3−34.2</m:t>
                          </m:r>
                        </m:num>
                        <m:den>
                          <m:r>
                            <a:rPr kumimoji="1" lang="en-US" altLang="ja-JP" sz="2400" b="0" i="1" smtClean="0">
                              <a:solidFill>
                                <a:schemeClr val="tx1">
                                  <a:lumMod val="75000"/>
                                  <a:lumOff val="25000"/>
                                </a:schemeClr>
                              </a:solidFill>
                              <a:latin typeface="Cambria Math" panose="02040503050406030204" pitchFamily="18" charset="0"/>
                            </a:rPr>
                            <m:t>34.2</m:t>
                          </m:r>
                        </m:den>
                      </m:f>
                      <m:r>
                        <a:rPr kumimoji="1" lang="en-US" altLang="ja-JP" sz="2400" b="0" i="1" smtClean="0">
                          <a:solidFill>
                            <a:schemeClr val="tx1">
                              <a:lumMod val="75000"/>
                              <a:lumOff val="25000"/>
                            </a:schemeClr>
                          </a:solidFill>
                          <a:latin typeface="Cambria Math" panose="02040503050406030204" pitchFamily="18" charset="0"/>
                          <a:ea typeface="Cambria Math" panose="02040503050406030204" pitchFamily="18" charset="0"/>
                        </a:rPr>
                        <m:t>×100</m:t>
                      </m:r>
                    </m:oMath>
                  </m:oMathPara>
                </a14:m>
                <a:endParaRPr kumimoji="1" lang="en-US" altLang="ja-JP" sz="2400" b="0" i="1" dirty="0">
                  <a:solidFill>
                    <a:schemeClr val="tx1">
                      <a:lumMod val="75000"/>
                      <a:lumOff val="25000"/>
                    </a:schemeClr>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ja-JP" sz="2400" i="1">
                          <a:solidFill>
                            <a:schemeClr val="tx1">
                              <a:lumMod val="75000"/>
                              <a:lumOff val="25000"/>
                            </a:schemeClr>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3.2%</m:t>
                      </m:r>
                    </m:oMath>
                  </m:oMathPara>
                </a14:m>
                <a:endParaRPr kumimoji="1" lang="ja-JP" altLang="en-US" sz="2400" dirty="0">
                  <a:solidFill>
                    <a:schemeClr val="tx1">
                      <a:lumMod val="75000"/>
                      <a:lumOff val="25000"/>
                    </a:schemeClr>
                  </a:solidFill>
                </a:endParaRPr>
              </a:p>
            </p:txBody>
          </p:sp>
        </mc:Choice>
        <mc:Fallback>
          <p:sp>
            <p:nvSpPr>
              <p:cNvPr id="8" name="テキスト ボックス 7">
                <a:extLst>
                  <a:ext uri="{FF2B5EF4-FFF2-40B4-BE49-F238E27FC236}">
                    <a16:creationId xmlns:a16="http://schemas.microsoft.com/office/drawing/2014/main" id="{AB98D24E-6F6A-19CE-1EBB-4F56DF2ABF3E}"/>
                  </a:ext>
                </a:extLst>
              </p:cNvPr>
              <p:cNvSpPr txBox="1">
                <a:spLocks noRot="1" noChangeAspect="1" noMove="1" noResize="1" noEditPoints="1" noAdjustHandles="1" noChangeArrowheads="1" noChangeShapeType="1" noTextEdit="1"/>
              </p:cNvSpPr>
              <p:nvPr/>
            </p:nvSpPr>
            <p:spPr>
              <a:xfrm>
                <a:off x="7118442" y="3758677"/>
                <a:ext cx="3194529" cy="1838837"/>
              </a:xfrm>
              <a:prstGeom prst="rect">
                <a:avLst/>
              </a:prstGeom>
              <a:blipFill>
                <a:blip r:embed="rId4"/>
                <a:stretch>
                  <a:fillRect l="-3053" b="-1993"/>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3D85BB06-2D1C-9105-5090-21E07AC8CB74}"/>
              </a:ext>
            </a:extLst>
          </p:cNvPr>
          <p:cNvSpPr txBox="1"/>
          <p:nvPr/>
        </p:nvSpPr>
        <p:spPr>
          <a:xfrm>
            <a:off x="1546374" y="5516444"/>
            <a:ext cx="2679401" cy="276999"/>
          </a:xfrm>
          <a:prstGeom prst="rect">
            <a:avLst/>
          </a:prstGeom>
          <a:noFill/>
        </p:spPr>
        <p:txBody>
          <a:bodyPr wrap="square" rtlCol="0">
            <a:spAutoFit/>
          </a:bodyPr>
          <a:lstStyle/>
          <a:p>
            <a:pPr algn="ctr"/>
            <a:r>
              <a:rPr kumimoji="1" lang="en-US" altLang="ja-JP" sz="1200" dirty="0">
                <a:solidFill>
                  <a:schemeClr val="tx1">
                    <a:lumMod val="75000"/>
                    <a:lumOff val="25000"/>
                  </a:schemeClr>
                </a:solidFill>
              </a:rPr>
              <a:t>Fig.10 </a:t>
            </a:r>
            <a:r>
              <a:rPr lang="ja-JP" altLang="en-US" sz="1200" dirty="0">
                <a:solidFill>
                  <a:schemeClr val="tx1">
                    <a:lumMod val="75000"/>
                    <a:lumOff val="25000"/>
                  </a:schemeClr>
                </a:solidFill>
              </a:rPr>
              <a:t>ナイキスト軌跡</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コア</a:t>
            </a:r>
            <a:r>
              <a:rPr lang="en-US" altLang="ja-JP" sz="1200" dirty="0">
                <a:solidFill>
                  <a:schemeClr val="tx1">
                    <a:lumMod val="75000"/>
                    <a:lumOff val="25000"/>
                  </a:schemeClr>
                </a:solidFill>
              </a:rPr>
              <a:t>4</a:t>
            </a:r>
            <a:r>
              <a:rPr lang="ja-JP" altLang="en-US" sz="1200" dirty="0">
                <a:solidFill>
                  <a:schemeClr val="tx1">
                    <a:lumMod val="75000"/>
                    <a:lumOff val="25000"/>
                  </a:schemeClr>
                </a:solidFill>
              </a:rPr>
              <a:t>段</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短絡</a:t>
            </a:r>
            <a:r>
              <a:rPr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p:txBody>
      </p:sp>
      <p:sp>
        <p:nvSpPr>
          <p:cNvPr id="10" name="テキスト ボックス 9">
            <a:extLst>
              <a:ext uri="{FF2B5EF4-FFF2-40B4-BE49-F238E27FC236}">
                <a16:creationId xmlns:a16="http://schemas.microsoft.com/office/drawing/2014/main" id="{B26C89B2-B864-51CD-0F62-D2ABD41BFC90}"/>
              </a:ext>
            </a:extLst>
          </p:cNvPr>
          <p:cNvSpPr txBox="1"/>
          <p:nvPr/>
        </p:nvSpPr>
        <p:spPr>
          <a:xfrm>
            <a:off x="7113247" y="996539"/>
            <a:ext cx="3199724" cy="276999"/>
          </a:xfrm>
          <a:prstGeom prst="rect">
            <a:avLst/>
          </a:prstGeom>
          <a:noFill/>
        </p:spPr>
        <p:txBody>
          <a:bodyPr wrap="square" rtlCol="0">
            <a:spAutoFit/>
          </a:bodyPr>
          <a:lstStyle/>
          <a:p>
            <a:pPr algn="ctr"/>
            <a:r>
              <a:rPr lang="en-US" altLang="ja-JP" sz="1200" dirty="0">
                <a:solidFill>
                  <a:schemeClr val="tx1">
                    <a:lumMod val="75000"/>
                    <a:lumOff val="25000"/>
                  </a:schemeClr>
                </a:solidFill>
              </a:rPr>
              <a:t>Table2</a:t>
            </a:r>
            <a:r>
              <a:rPr lang="ja-JP" altLang="en-US" sz="1200" dirty="0">
                <a:solidFill>
                  <a:schemeClr val="tx1">
                    <a:lumMod val="75000"/>
                    <a:lumOff val="25000"/>
                  </a:schemeClr>
                </a:solidFill>
              </a:rPr>
              <a:t> 実験と解析結果の比較</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コア</a:t>
            </a:r>
            <a:r>
              <a:rPr lang="en-US" altLang="ja-JP" sz="1200" dirty="0">
                <a:solidFill>
                  <a:schemeClr val="tx1">
                    <a:lumMod val="75000"/>
                    <a:lumOff val="25000"/>
                  </a:schemeClr>
                </a:solidFill>
              </a:rPr>
              <a:t>4</a:t>
            </a:r>
            <a:r>
              <a:rPr lang="ja-JP" altLang="en-US" sz="1200" dirty="0">
                <a:solidFill>
                  <a:schemeClr val="tx1">
                    <a:lumMod val="75000"/>
                    <a:lumOff val="25000"/>
                  </a:schemeClr>
                </a:solidFill>
              </a:rPr>
              <a:t>段</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短絡</a:t>
            </a:r>
            <a:r>
              <a:rPr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p:txBody>
      </p:sp>
    </p:spTree>
    <p:extLst>
      <p:ext uri="{BB962C8B-B14F-4D97-AF65-F5344CB8AC3E}">
        <p14:creationId xmlns:p14="http://schemas.microsoft.com/office/powerpoint/2010/main" val="339665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ED6A3D9-CC7B-01D7-AA33-D200AF5E9CB7}"/>
              </a:ext>
            </a:extLst>
          </p:cNvPr>
          <p:cNvSpPr txBox="1"/>
          <p:nvPr/>
        </p:nvSpPr>
        <p:spPr>
          <a:xfrm>
            <a:off x="72740" y="90047"/>
            <a:ext cx="8982937"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j-ea"/>
                <a:ea typeface="+mj-ea"/>
              </a:rPr>
              <a:t>発振の可否と発振周波数の整合性について</a:t>
            </a:r>
            <a:r>
              <a:rPr lang="en-US" altLang="ja-JP" sz="3200" b="1" dirty="0">
                <a:solidFill>
                  <a:schemeClr val="tx1">
                    <a:lumMod val="75000"/>
                    <a:lumOff val="25000"/>
                  </a:schemeClr>
                </a:solidFill>
                <a:latin typeface="+mj-ea"/>
                <a:ea typeface="+mj-ea"/>
              </a:rPr>
              <a:t>(3)</a:t>
            </a:r>
            <a:endParaRPr lang="ja-JP" altLang="en-US" sz="3200" b="1" dirty="0">
              <a:solidFill>
                <a:schemeClr val="tx1">
                  <a:lumMod val="75000"/>
                  <a:lumOff val="25000"/>
                </a:schemeClr>
              </a:solidFill>
              <a:latin typeface="+mj-ea"/>
              <a:ea typeface="+mj-ea"/>
            </a:endParaRPr>
          </a:p>
        </p:txBody>
      </p:sp>
      <p:sp>
        <p:nvSpPr>
          <p:cNvPr id="5" name="正方形/長方形 4">
            <a:extLst>
              <a:ext uri="{FF2B5EF4-FFF2-40B4-BE49-F238E27FC236}">
                <a16:creationId xmlns:a16="http://schemas.microsoft.com/office/drawing/2014/main" id="{9159AD72-53BB-B499-0A96-0C958BDC7E20}"/>
              </a:ext>
            </a:extLst>
          </p:cNvPr>
          <p:cNvSpPr/>
          <p:nvPr/>
        </p:nvSpPr>
        <p:spPr>
          <a:xfrm>
            <a:off x="918199" y="5631922"/>
            <a:ext cx="11273801" cy="690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lumMod val="75000"/>
                    <a:lumOff val="25000"/>
                  </a:schemeClr>
                </a:solidFill>
              </a:rPr>
              <a:t>コア</a:t>
            </a:r>
            <a:r>
              <a:rPr kumimoji="1" lang="en-US" altLang="ja-JP" sz="2400" dirty="0">
                <a:solidFill>
                  <a:schemeClr val="tx1">
                    <a:lumMod val="75000"/>
                    <a:lumOff val="25000"/>
                  </a:schemeClr>
                </a:solidFill>
              </a:rPr>
              <a:t>5</a:t>
            </a:r>
            <a:r>
              <a:rPr kumimoji="1" lang="ja-JP" altLang="en-US" sz="2400" dirty="0">
                <a:solidFill>
                  <a:schemeClr val="tx1">
                    <a:lumMod val="75000"/>
                    <a:lumOff val="25000"/>
                  </a:schemeClr>
                </a:solidFill>
              </a:rPr>
              <a:t>段及び</a:t>
            </a:r>
            <a:r>
              <a:rPr kumimoji="1" lang="en-US" altLang="ja-JP" sz="2400" dirty="0">
                <a:solidFill>
                  <a:schemeClr val="tx1">
                    <a:lumMod val="75000"/>
                    <a:lumOff val="25000"/>
                  </a:schemeClr>
                </a:solidFill>
              </a:rPr>
              <a:t>4</a:t>
            </a:r>
            <a:r>
              <a:rPr kumimoji="1" lang="ja-JP" altLang="en-US" sz="2400" dirty="0">
                <a:solidFill>
                  <a:schemeClr val="tx1">
                    <a:lumMod val="75000"/>
                    <a:lumOff val="25000"/>
                  </a:schemeClr>
                </a:solidFill>
              </a:rPr>
              <a:t>段の発振の可否</a:t>
            </a:r>
            <a:r>
              <a:rPr kumimoji="1" lang="en-US" altLang="ja-JP" sz="2400" dirty="0">
                <a:solidFill>
                  <a:schemeClr val="tx1">
                    <a:lumMod val="75000"/>
                    <a:lumOff val="25000"/>
                  </a:schemeClr>
                </a:solidFill>
              </a:rPr>
              <a:t>(3</a:t>
            </a:r>
            <a:r>
              <a:rPr kumimoji="1" lang="ja-JP" altLang="en-US" sz="2400" dirty="0">
                <a:solidFill>
                  <a:schemeClr val="tx1">
                    <a:lumMod val="75000"/>
                    <a:lumOff val="25000"/>
                  </a:schemeClr>
                </a:solidFill>
              </a:rPr>
              <a:t>段も含む</a:t>
            </a:r>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が解析と実験で</a:t>
            </a:r>
            <a:r>
              <a:rPr kumimoji="1" lang="ja-JP" altLang="en-US" sz="2400" dirty="0">
                <a:solidFill>
                  <a:srgbClr val="FF0000"/>
                </a:solidFill>
              </a:rPr>
              <a:t>整合</a:t>
            </a:r>
            <a:r>
              <a:rPr kumimoji="1" lang="ja-JP" altLang="en-US" sz="2400" dirty="0">
                <a:solidFill>
                  <a:schemeClr val="tx1">
                    <a:lumMod val="75000"/>
                    <a:lumOff val="25000"/>
                  </a:schemeClr>
                </a:solidFill>
              </a:rPr>
              <a:t>し，発振周波数の</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予測誤差が</a:t>
            </a:r>
            <a:r>
              <a:rPr lang="ja-JP" altLang="en-US" sz="2400" dirty="0">
                <a:solidFill>
                  <a:schemeClr val="tx1">
                    <a:lumMod val="75000"/>
                    <a:lumOff val="25000"/>
                  </a:schemeClr>
                </a:solidFill>
              </a:rPr>
              <a:t>約</a:t>
            </a:r>
            <a:r>
              <a:rPr kumimoji="1" lang="en-US" altLang="ja-JP" sz="2400" dirty="0">
                <a:solidFill>
                  <a:schemeClr val="tx1">
                    <a:lumMod val="75000"/>
                    <a:lumOff val="25000"/>
                  </a:schemeClr>
                </a:solidFill>
              </a:rPr>
              <a:t>3%</a:t>
            </a:r>
          </a:p>
          <a:p>
            <a:r>
              <a:rPr lang="ja-JP" altLang="en-US" sz="2400" dirty="0">
                <a:solidFill>
                  <a:schemeClr val="tx1">
                    <a:lumMod val="75000"/>
                    <a:lumOff val="25000"/>
                  </a:schemeClr>
                </a:solidFill>
              </a:rPr>
              <a:t>→</a:t>
            </a:r>
            <a:r>
              <a:rPr lang="ja-JP" altLang="en-US" sz="2400" dirty="0">
                <a:solidFill>
                  <a:srgbClr val="FF0000"/>
                </a:solidFill>
              </a:rPr>
              <a:t>解析先行</a:t>
            </a:r>
            <a:r>
              <a:rPr lang="ja-JP" altLang="en-US" sz="2400" dirty="0">
                <a:solidFill>
                  <a:schemeClr val="tx1">
                    <a:lumMod val="75000"/>
                    <a:lumOff val="25000"/>
                  </a:schemeClr>
                </a:solidFill>
              </a:rPr>
              <a:t>で装置の開発へ役立てることが期待できる</a:t>
            </a:r>
            <a:endParaRPr kumimoji="1" lang="ja-JP" altLang="en-US" sz="2400" dirty="0">
              <a:solidFill>
                <a:schemeClr val="tx1">
                  <a:lumMod val="75000"/>
                  <a:lumOff val="25000"/>
                </a:schemeClr>
              </a:solidFill>
            </a:endParaRPr>
          </a:p>
        </p:txBody>
      </p:sp>
      <p:graphicFrame>
        <p:nvGraphicFramePr>
          <p:cNvPr id="8" name="表 8">
            <a:extLst>
              <a:ext uri="{FF2B5EF4-FFF2-40B4-BE49-F238E27FC236}">
                <a16:creationId xmlns:a16="http://schemas.microsoft.com/office/drawing/2014/main" id="{7E7FBA65-C7F9-FD7A-AEE1-A1EC76ADAE35}"/>
              </a:ext>
            </a:extLst>
          </p:cNvPr>
          <p:cNvGraphicFramePr>
            <a:graphicFrameLocks noGrp="1"/>
          </p:cNvGraphicFramePr>
          <p:nvPr>
            <p:extLst>
              <p:ext uri="{D42A27DB-BD31-4B8C-83A1-F6EECF244321}">
                <p14:modId xmlns:p14="http://schemas.microsoft.com/office/powerpoint/2010/main" val="2469644921"/>
              </p:ext>
            </p:extLst>
          </p:nvPr>
        </p:nvGraphicFramePr>
        <p:xfrm>
          <a:off x="2224772" y="1249976"/>
          <a:ext cx="7742456" cy="4114800"/>
        </p:xfrm>
        <a:graphic>
          <a:graphicData uri="http://schemas.openxmlformats.org/drawingml/2006/table">
            <a:tbl>
              <a:tblPr firstRow="1" bandRow="1">
                <a:tableStyleId>{16D9F66E-5EB9-4882-86FB-DCBF35E3C3E4}</a:tableStyleId>
              </a:tblPr>
              <a:tblGrid>
                <a:gridCol w="3871228">
                  <a:extLst>
                    <a:ext uri="{9D8B030D-6E8A-4147-A177-3AD203B41FA5}">
                      <a16:colId xmlns:a16="http://schemas.microsoft.com/office/drawing/2014/main" val="3289509626"/>
                    </a:ext>
                  </a:extLst>
                </a:gridCol>
                <a:gridCol w="3871228">
                  <a:extLst>
                    <a:ext uri="{9D8B030D-6E8A-4147-A177-3AD203B41FA5}">
                      <a16:colId xmlns:a16="http://schemas.microsoft.com/office/drawing/2014/main" val="2812645923"/>
                    </a:ext>
                  </a:extLst>
                </a:gridCol>
              </a:tblGrid>
              <a:tr h="385156">
                <a:tc>
                  <a:txBody>
                    <a:bodyPr/>
                    <a:lstStyle/>
                    <a:p>
                      <a:pPr algn="ctr"/>
                      <a:r>
                        <a:rPr kumimoji="1" lang="ja-JP" altLang="en-US" sz="2400" b="1" dirty="0">
                          <a:solidFill>
                            <a:schemeClr val="tx1">
                              <a:lumMod val="75000"/>
                              <a:lumOff val="25000"/>
                            </a:schemeClr>
                          </a:solidFill>
                        </a:rPr>
                        <a:t>コア</a:t>
                      </a:r>
                      <a:r>
                        <a:rPr kumimoji="1" lang="en-US" altLang="ja-JP" sz="2400" b="1" dirty="0">
                          <a:solidFill>
                            <a:schemeClr val="tx1">
                              <a:lumMod val="75000"/>
                              <a:lumOff val="25000"/>
                            </a:schemeClr>
                          </a:solidFill>
                        </a:rPr>
                        <a:t>5</a:t>
                      </a:r>
                      <a:r>
                        <a:rPr kumimoji="1" lang="ja-JP" altLang="en-US" sz="2400" b="1" dirty="0">
                          <a:solidFill>
                            <a:schemeClr val="tx1">
                              <a:lumMod val="75000"/>
                              <a:lumOff val="25000"/>
                            </a:schemeClr>
                          </a:solidFill>
                        </a:rPr>
                        <a:t>段</a:t>
                      </a:r>
                    </a:p>
                  </a:txBody>
                  <a:tcPr>
                    <a:solidFill>
                      <a:srgbClr val="D5E3CF"/>
                    </a:solidFill>
                  </a:tcPr>
                </a:tc>
                <a:tc>
                  <a:txBody>
                    <a:bodyPr/>
                    <a:lstStyle/>
                    <a:p>
                      <a:pPr algn="ctr"/>
                      <a:r>
                        <a:rPr kumimoji="1" lang="ja-JP" altLang="en-US" sz="2400" b="1" dirty="0">
                          <a:solidFill>
                            <a:schemeClr val="tx1">
                              <a:lumMod val="75000"/>
                              <a:lumOff val="25000"/>
                            </a:schemeClr>
                          </a:solidFill>
                        </a:rPr>
                        <a:t>発振の可否</a:t>
                      </a:r>
                    </a:p>
                  </a:txBody>
                  <a:tcPr>
                    <a:solidFill>
                      <a:srgbClr val="D5E3CF"/>
                    </a:solidFill>
                  </a:tcPr>
                </a:tc>
                <a:extLst>
                  <a:ext uri="{0D108BD9-81ED-4DB2-BD59-A6C34878D82A}">
                    <a16:rowId xmlns:a16="http://schemas.microsoft.com/office/drawing/2014/main" val="379185994"/>
                  </a:ext>
                </a:extLst>
              </a:tr>
              <a:tr h="385156">
                <a:tc>
                  <a:txBody>
                    <a:bodyPr/>
                    <a:lstStyle/>
                    <a:p>
                      <a:pPr algn="ctr"/>
                      <a:r>
                        <a:rPr kumimoji="1" lang="ja-JP" altLang="en-US" sz="2400" b="1" dirty="0">
                          <a:solidFill>
                            <a:schemeClr val="tx1">
                              <a:lumMod val="75000"/>
                              <a:lumOff val="25000"/>
                            </a:schemeClr>
                          </a:solidFill>
                        </a:rPr>
                        <a:t>実験</a:t>
                      </a:r>
                    </a:p>
                  </a:txBody>
                  <a:tcPr>
                    <a:solidFill>
                      <a:srgbClr val="EBF1E9"/>
                    </a:solidFill>
                  </a:tcPr>
                </a:tc>
                <a:tc>
                  <a:txBody>
                    <a:bodyPr/>
                    <a:lstStyle/>
                    <a:p>
                      <a:pPr algn="ctr"/>
                      <a:r>
                        <a:rPr kumimoji="1" lang="ja-JP" altLang="en-US" sz="2400" b="1" dirty="0">
                          <a:solidFill>
                            <a:schemeClr val="tx1">
                              <a:lumMod val="75000"/>
                              <a:lumOff val="25000"/>
                            </a:schemeClr>
                          </a:solidFill>
                        </a:rPr>
                        <a:t>〇</a:t>
                      </a:r>
                    </a:p>
                  </a:txBody>
                  <a:tcPr>
                    <a:solidFill>
                      <a:srgbClr val="EBF1E9"/>
                    </a:solidFill>
                  </a:tcPr>
                </a:tc>
                <a:extLst>
                  <a:ext uri="{0D108BD9-81ED-4DB2-BD59-A6C34878D82A}">
                    <a16:rowId xmlns:a16="http://schemas.microsoft.com/office/drawing/2014/main" val="3412750663"/>
                  </a:ext>
                </a:extLst>
              </a:tr>
              <a:tr h="385156">
                <a:tc>
                  <a:txBody>
                    <a:bodyPr/>
                    <a:lstStyle/>
                    <a:p>
                      <a:pPr algn="ctr"/>
                      <a:r>
                        <a:rPr kumimoji="1" lang="ja-JP" altLang="en-US" sz="2400" b="1" dirty="0">
                          <a:solidFill>
                            <a:schemeClr val="tx1">
                              <a:lumMod val="75000"/>
                              <a:lumOff val="25000"/>
                            </a:schemeClr>
                          </a:solidFill>
                        </a:rPr>
                        <a:t>解析</a:t>
                      </a:r>
                    </a:p>
                  </a:txBody>
                  <a:tcPr>
                    <a:solidFill>
                      <a:srgbClr val="EBF1E9"/>
                    </a:solidFill>
                  </a:tcPr>
                </a:tc>
                <a:tc>
                  <a:txBody>
                    <a:bodyPr/>
                    <a:lstStyle/>
                    <a:p>
                      <a:pPr algn="ctr"/>
                      <a:r>
                        <a:rPr kumimoji="1" lang="ja-JP" altLang="en-US" sz="2400" b="1" dirty="0">
                          <a:solidFill>
                            <a:schemeClr val="tx1">
                              <a:lumMod val="75000"/>
                              <a:lumOff val="25000"/>
                            </a:schemeClr>
                          </a:solidFill>
                        </a:rPr>
                        <a:t>〇</a:t>
                      </a:r>
                    </a:p>
                  </a:txBody>
                  <a:tcPr>
                    <a:solidFill>
                      <a:srgbClr val="EBF1E9"/>
                    </a:solidFill>
                  </a:tcPr>
                </a:tc>
                <a:extLst>
                  <a:ext uri="{0D108BD9-81ED-4DB2-BD59-A6C34878D82A}">
                    <a16:rowId xmlns:a16="http://schemas.microsoft.com/office/drawing/2014/main" val="25331852"/>
                  </a:ext>
                </a:extLst>
              </a:tr>
              <a:tr h="385156">
                <a:tc>
                  <a:txBody>
                    <a:bodyPr/>
                    <a:lstStyle/>
                    <a:p>
                      <a:pPr algn="ctr"/>
                      <a:r>
                        <a:rPr kumimoji="1" lang="ja-JP" altLang="en-US" sz="2400" b="1" dirty="0">
                          <a:solidFill>
                            <a:schemeClr val="tx1">
                              <a:lumMod val="75000"/>
                              <a:lumOff val="25000"/>
                            </a:schemeClr>
                          </a:solidFill>
                        </a:rPr>
                        <a:t>コア</a:t>
                      </a:r>
                      <a:r>
                        <a:rPr kumimoji="1" lang="en-US" altLang="ja-JP" sz="2400" b="1" dirty="0">
                          <a:solidFill>
                            <a:schemeClr val="tx1">
                              <a:lumMod val="75000"/>
                              <a:lumOff val="25000"/>
                            </a:schemeClr>
                          </a:solidFill>
                        </a:rPr>
                        <a:t>4</a:t>
                      </a:r>
                      <a:r>
                        <a:rPr kumimoji="1" lang="ja-JP" altLang="en-US" sz="2400" b="1" dirty="0">
                          <a:solidFill>
                            <a:schemeClr val="tx1">
                              <a:lumMod val="75000"/>
                              <a:lumOff val="25000"/>
                            </a:schemeClr>
                          </a:solidFill>
                        </a:rPr>
                        <a:t>段</a:t>
                      </a:r>
                    </a:p>
                  </a:txBody>
                  <a:tcPr/>
                </a:tc>
                <a:tc>
                  <a:txBody>
                    <a:bodyPr/>
                    <a:lstStyle/>
                    <a:p>
                      <a:pPr algn="ctr"/>
                      <a:r>
                        <a:rPr kumimoji="1" lang="ja-JP" altLang="en-US" sz="2400" b="1" dirty="0">
                          <a:solidFill>
                            <a:schemeClr val="tx1">
                              <a:lumMod val="75000"/>
                              <a:lumOff val="25000"/>
                            </a:schemeClr>
                          </a:solidFill>
                        </a:rPr>
                        <a:t>発振の可否</a:t>
                      </a:r>
                    </a:p>
                  </a:txBody>
                  <a:tcPr/>
                </a:tc>
                <a:extLst>
                  <a:ext uri="{0D108BD9-81ED-4DB2-BD59-A6C34878D82A}">
                    <a16:rowId xmlns:a16="http://schemas.microsoft.com/office/drawing/2014/main" val="1135712904"/>
                  </a:ext>
                </a:extLst>
              </a:tr>
              <a:tr h="385156">
                <a:tc>
                  <a:txBody>
                    <a:bodyPr/>
                    <a:lstStyle/>
                    <a:p>
                      <a:pPr algn="ctr"/>
                      <a:r>
                        <a:rPr kumimoji="1" lang="ja-JP" altLang="en-US" sz="2400" b="1" dirty="0">
                          <a:solidFill>
                            <a:schemeClr val="tx1">
                              <a:lumMod val="75000"/>
                              <a:lumOff val="25000"/>
                            </a:schemeClr>
                          </a:solidFill>
                        </a:rPr>
                        <a:t>実験</a:t>
                      </a:r>
                    </a:p>
                  </a:txBody>
                  <a:tcPr>
                    <a:solidFill>
                      <a:srgbClr val="EBF1E9"/>
                    </a:solidFill>
                  </a:tcPr>
                </a:tc>
                <a:tc>
                  <a:txBody>
                    <a:bodyPr/>
                    <a:lstStyle/>
                    <a:p>
                      <a:pPr algn="ctr"/>
                      <a:r>
                        <a:rPr kumimoji="1" lang="ja-JP" altLang="en-US" sz="2400" b="1" dirty="0">
                          <a:solidFill>
                            <a:schemeClr val="tx1">
                              <a:lumMod val="75000"/>
                              <a:lumOff val="25000"/>
                            </a:schemeClr>
                          </a:solidFill>
                        </a:rPr>
                        <a:t>〇</a:t>
                      </a:r>
                    </a:p>
                  </a:txBody>
                  <a:tcPr>
                    <a:solidFill>
                      <a:srgbClr val="EBF1E9"/>
                    </a:solidFill>
                  </a:tcPr>
                </a:tc>
                <a:extLst>
                  <a:ext uri="{0D108BD9-81ED-4DB2-BD59-A6C34878D82A}">
                    <a16:rowId xmlns:a16="http://schemas.microsoft.com/office/drawing/2014/main" val="3909478709"/>
                  </a:ext>
                </a:extLst>
              </a:tr>
              <a:tr h="385156">
                <a:tc>
                  <a:txBody>
                    <a:bodyPr/>
                    <a:lstStyle/>
                    <a:p>
                      <a:pPr algn="ctr"/>
                      <a:r>
                        <a:rPr kumimoji="1" lang="ja-JP" altLang="en-US" sz="2400" b="1" dirty="0">
                          <a:solidFill>
                            <a:schemeClr val="tx1">
                              <a:lumMod val="75000"/>
                              <a:lumOff val="25000"/>
                            </a:schemeClr>
                          </a:solidFill>
                        </a:rPr>
                        <a:t>解析</a:t>
                      </a:r>
                    </a:p>
                  </a:txBody>
                  <a:tcPr>
                    <a:solidFill>
                      <a:srgbClr val="EBF1E9"/>
                    </a:solidFill>
                  </a:tcPr>
                </a:tc>
                <a:tc>
                  <a:txBody>
                    <a:bodyPr/>
                    <a:lstStyle/>
                    <a:p>
                      <a:pPr algn="ctr"/>
                      <a:r>
                        <a:rPr kumimoji="1" lang="ja-JP" altLang="en-US" sz="2400" b="1" dirty="0">
                          <a:solidFill>
                            <a:schemeClr val="tx1">
                              <a:lumMod val="75000"/>
                              <a:lumOff val="25000"/>
                            </a:schemeClr>
                          </a:solidFill>
                        </a:rPr>
                        <a:t>〇</a:t>
                      </a:r>
                    </a:p>
                  </a:txBody>
                  <a:tcPr>
                    <a:solidFill>
                      <a:srgbClr val="EBF1E9"/>
                    </a:solidFill>
                  </a:tcPr>
                </a:tc>
                <a:extLst>
                  <a:ext uri="{0D108BD9-81ED-4DB2-BD59-A6C34878D82A}">
                    <a16:rowId xmlns:a16="http://schemas.microsoft.com/office/drawing/2014/main" val="1485758064"/>
                  </a:ext>
                </a:extLst>
              </a:tr>
              <a:tr h="385156">
                <a:tc>
                  <a:txBody>
                    <a:bodyPr/>
                    <a:lstStyle/>
                    <a:p>
                      <a:pPr algn="ctr"/>
                      <a:r>
                        <a:rPr kumimoji="1" lang="ja-JP" altLang="en-US" sz="2400" b="1" dirty="0">
                          <a:solidFill>
                            <a:schemeClr val="tx1">
                              <a:lumMod val="75000"/>
                              <a:lumOff val="25000"/>
                            </a:schemeClr>
                          </a:solidFill>
                        </a:rPr>
                        <a:t>コア</a:t>
                      </a:r>
                      <a:r>
                        <a:rPr kumimoji="1" lang="en-US" altLang="ja-JP" sz="2400" b="1" dirty="0">
                          <a:solidFill>
                            <a:schemeClr val="tx1">
                              <a:lumMod val="75000"/>
                              <a:lumOff val="25000"/>
                            </a:schemeClr>
                          </a:solidFill>
                        </a:rPr>
                        <a:t>3</a:t>
                      </a:r>
                      <a:r>
                        <a:rPr kumimoji="1" lang="ja-JP" altLang="en-US" sz="2400" b="1" dirty="0">
                          <a:solidFill>
                            <a:schemeClr val="tx1">
                              <a:lumMod val="75000"/>
                              <a:lumOff val="25000"/>
                            </a:schemeClr>
                          </a:solidFill>
                        </a:rPr>
                        <a:t>段</a:t>
                      </a:r>
                    </a:p>
                  </a:txBody>
                  <a:tcPr>
                    <a:solidFill>
                      <a:srgbClr val="D5E3CF"/>
                    </a:solidFill>
                  </a:tcPr>
                </a:tc>
                <a:tc>
                  <a:txBody>
                    <a:bodyPr/>
                    <a:lstStyle/>
                    <a:p>
                      <a:pPr algn="ctr"/>
                      <a:r>
                        <a:rPr kumimoji="1" lang="ja-JP" altLang="en-US" sz="2400" b="1" dirty="0">
                          <a:solidFill>
                            <a:schemeClr val="tx1">
                              <a:lumMod val="75000"/>
                              <a:lumOff val="25000"/>
                            </a:schemeClr>
                          </a:solidFill>
                        </a:rPr>
                        <a:t>発振の可否</a:t>
                      </a:r>
                    </a:p>
                  </a:txBody>
                  <a:tcPr>
                    <a:solidFill>
                      <a:srgbClr val="D5E3CF"/>
                    </a:solidFill>
                  </a:tcPr>
                </a:tc>
                <a:extLst>
                  <a:ext uri="{0D108BD9-81ED-4DB2-BD59-A6C34878D82A}">
                    <a16:rowId xmlns:a16="http://schemas.microsoft.com/office/drawing/2014/main" val="2010895047"/>
                  </a:ext>
                </a:extLst>
              </a:tr>
              <a:tr h="385156">
                <a:tc>
                  <a:txBody>
                    <a:bodyPr/>
                    <a:lstStyle/>
                    <a:p>
                      <a:pPr algn="ctr"/>
                      <a:r>
                        <a:rPr kumimoji="1" lang="ja-JP" altLang="en-US" sz="2400" b="1" dirty="0">
                          <a:solidFill>
                            <a:schemeClr val="tx1">
                              <a:lumMod val="75000"/>
                              <a:lumOff val="25000"/>
                            </a:schemeClr>
                          </a:solidFill>
                        </a:rPr>
                        <a:t>実験</a:t>
                      </a:r>
                    </a:p>
                  </a:txBody>
                  <a:tcPr>
                    <a:solidFill>
                      <a:srgbClr val="EBF1E9"/>
                    </a:solidFill>
                  </a:tcPr>
                </a:tc>
                <a:tc>
                  <a:txBody>
                    <a:bodyPr/>
                    <a:lstStyle/>
                    <a:p>
                      <a:pPr algn="ctr"/>
                      <a:r>
                        <a:rPr kumimoji="1" lang="en-US" altLang="ja-JP" sz="2400" b="1" dirty="0">
                          <a:solidFill>
                            <a:schemeClr val="tx1">
                              <a:lumMod val="75000"/>
                              <a:lumOff val="25000"/>
                            </a:schemeClr>
                          </a:solidFill>
                        </a:rPr>
                        <a:t>×</a:t>
                      </a:r>
                      <a:endParaRPr kumimoji="1" lang="ja-JP" altLang="en-US" sz="2400" b="1" dirty="0">
                        <a:solidFill>
                          <a:schemeClr val="tx1">
                            <a:lumMod val="75000"/>
                            <a:lumOff val="25000"/>
                          </a:schemeClr>
                        </a:solidFill>
                      </a:endParaRPr>
                    </a:p>
                  </a:txBody>
                  <a:tcPr>
                    <a:solidFill>
                      <a:srgbClr val="EBF1E9"/>
                    </a:solidFill>
                  </a:tcPr>
                </a:tc>
                <a:extLst>
                  <a:ext uri="{0D108BD9-81ED-4DB2-BD59-A6C34878D82A}">
                    <a16:rowId xmlns:a16="http://schemas.microsoft.com/office/drawing/2014/main" val="1908475475"/>
                  </a:ext>
                </a:extLst>
              </a:tr>
              <a:tr h="385156">
                <a:tc>
                  <a:txBody>
                    <a:bodyPr/>
                    <a:lstStyle/>
                    <a:p>
                      <a:pPr algn="ctr"/>
                      <a:r>
                        <a:rPr kumimoji="1" lang="ja-JP" altLang="en-US" sz="2400" b="1" dirty="0">
                          <a:solidFill>
                            <a:schemeClr val="tx1">
                              <a:lumMod val="75000"/>
                              <a:lumOff val="25000"/>
                            </a:schemeClr>
                          </a:solidFill>
                        </a:rPr>
                        <a:t>解析</a:t>
                      </a:r>
                    </a:p>
                  </a:txBody>
                  <a:tcPr>
                    <a:solidFill>
                      <a:srgbClr val="EBF1E9"/>
                    </a:solidFill>
                  </a:tcPr>
                </a:tc>
                <a:tc>
                  <a:txBody>
                    <a:bodyPr/>
                    <a:lstStyle/>
                    <a:p>
                      <a:pPr algn="ctr"/>
                      <a:r>
                        <a:rPr kumimoji="1" lang="en-US" altLang="ja-JP" sz="2400" b="1" dirty="0">
                          <a:solidFill>
                            <a:schemeClr val="tx1">
                              <a:lumMod val="75000"/>
                              <a:lumOff val="25000"/>
                            </a:schemeClr>
                          </a:solidFill>
                        </a:rPr>
                        <a:t>×</a:t>
                      </a:r>
                      <a:endParaRPr kumimoji="1" lang="ja-JP" altLang="en-US" sz="2400" b="1" dirty="0">
                        <a:solidFill>
                          <a:schemeClr val="tx1">
                            <a:lumMod val="75000"/>
                            <a:lumOff val="25000"/>
                          </a:schemeClr>
                        </a:solidFill>
                      </a:endParaRPr>
                    </a:p>
                  </a:txBody>
                  <a:tcPr>
                    <a:solidFill>
                      <a:srgbClr val="EBF1E9"/>
                    </a:solidFill>
                  </a:tcPr>
                </a:tc>
                <a:extLst>
                  <a:ext uri="{0D108BD9-81ED-4DB2-BD59-A6C34878D82A}">
                    <a16:rowId xmlns:a16="http://schemas.microsoft.com/office/drawing/2014/main" val="3703672946"/>
                  </a:ext>
                </a:extLst>
              </a:tr>
            </a:tbl>
          </a:graphicData>
        </a:graphic>
      </p:graphicFrame>
      <p:sp>
        <p:nvSpPr>
          <p:cNvPr id="9" name="テキスト ボックス 8">
            <a:extLst>
              <a:ext uri="{FF2B5EF4-FFF2-40B4-BE49-F238E27FC236}">
                <a16:creationId xmlns:a16="http://schemas.microsoft.com/office/drawing/2014/main" id="{ECCC7DF9-3BBD-FA13-8524-A68FA69C4C8A}"/>
              </a:ext>
            </a:extLst>
          </p:cNvPr>
          <p:cNvSpPr txBox="1"/>
          <p:nvPr/>
        </p:nvSpPr>
        <p:spPr>
          <a:xfrm>
            <a:off x="4360422" y="972977"/>
            <a:ext cx="3199724" cy="276999"/>
          </a:xfrm>
          <a:prstGeom prst="rect">
            <a:avLst/>
          </a:prstGeom>
          <a:noFill/>
        </p:spPr>
        <p:txBody>
          <a:bodyPr wrap="square" rtlCol="0">
            <a:spAutoFit/>
          </a:bodyPr>
          <a:lstStyle/>
          <a:p>
            <a:pPr algn="ctr"/>
            <a:r>
              <a:rPr lang="en-US" altLang="ja-JP" sz="1200" dirty="0">
                <a:solidFill>
                  <a:schemeClr val="tx1">
                    <a:lumMod val="75000"/>
                    <a:lumOff val="25000"/>
                  </a:schemeClr>
                </a:solidFill>
              </a:rPr>
              <a:t>Table3</a:t>
            </a:r>
            <a:r>
              <a:rPr lang="ja-JP" altLang="en-US" sz="1200" dirty="0">
                <a:solidFill>
                  <a:schemeClr val="tx1">
                    <a:lumMod val="75000"/>
                    <a:lumOff val="25000"/>
                  </a:schemeClr>
                </a:solidFill>
              </a:rPr>
              <a:t> 実験と解析結果の比較</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まとめ</a:t>
            </a:r>
            <a:r>
              <a:rPr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p:txBody>
      </p:sp>
      <p:sp>
        <p:nvSpPr>
          <p:cNvPr id="10" name="スライド番号プレースホルダー 3">
            <a:extLst>
              <a:ext uri="{FF2B5EF4-FFF2-40B4-BE49-F238E27FC236}">
                <a16:creationId xmlns:a16="http://schemas.microsoft.com/office/drawing/2014/main" id="{9FF35A1D-2CD3-DE61-6EF9-F3E62BB6F4A7}"/>
              </a:ext>
            </a:extLst>
          </p:cNvPr>
          <p:cNvSpPr>
            <a:spLocks noGrp="1"/>
          </p:cNvSpPr>
          <p:nvPr>
            <p:ph type="sldNum" sz="quarter" idx="12"/>
          </p:nvPr>
        </p:nvSpPr>
        <p:spPr>
          <a:xfrm>
            <a:off x="9405504" y="6449868"/>
            <a:ext cx="2743200" cy="365125"/>
          </a:xfrm>
        </p:spPr>
        <p:txBody>
          <a:bodyPr/>
          <a:lstStyle/>
          <a:p>
            <a:r>
              <a:rPr lang="en-US" altLang="ja-JP"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8</a:t>
            </a:r>
            <a:endParaRPr kumimoji="1" lang="ja-JP" altLang="en-US"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2069256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1">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2795</Words>
  <Application>Microsoft Office PowerPoint</Application>
  <PresentationFormat>ワイド画面</PresentationFormat>
  <Paragraphs>335</Paragraphs>
  <Slides>16</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BIZ UDPゴシック</vt:lpstr>
      <vt:lpstr>ＭＳ Ｐゴシック</vt:lpstr>
      <vt:lpstr>游ゴシック</vt:lpstr>
      <vt:lpstr>Arial</vt:lpstr>
      <vt:lpstr>Calibri</vt:lpstr>
      <vt:lpstr>Cambria Math</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悠</dc:creator>
  <cp:lastModifiedBy>佐藤 悠</cp:lastModifiedBy>
  <cp:revision>33</cp:revision>
  <dcterms:created xsi:type="dcterms:W3CDTF">2023-01-30T03:58:52Z</dcterms:created>
  <dcterms:modified xsi:type="dcterms:W3CDTF">2023-02-05T01:06:02Z</dcterms:modified>
</cp:coreProperties>
</file>