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7" r:id="rId2"/>
    <p:sldId id="328" r:id="rId3"/>
    <p:sldId id="335" r:id="rId4"/>
    <p:sldId id="321" r:id="rId5"/>
    <p:sldId id="374" r:id="rId6"/>
    <p:sldId id="359" r:id="rId7"/>
    <p:sldId id="314" r:id="rId8"/>
    <p:sldId id="336" r:id="rId9"/>
    <p:sldId id="337" r:id="rId10"/>
    <p:sldId id="338" r:id="rId11"/>
    <p:sldId id="339" r:id="rId12"/>
    <p:sldId id="342" r:id="rId13"/>
    <p:sldId id="343" r:id="rId14"/>
    <p:sldId id="330" r:id="rId15"/>
    <p:sldId id="329" r:id="rId16"/>
    <p:sldId id="263" r:id="rId17"/>
    <p:sldId id="334" r:id="rId18"/>
    <p:sldId id="376" r:id="rId19"/>
    <p:sldId id="366" r:id="rId20"/>
    <p:sldId id="373" r:id="rId21"/>
    <p:sldId id="367" r:id="rId22"/>
    <p:sldId id="375" r:id="rId23"/>
    <p:sldId id="368" r:id="rId24"/>
    <p:sldId id="369" r:id="rId25"/>
    <p:sldId id="370" r:id="rId26"/>
    <p:sldId id="371" r:id="rId27"/>
    <p:sldId id="372" r:id="rId28"/>
  </p:sldIdLst>
  <p:sldSz cx="9144000" cy="6858000" type="screen4x3"/>
  <p:notesSz cx="9939338" cy="6805613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游ゴシック" panose="020B0400000000000000" pitchFamily="50" charset="-128"/>
      <p:regular r:id="rId37"/>
      <p:bold r:id="rId38"/>
    </p:embeddedFont>
    <p:embeddedFont>
      <p:font typeface="Arial Black" panose="020B0A04020102020204" pitchFamily="34" charset="0"/>
      <p:bold r:id="rId39"/>
    </p:embeddedFont>
  </p:embeddedFont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0DC3"/>
    <a:srgbClr val="3333FF"/>
    <a:srgbClr val="C8DE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21" autoAdjust="0"/>
    <p:restoredTop sz="94243" autoAdjust="0"/>
  </p:normalViewPr>
  <p:slideViewPr>
    <p:cSldViewPr snapToGrid="0">
      <p:cViewPr>
        <p:scale>
          <a:sx n="100" d="100"/>
          <a:sy n="100" d="100"/>
        </p:scale>
        <p:origin x="432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047" cy="341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29992" y="0"/>
            <a:ext cx="4307047" cy="341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EC7C4-B7E6-4F1F-A57A-B3F9B7F2A86D}" type="datetimeFigureOut">
              <a:rPr kumimoji="1" lang="ja-JP" altLang="en-US" smtClean="0"/>
              <a:t>2018/2/13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64152"/>
            <a:ext cx="4307047" cy="341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29992" y="6464152"/>
            <a:ext cx="4307047" cy="341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5245D-F2B2-453B-B59B-D8D2D5D3D0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5091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047" cy="341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1" sz="1200"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9992" y="0"/>
            <a:ext cx="4307047" cy="341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1" sz="1200"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88EE27D4-257B-40F3-AC31-673C14282B88}" type="datetimeFigureOut">
              <a:rPr lang="ja-JP" altLang="en-US" smtClean="0"/>
              <a:pPr>
                <a:defRPr/>
              </a:pPr>
              <a:t>2018/2/13</a:t>
            </a:fld>
            <a:endParaRPr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3935" y="3275202"/>
            <a:ext cx="7951470" cy="267971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 noProof="0" dirty="0"/>
              <a:t>マスター テキストの書式設定</a:t>
            </a:r>
          </a:p>
          <a:p>
            <a:pPr lvl="1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464152"/>
            <a:ext cx="4307047" cy="341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1" sz="1200"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9992" y="6464152"/>
            <a:ext cx="4307047" cy="34146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7D26852B-561A-4DE0-BDCE-C9222765A2D9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ゴシック" panose="020B0600070205080204" pitchFamily="50" charset="-128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ゴシック" panose="020B0600070205080204" pitchFamily="50" charset="-128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ゴシック" panose="020B0600070205080204" pitchFamily="50" charset="-128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ゴシック" panose="020B0600070205080204" pitchFamily="50" charset="-128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ゴシック" panose="020B0600070205080204" pitchFamily="50" charset="-128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>
              <a:cs typeface="游ゴシック"/>
            </a:endParaRPr>
          </a:p>
        </p:txBody>
      </p:sp>
      <p:sp>
        <p:nvSpPr>
          <p:cNvPr id="410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7964F5D-0772-4A01-9BC8-76FF216DCF11}" type="slidenum">
              <a:rPr lang="ja-JP" altLang="en-US" smtClean="0">
                <a:latin typeface="ＭＳ Ｐゴシック" panose="020B0600070205080204" pitchFamily="50" charset="-128"/>
              </a:rPr>
              <a:pPr/>
              <a:t>1</a:t>
            </a:fld>
            <a:endParaRPr lang="ja-JP" altLang="en-US" dirty="0">
              <a:latin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>
              <a:cs typeface="游ゴシック"/>
            </a:endParaRPr>
          </a:p>
        </p:txBody>
      </p:sp>
      <p:sp>
        <p:nvSpPr>
          <p:cNvPr id="18436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856F91E-5919-41B8-B5AB-F69978869B60}" type="slidenum">
              <a:rPr lang="ja-JP" altLang="en-US" smtClean="0">
                <a:latin typeface="ＭＳ Ｐゴシック" panose="020B0600070205080204" pitchFamily="50" charset="-128"/>
              </a:rPr>
              <a:pPr/>
              <a:t>11</a:t>
            </a:fld>
            <a:endParaRPr lang="ja-JP" altLang="en-US" dirty="0">
              <a:latin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7928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26852B-561A-4DE0-BDCE-C9222765A2D9}" type="slidenum">
              <a:rPr lang="ja-JP" altLang="en-US" smtClean="0"/>
              <a:pPr>
                <a:defRPr/>
              </a:pPr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69917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26852B-561A-4DE0-BDCE-C9222765A2D9}" type="slidenum">
              <a:rPr lang="ja-JP" altLang="en-US" smtClean="0"/>
              <a:pPr>
                <a:defRPr/>
              </a:pPr>
              <a:t>14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42207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26852B-561A-4DE0-BDCE-C9222765A2D9}" type="slidenum">
              <a:rPr lang="ja-JP" altLang="en-US" smtClean="0"/>
              <a:pPr>
                <a:defRPr/>
              </a:pPr>
              <a:t>15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70593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>
              <a:cs typeface="游ゴシック"/>
            </a:endParaRPr>
          </a:p>
        </p:txBody>
      </p:sp>
      <p:sp>
        <p:nvSpPr>
          <p:cNvPr id="2253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B0AD99E-2458-48F2-BC2E-9514B041732A}" type="slidenum">
              <a:rPr lang="ja-JP" altLang="en-US" smtClean="0">
                <a:latin typeface="ＭＳ Ｐゴシック" panose="020B0600070205080204" pitchFamily="50" charset="-128"/>
              </a:rPr>
              <a:pPr/>
              <a:t>16</a:t>
            </a:fld>
            <a:endParaRPr lang="ja-JP" altLang="en-US" dirty="0">
              <a:latin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26852B-561A-4DE0-BDCE-C9222765A2D9}" type="slidenum">
              <a:rPr lang="ja-JP" altLang="en-US" smtClean="0"/>
              <a:pPr>
                <a:defRPr/>
              </a:pPr>
              <a:t>18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07003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26852B-561A-4DE0-BDCE-C9222765A2D9}" type="slidenum">
              <a:rPr lang="ja-JP" altLang="en-US" smtClean="0"/>
              <a:pPr>
                <a:defRPr/>
              </a:pPr>
              <a:t>19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4489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26852B-561A-4DE0-BDCE-C9222765A2D9}" type="slidenum">
              <a:rPr lang="ja-JP" altLang="en-US" smtClean="0"/>
              <a:pPr>
                <a:defRPr/>
              </a:pPr>
              <a:t>20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9441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26852B-561A-4DE0-BDCE-C9222765A2D9}" type="slidenum">
              <a:rPr lang="ja-JP" altLang="en-US" smtClean="0"/>
              <a:pPr>
                <a:defRPr/>
              </a:pPr>
              <a:t>21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4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26852B-561A-4DE0-BDCE-C9222765A2D9}" type="slidenum">
              <a:rPr lang="ja-JP" altLang="en-US" smtClean="0"/>
              <a:pPr>
                <a:defRPr/>
              </a:pPr>
              <a:t>22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23858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>
              <a:cs typeface="游ゴシック"/>
            </a:endParaRPr>
          </a:p>
        </p:txBody>
      </p:sp>
      <p:sp>
        <p:nvSpPr>
          <p:cNvPr id="614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7D3D5D2-0A67-4E1B-B8AD-D67B5E3C6DE6}" type="slidenum">
              <a:rPr lang="ja-JP" altLang="en-US" smtClean="0">
                <a:latin typeface="ＭＳ Ｐゴシック" panose="020B0600070205080204" pitchFamily="50" charset="-128"/>
              </a:rPr>
              <a:pPr/>
              <a:t>2</a:t>
            </a:fld>
            <a:endParaRPr lang="ja-JP" altLang="en-US" dirty="0">
              <a:latin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38121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26852B-561A-4DE0-BDCE-C9222765A2D9}" type="slidenum">
              <a:rPr lang="ja-JP" altLang="en-US" smtClean="0"/>
              <a:pPr>
                <a:defRPr/>
              </a:pPr>
              <a:t>23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761011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26852B-561A-4DE0-BDCE-C9222765A2D9}" type="slidenum">
              <a:rPr lang="ja-JP" altLang="en-US" smtClean="0"/>
              <a:pPr>
                <a:defRPr/>
              </a:pPr>
              <a:t>24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862446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26852B-561A-4DE0-BDCE-C9222765A2D9}" type="slidenum">
              <a:rPr lang="ja-JP" altLang="en-US" smtClean="0"/>
              <a:pPr>
                <a:defRPr/>
              </a:pPr>
              <a:t>25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941679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26852B-561A-4DE0-BDCE-C9222765A2D9}" type="slidenum">
              <a:rPr lang="ja-JP" altLang="en-US" smtClean="0"/>
              <a:pPr>
                <a:defRPr/>
              </a:pPr>
              <a:t>26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18259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26852B-561A-4DE0-BDCE-C9222765A2D9}" type="slidenum">
              <a:rPr lang="ja-JP" altLang="en-US" smtClean="0"/>
              <a:pPr>
                <a:defRPr/>
              </a:pPr>
              <a:t>27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2871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26852B-561A-4DE0-BDCE-C9222765A2D9}" type="slidenum">
              <a:rPr lang="ja-JP" altLang="en-US" smtClean="0"/>
              <a:pPr>
                <a:defRPr/>
              </a:pPr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77641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>
              <a:cs typeface="游ゴシック"/>
            </a:endParaRPr>
          </a:p>
        </p:txBody>
      </p:sp>
      <p:sp>
        <p:nvSpPr>
          <p:cNvPr id="614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7D3D5D2-0A67-4E1B-B8AD-D67B5E3C6DE6}" type="slidenum">
              <a:rPr lang="ja-JP" altLang="en-US" smtClean="0">
                <a:latin typeface="ＭＳ Ｐゴシック" panose="020B0600070205080204" pitchFamily="50" charset="-128"/>
              </a:rPr>
              <a:pPr/>
              <a:t>4</a:t>
            </a:fld>
            <a:endParaRPr lang="ja-JP" altLang="en-US" dirty="0">
              <a:latin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3654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>
              <a:cs typeface="游ゴシック"/>
            </a:endParaRPr>
          </a:p>
        </p:txBody>
      </p:sp>
      <p:sp>
        <p:nvSpPr>
          <p:cNvPr id="614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7D3D5D2-0A67-4E1B-B8AD-D67B5E3C6DE6}" type="slidenum">
              <a:rPr lang="ja-JP" altLang="en-US" smtClean="0">
                <a:latin typeface="ＭＳ Ｐゴシック" panose="020B0600070205080204" pitchFamily="50" charset="-128"/>
              </a:rPr>
              <a:pPr/>
              <a:t>5</a:t>
            </a:fld>
            <a:endParaRPr lang="ja-JP" altLang="en-US" dirty="0">
              <a:latin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1338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26852B-561A-4DE0-BDCE-C9222765A2D9}" type="slidenum">
              <a:rPr lang="ja-JP" altLang="en-US" smtClean="0"/>
              <a:pPr>
                <a:defRPr/>
              </a:pPr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8184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26852B-561A-4DE0-BDCE-C9222765A2D9}" type="slidenum">
              <a:rPr lang="ja-JP" altLang="en-US" smtClean="0"/>
              <a:pPr>
                <a:defRPr/>
              </a:pPr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6810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>
              <a:cs typeface="游ゴシック"/>
            </a:endParaRPr>
          </a:p>
        </p:txBody>
      </p:sp>
      <p:sp>
        <p:nvSpPr>
          <p:cNvPr id="1024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5E04D68-A73C-486D-92D5-B81A295A2996}" type="slidenum">
              <a:rPr lang="ja-JP" altLang="en-US" smtClean="0">
                <a:latin typeface="ＭＳ Ｐゴシック" panose="020B0600070205080204" pitchFamily="50" charset="-128"/>
              </a:rPr>
              <a:pPr/>
              <a:t>8</a:t>
            </a:fld>
            <a:endParaRPr lang="ja-JP" altLang="en-US" dirty="0">
              <a:latin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2959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26852B-561A-4DE0-BDCE-C9222765A2D9}" type="slidenum">
              <a:rPr lang="ja-JP" altLang="en-US" smtClean="0"/>
              <a:pPr>
                <a:defRPr/>
              </a:pPr>
              <a:t>10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3234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9C32C-124F-42EE-B02B-F647BF0EFB4D}" type="datetime1">
              <a:rPr lang="ja-JP" altLang="en-US" smtClean="0"/>
              <a:t>2018/2/13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4FB78-770B-4C6A-9182-88EB7EF4C35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77898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EE8B0-3781-4C7D-9C0F-F9C0D6B843EE}" type="datetime1">
              <a:rPr lang="ja-JP" altLang="en-US" smtClean="0"/>
              <a:t>2018/2/13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1FC28-9F7B-40C7-A8E7-D430C0CE53F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88149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47D5B-FC15-4D35-AF9B-E68FAC3EA4A8}" type="datetime1">
              <a:rPr lang="ja-JP" altLang="en-US" smtClean="0"/>
              <a:t>2018/2/13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2E8A6-7A1C-4251-9250-C24945C923F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30785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  <a:lvl2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2pPr>
            <a:lvl3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3pPr>
            <a:lvl4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4pPr>
            <a:lvl5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4AD3BD80-4F53-4049-8667-17FF2C59FF1C}" type="datetime1">
              <a:rPr lang="ja-JP" altLang="en-US" smtClean="0"/>
              <a:t>2018/2/13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0C878B33-96AD-4438-A21A-8C7A66A8BD97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94185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37868-77F6-4CC7-BDF2-4EF43F567B43}" type="datetime1">
              <a:rPr lang="ja-JP" altLang="en-US" smtClean="0"/>
              <a:t>2018/2/13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8B471-A24A-4C95-88A7-B25047B3917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94128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A9218-E111-43BC-997A-4B91D4F59019}" type="datetime1">
              <a:rPr lang="ja-JP" altLang="en-US" smtClean="0"/>
              <a:t>2018/2/13</a:t>
            </a:fld>
            <a:endParaRPr lang="ja-JP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7DBE1-A4C6-41C4-B446-D3D9BC2FBE8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3723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6A67D-B30B-46BA-9B24-015A0F1DC7FD}" type="datetime1">
              <a:rPr lang="ja-JP" altLang="en-US" smtClean="0"/>
              <a:t>2018/2/13</a:t>
            </a:fld>
            <a:endParaRPr lang="ja-JP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69DE3-2815-41F9-AD79-A3A1F4EDFD2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71333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38991-BAF4-4C92-B149-CCB3C8BDA80D}" type="datetime1">
              <a:rPr lang="ja-JP" altLang="en-US" smtClean="0"/>
              <a:t>2018/2/13</a:t>
            </a:fld>
            <a:endParaRPr lang="ja-JP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C7FF2-05DB-483A-A51B-F12A37441F2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77253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83AE0-63E5-4DAE-A6B3-8A8C129D6211}" type="datetime1">
              <a:rPr lang="ja-JP" altLang="en-US" smtClean="0"/>
              <a:t>2018/2/13</a:t>
            </a:fld>
            <a:endParaRPr lang="ja-JP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76E7B-579A-4FEA-83C4-3255C20B506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08465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FA2D5-60A8-4E31-A0F3-6DBF378F5C79}" type="datetime1">
              <a:rPr lang="ja-JP" altLang="en-US" smtClean="0"/>
              <a:t>2018/2/13</a:t>
            </a:fld>
            <a:endParaRPr lang="ja-JP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74402-4148-4C59-8A38-B9A35E7079C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30723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31B3F-FAFD-4266-8732-69377F1A4F6E}" type="datetime1">
              <a:rPr lang="ja-JP" altLang="en-US" smtClean="0"/>
              <a:t>2018/2/13</a:t>
            </a:fld>
            <a:endParaRPr lang="ja-JP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015B4-E9A6-4F43-9789-458592EE0C1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89414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マスター タイトルの書式設定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1"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219BDC9-E483-4264-B7FC-23F199A16BFD}" type="datetime1">
              <a:rPr lang="ja-JP" altLang="en-US" smtClean="0"/>
              <a:t>2018/2/13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1"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>
                <a:solidFill>
                  <a:srgbClr val="898989"/>
                </a:solidFill>
                <a:cs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F33850FE-7619-4281-89D9-61F9F5FFA71F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ＭＳ Ｐゴシック" panose="020B0600070205080204" pitchFamily="50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10" Type="http://schemas.openxmlformats.org/officeDocument/2006/relationships/image" Target="../media/image20.wmf"/><Relationship Id="rId4" Type="http://schemas.openxmlformats.org/officeDocument/2006/relationships/image" Target="../media/image21.png"/><Relationship Id="rId9" Type="http://schemas.openxmlformats.org/officeDocument/2006/relationships/oleObject" Target="../embeddings/oleObject1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image" Target="../media/image41.jpeg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9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37.wmf"/><Relationship Id="rId4" Type="http://schemas.openxmlformats.org/officeDocument/2006/relationships/image" Target="../media/image40.JPG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6.w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.wmf"/><Relationship Id="rId5" Type="http://schemas.openxmlformats.org/officeDocument/2006/relationships/image" Target="../media/image2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6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9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jpeg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jpeg"/><Relationship Id="rId11" Type="http://schemas.openxmlformats.org/officeDocument/2006/relationships/image" Target="../media/image8.wmf"/><Relationship Id="rId5" Type="http://schemas.openxmlformats.org/officeDocument/2006/relationships/image" Target="../media/image11.PNG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10.jpeg"/><Relationship Id="rId9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タイトル 1"/>
          <p:cNvSpPr>
            <a:spLocks noGrp="1"/>
          </p:cNvSpPr>
          <p:nvPr>
            <p:ph type="ctrTitle"/>
          </p:nvPr>
        </p:nvSpPr>
        <p:spPr>
          <a:xfrm>
            <a:off x="322729" y="1302068"/>
            <a:ext cx="8458200" cy="1630362"/>
          </a:xfrm>
        </p:spPr>
        <p:txBody>
          <a:bodyPr/>
          <a:lstStyle/>
          <a:p>
            <a:pPr eaLnBrk="1" hangingPunct="1"/>
            <a:r>
              <a:rPr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定常発振制御に</a:t>
            </a:r>
            <a:r>
              <a:rPr lang="ja-JP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基づく</a:t>
            </a:r>
            <a:r>
              <a:rPr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ja-JP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振幅</a:t>
            </a:r>
            <a:r>
              <a:rPr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依存性を考慮</a:t>
            </a:r>
            <a:r>
              <a:rPr lang="ja-JP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した周波数</a:t>
            </a:r>
            <a:r>
              <a:rPr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応答計測</a:t>
            </a:r>
            <a:r>
              <a:rPr lang="ja-JP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と</a:t>
            </a:r>
            <a:r>
              <a:rPr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ja-JP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熱</a:t>
            </a:r>
            <a:r>
              <a:rPr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音響自励</a:t>
            </a:r>
            <a:r>
              <a:rPr lang="ja-JP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発振時圧力</a:t>
            </a:r>
            <a:r>
              <a:rPr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振幅の推定</a:t>
            </a:r>
          </a:p>
        </p:txBody>
      </p:sp>
      <p:sp>
        <p:nvSpPr>
          <p:cNvPr id="3076" name="正方形/長方形 1"/>
          <p:cNvSpPr>
            <a:spLocks noChangeArrowheads="1"/>
          </p:cNvSpPr>
          <p:nvPr/>
        </p:nvSpPr>
        <p:spPr bwMode="auto">
          <a:xfrm>
            <a:off x="0" y="3019743"/>
            <a:ext cx="9144000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2300" dirty="0">
                <a:latin typeface="+mn-lt"/>
                <a:cs typeface="Times New Roman" panose="02020603050405020304" pitchFamily="18" charset="0"/>
              </a:rPr>
              <a:t>Amplitude-dependent frequency response measurement based on steady-state oscillation control and estimation of pressure amplitude for </a:t>
            </a:r>
            <a:r>
              <a:rPr kumimoji="0" lang="en-US" altLang="ja-JP" sz="2300" dirty="0" err="1">
                <a:latin typeface="+mn-lt"/>
                <a:cs typeface="Times New Roman" panose="02020603050405020304" pitchFamily="18" charset="0"/>
              </a:rPr>
              <a:t>thermoacoustic</a:t>
            </a:r>
            <a:r>
              <a:rPr kumimoji="0" lang="en-US" altLang="ja-JP" sz="2300" dirty="0">
                <a:latin typeface="+mn-lt"/>
                <a:cs typeface="Times New Roman" panose="02020603050405020304" pitchFamily="18" charset="0"/>
              </a:rPr>
              <a:t> spontaneous oscillation</a:t>
            </a:r>
            <a:endParaRPr kumimoji="0" lang="ja-JP" altLang="en-US" sz="23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84FB78-770B-4C6A-9182-88EB7EF4C355}" type="slidenum">
              <a:rPr lang="ja-JP" altLang="en-US" smtClean="0"/>
              <a:pPr>
                <a:defRPr/>
              </a:pPr>
              <a:t>1</a:t>
            </a:fld>
            <a:endParaRPr lang="ja-JP" altLang="en-US" dirty="0"/>
          </a:p>
        </p:txBody>
      </p:sp>
      <p:sp>
        <p:nvSpPr>
          <p:cNvPr id="6" name="テキスト ボックス 4"/>
          <p:cNvSpPr txBox="1">
            <a:spLocks noChangeArrowheads="1"/>
          </p:cNvSpPr>
          <p:nvPr/>
        </p:nvSpPr>
        <p:spPr bwMode="auto">
          <a:xfrm>
            <a:off x="1258713" y="692696"/>
            <a:ext cx="66976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dirty="0" smtClean="0"/>
              <a:t>平成</a:t>
            </a:r>
            <a:r>
              <a:rPr lang="en-US" altLang="ja-JP" dirty="0" smtClean="0"/>
              <a:t>29</a:t>
            </a:r>
            <a:r>
              <a:rPr lang="ja-JP" altLang="en-US" dirty="0" smtClean="0"/>
              <a:t>年度</a:t>
            </a:r>
            <a:r>
              <a:rPr lang="ja-JP" altLang="en-US" dirty="0"/>
              <a:t>　</a:t>
            </a:r>
            <a:r>
              <a:rPr lang="ja-JP" altLang="en-US" dirty="0" smtClean="0"/>
              <a:t>修士論文発表会</a:t>
            </a:r>
            <a:endParaRPr lang="en-US" altLang="ja-JP" dirty="0"/>
          </a:p>
        </p:txBody>
      </p:sp>
      <p:sp>
        <p:nvSpPr>
          <p:cNvPr id="8" name="テキスト ボックス 4"/>
          <p:cNvSpPr txBox="1">
            <a:spLocks noChangeArrowheads="1"/>
          </p:cNvSpPr>
          <p:nvPr/>
        </p:nvSpPr>
        <p:spPr bwMode="auto">
          <a:xfrm>
            <a:off x="3851921" y="4542219"/>
            <a:ext cx="52920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長岡技術科学</a:t>
            </a:r>
            <a:r>
              <a:rPr lang="ja-JP" altLang="en-US" sz="2400" dirty="0" smtClean="0"/>
              <a:t>大学大学院 工学研究科</a:t>
            </a:r>
            <a:endParaRPr lang="en-US" altLang="ja-JP" sz="24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機械創造</a:t>
            </a:r>
            <a:r>
              <a:rPr lang="ja-JP" altLang="en-US" sz="2400" dirty="0" smtClean="0"/>
              <a:t>工学専攻</a:t>
            </a:r>
            <a:endParaRPr lang="en-US" altLang="ja-JP" sz="2400" dirty="0"/>
          </a:p>
        </p:txBody>
      </p:sp>
      <p:sp>
        <p:nvSpPr>
          <p:cNvPr id="9" name="テキスト ボックス 4"/>
          <p:cNvSpPr txBox="1">
            <a:spLocks noChangeArrowheads="1"/>
          </p:cNvSpPr>
          <p:nvPr/>
        </p:nvSpPr>
        <p:spPr bwMode="auto">
          <a:xfrm>
            <a:off x="3923928" y="5487615"/>
            <a:ext cx="40748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 smtClean="0"/>
              <a:t>No.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14306191</a:t>
            </a:r>
            <a:r>
              <a:rPr lang="ja-JP" altLang="en-US" sz="2400" dirty="0" smtClean="0"/>
              <a:t>　</a:t>
            </a:r>
            <a:r>
              <a:rPr lang="ja-JP" altLang="en-US" sz="2400" dirty="0"/>
              <a:t>中田</a:t>
            </a:r>
            <a:r>
              <a:rPr lang="ja-JP" altLang="en-US" sz="2400" dirty="0" smtClean="0"/>
              <a:t> 匠</a:t>
            </a:r>
            <a:endParaRPr lang="en-US" altLang="ja-JP" sz="2400" dirty="0" smtClean="0"/>
          </a:p>
        </p:txBody>
      </p:sp>
      <p:sp>
        <p:nvSpPr>
          <p:cNvPr id="10" name="テキスト ボックス 4"/>
          <p:cNvSpPr txBox="1">
            <a:spLocks noChangeArrowheads="1"/>
          </p:cNvSpPr>
          <p:nvPr/>
        </p:nvSpPr>
        <p:spPr bwMode="auto">
          <a:xfrm>
            <a:off x="3923928" y="5847655"/>
            <a:ext cx="40748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 smtClean="0"/>
              <a:t>指導教員　小林 泰秀 准教授</a:t>
            </a:r>
            <a:endParaRPr lang="en-US" altLang="ja-JP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3550" y="343428"/>
            <a:ext cx="5620450" cy="3468253"/>
          </a:xfrm>
          <a:prstGeom prst="rect">
            <a:avLst/>
          </a:prstGeom>
        </p:spPr>
      </p:pic>
      <p:grpSp>
        <p:nvGrpSpPr>
          <p:cNvPr id="55" name="グループ化 54"/>
          <p:cNvGrpSpPr/>
          <p:nvPr/>
        </p:nvGrpSpPr>
        <p:grpSpPr>
          <a:xfrm>
            <a:off x="3117435" y="343428"/>
            <a:ext cx="5962650" cy="4242778"/>
            <a:chOff x="3117435" y="1896003"/>
            <a:chExt cx="5962650" cy="4242778"/>
          </a:xfrm>
        </p:grpSpPr>
        <p:sp>
          <p:nvSpPr>
            <p:cNvPr id="56" name="正方形/長方形 55"/>
            <p:cNvSpPr/>
            <p:nvPr/>
          </p:nvSpPr>
          <p:spPr>
            <a:xfrm>
              <a:off x="3117435" y="1896003"/>
              <a:ext cx="5962650" cy="4242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7" name="図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23550" y="3275463"/>
              <a:ext cx="5436204" cy="2033516"/>
            </a:xfrm>
            <a:prstGeom prst="rect">
              <a:avLst/>
            </a:prstGeom>
          </p:spPr>
        </p:pic>
      </p:grpSp>
      <p:grpSp>
        <p:nvGrpSpPr>
          <p:cNvPr id="58" name="グループ化 57"/>
          <p:cNvGrpSpPr/>
          <p:nvPr/>
        </p:nvGrpSpPr>
        <p:grpSpPr>
          <a:xfrm>
            <a:off x="2945219" y="1020503"/>
            <a:ext cx="6198781" cy="2895393"/>
            <a:chOff x="2945219" y="2573078"/>
            <a:chExt cx="6198781" cy="2895393"/>
          </a:xfrm>
        </p:grpSpPr>
        <p:sp>
          <p:nvSpPr>
            <p:cNvPr id="59" name="正方形/長方形 58"/>
            <p:cNvSpPr/>
            <p:nvPr/>
          </p:nvSpPr>
          <p:spPr>
            <a:xfrm>
              <a:off x="2945219" y="2573078"/>
              <a:ext cx="6198781" cy="28369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60" name="図 5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475" y="3352800"/>
              <a:ext cx="4953559" cy="2115671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2" name="グループ化 1"/>
          <p:cNvGrpSpPr/>
          <p:nvPr/>
        </p:nvGrpSpPr>
        <p:grpSpPr>
          <a:xfrm>
            <a:off x="3459635" y="352953"/>
            <a:ext cx="5693890" cy="4235026"/>
            <a:chOff x="3459635" y="352953"/>
            <a:chExt cx="5693890" cy="4235026"/>
          </a:xfrm>
        </p:grpSpPr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3075" y="352953"/>
              <a:ext cx="5620450" cy="3468253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41" name="グループ化 40"/>
            <p:cNvGrpSpPr/>
            <p:nvPr/>
          </p:nvGrpSpPr>
          <p:grpSpPr>
            <a:xfrm>
              <a:off x="3459635" y="3727006"/>
              <a:ext cx="4338779" cy="860973"/>
              <a:chOff x="3459635" y="3727006"/>
              <a:chExt cx="4338779" cy="860973"/>
            </a:xfrm>
          </p:grpSpPr>
          <p:graphicFrame>
            <p:nvGraphicFramePr>
              <p:cNvPr id="42" name="Object 1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459635" y="3727006"/>
              <a:ext cx="3015519" cy="46083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9310" name="数式" r:id="rId7" imgW="1320480" imgH="203040" progId="Equation.3">
                      <p:embed/>
                    </p:oleObj>
                  </mc:Choice>
                  <mc:Fallback>
                    <p:oleObj name="数式" r:id="rId7" imgW="1320480" imgH="203040" progId="Equation.3">
                      <p:embed/>
                      <p:pic>
                        <p:nvPicPr>
                          <p:cNvPr id="42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59635" y="3727006"/>
                            <a:ext cx="3015519" cy="460839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45" name="グループ化 44"/>
              <p:cNvGrpSpPr/>
              <p:nvPr/>
            </p:nvGrpSpPr>
            <p:grpSpPr>
              <a:xfrm>
                <a:off x="3460694" y="4099633"/>
                <a:ext cx="4337720" cy="488346"/>
                <a:chOff x="850330" y="6231100"/>
                <a:chExt cx="4337720" cy="488346"/>
              </a:xfrm>
            </p:grpSpPr>
            <p:sp>
              <p:nvSpPr>
                <p:cNvPr id="46" name="テキスト ボックス 2"/>
                <p:cNvSpPr txBox="1">
                  <a:spLocks noChangeArrowheads="1"/>
                </p:cNvSpPr>
                <p:nvPr/>
              </p:nvSpPr>
              <p:spPr bwMode="auto">
                <a:xfrm>
                  <a:off x="1419461" y="6231100"/>
                  <a:ext cx="3768589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None/>
                  </a:pPr>
                  <a:r>
                    <a:rPr lang="ja-JP" altLang="en-US" sz="2400" dirty="0" smtClean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游ゴシック"/>
                    </a:rPr>
                    <a:t>： </a:t>
                  </a:r>
                  <a:r>
                    <a:rPr lang="ja-JP" altLang="en-US" sz="2400" dirty="0" smtClean="0">
                      <a:solidFill>
                        <a:srgbClr val="FF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游ゴシック"/>
                    </a:rPr>
                    <a:t>時変ゲイン</a:t>
                  </a:r>
                  <a:endParaRPr lang="ja-JP" altLang="en-US" sz="2400" dirty="0">
                    <a:solidFill>
                      <a:srgbClr val="FF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endParaRPr>
                </a:p>
              </p:txBody>
            </p:sp>
            <p:graphicFrame>
              <p:nvGraphicFramePr>
                <p:cNvPr id="47" name="Object 12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850330" y="6322869"/>
                <a:ext cx="621029" cy="39657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79311" name="数式" r:id="rId9" imgW="317160" imgH="203040" progId="Equation.3">
                        <p:embed/>
                      </p:oleObj>
                    </mc:Choice>
                    <mc:Fallback>
                      <p:oleObj name="数式" r:id="rId9" imgW="317160" imgH="203040" progId="Equation.3">
                        <p:embed/>
                        <p:pic>
                          <p:nvPicPr>
                            <p:cNvPr id="47" name="Object 1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50330" y="6322869"/>
                              <a:ext cx="621029" cy="39657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</p:grpSp>
      <p:graphicFrame>
        <p:nvGraphicFramePr>
          <p:cNvPr id="25" name="Object 12"/>
          <p:cNvGraphicFramePr>
            <a:graphicFrameLocks noChangeAspect="1"/>
          </p:cNvGraphicFramePr>
          <p:nvPr>
            <p:extLst/>
          </p:nvPr>
        </p:nvGraphicFramePr>
        <p:xfrm>
          <a:off x="3459635" y="3727006"/>
          <a:ext cx="3015519" cy="460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12" name="数式" r:id="rId7" imgW="1320480" imgH="203040" progId="Equation.3">
                  <p:embed/>
                </p:oleObj>
              </mc:Choice>
              <mc:Fallback>
                <p:oleObj name="数式" r:id="rId7" imgW="1320480" imgH="203040" progId="Equation.3">
                  <p:embed/>
                  <p:pic>
                    <p:nvPicPr>
                      <p:cNvPr id="2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9635" y="3727006"/>
                        <a:ext cx="3015519" cy="46083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1" name="グループ化 190"/>
          <p:cNvGrpSpPr/>
          <p:nvPr/>
        </p:nvGrpSpPr>
        <p:grpSpPr>
          <a:xfrm>
            <a:off x="3460694" y="4099631"/>
            <a:ext cx="4337720" cy="488348"/>
            <a:chOff x="850330" y="6231098"/>
            <a:chExt cx="4337720" cy="488348"/>
          </a:xfrm>
        </p:grpSpPr>
        <p:sp>
          <p:nvSpPr>
            <p:cNvPr id="192" name="テキスト ボックス 2"/>
            <p:cNvSpPr txBox="1">
              <a:spLocks noChangeArrowheads="1"/>
            </p:cNvSpPr>
            <p:nvPr/>
          </p:nvSpPr>
          <p:spPr bwMode="auto">
            <a:xfrm>
              <a:off x="1419461" y="6231098"/>
              <a:ext cx="376858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： </a:t>
              </a:r>
              <a:r>
                <a:rPr lang="ja-JP" altLang="en-US" sz="2400" dirty="0" smtClean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時変ゲイン</a:t>
              </a:r>
              <a:endPara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endParaRPr>
            </a:p>
          </p:txBody>
        </p:sp>
        <p:graphicFrame>
          <p:nvGraphicFramePr>
            <p:cNvPr id="193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850330" y="6322869"/>
            <a:ext cx="621029" cy="3965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313" name="数式" r:id="rId9" imgW="317160" imgH="203040" progId="Equation.3">
                    <p:embed/>
                  </p:oleObj>
                </mc:Choice>
                <mc:Fallback>
                  <p:oleObj name="数式" r:id="rId9" imgW="317160" imgH="203040" progId="Equation.3">
                    <p:embed/>
                    <p:pic>
                      <p:nvPicPr>
                        <p:cNvPr id="193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0330" y="6322869"/>
                          <a:ext cx="621029" cy="3965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4" name="コンテンツ プレースホルダ 2"/>
          <p:cNvSpPr txBox="1">
            <a:spLocks/>
          </p:cNvSpPr>
          <p:nvPr/>
        </p:nvSpPr>
        <p:spPr>
          <a:xfrm>
            <a:off x="76200" y="5344309"/>
            <a:ext cx="7033872" cy="1169541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ja-JP" altLang="en-US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 </a:t>
            </a:r>
            <a:r>
              <a:rPr lang="en-US" altLang="ja-JP" sz="2600" dirty="0" smtClean="0">
                <a:latin typeface="ＭＳ Ｐゴシック" panose="020B0600070205080204" pitchFamily="50" charset="-128"/>
              </a:rPr>
              <a:t>PI</a:t>
            </a:r>
            <a:r>
              <a:rPr lang="ja-JP" altLang="en-US" sz="2600" dirty="0" smtClean="0">
                <a:latin typeface="ＭＳ Ｐゴシック" panose="020B0600070205080204" pitchFamily="50" charset="-128"/>
              </a:rPr>
              <a:t>補償器</a:t>
            </a:r>
            <a:r>
              <a:rPr lang="ja-JP" altLang="en-US" sz="2600" dirty="0">
                <a:latin typeface="ＭＳ Ｐゴシック" panose="020B0600070205080204" pitchFamily="50" charset="-128"/>
              </a:rPr>
              <a:t>の出力を音源の</a:t>
            </a:r>
            <a:r>
              <a:rPr lang="ja-JP" altLang="en-US" sz="2600" dirty="0" smtClean="0">
                <a:latin typeface="ＭＳ Ｐゴシック" panose="020B0600070205080204" pitchFamily="50" charset="-128"/>
              </a:rPr>
              <a:t>駆動信号の</a:t>
            </a:r>
            <a:endParaRPr lang="en-US" altLang="ja-JP" sz="2600" dirty="0" smtClean="0">
              <a:latin typeface="ＭＳ Ｐゴシック" panose="020B0600070205080204" pitchFamily="50" charset="-128"/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ja-JP" sz="300" dirty="0" smtClean="0">
                <a:latin typeface="ＭＳ Ｐゴシック" panose="020B0600070205080204" pitchFamily="50" charset="-128"/>
              </a:rPr>
              <a:t/>
            </a:r>
            <a:br>
              <a:rPr lang="en-US" altLang="ja-JP" sz="300" dirty="0" smtClean="0">
                <a:latin typeface="ＭＳ Ｐゴシック" panose="020B0600070205080204" pitchFamily="50" charset="-128"/>
              </a:rPr>
            </a:br>
            <a:r>
              <a:rPr lang="ja-JP" altLang="en-US" sz="2800" dirty="0" smtClean="0">
                <a:latin typeface="ＭＳ Ｐゴシック" panose="020B0600070205080204" pitchFamily="50" charset="-128"/>
              </a:rPr>
              <a:t>　</a:t>
            </a:r>
            <a:r>
              <a:rPr lang="ja-JP" altLang="en-US" sz="2600" dirty="0" smtClean="0">
                <a:solidFill>
                  <a:srgbClr val="FF0000"/>
                </a:solidFill>
                <a:latin typeface="ＭＳ Ｐゴシック" panose="020B0600070205080204" pitchFamily="50" charset="-128"/>
              </a:rPr>
              <a:t>時変ゲイン</a:t>
            </a:r>
            <a:r>
              <a:rPr lang="ja-JP" altLang="en-US" sz="2600" dirty="0">
                <a:latin typeface="ＭＳ Ｐゴシック" panose="020B0600070205080204" pitchFamily="50" charset="-128"/>
              </a:rPr>
              <a:t>として用いる</a:t>
            </a:r>
            <a:endParaRPr lang="en-US" altLang="ja-JP" sz="2600" dirty="0" smtClean="0">
              <a:uFill>
                <a:solidFill>
                  <a:srgbClr val="FF0000"/>
                </a:solidFill>
              </a:u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5702300" y="771525"/>
            <a:ext cx="1903917" cy="1965325"/>
            <a:chOff x="5702300" y="771525"/>
            <a:chExt cx="1903917" cy="1965325"/>
          </a:xfrm>
        </p:grpSpPr>
        <p:cxnSp>
          <p:nvCxnSpPr>
            <p:cNvPr id="3" name="直線矢印コネクタ 2"/>
            <p:cNvCxnSpPr/>
            <p:nvPr/>
          </p:nvCxnSpPr>
          <p:spPr>
            <a:xfrm>
              <a:off x="5708650" y="771525"/>
              <a:ext cx="30600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5702300" y="771525"/>
              <a:ext cx="0" cy="1965325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矢印コネクタ 26"/>
            <p:cNvCxnSpPr/>
            <p:nvPr/>
          </p:nvCxnSpPr>
          <p:spPr>
            <a:xfrm>
              <a:off x="6483950" y="771525"/>
              <a:ext cx="33120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矢印コネクタ 27"/>
            <p:cNvCxnSpPr/>
            <p:nvPr/>
          </p:nvCxnSpPr>
          <p:spPr>
            <a:xfrm>
              <a:off x="7282217" y="771525"/>
              <a:ext cx="32400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グループ化 37"/>
          <p:cNvGrpSpPr/>
          <p:nvPr/>
        </p:nvGrpSpPr>
        <p:grpSpPr>
          <a:xfrm>
            <a:off x="76200" y="4395432"/>
            <a:ext cx="7510967" cy="683217"/>
            <a:chOff x="76200" y="4395432"/>
            <a:chExt cx="7510967" cy="683217"/>
          </a:xfrm>
        </p:grpSpPr>
        <p:sp>
          <p:nvSpPr>
            <p:cNvPr id="186" name="テキスト ボックス 2"/>
            <p:cNvSpPr txBox="1">
              <a:spLocks noChangeArrowheads="1"/>
            </p:cNvSpPr>
            <p:nvPr/>
          </p:nvSpPr>
          <p:spPr bwMode="auto">
            <a:xfrm>
              <a:off x="76200" y="4586206"/>
              <a:ext cx="7510967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・ 推定値 </a:t>
              </a:r>
              <a:r>
                <a:rPr lang="en-US" altLang="ja-JP" sz="2600" i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P</a:t>
              </a:r>
              <a:r>
                <a:rPr lang="ja-JP" altLang="en-US" sz="2600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 </a:t>
              </a:r>
              <a:r>
                <a:rPr lang="ja-JP" altLang="en-US" sz="2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と目標値</a:t>
              </a:r>
              <a:r>
                <a:rPr lang="ja-JP" altLang="en-US" sz="2600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 </a:t>
              </a:r>
              <a:r>
                <a:rPr lang="en-US" altLang="ja-JP" sz="2600" i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P </a:t>
              </a:r>
              <a:r>
                <a:rPr lang="en-US" altLang="ja-JP" sz="2600" baseline="300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*</a:t>
              </a:r>
              <a:r>
                <a:rPr lang="ja-JP" altLang="en-US" sz="2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 との差分を</a:t>
              </a:r>
              <a:r>
                <a:rPr lang="en-US" altLang="ja-JP" sz="2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PI</a:t>
              </a:r>
              <a:r>
                <a:rPr lang="ja-JP" altLang="en-US" sz="2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補償器に入力</a:t>
              </a:r>
              <a:endParaRPr lang="ja-JP" altLang="en-US" sz="2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endParaRPr>
            </a:p>
          </p:txBody>
        </p:sp>
        <p:sp>
          <p:nvSpPr>
            <p:cNvPr id="26" name="正方形/長方形 11"/>
            <p:cNvSpPr>
              <a:spLocks noChangeArrowheads="1"/>
            </p:cNvSpPr>
            <p:nvPr/>
          </p:nvSpPr>
          <p:spPr bwMode="auto">
            <a:xfrm>
              <a:off x="1504743" y="4395432"/>
              <a:ext cx="576262" cy="543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ja-JP" altLang="en-US" sz="4400" baseline="-25000" dirty="0">
                  <a:latin typeface="Calibri" panose="020F0502020204030204" pitchFamily="34" charset="0"/>
                </a:rPr>
                <a:t>＾</a:t>
              </a:r>
              <a:endParaRPr lang="en-US" altLang="ja-JP" sz="4400" baseline="-250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8066517" y="771525"/>
            <a:ext cx="754699" cy="384324"/>
            <a:chOff x="8066517" y="771525"/>
            <a:chExt cx="754699" cy="384324"/>
          </a:xfrm>
        </p:grpSpPr>
        <p:cxnSp>
          <p:nvCxnSpPr>
            <p:cNvPr id="29" name="直線矢印コネクタ 28"/>
            <p:cNvCxnSpPr/>
            <p:nvPr/>
          </p:nvCxnSpPr>
          <p:spPr>
            <a:xfrm>
              <a:off x="8066517" y="771525"/>
              <a:ext cx="33120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矢印コネクタ 29"/>
            <p:cNvCxnSpPr/>
            <p:nvPr/>
          </p:nvCxnSpPr>
          <p:spPr>
            <a:xfrm flipH="1">
              <a:off x="8461216" y="771525"/>
              <a:ext cx="36000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/>
            <p:cNvCxnSpPr/>
            <p:nvPr/>
          </p:nvCxnSpPr>
          <p:spPr>
            <a:xfrm>
              <a:off x="8416767" y="831849"/>
              <a:ext cx="0" cy="32400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グループ化 36"/>
          <p:cNvGrpSpPr/>
          <p:nvPr/>
        </p:nvGrpSpPr>
        <p:grpSpPr>
          <a:xfrm>
            <a:off x="6976545" y="1619399"/>
            <a:ext cx="1455941" cy="2089001"/>
            <a:chOff x="6976545" y="1619399"/>
            <a:chExt cx="1455941" cy="2089001"/>
          </a:xfrm>
        </p:grpSpPr>
        <p:cxnSp>
          <p:nvCxnSpPr>
            <p:cNvPr id="33" name="直線矢印コネクタ 32"/>
            <p:cNvCxnSpPr/>
            <p:nvPr/>
          </p:nvCxnSpPr>
          <p:spPr>
            <a:xfrm>
              <a:off x="8416767" y="1619399"/>
              <a:ext cx="0" cy="45000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/>
            <p:cNvCxnSpPr/>
            <p:nvPr/>
          </p:nvCxnSpPr>
          <p:spPr>
            <a:xfrm flipH="1">
              <a:off x="7407124" y="2523849"/>
              <a:ext cx="1025362" cy="1184551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矢印コネクタ 42"/>
            <p:cNvCxnSpPr/>
            <p:nvPr/>
          </p:nvCxnSpPr>
          <p:spPr>
            <a:xfrm flipH="1">
              <a:off x="6976545" y="3313164"/>
              <a:ext cx="46800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矢印コネクタ 43"/>
            <p:cNvCxnSpPr/>
            <p:nvPr/>
          </p:nvCxnSpPr>
          <p:spPr>
            <a:xfrm flipH="1">
              <a:off x="7893460" y="3313164"/>
              <a:ext cx="43200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0" name="テキスト ボックス 2"/>
          <p:cNvSpPr txBox="1">
            <a:spLocks noChangeArrowheads="1"/>
          </p:cNvSpPr>
          <p:nvPr/>
        </p:nvSpPr>
        <p:spPr bwMode="auto">
          <a:xfrm>
            <a:off x="89984" y="2107867"/>
            <a:ext cx="5510716" cy="13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・ 絶対値関数と</a:t>
            </a:r>
            <a:r>
              <a:rPr lang="en-US" altLang="ja-JP" sz="2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1</a:t>
            </a:r>
            <a:r>
              <a:rPr lang="ja-JP" altLang="en-US" sz="2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次のローパスフィルタ</a:t>
            </a:r>
            <a:endParaRPr lang="en-US" altLang="ja-JP" sz="2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游ゴシック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3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/>
            </a:r>
            <a:br>
              <a:rPr lang="en-US" altLang="ja-JP" sz="3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</a:b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　</a:t>
            </a:r>
            <a:r>
              <a:rPr lang="ja-JP" altLang="en-US" sz="2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（カットオフ角周波数 </a:t>
            </a:r>
            <a:r>
              <a:rPr lang="en-US" altLang="ja-JP" sz="2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1 rad/s</a:t>
            </a:r>
            <a:r>
              <a:rPr lang="ja-JP" altLang="en-US" sz="2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）</a:t>
            </a:r>
            <a:r>
              <a:rPr lang="en-US" altLang="ja-JP" sz="2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/>
            </a:r>
            <a:br>
              <a:rPr lang="en-US" altLang="ja-JP" sz="2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</a:br>
            <a:r>
              <a:rPr lang="ja-JP" altLang="en-US" sz="2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　</a:t>
            </a:r>
            <a:r>
              <a:rPr lang="ja-JP" altLang="en-US" sz="2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に</a:t>
            </a:r>
            <a:r>
              <a:rPr lang="en-US" altLang="ja-JP" sz="2600" i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p</a:t>
            </a:r>
            <a:r>
              <a:rPr lang="en-US" altLang="ja-JP" sz="900" i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 </a:t>
            </a:r>
            <a:r>
              <a:rPr lang="ja-JP" altLang="en-US" sz="2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を</a:t>
            </a: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通し平滑化</a:t>
            </a:r>
            <a:endParaRPr lang="ja-JP" altLang="en-US" sz="2600" dirty="0">
              <a:latin typeface="ＭＳ Ｐゴシック" panose="020B0600070205080204" pitchFamily="50" charset="-128"/>
              <a:cs typeface="游ゴシック"/>
            </a:endParaRPr>
          </a:p>
        </p:txBody>
      </p:sp>
      <p:sp>
        <p:nvSpPr>
          <p:cNvPr id="189" name="テキスト ボックス 2"/>
          <p:cNvSpPr txBox="1">
            <a:spLocks noChangeArrowheads="1"/>
          </p:cNvSpPr>
          <p:nvPr/>
        </p:nvSpPr>
        <p:spPr bwMode="auto">
          <a:xfrm>
            <a:off x="89984" y="1245901"/>
            <a:ext cx="535308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・ スピーカの駆動信号を</a:t>
            </a:r>
            <a:r>
              <a:rPr lang="ja-JP" altLang="en-US" sz="26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可変</a:t>
            </a:r>
            <a:r>
              <a:rPr lang="ja-JP" altLang="en-US" sz="2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させる</a:t>
            </a:r>
            <a:endParaRPr lang="ja-JP" altLang="en-US" sz="2600" dirty="0">
              <a:latin typeface="ＭＳ Ｐゴシック" panose="020B0600070205080204" pitchFamily="50" charset="-128"/>
              <a:cs typeface="游ゴシック"/>
            </a:endParaRPr>
          </a:p>
        </p:txBody>
      </p:sp>
      <p:sp>
        <p:nvSpPr>
          <p:cNvPr id="20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cs typeface="+mj-cs"/>
              </a:rPr>
              <a:t>制御系のブロック線図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/>
              <a:pPr>
                <a:defRPr/>
              </a:pPr>
              <a:t>10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2204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/>
      <p:bldP spid="1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16"/>
          <p:cNvGrpSpPr/>
          <p:nvPr/>
        </p:nvGrpSpPr>
        <p:grpSpPr>
          <a:xfrm>
            <a:off x="69467" y="3529552"/>
            <a:ext cx="4588638" cy="3037182"/>
            <a:chOff x="69467" y="3529552"/>
            <a:chExt cx="4588638" cy="3037182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41" y="3529552"/>
              <a:ext cx="4313607" cy="2908966"/>
            </a:xfrm>
            <a:prstGeom prst="rect">
              <a:avLst/>
            </a:prstGeom>
          </p:spPr>
        </p:pic>
        <p:grpSp>
          <p:nvGrpSpPr>
            <p:cNvPr id="10" name="グループ化 9"/>
            <p:cNvGrpSpPr/>
            <p:nvPr/>
          </p:nvGrpSpPr>
          <p:grpSpPr>
            <a:xfrm>
              <a:off x="69467" y="3738723"/>
              <a:ext cx="4588638" cy="2828011"/>
              <a:chOff x="2222117" y="3738723"/>
              <a:chExt cx="4588638" cy="2828011"/>
            </a:xfrm>
          </p:grpSpPr>
          <p:sp>
            <p:nvSpPr>
              <p:cNvPr id="41" name="コンテンツ プレースホルダ 2"/>
              <p:cNvSpPr txBox="1">
                <a:spLocks/>
              </p:cNvSpPr>
              <p:nvPr/>
            </p:nvSpPr>
            <p:spPr bwMode="auto">
              <a:xfrm rot="16200000">
                <a:off x="6186486" y="4640833"/>
                <a:ext cx="866775" cy="38176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400" eaLnBrk="1" hangingPunct="1">
                  <a:buNone/>
                </a:pPr>
                <a:r>
                  <a:rPr lang="en-US" altLang="ja-JP" sz="2000" dirty="0">
                    <a:cs typeface="游ゴシック"/>
                  </a:rPr>
                  <a:t>G</a:t>
                </a:r>
                <a:r>
                  <a:rPr lang="en-US" altLang="ja-JP" sz="2000" dirty="0" smtClean="0">
                    <a:cs typeface="游ゴシック"/>
                  </a:rPr>
                  <a:t>ain</a:t>
                </a:r>
              </a:p>
            </p:txBody>
          </p:sp>
          <p:grpSp>
            <p:nvGrpSpPr>
              <p:cNvPr id="30" name="グループ化 29"/>
              <p:cNvGrpSpPr/>
              <p:nvPr/>
            </p:nvGrpSpPr>
            <p:grpSpPr>
              <a:xfrm>
                <a:off x="2222117" y="3738723"/>
                <a:ext cx="3899750" cy="2828011"/>
                <a:chOff x="78992" y="3738723"/>
                <a:chExt cx="3899750" cy="2828011"/>
              </a:xfrm>
            </p:grpSpPr>
            <p:sp>
              <p:nvSpPr>
                <p:cNvPr id="22" name="正方形/長方形 11"/>
                <p:cNvSpPr>
                  <a:spLocks noChangeArrowheads="1"/>
                </p:cNvSpPr>
                <p:nvPr/>
              </p:nvSpPr>
              <p:spPr bwMode="auto">
                <a:xfrm>
                  <a:off x="2497502" y="4077019"/>
                  <a:ext cx="576262" cy="523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2800" i="1" dirty="0" smtClean="0">
                      <a:solidFill>
                        <a:srgbClr val="FF0000"/>
                      </a:solidFill>
                      <a:cs typeface="Times New Roman" panose="02020603050405020304" pitchFamily="18" charset="0"/>
                    </a:rPr>
                    <a:t>p</a:t>
                  </a:r>
                  <a:endParaRPr lang="en-US" altLang="ja-JP" sz="3200" i="1" baseline="-25000" dirty="0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grpSp>
              <p:nvGrpSpPr>
                <p:cNvPr id="5" name="グループ化 4"/>
                <p:cNvGrpSpPr/>
                <p:nvPr/>
              </p:nvGrpSpPr>
              <p:grpSpPr>
                <a:xfrm>
                  <a:off x="1031873" y="3738723"/>
                  <a:ext cx="621992" cy="814790"/>
                  <a:chOff x="1689100" y="2115080"/>
                  <a:chExt cx="621992" cy="814790"/>
                </a:xfrm>
              </p:grpSpPr>
              <p:sp>
                <p:nvSpPr>
                  <p:cNvPr id="23" name="正方形/長方形 11"/>
                  <p:cNvSpPr>
                    <a:spLocks noChangeArrowheads="1"/>
                  </p:cNvSpPr>
                  <p:nvPr/>
                </p:nvSpPr>
                <p:spPr bwMode="auto">
                  <a:xfrm>
                    <a:off x="1689100" y="2406650"/>
                    <a:ext cx="576263" cy="5232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 eaLnBrk="0" hangingPunct="0"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 eaLnBrk="0" hangingPunct="0"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 eaLnBrk="0" hangingPunct="0"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 eaLnBrk="0" hangingPunct="0"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/>
                    <a:r>
                      <a:rPr lang="en-US" altLang="ja-JP" sz="2800" i="1" dirty="0" smtClean="0">
                        <a:solidFill>
                          <a:srgbClr val="00CC00"/>
                        </a:solidFill>
                        <a:cs typeface="Times New Roman" panose="02020603050405020304" pitchFamily="18" charset="0"/>
                      </a:rPr>
                      <a:t>P</a:t>
                    </a:r>
                    <a:endParaRPr lang="en-US" altLang="ja-JP" sz="3200" i="1" baseline="-25000" dirty="0">
                      <a:solidFill>
                        <a:srgbClr val="00CC00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4" name="正方形/長方形 11"/>
                  <p:cNvSpPr>
                    <a:spLocks noChangeArrowheads="1"/>
                  </p:cNvSpPr>
                  <p:nvPr/>
                </p:nvSpPr>
                <p:spPr bwMode="auto">
                  <a:xfrm>
                    <a:off x="1734830" y="2115080"/>
                    <a:ext cx="576262" cy="6461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 eaLnBrk="0" hangingPunct="0"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 eaLnBrk="0" hangingPunct="0"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 eaLnBrk="0" hangingPunct="0"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 eaLnBrk="0" hangingPunct="0"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/>
                    <a:r>
                      <a:rPr lang="ja-JP" altLang="en-US" sz="5400" baseline="-25000" dirty="0" smtClean="0">
                        <a:solidFill>
                          <a:srgbClr val="00CC00"/>
                        </a:solidFill>
                        <a:latin typeface="Calibri" panose="020F0502020204030204" pitchFamily="34" charset="0"/>
                      </a:rPr>
                      <a:t>＾</a:t>
                    </a:r>
                    <a:endParaRPr lang="en-US" altLang="ja-JP" sz="5400" baseline="-25000" dirty="0">
                      <a:solidFill>
                        <a:srgbClr val="00CC00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5" name="正方形/長方形 11"/>
                <p:cNvSpPr>
                  <a:spLocks noChangeArrowheads="1"/>
                </p:cNvSpPr>
                <p:nvPr/>
              </p:nvSpPr>
              <p:spPr bwMode="auto">
                <a:xfrm>
                  <a:off x="2901118" y="5036394"/>
                  <a:ext cx="1077624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3200" dirty="0" smtClean="0">
                      <a:solidFill>
                        <a:srgbClr val="1606EA"/>
                      </a:solidFill>
                      <a:latin typeface="Calibri" panose="020F0502020204030204" pitchFamily="34" charset="0"/>
                    </a:rPr>
                    <a:t>Gain</a:t>
                  </a:r>
                  <a:endParaRPr lang="en-US" altLang="ja-JP" sz="2400" dirty="0">
                    <a:solidFill>
                      <a:srgbClr val="1606EA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8" name="コンテンツ プレースホルダ 2"/>
                <p:cNvSpPr txBox="1">
                  <a:spLocks/>
                </p:cNvSpPr>
                <p:nvPr/>
              </p:nvSpPr>
              <p:spPr bwMode="auto">
                <a:xfrm>
                  <a:off x="1859623" y="6184972"/>
                  <a:ext cx="1233325" cy="381762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 marL="228600" indent="-228600" algn="l" rtl="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sz="2800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1pPr>
                  <a:lvl2pPr marL="6858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sz="2400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2pPr>
                  <a:lvl3pPr marL="11430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sz="2000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3pPr>
                  <a:lvl4pPr marL="16002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4pPr>
                  <a:lvl5pPr marL="20574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 defTabSz="914400" eaLnBrk="1" hangingPunct="1">
                    <a:buNone/>
                  </a:pPr>
                  <a:r>
                    <a:rPr lang="en-US" altLang="ja-JP" sz="2000" dirty="0">
                      <a:cs typeface="游ゴシック"/>
                    </a:rPr>
                    <a:t>T</a:t>
                  </a:r>
                  <a:r>
                    <a:rPr lang="en-US" altLang="ja-JP" sz="2000" dirty="0" smtClean="0">
                      <a:cs typeface="游ゴシック"/>
                    </a:rPr>
                    <a:t>ime [s]</a:t>
                  </a:r>
                </a:p>
              </p:txBody>
            </p:sp>
            <p:sp>
              <p:nvSpPr>
                <p:cNvPr id="39" name="コンテンツ プレースホルダ 2"/>
                <p:cNvSpPr txBox="1">
                  <a:spLocks/>
                </p:cNvSpPr>
                <p:nvPr/>
              </p:nvSpPr>
              <p:spPr bwMode="auto">
                <a:xfrm rot="16200000">
                  <a:off x="-163515" y="4653389"/>
                  <a:ext cx="866775" cy="381762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 marL="228600" indent="-228600" algn="l" rtl="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sz="2800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1pPr>
                  <a:lvl2pPr marL="6858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sz="2400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2pPr>
                  <a:lvl3pPr marL="11430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sz="2000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3pPr>
                  <a:lvl4pPr marL="16002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4pPr>
                  <a:lvl5pPr marL="20574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 defTabSz="914400" eaLnBrk="1" hangingPunct="1">
                    <a:buNone/>
                  </a:pPr>
                  <a:r>
                    <a:rPr lang="en-US" altLang="ja-JP" sz="2000" i="1" dirty="0" smtClean="0">
                      <a:cs typeface="游ゴシック"/>
                    </a:rPr>
                    <a:t>p</a:t>
                  </a:r>
                  <a:r>
                    <a:rPr lang="en-US" altLang="ja-JP" sz="2000" dirty="0" smtClean="0">
                      <a:cs typeface="游ゴシック"/>
                    </a:rPr>
                    <a:t> [Pa]</a:t>
                  </a:r>
                </a:p>
              </p:txBody>
            </p:sp>
          </p:grpSp>
        </p:grpSp>
      </p:grpSp>
      <p:sp>
        <p:nvSpPr>
          <p:cNvPr id="6" name="コンテンツ プレースホルダ 2"/>
          <p:cNvSpPr txBox="1">
            <a:spLocks/>
          </p:cNvSpPr>
          <p:nvPr/>
        </p:nvSpPr>
        <p:spPr bwMode="auto">
          <a:xfrm>
            <a:off x="2424903" y="2186275"/>
            <a:ext cx="4294195" cy="48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ja-JP" altLang="en-US" sz="2400" dirty="0" smtClean="0">
                <a:cs typeface="游ゴシック"/>
              </a:rPr>
              <a:t>目標値に収束する応答の一例</a:t>
            </a:r>
            <a:endParaRPr lang="en-US" altLang="ja-JP" sz="2400" dirty="0" smtClean="0">
              <a:cs typeface="游ゴシック"/>
            </a:endParaRPr>
          </a:p>
        </p:txBody>
      </p:sp>
      <p:sp>
        <p:nvSpPr>
          <p:cNvPr id="11" name="テキスト ボックス 10"/>
          <p:cNvSpPr txBox="1">
            <a:spLocks noChangeArrowheads="1"/>
          </p:cNvSpPr>
          <p:nvPr/>
        </p:nvSpPr>
        <p:spPr bwMode="auto">
          <a:xfrm>
            <a:off x="617121" y="754411"/>
            <a:ext cx="36611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試行錯誤で</a:t>
            </a:r>
            <a:r>
              <a:rPr lang="en-US" altLang="ja-JP" sz="2400" i="1" dirty="0">
                <a:latin typeface="ＭＳ Ｐゴシック" panose="020B0600070205080204" pitchFamily="50" charset="-128"/>
                <a:cs typeface="游ゴシック"/>
              </a:rPr>
              <a:t>K</a:t>
            </a:r>
            <a:r>
              <a:rPr lang="en-US" altLang="ja-JP" sz="1400" dirty="0">
                <a:latin typeface="ＭＳ Ｐゴシック" panose="020B0600070205080204" pitchFamily="50" charset="-128"/>
                <a:cs typeface="游ゴシック"/>
              </a:rPr>
              <a:t> </a:t>
            </a:r>
            <a:r>
              <a:rPr lang="en-US" altLang="ja-JP" sz="2400" baseline="-25000" dirty="0" smtClean="0">
                <a:latin typeface="ＭＳ Ｐゴシック" panose="020B0600070205080204" pitchFamily="50" charset="-128"/>
                <a:cs typeface="游ゴシック"/>
              </a:rPr>
              <a:t>P</a:t>
            </a:r>
            <a:r>
              <a: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, </a:t>
            </a:r>
            <a:r>
              <a:rPr lang="en-US" altLang="ja-JP" sz="2400" i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K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 </a:t>
            </a:r>
            <a:r>
              <a:rPr lang="en-US" altLang="ja-JP" sz="2400" baseline="-2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I</a:t>
            </a:r>
            <a:r>
              <a: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 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を決定</a:t>
            </a:r>
            <a:endParaRPr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游ゴシック"/>
            </a:endParaRPr>
          </a:p>
        </p:txBody>
      </p:sp>
      <p:sp>
        <p:nvSpPr>
          <p:cNvPr id="40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cs typeface="+mj-cs"/>
              </a:rPr>
              <a:t>時間応答実験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2516180" y="1420120"/>
            <a:ext cx="4111640" cy="509656"/>
            <a:chOff x="828675" y="1304418"/>
            <a:chExt cx="4111640" cy="509656"/>
          </a:xfrm>
        </p:grpSpPr>
        <p:sp>
          <p:nvSpPr>
            <p:cNvPr id="16" name="正方形/長方形 15"/>
            <p:cNvSpPr/>
            <p:nvPr/>
          </p:nvSpPr>
          <p:spPr>
            <a:xfrm>
              <a:off x="828675" y="1304418"/>
              <a:ext cx="4111640" cy="50965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コンテンツ プレースホルダ 2"/>
            <p:cNvSpPr txBox="1">
              <a:spLocks/>
            </p:cNvSpPr>
            <p:nvPr/>
          </p:nvSpPr>
          <p:spPr bwMode="auto">
            <a:xfrm>
              <a:off x="828675" y="1348057"/>
              <a:ext cx="4111640" cy="38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ja-JP" altLang="en-US" sz="2400" dirty="0" smtClean="0">
                  <a:cs typeface="游ゴシック"/>
                </a:rPr>
                <a:t>条件：</a:t>
              </a:r>
              <a:r>
                <a:rPr lang="en-US" altLang="ja-JP" sz="2400" i="1" dirty="0" smtClean="0">
                  <a:cs typeface="游ゴシック"/>
                </a:rPr>
                <a:t>P </a:t>
              </a:r>
              <a:r>
                <a:rPr lang="en-US" altLang="ja-JP" sz="2400" baseline="30000" dirty="0" smtClean="0">
                  <a:cs typeface="游ゴシック"/>
                </a:rPr>
                <a:t>*</a:t>
              </a:r>
              <a:r>
                <a:rPr lang="en-US" altLang="ja-JP" sz="2400" dirty="0" smtClean="0">
                  <a:cs typeface="游ゴシック"/>
                </a:rPr>
                <a:t> = 400 [Pa], 106 [Hz]</a:t>
              </a: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3166313" y="2863481"/>
            <a:ext cx="2811374" cy="581025"/>
            <a:chOff x="890674" y="2863481"/>
            <a:chExt cx="2811374" cy="581025"/>
          </a:xfrm>
        </p:grpSpPr>
        <p:sp>
          <p:nvSpPr>
            <p:cNvPr id="3" name="角丸四角形 2"/>
            <p:cNvSpPr/>
            <p:nvPr/>
          </p:nvSpPr>
          <p:spPr>
            <a:xfrm>
              <a:off x="890674" y="2863481"/>
              <a:ext cx="2811374" cy="581025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コンテンツ プレースホルダ 2"/>
            <p:cNvSpPr txBox="1">
              <a:spLocks/>
            </p:cNvSpPr>
            <p:nvPr/>
          </p:nvSpPr>
          <p:spPr bwMode="auto">
            <a:xfrm>
              <a:off x="930874" y="2957045"/>
              <a:ext cx="2733074" cy="38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sz="2400" i="1" dirty="0" smtClean="0">
                  <a:cs typeface="游ゴシック"/>
                </a:rPr>
                <a:t>K</a:t>
              </a:r>
              <a:r>
                <a:rPr lang="en-US" altLang="ja-JP" sz="1400" i="1" dirty="0" smtClean="0">
                  <a:cs typeface="游ゴシック"/>
                </a:rPr>
                <a:t> </a:t>
              </a:r>
              <a:r>
                <a:rPr lang="en-US" altLang="ja-JP" sz="2400" baseline="-25000" dirty="0" smtClean="0">
                  <a:cs typeface="游ゴシック"/>
                </a:rPr>
                <a:t>P</a:t>
              </a:r>
              <a:r>
                <a:rPr lang="en-US" altLang="ja-JP" sz="2400" dirty="0" smtClean="0">
                  <a:cs typeface="游ゴシック"/>
                </a:rPr>
                <a:t>= 0.05, </a:t>
              </a:r>
              <a:r>
                <a:rPr lang="en-US" altLang="ja-JP" sz="2400" i="1" dirty="0" smtClean="0">
                  <a:cs typeface="游ゴシック"/>
                </a:rPr>
                <a:t>K</a:t>
              </a:r>
              <a:r>
                <a:rPr lang="en-US" altLang="ja-JP" sz="1400" i="1" dirty="0" smtClean="0">
                  <a:cs typeface="游ゴシック"/>
                </a:rPr>
                <a:t> </a:t>
              </a:r>
              <a:r>
                <a:rPr lang="en-US" altLang="ja-JP" sz="2400" baseline="-25000" dirty="0" smtClean="0">
                  <a:cs typeface="游ゴシック"/>
                </a:rPr>
                <a:t>I</a:t>
              </a:r>
              <a:r>
                <a:rPr lang="en-US" altLang="ja-JP" sz="2400" dirty="0" smtClean="0">
                  <a:cs typeface="游ゴシック"/>
                </a:rPr>
                <a:t> = 0.1</a:t>
              </a: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4965230" y="3577177"/>
            <a:ext cx="3999687" cy="2697268"/>
            <a:chOff x="394079" y="3543261"/>
            <a:chExt cx="3999687" cy="2697268"/>
          </a:xfrm>
        </p:grpSpPr>
        <p:grpSp>
          <p:nvGrpSpPr>
            <p:cNvPr id="15" name="グループ化 14"/>
            <p:cNvGrpSpPr/>
            <p:nvPr/>
          </p:nvGrpSpPr>
          <p:grpSpPr>
            <a:xfrm>
              <a:off x="394079" y="3543261"/>
              <a:ext cx="3999687" cy="2697268"/>
              <a:chOff x="350907" y="318559"/>
              <a:chExt cx="3999687" cy="2697268"/>
            </a:xfrm>
          </p:grpSpPr>
          <p:pic>
            <p:nvPicPr>
              <p:cNvPr id="14" name="図 1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907" y="318559"/>
                <a:ext cx="3999687" cy="2697268"/>
              </a:xfrm>
              <a:prstGeom prst="rect">
                <a:avLst/>
              </a:prstGeom>
            </p:spPr>
          </p:pic>
          <p:grpSp>
            <p:nvGrpSpPr>
              <p:cNvPr id="34" name="グループ化 33"/>
              <p:cNvGrpSpPr/>
              <p:nvPr/>
            </p:nvGrpSpPr>
            <p:grpSpPr>
              <a:xfrm>
                <a:off x="3275340" y="613475"/>
                <a:ext cx="288000" cy="1008000"/>
                <a:chOff x="3181421" y="3285863"/>
                <a:chExt cx="288000" cy="1008000"/>
              </a:xfrm>
            </p:grpSpPr>
            <p:cxnSp>
              <p:nvCxnSpPr>
                <p:cNvPr id="27" name="直線コネクタ 26"/>
                <p:cNvCxnSpPr/>
                <p:nvPr/>
              </p:nvCxnSpPr>
              <p:spPr>
                <a:xfrm>
                  <a:off x="3181421" y="3285864"/>
                  <a:ext cx="288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線コネクタ 28"/>
                <p:cNvCxnSpPr/>
                <p:nvPr/>
              </p:nvCxnSpPr>
              <p:spPr>
                <a:xfrm>
                  <a:off x="3181421" y="4281907"/>
                  <a:ext cx="288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線矢印コネクタ 30"/>
                <p:cNvCxnSpPr/>
                <p:nvPr/>
              </p:nvCxnSpPr>
              <p:spPr>
                <a:xfrm>
                  <a:off x="3321949" y="3285863"/>
                  <a:ext cx="0" cy="100800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stealth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4" name="コンテンツ プレースホルダ 2"/>
            <p:cNvSpPr txBox="1">
              <a:spLocks/>
            </p:cNvSpPr>
            <p:nvPr/>
          </p:nvSpPr>
          <p:spPr bwMode="auto">
            <a:xfrm>
              <a:off x="2840886" y="4066640"/>
              <a:ext cx="1285876" cy="381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sz="2400" dirty="0">
                  <a:cs typeface="游ゴシック"/>
                </a:rPr>
                <a:t>4</a:t>
              </a:r>
              <a:r>
                <a:rPr lang="en-US" altLang="ja-JP" sz="2400" dirty="0" smtClean="0">
                  <a:cs typeface="游ゴシック"/>
                </a:rPr>
                <a:t>00 [Pa]</a:t>
              </a:r>
            </a:p>
          </p:txBody>
        </p:sp>
      </p:grp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/>
              <a:pPr>
                <a:defRPr/>
              </a:pPr>
              <a:t>11</a:t>
            </a:fld>
            <a:endParaRPr lang="ja-JP" altLang="en-US" dirty="0"/>
          </a:p>
        </p:txBody>
      </p:sp>
      <p:sp>
        <p:nvSpPr>
          <p:cNvPr id="50" name="コンテンツ プレースホルダ 2"/>
          <p:cNvSpPr txBox="1">
            <a:spLocks/>
          </p:cNvSpPr>
          <p:nvPr/>
        </p:nvSpPr>
        <p:spPr bwMode="auto">
          <a:xfrm rot="16200000">
            <a:off x="4401667" y="4651111"/>
            <a:ext cx="866775" cy="38176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US" altLang="ja-JP" sz="2000" dirty="0" smtClean="0">
                <a:cs typeface="游ゴシック"/>
              </a:rPr>
              <a:t>p [Pa]</a:t>
            </a:r>
          </a:p>
        </p:txBody>
      </p:sp>
    </p:spTree>
    <p:extLst>
      <p:ext uri="{BB962C8B-B14F-4D97-AF65-F5344CB8AC3E}">
        <p14:creationId xmlns:p14="http://schemas.microsoft.com/office/powerpoint/2010/main" val="31074836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97" y="1561215"/>
            <a:ext cx="7033104" cy="4742912"/>
          </a:xfrm>
          <a:prstGeom prst="rect">
            <a:avLst/>
          </a:prstGeom>
        </p:spPr>
      </p:pic>
      <p:sp>
        <p:nvSpPr>
          <p:cNvPr id="3" name="コンテンツ プレースホルダ 2"/>
          <p:cNvSpPr txBox="1">
            <a:spLocks/>
          </p:cNvSpPr>
          <p:nvPr/>
        </p:nvSpPr>
        <p:spPr bwMode="auto">
          <a:xfrm>
            <a:off x="2010172" y="683830"/>
            <a:ext cx="5123656" cy="87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None/>
            </a:pPr>
            <a:r>
              <a:rPr lang="ja-JP" altLang="en-US" sz="2400" dirty="0" smtClean="0">
                <a:cs typeface="游ゴシック"/>
              </a:rPr>
              <a:t>制御なしと比較して</a:t>
            </a:r>
            <a:endParaRPr lang="en-US" altLang="ja-JP" sz="2400" dirty="0" smtClean="0">
              <a:cs typeface="游ゴシック"/>
            </a:endParaRPr>
          </a:p>
          <a:p>
            <a:pPr marL="0" indent="0" defTabSz="914400" eaLnBrk="1" hangingPunct="1">
              <a:buNone/>
            </a:pPr>
            <a:r>
              <a:rPr lang="ja-JP" altLang="en-US" sz="2400" dirty="0" smtClean="0">
                <a:cs typeface="游ゴシック"/>
              </a:rPr>
              <a:t>圧力振幅を一定に保持することを確認</a:t>
            </a:r>
            <a:endParaRPr lang="en-US" altLang="ja-JP" sz="2400" dirty="0">
              <a:cs typeface="游ゴシック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cs typeface="+mj-cs"/>
              </a:rPr>
              <a:t>制御ありで</a:t>
            </a:r>
            <a:r>
              <a:rPr kumimoji="1" lang="ja-JP" altLang="en-US" sz="4000" dirty="0">
                <a:latin typeface="ＭＳ Ｐゴシック" panose="020B0600070205080204" pitchFamily="50" charset="-128"/>
                <a:cs typeface="+mj-cs"/>
              </a:rPr>
              <a:t>周波数を</a:t>
            </a:r>
            <a:r>
              <a:rPr kumimoji="1" lang="ja-JP" altLang="en-US" sz="4000" dirty="0" smtClean="0">
                <a:latin typeface="ＭＳ Ｐゴシック" panose="020B0600070205080204" pitchFamily="50" charset="-128"/>
                <a:cs typeface="+mj-cs"/>
              </a:rPr>
              <a:t>掃引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7" name="コンテンツ プレースホルダ 2"/>
          <p:cNvSpPr txBox="1">
            <a:spLocks/>
          </p:cNvSpPr>
          <p:nvPr/>
        </p:nvSpPr>
        <p:spPr bwMode="auto">
          <a:xfrm>
            <a:off x="3269489" y="6230746"/>
            <a:ext cx="3543300" cy="43675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US" altLang="ja-JP" dirty="0">
                <a:cs typeface="游ゴシック"/>
              </a:rPr>
              <a:t>F</a:t>
            </a:r>
            <a:r>
              <a:rPr lang="en-US" altLang="ja-JP" dirty="0" smtClean="0">
                <a:cs typeface="游ゴシック"/>
              </a:rPr>
              <a:t>requency [Hz]</a:t>
            </a:r>
          </a:p>
        </p:txBody>
      </p:sp>
      <p:sp>
        <p:nvSpPr>
          <p:cNvPr id="8" name="コンテンツ プレースホルダ 2"/>
          <p:cNvSpPr txBox="1">
            <a:spLocks/>
          </p:cNvSpPr>
          <p:nvPr/>
        </p:nvSpPr>
        <p:spPr bwMode="auto">
          <a:xfrm rot="16200000">
            <a:off x="-911669" y="3614356"/>
            <a:ext cx="3895725" cy="38176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US" altLang="ja-JP" dirty="0">
                <a:cs typeface="游ゴシック"/>
              </a:rPr>
              <a:t>P</a:t>
            </a:r>
            <a:r>
              <a:rPr lang="en-US" altLang="ja-JP" dirty="0" smtClean="0">
                <a:cs typeface="游ゴシック"/>
              </a:rPr>
              <a:t>ressure amplitude</a:t>
            </a:r>
            <a:r>
              <a:rPr lang="en-US" altLang="ja-JP" i="1" dirty="0" smtClean="0">
                <a:cs typeface="游ゴシック"/>
              </a:rPr>
              <a:t> </a:t>
            </a:r>
            <a:r>
              <a:rPr lang="en-US" altLang="ja-JP" dirty="0" smtClean="0">
                <a:cs typeface="游ゴシック"/>
              </a:rPr>
              <a:t>[Pa]</a:t>
            </a:r>
          </a:p>
        </p:txBody>
      </p:sp>
      <p:sp>
        <p:nvSpPr>
          <p:cNvPr id="12" name="テキスト ボックス 2"/>
          <p:cNvSpPr txBox="1">
            <a:spLocks noChangeArrowheads="1"/>
          </p:cNvSpPr>
          <p:nvPr/>
        </p:nvSpPr>
        <p:spPr bwMode="auto">
          <a:xfrm>
            <a:off x="4056115" y="5522267"/>
            <a:ext cx="35067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制御あり（</a:t>
            </a:r>
            <a:r>
              <a:rPr lang="en-US" altLang="ja-JP" sz="2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G</a:t>
            </a:r>
            <a:r>
              <a:rPr lang="en-US" altLang="ja-JP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t</a:t>
            </a:r>
            <a:r>
              <a:rPr lang="en-US" altLang="ja-JP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)</a:t>
            </a:r>
            <a:r>
              <a:rPr lang="ja-JP" altLang="en-US" sz="24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可変）</a:t>
            </a:r>
            <a:endParaRPr lang="ja-JP" altLang="en-US" sz="24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游ゴシック"/>
            </a:endParaRPr>
          </a:p>
        </p:txBody>
      </p:sp>
      <p:cxnSp>
        <p:nvCxnSpPr>
          <p:cNvPr id="13" name="直線矢印コネクタ 12"/>
          <p:cNvCxnSpPr>
            <a:stCxn id="12" idx="1"/>
          </p:cNvCxnSpPr>
          <p:nvPr/>
        </p:nvCxnSpPr>
        <p:spPr>
          <a:xfrm flipH="1" flipV="1">
            <a:off x="3758305" y="5451170"/>
            <a:ext cx="297810" cy="30193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  <p:grpSp>
        <p:nvGrpSpPr>
          <p:cNvPr id="6" name="グループ化 5"/>
          <p:cNvGrpSpPr/>
          <p:nvPr/>
        </p:nvGrpSpPr>
        <p:grpSpPr>
          <a:xfrm>
            <a:off x="2575515" y="2338119"/>
            <a:ext cx="3434760" cy="807695"/>
            <a:chOff x="2575515" y="2338119"/>
            <a:chExt cx="3434760" cy="807695"/>
          </a:xfrm>
        </p:grpSpPr>
        <p:sp>
          <p:nvSpPr>
            <p:cNvPr id="14" name="テキスト ボックス 2"/>
            <p:cNvSpPr txBox="1">
              <a:spLocks noChangeArrowheads="1"/>
            </p:cNvSpPr>
            <p:nvPr/>
          </p:nvSpPr>
          <p:spPr bwMode="auto">
            <a:xfrm>
              <a:off x="3101076" y="2338119"/>
              <a:ext cx="290919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制御な</a:t>
              </a:r>
              <a:r>
                <a:rPr lang="ja-JP" altLang="en-US" sz="2400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し</a:t>
              </a:r>
              <a:r>
                <a:rPr lang="ja-JP" altLang="en-US" sz="2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（　　　　　）</a:t>
              </a:r>
              <a:endPara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endParaRPr>
            </a:p>
          </p:txBody>
        </p:sp>
        <p:cxnSp>
          <p:nvCxnSpPr>
            <p:cNvPr id="15" name="直線矢印コネクタ 14"/>
            <p:cNvCxnSpPr/>
            <p:nvPr/>
          </p:nvCxnSpPr>
          <p:spPr>
            <a:xfrm flipH="1">
              <a:off x="2575515" y="2674981"/>
              <a:ext cx="544820" cy="470833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8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83806309"/>
                </p:ext>
              </p:extLst>
            </p:nvPr>
          </p:nvGraphicFramePr>
          <p:xfrm>
            <a:off x="4441779" y="2413624"/>
            <a:ext cx="1008219" cy="3932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137" name="数式" r:id="rId4" imgW="520560" imgH="203040" progId="Equation.3">
                    <p:embed/>
                  </p:oleObj>
                </mc:Choice>
                <mc:Fallback>
                  <p:oleObj name="数式" r:id="rId4" imgW="520560" imgH="203040" progId="Equation.3">
                    <p:embed/>
                    <p:pic>
                      <p:nvPicPr>
                        <p:cNvPr id="193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1779" y="2413624"/>
                          <a:ext cx="1008219" cy="3932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29125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1130065" y="1956911"/>
            <a:ext cx="6874344" cy="4678045"/>
            <a:chOff x="1130065" y="1956911"/>
            <a:chExt cx="6874344" cy="4678045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0346" y="1956911"/>
              <a:ext cx="6354063" cy="4311310"/>
            </a:xfrm>
            <a:prstGeom prst="rect">
              <a:avLst/>
            </a:prstGeom>
          </p:spPr>
        </p:pic>
        <p:sp>
          <p:nvSpPr>
            <p:cNvPr id="7" name="コンテンツ プレースホルダ 2"/>
            <p:cNvSpPr txBox="1">
              <a:spLocks/>
            </p:cNvSpPr>
            <p:nvPr/>
          </p:nvSpPr>
          <p:spPr bwMode="auto">
            <a:xfrm>
              <a:off x="3359945" y="6238528"/>
              <a:ext cx="3196508" cy="39642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dirty="0">
                  <a:cs typeface="游ゴシック"/>
                </a:rPr>
                <a:t>F</a:t>
              </a:r>
              <a:r>
                <a:rPr lang="en-US" altLang="ja-JP" dirty="0" smtClean="0">
                  <a:cs typeface="游ゴシック"/>
                </a:rPr>
                <a:t>requency [Hz]</a:t>
              </a:r>
            </a:p>
          </p:txBody>
        </p:sp>
        <p:sp>
          <p:nvSpPr>
            <p:cNvPr id="8" name="コンテンツ プレースホルダ 2"/>
            <p:cNvSpPr txBox="1">
              <a:spLocks/>
            </p:cNvSpPr>
            <p:nvPr/>
          </p:nvSpPr>
          <p:spPr bwMode="auto">
            <a:xfrm rot="16200000">
              <a:off x="-382572" y="3738362"/>
              <a:ext cx="3536030" cy="51075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dirty="0">
                  <a:cs typeface="游ゴシック"/>
                </a:rPr>
                <a:t>G</a:t>
              </a:r>
              <a:r>
                <a:rPr lang="en-US" altLang="ja-JP" dirty="0" smtClean="0">
                  <a:cs typeface="游ゴシック"/>
                </a:rPr>
                <a:t>ain</a:t>
              </a:r>
            </a:p>
          </p:txBody>
        </p:sp>
        <p:sp>
          <p:nvSpPr>
            <p:cNvPr id="16" name="テキスト ボックス 2"/>
            <p:cNvSpPr txBox="1">
              <a:spLocks noChangeArrowheads="1"/>
            </p:cNvSpPr>
            <p:nvPr/>
          </p:nvSpPr>
          <p:spPr bwMode="auto">
            <a:xfrm>
              <a:off x="3418482" y="4139532"/>
              <a:ext cx="13859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制御なし</a:t>
              </a:r>
              <a:endPara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endParaRPr>
            </a:p>
          </p:txBody>
        </p:sp>
        <p:cxnSp>
          <p:nvCxnSpPr>
            <p:cNvPr id="17" name="直線矢印コネクタ 16"/>
            <p:cNvCxnSpPr/>
            <p:nvPr/>
          </p:nvCxnSpPr>
          <p:spPr>
            <a:xfrm flipH="1">
              <a:off x="2873662" y="4410760"/>
              <a:ext cx="544820" cy="470833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2"/>
            <p:cNvSpPr txBox="1">
              <a:spLocks noChangeArrowheads="1"/>
            </p:cNvSpPr>
            <p:nvPr/>
          </p:nvSpPr>
          <p:spPr bwMode="auto">
            <a:xfrm>
              <a:off x="2949182" y="2034702"/>
              <a:ext cx="13859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400" dirty="0" smtClean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制御あり</a:t>
              </a:r>
              <a:endPara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endParaRPr>
            </a:p>
          </p:txBody>
        </p:sp>
        <p:cxnSp>
          <p:nvCxnSpPr>
            <p:cNvPr id="19" name="直線矢印コネクタ 18"/>
            <p:cNvCxnSpPr>
              <a:stCxn id="18" idx="1"/>
            </p:cNvCxnSpPr>
            <p:nvPr/>
          </p:nvCxnSpPr>
          <p:spPr>
            <a:xfrm flipH="1">
              <a:off x="2447925" y="2265535"/>
              <a:ext cx="501257" cy="376965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cs typeface="+mj-cs"/>
              </a:rPr>
              <a:t>周波数応答実験結果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5" name="コンテンツ プレースホルダ 2"/>
          <p:cNvSpPr txBox="1">
            <a:spLocks/>
          </p:cNvSpPr>
          <p:nvPr/>
        </p:nvSpPr>
        <p:spPr bwMode="auto">
          <a:xfrm>
            <a:off x="627146" y="993229"/>
            <a:ext cx="5256212" cy="88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None/>
            </a:pPr>
            <a:r>
              <a:rPr lang="ja-JP" altLang="en-US" sz="2400" dirty="0" smtClean="0">
                <a:cs typeface="游ゴシック"/>
              </a:rPr>
              <a:t>振幅依存性を考慮するか否かで</a:t>
            </a:r>
            <a:r>
              <a:rPr lang="en-US" altLang="ja-JP" sz="2400" dirty="0" smtClean="0">
                <a:cs typeface="游ゴシック"/>
              </a:rPr>
              <a:t/>
            </a:r>
            <a:br>
              <a:rPr lang="en-US" altLang="ja-JP" sz="2400" dirty="0" smtClean="0">
                <a:cs typeface="游ゴシック"/>
              </a:rPr>
            </a:br>
            <a:r>
              <a:rPr lang="ja-JP" altLang="en-US" sz="2400" dirty="0" smtClean="0">
                <a:cs typeface="游ゴシック"/>
              </a:rPr>
              <a:t>実験結果に差が生じる</a:t>
            </a:r>
            <a:endParaRPr lang="en-US" altLang="ja-JP" sz="2400" dirty="0" smtClean="0">
              <a:cs typeface="游ゴシック"/>
            </a:endParaRPr>
          </a:p>
        </p:txBody>
      </p:sp>
      <p:sp>
        <p:nvSpPr>
          <p:cNvPr id="9" name="コンテンツ プレースホルダ 2"/>
          <p:cNvSpPr txBox="1">
            <a:spLocks/>
          </p:cNvSpPr>
          <p:nvPr/>
        </p:nvSpPr>
        <p:spPr bwMode="auto">
          <a:xfrm>
            <a:off x="2949182" y="2808681"/>
            <a:ext cx="4255128" cy="762000"/>
          </a:xfrm>
          <a:prstGeom prst="rect">
            <a:avLst/>
          </a:prstGeom>
          <a:noFill/>
          <a:ln w="158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None/>
            </a:pPr>
            <a:r>
              <a:rPr lang="ja-JP" altLang="en-US" sz="2200" dirty="0" smtClean="0">
                <a:cs typeface="游ゴシック"/>
              </a:rPr>
              <a:t>スピーカの駆動信号 </a:t>
            </a:r>
            <a:r>
              <a:rPr lang="en-US" altLang="ja-JP" sz="2200" i="1" dirty="0" smtClean="0">
                <a:cs typeface="游ゴシック"/>
              </a:rPr>
              <a:t>u</a:t>
            </a:r>
            <a:r>
              <a:rPr lang="en-US" altLang="ja-JP" sz="2200" dirty="0" smtClean="0">
                <a:cs typeface="游ゴシック"/>
              </a:rPr>
              <a:t> </a:t>
            </a:r>
            <a:r>
              <a:rPr lang="ja-JP" altLang="en-US" sz="2200" dirty="0" smtClean="0">
                <a:cs typeface="游ゴシック"/>
              </a:rPr>
              <a:t>から</a:t>
            </a:r>
            <a:r>
              <a:rPr lang="en-US" altLang="ja-JP" sz="2200" dirty="0" smtClean="0">
                <a:cs typeface="游ゴシック"/>
              </a:rPr>
              <a:t/>
            </a:r>
            <a:br>
              <a:rPr lang="en-US" altLang="ja-JP" sz="2200" dirty="0" smtClean="0">
                <a:cs typeface="游ゴシック"/>
              </a:rPr>
            </a:br>
            <a:r>
              <a:rPr lang="ja-JP" altLang="en-US" sz="2200" dirty="0" smtClean="0">
                <a:cs typeface="游ゴシック"/>
              </a:rPr>
              <a:t>センサの出力信号 </a:t>
            </a:r>
            <a:r>
              <a:rPr lang="en-US" altLang="ja-JP" sz="2200" i="1" dirty="0" smtClean="0">
                <a:cs typeface="游ゴシック"/>
              </a:rPr>
              <a:t>p</a:t>
            </a:r>
            <a:r>
              <a:rPr lang="en-US" altLang="ja-JP" sz="2200" dirty="0" smtClean="0">
                <a:cs typeface="游ゴシック"/>
              </a:rPr>
              <a:t> </a:t>
            </a:r>
            <a:r>
              <a:rPr lang="ja-JP" altLang="en-US" sz="2200" dirty="0" err="1" smtClean="0">
                <a:cs typeface="游ゴシック"/>
              </a:rPr>
              <a:t>までの</a:t>
            </a:r>
            <a:r>
              <a:rPr lang="ja-JP" altLang="en-US" sz="2200" dirty="0" smtClean="0">
                <a:cs typeface="游ゴシック"/>
              </a:rPr>
              <a:t>ゲイン</a:t>
            </a:r>
            <a:endParaRPr lang="en-US" altLang="ja-JP" sz="2200" dirty="0" smtClean="0">
              <a:cs typeface="游ゴシック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5592843" y="10002"/>
            <a:ext cx="3551157" cy="1723547"/>
            <a:chOff x="5592843" y="10002"/>
            <a:chExt cx="3551157" cy="1723547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2843" y="10002"/>
              <a:ext cx="3551157" cy="1723547"/>
            </a:xfrm>
            <a:prstGeom prst="rect">
              <a:avLst/>
            </a:prstGeom>
          </p:spPr>
        </p:pic>
        <p:sp>
          <p:nvSpPr>
            <p:cNvPr id="15" name="テキスト ボックス 2"/>
            <p:cNvSpPr txBox="1">
              <a:spLocks noChangeArrowheads="1"/>
            </p:cNvSpPr>
            <p:nvPr/>
          </p:nvSpPr>
          <p:spPr bwMode="auto">
            <a:xfrm>
              <a:off x="8617480" y="528291"/>
              <a:ext cx="356914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ja-JP" sz="3600" i="1" dirty="0" smtClean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u</a:t>
              </a:r>
              <a:endParaRPr lang="ja-JP" altLang="en-US" sz="3600" i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endParaRPr>
            </a:p>
          </p:txBody>
        </p:sp>
        <p:sp>
          <p:nvSpPr>
            <p:cNvPr id="20" name="テキスト ボックス 2"/>
            <p:cNvSpPr txBox="1">
              <a:spLocks noChangeArrowheads="1"/>
            </p:cNvSpPr>
            <p:nvPr/>
          </p:nvSpPr>
          <p:spPr bwMode="auto">
            <a:xfrm>
              <a:off x="7607279" y="10002"/>
              <a:ext cx="356914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ja-JP" sz="3600" i="1" dirty="0" smtClean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p</a:t>
              </a:r>
              <a:endParaRPr lang="ja-JP" altLang="en-US" sz="3600" i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7440561" y="48365"/>
              <a:ext cx="206934" cy="228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コンテンツ プレースホルダ 2"/>
          <p:cNvSpPr txBox="1">
            <a:spLocks/>
          </p:cNvSpPr>
          <p:nvPr/>
        </p:nvSpPr>
        <p:spPr bwMode="auto">
          <a:xfrm>
            <a:off x="3418482" y="2780686"/>
            <a:ext cx="3382368" cy="904738"/>
          </a:xfrm>
          <a:prstGeom prst="rect">
            <a:avLst/>
          </a:prstGeom>
          <a:solidFill>
            <a:schemeClr val="bg1"/>
          </a:solidFill>
          <a:ln w="15875">
            <a:solidFill>
              <a:srgbClr val="0070C0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ja-JP" altLang="en-US" sz="2200" dirty="0" smtClean="0">
                <a:cs typeface="游ゴシック"/>
              </a:rPr>
              <a:t>圧力振幅小 ⇒ ゲイン大</a:t>
            </a:r>
            <a:endParaRPr lang="en-US" altLang="ja-JP" sz="2200" dirty="0" smtClean="0">
              <a:cs typeface="游ゴシック"/>
            </a:endParaRPr>
          </a:p>
          <a:p>
            <a:pPr marL="0" indent="0" algn="ctr" defTabSz="914400" eaLnBrk="1" hangingPunct="1">
              <a:buNone/>
            </a:pPr>
            <a:r>
              <a:rPr lang="ja-JP" altLang="en-US" sz="2200" dirty="0" smtClean="0">
                <a:cs typeface="游ゴシック"/>
              </a:rPr>
              <a:t>という振幅依存性</a:t>
            </a:r>
            <a:endParaRPr lang="en-US" altLang="ja-JP" sz="2200" dirty="0" smtClean="0">
              <a:cs typeface="游ゴシック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/>
              <a:pPr>
                <a:defRPr/>
              </a:pPr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997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4000"/>
            <a:ext cx="4694440" cy="348366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949" y="2664000"/>
            <a:ext cx="4718293" cy="3501361"/>
          </a:xfrm>
          <a:prstGeom prst="rect">
            <a:avLst/>
          </a:prstGeom>
        </p:spPr>
      </p:pic>
      <p:sp>
        <p:nvSpPr>
          <p:cNvPr id="4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ツールの利用：</a:t>
            </a:r>
            <a:r>
              <a:rPr kumimoji="1" lang="en-US" altLang="ja-JP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1" lang="en-US" altLang="ja-JP" sz="1600" i="1" dirty="0" smtClean="0">
                <a:latin typeface="+mn-lt"/>
                <a:cs typeface="+mj-cs"/>
              </a:rPr>
              <a:t> </a:t>
            </a:r>
            <a:r>
              <a:rPr kumimoji="1" lang="ja-JP" altLang="en-US" sz="4000" dirty="0" smtClean="0">
                <a:latin typeface="+mn-lt"/>
                <a:cs typeface="+mj-cs"/>
              </a:rPr>
              <a:t>および</a:t>
            </a:r>
            <a:r>
              <a:rPr kumimoji="1" lang="ja-JP" altLang="en-US" sz="800" dirty="0" smtClean="0">
                <a:latin typeface="+mn-lt"/>
                <a:cs typeface="+mj-cs"/>
              </a:rPr>
              <a:t> </a:t>
            </a:r>
            <a:r>
              <a:rPr kumimoji="1" lang="en-US" altLang="ja-JP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1" lang="en-US" altLang="ja-JP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ja-JP" altLang="en-US" sz="4000" dirty="0" smtClean="0">
                <a:latin typeface="+mn-lt"/>
                <a:cs typeface="+mj-cs"/>
              </a:rPr>
              <a:t>の計測結果</a:t>
            </a:r>
            <a:endParaRPr kumimoji="1" lang="ja-JP" altLang="en-US" sz="3200" dirty="0">
              <a:latin typeface="+mn-lt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>
                <a:latin typeface="+mn-lt"/>
              </a:rPr>
              <a:pPr>
                <a:defRPr/>
              </a:pPr>
              <a:t>14</a:t>
            </a:fld>
            <a:endParaRPr lang="ja-JP" altLang="en-US">
              <a:latin typeface="+mn-lt"/>
            </a:endParaRPr>
          </a:p>
        </p:txBody>
      </p:sp>
      <p:sp>
        <p:nvSpPr>
          <p:cNvPr id="8" name="コンテンツ プレースホルダ 2"/>
          <p:cNvSpPr txBox="1">
            <a:spLocks/>
          </p:cNvSpPr>
          <p:nvPr/>
        </p:nvSpPr>
        <p:spPr bwMode="auto">
          <a:xfrm>
            <a:off x="166688" y="1311276"/>
            <a:ext cx="88106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None/>
            </a:pPr>
            <a:r>
              <a:rPr lang="ja-JP" altLang="en-US" sz="2400" dirty="0" smtClean="0">
                <a:latin typeface="+mn-lt"/>
                <a:cs typeface="游ゴシック"/>
              </a:rPr>
              <a:t>・ </a:t>
            </a:r>
            <a:r>
              <a:rPr lang="en-US" altLang="ja-JP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ja-JP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ja-JP" altLang="en-US" sz="2400" dirty="0" smtClean="0">
                <a:latin typeface="+mn-lt"/>
                <a:cs typeface="游ゴシック"/>
              </a:rPr>
              <a:t>ではコアの振幅依存性はほとんど見られない</a:t>
            </a:r>
            <a:endParaRPr lang="en-US" altLang="ja-JP" sz="2400" dirty="0">
              <a:cs typeface="游ゴシック"/>
            </a:endParaRPr>
          </a:p>
          <a:p>
            <a:pPr marL="0" indent="0" defTabSz="914400" eaLnBrk="1" hangingPunct="1">
              <a:buNone/>
            </a:pPr>
            <a:r>
              <a:rPr lang="ja-JP" altLang="en-US" sz="2400" dirty="0" smtClean="0">
                <a:cs typeface="游ゴシック"/>
              </a:rPr>
              <a:t>・ </a:t>
            </a:r>
            <a:r>
              <a:rPr lang="en-US" altLang="ja-JP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ja-JP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ja-JP" altLang="en-US" sz="2400" dirty="0" smtClean="0">
                <a:cs typeface="游ゴシック"/>
              </a:rPr>
              <a:t>では圧力振幅が大 ⇒ ゲインが小 という振幅依存性が見られる</a:t>
            </a:r>
            <a:endParaRPr lang="en-US" altLang="ja-JP" sz="2400" dirty="0" smtClean="0">
              <a:cs typeface="游ゴシック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1876425" y="2872946"/>
            <a:ext cx="1247775" cy="184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6291374" y="2872945"/>
            <a:ext cx="1247775" cy="184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>
            <a:spLocks noChangeAspect="1"/>
          </p:cNvSpPr>
          <p:nvPr/>
        </p:nvSpPr>
        <p:spPr>
          <a:xfrm>
            <a:off x="2033445" y="2446387"/>
            <a:ext cx="627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ja-JP" altLang="en-US" sz="3200" i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/>
          <p:cNvSpPr txBox="1">
            <a:spLocks noChangeAspect="1"/>
          </p:cNvSpPr>
          <p:nvPr/>
        </p:nvSpPr>
        <p:spPr>
          <a:xfrm>
            <a:off x="6460320" y="2446387"/>
            <a:ext cx="627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ja-JP" altLang="en-US" sz="3200" i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/>
          <p:cNvSpPr txBox="1">
            <a:spLocks noChangeArrowheads="1"/>
          </p:cNvSpPr>
          <p:nvPr/>
        </p:nvSpPr>
        <p:spPr bwMode="auto">
          <a:xfrm>
            <a:off x="1918286" y="754411"/>
            <a:ext cx="53074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目標値を複数設定し</a:t>
            </a:r>
            <a:r>
              <a:rPr lang="ja-JP" altLang="en-US" sz="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 </a:t>
            </a:r>
            <a:r>
              <a:rPr lang="en-US" altLang="ja-JP" sz="2400" i="1" dirty="0" smtClean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G</a:t>
            </a:r>
            <a:r>
              <a:rPr lang="en-US" altLang="ja-JP" sz="800" i="1" dirty="0" smtClean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と</a:t>
            </a:r>
            <a:r>
              <a:rPr lang="ja-JP" altLang="en-US" sz="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 </a:t>
            </a:r>
            <a:r>
              <a:rPr lang="en-US" altLang="ja-JP" sz="2400" i="1" dirty="0" smtClean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K</a:t>
            </a:r>
            <a:r>
              <a:rPr lang="en-US" altLang="ja-JP" sz="800" i="1" dirty="0" smtClean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を計測</a:t>
            </a:r>
            <a:endParaRPr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3365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729" y="1786652"/>
            <a:ext cx="6418542" cy="4763085"/>
          </a:xfrm>
          <a:prstGeom prst="rect">
            <a:avLst/>
          </a:prstGeom>
        </p:spPr>
      </p:pic>
      <p:sp>
        <p:nvSpPr>
          <p:cNvPr id="4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+mn-lt"/>
                <a:cs typeface="+mj-cs"/>
              </a:rPr>
              <a:t>ナイキストの安定判別</a:t>
            </a:r>
            <a:endParaRPr kumimoji="1" lang="ja-JP" altLang="en-US" sz="3200" dirty="0">
              <a:latin typeface="+mn-lt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104" name="コンテンツ プレースホルダ 2"/>
          <p:cNvSpPr txBox="1">
            <a:spLocks/>
          </p:cNvSpPr>
          <p:nvPr/>
        </p:nvSpPr>
        <p:spPr bwMode="auto">
          <a:xfrm>
            <a:off x="442527" y="739775"/>
            <a:ext cx="8258947" cy="49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None/>
            </a:pPr>
            <a:r>
              <a:rPr lang="ja-JP" altLang="en-US" sz="2400" dirty="0" smtClean="0">
                <a:latin typeface="+mn-lt"/>
                <a:cs typeface="游ゴシック"/>
              </a:rPr>
              <a:t>・ </a:t>
            </a:r>
            <a:r>
              <a:rPr lang="en-US" altLang="ja-JP" sz="2400" dirty="0" smtClean="0">
                <a:latin typeface="+mn-lt"/>
                <a:cs typeface="游ゴシック"/>
              </a:rPr>
              <a:t>100,300 [Pa]</a:t>
            </a:r>
            <a:r>
              <a:rPr lang="ja-JP" altLang="en-US" sz="2400" dirty="0" smtClean="0">
                <a:latin typeface="+mn-lt"/>
                <a:cs typeface="游ゴシック"/>
              </a:rPr>
              <a:t>は原点を囲む，</a:t>
            </a:r>
            <a:r>
              <a:rPr lang="en-US" altLang="ja-JP" sz="2400" dirty="0" smtClean="0">
                <a:latin typeface="+mn-lt"/>
                <a:cs typeface="游ゴシック"/>
              </a:rPr>
              <a:t>400,500 [Pa]</a:t>
            </a:r>
            <a:r>
              <a:rPr lang="ja-JP" altLang="en-US" sz="2400" dirty="0" smtClean="0">
                <a:latin typeface="+mn-lt"/>
                <a:cs typeface="游ゴシック"/>
              </a:rPr>
              <a:t>は原点を囲まない</a:t>
            </a:r>
            <a:endParaRPr lang="ja-JP" altLang="en-US" sz="2400" dirty="0">
              <a:latin typeface="+mn-lt"/>
              <a:cs typeface="游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>
                <a:latin typeface="+mn-lt"/>
              </a:rPr>
              <a:pPr>
                <a:defRPr/>
              </a:pPr>
              <a:t>15</a:t>
            </a:fld>
            <a:endParaRPr lang="ja-JP" altLang="en-US">
              <a:latin typeface="+mn-lt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729" y="1785600"/>
            <a:ext cx="6418542" cy="4763085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406317" y="3994486"/>
            <a:ext cx="317633" cy="368132"/>
          </a:xfrm>
          <a:prstGeom prst="rect">
            <a:avLst/>
          </a:prstGeom>
          <a:noFill/>
          <a:ln w="158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コンテンツ プレースホルダ 2"/>
          <p:cNvSpPr txBox="1">
            <a:spLocks/>
          </p:cNvSpPr>
          <p:nvPr/>
        </p:nvSpPr>
        <p:spPr bwMode="auto">
          <a:xfrm>
            <a:off x="443417" y="1264382"/>
            <a:ext cx="8257166" cy="83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None/>
            </a:pPr>
            <a:r>
              <a:rPr lang="ja-JP" altLang="en-US" sz="2400" dirty="0" smtClean="0">
                <a:latin typeface="+mn-lt"/>
                <a:cs typeface="游ゴシック"/>
              </a:rPr>
              <a:t>・ 最も原点に近い圧力振幅が</a:t>
            </a:r>
            <a:endParaRPr lang="en-US" altLang="ja-JP" sz="2400" dirty="0" smtClean="0">
              <a:latin typeface="+mn-lt"/>
              <a:cs typeface="游ゴシック"/>
            </a:endParaRPr>
          </a:p>
          <a:p>
            <a:pPr marL="0" indent="0" defTabSz="914400" eaLnBrk="1" hangingPunct="1">
              <a:buNone/>
            </a:pPr>
            <a:r>
              <a:rPr lang="ja-JP" altLang="en-US" sz="2400" dirty="0" smtClean="0">
                <a:latin typeface="+mn-lt"/>
                <a:cs typeface="游ゴシック"/>
              </a:rPr>
              <a:t>　　　　　自励発振時の圧力振幅と</a:t>
            </a:r>
            <a:r>
              <a:rPr lang="ja-JP" altLang="en-US" sz="2400" dirty="0" smtClean="0">
                <a:solidFill>
                  <a:srgbClr val="FF0000"/>
                </a:solidFill>
                <a:latin typeface="+mn-lt"/>
                <a:cs typeface="游ゴシック"/>
              </a:rPr>
              <a:t>定量的に一致</a:t>
            </a:r>
            <a:endParaRPr lang="ja-JP" altLang="en-US" sz="2400" dirty="0">
              <a:solidFill>
                <a:srgbClr val="FF0000"/>
              </a:solidFill>
              <a:latin typeface="+mn-lt"/>
              <a:cs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1851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 2"/>
          <p:cNvSpPr txBox="1">
            <a:spLocks/>
          </p:cNvSpPr>
          <p:nvPr/>
        </p:nvSpPr>
        <p:spPr bwMode="auto">
          <a:xfrm>
            <a:off x="562373" y="853161"/>
            <a:ext cx="8019255" cy="97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None/>
            </a:pPr>
            <a:r>
              <a:rPr lang="ja-JP" altLang="en-US" dirty="0" smtClean="0">
                <a:latin typeface="+mn-lt"/>
                <a:cs typeface="游ゴシック"/>
              </a:rPr>
              <a:t>・ 振幅</a:t>
            </a:r>
            <a:r>
              <a:rPr lang="ja-JP" altLang="en-US" dirty="0">
                <a:latin typeface="+mn-lt"/>
                <a:cs typeface="游ゴシック"/>
              </a:rPr>
              <a:t>依存性</a:t>
            </a:r>
            <a:r>
              <a:rPr lang="ja-JP" altLang="en-US" dirty="0" smtClean="0">
                <a:latin typeface="+mn-lt"/>
                <a:cs typeface="游ゴシック"/>
              </a:rPr>
              <a:t>を</a:t>
            </a:r>
            <a:r>
              <a:rPr lang="ja-JP" altLang="en-US" dirty="0">
                <a:latin typeface="+mn-lt"/>
                <a:cs typeface="游ゴシック"/>
              </a:rPr>
              <a:t>考慮して周波数応答計測を</a:t>
            </a:r>
            <a:r>
              <a:rPr lang="ja-JP" altLang="en-US" dirty="0" smtClean="0">
                <a:latin typeface="+mn-lt"/>
                <a:cs typeface="游ゴシック"/>
              </a:rPr>
              <a:t>行う</a:t>
            </a:r>
            <a:endParaRPr lang="en-US" altLang="ja-JP" dirty="0" smtClean="0">
              <a:latin typeface="+mn-lt"/>
              <a:cs typeface="游ゴシック"/>
            </a:endParaRPr>
          </a:p>
          <a:p>
            <a:pPr marL="0" indent="0" defTabSz="914400" eaLnBrk="1" hangingPunct="1">
              <a:buNone/>
            </a:pPr>
            <a:r>
              <a:rPr lang="ja-JP" altLang="en-US" dirty="0" smtClean="0">
                <a:latin typeface="+mn-lt"/>
                <a:cs typeface="游ゴシック"/>
              </a:rPr>
              <a:t>　フィードバック制御系を構成した</a:t>
            </a:r>
            <a:endParaRPr lang="en-US" altLang="ja-JP" dirty="0" smtClean="0">
              <a:latin typeface="+mn-lt"/>
              <a:cs typeface="游ゴシック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+mn-lt"/>
                <a:cs typeface="+mj-cs"/>
              </a:rPr>
              <a:t>まとめ</a:t>
            </a:r>
            <a:endParaRPr kumimoji="1" lang="ja-JP" altLang="en-US" sz="3200" dirty="0">
              <a:latin typeface="+mn-lt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>
                <a:latin typeface="+mn-lt"/>
              </a:rPr>
              <a:pPr>
                <a:defRPr/>
              </a:pPr>
              <a:t>16</a:t>
            </a:fld>
            <a:endParaRPr lang="ja-JP" altLang="en-US">
              <a:latin typeface="+mn-lt"/>
            </a:endParaRPr>
          </a:p>
        </p:txBody>
      </p:sp>
      <p:sp>
        <p:nvSpPr>
          <p:cNvPr id="8" name="コンテンツ プレースホルダ 2"/>
          <p:cNvSpPr txBox="1">
            <a:spLocks/>
          </p:cNvSpPr>
          <p:nvPr/>
        </p:nvSpPr>
        <p:spPr bwMode="auto">
          <a:xfrm>
            <a:off x="383230" y="5348391"/>
            <a:ext cx="8377541" cy="50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None/>
            </a:pPr>
            <a:r>
              <a:rPr lang="ja-JP" altLang="en-US" sz="2600" dirty="0" smtClean="0">
                <a:latin typeface="+mn-lt"/>
                <a:cs typeface="游ゴシック"/>
              </a:rPr>
              <a:t> 一般の熱音響システムの場合へと問題</a:t>
            </a:r>
            <a:r>
              <a:rPr lang="ja-JP" altLang="en-US" sz="2600" dirty="0">
                <a:latin typeface="+mn-lt"/>
                <a:cs typeface="游ゴシック"/>
              </a:rPr>
              <a:t>設定を一般化</a:t>
            </a:r>
            <a:endParaRPr lang="en-US" altLang="ja-JP" sz="2600" dirty="0" smtClean="0">
              <a:latin typeface="+mn-lt"/>
              <a:cs typeface="游ゴシック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361951" y="4399210"/>
            <a:ext cx="2466974" cy="739775"/>
            <a:chOff x="361951" y="3965574"/>
            <a:chExt cx="2466974" cy="739775"/>
          </a:xfrm>
        </p:grpSpPr>
        <p:sp>
          <p:nvSpPr>
            <p:cNvPr id="9" name="タイトル 1"/>
            <p:cNvSpPr txBox="1">
              <a:spLocks/>
            </p:cNvSpPr>
            <p:nvPr/>
          </p:nvSpPr>
          <p:spPr>
            <a:xfrm>
              <a:off x="468313" y="3965574"/>
              <a:ext cx="2293937" cy="739775"/>
            </a:xfrm>
            <a:prstGeom prst="rect">
              <a:avLst/>
            </a:prstGeom>
          </p:spPr>
          <p:txBody>
            <a:bodyPr anchor="ctr">
              <a:normAutofit/>
            </a:bodyPr>
            <a:lstStyle/>
            <a:p>
              <a:pPr eaLnBrk="1" fontAlgn="auto" hangingPunct="1">
                <a:spcAft>
                  <a:spcPts val="0"/>
                </a:spcAft>
                <a:defRPr/>
              </a:pPr>
              <a:r>
                <a:rPr kumimoji="1" lang="ja-JP" altLang="en-US" sz="3200" dirty="0" smtClean="0">
                  <a:latin typeface="+mn-lt"/>
                  <a:cs typeface="+mj-cs"/>
                </a:rPr>
                <a:t>今後の課題</a:t>
              </a:r>
              <a:endParaRPr kumimoji="1" lang="ja-JP" altLang="en-US" sz="3200" dirty="0">
                <a:latin typeface="+mn-lt"/>
                <a:ea typeface="ＭＳ Ｐゴシック" panose="020B0600070205080204" pitchFamily="50" charset="-128"/>
                <a:cs typeface="+mj-cs"/>
              </a:endParaRPr>
            </a:p>
          </p:txBody>
        </p:sp>
        <p:sp>
          <p:nvSpPr>
            <p:cNvPr id="2" name="角丸四角形 1"/>
            <p:cNvSpPr/>
            <p:nvPr/>
          </p:nvSpPr>
          <p:spPr>
            <a:xfrm>
              <a:off x="361951" y="3965574"/>
              <a:ext cx="2466974" cy="739775"/>
            </a:xfrm>
            <a:prstGeom prst="round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コンテンツ プレースホルダ 2"/>
          <p:cNvSpPr txBox="1">
            <a:spLocks/>
          </p:cNvSpPr>
          <p:nvPr/>
        </p:nvSpPr>
        <p:spPr bwMode="auto">
          <a:xfrm>
            <a:off x="562373" y="2283887"/>
            <a:ext cx="8019255" cy="164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None/>
            </a:pPr>
            <a:r>
              <a:rPr lang="ja-JP" altLang="en-US" dirty="0" smtClean="0"/>
              <a:t>・ 実測したコアと管の周波数応答を用いて</a:t>
            </a:r>
            <a:endParaRPr lang="en-US" altLang="ja-JP" dirty="0" smtClean="0"/>
          </a:p>
          <a:p>
            <a:pPr marL="0" indent="0" defTabSz="914400" eaLnBrk="1" hangingPunct="1">
              <a:buNone/>
            </a:pPr>
            <a:r>
              <a:rPr lang="ja-JP" altLang="en-US" dirty="0"/>
              <a:t>　</a:t>
            </a:r>
            <a:r>
              <a:rPr lang="zh-TW" altLang="en-US" dirty="0"/>
              <a:t>熱音響自励発振時圧力振幅</a:t>
            </a:r>
            <a:r>
              <a:rPr lang="ja-JP" altLang="en-US" dirty="0" smtClean="0"/>
              <a:t>を定量的に推定した</a:t>
            </a:r>
            <a:endParaRPr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0956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+mn-lt"/>
                <a:ea typeface="ＭＳ Ｐゴシック" panose="020B0600070205080204" pitchFamily="50" charset="-128"/>
                <a:cs typeface="+mj-cs"/>
              </a:rPr>
              <a:t>補足</a:t>
            </a:r>
            <a:r>
              <a:rPr kumimoji="1" lang="ja-JP" altLang="en-US" sz="4000" dirty="0" smtClean="0">
                <a:latin typeface="+mn-lt"/>
                <a:ea typeface="ＭＳ Ｐゴシック" panose="020B0600070205080204" pitchFamily="50" charset="-128"/>
                <a:cs typeface="+mj-cs"/>
              </a:rPr>
              <a:t>：熱音響システム</a:t>
            </a:r>
            <a:endParaRPr kumimoji="1" lang="ja-JP" altLang="en-US" sz="4000" dirty="0">
              <a:latin typeface="+mn-lt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>
                <a:latin typeface="+mn-lt"/>
              </a:rPr>
              <a:pPr>
                <a:defRPr/>
              </a:pPr>
              <a:t>18</a:t>
            </a:fld>
            <a:endParaRPr lang="ja-JP" altLang="en-US" dirty="0">
              <a:latin typeface="+mn-lt"/>
            </a:endParaRPr>
          </a:p>
        </p:txBody>
      </p:sp>
      <p:sp>
        <p:nvSpPr>
          <p:cNvPr id="149" name="テキスト ボックス 148"/>
          <p:cNvSpPr txBox="1"/>
          <p:nvPr/>
        </p:nvSpPr>
        <p:spPr>
          <a:xfrm>
            <a:off x="468313" y="5014689"/>
            <a:ext cx="3213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熱音響ループ管冷凍機</a:t>
            </a:r>
            <a:endParaRPr kumimoji="1" lang="ja-JP" altLang="en-US" sz="2400" dirty="0"/>
          </a:p>
        </p:txBody>
      </p:sp>
      <p:grpSp>
        <p:nvGrpSpPr>
          <p:cNvPr id="151" name="グループ化 150"/>
          <p:cNvGrpSpPr/>
          <p:nvPr/>
        </p:nvGrpSpPr>
        <p:grpSpPr>
          <a:xfrm>
            <a:off x="642516" y="1270273"/>
            <a:ext cx="3188742" cy="3577406"/>
            <a:chOff x="5852691" y="2060848"/>
            <a:chExt cx="3188742" cy="3577406"/>
          </a:xfrm>
        </p:grpSpPr>
        <p:sp>
          <p:nvSpPr>
            <p:cNvPr id="152" name="正方形/長方形 151"/>
            <p:cNvSpPr/>
            <p:nvPr/>
          </p:nvSpPr>
          <p:spPr>
            <a:xfrm>
              <a:off x="7020272" y="2420888"/>
              <a:ext cx="720080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53" name="Group 2"/>
            <p:cNvGrpSpPr>
              <a:grpSpLocks noChangeAspect="1"/>
            </p:cNvGrpSpPr>
            <p:nvPr/>
          </p:nvGrpSpPr>
          <p:grpSpPr bwMode="auto">
            <a:xfrm>
              <a:off x="6300192" y="2060848"/>
              <a:ext cx="2304652" cy="3577406"/>
              <a:chOff x="3357" y="11425"/>
              <a:chExt cx="1904" cy="2956"/>
            </a:xfrm>
          </p:grpSpPr>
          <p:sp>
            <p:nvSpPr>
              <p:cNvPr id="182" name="AutoShape 5"/>
              <p:cNvSpPr>
                <a:spLocks noChangeArrowheads="1"/>
              </p:cNvSpPr>
              <p:nvPr/>
            </p:nvSpPr>
            <p:spPr bwMode="auto">
              <a:xfrm>
                <a:off x="3462" y="11425"/>
                <a:ext cx="1710" cy="2956"/>
              </a:xfrm>
              <a:prstGeom prst="roundRect">
                <a:avLst>
                  <a:gd name="adj" fmla="val 26315"/>
                </a:avLst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74295" tIns="8890" rIns="74295" bIns="88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3" name="AutoShape 6"/>
              <p:cNvSpPr>
                <a:spLocks noChangeArrowheads="1"/>
              </p:cNvSpPr>
              <p:nvPr/>
            </p:nvSpPr>
            <p:spPr bwMode="auto">
              <a:xfrm rot="10800000">
                <a:off x="3717" y="11695"/>
                <a:ext cx="1185" cy="2400"/>
              </a:xfrm>
              <a:prstGeom prst="roundRect">
                <a:avLst>
                  <a:gd name="adj" fmla="val 16667"/>
                </a:avLst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74295" tIns="8890" rIns="74295" bIns="88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4" name="Rectangle 7" descr="縦線"/>
              <p:cNvSpPr>
                <a:spLocks noChangeArrowheads="1"/>
              </p:cNvSpPr>
              <p:nvPr/>
            </p:nvSpPr>
            <p:spPr bwMode="auto">
              <a:xfrm>
                <a:off x="3462" y="13331"/>
                <a:ext cx="255" cy="389"/>
              </a:xfrm>
              <a:prstGeom prst="rect">
                <a:avLst/>
              </a:prstGeom>
              <a:pattFill prst="ltVert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74295" tIns="8890" rIns="74295" bIns="88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5" name="Rectangle 8" descr="縦線"/>
              <p:cNvSpPr>
                <a:spLocks noChangeArrowheads="1"/>
              </p:cNvSpPr>
              <p:nvPr/>
            </p:nvSpPr>
            <p:spPr bwMode="auto">
              <a:xfrm>
                <a:off x="4902" y="12027"/>
                <a:ext cx="254" cy="389"/>
              </a:xfrm>
              <a:prstGeom prst="rect">
                <a:avLst/>
              </a:prstGeom>
              <a:pattFill prst="ltVert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74295" tIns="8890" rIns="74295" bIns="88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cxnSp>
            <p:nvCxnSpPr>
              <p:cNvPr id="186" name="AutoShape 9"/>
              <p:cNvCxnSpPr>
                <a:cxnSpLocks noChangeShapeType="1"/>
                <a:stCxn id="188" idx="3"/>
                <a:endCxn id="189" idx="1"/>
              </p:cNvCxnSpPr>
              <p:nvPr/>
            </p:nvCxnSpPr>
            <p:spPr bwMode="auto">
              <a:xfrm flipV="1">
                <a:off x="3821" y="11955"/>
                <a:ext cx="975" cy="1836"/>
              </a:xfrm>
              <a:prstGeom prst="bentConnector3">
                <a:avLst>
                  <a:gd name="adj1" fmla="val 49949"/>
                </a:avLst>
              </a:prstGeom>
              <a:noFill/>
              <a:ln w="25400">
                <a:solidFill>
                  <a:srgbClr val="00B050"/>
                </a:solidFill>
                <a:miter lim="800000"/>
                <a:headEnd/>
                <a:tailEnd/>
              </a:ln>
            </p:spPr>
          </p:cxnSp>
          <p:sp>
            <p:nvSpPr>
              <p:cNvPr id="187" name="Rectangle 10"/>
              <p:cNvSpPr>
                <a:spLocks noChangeArrowheads="1"/>
              </p:cNvSpPr>
              <p:nvPr/>
            </p:nvSpPr>
            <p:spPr bwMode="auto">
              <a:xfrm>
                <a:off x="3357" y="13189"/>
                <a:ext cx="464" cy="1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74295" tIns="8890" rIns="74295" bIns="88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8" name="Rectangle 11"/>
              <p:cNvSpPr>
                <a:spLocks noChangeArrowheads="1"/>
              </p:cNvSpPr>
              <p:nvPr/>
            </p:nvSpPr>
            <p:spPr bwMode="auto">
              <a:xfrm>
                <a:off x="3357" y="13720"/>
                <a:ext cx="464" cy="142"/>
              </a:xfrm>
              <a:prstGeom prst="rect">
                <a:avLst/>
              </a:prstGeom>
              <a:solidFill>
                <a:srgbClr val="00B05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74295" tIns="8890" rIns="74295" bIns="88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9" name="Rectangle 12"/>
              <p:cNvSpPr>
                <a:spLocks noChangeArrowheads="1"/>
              </p:cNvSpPr>
              <p:nvPr/>
            </p:nvSpPr>
            <p:spPr bwMode="auto">
              <a:xfrm>
                <a:off x="4796" y="11883"/>
                <a:ext cx="465" cy="144"/>
              </a:xfrm>
              <a:prstGeom prst="rect">
                <a:avLst/>
              </a:prstGeom>
              <a:solidFill>
                <a:srgbClr val="00B05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74295" tIns="8890" rIns="74295" bIns="88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0" name="Rectangle 13"/>
              <p:cNvSpPr>
                <a:spLocks noChangeArrowheads="1"/>
              </p:cNvSpPr>
              <p:nvPr/>
            </p:nvSpPr>
            <p:spPr bwMode="auto">
              <a:xfrm>
                <a:off x="4796" y="12416"/>
                <a:ext cx="465" cy="142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74295" tIns="8890" rIns="74295" bIns="88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157" name="テキスト ボックス 156"/>
            <p:cNvSpPr txBox="1"/>
            <p:nvPr/>
          </p:nvSpPr>
          <p:spPr>
            <a:xfrm>
              <a:off x="5852691" y="4060277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 smtClean="0">
                  <a:solidFill>
                    <a:srgbClr val="FF0000"/>
                  </a:solidFill>
                </a:rPr>
                <a:t>熱</a:t>
              </a:r>
              <a:endParaRPr kumimoji="1" lang="ja-JP" alt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177" name="テキスト ボックス 176"/>
            <p:cNvSpPr txBox="1"/>
            <p:nvPr/>
          </p:nvSpPr>
          <p:spPr>
            <a:xfrm>
              <a:off x="8548990" y="3126161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 smtClean="0">
                  <a:solidFill>
                    <a:srgbClr val="3D0DC3"/>
                  </a:solidFill>
                </a:rPr>
                <a:t>冷</a:t>
              </a:r>
              <a:endParaRPr kumimoji="1" lang="ja-JP" altLang="en-US" sz="2400" dirty="0">
                <a:solidFill>
                  <a:srgbClr val="3D0DC3"/>
                </a:solidFill>
              </a:endParaRPr>
            </a:p>
          </p:txBody>
        </p:sp>
        <p:sp>
          <p:nvSpPr>
            <p:cNvPr id="180" name="テキスト ボックス 179"/>
            <p:cNvSpPr txBox="1"/>
            <p:nvPr/>
          </p:nvSpPr>
          <p:spPr>
            <a:xfrm>
              <a:off x="6374635" y="2782669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/>
                <a:t>音</a:t>
              </a:r>
              <a:endParaRPr lang="en-US" altLang="ja-JP" dirty="0" smtClean="0"/>
            </a:p>
            <a:p>
              <a:r>
                <a:rPr lang="ja-JP" altLang="en-US" dirty="0" smtClean="0"/>
                <a:t>波</a:t>
              </a:r>
              <a:endParaRPr kumimoji="1" lang="ja-JP" altLang="en-US" dirty="0"/>
            </a:p>
          </p:txBody>
        </p:sp>
        <p:sp>
          <p:nvSpPr>
            <p:cNvPr id="181" name="フリーフォーム 180"/>
            <p:cNvSpPr/>
            <p:nvPr/>
          </p:nvSpPr>
          <p:spPr>
            <a:xfrm>
              <a:off x="6581935" y="3386809"/>
              <a:ext cx="63488" cy="708112"/>
            </a:xfrm>
            <a:custGeom>
              <a:avLst/>
              <a:gdLst>
                <a:gd name="connsiteX0" fmla="*/ 0 w 0"/>
                <a:gd name="connsiteY0" fmla="*/ 1302026 h 1302026"/>
                <a:gd name="connsiteX1" fmla="*/ 0 w 0"/>
                <a:gd name="connsiteY1" fmla="*/ 0 h 1302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02026">
                  <a:moveTo>
                    <a:pt x="0" y="1302026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089" y="898778"/>
            <a:ext cx="2307721" cy="2066592"/>
          </a:xfrm>
          <a:prstGeom prst="rect">
            <a:avLst/>
          </a:prstGeom>
        </p:spPr>
      </p:pic>
      <p:grpSp>
        <p:nvGrpSpPr>
          <p:cNvPr id="16" name="グループ化 15"/>
          <p:cNvGrpSpPr/>
          <p:nvPr/>
        </p:nvGrpSpPr>
        <p:grpSpPr>
          <a:xfrm>
            <a:off x="4316950" y="3938707"/>
            <a:ext cx="4380963" cy="728143"/>
            <a:chOff x="3731613" y="3319582"/>
            <a:chExt cx="4380963" cy="728143"/>
          </a:xfrm>
        </p:grpSpPr>
        <p:sp>
          <p:nvSpPr>
            <p:cNvPr id="15" name="正方形/長方形 14"/>
            <p:cNvSpPr/>
            <p:nvPr/>
          </p:nvSpPr>
          <p:spPr>
            <a:xfrm>
              <a:off x="5385423" y="3518851"/>
              <a:ext cx="1072527" cy="27665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93" name="グループ化 192"/>
            <p:cNvGrpSpPr/>
            <p:nvPr/>
          </p:nvGrpSpPr>
          <p:grpSpPr>
            <a:xfrm>
              <a:off x="3731613" y="3319582"/>
              <a:ext cx="1654626" cy="687506"/>
              <a:chOff x="3744687" y="2723457"/>
              <a:chExt cx="1654626" cy="687506"/>
            </a:xfrm>
          </p:grpSpPr>
          <p:sp>
            <p:nvSpPr>
              <p:cNvPr id="283" name="正方形/長方形 282"/>
              <p:cNvSpPr/>
              <p:nvPr/>
            </p:nvSpPr>
            <p:spPr>
              <a:xfrm>
                <a:off x="3744687" y="2723457"/>
                <a:ext cx="1654626" cy="687506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4" name="コンテンツ プレースホルダ 2"/>
              <p:cNvSpPr txBox="1">
                <a:spLocks/>
              </p:cNvSpPr>
              <p:nvPr/>
            </p:nvSpPr>
            <p:spPr>
              <a:xfrm>
                <a:off x="4064522" y="2774180"/>
                <a:ext cx="1014957" cy="466655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 algn="ctr" eaLnBrk="1" fontAlgn="auto" hangingPunct="1">
                  <a:spcBef>
                    <a:spcPct val="20000"/>
                  </a:spcBef>
                  <a:spcAft>
                    <a:spcPts val="0"/>
                  </a:spcAft>
                  <a:defRPr/>
                </a:pPr>
                <a:r>
                  <a:rPr lang="ja-JP" altLang="en-US" sz="2800" dirty="0">
                    <a:latin typeface="ＭＳ Ｐゴシック" panose="020B0600070205080204" pitchFamily="50" charset="-128"/>
                  </a:rPr>
                  <a:t>コア</a:t>
                </a:r>
                <a:endParaRPr lang="en-US" altLang="ja-JP" sz="2800" dirty="0" smtClean="0">
                  <a:uFill>
                    <a:solidFill>
                      <a:srgbClr val="FF0000"/>
                    </a:solidFill>
                  </a:u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3" name="グループ化 2"/>
            <p:cNvGrpSpPr/>
            <p:nvPr/>
          </p:nvGrpSpPr>
          <p:grpSpPr>
            <a:xfrm>
              <a:off x="6457950" y="3360219"/>
              <a:ext cx="1654626" cy="687506"/>
              <a:chOff x="4369788" y="5019767"/>
              <a:chExt cx="1654626" cy="687506"/>
            </a:xfrm>
          </p:grpSpPr>
          <p:sp>
            <p:nvSpPr>
              <p:cNvPr id="295" name="正方形/長方形 294"/>
              <p:cNvSpPr/>
              <p:nvPr/>
            </p:nvSpPr>
            <p:spPr>
              <a:xfrm>
                <a:off x="4369788" y="5019767"/>
                <a:ext cx="1654626" cy="687506"/>
              </a:xfrm>
              <a:prstGeom prst="rect">
                <a:avLst/>
              </a:prstGeom>
              <a:noFill/>
              <a:ln w="3175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6" name="コンテンツ プレースホルダ 2"/>
              <p:cNvSpPr txBox="1">
                <a:spLocks/>
              </p:cNvSpPr>
              <p:nvPr/>
            </p:nvSpPr>
            <p:spPr>
              <a:xfrm>
                <a:off x="4438649" y="5080015"/>
                <a:ext cx="1514475" cy="466655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 algn="ctr" eaLnBrk="1" fontAlgn="auto" hangingPunct="1">
                  <a:spcBef>
                    <a:spcPct val="20000"/>
                  </a:spcBef>
                  <a:spcAft>
                    <a:spcPts val="0"/>
                  </a:spcAft>
                  <a:defRPr/>
                </a:pPr>
                <a:r>
                  <a:rPr lang="ja-JP" altLang="en-US" sz="2800" dirty="0" smtClean="0">
                    <a:uFill>
                      <a:solidFill>
                        <a:srgbClr val="FF0000"/>
                      </a:solidFill>
                    </a:u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発電機</a:t>
                </a:r>
                <a:endParaRPr lang="en-US" altLang="ja-JP" sz="2800" dirty="0" smtClean="0">
                  <a:uFill>
                    <a:solidFill>
                      <a:srgbClr val="FF0000"/>
                    </a:solidFill>
                  </a:u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sp>
        <p:nvSpPr>
          <p:cNvPr id="297" name="テキスト ボックス 296"/>
          <p:cNvSpPr txBox="1"/>
          <p:nvPr/>
        </p:nvSpPr>
        <p:spPr>
          <a:xfrm>
            <a:off x="5144263" y="5014689"/>
            <a:ext cx="3213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/>
              <a:t>熱</a:t>
            </a:r>
            <a:r>
              <a:rPr lang="ja-JP" altLang="en-US" sz="2400" dirty="0" smtClean="0"/>
              <a:t>音響発電機</a:t>
            </a:r>
            <a:endParaRPr kumimoji="1" lang="ja-JP" altLang="en-US" sz="2400" dirty="0"/>
          </a:p>
        </p:txBody>
      </p:sp>
      <p:cxnSp>
        <p:nvCxnSpPr>
          <p:cNvPr id="18" name="直線コネクタ 17"/>
          <p:cNvCxnSpPr>
            <a:stCxn id="2" idx="1"/>
            <a:endCxn id="185" idx="3"/>
          </p:cNvCxnSpPr>
          <p:nvPr/>
        </p:nvCxnSpPr>
        <p:spPr>
          <a:xfrm flipH="1">
            <a:off x="3267574" y="1932074"/>
            <a:ext cx="2036515" cy="30213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直線コネクタ 297"/>
          <p:cNvCxnSpPr>
            <a:stCxn id="2" idx="1"/>
            <a:endCxn id="184" idx="3"/>
          </p:cNvCxnSpPr>
          <p:nvPr/>
        </p:nvCxnSpPr>
        <p:spPr>
          <a:xfrm flipH="1">
            <a:off x="1525771" y="1932074"/>
            <a:ext cx="3778318" cy="188026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9" name="テキスト ボックス 298"/>
          <p:cNvSpPr txBox="1"/>
          <p:nvPr/>
        </p:nvSpPr>
        <p:spPr>
          <a:xfrm>
            <a:off x="5721592" y="3010943"/>
            <a:ext cx="1570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/>
              <a:t>スタック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179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+mn-lt"/>
                <a:ea typeface="ＭＳ Ｐゴシック" panose="020B0600070205080204" pitchFamily="50" charset="-128"/>
                <a:cs typeface="+mj-cs"/>
              </a:rPr>
              <a:t>補足：実験構成の妥当性</a:t>
            </a:r>
            <a:endParaRPr kumimoji="1" lang="ja-JP" altLang="en-US" sz="4000" dirty="0">
              <a:latin typeface="+mn-lt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>
                <a:latin typeface="+mn-lt"/>
              </a:rPr>
              <a:pPr>
                <a:defRPr/>
              </a:pPr>
              <a:t>19</a:t>
            </a:fld>
            <a:endParaRPr lang="ja-JP" altLang="en-US" dirty="0">
              <a:latin typeface="+mn-lt"/>
            </a:endParaRPr>
          </a:p>
        </p:txBody>
      </p:sp>
      <p:grpSp>
        <p:nvGrpSpPr>
          <p:cNvPr id="53" name="グループ化 52"/>
          <p:cNvGrpSpPr/>
          <p:nvPr/>
        </p:nvGrpSpPr>
        <p:grpSpPr>
          <a:xfrm>
            <a:off x="281193" y="923861"/>
            <a:ext cx="4025666" cy="1790212"/>
            <a:chOff x="2060196" y="-335299"/>
            <a:chExt cx="6339491" cy="2819172"/>
          </a:xfrm>
        </p:grpSpPr>
        <p:grpSp>
          <p:nvGrpSpPr>
            <p:cNvPr id="63" name="グループ化 62"/>
            <p:cNvGrpSpPr/>
            <p:nvPr/>
          </p:nvGrpSpPr>
          <p:grpSpPr>
            <a:xfrm>
              <a:off x="2060196" y="405911"/>
              <a:ext cx="6180674" cy="2077962"/>
              <a:chOff x="2123992" y="2489895"/>
              <a:chExt cx="6180674" cy="2077962"/>
            </a:xfrm>
          </p:grpSpPr>
          <p:sp>
            <p:nvSpPr>
              <p:cNvPr id="66" name="正方形/長方形 65"/>
              <p:cNvSpPr/>
              <p:nvPr/>
            </p:nvSpPr>
            <p:spPr>
              <a:xfrm>
                <a:off x="3061129" y="3244604"/>
                <a:ext cx="1474147" cy="43084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914" dirty="0"/>
              </a:p>
            </p:txBody>
          </p:sp>
          <p:sp>
            <p:nvSpPr>
              <p:cNvPr id="67" name="正方形/長方形 66"/>
              <p:cNvSpPr/>
              <p:nvPr/>
            </p:nvSpPr>
            <p:spPr>
              <a:xfrm>
                <a:off x="2720940" y="2893047"/>
                <a:ext cx="340188" cy="113395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914" dirty="0"/>
              </a:p>
            </p:txBody>
          </p:sp>
          <p:sp>
            <p:nvSpPr>
              <p:cNvPr id="68" name="正方形/長方形 67"/>
              <p:cNvSpPr/>
              <p:nvPr/>
            </p:nvSpPr>
            <p:spPr>
              <a:xfrm>
                <a:off x="2490716" y="3006443"/>
                <a:ext cx="230225" cy="90716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914" dirty="0"/>
              </a:p>
            </p:txBody>
          </p:sp>
          <p:sp>
            <p:nvSpPr>
              <p:cNvPr id="69" name="正方形/長方形 68"/>
              <p:cNvSpPr/>
              <p:nvPr/>
            </p:nvSpPr>
            <p:spPr>
              <a:xfrm>
                <a:off x="4875465" y="3006443"/>
                <a:ext cx="226791" cy="90716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914" dirty="0"/>
              </a:p>
            </p:txBody>
          </p:sp>
          <p:sp>
            <p:nvSpPr>
              <p:cNvPr id="70" name="正方形/長方形 69"/>
              <p:cNvSpPr/>
              <p:nvPr/>
            </p:nvSpPr>
            <p:spPr>
              <a:xfrm>
                <a:off x="4535275" y="2893047"/>
                <a:ext cx="340188" cy="1133959"/>
              </a:xfrm>
              <a:prstGeom prst="rect">
                <a:avLst/>
              </a:prstGeom>
              <a:solidFill>
                <a:srgbClr val="00B0F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914" dirty="0"/>
              </a:p>
            </p:txBody>
          </p:sp>
          <p:sp>
            <p:nvSpPr>
              <p:cNvPr id="71" name="正方形/長方形 70"/>
              <p:cNvSpPr/>
              <p:nvPr/>
            </p:nvSpPr>
            <p:spPr>
              <a:xfrm>
                <a:off x="3854899" y="3006443"/>
                <a:ext cx="340188" cy="907167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914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正方形/長方形 71"/>
              <p:cNvSpPr/>
              <p:nvPr/>
            </p:nvSpPr>
            <p:spPr>
              <a:xfrm>
                <a:off x="2123992" y="3125751"/>
                <a:ext cx="207396" cy="66197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914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正方形/長方形 72"/>
              <p:cNvSpPr/>
              <p:nvPr/>
            </p:nvSpPr>
            <p:spPr>
              <a:xfrm>
                <a:off x="5102257" y="3244604"/>
                <a:ext cx="226791" cy="43084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914" dirty="0"/>
              </a:p>
            </p:txBody>
          </p:sp>
          <p:cxnSp>
            <p:nvCxnSpPr>
              <p:cNvPr id="74" name="直線コネクタ 73"/>
              <p:cNvCxnSpPr>
                <a:stCxn id="71" idx="3"/>
                <a:endCxn id="70" idx="1"/>
              </p:cNvCxnSpPr>
              <p:nvPr/>
            </p:nvCxnSpPr>
            <p:spPr>
              <a:xfrm>
                <a:off x="4195087" y="3460026"/>
                <a:ext cx="34018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線コネクタ 74"/>
              <p:cNvCxnSpPr/>
              <p:nvPr/>
            </p:nvCxnSpPr>
            <p:spPr>
              <a:xfrm>
                <a:off x="4195087" y="3339400"/>
                <a:ext cx="34018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線コネクタ 75"/>
              <p:cNvCxnSpPr/>
              <p:nvPr/>
            </p:nvCxnSpPr>
            <p:spPr>
              <a:xfrm>
                <a:off x="4195087" y="3570342"/>
                <a:ext cx="34018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線コネクタ 76"/>
              <p:cNvCxnSpPr/>
              <p:nvPr/>
            </p:nvCxnSpPr>
            <p:spPr>
              <a:xfrm>
                <a:off x="4195087" y="3395406"/>
                <a:ext cx="34018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線コネクタ 77"/>
              <p:cNvCxnSpPr/>
              <p:nvPr/>
            </p:nvCxnSpPr>
            <p:spPr>
              <a:xfrm>
                <a:off x="4195490" y="3515340"/>
                <a:ext cx="34018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線コネクタ 78"/>
              <p:cNvCxnSpPr/>
              <p:nvPr/>
            </p:nvCxnSpPr>
            <p:spPr>
              <a:xfrm>
                <a:off x="4195087" y="3285857"/>
                <a:ext cx="34018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線コネクタ 79"/>
              <p:cNvCxnSpPr/>
              <p:nvPr/>
            </p:nvCxnSpPr>
            <p:spPr>
              <a:xfrm>
                <a:off x="4195087" y="3619309"/>
                <a:ext cx="34018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正方形/長方形 80"/>
              <p:cNvSpPr/>
              <p:nvPr/>
            </p:nvSpPr>
            <p:spPr>
              <a:xfrm>
                <a:off x="2323922" y="3244604"/>
                <a:ext cx="165276" cy="43084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914" dirty="0"/>
              </a:p>
            </p:txBody>
          </p:sp>
          <p:sp>
            <p:nvSpPr>
              <p:cNvPr id="82" name="正方形/長方形 81"/>
              <p:cNvSpPr/>
              <p:nvPr/>
            </p:nvSpPr>
            <p:spPr>
              <a:xfrm>
                <a:off x="6242094" y="3239527"/>
                <a:ext cx="1150037" cy="43084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914" dirty="0"/>
              </a:p>
            </p:txBody>
          </p:sp>
          <p:sp>
            <p:nvSpPr>
              <p:cNvPr id="83" name="テキスト ボックス 82"/>
              <p:cNvSpPr txBox="1">
                <a:spLocks noChangeAspect="1"/>
              </p:cNvSpPr>
              <p:nvPr/>
            </p:nvSpPr>
            <p:spPr>
              <a:xfrm>
                <a:off x="3737479" y="3814967"/>
                <a:ext cx="793772" cy="630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ja-JP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lang="ja-JP" altLang="en-US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テキスト ボックス 83"/>
              <p:cNvSpPr txBox="1">
                <a:spLocks noChangeAspect="1"/>
              </p:cNvSpPr>
              <p:nvPr/>
            </p:nvSpPr>
            <p:spPr>
              <a:xfrm>
                <a:off x="4398843" y="3937776"/>
                <a:ext cx="907168" cy="630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ja-JP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endParaRPr lang="ja-JP" altLang="en-US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5" name="グループ化 84"/>
              <p:cNvGrpSpPr/>
              <p:nvPr/>
            </p:nvGrpSpPr>
            <p:grpSpPr>
              <a:xfrm>
                <a:off x="5330314" y="2489895"/>
                <a:ext cx="911778" cy="1315245"/>
                <a:chOff x="5330314" y="2489895"/>
                <a:chExt cx="911778" cy="1315245"/>
              </a:xfrm>
            </p:grpSpPr>
            <p:grpSp>
              <p:nvGrpSpPr>
                <p:cNvPr id="91" name="グループ化 90"/>
                <p:cNvGrpSpPr/>
                <p:nvPr/>
              </p:nvGrpSpPr>
              <p:grpSpPr>
                <a:xfrm>
                  <a:off x="5330314" y="2489895"/>
                  <a:ext cx="911778" cy="1315245"/>
                  <a:chOff x="2984336" y="1084757"/>
                  <a:chExt cx="578992" cy="835197"/>
                </a:xfrm>
              </p:grpSpPr>
              <p:sp>
                <p:nvSpPr>
                  <p:cNvPr id="93" name="正方形/長方形 92"/>
                  <p:cNvSpPr/>
                  <p:nvPr/>
                </p:nvSpPr>
                <p:spPr>
                  <a:xfrm>
                    <a:off x="2984336" y="1481661"/>
                    <a:ext cx="578992" cy="438293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914" dirty="0"/>
                  </a:p>
                </p:txBody>
              </p:sp>
              <p:cxnSp>
                <p:nvCxnSpPr>
                  <p:cNvPr id="94" name="直線矢印コネクタ 93"/>
                  <p:cNvCxnSpPr/>
                  <p:nvPr/>
                </p:nvCxnSpPr>
                <p:spPr>
                  <a:xfrm flipV="1">
                    <a:off x="3267641" y="1084757"/>
                    <a:ext cx="0" cy="350112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2" name="楕円 91"/>
                <p:cNvSpPr/>
                <p:nvPr/>
              </p:nvSpPr>
              <p:spPr>
                <a:xfrm>
                  <a:off x="5726835" y="305247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</p:grpSp>
          <p:grpSp>
            <p:nvGrpSpPr>
              <p:cNvPr id="86" name="グループ化 85"/>
              <p:cNvGrpSpPr/>
              <p:nvPr/>
            </p:nvGrpSpPr>
            <p:grpSpPr>
              <a:xfrm>
                <a:off x="7392888" y="2489895"/>
                <a:ext cx="911778" cy="1315245"/>
                <a:chOff x="5330314" y="2489895"/>
                <a:chExt cx="911778" cy="1315245"/>
              </a:xfrm>
            </p:grpSpPr>
            <p:grpSp>
              <p:nvGrpSpPr>
                <p:cNvPr id="87" name="グループ化 86"/>
                <p:cNvGrpSpPr/>
                <p:nvPr/>
              </p:nvGrpSpPr>
              <p:grpSpPr>
                <a:xfrm>
                  <a:off x="5330314" y="2489895"/>
                  <a:ext cx="911778" cy="1315245"/>
                  <a:chOff x="2984336" y="1084757"/>
                  <a:chExt cx="578992" cy="835197"/>
                </a:xfrm>
              </p:grpSpPr>
              <p:sp>
                <p:nvSpPr>
                  <p:cNvPr id="89" name="正方形/長方形 88"/>
                  <p:cNvSpPr/>
                  <p:nvPr/>
                </p:nvSpPr>
                <p:spPr>
                  <a:xfrm>
                    <a:off x="2984336" y="1481661"/>
                    <a:ext cx="578992" cy="438293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914" dirty="0"/>
                  </a:p>
                </p:txBody>
              </p:sp>
              <p:cxnSp>
                <p:nvCxnSpPr>
                  <p:cNvPr id="90" name="直線矢印コネクタ 89"/>
                  <p:cNvCxnSpPr/>
                  <p:nvPr/>
                </p:nvCxnSpPr>
                <p:spPr>
                  <a:xfrm flipV="1">
                    <a:off x="3267641" y="1084757"/>
                    <a:ext cx="0" cy="350112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8" name="楕円 87"/>
                <p:cNvSpPr/>
                <p:nvPr/>
              </p:nvSpPr>
              <p:spPr>
                <a:xfrm>
                  <a:off x="5726835" y="305247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</p:grpSp>
        </p:grpSp>
        <p:sp>
          <p:nvSpPr>
            <p:cNvPr id="64" name="テキスト ボックス 29"/>
            <p:cNvSpPr txBox="1">
              <a:spLocks noChangeArrowheads="1"/>
            </p:cNvSpPr>
            <p:nvPr/>
          </p:nvSpPr>
          <p:spPr bwMode="auto">
            <a:xfrm>
              <a:off x="7325605" y="-335299"/>
              <a:ext cx="1074082" cy="823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i="1" dirty="0" smtClean="0"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P</a:t>
              </a:r>
              <a:r>
                <a:rPr lang="en-US" altLang="ja-JP" baseline="-25000" dirty="0"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s</a:t>
              </a:r>
              <a:r>
                <a:rPr lang="en-US" altLang="ja-JP" baseline="-25000" dirty="0" smtClean="0"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2</a:t>
              </a:r>
              <a:endParaRPr lang="en-US" altLang="ja-JP" baseline="-250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65" name="テキスト ボックス 29"/>
            <p:cNvSpPr txBox="1">
              <a:spLocks noChangeArrowheads="1"/>
            </p:cNvSpPr>
            <p:nvPr/>
          </p:nvSpPr>
          <p:spPr bwMode="auto">
            <a:xfrm>
              <a:off x="5214602" y="-329915"/>
              <a:ext cx="1187687" cy="823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i="1" dirty="0" smtClean="0"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P</a:t>
              </a:r>
              <a:r>
                <a:rPr lang="en-US" altLang="ja-JP" baseline="-25000" dirty="0"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c</a:t>
              </a:r>
              <a:r>
                <a:rPr lang="en-US" altLang="ja-JP" baseline="-25000" dirty="0" smtClean="0"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2</a:t>
              </a:r>
              <a:endParaRPr lang="en-US" altLang="ja-JP" baseline="-250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3" name="グループ化 132"/>
          <p:cNvGrpSpPr/>
          <p:nvPr/>
        </p:nvGrpSpPr>
        <p:grpSpPr>
          <a:xfrm>
            <a:off x="2480901" y="1715481"/>
            <a:ext cx="535188" cy="555875"/>
            <a:chOff x="8277889" y="909729"/>
            <a:chExt cx="842797" cy="875374"/>
          </a:xfrm>
        </p:grpSpPr>
        <p:sp>
          <p:nvSpPr>
            <p:cNvPr id="134" name="テキスト ボックス 27"/>
            <p:cNvSpPr txBox="1">
              <a:spLocks noChangeArrowheads="1"/>
            </p:cNvSpPr>
            <p:nvPr/>
          </p:nvSpPr>
          <p:spPr bwMode="auto">
            <a:xfrm>
              <a:off x="8382583" y="909729"/>
              <a:ext cx="738103" cy="576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1778" i="1" dirty="0"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A</a:t>
              </a:r>
              <a:r>
                <a:rPr lang="en-US" altLang="ja-JP" sz="1778" baseline="-25000" dirty="0"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135" name="直線矢印コネクタ 134"/>
            <p:cNvCxnSpPr/>
            <p:nvPr/>
          </p:nvCxnSpPr>
          <p:spPr bwMode="auto">
            <a:xfrm flipH="1">
              <a:off x="8277889" y="1514987"/>
              <a:ext cx="34015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テキスト ボックス 29"/>
            <p:cNvSpPr txBox="1">
              <a:spLocks noChangeArrowheads="1"/>
            </p:cNvSpPr>
            <p:nvPr/>
          </p:nvSpPr>
          <p:spPr bwMode="auto">
            <a:xfrm>
              <a:off x="8435008" y="1239640"/>
              <a:ext cx="640167" cy="545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1651" i="1" dirty="0"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B</a:t>
              </a:r>
              <a:r>
                <a:rPr lang="en-US" altLang="ja-JP" sz="1651" baseline="-25000" dirty="0"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137" name="直線矢印コネクタ 136"/>
            <p:cNvCxnSpPr/>
            <p:nvPr/>
          </p:nvCxnSpPr>
          <p:spPr bwMode="auto">
            <a:xfrm rot="10800000" flipH="1">
              <a:off x="8290221" y="1323982"/>
              <a:ext cx="34015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8" name="コンテンツ プレースホルダ 2"/>
          <p:cNvSpPr txBox="1">
            <a:spLocks/>
          </p:cNvSpPr>
          <p:nvPr/>
        </p:nvSpPr>
        <p:spPr bwMode="auto">
          <a:xfrm>
            <a:off x="5729453" y="2178131"/>
            <a:ext cx="2289384" cy="42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ja-JP" altLang="en-US" sz="2400" dirty="0" smtClean="0">
                <a:latin typeface="+mn-lt"/>
                <a:cs typeface="游ゴシック"/>
              </a:rPr>
              <a:t>熱音響エンジン</a:t>
            </a:r>
          </a:p>
        </p:txBody>
      </p:sp>
      <p:grpSp>
        <p:nvGrpSpPr>
          <p:cNvPr id="5" name="グループ化 4"/>
          <p:cNvGrpSpPr/>
          <p:nvPr/>
        </p:nvGrpSpPr>
        <p:grpSpPr>
          <a:xfrm>
            <a:off x="4204522" y="1870565"/>
            <a:ext cx="419399" cy="273594"/>
            <a:chOff x="5386239" y="1938969"/>
            <a:chExt cx="2253097" cy="273594"/>
          </a:xfrm>
        </p:grpSpPr>
        <p:cxnSp>
          <p:nvCxnSpPr>
            <p:cNvPr id="128" name="直線コネクタ 127"/>
            <p:cNvCxnSpPr/>
            <p:nvPr/>
          </p:nvCxnSpPr>
          <p:spPr>
            <a:xfrm flipV="1">
              <a:off x="5390575" y="1938969"/>
              <a:ext cx="223869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線コネクタ 128"/>
            <p:cNvCxnSpPr/>
            <p:nvPr/>
          </p:nvCxnSpPr>
          <p:spPr>
            <a:xfrm>
              <a:off x="5386239" y="2212563"/>
              <a:ext cx="225309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線コネクタ 129"/>
            <p:cNvCxnSpPr/>
            <p:nvPr/>
          </p:nvCxnSpPr>
          <p:spPr>
            <a:xfrm>
              <a:off x="5386239" y="1938969"/>
              <a:ext cx="623" cy="27359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線コネクタ 130"/>
            <p:cNvCxnSpPr/>
            <p:nvPr/>
          </p:nvCxnSpPr>
          <p:spPr>
            <a:xfrm>
              <a:off x="7629270" y="1938969"/>
              <a:ext cx="0" cy="273594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グループ化 131"/>
          <p:cNvGrpSpPr/>
          <p:nvPr/>
        </p:nvGrpSpPr>
        <p:grpSpPr>
          <a:xfrm>
            <a:off x="282330" y="2890732"/>
            <a:ext cx="3924814" cy="1786793"/>
            <a:chOff x="2060196" y="-329915"/>
            <a:chExt cx="6180674" cy="2813788"/>
          </a:xfrm>
        </p:grpSpPr>
        <p:grpSp>
          <p:nvGrpSpPr>
            <p:cNvPr id="143" name="グループ化 142"/>
            <p:cNvGrpSpPr/>
            <p:nvPr/>
          </p:nvGrpSpPr>
          <p:grpSpPr>
            <a:xfrm>
              <a:off x="2060196" y="405911"/>
              <a:ext cx="6180674" cy="2077962"/>
              <a:chOff x="2123992" y="2489895"/>
              <a:chExt cx="6180674" cy="2077962"/>
            </a:xfrm>
          </p:grpSpPr>
          <p:sp>
            <p:nvSpPr>
              <p:cNvPr id="148" name="正方形/長方形 147"/>
              <p:cNvSpPr/>
              <p:nvPr/>
            </p:nvSpPr>
            <p:spPr>
              <a:xfrm>
                <a:off x="3061129" y="3244604"/>
                <a:ext cx="1474147" cy="43084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914" dirty="0"/>
              </a:p>
            </p:txBody>
          </p:sp>
          <p:sp>
            <p:nvSpPr>
              <p:cNvPr id="150" name="正方形/長方形 149"/>
              <p:cNvSpPr/>
              <p:nvPr/>
            </p:nvSpPr>
            <p:spPr>
              <a:xfrm>
                <a:off x="2720940" y="2893047"/>
                <a:ext cx="340188" cy="113395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914" dirty="0"/>
              </a:p>
            </p:txBody>
          </p:sp>
          <p:sp>
            <p:nvSpPr>
              <p:cNvPr id="154" name="正方形/長方形 153"/>
              <p:cNvSpPr/>
              <p:nvPr/>
            </p:nvSpPr>
            <p:spPr>
              <a:xfrm>
                <a:off x="2490716" y="3006443"/>
                <a:ext cx="230225" cy="90716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914" dirty="0"/>
              </a:p>
            </p:txBody>
          </p:sp>
          <p:sp>
            <p:nvSpPr>
              <p:cNvPr id="155" name="正方形/長方形 154"/>
              <p:cNvSpPr/>
              <p:nvPr/>
            </p:nvSpPr>
            <p:spPr>
              <a:xfrm>
                <a:off x="4875465" y="3006443"/>
                <a:ext cx="226791" cy="90716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914" dirty="0"/>
              </a:p>
            </p:txBody>
          </p:sp>
          <p:sp>
            <p:nvSpPr>
              <p:cNvPr id="156" name="正方形/長方形 155"/>
              <p:cNvSpPr/>
              <p:nvPr/>
            </p:nvSpPr>
            <p:spPr>
              <a:xfrm>
                <a:off x="4535275" y="2893047"/>
                <a:ext cx="340188" cy="1133959"/>
              </a:xfrm>
              <a:prstGeom prst="rect">
                <a:avLst/>
              </a:prstGeom>
              <a:solidFill>
                <a:srgbClr val="00B0F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914" dirty="0"/>
              </a:p>
            </p:txBody>
          </p:sp>
          <p:sp>
            <p:nvSpPr>
              <p:cNvPr id="158" name="正方形/長方形 157"/>
              <p:cNvSpPr/>
              <p:nvPr/>
            </p:nvSpPr>
            <p:spPr>
              <a:xfrm>
                <a:off x="3854899" y="3006443"/>
                <a:ext cx="340188" cy="907167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914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9" name="正方形/長方形 158"/>
              <p:cNvSpPr/>
              <p:nvPr/>
            </p:nvSpPr>
            <p:spPr>
              <a:xfrm>
                <a:off x="2123992" y="3125751"/>
                <a:ext cx="207396" cy="66197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914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正方形/長方形 159"/>
              <p:cNvSpPr/>
              <p:nvPr/>
            </p:nvSpPr>
            <p:spPr>
              <a:xfrm>
                <a:off x="5102257" y="3244604"/>
                <a:ext cx="226791" cy="43084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914" dirty="0"/>
              </a:p>
            </p:txBody>
          </p:sp>
          <p:cxnSp>
            <p:nvCxnSpPr>
              <p:cNvPr id="161" name="直線コネクタ 160"/>
              <p:cNvCxnSpPr>
                <a:stCxn id="158" idx="3"/>
                <a:endCxn id="156" idx="1"/>
              </p:cNvCxnSpPr>
              <p:nvPr/>
            </p:nvCxnSpPr>
            <p:spPr>
              <a:xfrm>
                <a:off x="4195087" y="3460026"/>
                <a:ext cx="34018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直線コネクタ 161"/>
              <p:cNvCxnSpPr/>
              <p:nvPr/>
            </p:nvCxnSpPr>
            <p:spPr>
              <a:xfrm>
                <a:off x="4195087" y="3339400"/>
                <a:ext cx="34018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直線コネクタ 162"/>
              <p:cNvCxnSpPr/>
              <p:nvPr/>
            </p:nvCxnSpPr>
            <p:spPr>
              <a:xfrm>
                <a:off x="4195087" y="3570342"/>
                <a:ext cx="34018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直線コネクタ 163"/>
              <p:cNvCxnSpPr/>
              <p:nvPr/>
            </p:nvCxnSpPr>
            <p:spPr>
              <a:xfrm>
                <a:off x="4195087" y="3395406"/>
                <a:ext cx="34018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直線コネクタ 164"/>
              <p:cNvCxnSpPr/>
              <p:nvPr/>
            </p:nvCxnSpPr>
            <p:spPr>
              <a:xfrm>
                <a:off x="4195490" y="3515340"/>
                <a:ext cx="34018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直線コネクタ 165"/>
              <p:cNvCxnSpPr/>
              <p:nvPr/>
            </p:nvCxnSpPr>
            <p:spPr>
              <a:xfrm>
                <a:off x="4195087" y="3285857"/>
                <a:ext cx="34018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直線コネクタ 166"/>
              <p:cNvCxnSpPr/>
              <p:nvPr/>
            </p:nvCxnSpPr>
            <p:spPr>
              <a:xfrm>
                <a:off x="4195087" y="3619309"/>
                <a:ext cx="34018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正方形/長方形 167"/>
              <p:cNvSpPr/>
              <p:nvPr/>
            </p:nvSpPr>
            <p:spPr>
              <a:xfrm>
                <a:off x="2323922" y="3244604"/>
                <a:ext cx="165276" cy="43084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914" dirty="0"/>
              </a:p>
            </p:txBody>
          </p:sp>
          <p:sp>
            <p:nvSpPr>
              <p:cNvPr id="169" name="正方形/長方形 168"/>
              <p:cNvSpPr/>
              <p:nvPr/>
            </p:nvSpPr>
            <p:spPr>
              <a:xfrm>
                <a:off x="6242094" y="3239527"/>
                <a:ext cx="1150037" cy="43084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914" dirty="0"/>
              </a:p>
            </p:txBody>
          </p:sp>
          <p:sp>
            <p:nvSpPr>
              <p:cNvPr id="170" name="テキスト ボックス 169"/>
              <p:cNvSpPr txBox="1">
                <a:spLocks noChangeAspect="1"/>
              </p:cNvSpPr>
              <p:nvPr/>
            </p:nvSpPr>
            <p:spPr>
              <a:xfrm>
                <a:off x="3737479" y="3814967"/>
                <a:ext cx="793772" cy="630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ja-JP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lang="ja-JP" altLang="en-US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1" name="テキスト ボックス 170"/>
              <p:cNvSpPr txBox="1">
                <a:spLocks noChangeAspect="1"/>
              </p:cNvSpPr>
              <p:nvPr/>
            </p:nvSpPr>
            <p:spPr>
              <a:xfrm>
                <a:off x="4398843" y="3937776"/>
                <a:ext cx="907168" cy="630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ja-JP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endParaRPr lang="ja-JP" altLang="en-US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72" name="グループ化 171"/>
              <p:cNvGrpSpPr/>
              <p:nvPr/>
            </p:nvGrpSpPr>
            <p:grpSpPr>
              <a:xfrm>
                <a:off x="5330314" y="2489895"/>
                <a:ext cx="911778" cy="1315245"/>
                <a:chOff x="5330314" y="2489895"/>
                <a:chExt cx="911778" cy="1315245"/>
              </a:xfrm>
            </p:grpSpPr>
            <p:grpSp>
              <p:nvGrpSpPr>
                <p:cNvPr id="179" name="グループ化 178"/>
                <p:cNvGrpSpPr/>
                <p:nvPr/>
              </p:nvGrpSpPr>
              <p:grpSpPr>
                <a:xfrm>
                  <a:off x="5330314" y="2489895"/>
                  <a:ext cx="911778" cy="1315245"/>
                  <a:chOff x="2984336" y="1084757"/>
                  <a:chExt cx="578992" cy="835197"/>
                </a:xfrm>
              </p:grpSpPr>
              <p:sp>
                <p:nvSpPr>
                  <p:cNvPr id="200" name="正方形/長方形 199"/>
                  <p:cNvSpPr/>
                  <p:nvPr/>
                </p:nvSpPr>
                <p:spPr>
                  <a:xfrm>
                    <a:off x="2984336" y="1481661"/>
                    <a:ext cx="578992" cy="438293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914" dirty="0"/>
                  </a:p>
                </p:txBody>
              </p:sp>
              <p:cxnSp>
                <p:nvCxnSpPr>
                  <p:cNvPr id="202" name="直線矢印コネクタ 201"/>
                  <p:cNvCxnSpPr/>
                  <p:nvPr/>
                </p:nvCxnSpPr>
                <p:spPr>
                  <a:xfrm flipV="1">
                    <a:off x="3267641" y="1084757"/>
                    <a:ext cx="0" cy="350112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8" name="楕円 197"/>
                <p:cNvSpPr/>
                <p:nvPr/>
              </p:nvSpPr>
              <p:spPr>
                <a:xfrm>
                  <a:off x="5726835" y="305247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</p:grpSp>
          <p:grpSp>
            <p:nvGrpSpPr>
              <p:cNvPr id="173" name="グループ化 172"/>
              <p:cNvGrpSpPr/>
              <p:nvPr/>
            </p:nvGrpSpPr>
            <p:grpSpPr>
              <a:xfrm>
                <a:off x="7392888" y="2489895"/>
                <a:ext cx="911778" cy="1315245"/>
                <a:chOff x="5330314" y="2489895"/>
                <a:chExt cx="911778" cy="1315245"/>
              </a:xfrm>
            </p:grpSpPr>
            <p:grpSp>
              <p:nvGrpSpPr>
                <p:cNvPr id="174" name="グループ化 173"/>
                <p:cNvGrpSpPr/>
                <p:nvPr/>
              </p:nvGrpSpPr>
              <p:grpSpPr>
                <a:xfrm>
                  <a:off x="5330314" y="2489895"/>
                  <a:ext cx="911778" cy="1315245"/>
                  <a:chOff x="2984336" y="1084757"/>
                  <a:chExt cx="578992" cy="835197"/>
                </a:xfrm>
              </p:grpSpPr>
              <p:sp>
                <p:nvSpPr>
                  <p:cNvPr id="176" name="正方形/長方形 175"/>
                  <p:cNvSpPr/>
                  <p:nvPr/>
                </p:nvSpPr>
                <p:spPr>
                  <a:xfrm>
                    <a:off x="2984336" y="1481661"/>
                    <a:ext cx="578992" cy="438293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914" dirty="0"/>
                  </a:p>
                </p:txBody>
              </p:sp>
              <p:cxnSp>
                <p:nvCxnSpPr>
                  <p:cNvPr id="178" name="直線矢印コネクタ 177"/>
                  <p:cNvCxnSpPr/>
                  <p:nvPr/>
                </p:nvCxnSpPr>
                <p:spPr>
                  <a:xfrm flipV="1">
                    <a:off x="3267641" y="1084757"/>
                    <a:ext cx="0" cy="350112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75" name="楕円 174"/>
                <p:cNvSpPr/>
                <p:nvPr/>
              </p:nvSpPr>
              <p:spPr>
                <a:xfrm>
                  <a:off x="5726835" y="305247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</p:grpSp>
        </p:grpSp>
        <p:sp>
          <p:nvSpPr>
            <p:cNvPr id="145" name="テキスト ボックス 29"/>
            <p:cNvSpPr txBox="1">
              <a:spLocks noChangeArrowheads="1"/>
            </p:cNvSpPr>
            <p:nvPr/>
          </p:nvSpPr>
          <p:spPr bwMode="auto">
            <a:xfrm>
              <a:off x="5214602" y="-329915"/>
              <a:ext cx="1187687" cy="823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i="1" dirty="0" smtClean="0"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P</a:t>
              </a:r>
              <a:r>
                <a:rPr lang="en-US" altLang="ja-JP" baseline="-25000" dirty="0"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c</a:t>
              </a:r>
              <a:r>
                <a:rPr lang="en-US" altLang="ja-JP" baseline="-25000" dirty="0" smtClean="0"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2</a:t>
              </a:r>
              <a:endParaRPr lang="en-US" altLang="ja-JP" baseline="-250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3" name="グループ化 202"/>
          <p:cNvGrpSpPr/>
          <p:nvPr/>
        </p:nvGrpSpPr>
        <p:grpSpPr>
          <a:xfrm>
            <a:off x="1260475" y="4689880"/>
            <a:ext cx="3359904" cy="2216274"/>
            <a:chOff x="2001904" y="3095000"/>
            <a:chExt cx="3359904" cy="2216274"/>
          </a:xfrm>
        </p:grpSpPr>
        <p:grpSp>
          <p:nvGrpSpPr>
            <p:cNvPr id="204" name="グループ化 203"/>
            <p:cNvGrpSpPr/>
            <p:nvPr/>
          </p:nvGrpSpPr>
          <p:grpSpPr>
            <a:xfrm>
              <a:off x="2001904" y="3095000"/>
              <a:ext cx="3042852" cy="1623438"/>
              <a:chOff x="2001904" y="3095000"/>
              <a:chExt cx="3042852" cy="1623438"/>
            </a:xfrm>
          </p:grpSpPr>
          <p:grpSp>
            <p:nvGrpSpPr>
              <p:cNvPr id="210" name="グループ化 209"/>
              <p:cNvGrpSpPr/>
              <p:nvPr/>
            </p:nvGrpSpPr>
            <p:grpSpPr>
              <a:xfrm>
                <a:off x="2001904" y="3095000"/>
                <a:ext cx="3042852" cy="1623438"/>
                <a:chOff x="3610573" y="1684640"/>
                <a:chExt cx="4791787" cy="2556539"/>
              </a:xfrm>
            </p:grpSpPr>
            <p:sp>
              <p:nvSpPr>
                <p:cNvPr id="216" name="正方形/長方形 215"/>
                <p:cNvSpPr/>
                <p:nvPr/>
              </p:nvSpPr>
              <p:spPr>
                <a:xfrm>
                  <a:off x="6188930" y="3137458"/>
                  <a:ext cx="1150037" cy="430847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914" dirty="0"/>
                </a:p>
              </p:txBody>
            </p:sp>
            <p:grpSp>
              <p:nvGrpSpPr>
                <p:cNvPr id="217" name="グループ化 216"/>
                <p:cNvGrpSpPr/>
                <p:nvPr/>
              </p:nvGrpSpPr>
              <p:grpSpPr>
                <a:xfrm>
                  <a:off x="5277150" y="2387826"/>
                  <a:ext cx="911778" cy="1315245"/>
                  <a:chOff x="5330314" y="2489895"/>
                  <a:chExt cx="911778" cy="1315245"/>
                </a:xfrm>
              </p:grpSpPr>
              <p:grpSp>
                <p:nvGrpSpPr>
                  <p:cNvPr id="240" name="グループ化 239"/>
                  <p:cNvGrpSpPr/>
                  <p:nvPr/>
                </p:nvGrpSpPr>
                <p:grpSpPr>
                  <a:xfrm>
                    <a:off x="5330314" y="2489895"/>
                    <a:ext cx="911778" cy="1315245"/>
                    <a:chOff x="2984336" y="1084757"/>
                    <a:chExt cx="578992" cy="835197"/>
                  </a:xfrm>
                </p:grpSpPr>
                <p:sp>
                  <p:nvSpPr>
                    <p:cNvPr id="242" name="正方形/長方形 241"/>
                    <p:cNvSpPr/>
                    <p:nvPr/>
                  </p:nvSpPr>
                  <p:spPr>
                    <a:xfrm>
                      <a:off x="2984336" y="1481661"/>
                      <a:ext cx="578992" cy="438293"/>
                    </a:xfrm>
                    <a:prstGeom prst="rect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 sz="914" dirty="0"/>
                    </a:p>
                  </p:txBody>
                </p:sp>
                <p:cxnSp>
                  <p:nvCxnSpPr>
                    <p:cNvPr id="243" name="直線矢印コネクタ 242"/>
                    <p:cNvCxnSpPr/>
                    <p:nvPr/>
                  </p:nvCxnSpPr>
                  <p:spPr>
                    <a:xfrm flipV="1">
                      <a:off x="3267641" y="1084757"/>
                      <a:ext cx="0" cy="350112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41" name="楕円 240"/>
                  <p:cNvSpPr/>
                  <p:nvPr/>
                </p:nvSpPr>
                <p:spPr>
                  <a:xfrm>
                    <a:off x="5726835" y="3052476"/>
                    <a:ext cx="108000" cy="108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</p:grpSp>
            <p:grpSp>
              <p:nvGrpSpPr>
                <p:cNvPr id="218" name="グループ化 217"/>
                <p:cNvGrpSpPr/>
                <p:nvPr/>
              </p:nvGrpSpPr>
              <p:grpSpPr>
                <a:xfrm>
                  <a:off x="7339724" y="2387826"/>
                  <a:ext cx="911778" cy="1315245"/>
                  <a:chOff x="5330314" y="2489895"/>
                  <a:chExt cx="911778" cy="1315245"/>
                </a:xfrm>
              </p:grpSpPr>
              <p:grpSp>
                <p:nvGrpSpPr>
                  <p:cNvPr id="236" name="グループ化 235"/>
                  <p:cNvGrpSpPr/>
                  <p:nvPr/>
                </p:nvGrpSpPr>
                <p:grpSpPr>
                  <a:xfrm>
                    <a:off x="5330314" y="2489895"/>
                    <a:ext cx="911778" cy="1315245"/>
                    <a:chOff x="2984336" y="1084757"/>
                    <a:chExt cx="578992" cy="835197"/>
                  </a:xfrm>
                </p:grpSpPr>
                <p:sp>
                  <p:nvSpPr>
                    <p:cNvPr id="238" name="正方形/長方形 237"/>
                    <p:cNvSpPr/>
                    <p:nvPr/>
                  </p:nvSpPr>
                  <p:spPr>
                    <a:xfrm>
                      <a:off x="2984336" y="1481661"/>
                      <a:ext cx="578992" cy="438293"/>
                    </a:xfrm>
                    <a:prstGeom prst="rect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 sz="914" dirty="0"/>
                    </a:p>
                  </p:txBody>
                </p:sp>
                <p:cxnSp>
                  <p:nvCxnSpPr>
                    <p:cNvPr id="239" name="直線矢印コネクタ 238"/>
                    <p:cNvCxnSpPr/>
                    <p:nvPr/>
                  </p:nvCxnSpPr>
                  <p:spPr>
                    <a:xfrm flipV="1">
                      <a:off x="3267641" y="1084757"/>
                      <a:ext cx="0" cy="350112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37" name="楕円 236"/>
                  <p:cNvSpPr/>
                  <p:nvPr/>
                </p:nvSpPr>
                <p:spPr>
                  <a:xfrm>
                    <a:off x="5726835" y="3052476"/>
                    <a:ext cx="108000" cy="108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</p:grpSp>
            <p:sp>
              <p:nvSpPr>
                <p:cNvPr id="219" name="テキスト ボックス 29"/>
                <p:cNvSpPr txBox="1">
                  <a:spLocks noChangeArrowheads="1"/>
                </p:cNvSpPr>
                <p:nvPr/>
              </p:nvSpPr>
              <p:spPr bwMode="auto">
                <a:xfrm>
                  <a:off x="7334056" y="1684640"/>
                  <a:ext cx="1068304" cy="8239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i="1" dirty="0" smtClean="0"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Times New Roman" panose="02020603050405020304" pitchFamily="18" charset="0"/>
                    </a:rPr>
                    <a:t>P</a:t>
                  </a:r>
                  <a:r>
                    <a:rPr lang="en-US" altLang="ja-JP" baseline="-25000" dirty="0"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Times New Roman" panose="02020603050405020304" pitchFamily="18" charset="0"/>
                    </a:rPr>
                    <a:t>s</a:t>
                  </a:r>
                  <a:r>
                    <a:rPr lang="en-US" altLang="ja-JP" baseline="-25000" dirty="0" smtClean="0"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Times New Roman" panose="02020603050405020304" pitchFamily="18" charset="0"/>
                    </a:rPr>
                    <a:t>2</a:t>
                  </a:r>
                  <a:endParaRPr lang="en-US" altLang="ja-JP" baseline="-25000" dirty="0"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0" name="テキスト ボックス 29"/>
                <p:cNvSpPr txBox="1">
                  <a:spLocks noChangeArrowheads="1"/>
                </p:cNvSpPr>
                <p:nvPr/>
              </p:nvSpPr>
              <p:spPr bwMode="auto">
                <a:xfrm>
                  <a:off x="5281295" y="1690059"/>
                  <a:ext cx="1096358" cy="8239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i="1" dirty="0" smtClean="0"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Times New Roman" panose="02020603050405020304" pitchFamily="18" charset="0"/>
                    </a:rPr>
                    <a:t>P</a:t>
                  </a:r>
                  <a:r>
                    <a:rPr lang="en-US" altLang="ja-JP" baseline="-25000" dirty="0"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Times New Roman" panose="02020603050405020304" pitchFamily="18" charset="0"/>
                    </a:rPr>
                    <a:t>c</a:t>
                  </a:r>
                  <a:r>
                    <a:rPr lang="en-US" altLang="ja-JP" baseline="-25000" dirty="0" smtClean="0"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Times New Roman" panose="02020603050405020304" pitchFamily="18" charset="0"/>
                    </a:rPr>
                    <a:t>2</a:t>
                  </a:r>
                  <a:endParaRPr lang="en-US" altLang="ja-JP" baseline="-25000" dirty="0"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4" name="正方形/長方形 223"/>
                <p:cNvSpPr/>
                <p:nvPr/>
              </p:nvSpPr>
              <p:spPr>
                <a:xfrm>
                  <a:off x="4122585" y="3136187"/>
                  <a:ext cx="1150037" cy="430847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914" dirty="0"/>
                </a:p>
              </p:txBody>
            </p:sp>
            <p:grpSp>
              <p:nvGrpSpPr>
                <p:cNvPr id="225" name="グループ化 224"/>
                <p:cNvGrpSpPr/>
                <p:nvPr/>
              </p:nvGrpSpPr>
              <p:grpSpPr>
                <a:xfrm rot="10800000">
                  <a:off x="3610573" y="2883669"/>
                  <a:ext cx="673036" cy="948584"/>
                  <a:chOff x="7123416" y="4600485"/>
                  <a:chExt cx="530668" cy="793304"/>
                </a:xfrm>
              </p:grpSpPr>
              <p:sp>
                <p:nvSpPr>
                  <p:cNvPr id="228" name="片側の 2 つの角を切り取った四角形 227"/>
                  <p:cNvSpPr/>
                  <p:nvPr/>
                </p:nvSpPr>
                <p:spPr>
                  <a:xfrm rot="16200000">
                    <a:off x="7173732" y="4813705"/>
                    <a:ext cx="561975" cy="398729"/>
                  </a:xfrm>
                  <a:prstGeom prst="snip2SameRect">
                    <a:avLst>
                      <a:gd name="adj1" fmla="val 23037"/>
                      <a:gd name="adj2" fmla="val 0"/>
                    </a:avLst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229" name="円弧 228"/>
                  <p:cNvSpPr/>
                  <p:nvPr/>
                </p:nvSpPr>
                <p:spPr>
                  <a:xfrm>
                    <a:off x="7123416" y="4600485"/>
                    <a:ext cx="258568" cy="793304"/>
                  </a:xfrm>
                  <a:prstGeom prst="arc">
                    <a:avLst>
                      <a:gd name="adj1" fmla="val 17318321"/>
                      <a:gd name="adj2" fmla="val 4252342"/>
                    </a:avLst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</p:grpSp>
            <p:sp>
              <p:nvSpPr>
                <p:cNvPr id="226" name="テキスト ボックス 29"/>
                <p:cNvSpPr txBox="1">
                  <a:spLocks noChangeArrowheads="1"/>
                </p:cNvSpPr>
                <p:nvPr/>
              </p:nvSpPr>
              <p:spPr bwMode="auto">
                <a:xfrm>
                  <a:off x="3776889" y="3603324"/>
                  <a:ext cx="518922" cy="6378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2032" i="1" dirty="0"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Times New Roman" panose="02020603050405020304" pitchFamily="18" charset="0"/>
                    </a:rPr>
                    <a:t>u</a:t>
                  </a:r>
                  <a:endParaRPr lang="en-US" altLang="ja-JP" sz="2032" dirty="0"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27" name="直線矢印コネクタ 226"/>
                <p:cNvCxnSpPr/>
                <p:nvPr/>
              </p:nvCxnSpPr>
              <p:spPr>
                <a:xfrm flipV="1">
                  <a:off x="3821308" y="3684099"/>
                  <a:ext cx="0" cy="50400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グループ化 210"/>
              <p:cNvGrpSpPr/>
              <p:nvPr/>
            </p:nvGrpSpPr>
            <p:grpSpPr>
              <a:xfrm>
                <a:off x="3205064" y="3867792"/>
                <a:ext cx="535188" cy="555875"/>
                <a:chOff x="8277889" y="909729"/>
                <a:chExt cx="842797" cy="875374"/>
              </a:xfrm>
            </p:grpSpPr>
            <p:sp>
              <p:nvSpPr>
                <p:cNvPr id="212" name="テキスト ボックス 27"/>
                <p:cNvSpPr txBox="1">
                  <a:spLocks noChangeArrowheads="1"/>
                </p:cNvSpPr>
                <p:nvPr/>
              </p:nvSpPr>
              <p:spPr bwMode="auto">
                <a:xfrm>
                  <a:off x="8382583" y="909729"/>
                  <a:ext cx="738103" cy="5762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778" i="1" dirty="0"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Times New Roman" panose="02020603050405020304" pitchFamily="18" charset="0"/>
                    </a:rPr>
                    <a:t>A</a:t>
                  </a:r>
                  <a:r>
                    <a:rPr lang="en-US" altLang="ja-JP" sz="1778" baseline="-25000" dirty="0"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cxnSp>
              <p:nvCxnSpPr>
                <p:cNvPr id="213" name="直線矢印コネクタ 212"/>
                <p:cNvCxnSpPr/>
                <p:nvPr/>
              </p:nvCxnSpPr>
              <p:spPr bwMode="auto">
                <a:xfrm flipH="1">
                  <a:off x="8277889" y="1514987"/>
                  <a:ext cx="340150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none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4" name="テキスト ボックス 29"/>
                <p:cNvSpPr txBox="1">
                  <a:spLocks noChangeArrowheads="1"/>
                </p:cNvSpPr>
                <p:nvPr/>
              </p:nvSpPr>
              <p:spPr bwMode="auto">
                <a:xfrm>
                  <a:off x="8435008" y="1239640"/>
                  <a:ext cx="640167" cy="5454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651" i="1" dirty="0"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Times New Roman" panose="02020603050405020304" pitchFamily="18" charset="0"/>
                    </a:rPr>
                    <a:t>B</a:t>
                  </a:r>
                  <a:r>
                    <a:rPr lang="en-US" altLang="ja-JP" sz="1651" baseline="-25000" dirty="0"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cxnSp>
              <p:nvCxnSpPr>
                <p:cNvPr id="215" name="直線矢印コネクタ 214"/>
                <p:cNvCxnSpPr/>
                <p:nvPr/>
              </p:nvCxnSpPr>
              <p:spPr bwMode="auto">
                <a:xfrm rot="10800000" flipH="1">
                  <a:off x="8290221" y="1323982"/>
                  <a:ext cx="340150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none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06" name="グループ化 205"/>
            <p:cNvGrpSpPr/>
            <p:nvPr/>
          </p:nvGrpSpPr>
          <p:grpSpPr>
            <a:xfrm>
              <a:off x="3342971" y="3704843"/>
              <a:ext cx="2018837" cy="1606431"/>
              <a:chOff x="3342971" y="5297670"/>
              <a:chExt cx="2018837" cy="1606431"/>
            </a:xfrm>
          </p:grpSpPr>
          <p:sp>
            <p:nvSpPr>
              <p:cNvPr id="207" name="正方形/長方形 206"/>
              <p:cNvSpPr/>
              <p:nvPr/>
            </p:nvSpPr>
            <p:spPr>
              <a:xfrm>
                <a:off x="3342971" y="5297670"/>
                <a:ext cx="2018837" cy="1134815"/>
              </a:xfrm>
              <a:prstGeom prst="rect">
                <a:avLst/>
              </a:prstGeom>
              <a:noFill/>
              <a:ln w="2540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09" name="テキスト ボックス 208"/>
              <p:cNvSpPr txBox="1">
                <a:spLocks noChangeAspect="1"/>
              </p:cNvSpPr>
              <p:nvPr/>
            </p:nvSpPr>
            <p:spPr>
              <a:xfrm>
                <a:off x="4096754" y="6380881"/>
                <a:ext cx="5040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800" i="1" dirty="0" smtClean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endParaRPr lang="ja-JP" altLang="en-US" sz="2800" baseline="-25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44" name="グループ化 243"/>
          <p:cNvGrpSpPr/>
          <p:nvPr/>
        </p:nvGrpSpPr>
        <p:grpSpPr>
          <a:xfrm>
            <a:off x="282520" y="3527955"/>
            <a:ext cx="2318638" cy="1659181"/>
            <a:chOff x="1024333" y="1174516"/>
            <a:chExt cx="2318638" cy="1659181"/>
          </a:xfrm>
        </p:grpSpPr>
        <p:sp>
          <p:nvSpPr>
            <p:cNvPr id="245" name="正方形/長方形 244"/>
            <p:cNvSpPr/>
            <p:nvPr/>
          </p:nvSpPr>
          <p:spPr>
            <a:xfrm>
              <a:off x="1024333" y="1174516"/>
              <a:ext cx="2318638" cy="1170307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46" name="テキスト ボックス 245"/>
            <p:cNvSpPr txBox="1">
              <a:spLocks noChangeAspect="1"/>
            </p:cNvSpPr>
            <p:nvPr/>
          </p:nvSpPr>
          <p:spPr>
            <a:xfrm>
              <a:off x="1925236" y="2310477"/>
              <a:ext cx="6275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ja-JP" altLang="en-US" sz="28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7" name="グループ化 246"/>
          <p:cNvGrpSpPr/>
          <p:nvPr/>
        </p:nvGrpSpPr>
        <p:grpSpPr>
          <a:xfrm>
            <a:off x="2315028" y="3686006"/>
            <a:ext cx="3129874" cy="864728"/>
            <a:chOff x="5330314" y="3006442"/>
            <a:chExt cx="4928825" cy="1361747"/>
          </a:xfrm>
        </p:grpSpPr>
        <p:sp>
          <p:nvSpPr>
            <p:cNvPr id="248" name="正方形/長方形 247"/>
            <p:cNvSpPr/>
            <p:nvPr/>
          </p:nvSpPr>
          <p:spPr>
            <a:xfrm>
              <a:off x="6242094" y="3239527"/>
              <a:ext cx="1150037" cy="43084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914" dirty="0"/>
            </a:p>
          </p:txBody>
        </p:sp>
        <p:sp>
          <p:nvSpPr>
            <p:cNvPr id="249" name="正方形/長方形 248"/>
            <p:cNvSpPr/>
            <p:nvPr/>
          </p:nvSpPr>
          <p:spPr>
            <a:xfrm>
              <a:off x="8303909" y="3262470"/>
              <a:ext cx="1150037" cy="43084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914" dirty="0"/>
            </a:p>
          </p:txBody>
        </p:sp>
        <p:grpSp>
          <p:nvGrpSpPr>
            <p:cNvPr id="250" name="グループ化 249"/>
            <p:cNvGrpSpPr/>
            <p:nvPr/>
          </p:nvGrpSpPr>
          <p:grpSpPr>
            <a:xfrm>
              <a:off x="9292905" y="3006442"/>
              <a:ext cx="663511" cy="948584"/>
              <a:chOff x="7123416" y="4600485"/>
              <a:chExt cx="523158" cy="793304"/>
            </a:xfrm>
          </p:grpSpPr>
          <p:sp>
            <p:nvSpPr>
              <p:cNvPr id="259" name="片側の 2 つの角を切り取った四角形 258"/>
              <p:cNvSpPr/>
              <p:nvPr/>
            </p:nvSpPr>
            <p:spPr>
              <a:xfrm rot="16200000">
                <a:off x="7166222" y="4797773"/>
                <a:ext cx="561975" cy="398729"/>
              </a:xfrm>
              <a:prstGeom prst="snip2SameRect">
                <a:avLst>
                  <a:gd name="adj1" fmla="val 23037"/>
                  <a:gd name="adj2" fmla="val 0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60" name="円弧 259"/>
              <p:cNvSpPr/>
              <p:nvPr/>
            </p:nvSpPr>
            <p:spPr>
              <a:xfrm>
                <a:off x="7123416" y="4600485"/>
                <a:ext cx="258568" cy="793304"/>
              </a:xfrm>
              <a:prstGeom prst="arc">
                <a:avLst>
                  <a:gd name="adj1" fmla="val 17318321"/>
                  <a:gd name="adj2" fmla="val 4252342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sp>
          <p:nvSpPr>
            <p:cNvPr id="251" name="テキスト ボックス 29"/>
            <p:cNvSpPr txBox="1">
              <a:spLocks noChangeArrowheads="1"/>
            </p:cNvSpPr>
            <p:nvPr/>
          </p:nvSpPr>
          <p:spPr bwMode="auto">
            <a:xfrm>
              <a:off x="9740217" y="3730334"/>
              <a:ext cx="518922" cy="637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2032" i="1" dirty="0"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u</a:t>
              </a:r>
              <a:endParaRPr lang="en-US" altLang="ja-JP" sz="2032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cxnSp>
          <p:nvCxnSpPr>
            <p:cNvPr id="252" name="直線矢印コネクタ 251"/>
            <p:cNvCxnSpPr/>
            <p:nvPr/>
          </p:nvCxnSpPr>
          <p:spPr>
            <a:xfrm flipV="1">
              <a:off x="9784636" y="3811108"/>
              <a:ext cx="0" cy="504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3" name="グループ化 252"/>
            <p:cNvGrpSpPr/>
            <p:nvPr/>
          </p:nvGrpSpPr>
          <p:grpSpPr>
            <a:xfrm>
              <a:off x="5330314" y="3052476"/>
              <a:ext cx="911778" cy="752666"/>
              <a:chOff x="5330314" y="3052476"/>
              <a:chExt cx="911778" cy="752666"/>
            </a:xfrm>
          </p:grpSpPr>
          <p:sp>
            <p:nvSpPr>
              <p:cNvPr id="257" name="正方形/長方形 256"/>
              <p:cNvSpPr/>
              <p:nvPr/>
            </p:nvSpPr>
            <p:spPr>
              <a:xfrm>
                <a:off x="5330314" y="3114930"/>
                <a:ext cx="911778" cy="69021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914" dirty="0"/>
              </a:p>
            </p:txBody>
          </p:sp>
          <p:sp>
            <p:nvSpPr>
              <p:cNvPr id="258" name="楕円 257"/>
              <p:cNvSpPr/>
              <p:nvPr/>
            </p:nvSpPr>
            <p:spPr>
              <a:xfrm>
                <a:off x="5726835" y="305247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grpSp>
          <p:nvGrpSpPr>
            <p:cNvPr id="254" name="グループ化 253"/>
            <p:cNvGrpSpPr/>
            <p:nvPr/>
          </p:nvGrpSpPr>
          <p:grpSpPr>
            <a:xfrm>
              <a:off x="7392888" y="3052476"/>
              <a:ext cx="911778" cy="752666"/>
              <a:chOff x="5330314" y="3052476"/>
              <a:chExt cx="911778" cy="752666"/>
            </a:xfrm>
          </p:grpSpPr>
          <p:sp>
            <p:nvSpPr>
              <p:cNvPr id="255" name="正方形/長方形 254"/>
              <p:cNvSpPr/>
              <p:nvPr/>
            </p:nvSpPr>
            <p:spPr>
              <a:xfrm>
                <a:off x="5330314" y="3114930"/>
                <a:ext cx="911778" cy="69021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914" dirty="0"/>
              </a:p>
            </p:txBody>
          </p:sp>
          <p:sp>
            <p:nvSpPr>
              <p:cNvPr id="256" name="楕円 255"/>
              <p:cNvSpPr/>
              <p:nvPr/>
            </p:nvSpPr>
            <p:spPr>
              <a:xfrm>
                <a:off x="5726835" y="305247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</p:grpSp>
      <p:grpSp>
        <p:nvGrpSpPr>
          <p:cNvPr id="261" name="グループ化 260"/>
          <p:cNvGrpSpPr/>
          <p:nvPr/>
        </p:nvGrpSpPr>
        <p:grpSpPr>
          <a:xfrm>
            <a:off x="2482038" y="3678933"/>
            <a:ext cx="535188" cy="555875"/>
            <a:chOff x="8277889" y="909729"/>
            <a:chExt cx="842797" cy="875374"/>
          </a:xfrm>
        </p:grpSpPr>
        <p:sp>
          <p:nvSpPr>
            <p:cNvPr id="262" name="テキスト ボックス 27"/>
            <p:cNvSpPr txBox="1">
              <a:spLocks noChangeArrowheads="1"/>
            </p:cNvSpPr>
            <p:nvPr/>
          </p:nvSpPr>
          <p:spPr bwMode="auto">
            <a:xfrm>
              <a:off x="8382583" y="909729"/>
              <a:ext cx="738103" cy="576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1778" i="1" dirty="0"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A</a:t>
              </a:r>
              <a:r>
                <a:rPr lang="en-US" altLang="ja-JP" sz="1778" baseline="-25000" dirty="0"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263" name="直線矢印コネクタ 262"/>
            <p:cNvCxnSpPr/>
            <p:nvPr/>
          </p:nvCxnSpPr>
          <p:spPr bwMode="auto">
            <a:xfrm flipH="1">
              <a:off x="8277889" y="1514987"/>
              <a:ext cx="34015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" name="テキスト ボックス 29"/>
            <p:cNvSpPr txBox="1">
              <a:spLocks noChangeArrowheads="1"/>
            </p:cNvSpPr>
            <p:nvPr/>
          </p:nvSpPr>
          <p:spPr bwMode="auto">
            <a:xfrm>
              <a:off x="8435008" y="1239640"/>
              <a:ext cx="640167" cy="545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1651" i="1" dirty="0"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B</a:t>
              </a:r>
              <a:r>
                <a:rPr lang="en-US" altLang="ja-JP" sz="1651" baseline="-25000" dirty="0"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265" name="直線矢印コネクタ 264"/>
            <p:cNvCxnSpPr/>
            <p:nvPr/>
          </p:nvCxnSpPr>
          <p:spPr bwMode="auto">
            <a:xfrm rot="10800000" flipH="1">
              <a:off x="8290221" y="1323982"/>
              <a:ext cx="34015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6" name="コンテンツ プレースホルダ 2"/>
          <p:cNvSpPr txBox="1">
            <a:spLocks/>
          </p:cNvSpPr>
          <p:nvPr/>
        </p:nvSpPr>
        <p:spPr bwMode="auto">
          <a:xfrm>
            <a:off x="5463119" y="3542290"/>
            <a:ext cx="2748544" cy="88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ja-JP" altLang="en-US" sz="2400" dirty="0" smtClean="0">
                <a:latin typeface="+mn-lt"/>
                <a:cs typeface="游ゴシック"/>
              </a:rPr>
              <a:t>コア部の</a:t>
            </a:r>
            <a:endParaRPr lang="en-US" altLang="ja-JP" sz="2400" dirty="0" smtClean="0">
              <a:latin typeface="+mn-lt"/>
              <a:cs typeface="游ゴシック"/>
            </a:endParaRPr>
          </a:p>
          <a:p>
            <a:pPr marL="0" indent="0" algn="ctr" defTabSz="914400" eaLnBrk="1" hangingPunct="1">
              <a:buNone/>
            </a:pPr>
            <a:r>
              <a:rPr lang="ja-JP" altLang="en-US" sz="2400" dirty="0" smtClean="0">
                <a:latin typeface="+mn-lt"/>
                <a:cs typeface="游ゴシック"/>
              </a:rPr>
              <a:t>周波数応答測定系</a:t>
            </a:r>
          </a:p>
        </p:txBody>
      </p:sp>
      <p:sp>
        <p:nvSpPr>
          <p:cNvPr id="267" name="コンテンツ プレースホルダ 2"/>
          <p:cNvSpPr txBox="1">
            <a:spLocks/>
          </p:cNvSpPr>
          <p:nvPr/>
        </p:nvSpPr>
        <p:spPr bwMode="auto">
          <a:xfrm>
            <a:off x="5499873" y="5249430"/>
            <a:ext cx="2748544" cy="88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ja-JP" altLang="en-US" sz="2400" dirty="0" smtClean="0">
                <a:latin typeface="+mn-lt"/>
                <a:cs typeface="游ゴシック"/>
              </a:rPr>
              <a:t>管</a:t>
            </a:r>
            <a:r>
              <a:rPr lang="ja-JP" altLang="en-US" sz="2400" dirty="0">
                <a:latin typeface="+mn-lt"/>
                <a:cs typeface="游ゴシック"/>
              </a:rPr>
              <a:t>路</a:t>
            </a:r>
            <a:r>
              <a:rPr lang="ja-JP" altLang="en-US" sz="2400" dirty="0" smtClean="0">
                <a:latin typeface="+mn-lt"/>
                <a:cs typeface="游ゴシック"/>
              </a:rPr>
              <a:t>の</a:t>
            </a:r>
            <a:endParaRPr lang="en-US" altLang="ja-JP" sz="2400" dirty="0" smtClean="0">
              <a:latin typeface="+mn-lt"/>
              <a:cs typeface="游ゴシック"/>
            </a:endParaRPr>
          </a:p>
          <a:p>
            <a:pPr marL="0" indent="0" algn="ctr" defTabSz="914400" eaLnBrk="1" hangingPunct="1">
              <a:buNone/>
            </a:pPr>
            <a:r>
              <a:rPr lang="ja-JP" altLang="en-US" sz="2400" dirty="0" smtClean="0">
                <a:latin typeface="+mn-lt"/>
                <a:cs typeface="游ゴシック"/>
              </a:rPr>
              <a:t>周波数応答測定系</a:t>
            </a:r>
          </a:p>
        </p:txBody>
      </p:sp>
      <p:sp>
        <p:nvSpPr>
          <p:cNvPr id="268" name="テキスト ボックス 29"/>
          <p:cNvSpPr txBox="1">
            <a:spLocks noChangeArrowheads="1"/>
          </p:cNvSpPr>
          <p:nvPr/>
        </p:nvSpPr>
        <p:spPr bwMode="auto">
          <a:xfrm>
            <a:off x="3615171" y="2895755"/>
            <a:ext cx="6783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i="1" dirty="0" smtClean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P</a:t>
            </a:r>
            <a:r>
              <a:rPr lang="en-US" altLang="ja-JP" baseline="-250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s</a:t>
            </a:r>
            <a:r>
              <a:rPr lang="en-US" altLang="ja-JP" baseline="-25000" dirty="0" smtClean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2</a:t>
            </a:r>
            <a:endParaRPr lang="en-US" altLang="ja-JP" baseline="-25000" dirty="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270" name="グループ化 269"/>
          <p:cNvGrpSpPr/>
          <p:nvPr/>
        </p:nvGrpSpPr>
        <p:grpSpPr>
          <a:xfrm>
            <a:off x="4204727" y="5610176"/>
            <a:ext cx="419399" cy="273594"/>
            <a:chOff x="5386239" y="1938969"/>
            <a:chExt cx="2253097" cy="273594"/>
          </a:xfrm>
        </p:grpSpPr>
        <p:cxnSp>
          <p:nvCxnSpPr>
            <p:cNvPr id="271" name="直線コネクタ 270"/>
            <p:cNvCxnSpPr/>
            <p:nvPr/>
          </p:nvCxnSpPr>
          <p:spPr>
            <a:xfrm flipV="1">
              <a:off x="5390575" y="1938969"/>
              <a:ext cx="223869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直線コネクタ 271"/>
            <p:cNvCxnSpPr/>
            <p:nvPr/>
          </p:nvCxnSpPr>
          <p:spPr>
            <a:xfrm>
              <a:off x="5386239" y="2212563"/>
              <a:ext cx="225309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直線コネクタ 272"/>
            <p:cNvCxnSpPr/>
            <p:nvPr/>
          </p:nvCxnSpPr>
          <p:spPr>
            <a:xfrm>
              <a:off x="5386239" y="1938969"/>
              <a:ext cx="623" cy="27359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直線コネクタ 273"/>
            <p:cNvCxnSpPr/>
            <p:nvPr/>
          </p:nvCxnSpPr>
          <p:spPr>
            <a:xfrm>
              <a:off x="7629270" y="1938969"/>
              <a:ext cx="0" cy="273594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5" name="グループ化 274"/>
          <p:cNvGrpSpPr/>
          <p:nvPr/>
        </p:nvGrpSpPr>
        <p:grpSpPr>
          <a:xfrm>
            <a:off x="282894" y="1549240"/>
            <a:ext cx="2318638" cy="1659181"/>
            <a:chOff x="1024333" y="1174516"/>
            <a:chExt cx="2318638" cy="1659181"/>
          </a:xfrm>
        </p:grpSpPr>
        <p:sp>
          <p:nvSpPr>
            <p:cNvPr id="276" name="正方形/長方形 275"/>
            <p:cNvSpPr/>
            <p:nvPr/>
          </p:nvSpPr>
          <p:spPr>
            <a:xfrm>
              <a:off x="1024333" y="1174516"/>
              <a:ext cx="2318638" cy="1170307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77" name="テキスト ボックス 276"/>
            <p:cNvSpPr txBox="1">
              <a:spLocks noChangeAspect="1"/>
            </p:cNvSpPr>
            <p:nvPr/>
          </p:nvSpPr>
          <p:spPr>
            <a:xfrm>
              <a:off x="1925236" y="2310477"/>
              <a:ext cx="6275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ja-JP" altLang="en-US" sz="28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2604722" y="1564608"/>
            <a:ext cx="2018837" cy="1606431"/>
            <a:chOff x="4328516" y="4338896"/>
            <a:chExt cx="2018837" cy="1606431"/>
          </a:xfrm>
        </p:grpSpPr>
        <p:sp>
          <p:nvSpPr>
            <p:cNvPr id="278" name="正方形/長方形 277"/>
            <p:cNvSpPr/>
            <p:nvPr/>
          </p:nvSpPr>
          <p:spPr>
            <a:xfrm>
              <a:off x="4328516" y="4338896"/>
              <a:ext cx="2018837" cy="1150017"/>
            </a:xfrm>
            <a:prstGeom prst="rect">
              <a:avLst/>
            </a:prstGeom>
            <a:noFill/>
            <a:ln w="254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79" name="テキスト ボックス 278"/>
            <p:cNvSpPr txBox="1">
              <a:spLocks noChangeAspect="1"/>
            </p:cNvSpPr>
            <p:nvPr/>
          </p:nvSpPr>
          <p:spPr>
            <a:xfrm>
              <a:off x="5082299" y="5422107"/>
              <a:ext cx="504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i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endParaRPr lang="ja-JP" altLang="en-US" sz="28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4662687" y="830573"/>
            <a:ext cx="4353779" cy="1175371"/>
            <a:chOff x="3123529" y="5975337"/>
            <a:chExt cx="4353779" cy="1175371"/>
          </a:xfrm>
        </p:grpSpPr>
        <p:sp>
          <p:nvSpPr>
            <p:cNvPr id="13" name="角丸四角形 12"/>
            <p:cNvSpPr/>
            <p:nvPr/>
          </p:nvSpPr>
          <p:spPr>
            <a:xfrm>
              <a:off x="3180270" y="5975337"/>
              <a:ext cx="4297038" cy="117537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0" name="コンテンツ プレースホルダ 2"/>
            <p:cNvSpPr txBox="1">
              <a:spLocks/>
            </p:cNvSpPr>
            <p:nvPr/>
          </p:nvSpPr>
          <p:spPr bwMode="auto">
            <a:xfrm>
              <a:off x="3123529" y="6082237"/>
              <a:ext cx="4353778" cy="958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ja-JP" altLang="en-US" sz="2600" dirty="0" smtClean="0">
                  <a:latin typeface="+mn-lt"/>
                  <a:cs typeface="游ゴシック"/>
                </a:rPr>
                <a:t> 前提：</a:t>
              </a:r>
              <a:r>
                <a:rPr lang="en-US" altLang="ja-JP" sz="2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ja-JP" sz="26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c2</a:t>
              </a:r>
              <a:r>
                <a:rPr lang="ja-JP" altLang="en-US" sz="2600" dirty="0" smtClean="0">
                  <a:latin typeface="+mn-lt"/>
                  <a:cs typeface="游ゴシック"/>
                </a:rPr>
                <a:t>が共通となったとき</a:t>
              </a:r>
              <a:endParaRPr lang="en-US" altLang="ja-JP" sz="2600" dirty="0" smtClean="0">
                <a:latin typeface="+mn-lt"/>
                <a:cs typeface="游ゴシック"/>
              </a:endParaRPr>
            </a:p>
            <a:p>
              <a:pPr marL="0" indent="0" algn="ctr" defTabSz="914400" eaLnBrk="1" hangingPunct="1">
                <a:buNone/>
              </a:pPr>
              <a:r>
                <a:rPr lang="en-US" altLang="ja-JP" sz="2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ja-JP" sz="26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s2</a:t>
              </a:r>
              <a:r>
                <a:rPr lang="ja-JP" altLang="en-US" sz="2600" dirty="0" smtClean="0">
                  <a:latin typeface="+mn-lt"/>
                  <a:cs typeface="游ゴシック"/>
                </a:rPr>
                <a:t>も共通となる</a:t>
              </a:r>
              <a:endParaRPr lang="en-US" altLang="ja-JP" sz="2600" dirty="0" smtClean="0">
                <a:latin typeface="+mn-lt"/>
                <a:cs typeface="游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698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研究背景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5690031" y="1915347"/>
            <a:ext cx="3256620" cy="2279766"/>
            <a:chOff x="5251959" y="1424191"/>
            <a:chExt cx="3256620" cy="2279766"/>
          </a:xfrm>
        </p:grpSpPr>
        <p:grpSp>
          <p:nvGrpSpPr>
            <p:cNvPr id="34" name="グループ化 33"/>
            <p:cNvGrpSpPr/>
            <p:nvPr/>
          </p:nvGrpSpPr>
          <p:grpSpPr>
            <a:xfrm>
              <a:off x="5251959" y="1424191"/>
              <a:ext cx="2886647" cy="2125414"/>
              <a:chOff x="1133119" y="1505088"/>
              <a:chExt cx="2886647" cy="2125414"/>
            </a:xfrm>
          </p:grpSpPr>
          <p:grpSp>
            <p:nvGrpSpPr>
              <p:cNvPr id="21" name="グループ化 20"/>
              <p:cNvGrpSpPr/>
              <p:nvPr/>
            </p:nvGrpSpPr>
            <p:grpSpPr>
              <a:xfrm>
                <a:off x="1264835" y="1527002"/>
                <a:ext cx="2754931" cy="2103500"/>
                <a:chOff x="1255310" y="1397346"/>
                <a:chExt cx="2754931" cy="2103500"/>
              </a:xfrm>
            </p:grpSpPr>
            <p:pic>
              <p:nvPicPr>
                <p:cNvPr id="18" name="図 1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55310" y="1397346"/>
                  <a:ext cx="2754931" cy="2103500"/>
                </a:xfrm>
                <a:prstGeom prst="rect">
                  <a:avLst/>
                </a:prstGeom>
              </p:spPr>
            </p:pic>
            <p:sp>
              <p:nvSpPr>
                <p:cNvPr id="37" name="円柱 36"/>
                <p:cNvSpPr/>
                <p:nvPr/>
              </p:nvSpPr>
              <p:spPr bwMode="auto">
                <a:xfrm rot="7161039">
                  <a:off x="1711971" y="1762266"/>
                  <a:ext cx="687126" cy="681871"/>
                </a:xfrm>
                <a:prstGeom prst="can">
                  <a:avLst>
                    <a:gd name="adj" fmla="val 48786"/>
                  </a:avLst>
                </a:prstGeom>
                <a:gradFill flip="none" rotWithShape="1">
                  <a:gsLst>
                    <a:gs pos="83000">
                      <a:srgbClr val="1606EA">
                        <a:alpha val="66000"/>
                      </a:srgbClr>
                    </a:gs>
                    <a:gs pos="100000">
                      <a:srgbClr val="1606EA"/>
                    </a:gs>
                    <a:gs pos="13000">
                      <a:srgbClr val="FF0000"/>
                    </a:gs>
                    <a:gs pos="51000">
                      <a:schemeClr val="accent1">
                        <a:tint val="44500"/>
                        <a:satMod val="160000"/>
                        <a:alpha val="55000"/>
                      </a:schemeClr>
                    </a:gs>
                  </a:gsLst>
                  <a:lin ang="5400000" scaled="0"/>
                  <a:tileRect/>
                </a:gra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sp>
            <p:nvSpPr>
              <p:cNvPr id="27" name="テキスト ボックス 26"/>
              <p:cNvSpPr txBox="1"/>
              <p:nvPr/>
            </p:nvSpPr>
            <p:spPr>
              <a:xfrm>
                <a:off x="2475613" y="1505088"/>
                <a:ext cx="103890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s</a:t>
                </a:r>
                <a:r>
                  <a:rPr kumimoji="1" lang="en-US" altLang="ja-JP" sz="24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tack</a:t>
                </a:r>
                <a:endParaRPr kumimoji="1" lang="ja-JP" altLang="en-US" sz="24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1817058" y="2614251"/>
                <a:ext cx="8006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h</a:t>
                </a:r>
                <a:r>
                  <a:rPr kumimoji="1" lang="en-US" altLang="ja-JP" sz="24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ot</a:t>
                </a:r>
                <a:endParaRPr kumimoji="1" lang="ja-JP" altLang="en-US" sz="24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9" name="テキスト ボックス 28"/>
              <p:cNvSpPr txBox="1"/>
              <p:nvPr/>
            </p:nvSpPr>
            <p:spPr>
              <a:xfrm>
                <a:off x="1133119" y="2311920"/>
                <a:ext cx="7151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c</a:t>
                </a:r>
                <a:r>
                  <a:rPr kumimoji="1" lang="en-US" altLang="ja-JP" sz="24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old</a:t>
                </a:r>
                <a:endParaRPr kumimoji="1" lang="ja-JP" altLang="en-US" sz="24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cxnSp>
            <p:nvCxnSpPr>
              <p:cNvPr id="30" name="直線コネクタ 29"/>
              <p:cNvCxnSpPr>
                <a:stCxn id="27" idx="1"/>
              </p:cNvCxnSpPr>
              <p:nvPr/>
            </p:nvCxnSpPr>
            <p:spPr>
              <a:xfrm flipH="1">
                <a:off x="2055535" y="1735921"/>
                <a:ext cx="420078" cy="25485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グループ化 47"/>
            <p:cNvGrpSpPr/>
            <p:nvPr/>
          </p:nvGrpSpPr>
          <p:grpSpPr>
            <a:xfrm rot="1814616">
              <a:off x="7995195" y="3033561"/>
              <a:ext cx="513384" cy="670396"/>
              <a:chOff x="4096602" y="2005538"/>
              <a:chExt cx="513384" cy="670396"/>
            </a:xfrm>
          </p:grpSpPr>
          <p:sp>
            <p:nvSpPr>
              <p:cNvPr id="45" name="月 44"/>
              <p:cNvSpPr/>
              <p:nvPr/>
            </p:nvSpPr>
            <p:spPr>
              <a:xfrm rot="10800000">
                <a:off x="4230806" y="2050079"/>
                <a:ext cx="185548" cy="581313"/>
              </a:xfrm>
              <a:prstGeom prst="moon">
                <a:avLst>
                  <a:gd name="adj" fmla="val 2057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" name="月 45"/>
              <p:cNvSpPr/>
              <p:nvPr/>
            </p:nvSpPr>
            <p:spPr>
              <a:xfrm rot="10800000">
                <a:off x="4096602" y="2165267"/>
                <a:ext cx="134203" cy="386149"/>
              </a:xfrm>
              <a:prstGeom prst="moon">
                <a:avLst>
                  <a:gd name="adj" fmla="val 2057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" name="月 46"/>
              <p:cNvSpPr/>
              <p:nvPr/>
            </p:nvSpPr>
            <p:spPr>
              <a:xfrm rot="10800000">
                <a:off x="4359199" y="2005538"/>
                <a:ext cx="250787" cy="670396"/>
              </a:xfrm>
              <a:prstGeom prst="moon">
                <a:avLst>
                  <a:gd name="adj" fmla="val 2057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31" name="テキスト ボックス 30"/>
          <p:cNvSpPr txBox="1"/>
          <p:nvPr/>
        </p:nvSpPr>
        <p:spPr>
          <a:xfrm>
            <a:off x="558211" y="831114"/>
            <a:ext cx="80275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熱音響</a:t>
            </a:r>
            <a:r>
              <a:rPr kumimoji="1" lang="ja-JP" altLang="en-US" sz="3000" dirty="0">
                <a:latin typeface="ＭＳ Ｐゴシック" panose="020B0600070205080204" pitchFamily="50" charset="-128"/>
              </a:rPr>
              <a:t>とは・・・ </a:t>
            </a:r>
            <a:r>
              <a:rPr kumimoji="1" lang="ja-JP" altLang="en-US" sz="3000" u="heavy" dirty="0">
                <a:uFill>
                  <a:solidFill>
                    <a:srgbClr val="FF0000"/>
                  </a:solidFill>
                </a:uFill>
                <a:latin typeface="ＭＳ Ｐゴシック" panose="020B0600070205080204" pitchFamily="50" charset="-128"/>
              </a:rPr>
              <a:t>熱と音波の相互エネルギー</a:t>
            </a:r>
            <a:r>
              <a:rPr kumimoji="1" lang="ja-JP" altLang="en-US" sz="3000" u="heavy" dirty="0" smtClean="0">
                <a:uFill>
                  <a:solidFill>
                    <a:srgbClr val="FF0000"/>
                  </a:solidFill>
                </a:uFill>
                <a:latin typeface="ＭＳ Ｐゴシック" panose="020B0600070205080204" pitchFamily="50" charset="-128"/>
              </a:rPr>
              <a:t>変換</a:t>
            </a:r>
            <a:endParaRPr kumimoji="1" lang="ja-JP" altLang="en-US" sz="3000" u="heavy" dirty="0">
              <a:uFill>
                <a:solidFill>
                  <a:srgbClr val="FF0000"/>
                </a:solidFill>
              </a:uFill>
              <a:latin typeface="ＭＳ Ｐゴシック" panose="020B0600070205080204" pitchFamily="50" charset="-128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796039" y="1604832"/>
            <a:ext cx="5292918" cy="984885"/>
            <a:chOff x="954314" y="1812722"/>
            <a:chExt cx="4927082" cy="989656"/>
          </a:xfrm>
        </p:grpSpPr>
        <p:sp>
          <p:nvSpPr>
            <p:cNvPr id="33" name="テキスト ボックス 32"/>
            <p:cNvSpPr txBox="1"/>
            <p:nvPr/>
          </p:nvSpPr>
          <p:spPr>
            <a:xfrm>
              <a:off x="1059333" y="1812722"/>
              <a:ext cx="4822063" cy="98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熱</a:t>
              </a:r>
              <a:r>
                <a:rPr kumimoji="1" lang="en-US" altLang="ja-JP" sz="2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-</a:t>
              </a:r>
              <a:r>
                <a:rPr kumimoji="1" lang="ja-JP" altLang="en-US" sz="2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音波変換デバイス （スタック） に</a:t>
              </a:r>
              <a:endParaRPr kumimoji="1" lang="en-US" altLang="ja-JP" sz="2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en-US" altLang="ja-JP" sz="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/>
              </a:r>
              <a:br>
                <a:rPr kumimoji="1" lang="en-US" altLang="ja-JP" sz="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</a:br>
              <a:r>
                <a:rPr kumimoji="1" lang="ja-JP" altLang="en-US" sz="2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温度差をつけると音波が発生</a:t>
              </a:r>
              <a:endParaRPr kumimoji="1" lang="en-US" altLang="ja-JP" sz="2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" name="円弧 8"/>
            <p:cNvSpPr/>
            <p:nvPr/>
          </p:nvSpPr>
          <p:spPr>
            <a:xfrm flipH="1">
              <a:off x="954314" y="1931468"/>
              <a:ext cx="210039" cy="793304"/>
            </a:xfrm>
            <a:prstGeom prst="arc">
              <a:avLst>
                <a:gd name="adj1" fmla="val 16200000"/>
                <a:gd name="adj2" fmla="val 5441923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1" name="テキスト ボックス 40"/>
          <p:cNvSpPr txBox="1"/>
          <p:nvPr/>
        </p:nvSpPr>
        <p:spPr>
          <a:xfrm>
            <a:off x="1175836" y="4311175"/>
            <a:ext cx="679232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latin typeface="ＭＳ Ｐゴシック" panose="020B0600070205080204" pitchFamily="50" charset="-128"/>
              </a:rPr>
              <a:t>自励発振時の圧力</a:t>
            </a:r>
            <a:r>
              <a:rPr kumimoji="1" lang="ja-JP" altLang="en-US" sz="2800" dirty="0" smtClean="0">
                <a:latin typeface="ＭＳ Ｐゴシック" panose="020B0600070205080204" pitchFamily="50" charset="-128"/>
              </a:rPr>
              <a:t>振幅や接続可能な負荷</a:t>
            </a:r>
            <a:endParaRPr kumimoji="1" lang="en-US" altLang="ja-JP" sz="8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kumimoji="1" lang="ja-JP" altLang="en-US" sz="3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・・</a:t>
            </a:r>
            <a:r>
              <a:rPr kumimoji="1" lang="ja-JP" altLang="en-US" sz="3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</a:t>
            </a:r>
            <a:r>
              <a:rPr kumimoji="1" lang="ja-JP" altLang="en-US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ja-JP" altLang="en-US" sz="28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実用化する上で重要</a:t>
            </a:r>
            <a:endParaRPr kumimoji="1" lang="ja-JP" altLang="en-US" sz="30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35" name="グループ化 34"/>
          <p:cNvGrpSpPr/>
          <p:nvPr/>
        </p:nvGrpSpPr>
        <p:grpSpPr>
          <a:xfrm>
            <a:off x="467721" y="3603632"/>
            <a:ext cx="7085012" cy="644830"/>
            <a:chOff x="435478" y="5247533"/>
            <a:chExt cx="7085012" cy="775646"/>
          </a:xfrm>
        </p:grpSpPr>
        <p:sp>
          <p:nvSpPr>
            <p:cNvPr id="39" name="コンテンツ プレースホルダ 2"/>
            <p:cNvSpPr txBox="1">
              <a:spLocks/>
            </p:cNvSpPr>
            <p:nvPr/>
          </p:nvSpPr>
          <p:spPr>
            <a:xfrm>
              <a:off x="525375" y="5326406"/>
              <a:ext cx="6909389" cy="443350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algn="ctr" eaLnBrk="1" fontAlgn="auto" hangingPunct="1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ja-JP" altLang="en-US" sz="2400" dirty="0" smtClean="0">
                  <a:uFill>
                    <a:solidFill>
                      <a:srgbClr val="FF0000"/>
                    </a:solidFill>
                  </a:u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熱音響の利用 ・・・ 熱音響発電機，冷凍機の提案 </a:t>
              </a:r>
              <a:endParaRPr lang="en-US" altLang="ja-JP" sz="2400" dirty="0" smtClean="0">
                <a:uFill>
                  <a:solidFill>
                    <a:srgbClr val="FF0000"/>
                  </a:solidFill>
                </a:u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0" name="角丸四角形 39"/>
            <p:cNvSpPr/>
            <p:nvPr/>
          </p:nvSpPr>
          <p:spPr>
            <a:xfrm>
              <a:off x="435478" y="5247533"/>
              <a:ext cx="7085012" cy="775646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240883" y="5477035"/>
            <a:ext cx="8662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>
                <a:latin typeface="ＭＳ Ｐゴシック" panose="020B0600070205080204" pitchFamily="50" charset="-128"/>
              </a:rPr>
              <a:t>従来</a:t>
            </a:r>
            <a:r>
              <a:rPr kumimoji="1" lang="ja-JP" altLang="en-US" sz="2800" dirty="0">
                <a:latin typeface="ＭＳ Ｐゴシック" panose="020B0600070205080204" pitchFamily="50" charset="-128"/>
              </a:rPr>
              <a:t>は</a:t>
            </a:r>
            <a:r>
              <a:rPr kumimoji="1" lang="ja-JP" altLang="en-US" sz="2800" dirty="0" smtClean="0">
                <a:latin typeface="ＭＳ Ｐゴシック" panose="020B0600070205080204" pitchFamily="50" charset="-128"/>
              </a:rPr>
              <a:t>数値計算による圧力振幅の推定</a:t>
            </a:r>
            <a:endParaRPr kumimoji="1" lang="en-US" altLang="ja-JP" sz="8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kumimoji="1"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1" lang="ja-JP" altLang="en-US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実験装置の特性に基づいた推定は行われていない</a:t>
            </a:r>
            <a:endParaRPr kumimoji="1" lang="ja-JP" altLang="en-US" sz="28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821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+mn-lt"/>
                <a:ea typeface="ＭＳ Ｐゴシック" panose="020B0600070205080204" pitchFamily="50" charset="-128"/>
                <a:cs typeface="+mj-cs"/>
              </a:rPr>
              <a:t>補足：実験構成の妥当性（つづき）</a:t>
            </a:r>
            <a:endParaRPr kumimoji="1" lang="ja-JP" altLang="en-US" sz="4000" dirty="0">
              <a:latin typeface="+mn-lt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>
                <a:latin typeface="+mn-lt"/>
              </a:rPr>
              <a:pPr>
                <a:defRPr/>
              </a:pPr>
              <a:t>20</a:t>
            </a:fld>
            <a:endParaRPr lang="ja-JP" altLang="en-US" dirty="0">
              <a:latin typeface="+mn-lt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15" y="3191871"/>
            <a:ext cx="5460970" cy="931428"/>
          </a:xfrm>
          <a:prstGeom prst="rect">
            <a:avLst/>
          </a:prstGeom>
        </p:spPr>
      </p:pic>
      <p:grpSp>
        <p:nvGrpSpPr>
          <p:cNvPr id="19" name="グループ化 18"/>
          <p:cNvGrpSpPr/>
          <p:nvPr/>
        </p:nvGrpSpPr>
        <p:grpSpPr>
          <a:xfrm>
            <a:off x="6519629" y="625003"/>
            <a:ext cx="2600287" cy="1643531"/>
            <a:chOff x="415046" y="784632"/>
            <a:chExt cx="2600287" cy="1643531"/>
          </a:xfrm>
        </p:grpSpPr>
        <p:grpSp>
          <p:nvGrpSpPr>
            <p:cNvPr id="11" name="グループ化 10"/>
            <p:cNvGrpSpPr/>
            <p:nvPr/>
          </p:nvGrpSpPr>
          <p:grpSpPr>
            <a:xfrm>
              <a:off x="703572" y="784632"/>
              <a:ext cx="1936154" cy="1238348"/>
              <a:chOff x="3353656" y="2048558"/>
              <a:chExt cx="1754450" cy="1141100"/>
            </a:xfrm>
          </p:grpSpPr>
          <p:grpSp>
            <p:nvGrpSpPr>
              <p:cNvPr id="22" name="グループ化 11"/>
              <p:cNvGrpSpPr>
                <a:grpSpLocks/>
              </p:cNvGrpSpPr>
              <p:nvPr/>
            </p:nvGrpSpPr>
            <p:grpSpPr bwMode="auto">
              <a:xfrm>
                <a:off x="3391102" y="2805419"/>
                <a:ext cx="1304860" cy="384239"/>
                <a:chOff x="1943192" y="2257247"/>
                <a:chExt cx="1639880" cy="451079"/>
              </a:xfrm>
            </p:grpSpPr>
            <p:cxnSp>
              <p:nvCxnSpPr>
                <p:cNvPr id="23" name="直線コネクタ 22"/>
                <p:cNvCxnSpPr/>
                <p:nvPr/>
              </p:nvCxnSpPr>
              <p:spPr>
                <a:xfrm>
                  <a:off x="1943192" y="2257247"/>
                  <a:ext cx="163988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線コネクタ 23"/>
                <p:cNvCxnSpPr/>
                <p:nvPr/>
              </p:nvCxnSpPr>
              <p:spPr>
                <a:xfrm>
                  <a:off x="1943192" y="2708326"/>
                  <a:ext cx="1639879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" name="直線コネクタ 24"/>
              <p:cNvCxnSpPr/>
              <p:nvPr/>
            </p:nvCxnSpPr>
            <p:spPr bwMode="auto">
              <a:xfrm>
                <a:off x="3391102" y="2584450"/>
                <a:ext cx="1370102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headEnd type="none"/>
                <a:tailEnd type="arrow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/>
              <p:cNvCxnSpPr/>
              <p:nvPr/>
            </p:nvCxnSpPr>
            <p:spPr>
              <a:xfrm>
                <a:off x="3544220" y="2420057"/>
                <a:ext cx="0" cy="76297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テキスト ボックス 20"/>
              <p:cNvSpPr txBox="1">
                <a:spLocks noChangeArrowheads="1"/>
              </p:cNvSpPr>
              <p:nvPr/>
            </p:nvSpPr>
            <p:spPr bwMode="auto">
              <a:xfrm>
                <a:off x="4726971" y="2295134"/>
                <a:ext cx="381135" cy="482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ja-JP" i="1" dirty="0" smtClean="0"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x</a:t>
                </a:r>
                <a:endParaRPr lang="en-US" altLang="ja-JP" dirty="0"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8" name="直線コネクタ 27"/>
              <p:cNvCxnSpPr/>
              <p:nvPr/>
            </p:nvCxnSpPr>
            <p:spPr>
              <a:xfrm>
                <a:off x="4521756" y="2420057"/>
                <a:ext cx="0" cy="762976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テキスト ボックス 20"/>
              <p:cNvSpPr txBox="1">
                <a:spLocks noChangeArrowheads="1"/>
              </p:cNvSpPr>
              <p:nvPr/>
            </p:nvSpPr>
            <p:spPr bwMode="auto">
              <a:xfrm>
                <a:off x="3353656" y="2052684"/>
                <a:ext cx="381135" cy="425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ja-JP" sz="2400" dirty="0" smtClean="0"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0</a:t>
                </a:r>
                <a:endParaRPr lang="en-US" altLang="ja-JP" sz="2400" dirty="0"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テキスト ボックス 20"/>
              <p:cNvSpPr txBox="1">
                <a:spLocks noChangeArrowheads="1"/>
              </p:cNvSpPr>
              <p:nvPr/>
            </p:nvSpPr>
            <p:spPr bwMode="auto">
              <a:xfrm>
                <a:off x="4331185" y="2048558"/>
                <a:ext cx="381135" cy="425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ja-JP" sz="2400" i="1" dirty="0" smtClean="0"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l</a:t>
                </a:r>
                <a:endParaRPr lang="en-US" altLang="ja-JP" sz="2400" i="1" dirty="0"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endParaRPr>
              </a:p>
            </p:txBody>
          </p:sp>
        </p:grpSp>
        <p:graphicFrame>
          <p:nvGraphicFramePr>
            <p:cNvPr id="3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20638235"/>
                </p:ext>
              </p:extLst>
            </p:nvPr>
          </p:nvGraphicFramePr>
          <p:xfrm>
            <a:off x="1843511" y="2049303"/>
            <a:ext cx="1171822" cy="3788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459" name="数式" r:id="rId5" imgW="622080" imgH="203040" progId="Equation.3">
                    <p:embed/>
                  </p:oleObj>
                </mc:Choice>
                <mc:Fallback>
                  <p:oleObj name="数式" r:id="rId5" imgW="622080" imgH="203040" progId="Equation.3">
                    <p:embed/>
                    <p:pic>
                      <p:nvPicPr>
                        <p:cNvPr id="32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43511" y="2049303"/>
                          <a:ext cx="1171822" cy="37886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47491188"/>
                </p:ext>
              </p:extLst>
            </p:nvPr>
          </p:nvGraphicFramePr>
          <p:xfrm>
            <a:off x="415046" y="2060353"/>
            <a:ext cx="1162050" cy="346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460" name="数式" r:id="rId7" imgW="672840" imgH="203040" progId="Equation.3">
                    <p:embed/>
                  </p:oleObj>
                </mc:Choice>
                <mc:Fallback>
                  <p:oleObj name="数式" r:id="rId7" imgW="672840" imgH="203040" progId="Equation.3">
                    <p:embed/>
                    <p:pic>
                      <p:nvPicPr>
                        <p:cNvPr id="33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5046" y="2060353"/>
                          <a:ext cx="1162050" cy="3466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6" name="コンテンツ プレースホルダ 2"/>
          <p:cNvSpPr txBox="1">
            <a:spLocks/>
          </p:cNvSpPr>
          <p:nvPr/>
        </p:nvSpPr>
        <p:spPr bwMode="auto">
          <a:xfrm>
            <a:off x="2964461" y="788738"/>
            <a:ext cx="3215078" cy="42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ja-JP" altLang="en-US" sz="2400" dirty="0" smtClean="0">
                <a:latin typeface="+mn-lt"/>
                <a:cs typeface="游ゴシック"/>
              </a:rPr>
              <a:t>線形音響理論によれば</a:t>
            </a:r>
          </a:p>
        </p:txBody>
      </p:sp>
      <p:graphicFrame>
        <p:nvGraphicFramePr>
          <p:cNvPr id="4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7860403"/>
              </p:ext>
            </p:extLst>
          </p:nvPr>
        </p:nvGraphicFramePr>
        <p:xfrm>
          <a:off x="1947069" y="2327612"/>
          <a:ext cx="5249863" cy="848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461" name="数式" r:id="rId9" imgW="2806560" imgH="457200" progId="Equation.3">
                  <p:embed/>
                </p:oleObj>
              </mc:Choice>
              <mc:Fallback>
                <p:oleObj name="数式" r:id="rId9" imgW="2806560" imgH="457200" progId="Equation.3">
                  <p:embed/>
                  <p:pic>
                    <p:nvPicPr>
                      <p:cNvPr id="3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7069" y="2327612"/>
                        <a:ext cx="5249863" cy="84825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3743548"/>
              </p:ext>
            </p:extLst>
          </p:nvPr>
        </p:nvGraphicFramePr>
        <p:xfrm>
          <a:off x="3071814" y="4164271"/>
          <a:ext cx="2700526" cy="415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462" name="数式" r:id="rId11" imgW="1473120" imgH="228600" progId="Equation.3">
                  <p:embed/>
                </p:oleObj>
              </mc:Choice>
              <mc:Fallback>
                <p:oleObj name="数式" r:id="rId11" imgW="1473120" imgH="228600" progId="Equation.3">
                  <p:embed/>
                  <p:pic>
                    <p:nvPicPr>
                      <p:cNvPr id="3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14" y="4164271"/>
                        <a:ext cx="2700526" cy="41579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コンテンツ プレースホルダ 2"/>
          <p:cNvSpPr txBox="1">
            <a:spLocks/>
          </p:cNvSpPr>
          <p:nvPr/>
        </p:nvSpPr>
        <p:spPr bwMode="auto">
          <a:xfrm>
            <a:off x="1645325" y="4660482"/>
            <a:ext cx="5841325" cy="45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US" altLang="ja-JP" sz="2400" dirty="0" smtClean="0">
                <a:latin typeface="+mn-lt"/>
                <a:cs typeface="游ゴシック"/>
              </a:rPr>
              <a:t>3</a:t>
            </a:r>
            <a:r>
              <a:rPr lang="ja-JP" altLang="en-US" sz="2400" dirty="0" err="1" smtClean="0">
                <a:latin typeface="+mn-lt"/>
                <a:cs typeface="游ゴシック"/>
              </a:rPr>
              <a:t>つの</a:t>
            </a:r>
            <a:r>
              <a:rPr lang="ja-JP" altLang="en-US" sz="2400" dirty="0" smtClean="0">
                <a:latin typeface="+mn-lt"/>
                <a:cs typeface="游ゴシック"/>
              </a:rPr>
              <a:t>実験でセンサ間の管路は同一</a:t>
            </a:r>
          </a:p>
        </p:txBody>
      </p:sp>
      <p:grpSp>
        <p:nvGrpSpPr>
          <p:cNvPr id="41" name="グループ化 40"/>
          <p:cNvGrpSpPr/>
          <p:nvPr/>
        </p:nvGrpSpPr>
        <p:grpSpPr>
          <a:xfrm>
            <a:off x="1701198" y="1223604"/>
            <a:ext cx="4655754" cy="1057118"/>
            <a:chOff x="662658" y="1155728"/>
            <a:chExt cx="4655754" cy="1057118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5327" y="1155728"/>
              <a:ext cx="2553085" cy="1057118"/>
            </a:xfrm>
            <a:prstGeom prst="rect">
              <a:avLst/>
            </a:prstGeom>
          </p:spPr>
        </p:pic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658" y="1206682"/>
              <a:ext cx="1825334" cy="932087"/>
            </a:xfrm>
            <a:prstGeom prst="rect">
              <a:avLst/>
            </a:prstGeom>
          </p:spPr>
        </p:pic>
        <p:sp>
          <p:nvSpPr>
            <p:cNvPr id="48" name="コンテンツ プレースホルダ 2"/>
            <p:cNvSpPr txBox="1">
              <a:spLocks/>
            </p:cNvSpPr>
            <p:nvPr/>
          </p:nvSpPr>
          <p:spPr bwMode="auto">
            <a:xfrm>
              <a:off x="2375912" y="1486947"/>
              <a:ext cx="490326" cy="421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sz="2400" dirty="0" smtClean="0">
                  <a:latin typeface="+mn-lt"/>
                  <a:cs typeface="游ゴシック"/>
                </a:rPr>
                <a:t>,</a:t>
              </a:r>
              <a:endParaRPr lang="ja-JP" altLang="en-US" sz="2400" dirty="0" smtClean="0">
                <a:latin typeface="+mn-lt"/>
                <a:cs typeface="游ゴシック"/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2059898" y="5382370"/>
            <a:ext cx="5024204" cy="889000"/>
            <a:chOff x="2059898" y="5906245"/>
            <a:chExt cx="5024204" cy="889000"/>
          </a:xfrm>
        </p:grpSpPr>
        <p:graphicFrame>
          <p:nvGraphicFramePr>
            <p:cNvPr id="46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12055279"/>
                </p:ext>
              </p:extLst>
            </p:nvPr>
          </p:nvGraphicFramePr>
          <p:xfrm>
            <a:off x="2169319" y="5906245"/>
            <a:ext cx="4805363" cy="889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463" name="数式" r:id="rId15" imgW="2450880" imgH="457200" progId="Equation.3">
                    <p:embed/>
                  </p:oleObj>
                </mc:Choice>
                <mc:Fallback>
                  <p:oleObj name="数式" r:id="rId15" imgW="2450880" imgH="457200" progId="Equation.3">
                    <p:embed/>
                    <p:pic>
                      <p:nvPicPr>
                        <p:cNvPr id="43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9319" y="5906245"/>
                          <a:ext cx="4805363" cy="8890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角丸四角形 1"/>
            <p:cNvSpPr/>
            <p:nvPr/>
          </p:nvSpPr>
          <p:spPr>
            <a:xfrm>
              <a:off x="2059898" y="5906245"/>
              <a:ext cx="5024204" cy="888934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262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+mn-lt"/>
                <a:ea typeface="ＭＳ Ｐゴシック" panose="020B0600070205080204" pitchFamily="50" charset="-128"/>
                <a:cs typeface="+mj-cs"/>
              </a:rPr>
              <a:t>補足：実験構成の妥当性（つづき）</a:t>
            </a:r>
            <a:endParaRPr kumimoji="1" lang="ja-JP" altLang="en-US" sz="4000" dirty="0">
              <a:latin typeface="+mn-lt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>
                <a:latin typeface="+mn-lt"/>
              </a:rPr>
              <a:pPr>
                <a:defRPr/>
              </a:pPr>
              <a:t>21</a:t>
            </a:fld>
            <a:endParaRPr lang="ja-JP" altLang="en-US" dirty="0">
              <a:latin typeface="+mn-lt"/>
            </a:endParaRPr>
          </a:p>
        </p:txBody>
      </p:sp>
      <p:sp>
        <p:nvSpPr>
          <p:cNvPr id="149" name="コンテンツ プレースホルダ 2"/>
          <p:cNvSpPr txBox="1">
            <a:spLocks/>
          </p:cNvSpPr>
          <p:nvPr/>
        </p:nvSpPr>
        <p:spPr bwMode="auto">
          <a:xfrm>
            <a:off x="362319" y="2390421"/>
            <a:ext cx="4003111" cy="87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ja-JP" altLang="en-US" sz="2400" dirty="0" smtClean="0">
                <a:latin typeface="+mn-lt"/>
                <a:cs typeface="游ゴシック"/>
              </a:rPr>
              <a:t>エンジン発振時の時間応答</a:t>
            </a:r>
            <a:endParaRPr lang="en-US" altLang="ja-JP" sz="2400" dirty="0" smtClean="0">
              <a:latin typeface="+mn-lt"/>
              <a:cs typeface="游ゴシック"/>
            </a:endParaRPr>
          </a:p>
          <a:p>
            <a:pPr marL="0" indent="0" algn="ctr" defTabSz="914400" eaLnBrk="1" hangingPunct="1">
              <a:buNone/>
            </a:pPr>
            <a:r>
              <a:rPr lang="ja-JP" altLang="en-US" sz="2400" dirty="0" smtClean="0">
                <a:latin typeface="+mn-lt"/>
                <a:cs typeface="游ゴシック"/>
              </a:rPr>
              <a:t>発振周波数 </a:t>
            </a:r>
            <a:r>
              <a:rPr lang="en-US" altLang="ja-JP" sz="2400" dirty="0" smtClean="0">
                <a:latin typeface="+mn-lt"/>
                <a:cs typeface="游ゴシック"/>
              </a:rPr>
              <a:t>82 [Hz]</a:t>
            </a:r>
            <a:endParaRPr lang="ja-JP" altLang="en-US" sz="2400" dirty="0" smtClean="0">
              <a:latin typeface="+mn-lt"/>
              <a:cs typeface="游ゴシック"/>
            </a:endParaRPr>
          </a:p>
        </p:txBody>
      </p:sp>
      <p:sp>
        <p:nvSpPr>
          <p:cNvPr id="151" name="コンテンツ プレースホルダ 2"/>
          <p:cNvSpPr txBox="1">
            <a:spLocks/>
          </p:cNvSpPr>
          <p:nvPr/>
        </p:nvSpPr>
        <p:spPr bwMode="auto">
          <a:xfrm>
            <a:off x="5049778" y="2241687"/>
            <a:ext cx="3808472" cy="72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ja-JP" altLang="en-US" sz="2400" dirty="0" smtClean="0">
                <a:latin typeface="+mn-lt"/>
                <a:cs typeface="游ゴシック"/>
              </a:rPr>
              <a:t>コアの周波数応答計測時のセンサ出力</a:t>
            </a:r>
          </a:p>
        </p:txBody>
      </p:sp>
      <p:grpSp>
        <p:nvGrpSpPr>
          <p:cNvPr id="12" name="グループ化 11"/>
          <p:cNvGrpSpPr/>
          <p:nvPr/>
        </p:nvGrpSpPr>
        <p:grpSpPr>
          <a:xfrm>
            <a:off x="57977" y="3374064"/>
            <a:ext cx="4448740" cy="3210344"/>
            <a:chOff x="86552" y="3374064"/>
            <a:chExt cx="4448740" cy="3210344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608" y="3466215"/>
              <a:ext cx="4285684" cy="2890135"/>
            </a:xfrm>
            <a:prstGeom prst="rect">
              <a:avLst/>
            </a:prstGeom>
          </p:spPr>
        </p:pic>
        <p:sp>
          <p:nvSpPr>
            <p:cNvPr id="153" name="コンテンツ プレースホルダ 2"/>
            <p:cNvSpPr txBox="1">
              <a:spLocks/>
            </p:cNvSpPr>
            <p:nvPr/>
          </p:nvSpPr>
          <p:spPr bwMode="auto">
            <a:xfrm>
              <a:off x="2069574" y="6202646"/>
              <a:ext cx="1149875" cy="3817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sz="2000" dirty="0">
                  <a:cs typeface="游ゴシック"/>
                </a:rPr>
                <a:t>T</a:t>
              </a:r>
              <a:r>
                <a:rPr lang="en-US" altLang="ja-JP" sz="2000" dirty="0" smtClean="0">
                  <a:cs typeface="游ゴシック"/>
                </a:rPr>
                <a:t>ime [s]</a:t>
              </a:r>
            </a:p>
          </p:txBody>
        </p:sp>
        <p:sp>
          <p:nvSpPr>
            <p:cNvPr id="157" name="コンテンツ プレースホルダ 2"/>
            <p:cNvSpPr txBox="1">
              <a:spLocks/>
            </p:cNvSpPr>
            <p:nvPr/>
          </p:nvSpPr>
          <p:spPr bwMode="auto">
            <a:xfrm rot="16200000">
              <a:off x="-1136858" y="4597474"/>
              <a:ext cx="2828581" cy="3817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sz="2000" dirty="0" smtClean="0">
                  <a:cs typeface="游ゴシック"/>
                </a:rPr>
                <a:t>Pressure amplitude [Pa]</a:t>
              </a:r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4668015" y="3368043"/>
            <a:ext cx="4447410" cy="3216365"/>
            <a:chOff x="4668015" y="3368043"/>
            <a:chExt cx="4447410" cy="3216365"/>
          </a:xfrm>
        </p:grpSpPr>
        <p:grpSp>
          <p:nvGrpSpPr>
            <p:cNvPr id="13" name="グループ化 12"/>
            <p:cNvGrpSpPr/>
            <p:nvPr/>
          </p:nvGrpSpPr>
          <p:grpSpPr>
            <a:xfrm>
              <a:off x="4668015" y="3368043"/>
              <a:ext cx="4447410" cy="3216365"/>
              <a:chOff x="4496565" y="3368043"/>
              <a:chExt cx="4447410" cy="3216365"/>
            </a:xfrm>
          </p:grpSpPr>
          <p:pic>
            <p:nvPicPr>
              <p:cNvPr id="11" name="図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8291" y="3466215"/>
                <a:ext cx="4285684" cy="2890135"/>
              </a:xfrm>
              <a:prstGeom prst="rect">
                <a:avLst/>
              </a:prstGeom>
            </p:spPr>
          </p:pic>
          <p:sp>
            <p:nvSpPr>
              <p:cNvPr id="177" name="コンテンツ プレースホルダ 2"/>
              <p:cNvSpPr txBox="1">
                <a:spLocks/>
              </p:cNvSpPr>
              <p:nvPr/>
            </p:nvSpPr>
            <p:spPr bwMode="auto">
              <a:xfrm>
                <a:off x="5744586" y="6202646"/>
                <a:ext cx="2497078" cy="38176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400" eaLnBrk="1" hangingPunct="1">
                  <a:buNone/>
                </a:pPr>
                <a:r>
                  <a:rPr lang="en-US" altLang="ja-JP" sz="2000" dirty="0" smtClean="0">
                    <a:cs typeface="游ゴシック"/>
                  </a:rPr>
                  <a:t>Frequency </a:t>
                </a:r>
                <a:r>
                  <a:rPr lang="en-US" altLang="ja-JP" sz="2000" dirty="0">
                    <a:cs typeface="游ゴシック"/>
                  </a:rPr>
                  <a:t>[Hz]</a:t>
                </a:r>
              </a:p>
              <a:p>
                <a:pPr marL="0" indent="0" algn="ctr" defTabSz="914400" eaLnBrk="1" hangingPunct="1">
                  <a:buNone/>
                </a:pPr>
                <a:endParaRPr lang="en-US" altLang="ja-JP" sz="2000" dirty="0" smtClean="0">
                  <a:cs typeface="游ゴシック"/>
                </a:endParaRPr>
              </a:p>
            </p:txBody>
          </p:sp>
          <p:sp>
            <p:nvSpPr>
              <p:cNvPr id="180" name="コンテンツ プレースホルダ 2"/>
              <p:cNvSpPr txBox="1">
                <a:spLocks/>
              </p:cNvSpPr>
              <p:nvPr/>
            </p:nvSpPr>
            <p:spPr bwMode="auto">
              <a:xfrm rot="16200000">
                <a:off x="3273155" y="4591453"/>
                <a:ext cx="2828581" cy="38176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400" eaLnBrk="1" hangingPunct="1">
                  <a:buNone/>
                </a:pPr>
                <a:r>
                  <a:rPr lang="en-US" altLang="ja-JP" sz="2000" dirty="0" smtClean="0">
                    <a:cs typeface="游ゴシック"/>
                  </a:rPr>
                  <a:t>Pressure amplitude [Pa]</a:t>
                </a:r>
              </a:p>
            </p:txBody>
          </p:sp>
        </p:grpSp>
        <p:sp>
          <p:nvSpPr>
            <p:cNvPr id="7" name="楕円 6"/>
            <p:cNvSpPr/>
            <p:nvPr/>
          </p:nvSpPr>
          <p:spPr>
            <a:xfrm>
              <a:off x="5786810" y="4527357"/>
              <a:ext cx="180000" cy="1800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2" name="楕円 151"/>
            <p:cNvSpPr/>
            <p:nvPr/>
          </p:nvSpPr>
          <p:spPr>
            <a:xfrm>
              <a:off x="5792055" y="5597226"/>
              <a:ext cx="180000" cy="1800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8172450" y="3567113"/>
              <a:ext cx="302307" cy="328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1" name="コンテンツ プレースホルダ 2"/>
          <p:cNvSpPr txBox="1">
            <a:spLocks/>
          </p:cNvSpPr>
          <p:nvPr/>
        </p:nvSpPr>
        <p:spPr bwMode="auto">
          <a:xfrm>
            <a:off x="2964461" y="788738"/>
            <a:ext cx="3215078" cy="42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ja-JP" altLang="en-US" dirty="0" smtClean="0">
                <a:latin typeface="+mn-lt"/>
                <a:cs typeface="游ゴシック"/>
              </a:rPr>
              <a:t>実験的に確認</a:t>
            </a:r>
          </a:p>
        </p:txBody>
      </p:sp>
      <p:sp>
        <p:nvSpPr>
          <p:cNvPr id="182" name="コンテンツ プレースホルダ 2"/>
          <p:cNvSpPr txBox="1">
            <a:spLocks/>
          </p:cNvSpPr>
          <p:nvPr/>
        </p:nvSpPr>
        <p:spPr bwMode="auto">
          <a:xfrm>
            <a:off x="804863" y="1492395"/>
            <a:ext cx="7534275" cy="48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ja-JP" altLang="en-US" sz="2400" u="sng" dirty="0" smtClean="0">
                <a:cs typeface="游ゴシック"/>
              </a:rPr>
              <a:t>エンジン発振時と周波数応答計測時で同一に振舞う </a:t>
            </a:r>
            <a:endParaRPr lang="en-US" altLang="ja-JP" sz="2400" u="sng" dirty="0" smtClean="0">
              <a:cs typeface="游ゴシック"/>
            </a:endParaRPr>
          </a:p>
          <a:p>
            <a:pPr marL="0" indent="0" algn="ctr" defTabSz="914400" eaLnBrk="1" hangingPunct="1">
              <a:buNone/>
            </a:pPr>
            <a:endParaRPr lang="en-US" altLang="ja-JP" sz="2400" dirty="0" smtClean="0">
              <a:cs typeface="游ゴシック"/>
            </a:endParaRPr>
          </a:p>
        </p:txBody>
      </p:sp>
      <p:sp>
        <p:nvSpPr>
          <p:cNvPr id="183" name="コンテンツ プレースホルダ 2"/>
          <p:cNvSpPr txBox="1">
            <a:spLocks/>
          </p:cNvSpPr>
          <p:nvPr/>
        </p:nvSpPr>
        <p:spPr bwMode="auto">
          <a:xfrm>
            <a:off x="5464141" y="2948514"/>
            <a:ext cx="3051209" cy="48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US" altLang="ja-JP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ja-JP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c2</a:t>
            </a:r>
            <a:r>
              <a:rPr lang="ja-JP" altLang="en-US" sz="2400" dirty="0" smtClean="0">
                <a:cs typeface="游ゴシック"/>
              </a:rPr>
              <a:t>の目標値 </a:t>
            </a:r>
            <a:r>
              <a:rPr lang="en-US" altLang="ja-JP" sz="2400" dirty="0" smtClean="0">
                <a:cs typeface="游ゴシック"/>
              </a:rPr>
              <a:t>200 [Pa]</a:t>
            </a:r>
          </a:p>
        </p:txBody>
      </p:sp>
      <p:cxnSp>
        <p:nvCxnSpPr>
          <p:cNvPr id="17" name="直線コネクタ 16"/>
          <p:cNvCxnSpPr/>
          <p:nvPr/>
        </p:nvCxnSpPr>
        <p:spPr>
          <a:xfrm>
            <a:off x="4583113" y="2371371"/>
            <a:ext cx="0" cy="426078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75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72" y="1974893"/>
            <a:ext cx="6937257" cy="4678276"/>
          </a:xfrm>
          <a:prstGeom prst="rect">
            <a:avLst/>
          </a:prstGeom>
        </p:spPr>
      </p:pic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>
                <a:latin typeface="+mn-lt"/>
              </a:rPr>
              <a:pPr>
                <a:defRPr/>
              </a:pPr>
              <a:t>22</a:t>
            </a:fld>
            <a:endParaRPr lang="ja-JP" altLang="en-US" dirty="0">
              <a:latin typeface="+mn-lt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44" y="825500"/>
            <a:ext cx="4862512" cy="1020143"/>
          </a:xfrm>
          <a:prstGeom prst="rect">
            <a:avLst/>
          </a:prstGeom>
        </p:spPr>
      </p:pic>
      <p:sp>
        <p:nvSpPr>
          <p:cNvPr id="22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cs typeface="+mj-cs"/>
              </a:rPr>
              <a:t>ツールの開発：関数</a:t>
            </a:r>
            <a:r>
              <a:rPr kumimoji="1" lang="ja-JP" altLang="en-US" dirty="0" smtClean="0">
                <a:latin typeface="ＭＳ Ｐゴシック" panose="020B0600070205080204" pitchFamily="50" charset="-128"/>
                <a:cs typeface="+mj-cs"/>
              </a:rPr>
              <a:t> </a:t>
            </a:r>
            <a:r>
              <a:rPr kumimoji="1" lang="en-US" altLang="ja-JP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T(</a:t>
            </a:r>
            <a:r>
              <a:rPr kumimoji="1" lang="en-US" altLang="ja-JP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1" lang="en-US" altLang="ja-JP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ja-JP" altLang="en-US" sz="3200" dirty="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24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>
                <a:latin typeface="+mn-lt"/>
              </a:rPr>
              <a:pPr>
                <a:defRPr/>
              </a:pPr>
              <a:t>23</a:t>
            </a:fld>
            <a:endParaRPr lang="ja-JP" altLang="en-US" dirty="0">
              <a:latin typeface="+mn-lt"/>
            </a:endParaRPr>
          </a:p>
        </p:txBody>
      </p:sp>
      <p:sp>
        <p:nvSpPr>
          <p:cNvPr id="146" name="コンテンツ プレースホルダ 2"/>
          <p:cNvSpPr txBox="1">
            <a:spLocks/>
          </p:cNvSpPr>
          <p:nvPr/>
        </p:nvSpPr>
        <p:spPr bwMode="auto">
          <a:xfrm>
            <a:off x="2812488" y="932638"/>
            <a:ext cx="3519024" cy="55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ja-JP" altLang="en-US" sz="2400" dirty="0" smtClean="0">
                <a:cs typeface="游ゴシック"/>
              </a:rPr>
              <a:t>目標値への追従を確認</a:t>
            </a:r>
            <a:endParaRPr lang="en-US" altLang="ja-JP" sz="2400" dirty="0" smtClean="0">
              <a:cs typeface="游ゴシック"/>
            </a:endParaRPr>
          </a:p>
        </p:txBody>
      </p:sp>
      <p:grpSp>
        <p:nvGrpSpPr>
          <p:cNvPr id="147" name="グループ化 146"/>
          <p:cNvGrpSpPr/>
          <p:nvPr/>
        </p:nvGrpSpPr>
        <p:grpSpPr>
          <a:xfrm>
            <a:off x="382588" y="1570626"/>
            <a:ext cx="7599362" cy="5089507"/>
            <a:chOff x="382588" y="1570626"/>
            <a:chExt cx="7599362" cy="5089507"/>
          </a:xfrm>
        </p:grpSpPr>
        <p:pic>
          <p:nvPicPr>
            <p:cNvPr id="149" name="図 1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995" y="1570626"/>
              <a:ext cx="6980955" cy="4707745"/>
            </a:xfrm>
            <a:prstGeom prst="rect">
              <a:avLst/>
            </a:prstGeom>
          </p:spPr>
        </p:pic>
        <p:grpSp>
          <p:nvGrpSpPr>
            <p:cNvPr id="151" name="グループ化 150"/>
            <p:cNvGrpSpPr/>
            <p:nvPr/>
          </p:nvGrpSpPr>
          <p:grpSpPr>
            <a:xfrm>
              <a:off x="1975981" y="1608913"/>
              <a:ext cx="5017536" cy="2191859"/>
              <a:chOff x="1975981" y="1608913"/>
              <a:chExt cx="5017536" cy="2191859"/>
            </a:xfrm>
          </p:grpSpPr>
          <p:sp>
            <p:nvSpPr>
              <p:cNvPr id="180" name="テキスト ボックス 2"/>
              <p:cNvSpPr txBox="1">
                <a:spLocks noChangeArrowheads="1"/>
              </p:cNvSpPr>
              <p:nvPr/>
            </p:nvSpPr>
            <p:spPr bwMode="auto">
              <a:xfrm>
                <a:off x="2362994" y="1608913"/>
                <a:ext cx="200568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ja-JP" altLang="en-US" sz="2400" dirty="0" smtClean="0">
                    <a:solidFill>
                      <a:srgbClr val="FF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rPr>
                  <a:t>共振 </a:t>
                </a:r>
                <a:r>
                  <a:rPr lang="en-US" altLang="ja-JP" sz="2400" dirty="0" smtClean="0">
                    <a:solidFill>
                      <a:srgbClr val="FF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rPr>
                  <a:t>106 [Hz]</a:t>
                </a:r>
                <a:endParaRPr lang="ja-JP" altLang="en-US" sz="2400" dirty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endParaRPr>
              </a:p>
            </p:txBody>
          </p:sp>
          <p:sp>
            <p:nvSpPr>
              <p:cNvPr id="181" name="テキスト ボックス 2"/>
              <p:cNvSpPr txBox="1">
                <a:spLocks noChangeArrowheads="1"/>
              </p:cNvSpPr>
              <p:nvPr/>
            </p:nvSpPr>
            <p:spPr bwMode="auto">
              <a:xfrm>
                <a:off x="4676100" y="3339107"/>
                <a:ext cx="2317417" cy="46166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ja-JP" altLang="en-US" sz="2400" dirty="0" smtClean="0">
                    <a:solidFill>
                      <a:srgbClr val="3333FF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rPr>
                  <a:t>反共振 </a:t>
                </a:r>
                <a:r>
                  <a:rPr lang="en-US" altLang="ja-JP" sz="2400" dirty="0" smtClean="0">
                    <a:solidFill>
                      <a:srgbClr val="3333FF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rPr>
                  <a:t>195 [Hz]</a:t>
                </a:r>
                <a:endParaRPr lang="ja-JP" altLang="en-US" sz="2400" dirty="0">
                  <a:solidFill>
                    <a:srgbClr val="3333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endParaRPr>
              </a:p>
            </p:txBody>
          </p:sp>
          <p:cxnSp>
            <p:nvCxnSpPr>
              <p:cNvPr id="182" name="直線矢印コネクタ 181"/>
              <p:cNvCxnSpPr/>
              <p:nvPr/>
            </p:nvCxnSpPr>
            <p:spPr>
              <a:xfrm flipH="1" flipV="1">
                <a:off x="4063671" y="2813428"/>
                <a:ext cx="612429" cy="710822"/>
              </a:xfrm>
              <a:prstGeom prst="straightConnector1">
                <a:avLst/>
              </a:prstGeom>
              <a:ln w="19050">
                <a:solidFill>
                  <a:srgbClr val="3333FF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直線矢印コネクタ 182"/>
              <p:cNvCxnSpPr/>
              <p:nvPr/>
            </p:nvCxnSpPr>
            <p:spPr>
              <a:xfrm flipH="1">
                <a:off x="1975981" y="1906670"/>
                <a:ext cx="406064" cy="43286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" name="テキスト ボックス 2"/>
              <p:cNvSpPr txBox="1">
                <a:spLocks noChangeArrowheads="1"/>
              </p:cNvSpPr>
              <p:nvPr/>
            </p:nvSpPr>
            <p:spPr bwMode="auto">
              <a:xfrm>
                <a:off x="3365837" y="2075241"/>
                <a:ext cx="138985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ja-JP" sz="2400" dirty="0" smtClean="0">
                    <a:solidFill>
                      <a:srgbClr val="00B05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rPr>
                  <a:t>140 [Hz]</a:t>
                </a:r>
                <a:endParaRPr lang="ja-JP" altLang="en-US" sz="2400" dirty="0">
                  <a:solidFill>
                    <a:srgbClr val="00B05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endParaRPr>
              </a:p>
            </p:txBody>
          </p:sp>
          <p:cxnSp>
            <p:nvCxnSpPr>
              <p:cNvPr id="185" name="直線矢印コネクタ 184"/>
              <p:cNvCxnSpPr/>
              <p:nvPr/>
            </p:nvCxnSpPr>
            <p:spPr>
              <a:xfrm flipH="1">
                <a:off x="3099137" y="2339538"/>
                <a:ext cx="296070" cy="278425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2" name="コンテンツ プレースホルダ 2"/>
            <p:cNvSpPr txBox="1">
              <a:spLocks/>
            </p:cNvSpPr>
            <p:nvPr/>
          </p:nvSpPr>
          <p:spPr bwMode="auto">
            <a:xfrm>
              <a:off x="3981450" y="6278371"/>
              <a:ext cx="1504950" cy="3817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dirty="0" smtClean="0">
                  <a:cs typeface="游ゴシック"/>
                </a:rPr>
                <a:t>time [s]</a:t>
              </a:r>
            </a:p>
          </p:txBody>
        </p:sp>
        <p:grpSp>
          <p:nvGrpSpPr>
            <p:cNvPr id="153" name="グループ化 152"/>
            <p:cNvGrpSpPr/>
            <p:nvPr/>
          </p:nvGrpSpPr>
          <p:grpSpPr>
            <a:xfrm>
              <a:off x="382588" y="3095625"/>
              <a:ext cx="589945" cy="1420692"/>
              <a:chOff x="382588" y="3095625"/>
              <a:chExt cx="589945" cy="1420692"/>
            </a:xfrm>
          </p:grpSpPr>
          <p:sp>
            <p:nvSpPr>
              <p:cNvPr id="157" name="コンテンツ プレースホルダ 2"/>
              <p:cNvSpPr txBox="1">
                <a:spLocks/>
              </p:cNvSpPr>
              <p:nvPr/>
            </p:nvSpPr>
            <p:spPr bwMode="auto">
              <a:xfrm rot="16200000">
                <a:off x="71306" y="3615090"/>
                <a:ext cx="1420692" cy="38176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400" eaLnBrk="1" hangingPunct="1">
                  <a:buNone/>
                </a:pPr>
                <a:r>
                  <a:rPr lang="en-US" altLang="ja-JP" i="1" dirty="0" smtClean="0">
                    <a:cs typeface="游ゴシック"/>
                  </a:rPr>
                  <a:t>P</a:t>
                </a:r>
                <a:r>
                  <a:rPr lang="en-US" altLang="ja-JP" dirty="0" smtClean="0">
                    <a:cs typeface="游ゴシック"/>
                  </a:rPr>
                  <a:t>  [Pa]</a:t>
                </a:r>
              </a:p>
            </p:txBody>
          </p:sp>
          <p:sp>
            <p:nvSpPr>
              <p:cNvPr id="177" name="正方形/長方形 11"/>
              <p:cNvSpPr>
                <a:spLocks noChangeArrowheads="1"/>
              </p:cNvSpPr>
              <p:nvPr/>
            </p:nvSpPr>
            <p:spPr bwMode="auto">
              <a:xfrm rot="16200000">
                <a:off x="345808" y="3799452"/>
                <a:ext cx="576262" cy="502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ja-JP" altLang="en-US" sz="4000" baseline="-25000" dirty="0">
                    <a:latin typeface="Calibri" panose="020F0502020204030204" pitchFamily="34" charset="0"/>
                  </a:rPr>
                  <a:t>＾</a:t>
                </a:r>
                <a:endParaRPr lang="en-US" altLang="ja-JP" sz="4000" baseline="-25000" dirty="0"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186" name="グループ化 185"/>
          <p:cNvGrpSpPr/>
          <p:nvPr/>
        </p:nvGrpSpPr>
        <p:grpSpPr>
          <a:xfrm>
            <a:off x="468313" y="-260145"/>
            <a:ext cx="8229600" cy="999920"/>
            <a:chOff x="468313" y="-260145"/>
            <a:chExt cx="8229600" cy="999920"/>
          </a:xfrm>
        </p:grpSpPr>
        <p:sp>
          <p:nvSpPr>
            <p:cNvPr id="187" name="タイトル 1"/>
            <p:cNvSpPr txBox="1">
              <a:spLocks/>
            </p:cNvSpPr>
            <p:nvPr/>
          </p:nvSpPr>
          <p:spPr>
            <a:xfrm>
              <a:off x="468313" y="0"/>
              <a:ext cx="8229600" cy="739775"/>
            </a:xfrm>
            <a:prstGeom prst="rect">
              <a:avLst/>
            </a:prstGeom>
          </p:spPr>
          <p:txBody>
            <a:bodyPr anchor="ctr">
              <a:normAutofit/>
            </a:bodyPr>
            <a:lstStyle/>
            <a:p>
              <a:pPr eaLnBrk="1" fontAlgn="auto" hangingPunct="1">
                <a:spcAft>
                  <a:spcPts val="0"/>
                </a:spcAft>
                <a:defRPr/>
              </a:pPr>
              <a:r>
                <a:rPr kumimoji="1" lang="ja-JP" altLang="en-US" sz="4000" dirty="0" smtClean="0">
                  <a:latin typeface="ＭＳ Ｐゴシック" panose="020B0600070205080204" pitchFamily="50" charset="-128"/>
                  <a:cs typeface="+mj-cs"/>
                </a:rPr>
                <a:t>ツールの開発：推定値 </a:t>
              </a:r>
              <a:r>
                <a:rPr kumimoji="1" lang="en-US" altLang="ja-JP" sz="4000" i="1" dirty="0" smtClean="0">
                  <a:latin typeface="ＭＳ Ｐゴシック" panose="020B0600070205080204" pitchFamily="50" charset="-128"/>
                  <a:cs typeface="+mj-cs"/>
                </a:rPr>
                <a:t>P</a:t>
              </a:r>
              <a:r>
                <a:rPr kumimoji="1" lang="ja-JP" altLang="en-US" sz="4000" dirty="0" smtClean="0">
                  <a:latin typeface="ＭＳ Ｐゴシック" panose="020B0600070205080204" pitchFamily="50" charset="-128"/>
                  <a:cs typeface="+mj-cs"/>
                </a:rPr>
                <a:t> の時間応答</a:t>
              </a:r>
              <a:endParaRPr kumimoji="1"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endParaRPr>
            </a:p>
          </p:txBody>
        </p:sp>
        <p:sp>
          <p:nvSpPr>
            <p:cNvPr id="188" name="正方形/長方形 11"/>
            <p:cNvSpPr>
              <a:spLocks noChangeArrowheads="1"/>
            </p:cNvSpPr>
            <p:nvPr/>
          </p:nvSpPr>
          <p:spPr bwMode="auto">
            <a:xfrm>
              <a:off x="5465201" y="-260145"/>
              <a:ext cx="57626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ja-JP" altLang="en-US" sz="7200" baseline="-25000" dirty="0">
                  <a:latin typeface="Calibri" panose="020F0502020204030204" pitchFamily="34" charset="0"/>
                </a:rPr>
                <a:t>＾</a:t>
              </a:r>
              <a:endParaRPr lang="en-US" altLang="ja-JP" sz="7200" baseline="-2500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148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>
                <a:latin typeface="+mn-lt"/>
              </a:rPr>
              <a:pPr>
                <a:defRPr/>
              </a:pPr>
              <a:t>24</a:t>
            </a:fld>
            <a:endParaRPr lang="ja-JP" altLang="en-US" dirty="0">
              <a:latin typeface="+mn-lt"/>
            </a:endParaRPr>
          </a:p>
        </p:txBody>
      </p:sp>
      <p:sp>
        <p:nvSpPr>
          <p:cNvPr id="146" name="テキスト ボックス 2"/>
          <p:cNvSpPr txBox="1">
            <a:spLocks noChangeArrowheads="1"/>
          </p:cNvSpPr>
          <p:nvPr/>
        </p:nvSpPr>
        <p:spPr bwMode="auto">
          <a:xfrm>
            <a:off x="2859254" y="803796"/>
            <a:ext cx="34254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・ ゲインは共振時に最小</a:t>
            </a:r>
            <a:endParaRPr lang="en-US" altLang="ja-JP" sz="2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游ゴシック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・ 反共振時は上限値近く</a:t>
            </a:r>
            <a:endParaRPr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游ゴシック"/>
            </a:endParaRPr>
          </a:p>
        </p:txBody>
      </p:sp>
      <p:sp>
        <p:nvSpPr>
          <p:cNvPr id="147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cs typeface="+mj-cs"/>
              </a:rPr>
              <a:t>ツールの開発：</a:t>
            </a:r>
            <a:r>
              <a:rPr kumimoji="1" lang="en-US" altLang="ja-JP" sz="4000" i="1" dirty="0" smtClean="0">
                <a:latin typeface="ＭＳ Ｐゴシック" panose="020B0600070205080204" pitchFamily="50" charset="-128"/>
                <a:cs typeface="+mj-cs"/>
              </a:rPr>
              <a:t>G </a:t>
            </a:r>
            <a:r>
              <a:rPr kumimoji="1" lang="en-US" altLang="ja-JP" sz="4000" dirty="0" smtClean="0">
                <a:latin typeface="ＭＳ Ｐゴシック" panose="020B0600070205080204" pitchFamily="50" charset="-128"/>
                <a:cs typeface="+mj-cs"/>
              </a:rPr>
              <a:t>(</a:t>
            </a:r>
            <a:r>
              <a:rPr kumimoji="1" lang="en-US" altLang="ja-JP" sz="4000" i="1" dirty="0" smtClean="0">
                <a:latin typeface="ＭＳ Ｐゴシック" panose="020B0600070205080204" pitchFamily="50" charset="-128"/>
                <a:cs typeface="+mj-cs"/>
              </a:rPr>
              <a:t>t</a:t>
            </a:r>
            <a:r>
              <a:rPr kumimoji="1" lang="en-US" altLang="ja-JP" sz="2600" i="1" dirty="0" smtClean="0">
                <a:latin typeface="ＭＳ Ｐゴシック" panose="020B0600070205080204" pitchFamily="50" charset="-128"/>
                <a:cs typeface="+mj-cs"/>
              </a:rPr>
              <a:t> </a:t>
            </a:r>
            <a:r>
              <a:rPr kumimoji="1" lang="en-US" altLang="ja-JP" sz="4000" dirty="0" smtClean="0">
                <a:latin typeface="ＭＳ Ｐゴシック" panose="020B0600070205080204" pitchFamily="50" charset="-128"/>
                <a:cs typeface="+mj-cs"/>
              </a:rPr>
              <a:t>)</a:t>
            </a:r>
            <a:r>
              <a:rPr kumimoji="1" lang="ja-JP" altLang="en-US" sz="4000" dirty="0" smtClean="0">
                <a:latin typeface="ＭＳ Ｐゴシック" panose="020B0600070205080204" pitchFamily="50" charset="-128"/>
                <a:cs typeface="+mj-cs"/>
              </a:rPr>
              <a:t> の時間応答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grpSp>
        <p:nvGrpSpPr>
          <p:cNvPr id="149" name="グループ化 148"/>
          <p:cNvGrpSpPr/>
          <p:nvPr/>
        </p:nvGrpSpPr>
        <p:grpSpPr>
          <a:xfrm>
            <a:off x="897700" y="1558123"/>
            <a:ext cx="7484300" cy="5102010"/>
            <a:chOff x="897700" y="1558123"/>
            <a:chExt cx="7484300" cy="5102010"/>
          </a:xfrm>
        </p:grpSpPr>
        <p:pic>
          <p:nvPicPr>
            <p:cNvPr id="151" name="図 15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752" y="1558123"/>
              <a:ext cx="7048248" cy="4753125"/>
            </a:xfrm>
            <a:prstGeom prst="rect">
              <a:avLst/>
            </a:prstGeom>
          </p:spPr>
        </p:pic>
        <p:grpSp>
          <p:nvGrpSpPr>
            <p:cNvPr id="152" name="グループ化 151"/>
            <p:cNvGrpSpPr/>
            <p:nvPr/>
          </p:nvGrpSpPr>
          <p:grpSpPr>
            <a:xfrm>
              <a:off x="897700" y="1786511"/>
              <a:ext cx="6845653" cy="4873622"/>
              <a:chOff x="633350" y="1786511"/>
              <a:chExt cx="6845653" cy="4873622"/>
            </a:xfrm>
          </p:grpSpPr>
          <p:sp>
            <p:nvSpPr>
              <p:cNvPr id="153" name="テキスト ボックス 2"/>
              <p:cNvSpPr txBox="1">
                <a:spLocks noChangeArrowheads="1"/>
              </p:cNvSpPr>
              <p:nvPr/>
            </p:nvSpPr>
            <p:spPr bwMode="auto">
              <a:xfrm>
                <a:off x="4545756" y="4473880"/>
                <a:ext cx="200568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ja-JP" altLang="en-US" sz="2400" dirty="0" smtClean="0">
                    <a:solidFill>
                      <a:srgbClr val="FF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rPr>
                  <a:t>共振 </a:t>
                </a:r>
                <a:r>
                  <a:rPr lang="en-US" altLang="ja-JP" sz="2400" dirty="0" smtClean="0">
                    <a:solidFill>
                      <a:srgbClr val="FF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rPr>
                  <a:t>106 [Hz]</a:t>
                </a:r>
                <a:endParaRPr lang="ja-JP" altLang="en-US" sz="2400" dirty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endParaRPr>
              </a:p>
            </p:txBody>
          </p:sp>
          <p:cxnSp>
            <p:nvCxnSpPr>
              <p:cNvPr id="157" name="直線矢印コネクタ 156"/>
              <p:cNvCxnSpPr/>
              <p:nvPr/>
            </p:nvCxnSpPr>
            <p:spPr>
              <a:xfrm flipH="1">
                <a:off x="4117150" y="4756629"/>
                <a:ext cx="464498" cy="624437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テキスト ボックス 2"/>
              <p:cNvSpPr txBox="1">
                <a:spLocks noChangeArrowheads="1"/>
              </p:cNvSpPr>
              <p:nvPr/>
            </p:nvSpPr>
            <p:spPr bwMode="auto">
              <a:xfrm>
                <a:off x="5161586" y="3257888"/>
                <a:ext cx="138985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ja-JP" sz="2400" dirty="0" smtClean="0">
                    <a:solidFill>
                      <a:srgbClr val="00B05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rPr>
                  <a:t>140 [Hz]</a:t>
                </a:r>
                <a:endParaRPr lang="ja-JP" altLang="en-US" sz="2400" dirty="0">
                  <a:solidFill>
                    <a:srgbClr val="00B05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endParaRPr>
              </a:p>
            </p:txBody>
          </p:sp>
          <p:cxnSp>
            <p:nvCxnSpPr>
              <p:cNvPr id="180" name="直線矢印コネクタ 179"/>
              <p:cNvCxnSpPr/>
              <p:nvPr/>
            </p:nvCxnSpPr>
            <p:spPr>
              <a:xfrm flipH="1" flipV="1">
                <a:off x="4733925" y="3059621"/>
                <a:ext cx="427662" cy="421150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テキスト ボックス 2"/>
              <p:cNvSpPr txBox="1">
                <a:spLocks noChangeArrowheads="1"/>
              </p:cNvSpPr>
              <p:nvPr/>
            </p:nvSpPr>
            <p:spPr bwMode="auto">
              <a:xfrm>
                <a:off x="5161586" y="2158287"/>
                <a:ext cx="2317417" cy="46166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ja-JP" altLang="en-US" sz="2400" dirty="0" smtClean="0">
                    <a:solidFill>
                      <a:srgbClr val="3333FF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rPr>
                  <a:t>反共振 </a:t>
                </a:r>
                <a:r>
                  <a:rPr lang="en-US" altLang="ja-JP" sz="2400" dirty="0" smtClean="0">
                    <a:solidFill>
                      <a:srgbClr val="3333FF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rPr>
                  <a:t>195 [Hz]</a:t>
                </a:r>
                <a:endParaRPr lang="ja-JP" altLang="en-US" sz="2400" dirty="0">
                  <a:solidFill>
                    <a:srgbClr val="3333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endParaRPr>
              </a:p>
            </p:txBody>
          </p:sp>
          <p:cxnSp>
            <p:nvCxnSpPr>
              <p:cNvPr id="182" name="直線矢印コネクタ 181"/>
              <p:cNvCxnSpPr/>
              <p:nvPr/>
            </p:nvCxnSpPr>
            <p:spPr>
              <a:xfrm flipH="1" flipV="1">
                <a:off x="4733925" y="1786511"/>
                <a:ext cx="427661" cy="541643"/>
              </a:xfrm>
              <a:prstGeom prst="straightConnector1">
                <a:avLst/>
              </a:prstGeom>
              <a:ln w="19050">
                <a:solidFill>
                  <a:srgbClr val="3333FF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3" name="コンテンツ プレースホルダ 2"/>
              <p:cNvSpPr txBox="1">
                <a:spLocks/>
              </p:cNvSpPr>
              <p:nvPr/>
            </p:nvSpPr>
            <p:spPr bwMode="auto">
              <a:xfrm>
                <a:off x="3981450" y="6278371"/>
                <a:ext cx="1504950" cy="38176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400" eaLnBrk="1" hangingPunct="1">
                  <a:buNone/>
                </a:pPr>
                <a:r>
                  <a:rPr lang="en-US" altLang="ja-JP" dirty="0" smtClean="0">
                    <a:cs typeface="游ゴシック"/>
                  </a:rPr>
                  <a:t>time [s]</a:t>
                </a:r>
              </a:p>
            </p:txBody>
          </p:sp>
          <p:sp>
            <p:nvSpPr>
              <p:cNvPr id="184" name="コンテンツ プレースホルダ 2"/>
              <p:cNvSpPr txBox="1">
                <a:spLocks/>
              </p:cNvSpPr>
              <p:nvPr/>
            </p:nvSpPr>
            <p:spPr bwMode="auto">
              <a:xfrm rot="16200000">
                <a:off x="-25060" y="3692716"/>
                <a:ext cx="1698582" cy="38176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400" eaLnBrk="1" hangingPunct="1">
                  <a:buNone/>
                </a:pPr>
                <a:r>
                  <a:rPr lang="en-US" altLang="ja-JP" dirty="0">
                    <a:cs typeface="游ゴシック"/>
                  </a:rPr>
                  <a:t>g</a:t>
                </a:r>
                <a:r>
                  <a:rPr lang="en-US" altLang="ja-JP" dirty="0" smtClean="0">
                    <a:cs typeface="游ゴシック"/>
                  </a:rPr>
                  <a:t>ain </a:t>
                </a:r>
                <a:r>
                  <a:rPr lang="en-US" altLang="ja-JP" i="1" dirty="0" smtClean="0">
                    <a:cs typeface="游ゴシック"/>
                  </a:rPr>
                  <a:t>G </a:t>
                </a:r>
                <a:r>
                  <a:rPr lang="en-US" altLang="ja-JP" dirty="0" smtClean="0">
                    <a:cs typeface="游ゴシック"/>
                  </a:rPr>
                  <a:t>(</a:t>
                </a:r>
                <a:r>
                  <a:rPr lang="en-US" altLang="ja-JP" i="1" dirty="0" smtClean="0">
                    <a:cs typeface="游ゴシック"/>
                  </a:rPr>
                  <a:t>t </a:t>
                </a:r>
                <a:r>
                  <a:rPr lang="en-US" altLang="ja-JP" dirty="0" smtClean="0">
                    <a:cs typeface="游ゴシック"/>
                  </a:rPr>
                  <a:t>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848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>
                <a:latin typeface="+mn-lt"/>
              </a:rPr>
              <a:pPr>
                <a:defRPr/>
              </a:pPr>
              <a:t>25</a:t>
            </a:fld>
            <a:endParaRPr lang="ja-JP" altLang="en-US" dirty="0">
              <a:latin typeface="+mn-lt"/>
            </a:endParaRPr>
          </a:p>
        </p:txBody>
      </p:sp>
      <p:sp>
        <p:nvSpPr>
          <p:cNvPr id="20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cs typeface="+mj-cs"/>
              </a:rPr>
              <a:t>ツールの開発：不安定な応答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42" y="2400300"/>
            <a:ext cx="6328317" cy="4267626"/>
          </a:xfrm>
          <a:prstGeom prst="rect">
            <a:avLst/>
          </a:prstGeom>
        </p:spPr>
      </p:pic>
      <p:grpSp>
        <p:nvGrpSpPr>
          <p:cNvPr id="22" name="グループ化 21"/>
          <p:cNvGrpSpPr/>
          <p:nvPr/>
        </p:nvGrpSpPr>
        <p:grpSpPr>
          <a:xfrm>
            <a:off x="2516180" y="896245"/>
            <a:ext cx="4111640" cy="509656"/>
            <a:chOff x="828675" y="1304418"/>
            <a:chExt cx="4111640" cy="509656"/>
          </a:xfrm>
        </p:grpSpPr>
        <p:sp>
          <p:nvSpPr>
            <p:cNvPr id="23" name="正方形/長方形 22"/>
            <p:cNvSpPr/>
            <p:nvPr/>
          </p:nvSpPr>
          <p:spPr>
            <a:xfrm>
              <a:off x="828675" y="1304418"/>
              <a:ext cx="4111640" cy="50965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コンテンツ プレースホルダ 2"/>
            <p:cNvSpPr txBox="1">
              <a:spLocks/>
            </p:cNvSpPr>
            <p:nvPr/>
          </p:nvSpPr>
          <p:spPr bwMode="auto">
            <a:xfrm>
              <a:off x="828675" y="1348057"/>
              <a:ext cx="4111640" cy="38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ja-JP" altLang="en-US" sz="2400" dirty="0" smtClean="0">
                  <a:cs typeface="游ゴシック"/>
                </a:rPr>
                <a:t>条件：</a:t>
              </a:r>
              <a:r>
                <a:rPr lang="en-US" altLang="ja-JP" sz="2400" i="1" dirty="0" smtClean="0">
                  <a:cs typeface="游ゴシック"/>
                </a:rPr>
                <a:t>P </a:t>
              </a:r>
              <a:r>
                <a:rPr lang="en-US" altLang="ja-JP" sz="2400" baseline="30000" dirty="0" smtClean="0">
                  <a:cs typeface="游ゴシック"/>
                </a:rPr>
                <a:t>*</a:t>
              </a:r>
              <a:r>
                <a:rPr lang="en-US" altLang="ja-JP" sz="2400" dirty="0" smtClean="0">
                  <a:cs typeface="游ゴシック"/>
                </a:rPr>
                <a:t> = 400 [Pa], 106 [Hz]</a:t>
              </a:r>
            </a:p>
          </p:txBody>
        </p:sp>
      </p:grpSp>
      <p:sp>
        <p:nvSpPr>
          <p:cNvPr id="25" name="コンテンツ プレースホルダ 2"/>
          <p:cNvSpPr txBox="1">
            <a:spLocks/>
          </p:cNvSpPr>
          <p:nvPr/>
        </p:nvSpPr>
        <p:spPr bwMode="auto">
          <a:xfrm>
            <a:off x="3205463" y="1995502"/>
            <a:ext cx="2733074" cy="3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US" altLang="ja-JP" sz="2400" i="1" dirty="0" smtClean="0">
                <a:cs typeface="游ゴシック"/>
              </a:rPr>
              <a:t>K</a:t>
            </a:r>
            <a:r>
              <a:rPr lang="en-US" altLang="ja-JP" sz="1400" i="1" dirty="0" smtClean="0">
                <a:cs typeface="游ゴシック"/>
              </a:rPr>
              <a:t> </a:t>
            </a:r>
            <a:r>
              <a:rPr lang="en-US" altLang="ja-JP" sz="2400" baseline="-25000" dirty="0" smtClean="0">
                <a:cs typeface="游ゴシック"/>
              </a:rPr>
              <a:t>P</a:t>
            </a:r>
            <a:r>
              <a:rPr lang="en-US" altLang="ja-JP" sz="2400" dirty="0" smtClean="0">
                <a:cs typeface="游ゴシック"/>
              </a:rPr>
              <a:t>= 0.1, </a:t>
            </a:r>
            <a:r>
              <a:rPr lang="en-US" altLang="ja-JP" sz="2400" i="1" dirty="0" smtClean="0">
                <a:cs typeface="游ゴシック"/>
              </a:rPr>
              <a:t>K</a:t>
            </a:r>
            <a:r>
              <a:rPr lang="en-US" altLang="ja-JP" sz="1400" i="1" dirty="0" smtClean="0">
                <a:cs typeface="游ゴシック"/>
              </a:rPr>
              <a:t> </a:t>
            </a:r>
            <a:r>
              <a:rPr lang="en-US" altLang="ja-JP" sz="2400" baseline="-25000" dirty="0" smtClean="0">
                <a:cs typeface="游ゴシック"/>
              </a:rPr>
              <a:t>I</a:t>
            </a:r>
            <a:r>
              <a:rPr lang="en-US" altLang="ja-JP" sz="2400" dirty="0" smtClean="0">
                <a:cs typeface="游ゴシック"/>
              </a:rPr>
              <a:t> = 15.0</a:t>
            </a:r>
          </a:p>
        </p:txBody>
      </p:sp>
      <p:sp>
        <p:nvSpPr>
          <p:cNvPr id="26" name="コンテンツ プレースホルダ 2"/>
          <p:cNvSpPr txBox="1">
            <a:spLocks/>
          </p:cNvSpPr>
          <p:nvPr/>
        </p:nvSpPr>
        <p:spPr bwMode="auto">
          <a:xfrm>
            <a:off x="1504021" y="1538575"/>
            <a:ext cx="6135959" cy="48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ja-JP" altLang="en-US" sz="2400" dirty="0" smtClean="0">
                <a:cs typeface="游ゴシック"/>
              </a:rPr>
              <a:t>目標値に収束せず持続振動する応答の一例</a:t>
            </a:r>
            <a:endParaRPr lang="en-US" altLang="ja-JP" sz="2400" dirty="0" smtClean="0">
              <a:cs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1759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>
                <a:latin typeface="+mn-lt"/>
              </a:rPr>
              <a:pPr>
                <a:defRPr/>
              </a:pPr>
              <a:t>26</a:t>
            </a:fld>
            <a:endParaRPr lang="ja-JP" altLang="en-US" dirty="0">
              <a:latin typeface="+mn-lt"/>
            </a:endParaRPr>
          </a:p>
        </p:txBody>
      </p:sp>
      <p:sp>
        <p:nvSpPr>
          <p:cNvPr id="20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cs typeface="+mj-cs"/>
              </a:rPr>
              <a:t>ツールの開発：安定条件の検討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grpSp>
        <p:nvGrpSpPr>
          <p:cNvPr id="21" name="グループ化 20"/>
          <p:cNvGrpSpPr/>
          <p:nvPr/>
        </p:nvGrpSpPr>
        <p:grpSpPr>
          <a:xfrm>
            <a:off x="2516180" y="896245"/>
            <a:ext cx="4111640" cy="509656"/>
            <a:chOff x="828675" y="1304418"/>
            <a:chExt cx="4111640" cy="509656"/>
          </a:xfrm>
        </p:grpSpPr>
        <p:sp>
          <p:nvSpPr>
            <p:cNvPr id="22" name="正方形/長方形 21"/>
            <p:cNvSpPr/>
            <p:nvPr/>
          </p:nvSpPr>
          <p:spPr>
            <a:xfrm>
              <a:off x="828675" y="1304418"/>
              <a:ext cx="4111640" cy="50965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コンテンツ プレースホルダ 2"/>
            <p:cNvSpPr txBox="1">
              <a:spLocks/>
            </p:cNvSpPr>
            <p:nvPr/>
          </p:nvSpPr>
          <p:spPr bwMode="auto">
            <a:xfrm>
              <a:off x="828675" y="1348057"/>
              <a:ext cx="4111640" cy="38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ja-JP" altLang="en-US" sz="2400" dirty="0" smtClean="0">
                  <a:cs typeface="游ゴシック"/>
                </a:rPr>
                <a:t>条件：</a:t>
              </a:r>
              <a:r>
                <a:rPr lang="en-US" altLang="ja-JP" sz="2400" i="1" dirty="0" smtClean="0">
                  <a:cs typeface="游ゴシック"/>
                </a:rPr>
                <a:t>P </a:t>
              </a:r>
              <a:r>
                <a:rPr lang="en-US" altLang="ja-JP" sz="2400" baseline="30000" dirty="0" smtClean="0">
                  <a:cs typeface="游ゴシック"/>
                </a:rPr>
                <a:t>*</a:t>
              </a:r>
              <a:r>
                <a:rPr lang="en-US" altLang="ja-JP" sz="2400" dirty="0" smtClean="0">
                  <a:cs typeface="游ゴシック"/>
                </a:rPr>
                <a:t> = 400 [Pa], 106 [Hz]</a:t>
              </a:r>
            </a:p>
          </p:txBody>
        </p:sp>
      </p:grpSp>
      <p:sp>
        <p:nvSpPr>
          <p:cNvPr id="24" name="コンテンツ プレースホルダ 2"/>
          <p:cNvSpPr txBox="1">
            <a:spLocks/>
          </p:cNvSpPr>
          <p:nvPr/>
        </p:nvSpPr>
        <p:spPr bwMode="auto">
          <a:xfrm>
            <a:off x="1727994" y="1538575"/>
            <a:ext cx="5688012" cy="48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US" altLang="ja-JP" sz="2400" i="1" dirty="0" smtClean="0">
                <a:cs typeface="游ゴシック"/>
              </a:rPr>
              <a:t>K</a:t>
            </a:r>
            <a:r>
              <a:rPr lang="en-US" altLang="ja-JP" sz="1400" i="1" dirty="0" smtClean="0">
                <a:cs typeface="游ゴシック"/>
              </a:rPr>
              <a:t> </a:t>
            </a:r>
            <a:r>
              <a:rPr lang="en-US" altLang="ja-JP" sz="2400" baseline="-25000" dirty="0" smtClean="0">
                <a:cs typeface="游ゴシック"/>
              </a:rPr>
              <a:t>P</a:t>
            </a:r>
            <a:r>
              <a:rPr lang="ja-JP" altLang="en-US" sz="2400" dirty="0">
                <a:cs typeface="游ゴシック"/>
              </a:rPr>
              <a:t>と</a:t>
            </a:r>
            <a:r>
              <a:rPr lang="en-US" altLang="ja-JP" sz="2400" i="1" dirty="0" smtClean="0">
                <a:cs typeface="游ゴシック"/>
              </a:rPr>
              <a:t>K</a:t>
            </a:r>
            <a:r>
              <a:rPr lang="en-US" altLang="ja-JP" sz="1400" i="1" dirty="0" smtClean="0">
                <a:cs typeface="游ゴシック"/>
              </a:rPr>
              <a:t> </a:t>
            </a:r>
            <a:r>
              <a:rPr lang="en-US" altLang="ja-JP" sz="2400" baseline="-25000" dirty="0" smtClean="0">
                <a:cs typeface="游ゴシック"/>
              </a:rPr>
              <a:t>I</a:t>
            </a:r>
            <a:r>
              <a:rPr lang="en-US" altLang="ja-JP" sz="800" dirty="0" smtClean="0">
                <a:cs typeface="游ゴシック"/>
              </a:rPr>
              <a:t> </a:t>
            </a:r>
            <a:r>
              <a:rPr lang="ja-JP" altLang="en-US" sz="2400" dirty="0" smtClean="0">
                <a:cs typeface="游ゴシック"/>
              </a:rPr>
              <a:t>を振った際の応答</a:t>
            </a:r>
            <a:endParaRPr lang="en-US" altLang="ja-JP" sz="2400" dirty="0" smtClean="0">
              <a:cs typeface="游ゴシック"/>
            </a:endParaRPr>
          </a:p>
        </p:txBody>
      </p:sp>
      <p:grpSp>
        <p:nvGrpSpPr>
          <p:cNvPr id="25" name="グループ化 24"/>
          <p:cNvGrpSpPr/>
          <p:nvPr/>
        </p:nvGrpSpPr>
        <p:grpSpPr>
          <a:xfrm>
            <a:off x="0" y="3276555"/>
            <a:ext cx="4588638" cy="3070891"/>
            <a:chOff x="69467" y="3495843"/>
            <a:chExt cx="4588638" cy="3070891"/>
          </a:xfrm>
        </p:grpSpPr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60" y="3495843"/>
              <a:ext cx="4384228" cy="2956591"/>
            </a:xfrm>
            <a:prstGeom prst="rect">
              <a:avLst/>
            </a:prstGeom>
          </p:spPr>
        </p:pic>
        <p:grpSp>
          <p:nvGrpSpPr>
            <p:cNvPr id="27" name="グループ化 26"/>
            <p:cNvGrpSpPr/>
            <p:nvPr/>
          </p:nvGrpSpPr>
          <p:grpSpPr>
            <a:xfrm>
              <a:off x="69467" y="4398326"/>
              <a:ext cx="4588638" cy="2168408"/>
              <a:chOff x="2222117" y="4398326"/>
              <a:chExt cx="4588638" cy="2168408"/>
            </a:xfrm>
          </p:grpSpPr>
          <p:sp>
            <p:nvSpPr>
              <p:cNvPr id="28" name="コンテンツ プレースホルダ 2"/>
              <p:cNvSpPr txBox="1">
                <a:spLocks/>
              </p:cNvSpPr>
              <p:nvPr/>
            </p:nvSpPr>
            <p:spPr bwMode="auto">
              <a:xfrm rot="16200000">
                <a:off x="6186486" y="4640833"/>
                <a:ext cx="866775" cy="38176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400" eaLnBrk="1" hangingPunct="1">
                  <a:buNone/>
                </a:pPr>
                <a:r>
                  <a:rPr lang="en-US" altLang="ja-JP" sz="2000" dirty="0">
                    <a:cs typeface="游ゴシック"/>
                  </a:rPr>
                  <a:t>G</a:t>
                </a:r>
                <a:r>
                  <a:rPr lang="en-US" altLang="ja-JP" sz="2000" dirty="0" smtClean="0">
                    <a:cs typeface="游ゴシック"/>
                  </a:rPr>
                  <a:t>ain</a:t>
                </a:r>
              </a:p>
            </p:txBody>
          </p:sp>
          <p:grpSp>
            <p:nvGrpSpPr>
              <p:cNvPr id="29" name="グループ化 28"/>
              <p:cNvGrpSpPr/>
              <p:nvPr/>
            </p:nvGrpSpPr>
            <p:grpSpPr>
              <a:xfrm>
                <a:off x="2222117" y="4410882"/>
                <a:ext cx="3013956" cy="2155852"/>
                <a:chOff x="78992" y="4410882"/>
                <a:chExt cx="3013956" cy="2155852"/>
              </a:xfrm>
            </p:grpSpPr>
            <p:sp>
              <p:nvSpPr>
                <p:cNvPr id="30" name="コンテンツ プレースホルダ 2"/>
                <p:cNvSpPr txBox="1">
                  <a:spLocks/>
                </p:cNvSpPr>
                <p:nvPr/>
              </p:nvSpPr>
              <p:spPr bwMode="auto">
                <a:xfrm>
                  <a:off x="1859623" y="6184972"/>
                  <a:ext cx="1233325" cy="381762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 marL="228600" indent="-228600" algn="l" rtl="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sz="2800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1pPr>
                  <a:lvl2pPr marL="6858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sz="2400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2pPr>
                  <a:lvl3pPr marL="11430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sz="2000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3pPr>
                  <a:lvl4pPr marL="16002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4pPr>
                  <a:lvl5pPr marL="20574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 defTabSz="914400" eaLnBrk="1" hangingPunct="1">
                    <a:buNone/>
                  </a:pPr>
                  <a:r>
                    <a:rPr lang="en-US" altLang="ja-JP" sz="2000" dirty="0">
                      <a:cs typeface="游ゴシック"/>
                    </a:rPr>
                    <a:t>T</a:t>
                  </a:r>
                  <a:r>
                    <a:rPr lang="en-US" altLang="ja-JP" sz="2000" dirty="0" smtClean="0">
                      <a:cs typeface="游ゴシック"/>
                    </a:rPr>
                    <a:t>ime [s]</a:t>
                  </a:r>
                </a:p>
              </p:txBody>
            </p:sp>
            <p:sp>
              <p:nvSpPr>
                <p:cNvPr id="31" name="コンテンツ プレースホルダ 2"/>
                <p:cNvSpPr txBox="1">
                  <a:spLocks/>
                </p:cNvSpPr>
                <p:nvPr/>
              </p:nvSpPr>
              <p:spPr bwMode="auto">
                <a:xfrm rot="16200000">
                  <a:off x="-163515" y="4653389"/>
                  <a:ext cx="866775" cy="381762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 marL="228600" indent="-228600" algn="l" rtl="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sz="2800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1pPr>
                  <a:lvl2pPr marL="6858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sz="2400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2pPr>
                  <a:lvl3pPr marL="11430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sz="2000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3pPr>
                  <a:lvl4pPr marL="16002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4pPr>
                  <a:lvl5pPr marL="20574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 defTabSz="914400" eaLnBrk="1" hangingPunct="1">
                    <a:buNone/>
                  </a:pPr>
                  <a:r>
                    <a:rPr lang="en-US" altLang="ja-JP" sz="2000" i="1" dirty="0" smtClean="0">
                      <a:cs typeface="游ゴシック"/>
                    </a:rPr>
                    <a:t>p</a:t>
                  </a:r>
                  <a:r>
                    <a:rPr lang="en-US" altLang="ja-JP" sz="2000" dirty="0" smtClean="0">
                      <a:cs typeface="游ゴシック"/>
                    </a:rPr>
                    <a:t> [Pa]</a:t>
                  </a:r>
                </a:p>
              </p:txBody>
            </p:sp>
          </p:grpSp>
        </p:grpSp>
      </p:grpSp>
      <p:grpSp>
        <p:nvGrpSpPr>
          <p:cNvPr id="32" name="グループ化 31"/>
          <p:cNvGrpSpPr/>
          <p:nvPr/>
        </p:nvGrpSpPr>
        <p:grpSpPr>
          <a:xfrm>
            <a:off x="4554538" y="3276555"/>
            <a:ext cx="4588638" cy="3070891"/>
            <a:chOff x="4554538" y="3276555"/>
            <a:chExt cx="4588638" cy="3070891"/>
          </a:xfrm>
        </p:grpSpPr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769" y="3276555"/>
              <a:ext cx="4352000" cy="2934857"/>
            </a:xfrm>
            <a:prstGeom prst="rect">
              <a:avLst/>
            </a:prstGeom>
          </p:spPr>
        </p:pic>
        <p:grpSp>
          <p:nvGrpSpPr>
            <p:cNvPr id="34" name="グループ化 33"/>
            <p:cNvGrpSpPr/>
            <p:nvPr/>
          </p:nvGrpSpPr>
          <p:grpSpPr>
            <a:xfrm>
              <a:off x="4554538" y="4179038"/>
              <a:ext cx="4588638" cy="2168408"/>
              <a:chOff x="2222117" y="4398326"/>
              <a:chExt cx="4588638" cy="2168408"/>
            </a:xfrm>
          </p:grpSpPr>
          <p:sp>
            <p:nvSpPr>
              <p:cNvPr id="35" name="コンテンツ プレースホルダ 2"/>
              <p:cNvSpPr txBox="1">
                <a:spLocks/>
              </p:cNvSpPr>
              <p:nvPr/>
            </p:nvSpPr>
            <p:spPr bwMode="auto">
              <a:xfrm rot="16200000">
                <a:off x="6186486" y="4640833"/>
                <a:ext cx="866775" cy="38176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400" eaLnBrk="1" hangingPunct="1">
                  <a:buNone/>
                </a:pPr>
                <a:r>
                  <a:rPr lang="en-US" altLang="ja-JP" sz="2000" dirty="0">
                    <a:cs typeface="游ゴシック"/>
                  </a:rPr>
                  <a:t>G</a:t>
                </a:r>
                <a:r>
                  <a:rPr lang="en-US" altLang="ja-JP" sz="2000" dirty="0" smtClean="0">
                    <a:cs typeface="游ゴシック"/>
                  </a:rPr>
                  <a:t>ain</a:t>
                </a:r>
              </a:p>
            </p:txBody>
          </p:sp>
          <p:grpSp>
            <p:nvGrpSpPr>
              <p:cNvPr id="36" name="グループ化 35"/>
              <p:cNvGrpSpPr/>
              <p:nvPr/>
            </p:nvGrpSpPr>
            <p:grpSpPr>
              <a:xfrm>
                <a:off x="2222117" y="4410882"/>
                <a:ext cx="3013956" cy="2155852"/>
                <a:chOff x="78992" y="4410882"/>
                <a:chExt cx="3013956" cy="2155852"/>
              </a:xfrm>
            </p:grpSpPr>
            <p:sp>
              <p:nvSpPr>
                <p:cNvPr id="37" name="コンテンツ プレースホルダ 2"/>
                <p:cNvSpPr txBox="1">
                  <a:spLocks/>
                </p:cNvSpPr>
                <p:nvPr/>
              </p:nvSpPr>
              <p:spPr bwMode="auto">
                <a:xfrm>
                  <a:off x="1859623" y="6184972"/>
                  <a:ext cx="1233325" cy="381762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 marL="228600" indent="-228600" algn="l" rtl="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sz="2800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1pPr>
                  <a:lvl2pPr marL="6858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sz="2400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2pPr>
                  <a:lvl3pPr marL="11430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sz="2000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3pPr>
                  <a:lvl4pPr marL="16002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4pPr>
                  <a:lvl5pPr marL="20574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 defTabSz="914400" eaLnBrk="1" hangingPunct="1">
                    <a:buNone/>
                  </a:pPr>
                  <a:r>
                    <a:rPr lang="en-US" altLang="ja-JP" sz="2000" dirty="0">
                      <a:cs typeface="游ゴシック"/>
                    </a:rPr>
                    <a:t>T</a:t>
                  </a:r>
                  <a:r>
                    <a:rPr lang="en-US" altLang="ja-JP" sz="2000" dirty="0" smtClean="0">
                      <a:cs typeface="游ゴシック"/>
                    </a:rPr>
                    <a:t>ime [s]</a:t>
                  </a:r>
                </a:p>
              </p:txBody>
            </p:sp>
            <p:sp>
              <p:nvSpPr>
                <p:cNvPr id="38" name="コンテンツ プレースホルダ 2"/>
                <p:cNvSpPr txBox="1">
                  <a:spLocks/>
                </p:cNvSpPr>
                <p:nvPr/>
              </p:nvSpPr>
              <p:spPr bwMode="auto">
                <a:xfrm rot="16200000">
                  <a:off x="-163515" y="4653389"/>
                  <a:ext cx="866775" cy="381762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 marL="228600" indent="-228600" algn="l" rtl="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sz="2800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1pPr>
                  <a:lvl2pPr marL="6858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sz="2400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2pPr>
                  <a:lvl3pPr marL="11430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sz="2000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3pPr>
                  <a:lvl4pPr marL="16002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4pPr>
                  <a:lvl5pPr marL="20574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 defTabSz="914400" eaLnBrk="1" hangingPunct="1">
                    <a:buNone/>
                  </a:pPr>
                  <a:r>
                    <a:rPr lang="en-US" altLang="ja-JP" sz="2000" i="1" dirty="0" smtClean="0">
                      <a:cs typeface="游ゴシック"/>
                    </a:rPr>
                    <a:t>p</a:t>
                  </a:r>
                  <a:r>
                    <a:rPr lang="en-US" altLang="ja-JP" sz="2000" dirty="0" smtClean="0">
                      <a:cs typeface="游ゴシック"/>
                    </a:rPr>
                    <a:t> [Pa]</a:t>
                  </a:r>
                </a:p>
              </p:txBody>
            </p:sp>
          </p:grpSp>
        </p:grpSp>
      </p:grpSp>
      <p:cxnSp>
        <p:nvCxnSpPr>
          <p:cNvPr id="39" name="直線コネクタ 38"/>
          <p:cNvCxnSpPr>
            <a:stCxn id="24" idx="2"/>
          </p:cNvCxnSpPr>
          <p:nvPr/>
        </p:nvCxnSpPr>
        <p:spPr>
          <a:xfrm>
            <a:off x="4572000" y="2025662"/>
            <a:ext cx="0" cy="432000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コンテンツ プレースホルダ 2"/>
          <p:cNvSpPr txBox="1">
            <a:spLocks/>
          </p:cNvSpPr>
          <p:nvPr/>
        </p:nvSpPr>
        <p:spPr bwMode="auto">
          <a:xfrm>
            <a:off x="1432192" y="1929705"/>
            <a:ext cx="1683430" cy="3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US" altLang="ja-JP" dirty="0" smtClean="0">
                <a:cs typeface="游ゴシック"/>
              </a:rPr>
              <a:t>Case (a)</a:t>
            </a:r>
          </a:p>
        </p:txBody>
      </p:sp>
      <p:sp>
        <p:nvSpPr>
          <p:cNvPr id="41" name="コンテンツ プレースホルダ 2"/>
          <p:cNvSpPr txBox="1">
            <a:spLocks/>
          </p:cNvSpPr>
          <p:nvPr/>
        </p:nvSpPr>
        <p:spPr bwMode="auto">
          <a:xfrm>
            <a:off x="6028378" y="1929705"/>
            <a:ext cx="1683430" cy="3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US" altLang="ja-JP" dirty="0" smtClean="0">
                <a:cs typeface="游ゴシック"/>
              </a:rPr>
              <a:t>Case (b)</a:t>
            </a:r>
          </a:p>
        </p:txBody>
      </p:sp>
      <p:grpSp>
        <p:nvGrpSpPr>
          <p:cNvPr id="42" name="グループ化 41"/>
          <p:cNvGrpSpPr/>
          <p:nvPr/>
        </p:nvGrpSpPr>
        <p:grpSpPr>
          <a:xfrm>
            <a:off x="907370" y="2589329"/>
            <a:ext cx="2733074" cy="452093"/>
            <a:chOff x="907370" y="2824462"/>
            <a:chExt cx="2733074" cy="452093"/>
          </a:xfrm>
        </p:grpSpPr>
        <p:sp>
          <p:nvSpPr>
            <p:cNvPr id="43" name="コンテンツ プレースホルダ 2"/>
            <p:cNvSpPr txBox="1">
              <a:spLocks/>
            </p:cNvSpPr>
            <p:nvPr/>
          </p:nvSpPr>
          <p:spPr bwMode="auto">
            <a:xfrm>
              <a:off x="907370" y="2824462"/>
              <a:ext cx="2733074" cy="38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sz="2400" i="1" dirty="0" smtClean="0">
                  <a:cs typeface="游ゴシック"/>
                </a:rPr>
                <a:t>K</a:t>
              </a:r>
              <a:r>
                <a:rPr lang="en-US" altLang="ja-JP" sz="1400" i="1" dirty="0" smtClean="0">
                  <a:cs typeface="游ゴシック"/>
                </a:rPr>
                <a:t> </a:t>
              </a:r>
              <a:r>
                <a:rPr lang="en-US" altLang="ja-JP" sz="2400" baseline="-25000" dirty="0" smtClean="0">
                  <a:cs typeface="游ゴシック"/>
                </a:rPr>
                <a:t>P</a:t>
              </a:r>
              <a:r>
                <a:rPr lang="en-US" altLang="ja-JP" sz="2400" dirty="0" smtClean="0">
                  <a:cs typeface="游ゴシック"/>
                </a:rPr>
                <a:t>= 0, </a:t>
              </a:r>
              <a:r>
                <a:rPr lang="en-US" altLang="ja-JP" sz="2400" i="1" dirty="0" smtClean="0">
                  <a:cs typeface="游ゴシック"/>
                </a:rPr>
                <a:t>K</a:t>
              </a:r>
              <a:r>
                <a:rPr lang="en-US" altLang="ja-JP" sz="1400" i="1" dirty="0" smtClean="0">
                  <a:cs typeface="游ゴシック"/>
                </a:rPr>
                <a:t> </a:t>
              </a:r>
              <a:r>
                <a:rPr lang="en-US" altLang="ja-JP" sz="2400" baseline="-25000" dirty="0" smtClean="0">
                  <a:cs typeface="游ゴシック"/>
                </a:rPr>
                <a:t>I</a:t>
              </a:r>
              <a:r>
                <a:rPr lang="en-US" altLang="ja-JP" sz="2400" dirty="0" smtClean="0">
                  <a:cs typeface="游ゴシック"/>
                </a:rPr>
                <a:t> = 1.0</a:t>
              </a:r>
            </a:p>
          </p:txBody>
        </p:sp>
        <p:sp>
          <p:nvSpPr>
            <p:cNvPr id="44" name="角丸四角形 43"/>
            <p:cNvSpPr/>
            <p:nvPr/>
          </p:nvSpPr>
          <p:spPr>
            <a:xfrm>
              <a:off x="1184365" y="2835964"/>
              <a:ext cx="2211977" cy="440591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5" name="グループ化 44"/>
          <p:cNvGrpSpPr/>
          <p:nvPr/>
        </p:nvGrpSpPr>
        <p:grpSpPr>
          <a:xfrm>
            <a:off x="5585294" y="2589329"/>
            <a:ext cx="2733074" cy="440591"/>
            <a:chOff x="5585294" y="2824462"/>
            <a:chExt cx="2733074" cy="440591"/>
          </a:xfrm>
        </p:grpSpPr>
        <p:sp>
          <p:nvSpPr>
            <p:cNvPr id="46" name="コンテンツ プレースホルダ 2"/>
            <p:cNvSpPr txBox="1">
              <a:spLocks/>
            </p:cNvSpPr>
            <p:nvPr/>
          </p:nvSpPr>
          <p:spPr bwMode="auto">
            <a:xfrm>
              <a:off x="5585294" y="2824462"/>
              <a:ext cx="2733074" cy="38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sz="2400" i="1" dirty="0" smtClean="0">
                  <a:cs typeface="游ゴシック"/>
                </a:rPr>
                <a:t>K</a:t>
              </a:r>
              <a:r>
                <a:rPr lang="en-US" altLang="ja-JP" sz="1400" i="1" dirty="0" smtClean="0">
                  <a:cs typeface="游ゴシック"/>
                </a:rPr>
                <a:t> </a:t>
              </a:r>
              <a:r>
                <a:rPr lang="en-US" altLang="ja-JP" sz="2400" baseline="-25000" dirty="0" smtClean="0">
                  <a:cs typeface="游ゴシック"/>
                </a:rPr>
                <a:t>P</a:t>
              </a:r>
              <a:r>
                <a:rPr lang="en-US" altLang="ja-JP" sz="2400" dirty="0" smtClean="0">
                  <a:cs typeface="游ゴシック"/>
                </a:rPr>
                <a:t>= 2.0, </a:t>
              </a:r>
              <a:r>
                <a:rPr lang="en-US" altLang="ja-JP" sz="2400" i="1" dirty="0" smtClean="0">
                  <a:cs typeface="游ゴシック"/>
                </a:rPr>
                <a:t>K</a:t>
              </a:r>
              <a:r>
                <a:rPr lang="en-US" altLang="ja-JP" sz="1400" i="1" dirty="0" smtClean="0">
                  <a:cs typeface="游ゴシック"/>
                </a:rPr>
                <a:t> </a:t>
              </a:r>
              <a:r>
                <a:rPr lang="en-US" altLang="ja-JP" sz="2400" baseline="-25000" dirty="0" smtClean="0">
                  <a:cs typeface="游ゴシック"/>
                </a:rPr>
                <a:t>I</a:t>
              </a:r>
              <a:r>
                <a:rPr lang="en-US" altLang="ja-JP" sz="2400" dirty="0" smtClean="0">
                  <a:cs typeface="游ゴシック"/>
                </a:rPr>
                <a:t> = 1.0</a:t>
              </a:r>
            </a:p>
          </p:txBody>
        </p:sp>
        <p:sp>
          <p:nvSpPr>
            <p:cNvPr id="47" name="角丸四角形 46"/>
            <p:cNvSpPr/>
            <p:nvPr/>
          </p:nvSpPr>
          <p:spPr>
            <a:xfrm>
              <a:off x="5766533" y="2824462"/>
              <a:ext cx="2370596" cy="440591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070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>
                <a:latin typeface="+mn-lt"/>
              </a:rPr>
              <a:pPr>
                <a:defRPr/>
              </a:pPr>
              <a:t>27</a:t>
            </a:fld>
            <a:endParaRPr lang="ja-JP" altLang="en-US" dirty="0">
              <a:latin typeface="+mn-lt"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16" y="2234671"/>
            <a:ext cx="5946168" cy="4454872"/>
          </a:xfrm>
          <a:prstGeom prst="rect">
            <a:avLst/>
          </a:prstGeom>
        </p:spPr>
      </p:pic>
      <p:sp>
        <p:nvSpPr>
          <p:cNvPr id="21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cs typeface="+mj-cs"/>
              </a:rPr>
              <a:t>ツールの開発：安定条件の検討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grpSp>
        <p:nvGrpSpPr>
          <p:cNvPr id="22" name="グループ化 21"/>
          <p:cNvGrpSpPr/>
          <p:nvPr/>
        </p:nvGrpSpPr>
        <p:grpSpPr>
          <a:xfrm>
            <a:off x="2516180" y="896245"/>
            <a:ext cx="4111640" cy="509656"/>
            <a:chOff x="828675" y="1304418"/>
            <a:chExt cx="4111640" cy="509656"/>
          </a:xfrm>
        </p:grpSpPr>
        <p:sp>
          <p:nvSpPr>
            <p:cNvPr id="23" name="正方形/長方形 22"/>
            <p:cNvSpPr/>
            <p:nvPr/>
          </p:nvSpPr>
          <p:spPr>
            <a:xfrm>
              <a:off x="828675" y="1304418"/>
              <a:ext cx="4111640" cy="50965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コンテンツ プレースホルダ 2"/>
            <p:cNvSpPr txBox="1">
              <a:spLocks/>
            </p:cNvSpPr>
            <p:nvPr/>
          </p:nvSpPr>
          <p:spPr bwMode="auto">
            <a:xfrm>
              <a:off x="828675" y="1348057"/>
              <a:ext cx="4111640" cy="38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ja-JP" altLang="en-US" sz="2400" dirty="0" smtClean="0">
                  <a:cs typeface="游ゴシック"/>
                </a:rPr>
                <a:t>条件：</a:t>
              </a:r>
              <a:r>
                <a:rPr lang="en-US" altLang="ja-JP" sz="2400" i="1" dirty="0" smtClean="0">
                  <a:cs typeface="游ゴシック"/>
                </a:rPr>
                <a:t>P </a:t>
              </a:r>
              <a:r>
                <a:rPr lang="en-US" altLang="ja-JP" sz="2400" baseline="30000" dirty="0" smtClean="0">
                  <a:cs typeface="游ゴシック"/>
                </a:rPr>
                <a:t>*</a:t>
              </a:r>
              <a:r>
                <a:rPr lang="en-US" altLang="ja-JP" sz="2400" dirty="0" smtClean="0">
                  <a:cs typeface="游ゴシック"/>
                </a:rPr>
                <a:t> = 400 [Pa], 106 [Hz]</a:t>
              </a:r>
            </a:p>
          </p:txBody>
        </p:sp>
      </p:grpSp>
      <p:sp>
        <p:nvSpPr>
          <p:cNvPr id="25" name="正方形/長方形 24"/>
          <p:cNvSpPr/>
          <p:nvPr/>
        </p:nvSpPr>
        <p:spPr>
          <a:xfrm>
            <a:off x="3554187" y="2568633"/>
            <a:ext cx="3420191" cy="3384492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コンテンツ プレースホルダ 2"/>
          <p:cNvSpPr txBox="1">
            <a:spLocks/>
          </p:cNvSpPr>
          <p:nvPr/>
        </p:nvSpPr>
        <p:spPr bwMode="auto">
          <a:xfrm>
            <a:off x="609601" y="1538574"/>
            <a:ext cx="7924799" cy="84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None/>
            </a:pPr>
            <a:r>
              <a:rPr lang="ja-JP" altLang="en-US" sz="2400" dirty="0" smtClean="0">
                <a:cs typeface="游ゴシック"/>
              </a:rPr>
              <a:t>・ </a:t>
            </a:r>
            <a:r>
              <a:rPr lang="en-US" altLang="ja-JP" sz="2400" dirty="0" smtClean="0">
                <a:cs typeface="游ゴシック"/>
              </a:rPr>
              <a:t>Case (b)</a:t>
            </a:r>
            <a:r>
              <a:rPr lang="ja-JP" altLang="en-US" sz="2400" dirty="0" smtClean="0">
                <a:cs typeface="游ゴシック"/>
              </a:rPr>
              <a:t>が顕著な領域を除けば右上がり</a:t>
            </a:r>
            <a:endParaRPr lang="en-US" altLang="ja-JP" sz="2400" dirty="0" smtClean="0">
              <a:cs typeface="游ゴシック"/>
            </a:endParaRPr>
          </a:p>
          <a:p>
            <a:pPr marL="0" indent="0" defTabSz="914400" eaLnBrk="1" hangingPunct="1">
              <a:buNone/>
            </a:pPr>
            <a:r>
              <a:rPr lang="ja-JP" altLang="en-US" sz="2400" dirty="0" smtClean="0">
                <a:cs typeface="游ゴシック"/>
              </a:rPr>
              <a:t>・ </a:t>
            </a:r>
            <a:r>
              <a:rPr lang="en-US" altLang="ja-JP" sz="2400" i="1" dirty="0">
                <a:cs typeface="游ゴシック"/>
              </a:rPr>
              <a:t>K</a:t>
            </a:r>
            <a:r>
              <a:rPr lang="en-US" altLang="ja-JP" sz="1400" i="1" dirty="0">
                <a:cs typeface="游ゴシック"/>
              </a:rPr>
              <a:t> </a:t>
            </a:r>
            <a:r>
              <a:rPr lang="en-US" altLang="ja-JP" sz="2400" baseline="-25000" dirty="0" smtClean="0">
                <a:cs typeface="游ゴシック"/>
              </a:rPr>
              <a:t>P</a:t>
            </a:r>
            <a:r>
              <a:rPr lang="ja-JP" altLang="en-US" sz="2400" dirty="0" smtClean="0">
                <a:cs typeface="游ゴシック"/>
              </a:rPr>
              <a:t>を</a:t>
            </a:r>
            <a:r>
              <a:rPr lang="en-US" altLang="ja-JP" sz="2400" dirty="0" smtClean="0">
                <a:cs typeface="游ゴシック"/>
              </a:rPr>
              <a:t>0.5</a:t>
            </a:r>
            <a:r>
              <a:rPr lang="ja-JP" altLang="en-US" sz="2400" dirty="0" smtClean="0">
                <a:cs typeface="游ゴシック"/>
              </a:rPr>
              <a:t>以下とし，</a:t>
            </a:r>
            <a:r>
              <a:rPr lang="en-US" altLang="ja-JP" sz="2400" i="1" dirty="0" smtClean="0">
                <a:cs typeface="游ゴシック"/>
              </a:rPr>
              <a:t>K</a:t>
            </a:r>
            <a:r>
              <a:rPr lang="en-US" altLang="ja-JP" sz="1400" i="1" dirty="0" smtClean="0">
                <a:cs typeface="游ゴシック"/>
              </a:rPr>
              <a:t> </a:t>
            </a:r>
            <a:r>
              <a:rPr lang="en-US" altLang="ja-JP" sz="2400" baseline="-25000" dirty="0">
                <a:cs typeface="游ゴシック"/>
              </a:rPr>
              <a:t>I</a:t>
            </a:r>
            <a:r>
              <a:rPr lang="en-US" altLang="ja-JP" sz="800" dirty="0">
                <a:cs typeface="游ゴシック"/>
              </a:rPr>
              <a:t> </a:t>
            </a:r>
            <a:r>
              <a:rPr lang="ja-JP" altLang="en-US" sz="2400" dirty="0" smtClean="0">
                <a:cs typeface="游ゴシック"/>
              </a:rPr>
              <a:t>を同程度に設定すれば少なくとも安定</a:t>
            </a:r>
            <a:endParaRPr lang="en-US" altLang="ja-JP" sz="2400" dirty="0" smtClean="0">
              <a:cs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4899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コンテンツ プレースホルダ 2"/>
          <p:cNvSpPr txBox="1">
            <a:spLocks/>
          </p:cNvSpPr>
          <p:nvPr/>
        </p:nvSpPr>
        <p:spPr>
          <a:xfrm>
            <a:off x="90488" y="3768366"/>
            <a:ext cx="8963024" cy="111221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ja-JP" altLang="en-US" sz="2800" dirty="0" smtClean="0">
                <a:latin typeface="ＭＳ Ｐゴシック" panose="020B0600070205080204" pitchFamily="50" charset="-128"/>
              </a:rPr>
              <a:t>・ </a:t>
            </a:r>
            <a:r>
              <a:rPr lang="ja-JP" altLang="en-US" sz="3000" dirty="0" smtClean="0">
                <a:latin typeface="ＭＳ Ｐゴシック" panose="020B0600070205080204" pitchFamily="50" charset="-128"/>
              </a:rPr>
              <a:t>ツールの開発</a:t>
            </a:r>
            <a:r>
              <a:rPr lang="ja-JP" altLang="en-US" sz="2800" dirty="0" smtClean="0">
                <a:latin typeface="ＭＳ Ｐゴシック" panose="020B0600070205080204" pitchFamily="50" charset="-128"/>
              </a:rPr>
              <a:t>：圧力の振幅</a:t>
            </a:r>
            <a:r>
              <a:rPr lang="ja-JP" altLang="en-US" sz="2800" dirty="0">
                <a:latin typeface="ＭＳ Ｐゴシック" panose="020B0600070205080204" pitchFamily="50" charset="-128"/>
              </a:rPr>
              <a:t>依存性を考慮</a:t>
            </a:r>
            <a:r>
              <a:rPr lang="ja-JP" altLang="en-US" sz="2800" dirty="0" smtClean="0">
                <a:latin typeface="ＭＳ Ｐゴシック" panose="020B0600070205080204" pitchFamily="50" charset="-128"/>
              </a:rPr>
              <a:t>した</a:t>
            </a:r>
            <a:endParaRPr lang="en-US" altLang="ja-JP" sz="2800" dirty="0" smtClean="0">
              <a:latin typeface="ＭＳ Ｐゴシック" panose="020B0600070205080204" pitchFamily="50" charset="-128"/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ja-JP" altLang="en-US" sz="2800" dirty="0">
                <a:latin typeface="ＭＳ Ｐゴシック" panose="020B0600070205080204" pitchFamily="50" charset="-128"/>
              </a:rPr>
              <a:t>　</a:t>
            </a:r>
            <a:r>
              <a:rPr lang="ja-JP" altLang="en-US" sz="2800" dirty="0" smtClean="0">
                <a:latin typeface="ＭＳ Ｐゴシック" panose="020B0600070205080204" pitchFamily="50" charset="-128"/>
              </a:rPr>
              <a:t>　　　　　　　　　　 周波数応答計測を提案</a:t>
            </a:r>
            <a:endParaRPr lang="en-US" altLang="ja-JP" sz="2800" dirty="0" smtClean="0">
              <a:uFill>
                <a:solidFill>
                  <a:srgbClr val="FF0000"/>
                </a:solidFill>
              </a:u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4" name="コンテンツ プレースホルダ 2"/>
          <p:cNvSpPr txBox="1">
            <a:spLocks/>
          </p:cNvSpPr>
          <p:nvPr/>
        </p:nvSpPr>
        <p:spPr>
          <a:xfrm>
            <a:off x="90488" y="5002658"/>
            <a:ext cx="8963024" cy="1169541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ja-JP" altLang="en-US" sz="2800" dirty="0" smtClean="0">
                <a:latin typeface="ＭＳ Ｐゴシック" panose="020B0600070205080204" pitchFamily="50" charset="-128"/>
              </a:rPr>
              <a:t>・ </a:t>
            </a:r>
            <a:r>
              <a:rPr lang="ja-JP" altLang="en-US" sz="3000" dirty="0" smtClean="0">
                <a:latin typeface="ＭＳ Ｐゴシック" panose="020B0600070205080204" pitchFamily="50" charset="-128"/>
              </a:rPr>
              <a:t>その利用</a:t>
            </a:r>
            <a:r>
              <a:rPr lang="ja-JP" altLang="en-US" sz="2800" dirty="0" smtClean="0">
                <a:latin typeface="ＭＳ Ｐゴシック" panose="020B0600070205080204" pitchFamily="50" charset="-128"/>
              </a:rPr>
              <a:t>：ナイキスト</a:t>
            </a:r>
            <a:r>
              <a:rPr lang="ja-JP" altLang="en-US" sz="2800" dirty="0">
                <a:latin typeface="ＭＳ Ｐゴシック" panose="020B0600070205080204" pitchFamily="50" charset="-128"/>
              </a:rPr>
              <a:t>安定判別に</a:t>
            </a:r>
            <a:r>
              <a:rPr lang="ja-JP" altLang="en-US" sz="2800" dirty="0" smtClean="0">
                <a:latin typeface="ＭＳ Ｐゴシック" panose="020B0600070205080204" pitchFamily="50" charset="-128"/>
              </a:rPr>
              <a:t>基づく解析を行い</a:t>
            </a:r>
            <a:endParaRPr lang="en-US" altLang="ja-JP" sz="2800" dirty="0" smtClean="0">
              <a:latin typeface="ＭＳ Ｐゴシック" panose="020B0600070205080204" pitchFamily="50" charset="-128"/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ja-JP" altLang="en-US" sz="2800" dirty="0">
                <a:latin typeface="ＭＳ Ｐゴシック" panose="020B0600070205080204" pitchFamily="50" charset="-128"/>
              </a:rPr>
              <a:t>　</a:t>
            </a:r>
            <a:r>
              <a:rPr lang="ja-JP" altLang="en-US" sz="2800" dirty="0" smtClean="0">
                <a:latin typeface="ＭＳ Ｐゴシック" panose="020B0600070205080204" pitchFamily="50" charset="-128"/>
              </a:rPr>
              <a:t>　　　　　　　 </a:t>
            </a:r>
            <a:r>
              <a:rPr lang="ja-JP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熱</a:t>
            </a:r>
            <a:r>
              <a:rPr lang="ja-JP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音響自励発振時圧力振幅</a:t>
            </a:r>
            <a:r>
              <a:rPr lang="ja-JP" altLang="en-US" sz="2800" dirty="0" smtClean="0">
                <a:latin typeface="ＭＳ Ｐゴシック" panose="020B0600070205080204" pitchFamily="50" charset="-128"/>
              </a:rPr>
              <a:t>を定量的に推定</a:t>
            </a:r>
            <a:endParaRPr lang="en-US" altLang="ja-JP" sz="2800" dirty="0" smtClean="0">
              <a:latin typeface="ＭＳ Ｐゴシック" panose="020B0600070205080204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468728" y="1087204"/>
            <a:ext cx="8206544" cy="2417996"/>
            <a:chOff x="468728" y="1925404"/>
            <a:chExt cx="8206544" cy="2417996"/>
          </a:xfrm>
        </p:grpSpPr>
        <p:sp>
          <p:nvSpPr>
            <p:cNvPr id="52" name="正方形/長方形 51"/>
            <p:cNvSpPr/>
            <p:nvPr/>
          </p:nvSpPr>
          <p:spPr>
            <a:xfrm>
              <a:off x="468728" y="2188570"/>
              <a:ext cx="8206544" cy="215483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843303" y="1925404"/>
              <a:ext cx="283845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200" dirty="0" smtClean="0"/>
                <a:t>本研究の目的</a:t>
              </a:r>
              <a:endParaRPr kumimoji="1" lang="ja-JP" altLang="en-US" dirty="0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645488" y="2476995"/>
              <a:ext cx="785302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600" dirty="0" smtClean="0"/>
                <a:t>熱音響コアの</a:t>
              </a:r>
              <a:r>
                <a:rPr kumimoji="1" lang="ja-JP" altLang="en-US" sz="3600" dirty="0"/>
                <a:t>特性に</a:t>
              </a:r>
              <a:r>
                <a:rPr kumimoji="1" lang="ja-JP" altLang="en-US" sz="3600" dirty="0" smtClean="0"/>
                <a:t>基づいて</a:t>
              </a:r>
              <a:endParaRPr kumimoji="1" lang="en-US" altLang="ja-JP" sz="3600" dirty="0" smtClean="0"/>
            </a:p>
            <a:p>
              <a:r>
                <a:rPr kumimoji="1" lang="ja-JP" altLang="en-US" sz="3600" dirty="0" smtClean="0"/>
                <a:t>　　　熱</a:t>
              </a:r>
              <a:r>
                <a:rPr kumimoji="1" lang="ja-JP" altLang="en-US" sz="3600" dirty="0"/>
                <a:t>音響自励発振時圧力振幅を</a:t>
              </a:r>
              <a:endParaRPr kumimoji="1" lang="en-US" altLang="ja-JP" sz="3600" dirty="0" smtClean="0"/>
            </a:p>
            <a:p>
              <a:r>
                <a:rPr kumimoji="1" lang="ja-JP" altLang="en-US" sz="3600" dirty="0"/>
                <a:t>　</a:t>
              </a:r>
              <a:r>
                <a:rPr kumimoji="1" lang="ja-JP" altLang="en-US" sz="3600" dirty="0" smtClean="0"/>
                <a:t>　　　　　　　　　　定量的</a:t>
              </a:r>
              <a:r>
                <a:rPr kumimoji="1" lang="ja-JP" altLang="en-US" sz="3600" dirty="0"/>
                <a:t>に推定すること</a:t>
              </a: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/>
              <a:pPr>
                <a:defRPr/>
              </a:pPr>
              <a:t>3</a:t>
            </a:fld>
            <a:endParaRPr lang="ja-JP" altLang="en-US" dirty="0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研究背景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7043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研究背景</a:t>
            </a:r>
            <a:endParaRPr kumimoji="1" lang="ja-JP" altLang="en-US" sz="4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5382516" y="906284"/>
            <a:ext cx="2474847" cy="1514614"/>
            <a:chOff x="5547393" y="2272525"/>
            <a:chExt cx="2474847" cy="1514614"/>
          </a:xfrm>
        </p:grpSpPr>
        <p:sp>
          <p:nvSpPr>
            <p:cNvPr id="39" name="正方形/長方形 38"/>
            <p:cNvSpPr/>
            <p:nvPr/>
          </p:nvSpPr>
          <p:spPr>
            <a:xfrm>
              <a:off x="5547393" y="2884851"/>
              <a:ext cx="1870984" cy="2778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片側の 2 つの角を切り取った四角形 61"/>
            <p:cNvSpPr/>
            <p:nvPr/>
          </p:nvSpPr>
          <p:spPr>
            <a:xfrm rot="16200000">
              <a:off x="7387643" y="2817907"/>
              <a:ext cx="460196" cy="398728"/>
            </a:xfrm>
            <a:prstGeom prst="snip2SameRect">
              <a:avLst>
                <a:gd name="adj1" fmla="val 23037"/>
                <a:gd name="adj2" fmla="val 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円弧 62"/>
            <p:cNvSpPr/>
            <p:nvPr/>
          </p:nvSpPr>
          <p:spPr>
            <a:xfrm rot="193713">
              <a:off x="7287762" y="2665157"/>
              <a:ext cx="258756" cy="796583"/>
            </a:xfrm>
            <a:prstGeom prst="arc">
              <a:avLst>
                <a:gd name="adj1" fmla="val 17302339"/>
                <a:gd name="adj2" fmla="val 3318152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4" name="直線矢印コネクタ 53"/>
            <p:cNvCxnSpPr/>
            <p:nvPr/>
          </p:nvCxnSpPr>
          <p:spPr>
            <a:xfrm flipV="1">
              <a:off x="5753749" y="2280196"/>
              <a:ext cx="0" cy="540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楕円 54"/>
            <p:cNvSpPr/>
            <p:nvPr/>
          </p:nvSpPr>
          <p:spPr>
            <a:xfrm>
              <a:off x="5704298" y="2825117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2" name="直線矢印コネクタ 51"/>
            <p:cNvCxnSpPr/>
            <p:nvPr/>
          </p:nvCxnSpPr>
          <p:spPr>
            <a:xfrm flipV="1">
              <a:off x="6614897" y="2272525"/>
              <a:ext cx="0" cy="540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楕円 52"/>
            <p:cNvSpPr/>
            <p:nvPr/>
          </p:nvSpPr>
          <p:spPr>
            <a:xfrm>
              <a:off x="6565446" y="2817446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8" name="直線矢印コネクタ 47"/>
            <p:cNvCxnSpPr/>
            <p:nvPr/>
          </p:nvCxnSpPr>
          <p:spPr>
            <a:xfrm flipV="1">
              <a:off x="7684415" y="3247139"/>
              <a:ext cx="0" cy="540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69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4025601"/>
                </p:ext>
              </p:extLst>
            </p:nvPr>
          </p:nvGraphicFramePr>
          <p:xfrm>
            <a:off x="7731728" y="3366218"/>
            <a:ext cx="290512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694" name="数式" r:id="rId4" imgW="126720" imgH="139680" progId="Equation.3">
                    <p:embed/>
                  </p:oleObj>
                </mc:Choice>
                <mc:Fallback>
                  <p:oleObj name="数式" r:id="rId4" imgW="126720" imgH="139680" progId="Equation.3">
                    <p:embed/>
                    <p:pic>
                      <p:nvPicPr>
                        <p:cNvPr id="68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31728" y="3366218"/>
                          <a:ext cx="290512" cy="3175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グループ化 9"/>
          <p:cNvGrpSpPr/>
          <p:nvPr/>
        </p:nvGrpSpPr>
        <p:grpSpPr>
          <a:xfrm>
            <a:off x="760491" y="539769"/>
            <a:ext cx="3484230" cy="1888958"/>
            <a:chOff x="760491" y="1949469"/>
            <a:chExt cx="3484230" cy="1888958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760491" y="1949469"/>
              <a:ext cx="3484230" cy="1888958"/>
              <a:chOff x="1009957" y="1901203"/>
              <a:chExt cx="3484230" cy="1888958"/>
            </a:xfrm>
          </p:grpSpPr>
          <p:sp>
            <p:nvSpPr>
              <p:cNvPr id="35" name="正方形/長方形 34"/>
              <p:cNvSpPr/>
              <p:nvPr/>
            </p:nvSpPr>
            <p:spPr>
              <a:xfrm>
                <a:off x="2106372" y="2879080"/>
                <a:ext cx="1870984" cy="27488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43" name="グループ化 42"/>
              <p:cNvGrpSpPr/>
              <p:nvPr/>
            </p:nvGrpSpPr>
            <p:grpSpPr>
              <a:xfrm>
                <a:off x="2848531" y="2280966"/>
                <a:ext cx="108000" cy="652921"/>
                <a:chOff x="2268425" y="3745653"/>
                <a:chExt cx="108000" cy="652921"/>
              </a:xfrm>
            </p:grpSpPr>
            <p:cxnSp>
              <p:nvCxnSpPr>
                <p:cNvPr id="58" name="直線矢印コネクタ 57"/>
                <p:cNvCxnSpPr/>
                <p:nvPr/>
              </p:nvCxnSpPr>
              <p:spPr>
                <a:xfrm flipV="1">
                  <a:off x="2317876" y="3745653"/>
                  <a:ext cx="0" cy="54000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w="sm" len="sm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楕円 58"/>
                <p:cNvSpPr/>
                <p:nvPr/>
              </p:nvSpPr>
              <p:spPr>
                <a:xfrm>
                  <a:off x="2268425" y="4290574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44" name="グループ化 43"/>
              <p:cNvGrpSpPr/>
              <p:nvPr/>
            </p:nvGrpSpPr>
            <p:grpSpPr>
              <a:xfrm>
                <a:off x="3703180" y="2290251"/>
                <a:ext cx="108000" cy="652921"/>
                <a:chOff x="2268425" y="3745653"/>
                <a:chExt cx="108000" cy="652921"/>
              </a:xfrm>
            </p:grpSpPr>
            <p:cxnSp>
              <p:nvCxnSpPr>
                <p:cNvPr id="56" name="直線矢印コネクタ 55"/>
                <p:cNvCxnSpPr/>
                <p:nvPr/>
              </p:nvCxnSpPr>
              <p:spPr>
                <a:xfrm flipV="1">
                  <a:off x="2317876" y="3745653"/>
                  <a:ext cx="0" cy="54000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w="sm" len="sm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楕円 56"/>
                <p:cNvSpPr/>
                <p:nvPr/>
              </p:nvSpPr>
              <p:spPr>
                <a:xfrm>
                  <a:off x="2268425" y="4290574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51" name="テキスト ボックス 50"/>
              <p:cNvSpPr txBox="1"/>
              <p:nvPr/>
            </p:nvSpPr>
            <p:spPr>
              <a:xfrm>
                <a:off x="3011074" y="1901203"/>
                <a:ext cx="148311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400" dirty="0">
                    <a:latin typeface="+mn-ea"/>
                    <a:cs typeface="Times New Roman" panose="02020603050405020304" pitchFamily="18" charset="0"/>
                  </a:rPr>
                  <a:t>S</a:t>
                </a:r>
                <a:r>
                  <a:rPr kumimoji="1" lang="en-US" altLang="ja-JP" sz="2400" dirty="0" smtClean="0">
                    <a:latin typeface="+mn-ea"/>
                    <a:cs typeface="Times New Roman" panose="02020603050405020304" pitchFamily="18" charset="0"/>
                  </a:rPr>
                  <a:t>ensor</a:t>
                </a:r>
                <a:endParaRPr kumimoji="1" lang="ja-JP" altLang="en-US" sz="2400" dirty="0"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テキスト ボックス 63"/>
              <p:cNvSpPr txBox="1"/>
              <p:nvPr/>
            </p:nvSpPr>
            <p:spPr>
              <a:xfrm>
                <a:off x="1009957" y="2333436"/>
                <a:ext cx="179791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400" dirty="0">
                    <a:latin typeface="+mn-ea"/>
                    <a:cs typeface="Times New Roman" panose="02020603050405020304" pitchFamily="18" charset="0"/>
                  </a:rPr>
                  <a:t>L</a:t>
                </a:r>
                <a:r>
                  <a:rPr kumimoji="1" lang="en-US" altLang="ja-JP" sz="2400" dirty="0" smtClean="0">
                    <a:latin typeface="+mn-ea"/>
                    <a:cs typeface="Times New Roman" panose="02020603050405020304" pitchFamily="18" charset="0"/>
                  </a:rPr>
                  <a:t>oudspeaker</a:t>
                </a:r>
                <a:endParaRPr kumimoji="1" lang="ja-JP" altLang="en-US" sz="2400" dirty="0">
                  <a:latin typeface="+mn-ea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7" name="直線矢印コネクタ 46"/>
              <p:cNvCxnSpPr/>
              <p:nvPr/>
            </p:nvCxnSpPr>
            <p:spPr>
              <a:xfrm flipV="1">
                <a:off x="1864670" y="3250161"/>
                <a:ext cx="0" cy="540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68" name="Object 1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22552976"/>
                  </p:ext>
                </p:extLst>
              </p:nvPr>
            </p:nvGraphicFramePr>
            <p:xfrm>
              <a:off x="1484981" y="3367601"/>
              <a:ext cx="349250" cy="317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7695" name="数式" r:id="rId6" imgW="152280" imgH="139680" progId="Equation.3">
                      <p:embed/>
                    </p:oleObj>
                  </mc:Choice>
                  <mc:Fallback>
                    <p:oleObj name="数式" r:id="rId6" imgW="152280" imgH="139680" progId="Equation.3">
                      <p:embed/>
                      <p:pic>
                        <p:nvPicPr>
                          <p:cNvPr id="46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4981" y="3367601"/>
                            <a:ext cx="349250" cy="31750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94" name="片側の 2 つの角を切り取った四角形 193"/>
            <p:cNvSpPr/>
            <p:nvPr/>
          </p:nvSpPr>
          <p:spPr>
            <a:xfrm rot="5400000">
              <a:off x="1433284" y="2867022"/>
              <a:ext cx="460196" cy="398728"/>
            </a:xfrm>
            <a:prstGeom prst="snip2SameRect">
              <a:avLst>
                <a:gd name="adj1" fmla="val 23037"/>
                <a:gd name="adj2" fmla="val 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5" name="円弧 194"/>
            <p:cNvSpPr/>
            <p:nvPr/>
          </p:nvSpPr>
          <p:spPr>
            <a:xfrm rot="10993713">
              <a:off x="1733010" y="2618706"/>
              <a:ext cx="258756" cy="796583"/>
            </a:xfrm>
            <a:prstGeom prst="arc">
              <a:avLst>
                <a:gd name="adj1" fmla="val 17302339"/>
                <a:gd name="adj2" fmla="val 3318152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" name="スライド番号プレースホルダー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/>
              <a:pPr>
                <a:defRPr/>
              </a:pPr>
              <a:t>4</a:t>
            </a:fld>
            <a:endParaRPr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1150115" y="2558969"/>
            <a:ext cx="6843770" cy="824126"/>
            <a:chOff x="1557280" y="2558969"/>
            <a:chExt cx="6843770" cy="824126"/>
          </a:xfrm>
        </p:grpSpPr>
        <p:graphicFrame>
          <p:nvGraphicFramePr>
            <p:cNvPr id="46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24444096"/>
                </p:ext>
              </p:extLst>
            </p:nvPr>
          </p:nvGraphicFramePr>
          <p:xfrm>
            <a:off x="1557280" y="2772784"/>
            <a:ext cx="2825684" cy="4373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696" name="数式" r:id="rId8" imgW="1307880" imgH="203040" progId="Equation.3">
                    <p:embed/>
                  </p:oleObj>
                </mc:Choice>
                <mc:Fallback>
                  <p:oleObj name="数式" r:id="rId8" imgW="1307880" imgH="203040" progId="Equation.3">
                    <p:embed/>
                    <p:pic>
                      <p:nvPicPr>
                        <p:cNvPr id="25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7280" y="2772784"/>
                          <a:ext cx="2825684" cy="43738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33466538"/>
                </p:ext>
              </p:extLst>
            </p:nvPr>
          </p:nvGraphicFramePr>
          <p:xfrm>
            <a:off x="4628919" y="2558969"/>
            <a:ext cx="3772131" cy="4384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697" name="数式" r:id="rId10" imgW="1854000" imgH="215640" progId="Equation.3">
                    <p:embed/>
                  </p:oleObj>
                </mc:Choice>
                <mc:Fallback>
                  <p:oleObj name="数式" r:id="rId10" imgW="1854000" imgH="215640" progId="Equation.3">
                    <p:embed/>
                    <p:pic>
                      <p:nvPicPr>
                        <p:cNvPr id="46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28919" y="2558969"/>
                          <a:ext cx="3772131" cy="43841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0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82894359"/>
                </p:ext>
              </p:extLst>
            </p:nvPr>
          </p:nvGraphicFramePr>
          <p:xfrm>
            <a:off x="4624745" y="2941264"/>
            <a:ext cx="2629113" cy="4418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698" name="数式" r:id="rId12" imgW="1282680" imgH="215640" progId="Equation.3">
                    <p:embed/>
                  </p:oleObj>
                </mc:Choice>
                <mc:Fallback>
                  <p:oleObj name="数式" r:id="rId12" imgW="1282680" imgH="215640" progId="Equation.3">
                    <p:embed/>
                    <p:pic>
                      <p:nvPicPr>
                        <p:cNvPr id="7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24745" y="2941264"/>
                          <a:ext cx="2629113" cy="44183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グループ化 2"/>
          <p:cNvGrpSpPr/>
          <p:nvPr/>
        </p:nvGrpSpPr>
        <p:grpSpPr>
          <a:xfrm>
            <a:off x="3722088" y="1313757"/>
            <a:ext cx="1654626" cy="687506"/>
            <a:chOff x="3744687" y="2723457"/>
            <a:chExt cx="1654626" cy="687506"/>
          </a:xfrm>
        </p:grpSpPr>
        <p:sp>
          <p:nvSpPr>
            <p:cNvPr id="2" name="正方形/長方形 1"/>
            <p:cNvSpPr/>
            <p:nvPr/>
          </p:nvSpPr>
          <p:spPr>
            <a:xfrm>
              <a:off x="3744687" y="2723457"/>
              <a:ext cx="1654626" cy="687506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コンテンツ プレースホルダ 2"/>
            <p:cNvSpPr txBox="1">
              <a:spLocks/>
            </p:cNvSpPr>
            <p:nvPr/>
          </p:nvSpPr>
          <p:spPr>
            <a:xfrm>
              <a:off x="4064522" y="2774180"/>
              <a:ext cx="1014957" cy="466655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algn="ctr" eaLnBrk="1" fontAlgn="auto" hangingPunct="1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ja-JP" altLang="en-US" sz="2800" dirty="0">
                  <a:latin typeface="ＭＳ Ｐゴシック" panose="020B0600070205080204" pitchFamily="50" charset="-128"/>
                </a:rPr>
                <a:t>コア</a:t>
              </a:r>
              <a:endParaRPr lang="en-US" altLang="ja-JP" sz="2800" dirty="0" smtClean="0">
                <a:uFill>
                  <a:solidFill>
                    <a:srgbClr val="FF0000"/>
                  </a:solidFill>
                </a:u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73" name="テキスト ボックス 2"/>
          <p:cNvSpPr txBox="1">
            <a:spLocks noChangeArrowheads="1"/>
          </p:cNvSpPr>
          <p:nvPr/>
        </p:nvSpPr>
        <p:spPr bwMode="auto">
          <a:xfrm>
            <a:off x="160720" y="3309376"/>
            <a:ext cx="88225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発振の可否を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推定</a:t>
            </a:r>
            <a:r>
              <a: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 </a:t>
            </a:r>
            <a:r>
              <a:rPr lang="en-US" altLang="ja-JP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[</a:t>
            </a:r>
            <a:r>
              <a:rPr lang="ja-JP" altLang="en-US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小林</a:t>
            </a:r>
            <a:r>
              <a:rPr lang="en-US" altLang="ja-JP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, </a:t>
            </a:r>
            <a:r>
              <a:rPr lang="ja-JP" altLang="en-US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山田</a:t>
            </a:r>
            <a:r>
              <a:rPr lang="en-US" altLang="ja-JP" sz="1800" dirty="0" smtClean="0">
                <a:latin typeface="ＭＳ Ｐゴシック" panose="020B0600070205080204" pitchFamily="50" charset="-128"/>
                <a:cs typeface="游ゴシック"/>
              </a:rPr>
              <a:t>, </a:t>
            </a:r>
            <a:r>
              <a:rPr lang="ja-JP" altLang="en-US" sz="1800" dirty="0" smtClean="0">
                <a:latin typeface="ＭＳ Ｐゴシック" panose="020B0600070205080204" pitchFamily="50" charset="-128"/>
                <a:cs typeface="游ゴシック"/>
              </a:rPr>
              <a:t>システム</a:t>
            </a:r>
            <a:r>
              <a:rPr lang="ja-JP" altLang="en-US" sz="1800" dirty="0">
                <a:latin typeface="ＭＳ Ｐゴシック" panose="020B0600070205080204" pitchFamily="50" charset="-128"/>
                <a:cs typeface="游ゴシック"/>
              </a:rPr>
              <a:t>制御情報学会</a:t>
            </a:r>
            <a:r>
              <a:rPr lang="ja-JP" altLang="en-US" sz="1800" dirty="0" smtClean="0">
                <a:latin typeface="ＭＳ Ｐゴシック" panose="020B0600070205080204" pitchFamily="50" charset="-128"/>
                <a:cs typeface="游ゴシック"/>
              </a:rPr>
              <a:t>論文誌</a:t>
            </a:r>
            <a:r>
              <a:rPr lang="en-US" altLang="ja-JP" sz="1800" dirty="0" smtClean="0">
                <a:latin typeface="ＭＳ Ｐゴシック" panose="020B0600070205080204" pitchFamily="50" charset="-128"/>
                <a:cs typeface="游ゴシック"/>
              </a:rPr>
              <a:t> </a:t>
            </a:r>
            <a:r>
              <a:rPr lang="en-US" altLang="zh-TW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(2015)]</a:t>
            </a:r>
            <a:endParaRPr lang="ja-JP" altLang="en-US" sz="18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游ゴシック"/>
            </a:endParaRPr>
          </a:p>
        </p:txBody>
      </p:sp>
      <p:sp>
        <p:nvSpPr>
          <p:cNvPr id="74" name="コンテンツ プレースホルダ 2"/>
          <p:cNvSpPr txBox="1">
            <a:spLocks/>
          </p:cNvSpPr>
          <p:nvPr/>
        </p:nvSpPr>
        <p:spPr>
          <a:xfrm>
            <a:off x="1" y="5610250"/>
            <a:ext cx="9143999" cy="6191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algn="ctr"/>
            <a:r>
              <a:rPr kumimoji="1" lang="ja-JP" altLang="en-US" sz="3000" dirty="0" smtClean="0">
                <a:latin typeface="ＭＳ Ｐゴシック" panose="020B0600070205080204" pitchFamily="50" charset="-128"/>
              </a:rPr>
              <a:t>⇒ </a:t>
            </a:r>
            <a:r>
              <a:rPr kumimoji="1" lang="ja-JP" altLang="en-US" sz="3000" dirty="0" smtClean="0">
                <a:solidFill>
                  <a:srgbClr val="FF0000"/>
                </a:solidFill>
                <a:latin typeface="ＭＳ Ｐゴシック" panose="020B0600070205080204" pitchFamily="50" charset="-128"/>
              </a:rPr>
              <a:t>圧力の振幅</a:t>
            </a:r>
            <a:r>
              <a:rPr kumimoji="1" lang="ja-JP" altLang="en-US" sz="30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依存性を考慮</a:t>
            </a:r>
            <a:r>
              <a:rPr kumimoji="1" lang="ja-JP" altLang="en-US" sz="3000" dirty="0" smtClean="0">
                <a:solidFill>
                  <a:srgbClr val="FF0000"/>
                </a:solidFill>
                <a:latin typeface="ＭＳ Ｐゴシック" panose="020B0600070205080204" pitchFamily="50" charset="-128"/>
              </a:rPr>
              <a:t>した周波数応答計測</a:t>
            </a:r>
            <a:endParaRPr lang="en-US" altLang="ja-JP" sz="3000" dirty="0">
              <a:solidFill>
                <a:prstClr val="black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1662449" y="4060463"/>
            <a:ext cx="5819103" cy="1332945"/>
            <a:chOff x="1662449" y="4060463"/>
            <a:chExt cx="5819103" cy="1332945"/>
          </a:xfrm>
        </p:grpSpPr>
        <p:grpSp>
          <p:nvGrpSpPr>
            <p:cNvPr id="65" name="グループ化 64"/>
            <p:cNvGrpSpPr/>
            <p:nvPr/>
          </p:nvGrpSpPr>
          <p:grpSpPr>
            <a:xfrm>
              <a:off x="1861221" y="4425103"/>
              <a:ext cx="5421559" cy="968305"/>
              <a:chOff x="664472" y="3199046"/>
              <a:chExt cx="5421559" cy="968305"/>
            </a:xfrm>
          </p:grpSpPr>
          <p:sp>
            <p:nvSpPr>
              <p:cNvPr id="66" name="コンテンツ プレースホルダ 2"/>
              <p:cNvSpPr txBox="1">
                <a:spLocks/>
              </p:cNvSpPr>
              <p:nvPr/>
            </p:nvSpPr>
            <p:spPr>
              <a:xfrm>
                <a:off x="664472" y="3199046"/>
                <a:ext cx="2726429" cy="968305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 eaLnBrk="1" fontAlgn="auto" hangingPunct="1">
                  <a:spcBef>
                    <a:spcPct val="20000"/>
                  </a:spcBef>
                  <a:spcAft>
                    <a:spcPts val="0"/>
                  </a:spcAft>
                  <a:defRPr/>
                </a:pPr>
                <a:r>
                  <a:rPr lang="ja-JP" altLang="en-US" sz="2400" dirty="0" smtClean="0">
                    <a:latin typeface="ＭＳ Ｐゴシック" panose="020B0600070205080204" pitchFamily="50" charset="-128"/>
                  </a:rPr>
                  <a:t>・ 共振周波数</a:t>
                </a:r>
                <a:endParaRPr lang="en-US" altLang="ja-JP" sz="2400" dirty="0" smtClean="0">
                  <a:uFill>
                    <a:solidFill>
                      <a:srgbClr val="FF0000"/>
                    </a:solidFill>
                  </a:u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  <a:p>
                <a:pPr eaLnBrk="1" fontAlgn="auto" hangingPunct="1">
                  <a:spcBef>
                    <a:spcPct val="20000"/>
                  </a:spcBef>
                  <a:spcAft>
                    <a:spcPts val="0"/>
                  </a:spcAft>
                  <a:defRPr/>
                </a:pPr>
                <a:r>
                  <a:rPr lang="ja-JP" altLang="en-US" sz="2400" dirty="0" smtClean="0">
                    <a:latin typeface="ＭＳ Ｐゴシック" panose="020B0600070205080204" pitchFamily="50" charset="-128"/>
                  </a:rPr>
                  <a:t>・ 反共振周波数</a:t>
                </a:r>
              </a:p>
            </p:txBody>
          </p:sp>
          <p:sp>
            <p:nvSpPr>
              <p:cNvPr id="67" name="コンテンツ プレースホルダ 2"/>
              <p:cNvSpPr txBox="1">
                <a:spLocks/>
              </p:cNvSpPr>
              <p:nvPr/>
            </p:nvSpPr>
            <p:spPr>
              <a:xfrm>
                <a:off x="3243257" y="3395766"/>
                <a:ext cx="2842774" cy="57016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 eaLnBrk="1" fontAlgn="auto" hangingPunct="1">
                  <a:spcBef>
                    <a:spcPct val="20000"/>
                  </a:spcBef>
                  <a:spcAft>
                    <a:spcPts val="0"/>
                  </a:spcAft>
                  <a:defRPr/>
                </a:pPr>
                <a:r>
                  <a:rPr lang="ja-JP" altLang="en-US" sz="2400" dirty="0" smtClean="0">
                    <a:latin typeface="ＭＳ Ｐゴシック" panose="020B0600070205080204" pitchFamily="50" charset="-128"/>
                  </a:rPr>
                  <a:t>⇒ </a:t>
                </a:r>
                <a:r>
                  <a:rPr lang="ja-JP" altLang="en-US" sz="2400" u="sng" dirty="0" smtClean="0">
                    <a:uFill>
                      <a:solidFill>
                        <a:srgbClr val="FF0000"/>
                      </a:solidFill>
                    </a:uFill>
                    <a:latin typeface="ＭＳ Ｐゴシック" panose="020B0600070205080204" pitchFamily="50" charset="-128"/>
                  </a:rPr>
                  <a:t>圧力振幅が変化</a:t>
                </a:r>
                <a:endParaRPr lang="en-US" altLang="ja-JP" sz="2400" u="sng" dirty="0" smtClean="0">
                  <a:uFill>
                    <a:solidFill>
                      <a:srgbClr val="FF0000"/>
                    </a:solidFill>
                  </a:uFill>
                  <a:latin typeface="ＭＳ Ｐゴシック" panose="020B0600070205080204" pitchFamily="50" charset="-128"/>
                </a:endParaRPr>
              </a:p>
            </p:txBody>
          </p:sp>
        </p:grpSp>
        <p:sp>
          <p:nvSpPr>
            <p:cNvPr id="7" name="正方形/長方形 6"/>
            <p:cNvSpPr/>
            <p:nvPr/>
          </p:nvSpPr>
          <p:spPr>
            <a:xfrm>
              <a:off x="1662449" y="4247921"/>
              <a:ext cx="5819103" cy="1145487"/>
            </a:xfrm>
            <a:prstGeom prst="rect">
              <a:avLst/>
            </a:prstGeom>
            <a:noFill/>
            <a:ln w="2540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コンテンツ プレースホルダ 2"/>
            <p:cNvSpPr txBox="1">
              <a:spLocks/>
            </p:cNvSpPr>
            <p:nvPr/>
          </p:nvSpPr>
          <p:spPr bwMode="auto">
            <a:xfrm>
              <a:off x="2065908" y="4060463"/>
              <a:ext cx="5012185" cy="4235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ja-JP" alt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圧力の振幅依存性は考慮していない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930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問題設定</a:t>
            </a:r>
            <a:endParaRPr kumimoji="1" lang="ja-JP" altLang="en-US" sz="4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  <p:grpSp>
        <p:nvGrpSpPr>
          <p:cNvPr id="3" name="グループ化 2"/>
          <p:cNvGrpSpPr/>
          <p:nvPr/>
        </p:nvGrpSpPr>
        <p:grpSpPr>
          <a:xfrm>
            <a:off x="760491" y="958869"/>
            <a:ext cx="7353111" cy="4055628"/>
            <a:chOff x="760491" y="958869"/>
            <a:chExt cx="7353111" cy="4055628"/>
          </a:xfrm>
        </p:grpSpPr>
        <p:sp>
          <p:nvSpPr>
            <p:cNvPr id="102" name="テキスト ボックス 101"/>
            <p:cNvSpPr txBox="1"/>
            <p:nvPr/>
          </p:nvSpPr>
          <p:spPr>
            <a:xfrm>
              <a:off x="1030398" y="2870905"/>
              <a:ext cx="70832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800" dirty="0" smtClean="0">
                  <a:latin typeface="+mn-ea"/>
                  <a:cs typeface="Times New Roman" panose="02020603050405020304" pitchFamily="18" charset="0"/>
                </a:rPr>
                <a:t>コアの両側にスピーカが接続される広い場合</a:t>
              </a:r>
              <a:endParaRPr kumimoji="1" lang="en-US" altLang="ja-JP" sz="2800" dirty="0" smtClean="0">
                <a:latin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9" name="グループ化 8"/>
            <p:cNvGrpSpPr/>
            <p:nvPr/>
          </p:nvGrpSpPr>
          <p:grpSpPr>
            <a:xfrm>
              <a:off x="5382516" y="1325384"/>
              <a:ext cx="2474847" cy="1514614"/>
              <a:chOff x="5547393" y="2272525"/>
              <a:chExt cx="2474847" cy="1514614"/>
            </a:xfrm>
          </p:grpSpPr>
          <p:sp>
            <p:nvSpPr>
              <p:cNvPr id="39" name="正方形/長方形 38"/>
              <p:cNvSpPr/>
              <p:nvPr/>
            </p:nvSpPr>
            <p:spPr>
              <a:xfrm>
                <a:off x="5547393" y="2884851"/>
                <a:ext cx="1870984" cy="277800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" name="片側の 2 つの角を切り取った四角形 61"/>
              <p:cNvSpPr/>
              <p:nvPr/>
            </p:nvSpPr>
            <p:spPr>
              <a:xfrm rot="16200000">
                <a:off x="7387643" y="2817907"/>
                <a:ext cx="460196" cy="398728"/>
              </a:xfrm>
              <a:prstGeom prst="snip2SameRect">
                <a:avLst>
                  <a:gd name="adj1" fmla="val 23037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" name="円弧 62"/>
              <p:cNvSpPr/>
              <p:nvPr/>
            </p:nvSpPr>
            <p:spPr>
              <a:xfrm rot="193713">
                <a:off x="7287762" y="2665157"/>
                <a:ext cx="258756" cy="796583"/>
              </a:xfrm>
              <a:prstGeom prst="arc">
                <a:avLst>
                  <a:gd name="adj1" fmla="val 17302339"/>
                  <a:gd name="adj2" fmla="val 3318152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54" name="直線矢印コネクタ 53"/>
              <p:cNvCxnSpPr/>
              <p:nvPr/>
            </p:nvCxnSpPr>
            <p:spPr>
              <a:xfrm flipV="1">
                <a:off x="5753749" y="2280196"/>
                <a:ext cx="0" cy="540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楕円 54"/>
              <p:cNvSpPr/>
              <p:nvPr/>
            </p:nvSpPr>
            <p:spPr>
              <a:xfrm>
                <a:off x="5704298" y="2825117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52" name="直線矢印コネクタ 51"/>
              <p:cNvCxnSpPr/>
              <p:nvPr/>
            </p:nvCxnSpPr>
            <p:spPr>
              <a:xfrm flipV="1">
                <a:off x="6614897" y="2272525"/>
                <a:ext cx="0" cy="540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楕円 52"/>
              <p:cNvSpPr/>
              <p:nvPr/>
            </p:nvSpPr>
            <p:spPr>
              <a:xfrm>
                <a:off x="6565446" y="281744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8" name="直線矢印コネクタ 47"/>
              <p:cNvCxnSpPr/>
              <p:nvPr/>
            </p:nvCxnSpPr>
            <p:spPr>
              <a:xfrm flipV="1">
                <a:off x="7684415" y="3247139"/>
                <a:ext cx="0" cy="540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69" name="Object 1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7731728" y="3366218"/>
              <a:ext cx="290512" cy="317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1091" name="数式" r:id="rId4" imgW="126720" imgH="139680" progId="Equation.3">
                      <p:embed/>
                    </p:oleObj>
                  </mc:Choice>
                  <mc:Fallback>
                    <p:oleObj name="数式" r:id="rId4" imgW="126720" imgH="139680" progId="Equation.3">
                      <p:embed/>
                      <p:pic>
                        <p:nvPicPr>
                          <p:cNvPr id="69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31728" y="3366218"/>
                            <a:ext cx="290512" cy="31750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0" name="グループ化 9"/>
            <p:cNvGrpSpPr/>
            <p:nvPr/>
          </p:nvGrpSpPr>
          <p:grpSpPr>
            <a:xfrm>
              <a:off x="760491" y="958869"/>
              <a:ext cx="3484230" cy="1888958"/>
              <a:chOff x="760491" y="1949469"/>
              <a:chExt cx="3484230" cy="1888958"/>
            </a:xfrm>
          </p:grpSpPr>
          <p:grpSp>
            <p:nvGrpSpPr>
              <p:cNvPr id="8" name="グループ化 7"/>
              <p:cNvGrpSpPr/>
              <p:nvPr/>
            </p:nvGrpSpPr>
            <p:grpSpPr>
              <a:xfrm>
                <a:off x="760491" y="1949469"/>
                <a:ext cx="3484230" cy="1888958"/>
                <a:chOff x="1009957" y="1901203"/>
                <a:chExt cx="3484230" cy="1888958"/>
              </a:xfrm>
            </p:grpSpPr>
            <p:sp>
              <p:nvSpPr>
                <p:cNvPr id="35" name="正方形/長方形 34"/>
                <p:cNvSpPr/>
                <p:nvPr/>
              </p:nvSpPr>
              <p:spPr>
                <a:xfrm>
                  <a:off x="2106372" y="2879080"/>
                  <a:ext cx="1870984" cy="27488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43" name="グループ化 42"/>
                <p:cNvGrpSpPr/>
                <p:nvPr/>
              </p:nvGrpSpPr>
              <p:grpSpPr>
                <a:xfrm>
                  <a:off x="2848531" y="2280966"/>
                  <a:ext cx="108000" cy="652921"/>
                  <a:chOff x="2268425" y="3745653"/>
                  <a:chExt cx="108000" cy="652921"/>
                </a:xfrm>
              </p:grpSpPr>
              <p:cxnSp>
                <p:nvCxnSpPr>
                  <p:cNvPr id="58" name="直線矢印コネクタ 57"/>
                  <p:cNvCxnSpPr/>
                  <p:nvPr/>
                </p:nvCxnSpPr>
                <p:spPr>
                  <a:xfrm flipV="1">
                    <a:off x="2317876" y="3745653"/>
                    <a:ext cx="0" cy="54000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w="sm" len="sm"/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9" name="楕円 58"/>
                  <p:cNvSpPr/>
                  <p:nvPr/>
                </p:nvSpPr>
                <p:spPr>
                  <a:xfrm>
                    <a:off x="2268425" y="4290574"/>
                    <a:ext cx="108000" cy="108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44" name="グループ化 43"/>
                <p:cNvGrpSpPr/>
                <p:nvPr/>
              </p:nvGrpSpPr>
              <p:grpSpPr>
                <a:xfrm>
                  <a:off x="3703180" y="2290251"/>
                  <a:ext cx="108000" cy="652921"/>
                  <a:chOff x="2268425" y="3745653"/>
                  <a:chExt cx="108000" cy="652921"/>
                </a:xfrm>
              </p:grpSpPr>
              <p:cxnSp>
                <p:nvCxnSpPr>
                  <p:cNvPr id="56" name="直線矢印コネクタ 55"/>
                  <p:cNvCxnSpPr/>
                  <p:nvPr/>
                </p:nvCxnSpPr>
                <p:spPr>
                  <a:xfrm flipV="1">
                    <a:off x="2317876" y="3745653"/>
                    <a:ext cx="0" cy="54000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w="sm" len="sm"/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7" name="楕円 56"/>
                  <p:cNvSpPr/>
                  <p:nvPr/>
                </p:nvSpPr>
                <p:spPr>
                  <a:xfrm>
                    <a:off x="2268425" y="4290574"/>
                    <a:ext cx="108000" cy="108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51" name="テキスト ボックス 50"/>
                <p:cNvSpPr txBox="1"/>
                <p:nvPr/>
              </p:nvSpPr>
              <p:spPr>
                <a:xfrm>
                  <a:off x="3011074" y="1901203"/>
                  <a:ext cx="148311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2400" dirty="0">
                      <a:latin typeface="+mn-ea"/>
                      <a:cs typeface="Times New Roman" panose="02020603050405020304" pitchFamily="18" charset="0"/>
                    </a:rPr>
                    <a:t>S</a:t>
                  </a:r>
                  <a:r>
                    <a:rPr kumimoji="1" lang="en-US" altLang="ja-JP" sz="2400" dirty="0" smtClean="0">
                      <a:latin typeface="+mn-ea"/>
                      <a:cs typeface="Times New Roman" panose="02020603050405020304" pitchFamily="18" charset="0"/>
                    </a:rPr>
                    <a:t>ensor</a:t>
                  </a:r>
                  <a:endParaRPr kumimoji="1" lang="ja-JP" altLang="en-US" sz="2400" dirty="0">
                    <a:latin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4" name="テキスト ボックス 63"/>
                <p:cNvSpPr txBox="1"/>
                <p:nvPr/>
              </p:nvSpPr>
              <p:spPr>
                <a:xfrm>
                  <a:off x="1009957" y="2333436"/>
                  <a:ext cx="179791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2400" dirty="0">
                      <a:latin typeface="+mn-ea"/>
                      <a:cs typeface="Times New Roman" panose="02020603050405020304" pitchFamily="18" charset="0"/>
                    </a:rPr>
                    <a:t>L</a:t>
                  </a:r>
                  <a:r>
                    <a:rPr kumimoji="1" lang="en-US" altLang="ja-JP" sz="2400" dirty="0" smtClean="0">
                      <a:latin typeface="+mn-ea"/>
                      <a:cs typeface="Times New Roman" panose="02020603050405020304" pitchFamily="18" charset="0"/>
                    </a:rPr>
                    <a:t>oudspeaker</a:t>
                  </a:r>
                  <a:endParaRPr kumimoji="1" lang="ja-JP" altLang="en-US" sz="2400" dirty="0">
                    <a:latin typeface="+mn-ea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47" name="直線矢印コネクタ 46"/>
                <p:cNvCxnSpPr/>
                <p:nvPr/>
              </p:nvCxnSpPr>
              <p:spPr>
                <a:xfrm flipV="1">
                  <a:off x="1864670" y="3250161"/>
                  <a:ext cx="0" cy="54000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w="sm" len="sm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aphicFrame>
              <p:nvGraphicFramePr>
                <p:cNvPr id="68" name="Object 12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1484981" y="3367601"/>
                <a:ext cx="349250" cy="3175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092" name="数式" r:id="rId6" imgW="152280" imgH="139680" progId="Equation.3">
                        <p:embed/>
                      </p:oleObj>
                    </mc:Choice>
                    <mc:Fallback>
                      <p:oleObj name="数式" r:id="rId6" imgW="152280" imgH="139680" progId="Equation.3">
                        <p:embed/>
                        <p:pic>
                          <p:nvPicPr>
                            <p:cNvPr id="68" name="Object 1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484981" y="3367601"/>
                              <a:ext cx="349250" cy="31750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94" name="片側の 2 つの角を切り取った四角形 193"/>
              <p:cNvSpPr/>
              <p:nvPr/>
            </p:nvSpPr>
            <p:spPr>
              <a:xfrm rot="5400000">
                <a:off x="1433284" y="2867022"/>
                <a:ext cx="460196" cy="398728"/>
              </a:xfrm>
              <a:prstGeom prst="snip2SameRect">
                <a:avLst>
                  <a:gd name="adj1" fmla="val 23037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5" name="円弧 194"/>
              <p:cNvSpPr/>
              <p:nvPr/>
            </p:nvSpPr>
            <p:spPr>
              <a:xfrm rot="10993713">
                <a:off x="1733010" y="2618706"/>
                <a:ext cx="258756" cy="796583"/>
              </a:xfrm>
              <a:prstGeom prst="arc">
                <a:avLst>
                  <a:gd name="adj1" fmla="val 17302339"/>
                  <a:gd name="adj2" fmla="val 3318152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" name="グループ化 6"/>
            <p:cNvGrpSpPr/>
            <p:nvPr/>
          </p:nvGrpSpPr>
          <p:grpSpPr>
            <a:xfrm>
              <a:off x="1222596" y="3810219"/>
              <a:ext cx="6698809" cy="1204278"/>
              <a:chOff x="1222596" y="3286344"/>
              <a:chExt cx="6698809" cy="1204278"/>
            </a:xfrm>
          </p:grpSpPr>
          <p:sp>
            <p:nvSpPr>
              <p:cNvPr id="2" name="角丸四角形 1"/>
              <p:cNvSpPr/>
              <p:nvPr/>
            </p:nvSpPr>
            <p:spPr>
              <a:xfrm>
                <a:off x="1222596" y="3286344"/>
                <a:ext cx="6698809" cy="1204278"/>
              </a:xfrm>
              <a:prstGeom prst="round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7" name="テキスト ボックス 196"/>
              <p:cNvSpPr txBox="1"/>
              <p:nvPr/>
            </p:nvSpPr>
            <p:spPr>
              <a:xfrm>
                <a:off x="1464018" y="3411485"/>
                <a:ext cx="630838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800" dirty="0" smtClean="0">
                    <a:latin typeface="+mn-ea"/>
                    <a:cs typeface="Times New Roman" panose="02020603050405020304" pitchFamily="18" charset="0"/>
                  </a:rPr>
                  <a:t>左右のスピーカを同時に駆動して</a:t>
                </a:r>
                <a:endParaRPr kumimoji="1" lang="en-US" altLang="ja-JP" sz="2800" dirty="0" smtClean="0">
                  <a:latin typeface="+mn-ea"/>
                  <a:cs typeface="Times New Roman" panose="02020603050405020304" pitchFamily="18" charset="0"/>
                </a:endParaRPr>
              </a:p>
              <a:p>
                <a:pPr algn="ctr"/>
                <a:r>
                  <a:rPr kumimoji="1" lang="ja-JP" altLang="en-US" sz="2800" dirty="0" smtClean="0">
                    <a:latin typeface="+mn-ea"/>
                    <a:cs typeface="Times New Roman" panose="02020603050405020304" pitchFamily="18" charset="0"/>
                  </a:rPr>
                  <a:t>コア両端の音響インピーダンスを制御</a:t>
                </a:r>
                <a:endParaRPr kumimoji="1" lang="ja-JP" altLang="en-US" sz="2800" dirty="0">
                  <a:latin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2" name="グループ化 81"/>
            <p:cNvGrpSpPr/>
            <p:nvPr/>
          </p:nvGrpSpPr>
          <p:grpSpPr>
            <a:xfrm>
              <a:off x="3734427" y="1722282"/>
              <a:ext cx="1654626" cy="687506"/>
              <a:chOff x="3744687" y="2723457"/>
              <a:chExt cx="1654626" cy="687506"/>
            </a:xfrm>
          </p:grpSpPr>
          <p:sp>
            <p:nvSpPr>
              <p:cNvPr id="83" name="正方形/長方形 82"/>
              <p:cNvSpPr/>
              <p:nvPr/>
            </p:nvSpPr>
            <p:spPr>
              <a:xfrm>
                <a:off x="3744687" y="2723457"/>
                <a:ext cx="1654626" cy="687506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4" name="コンテンツ プレースホルダ 2"/>
              <p:cNvSpPr txBox="1">
                <a:spLocks/>
              </p:cNvSpPr>
              <p:nvPr/>
            </p:nvSpPr>
            <p:spPr>
              <a:xfrm>
                <a:off x="4064522" y="2774180"/>
                <a:ext cx="1014957" cy="466655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 algn="ctr" eaLnBrk="1" fontAlgn="auto" hangingPunct="1">
                  <a:spcBef>
                    <a:spcPct val="20000"/>
                  </a:spcBef>
                  <a:spcAft>
                    <a:spcPts val="0"/>
                  </a:spcAft>
                  <a:defRPr/>
                </a:pPr>
                <a:r>
                  <a:rPr lang="ja-JP" altLang="en-US" sz="2800" dirty="0">
                    <a:latin typeface="ＭＳ Ｐゴシック" panose="020B0600070205080204" pitchFamily="50" charset="-128"/>
                  </a:rPr>
                  <a:t>コア</a:t>
                </a:r>
                <a:endParaRPr lang="en-US" altLang="ja-JP" sz="2800" dirty="0" smtClean="0">
                  <a:uFill>
                    <a:solidFill>
                      <a:srgbClr val="FF0000"/>
                    </a:solidFill>
                  </a:u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70" name="グループ化 69"/>
          <p:cNvGrpSpPr/>
          <p:nvPr/>
        </p:nvGrpSpPr>
        <p:grpSpPr>
          <a:xfrm>
            <a:off x="663612" y="958869"/>
            <a:ext cx="8169692" cy="4227078"/>
            <a:chOff x="654087" y="954522"/>
            <a:chExt cx="8169692" cy="4227078"/>
          </a:xfrm>
        </p:grpSpPr>
        <p:grpSp>
          <p:nvGrpSpPr>
            <p:cNvPr id="71" name="グループ化 70"/>
            <p:cNvGrpSpPr/>
            <p:nvPr/>
          </p:nvGrpSpPr>
          <p:grpSpPr>
            <a:xfrm>
              <a:off x="5382516" y="1325384"/>
              <a:ext cx="2474847" cy="1514614"/>
              <a:chOff x="5547393" y="2272525"/>
              <a:chExt cx="2474847" cy="1514614"/>
            </a:xfrm>
          </p:grpSpPr>
          <p:sp>
            <p:nvSpPr>
              <p:cNvPr id="131" name="正方形/長方形 130"/>
              <p:cNvSpPr/>
              <p:nvPr/>
            </p:nvSpPr>
            <p:spPr>
              <a:xfrm>
                <a:off x="5547393" y="2884851"/>
                <a:ext cx="1870984" cy="277800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2" name="片側の 2 つの角を切り取った四角形 131"/>
              <p:cNvSpPr/>
              <p:nvPr/>
            </p:nvSpPr>
            <p:spPr>
              <a:xfrm rot="16200000">
                <a:off x="7387643" y="2817907"/>
                <a:ext cx="460196" cy="398728"/>
              </a:xfrm>
              <a:prstGeom prst="snip2SameRect">
                <a:avLst>
                  <a:gd name="adj1" fmla="val 23037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3" name="円弧 132"/>
              <p:cNvSpPr/>
              <p:nvPr/>
            </p:nvSpPr>
            <p:spPr>
              <a:xfrm rot="193713">
                <a:off x="7287762" y="2665157"/>
                <a:ext cx="258756" cy="796583"/>
              </a:xfrm>
              <a:prstGeom prst="arc">
                <a:avLst>
                  <a:gd name="adj1" fmla="val 17302339"/>
                  <a:gd name="adj2" fmla="val 3318152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4" name="直線矢印コネクタ 133"/>
              <p:cNvCxnSpPr/>
              <p:nvPr/>
            </p:nvCxnSpPr>
            <p:spPr>
              <a:xfrm flipV="1">
                <a:off x="5753749" y="2280196"/>
                <a:ext cx="0" cy="540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楕円 134"/>
              <p:cNvSpPr/>
              <p:nvPr/>
            </p:nvSpPr>
            <p:spPr>
              <a:xfrm>
                <a:off x="5704298" y="2825117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6" name="直線矢印コネクタ 135"/>
              <p:cNvCxnSpPr/>
              <p:nvPr/>
            </p:nvCxnSpPr>
            <p:spPr>
              <a:xfrm flipV="1">
                <a:off x="6614897" y="2272525"/>
                <a:ext cx="0" cy="540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楕円 136"/>
              <p:cNvSpPr/>
              <p:nvPr/>
            </p:nvSpPr>
            <p:spPr>
              <a:xfrm>
                <a:off x="6565446" y="281744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8" name="直線矢印コネクタ 137"/>
              <p:cNvCxnSpPr/>
              <p:nvPr/>
            </p:nvCxnSpPr>
            <p:spPr>
              <a:xfrm flipV="1">
                <a:off x="7684415" y="3247139"/>
                <a:ext cx="0" cy="540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139" name="Object 1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7731728" y="3366218"/>
              <a:ext cx="290512" cy="317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1093" name="数式" r:id="rId8" imgW="126720" imgH="139680" progId="Equation.3">
                      <p:embed/>
                    </p:oleObj>
                  </mc:Choice>
                  <mc:Fallback>
                    <p:oleObj name="数式" r:id="rId8" imgW="126720" imgH="139680" progId="Equation.3">
                      <p:embed/>
                      <p:pic>
                        <p:nvPicPr>
                          <p:cNvPr id="119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31728" y="3366218"/>
                            <a:ext cx="290512" cy="31750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72" name="グループ化 71"/>
            <p:cNvGrpSpPr/>
            <p:nvPr/>
          </p:nvGrpSpPr>
          <p:grpSpPr>
            <a:xfrm>
              <a:off x="3722088" y="1734085"/>
              <a:ext cx="1654626" cy="687506"/>
              <a:chOff x="3744687" y="2723457"/>
              <a:chExt cx="1654626" cy="687506"/>
            </a:xfrm>
          </p:grpSpPr>
          <p:sp>
            <p:nvSpPr>
              <p:cNvPr id="129" name="正方形/長方形 128"/>
              <p:cNvSpPr/>
              <p:nvPr/>
            </p:nvSpPr>
            <p:spPr>
              <a:xfrm>
                <a:off x="3744687" y="2723457"/>
                <a:ext cx="1654626" cy="687506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0" name="コンテンツ プレースホルダ 2"/>
              <p:cNvSpPr txBox="1">
                <a:spLocks/>
              </p:cNvSpPr>
              <p:nvPr/>
            </p:nvSpPr>
            <p:spPr>
              <a:xfrm>
                <a:off x="4064522" y="2774180"/>
                <a:ext cx="1014957" cy="466655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 algn="ctr" eaLnBrk="1" fontAlgn="auto" hangingPunct="1">
                  <a:spcBef>
                    <a:spcPct val="20000"/>
                  </a:spcBef>
                  <a:spcAft>
                    <a:spcPts val="0"/>
                  </a:spcAft>
                  <a:defRPr/>
                </a:pPr>
                <a:r>
                  <a:rPr lang="ja-JP" altLang="en-US" sz="2800" dirty="0">
                    <a:latin typeface="ＭＳ Ｐゴシック" panose="020B0600070205080204" pitchFamily="50" charset="-128"/>
                  </a:rPr>
                  <a:t>コア</a:t>
                </a:r>
                <a:endParaRPr lang="en-US" altLang="ja-JP" sz="2800" dirty="0" smtClean="0">
                  <a:uFill>
                    <a:solidFill>
                      <a:srgbClr val="FF0000"/>
                    </a:solidFill>
                  </a:u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73" name="グループ化 72"/>
            <p:cNvGrpSpPr/>
            <p:nvPr/>
          </p:nvGrpSpPr>
          <p:grpSpPr>
            <a:xfrm>
              <a:off x="654087" y="954522"/>
              <a:ext cx="8169692" cy="4227078"/>
              <a:chOff x="654087" y="954522"/>
              <a:chExt cx="8169692" cy="4227078"/>
            </a:xfrm>
          </p:grpSpPr>
          <p:grpSp>
            <p:nvGrpSpPr>
              <p:cNvPr id="85" name="グループ化 84"/>
              <p:cNvGrpSpPr/>
              <p:nvPr/>
            </p:nvGrpSpPr>
            <p:grpSpPr>
              <a:xfrm>
                <a:off x="654087" y="954522"/>
                <a:ext cx="8169692" cy="4227078"/>
                <a:chOff x="654087" y="1951357"/>
                <a:chExt cx="8169692" cy="4227078"/>
              </a:xfrm>
            </p:grpSpPr>
            <p:grpSp>
              <p:nvGrpSpPr>
                <p:cNvPr id="121" name="グループ化 120"/>
                <p:cNvGrpSpPr/>
                <p:nvPr/>
              </p:nvGrpSpPr>
              <p:grpSpPr>
                <a:xfrm>
                  <a:off x="654087" y="1951357"/>
                  <a:ext cx="8169692" cy="4227078"/>
                  <a:chOff x="143623" y="3699814"/>
                  <a:chExt cx="8169692" cy="4227078"/>
                </a:xfrm>
              </p:grpSpPr>
              <p:grpSp>
                <p:nvGrpSpPr>
                  <p:cNvPr id="123" name="グループ化 122"/>
                  <p:cNvGrpSpPr/>
                  <p:nvPr/>
                </p:nvGrpSpPr>
                <p:grpSpPr>
                  <a:xfrm>
                    <a:off x="143623" y="3699814"/>
                    <a:ext cx="8169692" cy="4227078"/>
                    <a:chOff x="657226" y="1950834"/>
                    <a:chExt cx="8169692" cy="4227078"/>
                  </a:xfrm>
                </p:grpSpPr>
                <p:grpSp>
                  <p:nvGrpSpPr>
                    <p:cNvPr id="125" name="グループ化 124"/>
                    <p:cNvGrpSpPr/>
                    <p:nvPr/>
                  </p:nvGrpSpPr>
                  <p:grpSpPr>
                    <a:xfrm>
                      <a:off x="657226" y="1950834"/>
                      <a:ext cx="8169692" cy="4227078"/>
                      <a:chOff x="-467660" y="4137177"/>
                      <a:chExt cx="8169692" cy="4227078"/>
                    </a:xfrm>
                  </p:grpSpPr>
                  <p:sp>
                    <p:nvSpPr>
                      <p:cNvPr id="127" name="正方形/長方形 126"/>
                      <p:cNvSpPr/>
                      <p:nvPr/>
                    </p:nvSpPr>
                    <p:spPr>
                      <a:xfrm>
                        <a:off x="-467660" y="4137177"/>
                        <a:ext cx="8169692" cy="422707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28" name="テキスト ボックス 127"/>
                      <p:cNvSpPr txBox="1"/>
                      <p:nvPr/>
                    </p:nvSpPr>
                    <p:spPr>
                      <a:xfrm>
                        <a:off x="1528358" y="5620308"/>
                        <a:ext cx="1698876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kumimoji="1" lang="en-US" altLang="ja-JP" sz="2400" dirty="0" smtClean="0">
                            <a:latin typeface="+mn-ea"/>
                            <a:cs typeface="Times New Roman" panose="02020603050405020304" pitchFamily="18" charset="0"/>
                          </a:rPr>
                          <a:t>Closed-end</a:t>
                        </a:r>
                        <a:endParaRPr kumimoji="1" lang="ja-JP" altLang="en-US" sz="2400" dirty="0">
                          <a:latin typeface="+mn-ea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126" name="テキスト ボックス 125"/>
                    <p:cNvSpPr txBox="1"/>
                    <p:nvPr/>
                  </p:nvSpPr>
                  <p:spPr>
                    <a:xfrm>
                      <a:off x="1124135" y="4926056"/>
                      <a:ext cx="6902009" cy="95410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kumimoji="1" lang="ja-JP" altLang="en-US" sz="2800" dirty="0" smtClean="0">
                          <a:latin typeface="+mn-ea"/>
                          <a:cs typeface="Times New Roman" panose="02020603050405020304" pitchFamily="18" charset="0"/>
                        </a:rPr>
                        <a:t>一つのスピーカを駆動して</a:t>
                      </a:r>
                      <a:endParaRPr kumimoji="1" lang="en-US" altLang="ja-JP" sz="2800" dirty="0" smtClean="0">
                        <a:latin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kumimoji="1" lang="ja-JP" altLang="en-US" sz="2800" dirty="0" smtClean="0">
                          <a:latin typeface="+mn-ea"/>
                          <a:cs typeface="Times New Roman" panose="02020603050405020304" pitchFamily="18" charset="0"/>
                        </a:rPr>
                        <a:t>コア右端の音響インピーダンスを制御する</a:t>
                      </a:r>
                      <a:endParaRPr kumimoji="1" lang="ja-JP" altLang="en-US" sz="2800" dirty="0">
                        <a:latin typeface="+mn-ea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124" name="角丸四角形 123"/>
                  <p:cNvSpPr/>
                  <p:nvPr/>
                </p:nvSpPr>
                <p:spPr>
                  <a:xfrm>
                    <a:off x="712132" y="6553528"/>
                    <a:ext cx="6698809" cy="1204278"/>
                  </a:xfrm>
                  <a:prstGeom prst="roundRect">
                    <a:avLst/>
                  </a:prstGeom>
                  <a:noFill/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122" name="テキスト ボックス 121"/>
                <p:cNvSpPr txBox="1"/>
                <p:nvPr/>
              </p:nvSpPr>
              <p:spPr>
                <a:xfrm>
                  <a:off x="1727311" y="3888252"/>
                  <a:ext cx="568937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800" dirty="0" smtClean="0">
                      <a:latin typeface="+mn-ea"/>
                      <a:cs typeface="Times New Roman" panose="02020603050405020304" pitchFamily="18" charset="0"/>
                    </a:rPr>
                    <a:t>片側閉端の熱音響エンジンを考える</a:t>
                  </a:r>
                  <a:endParaRPr kumimoji="1" lang="en-US" altLang="ja-JP" sz="2800" dirty="0" smtClean="0">
                    <a:latin typeface="+mn-ea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20" name="正方形/長方形 119"/>
              <p:cNvSpPr/>
              <p:nvPr/>
            </p:nvSpPr>
            <p:spPr>
              <a:xfrm>
                <a:off x="3568360" y="1701835"/>
                <a:ext cx="149392" cy="72430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4" name="グループ化 73"/>
            <p:cNvGrpSpPr/>
            <p:nvPr/>
          </p:nvGrpSpPr>
          <p:grpSpPr>
            <a:xfrm>
              <a:off x="3727267" y="1722036"/>
              <a:ext cx="1654626" cy="687506"/>
              <a:chOff x="3744687" y="2713932"/>
              <a:chExt cx="1654626" cy="687506"/>
            </a:xfrm>
          </p:grpSpPr>
          <p:sp>
            <p:nvSpPr>
              <p:cNvPr id="80" name="正方形/長方形 79"/>
              <p:cNvSpPr/>
              <p:nvPr/>
            </p:nvSpPr>
            <p:spPr>
              <a:xfrm>
                <a:off x="3744687" y="2713932"/>
                <a:ext cx="1654626" cy="687506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1" name="コンテンツ プレースホルダ 2"/>
              <p:cNvSpPr txBox="1">
                <a:spLocks/>
              </p:cNvSpPr>
              <p:nvPr/>
            </p:nvSpPr>
            <p:spPr>
              <a:xfrm>
                <a:off x="4064522" y="2764655"/>
                <a:ext cx="1014957" cy="466655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 algn="ctr" eaLnBrk="1" fontAlgn="auto" hangingPunct="1">
                  <a:spcBef>
                    <a:spcPct val="20000"/>
                  </a:spcBef>
                  <a:spcAft>
                    <a:spcPts val="0"/>
                  </a:spcAft>
                  <a:defRPr/>
                </a:pPr>
                <a:r>
                  <a:rPr lang="ja-JP" altLang="en-US" sz="2800" dirty="0">
                    <a:latin typeface="ＭＳ Ｐゴシック" panose="020B0600070205080204" pitchFamily="50" charset="-128"/>
                  </a:rPr>
                  <a:t>コア</a:t>
                </a:r>
                <a:endParaRPr lang="en-US" altLang="ja-JP" sz="2800" dirty="0" smtClean="0">
                  <a:uFill>
                    <a:solidFill>
                      <a:srgbClr val="FF0000"/>
                    </a:solidFill>
                  </a:u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cxnSp>
          <p:nvCxnSpPr>
            <p:cNvPr id="75" name="直線コネクタ 74"/>
            <p:cNvCxnSpPr/>
            <p:nvPr/>
          </p:nvCxnSpPr>
          <p:spPr>
            <a:xfrm flipV="1">
              <a:off x="5381050" y="1934622"/>
              <a:ext cx="223869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/>
            <p:cNvCxnSpPr/>
            <p:nvPr/>
          </p:nvCxnSpPr>
          <p:spPr>
            <a:xfrm>
              <a:off x="5376714" y="2208216"/>
              <a:ext cx="225309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/>
            <p:cNvCxnSpPr/>
            <p:nvPr/>
          </p:nvCxnSpPr>
          <p:spPr>
            <a:xfrm>
              <a:off x="5376714" y="1934622"/>
              <a:ext cx="623" cy="27359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/>
            <p:cNvCxnSpPr/>
            <p:nvPr/>
          </p:nvCxnSpPr>
          <p:spPr>
            <a:xfrm>
              <a:off x="7619745" y="1934622"/>
              <a:ext cx="0" cy="273594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テキスト ボックス 78"/>
            <p:cNvSpPr txBox="1"/>
            <p:nvPr/>
          </p:nvSpPr>
          <p:spPr>
            <a:xfrm>
              <a:off x="6686550" y="2438607"/>
              <a:ext cx="1819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 smtClean="0">
                  <a:latin typeface="+mn-ea"/>
                  <a:cs typeface="Times New Roman" panose="02020603050405020304" pitchFamily="18" charset="0"/>
                </a:rPr>
                <a:t>Opened-end</a:t>
              </a:r>
              <a:endParaRPr kumimoji="1" lang="ja-JP" altLang="en-US" sz="2400" dirty="0">
                <a:latin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33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+mn-lt"/>
                <a:ea typeface="ＭＳ Ｐゴシック" panose="020B0600070205080204" pitchFamily="50" charset="-128"/>
                <a:cs typeface="+mj-cs"/>
              </a:rPr>
              <a:t>熱音響エンジン</a:t>
            </a:r>
            <a:endParaRPr kumimoji="1" lang="ja-JP" altLang="en-US" sz="4000" dirty="0">
              <a:latin typeface="+mn-lt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>
                <a:latin typeface="+mn-lt"/>
              </a:rPr>
              <a:pPr>
                <a:defRPr/>
              </a:pPr>
              <a:t>6</a:t>
            </a:fld>
            <a:endParaRPr lang="ja-JP" altLang="en-US" dirty="0">
              <a:latin typeface="+mn-lt"/>
            </a:endParaRPr>
          </a:p>
        </p:txBody>
      </p:sp>
      <p:grpSp>
        <p:nvGrpSpPr>
          <p:cNvPr id="52" name="グループ化 51"/>
          <p:cNvGrpSpPr/>
          <p:nvPr/>
        </p:nvGrpSpPr>
        <p:grpSpPr>
          <a:xfrm>
            <a:off x="1024143" y="546280"/>
            <a:ext cx="4406354" cy="1786793"/>
            <a:chOff x="2123991" y="-463879"/>
            <a:chExt cx="6938988" cy="2813788"/>
          </a:xfrm>
        </p:grpSpPr>
        <p:grpSp>
          <p:nvGrpSpPr>
            <p:cNvPr id="53" name="グループ化 52"/>
            <p:cNvGrpSpPr/>
            <p:nvPr/>
          </p:nvGrpSpPr>
          <p:grpSpPr>
            <a:xfrm>
              <a:off x="2123991" y="-463879"/>
              <a:ext cx="6352707" cy="2813788"/>
              <a:chOff x="2060196" y="-329915"/>
              <a:chExt cx="6352707" cy="2813788"/>
            </a:xfrm>
          </p:grpSpPr>
          <p:grpSp>
            <p:nvGrpSpPr>
              <p:cNvPr id="63" name="グループ化 62"/>
              <p:cNvGrpSpPr/>
              <p:nvPr/>
            </p:nvGrpSpPr>
            <p:grpSpPr>
              <a:xfrm>
                <a:off x="2060196" y="405911"/>
                <a:ext cx="6180674" cy="2077962"/>
                <a:chOff x="2123992" y="2489895"/>
                <a:chExt cx="6180674" cy="2077962"/>
              </a:xfrm>
            </p:grpSpPr>
            <p:sp>
              <p:nvSpPr>
                <p:cNvPr id="66" name="正方形/長方形 65"/>
                <p:cNvSpPr/>
                <p:nvPr/>
              </p:nvSpPr>
              <p:spPr>
                <a:xfrm>
                  <a:off x="3061129" y="3244604"/>
                  <a:ext cx="1474147" cy="430847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914" dirty="0"/>
                </a:p>
              </p:txBody>
            </p:sp>
            <p:sp>
              <p:nvSpPr>
                <p:cNvPr id="67" name="正方形/長方形 66"/>
                <p:cNvSpPr/>
                <p:nvPr/>
              </p:nvSpPr>
              <p:spPr>
                <a:xfrm>
                  <a:off x="2720940" y="2893047"/>
                  <a:ext cx="340188" cy="1133959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914" dirty="0"/>
                </a:p>
              </p:txBody>
            </p:sp>
            <p:sp>
              <p:nvSpPr>
                <p:cNvPr id="68" name="正方形/長方形 67"/>
                <p:cNvSpPr/>
                <p:nvPr/>
              </p:nvSpPr>
              <p:spPr>
                <a:xfrm>
                  <a:off x="2490716" y="3006443"/>
                  <a:ext cx="230225" cy="90716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914" dirty="0"/>
                </a:p>
              </p:txBody>
            </p:sp>
            <p:sp>
              <p:nvSpPr>
                <p:cNvPr id="69" name="正方形/長方形 68"/>
                <p:cNvSpPr/>
                <p:nvPr/>
              </p:nvSpPr>
              <p:spPr>
                <a:xfrm>
                  <a:off x="4875465" y="3006443"/>
                  <a:ext cx="226791" cy="90716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914" dirty="0"/>
                </a:p>
              </p:txBody>
            </p:sp>
            <p:sp>
              <p:nvSpPr>
                <p:cNvPr id="70" name="正方形/長方形 69"/>
                <p:cNvSpPr/>
                <p:nvPr/>
              </p:nvSpPr>
              <p:spPr>
                <a:xfrm>
                  <a:off x="4535275" y="2893047"/>
                  <a:ext cx="340188" cy="1133959"/>
                </a:xfrm>
                <a:prstGeom prst="rect">
                  <a:avLst/>
                </a:prstGeom>
                <a:solidFill>
                  <a:srgbClr val="00B0F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914" dirty="0"/>
                </a:p>
              </p:txBody>
            </p:sp>
            <p:sp>
              <p:nvSpPr>
                <p:cNvPr id="71" name="正方形/長方形 70"/>
                <p:cNvSpPr/>
                <p:nvPr/>
              </p:nvSpPr>
              <p:spPr>
                <a:xfrm>
                  <a:off x="3854899" y="3006443"/>
                  <a:ext cx="340188" cy="907167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91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2" name="正方形/長方形 71"/>
                <p:cNvSpPr/>
                <p:nvPr/>
              </p:nvSpPr>
              <p:spPr>
                <a:xfrm>
                  <a:off x="2123992" y="3125751"/>
                  <a:ext cx="207396" cy="661978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91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3" name="正方形/長方形 72"/>
                <p:cNvSpPr/>
                <p:nvPr/>
              </p:nvSpPr>
              <p:spPr>
                <a:xfrm>
                  <a:off x="5102257" y="3244604"/>
                  <a:ext cx="226791" cy="430847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914" dirty="0"/>
                </a:p>
              </p:txBody>
            </p:sp>
            <p:cxnSp>
              <p:nvCxnSpPr>
                <p:cNvPr id="74" name="直線コネクタ 73"/>
                <p:cNvCxnSpPr>
                  <a:stCxn id="71" idx="3"/>
                  <a:endCxn id="70" idx="1"/>
                </p:cNvCxnSpPr>
                <p:nvPr/>
              </p:nvCxnSpPr>
              <p:spPr>
                <a:xfrm>
                  <a:off x="4195087" y="3460026"/>
                  <a:ext cx="340188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線コネクタ 74"/>
                <p:cNvCxnSpPr/>
                <p:nvPr/>
              </p:nvCxnSpPr>
              <p:spPr>
                <a:xfrm>
                  <a:off x="4195087" y="3339400"/>
                  <a:ext cx="340188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線コネクタ 75"/>
                <p:cNvCxnSpPr/>
                <p:nvPr/>
              </p:nvCxnSpPr>
              <p:spPr>
                <a:xfrm>
                  <a:off x="4195087" y="3570342"/>
                  <a:ext cx="340188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直線コネクタ 76"/>
                <p:cNvCxnSpPr/>
                <p:nvPr/>
              </p:nvCxnSpPr>
              <p:spPr>
                <a:xfrm>
                  <a:off x="4195087" y="3395406"/>
                  <a:ext cx="340188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線コネクタ 77"/>
                <p:cNvCxnSpPr/>
                <p:nvPr/>
              </p:nvCxnSpPr>
              <p:spPr>
                <a:xfrm>
                  <a:off x="4195490" y="3515340"/>
                  <a:ext cx="340188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線コネクタ 78"/>
                <p:cNvCxnSpPr/>
                <p:nvPr/>
              </p:nvCxnSpPr>
              <p:spPr>
                <a:xfrm>
                  <a:off x="4195087" y="3285857"/>
                  <a:ext cx="340188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線コネクタ 79"/>
                <p:cNvCxnSpPr/>
                <p:nvPr/>
              </p:nvCxnSpPr>
              <p:spPr>
                <a:xfrm>
                  <a:off x="4195087" y="3619309"/>
                  <a:ext cx="340188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正方形/長方形 80"/>
                <p:cNvSpPr/>
                <p:nvPr/>
              </p:nvSpPr>
              <p:spPr>
                <a:xfrm>
                  <a:off x="2323922" y="3244604"/>
                  <a:ext cx="165276" cy="430847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914" dirty="0"/>
                </a:p>
              </p:txBody>
            </p:sp>
            <p:sp>
              <p:nvSpPr>
                <p:cNvPr id="82" name="正方形/長方形 81"/>
                <p:cNvSpPr/>
                <p:nvPr/>
              </p:nvSpPr>
              <p:spPr>
                <a:xfrm>
                  <a:off x="6242094" y="3239527"/>
                  <a:ext cx="1150037" cy="430847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914" dirty="0"/>
                </a:p>
              </p:txBody>
            </p:sp>
            <p:sp>
              <p:nvSpPr>
                <p:cNvPr id="83" name="テキスト ボックス 82"/>
                <p:cNvSpPr txBox="1">
                  <a:spLocks noChangeAspect="1"/>
                </p:cNvSpPr>
                <p:nvPr/>
              </p:nvSpPr>
              <p:spPr>
                <a:xfrm>
                  <a:off x="3737479" y="3814967"/>
                  <a:ext cx="793772" cy="6300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20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  <a:r>
                    <a:rPr lang="en-US" altLang="ja-JP" sz="200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</a:t>
                  </a:r>
                  <a:endParaRPr lang="ja-JP" altLang="en-US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" name="テキスト ボックス 83"/>
                <p:cNvSpPr txBox="1">
                  <a:spLocks noChangeAspect="1"/>
                </p:cNvSpPr>
                <p:nvPr/>
              </p:nvSpPr>
              <p:spPr>
                <a:xfrm>
                  <a:off x="4398843" y="3937776"/>
                  <a:ext cx="907168" cy="6300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20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  <a:r>
                    <a:rPr lang="en-US" altLang="ja-JP" sz="200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endParaRPr lang="ja-JP" altLang="en-US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85" name="グループ化 84"/>
                <p:cNvGrpSpPr/>
                <p:nvPr/>
              </p:nvGrpSpPr>
              <p:grpSpPr>
                <a:xfrm>
                  <a:off x="5330314" y="2489895"/>
                  <a:ext cx="911778" cy="1315245"/>
                  <a:chOff x="5330314" y="2489895"/>
                  <a:chExt cx="911778" cy="1315245"/>
                </a:xfrm>
              </p:grpSpPr>
              <p:grpSp>
                <p:nvGrpSpPr>
                  <p:cNvPr id="91" name="グループ化 90"/>
                  <p:cNvGrpSpPr/>
                  <p:nvPr/>
                </p:nvGrpSpPr>
                <p:grpSpPr>
                  <a:xfrm>
                    <a:off x="5330314" y="2489895"/>
                    <a:ext cx="911778" cy="1315245"/>
                    <a:chOff x="2984336" y="1084757"/>
                    <a:chExt cx="578992" cy="835197"/>
                  </a:xfrm>
                </p:grpSpPr>
                <p:sp>
                  <p:nvSpPr>
                    <p:cNvPr id="93" name="正方形/長方形 92"/>
                    <p:cNvSpPr/>
                    <p:nvPr/>
                  </p:nvSpPr>
                  <p:spPr>
                    <a:xfrm>
                      <a:off x="2984336" y="1481661"/>
                      <a:ext cx="578992" cy="438293"/>
                    </a:xfrm>
                    <a:prstGeom prst="rect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 sz="914" dirty="0"/>
                    </a:p>
                  </p:txBody>
                </p:sp>
                <p:cxnSp>
                  <p:nvCxnSpPr>
                    <p:cNvPr id="94" name="直線矢印コネクタ 93"/>
                    <p:cNvCxnSpPr/>
                    <p:nvPr/>
                  </p:nvCxnSpPr>
                  <p:spPr>
                    <a:xfrm flipV="1">
                      <a:off x="3267641" y="1084757"/>
                      <a:ext cx="0" cy="350112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92" name="楕円 91"/>
                  <p:cNvSpPr/>
                  <p:nvPr/>
                </p:nvSpPr>
                <p:spPr>
                  <a:xfrm>
                    <a:off x="5726835" y="3052476"/>
                    <a:ext cx="108000" cy="108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</p:grpSp>
            <p:grpSp>
              <p:nvGrpSpPr>
                <p:cNvPr id="86" name="グループ化 85"/>
                <p:cNvGrpSpPr/>
                <p:nvPr/>
              </p:nvGrpSpPr>
              <p:grpSpPr>
                <a:xfrm>
                  <a:off x="7392888" y="2489895"/>
                  <a:ext cx="911778" cy="1315245"/>
                  <a:chOff x="5330314" y="2489895"/>
                  <a:chExt cx="911778" cy="1315245"/>
                </a:xfrm>
              </p:grpSpPr>
              <p:grpSp>
                <p:nvGrpSpPr>
                  <p:cNvPr id="87" name="グループ化 86"/>
                  <p:cNvGrpSpPr/>
                  <p:nvPr/>
                </p:nvGrpSpPr>
                <p:grpSpPr>
                  <a:xfrm>
                    <a:off x="5330314" y="2489895"/>
                    <a:ext cx="911778" cy="1315245"/>
                    <a:chOff x="2984336" y="1084757"/>
                    <a:chExt cx="578992" cy="835197"/>
                  </a:xfrm>
                </p:grpSpPr>
                <p:sp>
                  <p:nvSpPr>
                    <p:cNvPr id="89" name="正方形/長方形 88"/>
                    <p:cNvSpPr/>
                    <p:nvPr/>
                  </p:nvSpPr>
                  <p:spPr>
                    <a:xfrm>
                      <a:off x="2984336" y="1481661"/>
                      <a:ext cx="578992" cy="438293"/>
                    </a:xfrm>
                    <a:prstGeom prst="rect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 sz="914" dirty="0"/>
                    </a:p>
                  </p:txBody>
                </p:sp>
                <p:cxnSp>
                  <p:nvCxnSpPr>
                    <p:cNvPr id="90" name="直線矢印コネクタ 89"/>
                    <p:cNvCxnSpPr/>
                    <p:nvPr/>
                  </p:nvCxnSpPr>
                  <p:spPr>
                    <a:xfrm flipV="1">
                      <a:off x="3267641" y="1084757"/>
                      <a:ext cx="0" cy="350112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88" name="楕円 87"/>
                  <p:cNvSpPr/>
                  <p:nvPr/>
                </p:nvSpPr>
                <p:spPr>
                  <a:xfrm>
                    <a:off x="5726835" y="3052476"/>
                    <a:ext cx="108000" cy="108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</p:grpSp>
          </p:grpSp>
          <p:sp>
            <p:nvSpPr>
              <p:cNvPr id="64" name="テキスト ボックス 29"/>
              <p:cNvSpPr txBox="1">
                <a:spLocks noChangeArrowheads="1"/>
              </p:cNvSpPr>
              <p:nvPr/>
            </p:nvSpPr>
            <p:spPr bwMode="auto">
              <a:xfrm>
                <a:off x="7338821" y="-245062"/>
                <a:ext cx="1074082" cy="8239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ja-JP" i="1" dirty="0" smtClean="0"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P</a:t>
                </a:r>
                <a:r>
                  <a:rPr lang="en-US" altLang="ja-JP" baseline="-25000" dirty="0"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s</a:t>
                </a:r>
                <a:r>
                  <a:rPr lang="en-US" altLang="ja-JP" baseline="-25000" dirty="0" smtClean="0"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2</a:t>
                </a:r>
                <a:endParaRPr lang="en-US" altLang="ja-JP" baseline="-25000" dirty="0"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テキスト ボックス 29"/>
              <p:cNvSpPr txBox="1">
                <a:spLocks noChangeArrowheads="1"/>
              </p:cNvSpPr>
              <p:nvPr/>
            </p:nvSpPr>
            <p:spPr bwMode="auto">
              <a:xfrm>
                <a:off x="5214602" y="-329915"/>
                <a:ext cx="1187687" cy="8239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ja-JP" i="1" dirty="0" smtClean="0"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P</a:t>
                </a:r>
                <a:r>
                  <a:rPr lang="en-US" altLang="ja-JP" baseline="-25000" dirty="0"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c</a:t>
                </a:r>
                <a:r>
                  <a:rPr lang="en-US" altLang="ja-JP" baseline="-25000" dirty="0" smtClean="0"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2</a:t>
                </a:r>
                <a:endParaRPr lang="en-US" altLang="ja-JP" baseline="-25000" dirty="0"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4" name="正方形/長方形 53"/>
            <p:cNvSpPr/>
            <p:nvPr/>
          </p:nvSpPr>
          <p:spPr>
            <a:xfrm>
              <a:off x="8300479" y="1026659"/>
              <a:ext cx="326006" cy="43084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914" dirty="0"/>
            </a:p>
          </p:txBody>
        </p:sp>
        <p:sp>
          <p:nvSpPr>
            <p:cNvPr id="55" name="正方形/長方形 54"/>
            <p:cNvSpPr/>
            <p:nvPr/>
          </p:nvSpPr>
          <p:spPr>
            <a:xfrm>
              <a:off x="8796494" y="906013"/>
              <a:ext cx="207396" cy="66197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914" dirty="0">
                <a:solidFill>
                  <a:schemeClr val="tx1"/>
                </a:solidFill>
              </a:endParaRPr>
            </a:p>
          </p:txBody>
        </p:sp>
        <p:grpSp>
          <p:nvGrpSpPr>
            <p:cNvPr id="56" name="グループ化 55"/>
            <p:cNvGrpSpPr/>
            <p:nvPr/>
          </p:nvGrpSpPr>
          <p:grpSpPr>
            <a:xfrm>
              <a:off x="8362476" y="-100958"/>
              <a:ext cx="700503" cy="1552113"/>
              <a:chOff x="1600142" y="2208627"/>
              <a:chExt cx="700503" cy="1552113"/>
            </a:xfrm>
          </p:grpSpPr>
          <p:cxnSp>
            <p:nvCxnSpPr>
              <p:cNvPr id="57" name="直線コネクタ 56"/>
              <p:cNvCxnSpPr/>
              <p:nvPr/>
            </p:nvCxnSpPr>
            <p:spPr>
              <a:xfrm>
                <a:off x="1863946" y="2680740"/>
                <a:ext cx="0" cy="108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コネクタ 57"/>
              <p:cNvCxnSpPr/>
              <p:nvPr/>
            </p:nvCxnSpPr>
            <p:spPr>
              <a:xfrm>
                <a:off x="2034704" y="2680740"/>
                <a:ext cx="0" cy="108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線コネクタ 58"/>
              <p:cNvCxnSpPr/>
              <p:nvPr/>
            </p:nvCxnSpPr>
            <p:spPr>
              <a:xfrm>
                <a:off x="1858630" y="2879830"/>
                <a:ext cx="1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矢印コネクタ 59"/>
              <p:cNvCxnSpPr/>
              <p:nvPr/>
            </p:nvCxnSpPr>
            <p:spPr>
              <a:xfrm>
                <a:off x="1600142" y="2879830"/>
                <a:ext cx="264796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矢印コネクタ 60"/>
              <p:cNvCxnSpPr/>
              <p:nvPr/>
            </p:nvCxnSpPr>
            <p:spPr>
              <a:xfrm rot="10800000">
                <a:off x="2035849" y="2879830"/>
                <a:ext cx="264796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テキスト ボックス 61"/>
              <p:cNvSpPr txBox="1">
                <a:spLocks noChangeAspect="1"/>
              </p:cNvSpPr>
              <p:nvPr/>
            </p:nvSpPr>
            <p:spPr>
              <a:xfrm>
                <a:off x="1769527" y="2208627"/>
                <a:ext cx="481775" cy="630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endParaRPr lang="ja-JP" altLang="en-US" sz="20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6" name="グループ化 5"/>
          <p:cNvGrpSpPr/>
          <p:nvPr/>
        </p:nvGrpSpPr>
        <p:grpSpPr>
          <a:xfrm>
            <a:off x="2001904" y="2428250"/>
            <a:ext cx="3428595" cy="2216274"/>
            <a:chOff x="2001904" y="3095000"/>
            <a:chExt cx="3428595" cy="2216274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2001904" y="3095000"/>
              <a:ext cx="3428595" cy="1623438"/>
              <a:chOff x="2001904" y="3095000"/>
              <a:chExt cx="3428595" cy="1623438"/>
            </a:xfrm>
          </p:grpSpPr>
          <p:grpSp>
            <p:nvGrpSpPr>
              <p:cNvPr id="95" name="グループ化 94"/>
              <p:cNvGrpSpPr/>
              <p:nvPr/>
            </p:nvGrpSpPr>
            <p:grpSpPr>
              <a:xfrm>
                <a:off x="2001904" y="3095000"/>
                <a:ext cx="3428595" cy="1623438"/>
                <a:chOff x="3610573" y="1684640"/>
                <a:chExt cx="5399243" cy="2556539"/>
              </a:xfrm>
            </p:grpSpPr>
            <p:sp>
              <p:nvSpPr>
                <p:cNvPr id="96" name="正方形/長方形 95"/>
                <p:cNvSpPr/>
                <p:nvPr/>
              </p:nvSpPr>
              <p:spPr>
                <a:xfrm>
                  <a:off x="6188930" y="3137458"/>
                  <a:ext cx="1150037" cy="430847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914" dirty="0"/>
                </a:p>
              </p:txBody>
            </p:sp>
            <p:grpSp>
              <p:nvGrpSpPr>
                <p:cNvPr id="97" name="グループ化 96"/>
                <p:cNvGrpSpPr/>
                <p:nvPr/>
              </p:nvGrpSpPr>
              <p:grpSpPr>
                <a:xfrm>
                  <a:off x="5277150" y="2387826"/>
                  <a:ext cx="911778" cy="1315245"/>
                  <a:chOff x="5330314" y="2489895"/>
                  <a:chExt cx="911778" cy="1315245"/>
                </a:xfrm>
              </p:grpSpPr>
              <p:grpSp>
                <p:nvGrpSpPr>
                  <p:cNvPr id="124" name="グループ化 123"/>
                  <p:cNvGrpSpPr/>
                  <p:nvPr/>
                </p:nvGrpSpPr>
                <p:grpSpPr>
                  <a:xfrm>
                    <a:off x="5330314" y="2489895"/>
                    <a:ext cx="911778" cy="1315245"/>
                    <a:chOff x="2984336" y="1084757"/>
                    <a:chExt cx="578992" cy="835197"/>
                  </a:xfrm>
                </p:grpSpPr>
                <p:sp>
                  <p:nvSpPr>
                    <p:cNvPr id="126" name="正方形/長方形 125"/>
                    <p:cNvSpPr/>
                    <p:nvPr/>
                  </p:nvSpPr>
                  <p:spPr>
                    <a:xfrm>
                      <a:off x="2984336" y="1481661"/>
                      <a:ext cx="578992" cy="438293"/>
                    </a:xfrm>
                    <a:prstGeom prst="rect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 sz="914" dirty="0"/>
                    </a:p>
                  </p:txBody>
                </p:sp>
                <p:cxnSp>
                  <p:nvCxnSpPr>
                    <p:cNvPr id="127" name="直線矢印コネクタ 126"/>
                    <p:cNvCxnSpPr/>
                    <p:nvPr/>
                  </p:nvCxnSpPr>
                  <p:spPr>
                    <a:xfrm flipV="1">
                      <a:off x="3267641" y="1084757"/>
                      <a:ext cx="0" cy="350112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25" name="楕円 124"/>
                  <p:cNvSpPr/>
                  <p:nvPr/>
                </p:nvSpPr>
                <p:spPr>
                  <a:xfrm>
                    <a:off x="5726835" y="3052476"/>
                    <a:ext cx="108000" cy="108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</p:grpSp>
            <p:grpSp>
              <p:nvGrpSpPr>
                <p:cNvPr id="98" name="グループ化 97"/>
                <p:cNvGrpSpPr/>
                <p:nvPr/>
              </p:nvGrpSpPr>
              <p:grpSpPr>
                <a:xfrm>
                  <a:off x="7339724" y="2387826"/>
                  <a:ext cx="911778" cy="1315245"/>
                  <a:chOff x="5330314" y="2489895"/>
                  <a:chExt cx="911778" cy="1315245"/>
                </a:xfrm>
              </p:grpSpPr>
              <p:grpSp>
                <p:nvGrpSpPr>
                  <p:cNvPr id="120" name="グループ化 119"/>
                  <p:cNvGrpSpPr/>
                  <p:nvPr/>
                </p:nvGrpSpPr>
                <p:grpSpPr>
                  <a:xfrm>
                    <a:off x="5330314" y="2489895"/>
                    <a:ext cx="911778" cy="1315245"/>
                    <a:chOff x="2984336" y="1084757"/>
                    <a:chExt cx="578992" cy="835197"/>
                  </a:xfrm>
                </p:grpSpPr>
                <p:sp>
                  <p:nvSpPr>
                    <p:cNvPr id="122" name="正方形/長方形 121"/>
                    <p:cNvSpPr/>
                    <p:nvPr/>
                  </p:nvSpPr>
                  <p:spPr>
                    <a:xfrm>
                      <a:off x="2984336" y="1481661"/>
                      <a:ext cx="578992" cy="438293"/>
                    </a:xfrm>
                    <a:prstGeom prst="rect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 sz="914" dirty="0"/>
                    </a:p>
                  </p:txBody>
                </p:sp>
                <p:cxnSp>
                  <p:nvCxnSpPr>
                    <p:cNvPr id="123" name="直線矢印コネクタ 122"/>
                    <p:cNvCxnSpPr/>
                    <p:nvPr/>
                  </p:nvCxnSpPr>
                  <p:spPr>
                    <a:xfrm flipV="1">
                      <a:off x="3267641" y="1084757"/>
                      <a:ext cx="0" cy="350112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21" name="楕円 120"/>
                  <p:cNvSpPr/>
                  <p:nvPr/>
                </p:nvSpPr>
                <p:spPr>
                  <a:xfrm>
                    <a:off x="5726835" y="3052476"/>
                    <a:ext cx="108000" cy="108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</p:grpSp>
            <p:sp>
              <p:nvSpPr>
                <p:cNvPr id="99" name="テキスト ボックス 29"/>
                <p:cNvSpPr txBox="1">
                  <a:spLocks noChangeArrowheads="1"/>
                </p:cNvSpPr>
                <p:nvPr/>
              </p:nvSpPr>
              <p:spPr bwMode="auto">
                <a:xfrm>
                  <a:off x="7334056" y="1684640"/>
                  <a:ext cx="1068304" cy="8239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i="1" dirty="0" smtClean="0"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Times New Roman" panose="02020603050405020304" pitchFamily="18" charset="0"/>
                    </a:rPr>
                    <a:t>P</a:t>
                  </a:r>
                  <a:r>
                    <a:rPr lang="en-US" altLang="ja-JP" baseline="-25000" dirty="0"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Times New Roman" panose="02020603050405020304" pitchFamily="18" charset="0"/>
                    </a:rPr>
                    <a:t>s</a:t>
                  </a:r>
                  <a:r>
                    <a:rPr lang="en-US" altLang="ja-JP" baseline="-25000" dirty="0" smtClean="0"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Times New Roman" panose="02020603050405020304" pitchFamily="18" charset="0"/>
                    </a:rPr>
                    <a:t>2</a:t>
                  </a:r>
                  <a:endParaRPr lang="en-US" altLang="ja-JP" baseline="-25000" dirty="0"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0" name="テキスト ボックス 29"/>
                <p:cNvSpPr txBox="1">
                  <a:spLocks noChangeArrowheads="1"/>
                </p:cNvSpPr>
                <p:nvPr/>
              </p:nvSpPr>
              <p:spPr bwMode="auto">
                <a:xfrm>
                  <a:off x="5281295" y="1690059"/>
                  <a:ext cx="1096358" cy="8239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i="1" dirty="0" smtClean="0"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Times New Roman" panose="02020603050405020304" pitchFamily="18" charset="0"/>
                    </a:rPr>
                    <a:t>P</a:t>
                  </a:r>
                  <a:r>
                    <a:rPr lang="en-US" altLang="ja-JP" baseline="-25000" dirty="0"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Times New Roman" panose="02020603050405020304" pitchFamily="18" charset="0"/>
                    </a:rPr>
                    <a:t>c</a:t>
                  </a:r>
                  <a:r>
                    <a:rPr lang="en-US" altLang="ja-JP" baseline="-25000" dirty="0" smtClean="0"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Times New Roman" panose="02020603050405020304" pitchFamily="18" charset="0"/>
                    </a:rPr>
                    <a:t>2</a:t>
                  </a:r>
                  <a:endParaRPr lang="en-US" altLang="ja-JP" baseline="-25000" dirty="0"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1" name="正方形/長方形 100"/>
                <p:cNvSpPr/>
                <p:nvPr/>
              </p:nvSpPr>
              <p:spPr>
                <a:xfrm>
                  <a:off x="8247316" y="3142538"/>
                  <a:ext cx="326006" cy="430847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914" dirty="0"/>
                </a:p>
              </p:txBody>
            </p:sp>
            <p:sp>
              <p:nvSpPr>
                <p:cNvPr id="102" name="正方形/長方形 101"/>
                <p:cNvSpPr/>
                <p:nvPr/>
              </p:nvSpPr>
              <p:spPr>
                <a:xfrm>
                  <a:off x="8743331" y="3021892"/>
                  <a:ext cx="207396" cy="661978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914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03" name="グループ化 102"/>
                <p:cNvGrpSpPr/>
                <p:nvPr/>
              </p:nvGrpSpPr>
              <p:grpSpPr>
                <a:xfrm>
                  <a:off x="8309313" y="2014921"/>
                  <a:ext cx="700503" cy="1552113"/>
                  <a:chOff x="1600142" y="2208627"/>
                  <a:chExt cx="700503" cy="1552113"/>
                </a:xfrm>
              </p:grpSpPr>
              <p:cxnSp>
                <p:nvCxnSpPr>
                  <p:cNvPr id="114" name="直線コネクタ 113"/>
                  <p:cNvCxnSpPr/>
                  <p:nvPr/>
                </p:nvCxnSpPr>
                <p:spPr>
                  <a:xfrm>
                    <a:off x="1863946" y="2680740"/>
                    <a:ext cx="0" cy="108000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直線コネクタ 114"/>
                  <p:cNvCxnSpPr/>
                  <p:nvPr/>
                </p:nvCxnSpPr>
                <p:spPr>
                  <a:xfrm>
                    <a:off x="2034704" y="2680740"/>
                    <a:ext cx="0" cy="108000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直線コネクタ 115"/>
                  <p:cNvCxnSpPr/>
                  <p:nvPr/>
                </p:nvCxnSpPr>
                <p:spPr>
                  <a:xfrm>
                    <a:off x="1858630" y="2879830"/>
                    <a:ext cx="180000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直線矢印コネクタ 116"/>
                  <p:cNvCxnSpPr/>
                  <p:nvPr/>
                </p:nvCxnSpPr>
                <p:spPr>
                  <a:xfrm>
                    <a:off x="1600142" y="2879830"/>
                    <a:ext cx="264796" cy="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headEnd type="none"/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直線矢印コネクタ 117"/>
                  <p:cNvCxnSpPr/>
                  <p:nvPr/>
                </p:nvCxnSpPr>
                <p:spPr>
                  <a:xfrm rot="10800000">
                    <a:off x="2035849" y="2879830"/>
                    <a:ext cx="264796" cy="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headEnd type="none"/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9" name="テキスト ボックス 118"/>
                  <p:cNvSpPr txBox="1">
                    <a:spLocks noChangeAspect="1"/>
                  </p:cNvSpPr>
                  <p:nvPr/>
                </p:nvSpPr>
                <p:spPr>
                  <a:xfrm>
                    <a:off x="1769527" y="2208627"/>
                    <a:ext cx="481775" cy="63008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sz="20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δ</a:t>
                    </a:r>
                    <a:endParaRPr lang="ja-JP" altLang="en-US" sz="2000" i="1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08" name="正方形/長方形 107"/>
                <p:cNvSpPr/>
                <p:nvPr/>
              </p:nvSpPr>
              <p:spPr>
                <a:xfrm>
                  <a:off x="4122585" y="3136187"/>
                  <a:ext cx="1150037" cy="430847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914" dirty="0"/>
                </a:p>
              </p:txBody>
            </p:sp>
            <p:grpSp>
              <p:nvGrpSpPr>
                <p:cNvPr id="109" name="グループ化 108"/>
                <p:cNvGrpSpPr/>
                <p:nvPr/>
              </p:nvGrpSpPr>
              <p:grpSpPr>
                <a:xfrm rot="10800000">
                  <a:off x="3610573" y="2883669"/>
                  <a:ext cx="673036" cy="948584"/>
                  <a:chOff x="7123416" y="4600485"/>
                  <a:chExt cx="530668" cy="793304"/>
                </a:xfrm>
              </p:grpSpPr>
              <p:sp>
                <p:nvSpPr>
                  <p:cNvPr id="112" name="片側の 2 つの角を切り取った四角形 111"/>
                  <p:cNvSpPr/>
                  <p:nvPr/>
                </p:nvSpPr>
                <p:spPr>
                  <a:xfrm rot="16200000">
                    <a:off x="7173732" y="4813705"/>
                    <a:ext cx="561975" cy="398729"/>
                  </a:xfrm>
                  <a:prstGeom prst="snip2SameRect">
                    <a:avLst>
                      <a:gd name="adj1" fmla="val 23037"/>
                      <a:gd name="adj2" fmla="val 0"/>
                    </a:avLst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113" name="円弧 112"/>
                  <p:cNvSpPr/>
                  <p:nvPr/>
                </p:nvSpPr>
                <p:spPr>
                  <a:xfrm>
                    <a:off x="7123416" y="4600485"/>
                    <a:ext cx="258568" cy="793304"/>
                  </a:xfrm>
                  <a:prstGeom prst="arc">
                    <a:avLst>
                      <a:gd name="adj1" fmla="val 17318321"/>
                      <a:gd name="adj2" fmla="val 4252342"/>
                    </a:avLst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</p:grpSp>
            <p:sp>
              <p:nvSpPr>
                <p:cNvPr id="110" name="テキスト ボックス 29"/>
                <p:cNvSpPr txBox="1">
                  <a:spLocks noChangeArrowheads="1"/>
                </p:cNvSpPr>
                <p:nvPr/>
              </p:nvSpPr>
              <p:spPr bwMode="auto">
                <a:xfrm>
                  <a:off x="3776889" y="3603324"/>
                  <a:ext cx="518922" cy="6378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2032" i="1" dirty="0"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Times New Roman" panose="02020603050405020304" pitchFamily="18" charset="0"/>
                    </a:rPr>
                    <a:t>u</a:t>
                  </a:r>
                  <a:endParaRPr lang="en-US" altLang="ja-JP" sz="2032" dirty="0"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11" name="直線矢印コネクタ 110"/>
                <p:cNvCxnSpPr/>
                <p:nvPr/>
              </p:nvCxnSpPr>
              <p:spPr>
                <a:xfrm flipV="1">
                  <a:off x="3821308" y="3684099"/>
                  <a:ext cx="0" cy="50400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" name="グループ化 137"/>
              <p:cNvGrpSpPr/>
              <p:nvPr/>
            </p:nvGrpSpPr>
            <p:grpSpPr>
              <a:xfrm>
                <a:off x="3205064" y="3867792"/>
                <a:ext cx="535188" cy="555875"/>
                <a:chOff x="8277889" y="909729"/>
                <a:chExt cx="842797" cy="875374"/>
              </a:xfrm>
            </p:grpSpPr>
            <p:sp>
              <p:nvSpPr>
                <p:cNvPr id="139" name="テキスト ボックス 27"/>
                <p:cNvSpPr txBox="1">
                  <a:spLocks noChangeArrowheads="1"/>
                </p:cNvSpPr>
                <p:nvPr/>
              </p:nvSpPr>
              <p:spPr bwMode="auto">
                <a:xfrm>
                  <a:off x="8382583" y="909729"/>
                  <a:ext cx="738103" cy="5762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778" i="1" dirty="0"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Times New Roman" panose="02020603050405020304" pitchFamily="18" charset="0"/>
                    </a:rPr>
                    <a:t>A</a:t>
                  </a:r>
                  <a:r>
                    <a:rPr lang="en-US" altLang="ja-JP" sz="1778" baseline="-25000" dirty="0"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cxnSp>
              <p:nvCxnSpPr>
                <p:cNvPr id="140" name="直線矢印コネクタ 139"/>
                <p:cNvCxnSpPr/>
                <p:nvPr/>
              </p:nvCxnSpPr>
              <p:spPr bwMode="auto">
                <a:xfrm flipH="1">
                  <a:off x="8277889" y="1514987"/>
                  <a:ext cx="340150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none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1" name="テキスト ボックス 29"/>
                <p:cNvSpPr txBox="1">
                  <a:spLocks noChangeArrowheads="1"/>
                </p:cNvSpPr>
                <p:nvPr/>
              </p:nvSpPr>
              <p:spPr bwMode="auto">
                <a:xfrm>
                  <a:off x="8435008" y="1239640"/>
                  <a:ext cx="640167" cy="5454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651" i="1" dirty="0"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Times New Roman" panose="02020603050405020304" pitchFamily="18" charset="0"/>
                    </a:rPr>
                    <a:t>B</a:t>
                  </a:r>
                  <a:r>
                    <a:rPr lang="en-US" altLang="ja-JP" sz="1651" baseline="-25000" dirty="0"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cxnSp>
              <p:nvCxnSpPr>
                <p:cNvPr id="142" name="直線矢印コネクタ 141"/>
                <p:cNvCxnSpPr/>
                <p:nvPr/>
              </p:nvCxnSpPr>
              <p:spPr bwMode="auto">
                <a:xfrm rot="10800000" flipH="1">
                  <a:off x="8290221" y="1323982"/>
                  <a:ext cx="340150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none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7" name="グループ化 156"/>
            <p:cNvGrpSpPr/>
            <p:nvPr/>
          </p:nvGrpSpPr>
          <p:grpSpPr>
            <a:xfrm>
              <a:off x="3342971" y="3704843"/>
              <a:ext cx="2050003" cy="1606431"/>
              <a:chOff x="3342971" y="5297670"/>
              <a:chExt cx="2050003" cy="1606431"/>
            </a:xfrm>
          </p:grpSpPr>
          <p:sp>
            <p:nvSpPr>
              <p:cNvPr id="144" name="正方形/長方形 143"/>
              <p:cNvSpPr/>
              <p:nvPr/>
            </p:nvSpPr>
            <p:spPr>
              <a:xfrm>
                <a:off x="3342971" y="5297670"/>
                <a:ext cx="2050003" cy="1134815"/>
              </a:xfrm>
              <a:prstGeom prst="rect">
                <a:avLst/>
              </a:prstGeom>
              <a:noFill/>
              <a:ln w="2540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46" name="テキスト ボックス 145"/>
              <p:cNvSpPr txBox="1">
                <a:spLocks noChangeAspect="1"/>
              </p:cNvSpPr>
              <p:nvPr/>
            </p:nvSpPr>
            <p:spPr>
              <a:xfrm>
                <a:off x="4096754" y="6380881"/>
                <a:ext cx="5040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800" i="1" dirty="0" smtClean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endParaRPr lang="ja-JP" altLang="en-US" sz="2800" baseline="-25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2" name="グループ化 11"/>
          <p:cNvGrpSpPr/>
          <p:nvPr/>
        </p:nvGrpSpPr>
        <p:grpSpPr>
          <a:xfrm>
            <a:off x="1024333" y="1183503"/>
            <a:ext cx="2318638" cy="1659181"/>
            <a:chOff x="1024333" y="1174516"/>
            <a:chExt cx="2318638" cy="1659181"/>
          </a:xfrm>
        </p:grpSpPr>
        <p:sp>
          <p:nvSpPr>
            <p:cNvPr id="151" name="正方形/長方形 150"/>
            <p:cNvSpPr/>
            <p:nvPr/>
          </p:nvSpPr>
          <p:spPr>
            <a:xfrm>
              <a:off x="1024333" y="1174516"/>
              <a:ext cx="2318638" cy="1170307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53" name="テキスト ボックス 152"/>
            <p:cNvSpPr txBox="1">
              <a:spLocks noChangeAspect="1"/>
            </p:cNvSpPr>
            <p:nvPr/>
          </p:nvSpPr>
          <p:spPr>
            <a:xfrm>
              <a:off x="1925236" y="2310477"/>
              <a:ext cx="6275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ja-JP" altLang="en-US" sz="28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7" name="正方形/長方形 146"/>
          <p:cNvSpPr/>
          <p:nvPr/>
        </p:nvSpPr>
        <p:spPr>
          <a:xfrm>
            <a:off x="810953" y="3017777"/>
            <a:ext cx="2517773" cy="1309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グループ化 9"/>
          <p:cNvGrpSpPr/>
          <p:nvPr/>
        </p:nvGrpSpPr>
        <p:grpSpPr>
          <a:xfrm>
            <a:off x="3356426" y="561436"/>
            <a:ext cx="2894792" cy="1857216"/>
            <a:chOff x="3356426" y="552449"/>
            <a:chExt cx="2894792" cy="1857216"/>
          </a:xfrm>
        </p:grpSpPr>
        <p:sp>
          <p:nvSpPr>
            <p:cNvPr id="2" name="正方形/長方形 1"/>
            <p:cNvSpPr/>
            <p:nvPr/>
          </p:nvSpPr>
          <p:spPr>
            <a:xfrm>
              <a:off x="3356426" y="1206010"/>
              <a:ext cx="2894792" cy="1203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3819526" y="552449"/>
              <a:ext cx="2431692" cy="6871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9" name="グループ化 148"/>
          <p:cNvGrpSpPr/>
          <p:nvPr/>
        </p:nvGrpSpPr>
        <p:grpSpPr>
          <a:xfrm>
            <a:off x="3056841" y="1013539"/>
            <a:ext cx="3129874" cy="1192742"/>
            <a:chOff x="5330314" y="2489895"/>
            <a:chExt cx="4928825" cy="1878294"/>
          </a:xfrm>
        </p:grpSpPr>
        <p:sp>
          <p:nvSpPr>
            <p:cNvPr id="177" name="正方形/長方形 176"/>
            <p:cNvSpPr/>
            <p:nvPr/>
          </p:nvSpPr>
          <p:spPr>
            <a:xfrm>
              <a:off x="6242094" y="3239527"/>
              <a:ext cx="1150037" cy="43084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914" dirty="0"/>
            </a:p>
          </p:txBody>
        </p:sp>
        <p:sp>
          <p:nvSpPr>
            <p:cNvPr id="180" name="正方形/長方形 179"/>
            <p:cNvSpPr/>
            <p:nvPr/>
          </p:nvSpPr>
          <p:spPr>
            <a:xfrm>
              <a:off x="8303909" y="3262470"/>
              <a:ext cx="1150037" cy="43084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914" dirty="0"/>
            </a:p>
          </p:txBody>
        </p:sp>
        <p:grpSp>
          <p:nvGrpSpPr>
            <p:cNvPr id="181" name="グループ化 180"/>
            <p:cNvGrpSpPr/>
            <p:nvPr/>
          </p:nvGrpSpPr>
          <p:grpSpPr>
            <a:xfrm>
              <a:off x="9292905" y="3006442"/>
              <a:ext cx="663511" cy="948584"/>
              <a:chOff x="7123416" y="4600485"/>
              <a:chExt cx="523158" cy="793304"/>
            </a:xfrm>
          </p:grpSpPr>
          <p:sp>
            <p:nvSpPr>
              <p:cNvPr id="194" name="片側の 2 つの角を切り取った四角形 193"/>
              <p:cNvSpPr/>
              <p:nvPr/>
            </p:nvSpPr>
            <p:spPr>
              <a:xfrm rot="16200000">
                <a:off x="7166222" y="4797773"/>
                <a:ext cx="561975" cy="398729"/>
              </a:xfrm>
              <a:prstGeom prst="snip2SameRect">
                <a:avLst>
                  <a:gd name="adj1" fmla="val 23037"/>
                  <a:gd name="adj2" fmla="val 0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95" name="円弧 194"/>
              <p:cNvSpPr/>
              <p:nvPr/>
            </p:nvSpPr>
            <p:spPr>
              <a:xfrm>
                <a:off x="7123416" y="4600485"/>
                <a:ext cx="258568" cy="793304"/>
              </a:xfrm>
              <a:prstGeom prst="arc">
                <a:avLst>
                  <a:gd name="adj1" fmla="val 17318321"/>
                  <a:gd name="adj2" fmla="val 4252342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sp>
          <p:nvSpPr>
            <p:cNvPr id="182" name="テキスト ボックス 29"/>
            <p:cNvSpPr txBox="1">
              <a:spLocks noChangeArrowheads="1"/>
            </p:cNvSpPr>
            <p:nvPr/>
          </p:nvSpPr>
          <p:spPr bwMode="auto">
            <a:xfrm>
              <a:off x="9740217" y="3730334"/>
              <a:ext cx="518922" cy="637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2032" i="1" dirty="0"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u</a:t>
              </a:r>
              <a:endParaRPr lang="en-US" altLang="ja-JP" sz="2032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cxnSp>
          <p:nvCxnSpPr>
            <p:cNvPr id="183" name="直線矢印コネクタ 182"/>
            <p:cNvCxnSpPr/>
            <p:nvPr/>
          </p:nvCxnSpPr>
          <p:spPr>
            <a:xfrm flipV="1">
              <a:off x="9784636" y="3811108"/>
              <a:ext cx="0" cy="504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" name="グループ化 183"/>
            <p:cNvGrpSpPr/>
            <p:nvPr/>
          </p:nvGrpSpPr>
          <p:grpSpPr>
            <a:xfrm>
              <a:off x="5330314" y="2489895"/>
              <a:ext cx="911778" cy="1315245"/>
              <a:chOff x="5330314" y="2489895"/>
              <a:chExt cx="911778" cy="1315245"/>
            </a:xfrm>
          </p:grpSpPr>
          <p:grpSp>
            <p:nvGrpSpPr>
              <p:cNvPr id="190" name="グループ化 189"/>
              <p:cNvGrpSpPr/>
              <p:nvPr/>
            </p:nvGrpSpPr>
            <p:grpSpPr>
              <a:xfrm>
                <a:off x="5330314" y="2489895"/>
                <a:ext cx="911778" cy="1315245"/>
                <a:chOff x="2984336" y="1084757"/>
                <a:chExt cx="578992" cy="835197"/>
              </a:xfrm>
            </p:grpSpPr>
            <p:sp>
              <p:nvSpPr>
                <p:cNvPr id="192" name="正方形/長方形 191"/>
                <p:cNvSpPr/>
                <p:nvPr/>
              </p:nvSpPr>
              <p:spPr>
                <a:xfrm>
                  <a:off x="2984336" y="1481661"/>
                  <a:ext cx="578992" cy="438293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914" dirty="0"/>
                </a:p>
              </p:txBody>
            </p:sp>
            <p:cxnSp>
              <p:nvCxnSpPr>
                <p:cNvPr id="193" name="直線矢印コネクタ 192"/>
                <p:cNvCxnSpPr/>
                <p:nvPr/>
              </p:nvCxnSpPr>
              <p:spPr>
                <a:xfrm flipV="1">
                  <a:off x="3267641" y="1084757"/>
                  <a:ext cx="0" cy="35011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1" name="楕円 190"/>
              <p:cNvSpPr/>
              <p:nvPr/>
            </p:nvSpPr>
            <p:spPr>
              <a:xfrm>
                <a:off x="5726835" y="305247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grpSp>
          <p:nvGrpSpPr>
            <p:cNvPr id="185" name="グループ化 184"/>
            <p:cNvGrpSpPr/>
            <p:nvPr/>
          </p:nvGrpSpPr>
          <p:grpSpPr>
            <a:xfrm>
              <a:off x="7392888" y="2489895"/>
              <a:ext cx="911778" cy="1315245"/>
              <a:chOff x="5330314" y="2489895"/>
              <a:chExt cx="911778" cy="1315245"/>
            </a:xfrm>
          </p:grpSpPr>
          <p:grpSp>
            <p:nvGrpSpPr>
              <p:cNvPr id="186" name="グループ化 185"/>
              <p:cNvGrpSpPr/>
              <p:nvPr/>
            </p:nvGrpSpPr>
            <p:grpSpPr>
              <a:xfrm>
                <a:off x="5330314" y="2489895"/>
                <a:ext cx="911778" cy="1315245"/>
                <a:chOff x="2984336" y="1084757"/>
                <a:chExt cx="578992" cy="835197"/>
              </a:xfrm>
            </p:grpSpPr>
            <p:sp>
              <p:nvSpPr>
                <p:cNvPr id="188" name="正方形/長方形 187"/>
                <p:cNvSpPr/>
                <p:nvPr/>
              </p:nvSpPr>
              <p:spPr>
                <a:xfrm>
                  <a:off x="2984336" y="1481661"/>
                  <a:ext cx="578992" cy="438293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914" dirty="0"/>
                </a:p>
              </p:txBody>
            </p:sp>
            <p:cxnSp>
              <p:nvCxnSpPr>
                <p:cNvPr id="189" name="直線矢印コネクタ 188"/>
                <p:cNvCxnSpPr/>
                <p:nvPr/>
              </p:nvCxnSpPr>
              <p:spPr>
                <a:xfrm flipV="1">
                  <a:off x="3267641" y="1084757"/>
                  <a:ext cx="0" cy="35011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7" name="楕円 186"/>
              <p:cNvSpPr/>
              <p:nvPr/>
            </p:nvSpPr>
            <p:spPr>
              <a:xfrm>
                <a:off x="5726835" y="305247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</p:grpSp>
      <p:grpSp>
        <p:nvGrpSpPr>
          <p:cNvPr id="133" name="グループ化 132"/>
          <p:cNvGrpSpPr/>
          <p:nvPr/>
        </p:nvGrpSpPr>
        <p:grpSpPr>
          <a:xfrm>
            <a:off x="3223851" y="1334481"/>
            <a:ext cx="535188" cy="555875"/>
            <a:chOff x="8277889" y="909729"/>
            <a:chExt cx="842797" cy="875374"/>
          </a:xfrm>
        </p:grpSpPr>
        <p:sp>
          <p:nvSpPr>
            <p:cNvPr id="134" name="テキスト ボックス 27"/>
            <p:cNvSpPr txBox="1">
              <a:spLocks noChangeArrowheads="1"/>
            </p:cNvSpPr>
            <p:nvPr/>
          </p:nvSpPr>
          <p:spPr bwMode="auto">
            <a:xfrm>
              <a:off x="8382583" y="909729"/>
              <a:ext cx="738103" cy="576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1778" i="1" dirty="0"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A</a:t>
              </a:r>
              <a:r>
                <a:rPr lang="en-US" altLang="ja-JP" sz="1778" baseline="-25000" dirty="0"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135" name="直線矢印コネクタ 134"/>
            <p:cNvCxnSpPr/>
            <p:nvPr/>
          </p:nvCxnSpPr>
          <p:spPr bwMode="auto">
            <a:xfrm flipH="1">
              <a:off x="8277889" y="1514987"/>
              <a:ext cx="34015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テキスト ボックス 29"/>
            <p:cNvSpPr txBox="1">
              <a:spLocks noChangeArrowheads="1"/>
            </p:cNvSpPr>
            <p:nvPr/>
          </p:nvSpPr>
          <p:spPr bwMode="auto">
            <a:xfrm>
              <a:off x="8435008" y="1239640"/>
              <a:ext cx="640167" cy="545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1651" i="1" dirty="0"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B</a:t>
              </a:r>
              <a:r>
                <a:rPr lang="en-US" altLang="ja-JP" sz="1651" baseline="-25000" dirty="0"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137" name="直線矢印コネクタ 136"/>
            <p:cNvCxnSpPr/>
            <p:nvPr/>
          </p:nvCxnSpPr>
          <p:spPr bwMode="auto">
            <a:xfrm rot="10800000" flipH="1">
              <a:off x="8290221" y="1323982"/>
              <a:ext cx="34015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グループ化 10"/>
          <p:cNvGrpSpPr/>
          <p:nvPr/>
        </p:nvGrpSpPr>
        <p:grpSpPr>
          <a:xfrm>
            <a:off x="3354041" y="1183503"/>
            <a:ext cx="2050003" cy="1659898"/>
            <a:chOff x="3354041" y="1174516"/>
            <a:chExt cx="2050003" cy="1659898"/>
          </a:xfrm>
        </p:grpSpPr>
        <p:sp>
          <p:nvSpPr>
            <p:cNvPr id="196" name="正方形/長方形 195"/>
            <p:cNvSpPr/>
            <p:nvPr/>
          </p:nvSpPr>
          <p:spPr>
            <a:xfrm>
              <a:off x="3354041" y="1174516"/>
              <a:ext cx="2050003" cy="1169254"/>
            </a:xfrm>
            <a:prstGeom prst="rect">
              <a:avLst/>
            </a:prstGeom>
            <a:noFill/>
            <a:ln w="254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97" name="テキスト ボックス 196"/>
            <p:cNvSpPr txBox="1">
              <a:spLocks noChangeAspect="1"/>
            </p:cNvSpPr>
            <p:nvPr/>
          </p:nvSpPr>
          <p:spPr>
            <a:xfrm>
              <a:off x="4096754" y="2311194"/>
              <a:ext cx="504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i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endParaRPr lang="ja-JP" altLang="en-US" sz="28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8" name="コンテンツ プレースホルダ 2"/>
          <p:cNvSpPr txBox="1">
            <a:spLocks/>
          </p:cNvSpPr>
          <p:nvPr/>
        </p:nvSpPr>
        <p:spPr bwMode="auto">
          <a:xfrm>
            <a:off x="1" y="4525143"/>
            <a:ext cx="9144000" cy="42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ja-JP" altLang="en-US" sz="2400" dirty="0">
                <a:latin typeface="+mn-lt"/>
                <a:cs typeface="游ゴシック"/>
              </a:rPr>
              <a:t>・</a:t>
            </a:r>
            <a:r>
              <a:rPr lang="ja-JP" altLang="en-US" sz="2400" dirty="0" smtClean="0">
                <a:latin typeface="+mn-lt"/>
                <a:cs typeface="游ゴシック"/>
              </a:rPr>
              <a:t>コア部（エネルギー投入部）と管路（エネルギー散逸部）に分割</a:t>
            </a:r>
          </a:p>
        </p:txBody>
      </p:sp>
      <p:sp>
        <p:nvSpPr>
          <p:cNvPr id="199" name="コンテンツ プレースホルダ 2"/>
          <p:cNvSpPr txBox="1">
            <a:spLocks/>
          </p:cNvSpPr>
          <p:nvPr/>
        </p:nvSpPr>
        <p:spPr bwMode="auto">
          <a:xfrm>
            <a:off x="6234428" y="1219962"/>
            <a:ext cx="2748544" cy="88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ja-JP" altLang="en-US" sz="2400" dirty="0" smtClean="0">
                <a:latin typeface="+mn-lt"/>
                <a:cs typeface="游ゴシック"/>
              </a:rPr>
              <a:t>コア部の</a:t>
            </a:r>
            <a:endParaRPr lang="en-US" altLang="ja-JP" sz="2400" dirty="0" smtClean="0">
              <a:latin typeface="+mn-lt"/>
              <a:cs typeface="游ゴシック"/>
            </a:endParaRPr>
          </a:p>
          <a:p>
            <a:pPr marL="0" indent="0" algn="ctr" defTabSz="914400" eaLnBrk="1" hangingPunct="1">
              <a:buNone/>
            </a:pPr>
            <a:r>
              <a:rPr lang="ja-JP" altLang="en-US" sz="2400" dirty="0" smtClean="0">
                <a:latin typeface="+mn-lt"/>
                <a:cs typeface="游ゴシック"/>
              </a:rPr>
              <a:t>周波数応答測定系</a:t>
            </a:r>
          </a:p>
        </p:txBody>
      </p:sp>
      <p:sp>
        <p:nvSpPr>
          <p:cNvPr id="201" name="コンテンツ プレースホルダ 2"/>
          <p:cNvSpPr txBox="1">
            <a:spLocks/>
          </p:cNvSpPr>
          <p:nvPr/>
        </p:nvSpPr>
        <p:spPr bwMode="auto">
          <a:xfrm>
            <a:off x="6234428" y="3033676"/>
            <a:ext cx="2748544" cy="88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ja-JP" altLang="en-US" sz="2400" dirty="0" smtClean="0">
                <a:latin typeface="+mn-lt"/>
                <a:cs typeface="游ゴシック"/>
              </a:rPr>
              <a:t>管</a:t>
            </a:r>
            <a:r>
              <a:rPr lang="ja-JP" altLang="en-US" sz="2400" dirty="0">
                <a:latin typeface="+mn-lt"/>
                <a:cs typeface="游ゴシック"/>
              </a:rPr>
              <a:t>路</a:t>
            </a:r>
            <a:r>
              <a:rPr lang="ja-JP" altLang="en-US" sz="2400" dirty="0" smtClean="0">
                <a:latin typeface="+mn-lt"/>
                <a:cs typeface="游ゴシック"/>
              </a:rPr>
              <a:t>の</a:t>
            </a:r>
            <a:endParaRPr lang="en-US" altLang="ja-JP" sz="2400" dirty="0" smtClean="0">
              <a:latin typeface="+mn-lt"/>
              <a:cs typeface="游ゴシック"/>
            </a:endParaRPr>
          </a:p>
          <a:p>
            <a:pPr marL="0" indent="0" algn="ctr" defTabSz="914400" eaLnBrk="1" hangingPunct="1">
              <a:buNone/>
            </a:pPr>
            <a:r>
              <a:rPr lang="ja-JP" altLang="en-US" sz="2400" dirty="0" smtClean="0">
                <a:latin typeface="+mn-lt"/>
                <a:cs typeface="游ゴシック"/>
              </a:rPr>
              <a:t>周波数応答測定系</a:t>
            </a:r>
          </a:p>
        </p:txBody>
      </p:sp>
      <p:sp>
        <p:nvSpPr>
          <p:cNvPr id="203" name="コンテンツ プレースホルダ 2"/>
          <p:cNvSpPr txBox="1">
            <a:spLocks/>
          </p:cNvSpPr>
          <p:nvPr/>
        </p:nvSpPr>
        <p:spPr bwMode="auto">
          <a:xfrm>
            <a:off x="1" y="5045732"/>
            <a:ext cx="9143999" cy="95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ja-JP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lang="en-US" altLang="ja-JP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ja-JP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C2</a:t>
            </a:r>
            <a:r>
              <a:rPr lang="ja-JP" altLang="en-US" sz="2400" dirty="0" smtClean="0">
                <a:latin typeface="+mn-lt"/>
                <a:cs typeface="游ゴシック"/>
              </a:rPr>
              <a:t>の</a:t>
            </a:r>
            <a:r>
              <a:rPr lang="ja-JP" altLang="en-US" sz="2400" dirty="0">
                <a:latin typeface="+mn-lt"/>
                <a:cs typeface="游ゴシック"/>
              </a:rPr>
              <a:t>振幅</a:t>
            </a:r>
            <a:r>
              <a:rPr lang="ja-JP" altLang="en-US" sz="2400" dirty="0" smtClean="0">
                <a:latin typeface="+mn-lt"/>
                <a:cs typeface="游ゴシック"/>
              </a:rPr>
              <a:t>を一定に制御することで分割面の圧力振幅を共通とする</a:t>
            </a:r>
          </a:p>
        </p:txBody>
      </p:sp>
      <p:sp>
        <p:nvSpPr>
          <p:cNvPr id="205" name="テキスト ボックス 29"/>
          <p:cNvSpPr txBox="1">
            <a:spLocks noChangeArrowheads="1"/>
          </p:cNvSpPr>
          <p:nvPr/>
        </p:nvSpPr>
        <p:spPr bwMode="auto">
          <a:xfrm>
            <a:off x="4356984" y="551303"/>
            <a:ext cx="6783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i="1" dirty="0" smtClean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P</a:t>
            </a:r>
            <a:r>
              <a:rPr lang="en-US" altLang="ja-JP" baseline="-250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s</a:t>
            </a:r>
            <a:r>
              <a:rPr lang="en-US" altLang="ja-JP" baseline="-25000" dirty="0" smtClean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2</a:t>
            </a:r>
            <a:endParaRPr lang="en-US" altLang="ja-JP" baseline="-25000" dirty="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06" name="コンテンツ プレースホルダ 2"/>
          <p:cNvSpPr txBox="1">
            <a:spLocks/>
          </p:cNvSpPr>
          <p:nvPr/>
        </p:nvSpPr>
        <p:spPr bwMode="auto">
          <a:xfrm>
            <a:off x="804801" y="5648588"/>
            <a:ext cx="7534398" cy="50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ja-JP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⇒ コア部および管路はエンジン発振時と</a:t>
            </a:r>
            <a:r>
              <a:rPr lang="ja-JP" altLang="en-US" sz="2400" u="sng" dirty="0" smtClean="0">
                <a:uFill>
                  <a:solidFill>
                    <a:srgbClr val="FF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同一に振る舞う</a:t>
            </a:r>
            <a:endParaRPr lang="en-US" altLang="ja-JP" sz="2400" u="sng" dirty="0" smtClean="0">
              <a:uFill>
                <a:solidFill>
                  <a:srgbClr val="FF0000"/>
                </a:solidFill>
              </a:uFill>
              <a:latin typeface="+mn-lt"/>
              <a:cs typeface="游ゴシック"/>
            </a:endParaRPr>
          </a:p>
        </p:txBody>
      </p:sp>
      <p:sp>
        <p:nvSpPr>
          <p:cNvPr id="208" name="コンテンツ プレースホルダ 2"/>
          <p:cNvSpPr txBox="1">
            <a:spLocks/>
          </p:cNvSpPr>
          <p:nvPr/>
        </p:nvSpPr>
        <p:spPr bwMode="auto">
          <a:xfrm>
            <a:off x="6472403" y="1424961"/>
            <a:ext cx="2289384" cy="42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ja-JP" altLang="en-US" sz="2400" dirty="0" smtClean="0">
                <a:latin typeface="+mn-lt"/>
                <a:cs typeface="游ゴシック"/>
              </a:rPr>
              <a:t>熱音響エンジン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27" y="2812380"/>
            <a:ext cx="6341098" cy="1808009"/>
          </a:xfrm>
          <a:prstGeom prst="rect">
            <a:avLst/>
          </a:prstGeom>
        </p:spPr>
      </p:pic>
      <p:grpSp>
        <p:nvGrpSpPr>
          <p:cNvPr id="210" name="グループ化 209"/>
          <p:cNvGrpSpPr/>
          <p:nvPr/>
        </p:nvGrpSpPr>
        <p:grpSpPr>
          <a:xfrm>
            <a:off x="779976" y="2804362"/>
            <a:ext cx="5261922" cy="3548481"/>
            <a:chOff x="779976" y="2575762"/>
            <a:chExt cx="5261922" cy="3548481"/>
          </a:xfrm>
        </p:grpSpPr>
        <p:pic>
          <p:nvPicPr>
            <p:cNvPr id="211" name="図 2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76" y="2575762"/>
              <a:ext cx="5261922" cy="3548481"/>
            </a:xfrm>
            <a:prstGeom prst="rect">
              <a:avLst/>
            </a:prstGeom>
          </p:spPr>
        </p:pic>
        <p:cxnSp>
          <p:nvCxnSpPr>
            <p:cNvPr id="212" name="直線コネクタ 211"/>
            <p:cNvCxnSpPr/>
            <p:nvPr/>
          </p:nvCxnSpPr>
          <p:spPr>
            <a:xfrm>
              <a:off x="4128137" y="2866628"/>
              <a:ext cx="28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線コネクタ 212"/>
            <p:cNvCxnSpPr/>
            <p:nvPr/>
          </p:nvCxnSpPr>
          <p:spPr>
            <a:xfrm>
              <a:off x="4128137" y="4194170"/>
              <a:ext cx="28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線矢印コネクタ 213"/>
            <p:cNvCxnSpPr/>
            <p:nvPr/>
          </p:nvCxnSpPr>
          <p:spPr>
            <a:xfrm>
              <a:off x="4268665" y="2857102"/>
              <a:ext cx="0" cy="13320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コンテンツ プレースホルダ 2"/>
            <p:cNvSpPr txBox="1">
              <a:spLocks/>
            </p:cNvSpPr>
            <p:nvPr/>
          </p:nvSpPr>
          <p:spPr bwMode="auto">
            <a:xfrm>
              <a:off x="3486150" y="3293279"/>
              <a:ext cx="2373025" cy="381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ja-JP" altLang="en-US" sz="2400" dirty="0">
                  <a:cs typeface="游ゴシック"/>
                </a:rPr>
                <a:t>片</a:t>
              </a:r>
              <a:r>
                <a:rPr lang="ja-JP" altLang="en-US" sz="2400" dirty="0" smtClean="0">
                  <a:cs typeface="游ゴシック"/>
                </a:rPr>
                <a:t>振幅 </a:t>
              </a:r>
              <a:r>
                <a:rPr lang="en-US" altLang="ja-JP" sz="2400" dirty="0">
                  <a:cs typeface="游ゴシック"/>
                </a:rPr>
                <a:t>4</a:t>
              </a:r>
              <a:r>
                <a:rPr lang="en-US" altLang="ja-JP" sz="2400" dirty="0" smtClean="0">
                  <a:cs typeface="游ゴシック"/>
                </a:rPr>
                <a:t>00 [Pa]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76225" y="2447109"/>
            <a:ext cx="8706747" cy="3684664"/>
            <a:chOff x="276225" y="2447109"/>
            <a:chExt cx="8706747" cy="3684664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276225" y="2447109"/>
              <a:ext cx="8706747" cy="3684664"/>
              <a:chOff x="276225" y="2447109"/>
              <a:chExt cx="8706747" cy="3684664"/>
            </a:xfrm>
          </p:grpSpPr>
          <p:grpSp>
            <p:nvGrpSpPr>
              <p:cNvPr id="156" name="グループ化 155"/>
              <p:cNvGrpSpPr/>
              <p:nvPr/>
            </p:nvGrpSpPr>
            <p:grpSpPr>
              <a:xfrm>
                <a:off x="276225" y="2447109"/>
                <a:ext cx="8706747" cy="3684664"/>
                <a:chOff x="276225" y="2447109"/>
                <a:chExt cx="8706747" cy="3684664"/>
              </a:xfrm>
            </p:grpSpPr>
            <p:sp>
              <p:nvSpPr>
                <p:cNvPr id="158" name="正方形/長方形 157"/>
                <p:cNvSpPr/>
                <p:nvPr/>
              </p:nvSpPr>
              <p:spPr>
                <a:xfrm>
                  <a:off x="276225" y="2778032"/>
                  <a:ext cx="8706747" cy="33537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159" name="グループ化 158"/>
                <p:cNvGrpSpPr/>
                <p:nvPr/>
              </p:nvGrpSpPr>
              <p:grpSpPr>
                <a:xfrm>
                  <a:off x="807729" y="3105569"/>
                  <a:ext cx="5610595" cy="2927260"/>
                  <a:chOff x="807729" y="3105569"/>
                  <a:chExt cx="5610595" cy="2927260"/>
                </a:xfrm>
              </p:grpSpPr>
              <p:pic>
                <p:nvPicPr>
                  <p:cNvPr id="161" name="図 160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133329" y="5138835"/>
                    <a:ext cx="1105692" cy="893994"/>
                  </a:xfrm>
                  <a:prstGeom prst="rect">
                    <a:avLst/>
                  </a:prstGeom>
                </p:spPr>
              </p:pic>
              <p:pic>
                <p:nvPicPr>
                  <p:cNvPr id="168" name="図 167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07729" y="3105569"/>
                    <a:ext cx="3889992" cy="1440897"/>
                  </a:xfrm>
                  <a:prstGeom prst="rect">
                    <a:avLst/>
                  </a:prstGeom>
                </p:spPr>
              </p:pic>
              <p:sp>
                <p:nvSpPr>
                  <p:cNvPr id="169" name="コンテンツ プレースホルダ 2"/>
                  <p:cNvSpPr txBox="1">
                    <a:spLocks/>
                  </p:cNvSpPr>
                  <p:nvPr/>
                </p:nvSpPr>
                <p:spPr bwMode="auto">
                  <a:xfrm>
                    <a:off x="4172502" y="5348728"/>
                    <a:ext cx="2245822" cy="4907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lvl1pPr marL="228600" indent="-228600" algn="l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kumimoji="1" sz="2800" kern="120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defRPr>
                    </a:lvl1pPr>
                    <a:lvl2pPr marL="6858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kumimoji="1" sz="2400" kern="120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defRPr>
                    </a:lvl2pPr>
                    <a:lvl3pPr marL="11430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kumimoji="1" sz="2000" kern="120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defRPr>
                    </a:lvl3pPr>
                    <a:lvl4pPr marL="16002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kumimoji="1" kern="120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defRPr>
                    </a:lvl4pPr>
                    <a:lvl5pPr marL="2057400" indent="-228600" algn="l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kumimoji="1" kern="120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 defTabSz="914400" eaLnBrk="1" hangingPunct="1">
                      <a:buNone/>
                    </a:pPr>
                    <a:r>
                      <a:rPr lang="en-US" altLang="ja-JP" sz="2400" dirty="0" smtClean="0">
                        <a:latin typeface="+mn-lt"/>
                        <a:cs typeface="游ゴシック"/>
                      </a:rPr>
                      <a:t>1</a:t>
                    </a:r>
                    <a:r>
                      <a:rPr lang="ja-JP" altLang="en-US" sz="2400" dirty="0" smtClean="0">
                        <a:latin typeface="+mn-lt"/>
                        <a:cs typeface="游ゴシック"/>
                      </a:rPr>
                      <a:t>入力，</a:t>
                    </a:r>
                    <a:r>
                      <a:rPr lang="en-US" altLang="ja-JP" sz="2400" dirty="0" smtClean="0">
                        <a:latin typeface="+mn-lt"/>
                        <a:cs typeface="游ゴシック"/>
                      </a:rPr>
                      <a:t>1</a:t>
                    </a:r>
                    <a:r>
                      <a:rPr lang="ja-JP" altLang="en-US" sz="2400" dirty="0" smtClean="0">
                        <a:latin typeface="+mn-lt"/>
                        <a:cs typeface="游ゴシック"/>
                      </a:rPr>
                      <a:t>出力</a:t>
                    </a:r>
                    <a:endParaRPr lang="ja-JP" altLang="en-US" sz="2400" dirty="0">
                      <a:latin typeface="+mn-lt"/>
                      <a:cs typeface="游ゴシック"/>
                    </a:endParaRPr>
                  </a:p>
                </p:txBody>
              </p:sp>
            </p:grpSp>
            <p:sp>
              <p:nvSpPr>
                <p:cNvPr id="160" name="正方形/長方形 159"/>
                <p:cNvSpPr/>
                <p:nvPr/>
              </p:nvSpPr>
              <p:spPr>
                <a:xfrm>
                  <a:off x="3222171" y="2447109"/>
                  <a:ext cx="3294825" cy="3918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aphicFrame>
            <p:nvGraphicFramePr>
              <p:cNvPr id="143" name="Object 1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77701546"/>
                  </p:ext>
                </p:extLst>
              </p:nvPr>
            </p:nvGraphicFramePr>
            <p:xfrm>
              <a:off x="5064655" y="4120685"/>
              <a:ext cx="3824288" cy="4889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0152" name="数式" r:id="rId8" imgW="1879560" imgH="241200" progId="Equation.3">
                      <p:embed/>
                    </p:oleObj>
                  </mc:Choice>
                  <mc:Fallback>
                    <p:oleObj name="数式" r:id="rId8" imgW="1879560" imgH="241200" progId="Equation.3">
                      <p:embed/>
                      <p:pic>
                        <p:nvPicPr>
                          <p:cNvPr id="70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64655" y="4120685"/>
                            <a:ext cx="3824288" cy="48895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45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54197577"/>
                </p:ext>
              </p:extLst>
            </p:nvPr>
          </p:nvGraphicFramePr>
          <p:xfrm>
            <a:off x="5035372" y="3629960"/>
            <a:ext cx="3930650" cy="474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153" name="数式" r:id="rId10" imgW="2095200" imgH="253800" progId="Equation.3">
                    <p:embed/>
                  </p:oleObj>
                </mc:Choice>
                <mc:Fallback>
                  <p:oleObj name="数式" r:id="rId10" imgW="2095200" imgH="253800" progId="Equation.3">
                    <p:embed/>
                    <p:pic>
                      <p:nvPicPr>
                        <p:cNvPr id="143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35372" y="3629960"/>
                          <a:ext cx="3930650" cy="47466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8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11705775"/>
                </p:ext>
              </p:extLst>
            </p:nvPr>
          </p:nvGraphicFramePr>
          <p:xfrm>
            <a:off x="5093230" y="3180389"/>
            <a:ext cx="3287712" cy="474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154" name="数式" r:id="rId12" imgW="1752480" imgH="253800" progId="Equation.3">
                    <p:embed/>
                  </p:oleObj>
                </mc:Choice>
                <mc:Fallback>
                  <p:oleObj name="数式" r:id="rId12" imgW="1752480" imgH="253800" progId="Equation.3">
                    <p:embed/>
                    <p:pic>
                      <p:nvPicPr>
                        <p:cNvPr id="145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93230" y="3180389"/>
                          <a:ext cx="3287712" cy="47466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0" name="コンテンツ プレースホルダ 2"/>
            <p:cNvSpPr txBox="1">
              <a:spLocks/>
            </p:cNvSpPr>
            <p:nvPr/>
          </p:nvSpPr>
          <p:spPr bwMode="auto">
            <a:xfrm>
              <a:off x="4629484" y="3732137"/>
              <a:ext cx="628894" cy="490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ja-JP" altLang="en-US" sz="2400" dirty="0" err="1" smtClean="0">
                  <a:latin typeface="+mn-lt"/>
                  <a:cs typeface="游ゴシック"/>
                </a:rPr>
                <a:t>，</a:t>
              </a:r>
              <a:endParaRPr lang="ja-JP" altLang="en-US" sz="2400" dirty="0">
                <a:latin typeface="+mn-lt"/>
                <a:cs typeface="游ゴシック"/>
              </a:endParaRPr>
            </a:p>
          </p:txBody>
        </p:sp>
      </p:grpSp>
      <p:sp>
        <p:nvSpPr>
          <p:cNvPr id="152" name="テキスト ボックス 151"/>
          <p:cNvSpPr txBox="1">
            <a:spLocks noChangeAspect="1"/>
          </p:cNvSpPr>
          <p:nvPr/>
        </p:nvSpPr>
        <p:spPr>
          <a:xfrm>
            <a:off x="2051037" y="2380536"/>
            <a:ext cx="3427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ja-JP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200 [</a:t>
            </a:r>
            <a:r>
              <a:rPr lang="ja-JP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ja-JP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ja-JP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ja-JP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[℃]</a:t>
            </a:r>
          </a:p>
          <a:p>
            <a:endParaRPr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15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animBg="1"/>
      <p:bldP spid="198" grpId="0"/>
      <p:bldP spid="199" grpId="0"/>
      <p:bldP spid="201" grpId="0"/>
      <p:bldP spid="203" grpId="0"/>
      <p:bldP spid="205" grpId="0"/>
      <p:bldP spid="206" grpId="0"/>
      <p:bldP spid="208" grpId="0"/>
      <p:bldP spid="152" grpId="0"/>
      <p:bldP spid="15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>
                <a:latin typeface="+mn-lt"/>
                <a:cs typeface="+mj-cs"/>
              </a:rPr>
              <a:t>定常発振時圧力振幅の推定手法</a:t>
            </a:r>
            <a:endParaRPr kumimoji="1" lang="ja-JP" altLang="en-US" sz="3200" dirty="0">
              <a:latin typeface="+mn-lt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>
                <a:latin typeface="+mn-lt"/>
              </a:rPr>
              <a:pPr>
                <a:defRPr/>
              </a:pPr>
              <a:t>7</a:t>
            </a:fld>
            <a:endParaRPr lang="ja-JP" altLang="en-US" dirty="0">
              <a:latin typeface="+mn-lt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04" y="2645019"/>
            <a:ext cx="3249512" cy="2403229"/>
          </a:xfrm>
          <a:prstGeom prst="rect">
            <a:avLst/>
          </a:prstGeom>
        </p:spPr>
      </p:pic>
      <p:grpSp>
        <p:nvGrpSpPr>
          <p:cNvPr id="11" name="グループ化 10"/>
          <p:cNvGrpSpPr/>
          <p:nvPr/>
        </p:nvGrpSpPr>
        <p:grpSpPr>
          <a:xfrm>
            <a:off x="1127880" y="815000"/>
            <a:ext cx="6888240" cy="1827553"/>
            <a:chOff x="1127880" y="653859"/>
            <a:chExt cx="6888240" cy="1827553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613" y="1429489"/>
              <a:ext cx="2192774" cy="561131"/>
            </a:xfrm>
            <a:prstGeom prst="rect">
              <a:avLst/>
            </a:prstGeom>
          </p:spPr>
        </p:pic>
        <p:sp>
          <p:nvSpPr>
            <p:cNvPr id="104" name="コンテンツ プレースホルダ 2"/>
            <p:cNvSpPr txBox="1">
              <a:spLocks/>
            </p:cNvSpPr>
            <p:nvPr/>
          </p:nvSpPr>
          <p:spPr bwMode="auto">
            <a:xfrm>
              <a:off x="1127881" y="1057199"/>
              <a:ext cx="6888239" cy="490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ja-JP" altLang="en-US" sz="2400" dirty="0">
                  <a:latin typeface="+mn-lt"/>
                  <a:cs typeface="游ゴシック"/>
                </a:rPr>
                <a:t>図の閉ループ系</a:t>
              </a:r>
              <a:r>
                <a:rPr lang="ja-JP" altLang="en-US" sz="2400" dirty="0" smtClean="0">
                  <a:latin typeface="+mn-lt"/>
                  <a:cs typeface="游ゴシック"/>
                </a:rPr>
                <a:t>が安定</a:t>
              </a:r>
              <a:r>
                <a:rPr lang="ja-JP" altLang="en-US" sz="2400" dirty="0">
                  <a:latin typeface="+mn-lt"/>
                  <a:cs typeface="游ゴシック"/>
                </a:rPr>
                <a:t>となるための必要</a:t>
              </a:r>
              <a:r>
                <a:rPr lang="ja-JP" altLang="en-US" sz="2400" dirty="0" smtClean="0">
                  <a:latin typeface="+mn-lt"/>
                  <a:cs typeface="游ゴシック"/>
                </a:rPr>
                <a:t>十分</a:t>
              </a:r>
              <a:r>
                <a:rPr lang="ja-JP" altLang="en-US" sz="2400" dirty="0">
                  <a:latin typeface="+mn-lt"/>
                  <a:cs typeface="游ゴシック"/>
                </a:rPr>
                <a:t>条件</a:t>
              </a:r>
            </a:p>
          </p:txBody>
        </p:sp>
        <p:sp>
          <p:nvSpPr>
            <p:cNvPr id="105" name="コンテンツ プレースホルダ 2"/>
            <p:cNvSpPr txBox="1">
              <a:spLocks/>
            </p:cNvSpPr>
            <p:nvPr/>
          </p:nvSpPr>
          <p:spPr bwMode="auto">
            <a:xfrm>
              <a:off x="1877312" y="1990620"/>
              <a:ext cx="5389377" cy="490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ja-JP" altLang="en-US" sz="2400" dirty="0" smtClean="0">
                  <a:latin typeface="+mn-lt"/>
                  <a:cs typeface="游ゴシック"/>
                </a:rPr>
                <a:t>のナイキスト</a:t>
              </a:r>
              <a:r>
                <a:rPr lang="ja-JP" altLang="en-US" sz="2400" dirty="0">
                  <a:latin typeface="+mn-lt"/>
                  <a:cs typeface="游ゴシック"/>
                </a:rPr>
                <a:t>軌跡が原点を囲まない</a:t>
              </a:r>
              <a:r>
                <a:rPr lang="ja-JP" altLang="en-US" sz="2400" dirty="0" smtClean="0">
                  <a:latin typeface="+mn-lt"/>
                  <a:cs typeface="游ゴシック"/>
                </a:rPr>
                <a:t>こと</a:t>
              </a:r>
              <a:endParaRPr lang="ja-JP" altLang="en-US" sz="2400" dirty="0">
                <a:latin typeface="+mn-lt"/>
                <a:cs typeface="游ゴシック"/>
              </a:endParaRPr>
            </a:p>
          </p:txBody>
        </p:sp>
        <p:sp>
          <p:nvSpPr>
            <p:cNvPr id="106" name="正方形/長方形 105"/>
            <p:cNvSpPr/>
            <p:nvPr/>
          </p:nvSpPr>
          <p:spPr>
            <a:xfrm>
              <a:off x="1127880" y="899345"/>
              <a:ext cx="6888240" cy="158206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コンテンツ プレースホルダ 2"/>
            <p:cNvSpPr txBox="1">
              <a:spLocks/>
            </p:cNvSpPr>
            <p:nvPr/>
          </p:nvSpPr>
          <p:spPr bwMode="auto">
            <a:xfrm>
              <a:off x="3061849" y="653859"/>
              <a:ext cx="3020303" cy="443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ja-JP" altLang="en-US" sz="2400" dirty="0" smtClean="0">
                  <a:latin typeface="+mn-lt"/>
                  <a:cs typeface="游ゴシック"/>
                </a:rPr>
                <a:t>ナイキストの安定判別</a:t>
              </a:r>
              <a:endParaRPr lang="ja-JP" altLang="en-US" sz="2400" dirty="0">
                <a:latin typeface="+mn-lt"/>
                <a:cs typeface="游ゴシック"/>
              </a:endParaRPr>
            </a:p>
          </p:txBody>
        </p:sp>
      </p:grpSp>
      <p:sp>
        <p:nvSpPr>
          <p:cNvPr id="109" name="コンテンツ プレースホルダ 2"/>
          <p:cNvSpPr txBox="1">
            <a:spLocks/>
          </p:cNvSpPr>
          <p:nvPr/>
        </p:nvSpPr>
        <p:spPr bwMode="auto">
          <a:xfrm>
            <a:off x="4006342" y="3031857"/>
            <a:ext cx="4851908" cy="110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None/>
            </a:pPr>
            <a:r>
              <a:rPr lang="ja-JP" altLang="en-US" sz="2400" dirty="0" smtClean="0">
                <a:latin typeface="+mn-lt"/>
                <a:cs typeface="游ゴシック"/>
              </a:rPr>
              <a:t>・ 原点</a:t>
            </a:r>
            <a:r>
              <a:rPr lang="ja-JP" altLang="en-US" sz="2400" dirty="0">
                <a:latin typeface="+mn-lt"/>
                <a:cs typeface="游ゴシック"/>
              </a:rPr>
              <a:t>を通る</a:t>
            </a:r>
            <a:r>
              <a:rPr lang="ja-JP" altLang="en-US" sz="2400" dirty="0" smtClean="0">
                <a:latin typeface="+mn-lt"/>
                <a:cs typeface="游ゴシック"/>
              </a:rPr>
              <a:t>軌跡</a:t>
            </a:r>
            <a:endParaRPr lang="en-US" altLang="ja-JP" sz="2400" dirty="0" smtClean="0">
              <a:latin typeface="+mn-lt"/>
              <a:cs typeface="游ゴシック"/>
            </a:endParaRPr>
          </a:p>
          <a:p>
            <a:pPr marL="0" indent="0" defTabSz="914400" eaLnBrk="1" hangingPunct="1">
              <a:buNone/>
            </a:pPr>
            <a:r>
              <a:rPr lang="ja-JP" altLang="en-US" sz="2400" dirty="0" smtClean="0">
                <a:latin typeface="+mn-lt"/>
                <a:cs typeface="游ゴシック"/>
              </a:rPr>
              <a:t>⇒ 安定</a:t>
            </a:r>
            <a:r>
              <a:rPr lang="ja-JP" altLang="en-US" sz="2400" dirty="0">
                <a:latin typeface="+mn-lt"/>
                <a:cs typeface="游ゴシック"/>
              </a:rPr>
              <a:t>限界（</a:t>
            </a:r>
            <a:r>
              <a:rPr lang="ja-JP" altLang="en-US" sz="2400" dirty="0" smtClean="0">
                <a:latin typeface="+mn-lt"/>
                <a:cs typeface="游ゴシック"/>
              </a:rPr>
              <a:t>定常発振状態）に対応</a:t>
            </a:r>
          </a:p>
        </p:txBody>
      </p:sp>
      <p:grpSp>
        <p:nvGrpSpPr>
          <p:cNvPr id="111" name="グループ化 110"/>
          <p:cNvGrpSpPr/>
          <p:nvPr/>
        </p:nvGrpSpPr>
        <p:grpSpPr>
          <a:xfrm>
            <a:off x="1706940" y="5364162"/>
            <a:ext cx="5730120" cy="889000"/>
            <a:chOff x="1706940" y="5530722"/>
            <a:chExt cx="5730120" cy="889000"/>
          </a:xfrm>
        </p:grpSpPr>
        <p:sp>
          <p:nvSpPr>
            <p:cNvPr id="42" name="正方形/長方形 41"/>
            <p:cNvSpPr/>
            <p:nvPr/>
          </p:nvSpPr>
          <p:spPr>
            <a:xfrm>
              <a:off x="1706940" y="5559296"/>
              <a:ext cx="573012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914400" eaLnBrk="1" hangingPunct="1"/>
              <a:r>
                <a:rPr lang="ja-JP" altLang="en-US" sz="2400" dirty="0" smtClean="0">
                  <a:solidFill>
                    <a:prstClr val="black"/>
                  </a:solidFill>
                  <a:latin typeface="Arial" panose="020B0604020202020204"/>
                  <a:cs typeface="游ゴシック"/>
                </a:rPr>
                <a:t>軌跡</a:t>
              </a:r>
              <a:r>
                <a:rPr lang="ja-JP" altLang="en-US" sz="2400" dirty="0">
                  <a:solidFill>
                    <a:prstClr val="black"/>
                  </a:solidFill>
                  <a:latin typeface="Arial" panose="020B0604020202020204"/>
                  <a:cs typeface="游ゴシック"/>
                </a:rPr>
                <a:t>が原点に最も近づくときの圧力振幅を</a:t>
              </a:r>
              <a:endParaRPr lang="en-US" altLang="ja-JP" sz="2400" dirty="0">
                <a:solidFill>
                  <a:prstClr val="black"/>
                </a:solidFill>
                <a:latin typeface="Arial" panose="020B0604020202020204"/>
                <a:cs typeface="游ゴシック"/>
              </a:endParaRPr>
            </a:p>
            <a:p>
              <a:pPr lvl="0" algn="ctr" defTabSz="914400" eaLnBrk="1" hangingPunct="1"/>
              <a:r>
                <a:rPr lang="ja-JP" altLang="en-US" sz="2400" dirty="0">
                  <a:solidFill>
                    <a:prstClr val="black"/>
                  </a:solidFill>
                  <a:latin typeface="Arial" panose="020B0604020202020204"/>
                  <a:cs typeface="游ゴシック"/>
                </a:rPr>
                <a:t>エンジンの発振時圧力振幅と</a:t>
              </a:r>
              <a:r>
                <a:rPr lang="ja-JP" altLang="en-US" sz="2400" dirty="0" smtClean="0">
                  <a:solidFill>
                    <a:prstClr val="black"/>
                  </a:solidFill>
                  <a:latin typeface="Arial" panose="020B0604020202020204"/>
                  <a:cs typeface="游ゴシック"/>
                </a:rPr>
                <a:t>推定できる</a:t>
              </a:r>
              <a:endParaRPr lang="ja-JP" altLang="en-US" sz="2400" dirty="0">
                <a:solidFill>
                  <a:prstClr val="black"/>
                </a:solidFill>
                <a:latin typeface="Arial" panose="020B0604020202020204"/>
                <a:cs typeface="游ゴシック"/>
              </a:endParaRPr>
            </a:p>
          </p:txBody>
        </p:sp>
        <p:sp>
          <p:nvSpPr>
            <p:cNvPr id="110" name="正方形/長方形 109"/>
            <p:cNvSpPr/>
            <p:nvPr/>
          </p:nvSpPr>
          <p:spPr>
            <a:xfrm>
              <a:off x="1706940" y="5530722"/>
              <a:ext cx="5730120" cy="8890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3" name="コンテンツ プレースホルダ 2"/>
          <p:cNvSpPr txBox="1">
            <a:spLocks/>
          </p:cNvSpPr>
          <p:nvPr/>
        </p:nvSpPr>
        <p:spPr bwMode="auto">
          <a:xfrm>
            <a:off x="4004150" y="4098686"/>
            <a:ext cx="3806349" cy="835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None/>
            </a:pPr>
            <a:r>
              <a:rPr lang="ja-JP" altLang="en-US" sz="2400" dirty="0" smtClean="0">
                <a:latin typeface="+mn-lt"/>
                <a:cs typeface="游ゴシック"/>
              </a:rPr>
              <a:t>・ 圧力振幅をパラメータとし</a:t>
            </a:r>
            <a:endParaRPr lang="en-US" altLang="ja-JP" sz="2400" dirty="0" smtClean="0">
              <a:latin typeface="+mn-lt"/>
              <a:cs typeface="游ゴシック"/>
            </a:endParaRPr>
          </a:p>
          <a:p>
            <a:pPr marL="0" indent="0" defTabSz="914400" eaLnBrk="1" hangingPunct="1">
              <a:buNone/>
            </a:pPr>
            <a:r>
              <a:rPr lang="ja-JP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ja-JP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ja-JP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ja-JP" altLang="en-US" sz="2400" dirty="0" smtClean="0">
                <a:latin typeface="+mn-lt"/>
                <a:cs typeface="游ゴシック"/>
              </a:rPr>
              <a:t>および</a:t>
            </a:r>
            <a:r>
              <a:rPr lang="ja-JP" altLang="en-US" sz="800" dirty="0" smtClean="0">
                <a:latin typeface="+mn-lt"/>
                <a:cs typeface="游ゴシック"/>
              </a:rPr>
              <a:t> </a:t>
            </a:r>
            <a:r>
              <a:rPr lang="en-US" altLang="ja-JP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ja-JP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ja-JP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を取得</a:t>
            </a:r>
          </a:p>
        </p:txBody>
      </p:sp>
    </p:spTree>
    <p:extLst>
      <p:ext uri="{BB962C8B-B14F-4D97-AF65-F5344CB8AC3E}">
        <p14:creationId xmlns:p14="http://schemas.microsoft.com/office/powerpoint/2010/main" val="328156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41" y="691330"/>
            <a:ext cx="5026086" cy="4091411"/>
          </a:xfrm>
          <a:prstGeom prst="rect">
            <a:avLst/>
          </a:prstGeom>
        </p:spPr>
      </p:pic>
      <p:sp>
        <p:nvSpPr>
          <p:cNvPr id="7" name="テキスト ボックス 2"/>
          <p:cNvSpPr txBox="1">
            <a:spLocks noChangeArrowheads="1"/>
          </p:cNvSpPr>
          <p:nvPr/>
        </p:nvSpPr>
        <p:spPr bwMode="auto">
          <a:xfrm>
            <a:off x="164132" y="1439573"/>
            <a:ext cx="570326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・ 塩ビ管にスピーカと圧力センサを搭載</a:t>
            </a:r>
            <a:endParaRPr lang="en-US" altLang="ja-JP" sz="2600" dirty="0" smtClean="0">
              <a:latin typeface="ＭＳ Ｐゴシック" panose="020B0600070205080204" pitchFamily="50" charset="-128"/>
              <a:cs typeface="游ゴシック"/>
            </a:endParaRPr>
          </a:p>
        </p:txBody>
      </p:sp>
      <p:sp>
        <p:nvSpPr>
          <p:cNvPr id="6" name="テキスト ボックス 2"/>
          <p:cNvSpPr txBox="1">
            <a:spLocks noChangeArrowheads="1"/>
          </p:cNvSpPr>
          <p:nvPr/>
        </p:nvSpPr>
        <p:spPr bwMode="auto">
          <a:xfrm>
            <a:off x="164132" y="2396474"/>
            <a:ext cx="42173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・ センサの出力</a:t>
            </a:r>
            <a:r>
              <a:rPr lang="en-US" altLang="ja-JP" sz="2600" i="1" dirty="0" smtClean="0">
                <a:latin typeface="ＭＳ Ｐゴシック" panose="020B0600070205080204" pitchFamily="50" charset="-128"/>
                <a:cs typeface="游ゴシック"/>
              </a:rPr>
              <a:t>p</a:t>
            </a:r>
            <a:r>
              <a:rPr lang="en-US" altLang="ja-JP" sz="2600" dirty="0" smtClean="0">
                <a:latin typeface="ＭＳ Ｐゴシック" panose="020B0600070205080204" pitchFamily="50" charset="-128"/>
                <a:cs typeface="游ゴシック"/>
              </a:rPr>
              <a:t> </a:t>
            </a: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を</a:t>
            </a:r>
            <a:endParaRPr lang="en-US" altLang="ja-JP" sz="2600" dirty="0" smtClean="0">
              <a:latin typeface="ＭＳ Ｐゴシック" panose="020B0600070205080204" pitchFamily="50" charset="-128"/>
              <a:cs typeface="游ゴシック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800" dirty="0">
                <a:latin typeface="ＭＳ Ｐゴシック" panose="020B0600070205080204" pitchFamily="50" charset="-128"/>
                <a:cs typeface="游ゴシック"/>
              </a:rPr>
              <a:t/>
            </a:r>
            <a:br>
              <a:rPr lang="en-US" altLang="ja-JP" sz="800" dirty="0">
                <a:latin typeface="ＭＳ Ｐゴシック" panose="020B0600070205080204" pitchFamily="50" charset="-128"/>
                <a:cs typeface="游ゴシック"/>
              </a:rPr>
            </a:b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　</a:t>
            </a:r>
            <a:r>
              <a:rPr lang="en-US" altLang="ja-JP" sz="2600" dirty="0" smtClean="0">
                <a:latin typeface="ＭＳ Ｐゴシック" panose="020B0600070205080204" pitchFamily="50" charset="-128"/>
                <a:cs typeface="游ゴシック"/>
              </a:rPr>
              <a:t>A/D</a:t>
            </a: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変換し </a:t>
            </a:r>
            <a:r>
              <a:rPr lang="en-US" altLang="ja-JP" sz="2600" dirty="0" smtClean="0">
                <a:latin typeface="ＭＳ Ｐゴシック" panose="020B0600070205080204" pitchFamily="50" charset="-128"/>
                <a:cs typeface="游ゴシック"/>
              </a:rPr>
              <a:t>PC </a:t>
            </a: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に取り込む</a:t>
            </a:r>
            <a:endParaRPr lang="en-US" altLang="ja-JP" sz="2600" dirty="0" smtClean="0">
              <a:latin typeface="ＭＳ Ｐゴシック" panose="020B0600070205080204" pitchFamily="50" charset="-128"/>
              <a:cs typeface="游ゴシック"/>
            </a:endParaRPr>
          </a:p>
        </p:txBody>
      </p:sp>
      <p:sp>
        <p:nvSpPr>
          <p:cNvPr id="8" name="テキスト ボックス 2"/>
          <p:cNvSpPr txBox="1">
            <a:spLocks noChangeArrowheads="1"/>
          </p:cNvSpPr>
          <p:nvPr/>
        </p:nvSpPr>
        <p:spPr bwMode="auto">
          <a:xfrm>
            <a:off x="164132" y="3876595"/>
            <a:ext cx="406496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・ </a:t>
            </a:r>
            <a:r>
              <a:rPr lang="en-US" altLang="ja-JP" sz="2600" dirty="0" smtClean="0">
                <a:latin typeface="ＭＳ Ｐゴシック" panose="020B0600070205080204" pitchFamily="50" charset="-128"/>
                <a:cs typeface="游ゴシック"/>
              </a:rPr>
              <a:t>PC </a:t>
            </a: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で生成した</a:t>
            </a:r>
            <a:endParaRPr lang="en-US" altLang="ja-JP" sz="2600" dirty="0" smtClean="0">
              <a:latin typeface="ＭＳ Ｐゴシック" panose="020B0600070205080204" pitchFamily="50" charset="-128"/>
              <a:cs typeface="游ゴシック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800" dirty="0">
                <a:latin typeface="ＭＳ Ｐゴシック" panose="020B0600070205080204" pitchFamily="50" charset="-128"/>
                <a:cs typeface="游ゴシック"/>
              </a:rPr>
              <a:t/>
            </a:r>
            <a:br>
              <a:rPr lang="en-US" altLang="ja-JP" sz="800" dirty="0">
                <a:latin typeface="ＭＳ Ｐゴシック" panose="020B0600070205080204" pitchFamily="50" charset="-128"/>
                <a:cs typeface="游ゴシック"/>
              </a:rPr>
            </a:br>
            <a:r>
              <a:rPr lang="ja-JP" altLang="en-US" sz="2600" dirty="0">
                <a:latin typeface="ＭＳ Ｐゴシック" panose="020B0600070205080204" pitchFamily="50" charset="-128"/>
                <a:cs typeface="游ゴシック"/>
              </a:rPr>
              <a:t>　</a:t>
            </a: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駆動信号</a:t>
            </a:r>
            <a:r>
              <a:rPr lang="en-US" altLang="ja-JP" sz="2600" i="1" dirty="0" smtClean="0">
                <a:latin typeface="ＭＳ Ｐゴシック" panose="020B0600070205080204" pitchFamily="50" charset="-128"/>
                <a:cs typeface="游ゴシック"/>
              </a:rPr>
              <a:t>u</a:t>
            </a:r>
            <a:r>
              <a:rPr lang="ja-JP" altLang="en-US" sz="2600" i="1" dirty="0" smtClean="0">
                <a:latin typeface="ＭＳ Ｐゴシック" panose="020B0600070205080204" pitchFamily="50" charset="-128"/>
                <a:cs typeface="游ゴシック"/>
              </a:rPr>
              <a:t> </a:t>
            </a: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を</a:t>
            </a:r>
            <a:r>
              <a:rPr lang="en-US" altLang="ja-JP" sz="2600" dirty="0" smtClean="0">
                <a:latin typeface="ＭＳ Ｐゴシック" panose="020B0600070205080204" pitchFamily="50" charset="-128"/>
                <a:cs typeface="游ゴシック"/>
              </a:rPr>
              <a:t>D/A</a:t>
            </a: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変換し</a:t>
            </a:r>
            <a:endParaRPr lang="en-US" altLang="ja-JP" sz="2600" dirty="0" smtClean="0">
              <a:latin typeface="ＭＳ Ｐゴシック" panose="020B0600070205080204" pitchFamily="50" charset="-128"/>
              <a:cs typeface="游ゴシック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800" dirty="0">
                <a:latin typeface="ＭＳ Ｐゴシック" panose="020B0600070205080204" pitchFamily="50" charset="-128"/>
                <a:cs typeface="游ゴシック"/>
              </a:rPr>
              <a:t/>
            </a:r>
            <a:br>
              <a:rPr lang="en-US" altLang="ja-JP" sz="800" dirty="0">
                <a:latin typeface="ＭＳ Ｐゴシック" panose="020B0600070205080204" pitchFamily="50" charset="-128"/>
                <a:cs typeface="游ゴシック"/>
              </a:rPr>
            </a:b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　パワーアンプを介して</a:t>
            </a:r>
            <a:r>
              <a:rPr lang="en-US" altLang="ja-JP" sz="2600" dirty="0">
                <a:latin typeface="ＭＳ Ｐゴシック" panose="020B0600070205080204" pitchFamily="50" charset="-128"/>
                <a:cs typeface="游ゴシック"/>
              </a:rPr>
              <a:t/>
            </a:r>
            <a:br>
              <a:rPr lang="en-US" altLang="ja-JP" sz="2600" dirty="0">
                <a:latin typeface="ＭＳ Ｐゴシック" panose="020B0600070205080204" pitchFamily="50" charset="-128"/>
                <a:cs typeface="游ゴシック"/>
              </a:rPr>
            </a:br>
            <a:endParaRPr lang="en-US" altLang="ja-JP" sz="800" dirty="0" smtClean="0">
              <a:latin typeface="ＭＳ Ｐゴシック" panose="020B0600070205080204" pitchFamily="50" charset="-128"/>
              <a:cs typeface="游ゴシック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　スピーカを駆動</a:t>
            </a:r>
            <a:endParaRPr lang="en-US" altLang="ja-JP" sz="2600" dirty="0" smtClean="0">
              <a:latin typeface="ＭＳ Ｐゴシック" panose="020B0600070205080204" pitchFamily="50" charset="-128"/>
              <a:cs typeface="游ゴシック"/>
            </a:endParaRPr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ツールの開発：実験装置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0" y="4954987"/>
            <a:ext cx="4590877" cy="939043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325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2756019" y="748933"/>
            <a:ext cx="3631963" cy="944421"/>
            <a:chOff x="1913011" y="984782"/>
            <a:chExt cx="3887715" cy="944421"/>
          </a:xfrm>
        </p:grpSpPr>
        <p:sp>
          <p:nvSpPr>
            <p:cNvPr id="24" name="テキスト ボックス 23"/>
            <p:cNvSpPr txBox="1">
              <a:spLocks noChangeArrowheads="1"/>
            </p:cNvSpPr>
            <p:nvPr/>
          </p:nvSpPr>
          <p:spPr bwMode="auto">
            <a:xfrm>
              <a:off x="1913012" y="984782"/>
              <a:ext cx="38877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・ 共振周波数 </a:t>
              </a:r>
              <a:r>
                <a:rPr lang="en-US" altLang="ja-JP" sz="2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106 [Hz]</a:t>
              </a:r>
              <a:r>
                <a:rPr lang="ja-JP" altLang="en-US" sz="2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 </a:t>
              </a:r>
              <a:endPara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endParaRPr>
            </a:p>
          </p:txBody>
        </p:sp>
        <p:sp>
          <p:nvSpPr>
            <p:cNvPr id="27" name="テキスト ボックス 26"/>
            <p:cNvSpPr txBox="1">
              <a:spLocks noChangeArrowheads="1"/>
            </p:cNvSpPr>
            <p:nvPr/>
          </p:nvSpPr>
          <p:spPr bwMode="auto">
            <a:xfrm>
              <a:off x="1913011" y="1467538"/>
              <a:ext cx="38877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・ 反共振周波数 </a:t>
              </a:r>
              <a:r>
                <a:rPr lang="en-US" altLang="ja-JP" sz="2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195 [Hz]</a:t>
              </a:r>
              <a:r>
                <a:rPr lang="ja-JP" altLang="en-US" sz="2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 </a:t>
              </a:r>
              <a:endPara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endParaRPr>
            </a:p>
          </p:txBody>
        </p:sp>
      </p:grp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809" y="1926970"/>
            <a:ext cx="6382383" cy="4304086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5737263" y="2026686"/>
            <a:ext cx="1786484" cy="23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2"/>
          <p:cNvSpPr txBox="1">
            <a:spLocks noChangeArrowheads="1"/>
          </p:cNvSpPr>
          <p:nvPr/>
        </p:nvSpPr>
        <p:spPr bwMode="auto">
          <a:xfrm>
            <a:off x="2877871" y="2826275"/>
            <a:ext cx="331627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駆動信号の振幅</a:t>
            </a:r>
            <a:r>
              <a:rPr lang="ja-JP" altLang="en-US" sz="2600" dirty="0">
                <a:latin typeface="ＭＳ Ｐゴシック" panose="020B0600070205080204" pitchFamily="50" charset="-128"/>
                <a:cs typeface="游ゴシック"/>
              </a:rPr>
              <a:t>一定</a:t>
            </a:r>
            <a:endParaRPr lang="en-US" altLang="ja-JP" sz="2600" dirty="0" smtClean="0">
              <a:latin typeface="ＭＳ Ｐゴシック" panose="020B0600070205080204" pitchFamily="50" charset="-128"/>
              <a:cs typeface="游ゴシック"/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 flipH="1">
            <a:off x="2533650" y="3318718"/>
            <a:ext cx="1102691" cy="643682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>
                <a:latin typeface="ＭＳ Ｐゴシック" panose="020B0600070205080204" pitchFamily="50" charset="-128"/>
                <a:cs typeface="+mj-cs"/>
              </a:rPr>
              <a:t>周波数を</a:t>
            </a:r>
            <a:r>
              <a:rPr kumimoji="1" lang="ja-JP" altLang="en-US" sz="4000" dirty="0" smtClean="0">
                <a:latin typeface="ＭＳ Ｐゴシック" panose="020B0600070205080204" pitchFamily="50" charset="-128"/>
                <a:cs typeface="+mj-cs"/>
              </a:rPr>
              <a:t>掃引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25" name="コンテンツ プレースホルダ 2"/>
          <p:cNvSpPr txBox="1">
            <a:spLocks/>
          </p:cNvSpPr>
          <p:nvPr/>
        </p:nvSpPr>
        <p:spPr bwMode="auto">
          <a:xfrm>
            <a:off x="2997637" y="6231056"/>
            <a:ext cx="3196508" cy="39642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US" altLang="ja-JP" dirty="0">
                <a:cs typeface="游ゴシック"/>
              </a:rPr>
              <a:t>F</a:t>
            </a:r>
            <a:r>
              <a:rPr lang="en-US" altLang="ja-JP" dirty="0" smtClean="0">
                <a:cs typeface="游ゴシック"/>
              </a:rPr>
              <a:t>requency [Hz]</a:t>
            </a:r>
          </a:p>
        </p:txBody>
      </p:sp>
      <p:sp>
        <p:nvSpPr>
          <p:cNvPr id="30" name="コンテンツ プレースホルダ 2"/>
          <p:cNvSpPr txBox="1">
            <a:spLocks/>
          </p:cNvSpPr>
          <p:nvPr/>
        </p:nvSpPr>
        <p:spPr bwMode="auto">
          <a:xfrm rot="16200000">
            <a:off x="-870295" y="3742823"/>
            <a:ext cx="3943030" cy="51075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US" altLang="ja-JP" dirty="0">
                <a:cs typeface="游ゴシック"/>
              </a:rPr>
              <a:t>P</a:t>
            </a:r>
            <a:r>
              <a:rPr lang="en-US" altLang="ja-JP" dirty="0" smtClean="0">
                <a:cs typeface="游ゴシック"/>
              </a:rPr>
              <a:t>ressure amplitude [Pa]</a:t>
            </a:r>
          </a:p>
        </p:txBody>
      </p:sp>
      <p:cxnSp>
        <p:nvCxnSpPr>
          <p:cNvPr id="6" name="直線コネクタ 5"/>
          <p:cNvCxnSpPr/>
          <p:nvPr/>
        </p:nvCxnSpPr>
        <p:spPr>
          <a:xfrm flipV="1">
            <a:off x="1907747" y="4498393"/>
            <a:ext cx="5634000" cy="97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0008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28920</TotalTime>
  <Words>1309</Words>
  <Application>Microsoft Office PowerPoint</Application>
  <PresentationFormat>画面に合わせる (4:3)</PresentationFormat>
  <Paragraphs>314</Paragraphs>
  <Slides>27</Slides>
  <Notes>24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36" baseType="lpstr">
      <vt:lpstr>Calibri</vt:lpstr>
      <vt:lpstr>Calibri Light</vt:lpstr>
      <vt:lpstr>Times New Roman</vt:lpstr>
      <vt:lpstr>Arial</vt:lpstr>
      <vt:lpstr>ＭＳ Ｐゴシック</vt:lpstr>
      <vt:lpstr>游ゴシック</vt:lpstr>
      <vt:lpstr>Arial Black</vt:lpstr>
      <vt:lpstr>Office テーマ</vt:lpstr>
      <vt:lpstr>数式</vt:lpstr>
      <vt:lpstr> 定常発振制御に基づく 振幅依存性を考慮した周波数応答計測と 熱音響自励発振時圧力振幅の推定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音響の周波数応答計測において圧力振幅を一定に保持するフィードバック制御と熱音響システムの安定性解析への応用</dc:title>
  <dc:creator>Takumi Nakata</dc:creator>
  <cp:lastModifiedBy>Takumi Nakata</cp:lastModifiedBy>
  <cp:revision>3136</cp:revision>
  <cp:lastPrinted>2016-11-09T08:34:04Z</cp:lastPrinted>
  <dcterms:created xsi:type="dcterms:W3CDTF">2016-08-05T05:55:48Z</dcterms:created>
  <dcterms:modified xsi:type="dcterms:W3CDTF">2018-02-13T01:58:09Z</dcterms:modified>
</cp:coreProperties>
</file>