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57" r:id="rId2"/>
    <p:sldId id="303" r:id="rId3"/>
    <p:sldId id="299" r:id="rId4"/>
    <p:sldId id="297" r:id="rId5"/>
    <p:sldId id="261" r:id="rId6"/>
    <p:sldId id="275" r:id="rId7"/>
    <p:sldId id="307" r:id="rId8"/>
    <p:sldId id="264" r:id="rId9"/>
    <p:sldId id="273" r:id="rId10"/>
    <p:sldId id="293" r:id="rId11"/>
    <p:sldId id="274" r:id="rId12"/>
    <p:sldId id="306" r:id="rId13"/>
    <p:sldId id="308" r:id="rId14"/>
    <p:sldId id="263" r:id="rId15"/>
  </p:sldIdLst>
  <p:sldSz cx="9144000" cy="6858000" type="screen4x3"/>
  <p:notesSz cx="6805613" cy="9939338"/>
  <p:embeddedFontLst>
    <p:embeddedFont>
      <p:font typeface="游ゴシック" panose="020B0400000000000000" pitchFamily="50" charset="-128"/>
      <p:regular r:id="rId18"/>
      <p:bold r:id="rId19"/>
    </p:embeddedFont>
    <p:embeddedFont>
      <p:font typeface="Arial Black" panose="020B0A04020102020204" pitchFamily="34" charset="0"/>
      <p:bold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3D0D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21" autoAdjust="0"/>
    <p:restoredTop sz="94529" autoAdjust="0"/>
  </p:normalViewPr>
  <p:slideViewPr>
    <p:cSldViewPr snapToGrid="0">
      <p:cViewPr varScale="1">
        <p:scale>
          <a:sx n="101" d="100"/>
          <a:sy n="101" d="100"/>
        </p:scale>
        <p:origin x="432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BEC7C4-B7E6-4F1F-A57A-B3F9B7F2A86D}" type="datetimeFigureOut">
              <a:rPr kumimoji="1" lang="ja-JP" altLang="en-US" smtClean="0"/>
              <a:t>2016/11/24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4939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15245D-F2B2-453B-B59B-D8D2D5D3D0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50914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1" sz="1200"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1" sz="1200"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88EE27D4-257B-40F3-AC31-673C14282B88}" type="datetimeFigureOut">
              <a:rPr lang="ja-JP" altLang="en-US" smtClean="0"/>
              <a:pPr>
                <a:defRPr/>
              </a:pPr>
              <a:t>2016/11/24</a:t>
            </a:fld>
            <a:endParaRPr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562" y="4783307"/>
            <a:ext cx="544449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ja-JP" altLang="en-US" noProof="0" dirty="0"/>
              <a:t>マスター テキストの書式設定</a:t>
            </a:r>
          </a:p>
          <a:p>
            <a:pPr lvl="1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1" sz="1200"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4939" y="9440647"/>
            <a:ext cx="2949099" cy="49869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20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7D26852B-561A-4DE0-BDCE-C9222765A2D9}" type="slidenum">
              <a:rPr lang="ja-JP" altLang="en-US" smtClean="0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ＭＳ Ｐゴシック" panose="020B0600070205080204" pitchFamily="50" charset="-128"/>
        <a:ea typeface="ＭＳ Ｐゴシック" panose="020B0600070205080204" pitchFamily="50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ＭＳ Ｐゴシック" panose="020B0600070205080204" pitchFamily="50" charset="-128"/>
        <a:ea typeface="ＭＳ Ｐゴシック" panose="020B0600070205080204" pitchFamily="5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ＭＳ Ｐゴシック" panose="020B0600070205080204" pitchFamily="50" charset="-128"/>
        <a:ea typeface="ＭＳ Ｐゴシック" panose="020B0600070205080204" pitchFamily="5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ＭＳ Ｐゴシック" panose="020B0600070205080204" pitchFamily="50" charset="-128"/>
        <a:ea typeface="ＭＳ Ｐゴシック" panose="020B0600070205080204" pitchFamily="5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ＭＳ Ｐゴシック" panose="020B0600070205080204" pitchFamily="50" charset="-128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>
              <a:cs typeface="游ゴシック"/>
            </a:endParaRPr>
          </a:p>
        </p:txBody>
      </p:sp>
      <p:sp>
        <p:nvSpPr>
          <p:cNvPr id="410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7964F5D-0772-4A01-9BC8-76FF216DCF11}" type="slidenum">
              <a:rPr lang="ja-JP" altLang="en-US" smtClean="0">
                <a:latin typeface="ＭＳ Ｐゴシック" panose="020B0600070205080204" pitchFamily="50" charset="-128"/>
              </a:rPr>
              <a:pPr/>
              <a:t>1</a:t>
            </a:fld>
            <a:endParaRPr lang="ja-JP" altLang="en-US" dirty="0">
              <a:latin typeface="ＭＳ Ｐゴシック" panose="020B0600070205080204" pitchFamily="50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>
              <a:cs typeface="游ゴシック"/>
            </a:endParaRPr>
          </a:p>
        </p:txBody>
      </p:sp>
      <p:sp>
        <p:nvSpPr>
          <p:cNvPr id="6148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7D3D5D2-0A67-4E1B-B8AD-D67B5E3C6DE6}" type="slidenum">
              <a:rPr lang="ja-JP" altLang="en-US" smtClean="0">
                <a:latin typeface="ＭＳ Ｐゴシック" panose="020B0600070205080204" pitchFamily="50" charset="-128"/>
              </a:rPr>
              <a:pPr/>
              <a:t>3</a:t>
            </a:fld>
            <a:endParaRPr lang="ja-JP" altLang="en-US" dirty="0">
              <a:latin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1684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26852B-561A-4DE0-BDCE-C9222765A2D9}" type="slidenum">
              <a:rPr lang="ja-JP" altLang="en-US" smtClean="0"/>
              <a:pPr>
                <a:defRPr/>
              </a:pPr>
              <a:t>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53851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>
              <a:cs typeface="游ゴシック"/>
            </a:endParaRPr>
          </a:p>
        </p:txBody>
      </p:sp>
      <p:sp>
        <p:nvSpPr>
          <p:cNvPr id="10244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5E04D68-A73C-486D-92D5-B81A295A2996}" type="slidenum">
              <a:rPr lang="ja-JP" altLang="en-US" smtClean="0">
                <a:latin typeface="ＭＳ Ｐゴシック" panose="020B0600070205080204" pitchFamily="50" charset="-128"/>
              </a:rPr>
              <a:pPr/>
              <a:t>5</a:t>
            </a:fld>
            <a:endParaRPr lang="ja-JP" altLang="en-US" dirty="0">
              <a:latin typeface="ＭＳ Ｐゴシック" panose="020B0600070205080204" pitchFamily="50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26852B-561A-4DE0-BDCE-C9222765A2D9}" type="slidenum">
              <a:rPr lang="ja-JP" altLang="en-US" smtClean="0"/>
              <a:pPr>
                <a:defRPr/>
              </a:pPr>
              <a:t>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09702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>
              <a:cs typeface="游ゴシック"/>
            </a:endParaRPr>
          </a:p>
        </p:txBody>
      </p:sp>
      <p:sp>
        <p:nvSpPr>
          <p:cNvPr id="18436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856F91E-5919-41B8-B5AB-F69978869B60}" type="slidenum">
              <a:rPr lang="ja-JP" altLang="en-US" smtClean="0">
                <a:latin typeface="ＭＳ Ｐゴシック" panose="020B0600070205080204" pitchFamily="50" charset="-128"/>
              </a:rPr>
              <a:pPr/>
              <a:t>8</a:t>
            </a:fld>
            <a:endParaRPr lang="ja-JP" altLang="en-US" dirty="0">
              <a:latin typeface="ＭＳ Ｐゴシック" panose="020B0600070205080204" pitchFamily="50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>
              <a:cs typeface="游ゴシック"/>
            </a:endParaRPr>
          </a:p>
        </p:txBody>
      </p:sp>
      <p:sp>
        <p:nvSpPr>
          <p:cNvPr id="18436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856F91E-5919-41B8-B5AB-F69978869B60}" type="slidenum">
              <a:rPr lang="ja-JP" altLang="en-US" smtClean="0">
                <a:latin typeface="ＭＳ Ｐゴシック" panose="020B0600070205080204" pitchFamily="50" charset="-128"/>
              </a:rPr>
              <a:pPr/>
              <a:t>10</a:t>
            </a:fld>
            <a:endParaRPr lang="ja-JP" altLang="en-US" dirty="0">
              <a:latin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6564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26852B-561A-4DE0-BDCE-C9222765A2D9}" type="slidenum">
              <a:rPr lang="ja-JP" altLang="en-US" smtClean="0"/>
              <a:pPr>
                <a:defRPr/>
              </a:pPr>
              <a:t>12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07460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>
              <a:cs typeface="游ゴシック"/>
            </a:endParaRPr>
          </a:p>
        </p:txBody>
      </p:sp>
      <p:sp>
        <p:nvSpPr>
          <p:cNvPr id="22532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B0AD99E-2458-48F2-BC2E-9514B041732A}" type="slidenum">
              <a:rPr lang="ja-JP" altLang="en-US" smtClean="0">
                <a:latin typeface="ＭＳ Ｐゴシック" panose="020B0600070205080204" pitchFamily="50" charset="-128"/>
              </a:rPr>
              <a:pPr/>
              <a:t>14</a:t>
            </a:fld>
            <a:endParaRPr lang="ja-JP" altLang="en-US" dirty="0">
              <a:latin typeface="ＭＳ Ｐゴシック" panose="020B0600070205080204" pitchFamily="50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B7438-587B-42AF-963B-1623210E558A}" type="datetimeFigureOut">
              <a:rPr lang="ja-JP" altLang="en-US"/>
              <a:pPr>
                <a:defRPr/>
              </a:pPr>
              <a:t>2016/11/24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4FB78-770B-4C6A-9182-88EB7EF4C35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77898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1F6A9-D9AA-4DDE-804F-9488DCF38C91}" type="datetimeFigureOut">
              <a:rPr lang="ja-JP" altLang="en-US"/>
              <a:pPr>
                <a:defRPr/>
              </a:pPr>
              <a:t>2016/11/24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1FC28-9F7B-40C7-A8E7-D430C0CE53F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88149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C8EB3-F4F4-4B6A-80CE-99C505B5968C}" type="datetimeFigureOut">
              <a:rPr lang="ja-JP" altLang="en-US"/>
              <a:pPr>
                <a:defRPr/>
              </a:pPr>
              <a:t>2016/11/24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2E8A6-7A1C-4251-9250-C24945C923F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30785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  <a:lvl2pPr>
              <a:defRPr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2pPr>
            <a:lvl3pPr>
              <a:defRPr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3pPr>
            <a:lvl4pPr>
              <a:defRPr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4pPr>
            <a:lvl5pPr>
              <a:defRPr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1931EA21-A443-4851-BA57-757F182BB550}" type="datetimeFigureOut">
              <a:rPr lang="ja-JP" altLang="en-US" smtClean="0"/>
              <a:pPr>
                <a:defRPr/>
              </a:pPr>
              <a:t>2016/11/24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0C878B33-96AD-4438-A21A-8C7A66A8BD97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94185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56E61-B6CC-4AA1-800A-F76BA7F8715E}" type="datetimeFigureOut">
              <a:rPr lang="ja-JP" altLang="en-US"/>
              <a:pPr>
                <a:defRPr/>
              </a:pPr>
              <a:t>2016/11/24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A8B471-A24A-4C95-88A7-B25047B3917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94128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D2120-5DFA-40C9-9D38-AAC75DA16F05}" type="datetimeFigureOut">
              <a:rPr lang="ja-JP" altLang="en-US"/>
              <a:pPr>
                <a:defRPr/>
              </a:pPr>
              <a:t>2016/11/24</a:t>
            </a:fld>
            <a:endParaRPr lang="ja-JP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57DBE1-A4C6-41C4-B446-D3D9BC2FBE8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37230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D1374-69E7-4776-B4E6-321D71BC676F}" type="datetimeFigureOut">
              <a:rPr lang="ja-JP" altLang="en-US"/>
              <a:pPr>
                <a:defRPr/>
              </a:pPr>
              <a:t>2016/11/24</a:t>
            </a:fld>
            <a:endParaRPr lang="ja-JP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69DE3-2815-41F9-AD79-A3A1F4EDFD2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71333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EC3CB-C1EB-406F-935D-17C65675B106}" type="datetimeFigureOut">
              <a:rPr lang="ja-JP" altLang="en-US"/>
              <a:pPr>
                <a:defRPr/>
              </a:pPr>
              <a:t>2016/11/24</a:t>
            </a:fld>
            <a:endParaRPr lang="ja-JP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C7FF2-05DB-483A-A51B-F12A37441F2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77253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2C999-41D2-487E-BDA6-ACFD18D7833E}" type="datetimeFigureOut">
              <a:rPr lang="ja-JP" altLang="en-US"/>
              <a:pPr>
                <a:defRPr/>
              </a:pPr>
              <a:t>2016/11/24</a:t>
            </a:fld>
            <a:endParaRPr lang="ja-JP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76E7B-579A-4FEA-83C4-3255C20B506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08465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96304-394C-443D-BB0F-B6F960E44ECF}" type="datetimeFigureOut">
              <a:rPr lang="ja-JP" altLang="en-US"/>
              <a:pPr>
                <a:defRPr/>
              </a:pPr>
              <a:t>2016/11/24</a:t>
            </a:fld>
            <a:endParaRPr lang="ja-JP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74402-4148-4C59-8A38-B9A35E7079C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30723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/>
              <a:t>図を追加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DD044-70FE-4D1B-AEE8-DB256FFA794F}" type="datetimeFigureOut">
              <a:rPr lang="ja-JP" altLang="en-US"/>
              <a:pPr>
                <a:defRPr/>
              </a:pPr>
              <a:t>2016/11/24</a:t>
            </a:fld>
            <a:endParaRPr lang="ja-JP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015B4-E9A6-4F43-9789-458592EE0C1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89414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マスター タイトルの書式設定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1"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DB4A6B7-6241-4B55-9447-F2F7D31765AB}" type="datetimeFigureOut">
              <a:rPr lang="ja-JP" altLang="en-US"/>
              <a:pPr>
                <a:defRPr/>
              </a:pPr>
              <a:t>2016/11/24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1"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200">
                <a:solidFill>
                  <a:srgbClr val="898989"/>
                </a:solidFill>
                <a:cs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F33850FE-7619-4281-89D9-61F9F5FFA71F}" type="slidenum">
              <a:rPr lang="ja-JP" altLang="en-US" smtClean="0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ＭＳ Ｐゴシック" panose="020B0600070205080204" pitchFamily="50" charset="-128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10" Type="http://schemas.openxmlformats.org/officeDocument/2006/relationships/image" Target="../media/image6.wmf"/><Relationship Id="rId4" Type="http://schemas.openxmlformats.org/officeDocument/2006/relationships/image" Target="../media/image7.png"/><Relationship Id="rId9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タイトル 1"/>
          <p:cNvSpPr>
            <a:spLocks noGrp="1"/>
          </p:cNvSpPr>
          <p:nvPr>
            <p:ph type="ctrTitle"/>
          </p:nvPr>
        </p:nvSpPr>
        <p:spPr>
          <a:xfrm>
            <a:off x="322729" y="1042988"/>
            <a:ext cx="8458200" cy="1630362"/>
          </a:xfrm>
        </p:spPr>
        <p:txBody>
          <a:bodyPr/>
          <a:lstStyle/>
          <a:p>
            <a:pPr eaLnBrk="1" hangingPunct="1"/>
            <a:r>
              <a:rPr lang="ja-JP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音響の周波数応答計測に</a:t>
            </a:r>
            <a:r>
              <a:rPr lang="ja-JP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おいて</a:t>
            </a:r>
            <a:r>
              <a:rPr lang="en-US" altLang="ja-JP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ja-JP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ja-JP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圧力</a:t>
            </a:r>
            <a:r>
              <a:rPr lang="ja-JP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振幅を一定に保持するフィードバック制御と熱音響システムの安定性解析への応用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85888" y="4481513"/>
            <a:ext cx="6400800" cy="879381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 kern="1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長岡技術科学大学　</a:t>
            </a:r>
            <a:endParaRPr lang="en-US" altLang="ja-JP" kern="100" dirty="0"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 dirty="0" smtClean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◎</a:t>
            </a:r>
            <a:r>
              <a:rPr lang="ja-JP" altLang="ja-JP" dirty="0" smtClean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中田</a:t>
            </a:r>
            <a:r>
              <a:rPr lang="ja-JP" altLang="ja-JP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匠</a:t>
            </a:r>
            <a:r>
              <a:rPr lang="ja-JP" altLang="en-US" kern="1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，小林泰</a:t>
            </a:r>
            <a:r>
              <a:rPr lang="ja-JP" altLang="en-US" kern="100" dirty="0" smtClean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秀</a:t>
            </a:r>
            <a:endParaRPr lang="ja-JP" altLang="en-US" dirty="0"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3076" name="正方形/長方形 1"/>
          <p:cNvSpPr>
            <a:spLocks noChangeArrowheads="1"/>
          </p:cNvSpPr>
          <p:nvPr/>
        </p:nvSpPr>
        <p:spPr bwMode="auto">
          <a:xfrm>
            <a:off x="0" y="2760663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en-US" altLang="ja-JP" sz="2400" dirty="0">
                <a:latin typeface="+mn-ea"/>
                <a:cs typeface="Times New Roman" panose="02020603050405020304" pitchFamily="18" charset="0"/>
              </a:rPr>
              <a:t>Feedback control which maintains a steady-state pressure amplitude </a:t>
            </a:r>
            <a:endParaRPr kumimoji="0" lang="en-US" altLang="ja-JP" sz="2400" dirty="0" smtClean="0">
              <a:latin typeface="+mn-ea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en-US" altLang="ja-JP" sz="2400" dirty="0" smtClean="0">
                <a:latin typeface="+mn-ea"/>
                <a:cs typeface="Times New Roman" panose="02020603050405020304" pitchFamily="18" charset="0"/>
              </a:rPr>
              <a:t>at reference </a:t>
            </a:r>
            <a:r>
              <a:rPr kumimoji="0" lang="en-US" altLang="ja-JP" sz="2400" dirty="0">
                <a:latin typeface="+mn-ea"/>
                <a:cs typeface="Times New Roman" panose="02020603050405020304" pitchFamily="18" charset="0"/>
              </a:rPr>
              <a:t>value in acoustical frequency response measurement </a:t>
            </a:r>
            <a:endParaRPr kumimoji="0" lang="en-US" altLang="ja-JP" sz="2400" dirty="0" smtClean="0">
              <a:latin typeface="+mn-ea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en-US" altLang="ja-JP" sz="2400" dirty="0" smtClean="0">
                <a:latin typeface="+mn-ea"/>
                <a:cs typeface="Times New Roman" panose="02020603050405020304" pitchFamily="18" charset="0"/>
              </a:rPr>
              <a:t>and </a:t>
            </a:r>
            <a:r>
              <a:rPr kumimoji="0" lang="en-US" altLang="ja-JP" sz="2400" dirty="0">
                <a:latin typeface="+mn-ea"/>
                <a:cs typeface="Times New Roman" panose="02020603050405020304" pitchFamily="18" charset="0"/>
              </a:rPr>
              <a:t>its application to </a:t>
            </a:r>
            <a:r>
              <a:rPr kumimoji="0" lang="en-US" altLang="ja-JP" sz="2400" dirty="0" smtClean="0">
                <a:latin typeface="+mn-ea"/>
                <a:cs typeface="Times New Roman" panose="02020603050405020304" pitchFamily="18" charset="0"/>
              </a:rPr>
              <a:t>stability </a:t>
            </a:r>
            <a:r>
              <a:rPr kumimoji="0" lang="en-US" altLang="ja-JP" sz="2400" dirty="0">
                <a:latin typeface="+mn-ea"/>
                <a:cs typeface="Times New Roman" panose="02020603050405020304" pitchFamily="18" charset="0"/>
              </a:rPr>
              <a:t>analysis of </a:t>
            </a:r>
            <a:r>
              <a:rPr kumimoji="0" lang="en-US" altLang="ja-JP" sz="2400" dirty="0" err="1">
                <a:latin typeface="+mn-ea"/>
                <a:cs typeface="Times New Roman" panose="02020603050405020304" pitchFamily="18" charset="0"/>
              </a:rPr>
              <a:t>thermoacoustic</a:t>
            </a:r>
            <a:r>
              <a:rPr kumimoji="0" lang="en-US" altLang="ja-JP" sz="2400" dirty="0">
                <a:latin typeface="+mn-ea"/>
                <a:cs typeface="Times New Roman" panose="02020603050405020304" pitchFamily="18" charset="0"/>
              </a:rPr>
              <a:t> systems</a:t>
            </a:r>
            <a:endParaRPr kumimoji="0" lang="ja-JP" altLang="en-US" sz="2400" dirty="0">
              <a:latin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2"/>
          <p:cNvSpPr txBox="1">
            <a:spLocks noChangeArrowheads="1"/>
          </p:cNvSpPr>
          <p:nvPr/>
        </p:nvSpPr>
        <p:spPr bwMode="auto">
          <a:xfrm>
            <a:off x="2859254" y="803796"/>
            <a:ext cx="342549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・ ゲインは共振時に最小</a:t>
            </a:r>
            <a:endParaRPr lang="en-US" altLang="ja-JP" sz="24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游ゴシック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・ 反共振時は上限値近く</a:t>
            </a:r>
            <a:endParaRPr lang="ja-JP" altLang="en-US" sz="2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游ゴシック"/>
            </a:endParaRPr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468313" y="0"/>
            <a:ext cx="8229600" cy="739775"/>
          </a:xfrm>
          <a:prstGeom prst="rect">
            <a:avLst/>
          </a:prstGeom>
        </p:spPr>
        <p:txBody>
          <a:bodyPr anchor="ctr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ja-JP" altLang="en-US" sz="4000" dirty="0" smtClean="0">
                <a:latin typeface="ＭＳ Ｐゴシック" panose="020B0600070205080204" pitchFamily="50" charset="-128"/>
                <a:cs typeface="+mj-cs"/>
              </a:rPr>
              <a:t>フィードバックゲイン</a:t>
            </a:r>
            <a:r>
              <a:rPr kumimoji="1" lang="ja-JP" altLang="en-US" sz="4000" i="1" dirty="0">
                <a:latin typeface="ＭＳ Ｐゴシック" panose="020B0600070205080204" pitchFamily="50" charset="-128"/>
                <a:cs typeface="+mj-cs"/>
              </a:rPr>
              <a:t> </a:t>
            </a:r>
            <a:r>
              <a:rPr kumimoji="1" lang="en-US" altLang="ja-JP" sz="4000" i="1" dirty="0" smtClean="0">
                <a:latin typeface="ＭＳ Ｐゴシック" panose="020B0600070205080204" pitchFamily="50" charset="-128"/>
                <a:cs typeface="+mj-cs"/>
              </a:rPr>
              <a:t>G </a:t>
            </a:r>
            <a:r>
              <a:rPr kumimoji="1" lang="en-US" altLang="ja-JP" sz="4000" dirty="0" smtClean="0">
                <a:latin typeface="ＭＳ Ｐゴシック" panose="020B0600070205080204" pitchFamily="50" charset="-128"/>
                <a:cs typeface="+mj-cs"/>
              </a:rPr>
              <a:t>(</a:t>
            </a:r>
            <a:r>
              <a:rPr kumimoji="1" lang="en-US" altLang="ja-JP" sz="4000" i="1" dirty="0" smtClean="0">
                <a:latin typeface="ＭＳ Ｐゴシック" panose="020B0600070205080204" pitchFamily="50" charset="-128"/>
                <a:cs typeface="+mj-cs"/>
              </a:rPr>
              <a:t>t</a:t>
            </a:r>
            <a:r>
              <a:rPr kumimoji="1" lang="en-US" altLang="ja-JP" sz="2600" i="1" dirty="0" smtClean="0">
                <a:latin typeface="ＭＳ Ｐゴシック" panose="020B0600070205080204" pitchFamily="50" charset="-128"/>
                <a:cs typeface="+mj-cs"/>
              </a:rPr>
              <a:t> </a:t>
            </a:r>
            <a:r>
              <a:rPr kumimoji="1" lang="en-US" altLang="ja-JP" sz="4000" dirty="0" smtClean="0">
                <a:latin typeface="ＭＳ Ｐゴシック" panose="020B0600070205080204" pitchFamily="50" charset="-128"/>
                <a:cs typeface="+mj-cs"/>
              </a:rPr>
              <a:t>)</a:t>
            </a:r>
            <a:r>
              <a:rPr kumimoji="1" lang="ja-JP" altLang="en-US" sz="4000" dirty="0" smtClean="0">
                <a:latin typeface="ＭＳ Ｐゴシック" panose="020B0600070205080204" pitchFamily="50" charset="-128"/>
                <a:cs typeface="+mj-cs"/>
              </a:rPr>
              <a:t> の時間応答</a:t>
            </a:r>
            <a:endParaRPr kumimoji="1" lang="ja-JP" altLang="en-US" sz="32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j-cs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897700" y="1558123"/>
            <a:ext cx="7484300" cy="5102010"/>
            <a:chOff x="897700" y="1558123"/>
            <a:chExt cx="7484300" cy="5102010"/>
          </a:xfrm>
        </p:grpSpPr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3752" y="1558123"/>
              <a:ext cx="7048248" cy="4753125"/>
            </a:xfrm>
            <a:prstGeom prst="rect">
              <a:avLst/>
            </a:prstGeom>
          </p:spPr>
        </p:pic>
        <p:grpSp>
          <p:nvGrpSpPr>
            <p:cNvPr id="25" name="グループ化 24"/>
            <p:cNvGrpSpPr/>
            <p:nvPr/>
          </p:nvGrpSpPr>
          <p:grpSpPr>
            <a:xfrm>
              <a:off x="897700" y="1786511"/>
              <a:ext cx="6845653" cy="4873622"/>
              <a:chOff x="633350" y="1786511"/>
              <a:chExt cx="6845653" cy="4873622"/>
            </a:xfrm>
          </p:grpSpPr>
          <p:sp>
            <p:nvSpPr>
              <p:cNvPr id="12" name="テキスト ボックス 2"/>
              <p:cNvSpPr txBox="1">
                <a:spLocks noChangeArrowheads="1"/>
              </p:cNvSpPr>
              <p:nvPr/>
            </p:nvSpPr>
            <p:spPr bwMode="auto">
              <a:xfrm>
                <a:off x="4545756" y="4473880"/>
                <a:ext cx="200568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ja-JP" altLang="en-US" sz="2400" dirty="0" smtClean="0">
                    <a:solidFill>
                      <a:srgbClr val="FF000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游ゴシック"/>
                  </a:rPr>
                  <a:t>共振 </a:t>
                </a:r>
                <a:r>
                  <a:rPr lang="en-US" altLang="ja-JP" sz="2400" dirty="0" smtClean="0">
                    <a:solidFill>
                      <a:srgbClr val="FF000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游ゴシック"/>
                  </a:rPr>
                  <a:t>106 [Hz]</a:t>
                </a:r>
                <a:endParaRPr lang="ja-JP" altLang="en-US" sz="2400" dirty="0">
                  <a:solidFill>
                    <a:srgbClr val="FF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endParaRPr>
              </a:p>
            </p:txBody>
          </p:sp>
          <p:cxnSp>
            <p:nvCxnSpPr>
              <p:cNvPr id="13" name="直線矢印コネクタ 12"/>
              <p:cNvCxnSpPr/>
              <p:nvPr/>
            </p:nvCxnSpPr>
            <p:spPr>
              <a:xfrm flipH="1">
                <a:off x="4117150" y="4756629"/>
                <a:ext cx="464498" cy="624437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テキスト ボックス 2"/>
              <p:cNvSpPr txBox="1">
                <a:spLocks noChangeArrowheads="1"/>
              </p:cNvSpPr>
              <p:nvPr/>
            </p:nvSpPr>
            <p:spPr bwMode="auto">
              <a:xfrm>
                <a:off x="5161586" y="3257888"/>
                <a:ext cx="138985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en-US" altLang="ja-JP" sz="2400" dirty="0" smtClean="0">
                    <a:solidFill>
                      <a:srgbClr val="00B05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游ゴシック"/>
                  </a:rPr>
                  <a:t>140 [Hz]</a:t>
                </a:r>
                <a:endParaRPr lang="ja-JP" altLang="en-US" sz="2400" dirty="0">
                  <a:solidFill>
                    <a:srgbClr val="00B05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endParaRPr>
              </a:p>
            </p:txBody>
          </p:sp>
          <p:cxnSp>
            <p:nvCxnSpPr>
              <p:cNvPr id="15" name="直線矢印コネクタ 14"/>
              <p:cNvCxnSpPr/>
              <p:nvPr/>
            </p:nvCxnSpPr>
            <p:spPr>
              <a:xfrm flipH="1" flipV="1">
                <a:off x="4733925" y="3059621"/>
                <a:ext cx="427662" cy="421150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テキスト ボックス 2"/>
              <p:cNvSpPr txBox="1">
                <a:spLocks noChangeArrowheads="1"/>
              </p:cNvSpPr>
              <p:nvPr/>
            </p:nvSpPr>
            <p:spPr bwMode="auto">
              <a:xfrm>
                <a:off x="5161586" y="2158287"/>
                <a:ext cx="2317417" cy="461665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ja-JP" altLang="en-US" sz="2400" dirty="0" smtClean="0">
                    <a:solidFill>
                      <a:srgbClr val="3333FF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游ゴシック"/>
                  </a:rPr>
                  <a:t>反共振 </a:t>
                </a:r>
                <a:r>
                  <a:rPr lang="en-US" altLang="ja-JP" sz="2400" dirty="0" smtClean="0">
                    <a:solidFill>
                      <a:srgbClr val="3333FF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游ゴシック"/>
                  </a:rPr>
                  <a:t>195 [Hz]</a:t>
                </a:r>
                <a:endParaRPr lang="ja-JP" altLang="en-US" sz="2400" dirty="0">
                  <a:solidFill>
                    <a:srgbClr val="3333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endParaRPr>
              </a:p>
            </p:txBody>
          </p:sp>
          <p:cxnSp>
            <p:nvCxnSpPr>
              <p:cNvPr id="17" name="直線矢印コネクタ 16"/>
              <p:cNvCxnSpPr/>
              <p:nvPr/>
            </p:nvCxnSpPr>
            <p:spPr>
              <a:xfrm flipH="1" flipV="1">
                <a:off x="4733925" y="1786511"/>
                <a:ext cx="427661" cy="541643"/>
              </a:xfrm>
              <a:prstGeom prst="straightConnector1">
                <a:avLst/>
              </a:prstGeom>
              <a:ln w="19050">
                <a:solidFill>
                  <a:srgbClr val="3333FF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コンテンツ プレースホルダ 2"/>
              <p:cNvSpPr txBox="1">
                <a:spLocks/>
              </p:cNvSpPr>
              <p:nvPr/>
            </p:nvSpPr>
            <p:spPr bwMode="auto">
              <a:xfrm>
                <a:off x="3981450" y="6278371"/>
                <a:ext cx="1504950" cy="381762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sz="2800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sz="2400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914400" eaLnBrk="1" hangingPunct="1">
                  <a:buNone/>
                </a:pPr>
                <a:r>
                  <a:rPr lang="en-US" altLang="ja-JP" dirty="0" smtClean="0">
                    <a:cs typeface="游ゴシック"/>
                  </a:rPr>
                  <a:t>time [s]</a:t>
                </a:r>
              </a:p>
            </p:txBody>
          </p:sp>
          <p:sp>
            <p:nvSpPr>
              <p:cNvPr id="23" name="コンテンツ プレースホルダ 2"/>
              <p:cNvSpPr txBox="1">
                <a:spLocks/>
              </p:cNvSpPr>
              <p:nvPr/>
            </p:nvSpPr>
            <p:spPr bwMode="auto">
              <a:xfrm rot="16200000">
                <a:off x="-25060" y="3692716"/>
                <a:ext cx="1698582" cy="381762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sz="2800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sz="2400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914400" eaLnBrk="1" hangingPunct="1">
                  <a:buNone/>
                </a:pPr>
                <a:r>
                  <a:rPr lang="en-US" altLang="ja-JP" dirty="0">
                    <a:cs typeface="游ゴシック"/>
                  </a:rPr>
                  <a:t>g</a:t>
                </a:r>
                <a:r>
                  <a:rPr lang="en-US" altLang="ja-JP" dirty="0" smtClean="0">
                    <a:cs typeface="游ゴシック"/>
                  </a:rPr>
                  <a:t>ain </a:t>
                </a:r>
                <a:r>
                  <a:rPr lang="en-US" altLang="ja-JP" i="1" dirty="0" smtClean="0">
                    <a:cs typeface="游ゴシック"/>
                  </a:rPr>
                  <a:t>G </a:t>
                </a:r>
                <a:r>
                  <a:rPr lang="en-US" altLang="ja-JP" dirty="0" smtClean="0">
                    <a:cs typeface="游ゴシック"/>
                  </a:rPr>
                  <a:t>(</a:t>
                </a:r>
                <a:r>
                  <a:rPr lang="en-US" altLang="ja-JP" i="1" dirty="0" smtClean="0">
                    <a:cs typeface="游ゴシック"/>
                  </a:rPr>
                  <a:t>t </a:t>
                </a:r>
                <a:r>
                  <a:rPr lang="en-US" altLang="ja-JP" dirty="0" smtClean="0">
                    <a:cs typeface="游ゴシック"/>
                  </a:rPr>
                  <a:t>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172676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797" y="1561215"/>
            <a:ext cx="7033104" cy="4742912"/>
          </a:xfrm>
          <a:prstGeom prst="rect">
            <a:avLst/>
          </a:prstGeom>
        </p:spPr>
      </p:pic>
      <p:sp>
        <p:nvSpPr>
          <p:cNvPr id="3" name="コンテンツ プレースホルダ 2"/>
          <p:cNvSpPr txBox="1">
            <a:spLocks/>
          </p:cNvSpPr>
          <p:nvPr/>
        </p:nvSpPr>
        <p:spPr bwMode="auto">
          <a:xfrm>
            <a:off x="2010172" y="683830"/>
            <a:ext cx="5123656" cy="877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hangingPunct="1">
              <a:buNone/>
            </a:pPr>
            <a:r>
              <a:rPr lang="ja-JP" altLang="en-US" sz="2400" dirty="0" smtClean="0">
                <a:cs typeface="游ゴシック"/>
              </a:rPr>
              <a:t>制御なしと比較して</a:t>
            </a:r>
            <a:endParaRPr lang="en-US" altLang="ja-JP" sz="2400" dirty="0" smtClean="0">
              <a:cs typeface="游ゴシック"/>
            </a:endParaRPr>
          </a:p>
          <a:p>
            <a:pPr marL="0" indent="0" defTabSz="914400" eaLnBrk="1" hangingPunct="1">
              <a:buNone/>
            </a:pPr>
            <a:r>
              <a:rPr lang="ja-JP" altLang="en-US" sz="2400" dirty="0" smtClean="0">
                <a:cs typeface="游ゴシック"/>
              </a:rPr>
              <a:t>圧力振幅を一定に保持することを確認</a:t>
            </a:r>
            <a:endParaRPr lang="en-US" altLang="ja-JP" sz="2400" dirty="0">
              <a:cs typeface="游ゴシック"/>
            </a:endParaRPr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468313" y="0"/>
            <a:ext cx="8229600" cy="7397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ja-JP" altLang="en-US" sz="4000" dirty="0" smtClean="0">
                <a:latin typeface="ＭＳ Ｐゴシック" panose="020B0600070205080204" pitchFamily="50" charset="-128"/>
                <a:cs typeface="+mj-cs"/>
              </a:rPr>
              <a:t>制御ありで</a:t>
            </a:r>
            <a:r>
              <a:rPr kumimoji="1" lang="ja-JP" altLang="en-US" sz="4000" dirty="0">
                <a:latin typeface="ＭＳ Ｐゴシック" panose="020B0600070205080204" pitchFamily="50" charset="-128"/>
                <a:cs typeface="+mj-cs"/>
              </a:rPr>
              <a:t>周波数を</a:t>
            </a:r>
            <a:r>
              <a:rPr kumimoji="1" lang="ja-JP" altLang="en-US" sz="4000" dirty="0" smtClean="0">
                <a:latin typeface="ＭＳ Ｐゴシック" panose="020B0600070205080204" pitchFamily="50" charset="-128"/>
                <a:cs typeface="+mj-cs"/>
              </a:rPr>
              <a:t>掃引</a:t>
            </a:r>
            <a:endParaRPr kumimoji="1" lang="ja-JP" altLang="en-US" sz="32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j-cs"/>
            </a:endParaRPr>
          </a:p>
        </p:txBody>
      </p:sp>
      <p:grpSp>
        <p:nvGrpSpPr>
          <p:cNvPr id="17" name="グループ化 16"/>
          <p:cNvGrpSpPr/>
          <p:nvPr/>
        </p:nvGrpSpPr>
        <p:grpSpPr>
          <a:xfrm>
            <a:off x="845313" y="1857374"/>
            <a:ext cx="5967476" cy="4810126"/>
            <a:chOff x="509525" y="1857374"/>
            <a:chExt cx="5967476" cy="4810126"/>
          </a:xfrm>
        </p:grpSpPr>
        <p:sp>
          <p:nvSpPr>
            <p:cNvPr id="7" name="コンテンツ プレースホルダ 2"/>
            <p:cNvSpPr txBox="1">
              <a:spLocks/>
            </p:cNvSpPr>
            <p:nvPr/>
          </p:nvSpPr>
          <p:spPr bwMode="auto">
            <a:xfrm>
              <a:off x="2933701" y="6230746"/>
              <a:ext cx="3543300" cy="43675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400" eaLnBrk="1" hangingPunct="1">
                <a:buNone/>
              </a:pPr>
              <a:r>
                <a:rPr lang="en-US" altLang="ja-JP" dirty="0" smtClean="0">
                  <a:cs typeface="游ゴシック"/>
                </a:rPr>
                <a:t>frequency [Hz]</a:t>
              </a:r>
            </a:p>
          </p:txBody>
        </p:sp>
        <p:sp>
          <p:nvSpPr>
            <p:cNvPr id="8" name="コンテンツ プレースホルダ 2"/>
            <p:cNvSpPr txBox="1">
              <a:spLocks/>
            </p:cNvSpPr>
            <p:nvPr/>
          </p:nvSpPr>
          <p:spPr bwMode="auto">
            <a:xfrm rot="16200000">
              <a:off x="-1247457" y="3614356"/>
              <a:ext cx="3895725" cy="38176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400" eaLnBrk="1" hangingPunct="1">
                <a:buNone/>
              </a:pPr>
              <a:r>
                <a:rPr lang="en-US" altLang="ja-JP" dirty="0" smtClean="0">
                  <a:cs typeface="游ゴシック"/>
                </a:rPr>
                <a:t>pressure amplitude</a:t>
              </a:r>
              <a:r>
                <a:rPr lang="en-US" altLang="ja-JP" i="1" dirty="0" smtClean="0">
                  <a:cs typeface="游ゴシック"/>
                </a:rPr>
                <a:t> </a:t>
              </a:r>
              <a:r>
                <a:rPr lang="en-US" altLang="ja-JP" dirty="0" smtClean="0">
                  <a:cs typeface="游ゴシック"/>
                </a:rPr>
                <a:t>[Pa]</a:t>
              </a:r>
            </a:p>
          </p:txBody>
        </p:sp>
        <p:sp>
          <p:nvSpPr>
            <p:cNvPr id="12" name="テキスト ボックス 2"/>
            <p:cNvSpPr txBox="1">
              <a:spLocks noChangeArrowheads="1"/>
            </p:cNvSpPr>
            <p:nvPr/>
          </p:nvSpPr>
          <p:spPr bwMode="auto">
            <a:xfrm>
              <a:off x="3720329" y="5522267"/>
              <a:ext cx="138592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ja-JP" altLang="en-US" sz="2400" dirty="0" smtClean="0">
                  <a:solidFill>
                    <a:srgbClr val="FF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制御あり</a:t>
              </a:r>
              <a:endParaRPr lang="ja-JP" altLang="en-US" sz="24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endParaRPr>
            </a:p>
          </p:txBody>
        </p:sp>
        <p:cxnSp>
          <p:nvCxnSpPr>
            <p:cNvPr id="13" name="直線矢印コネクタ 12"/>
            <p:cNvCxnSpPr>
              <a:stCxn id="12" idx="1"/>
            </p:cNvCxnSpPr>
            <p:nvPr/>
          </p:nvCxnSpPr>
          <p:spPr>
            <a:xfrm flipH="1" flipV="1">
              <a:off x="3422514" y="5451170"/>
              <a:ext cx="297815" cy="301930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テキスト ボックス 2"/>
            <p:cNvSpPr txBox="1">
              <a:spLocks noChangeArrowheads="1"/>
            </p:cNvSpPr>
            <p:nvPr/>
          </p:nvSpPr>
          <p:spPr bwMode="auto">
            <a:xfrm>
              <a:off x="2765289" y="2338119"/>
              <a:ext cx="138592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ja-JP" altLang="en-US" sz="24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制御なし</a:t>
              </a:r>
              <a:endPara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endParaRPr>
            </a:p>
          </p:txBody>
        </p:sp>
        <p:cxnSp>
          <p:nvCxnSpPr>
            <p:cNvPr id="15" name="直線矢印コネクタ 14"/>
            <p:cNvCxnSpPr/>
            <p:nvPr/>
          </p:nvCxnSpPr>
          <p:spPr>
            <a:xfrm flipH="1">
              <a:off x="2239727" y="2674981"/>
              <a:ext cx="544820" cy="470833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/>
          <p:cNvGrpSpPr/>
          <p:nvPr/>
        </p:nvGrpSpPr>
        <p:grpSpPr>
          <a:xfrm>
            <a:off x="1130065" y="1956911"/>
            <a:ext cx="6874344" cy="4678045"/>
            <a:chOff x="1130065" y="1956911"/>
            <a:chExt cx="6874344" cy="4678045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0346" y="1956911"/>
              <a:ext cx="6354063" cy="4311310"/>
            </a:xfrm>
            <a:prstGeom prst="rect">
              <a:avLst/>
            </a:prstGeom>
          </p:spPr>
        </p:pic>
        <p:sp>
          <p:nvSpPr>
            <p:cNvPr id="7" name="コンテンツ プレースホルダ 2"/>
            <p:cNvSpPr txBox="1">
              <a:spLocks/>
            </p:cNvSpPr>
            <p:nvPr/>
          </p:nvSpPr>
          <p:spPr bwMode="auto">
            <a:xfrm>
              <a:off x="3359945" y="6238528"/>
              <a:ext cx="3196508" cy="39642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400" eaLnBrk="1" hangingPunct="1">
                <a:buNone/>
              </a:pPr>
              <a:r>
                <a:rPr lang="en-US" altLang="ja-JP" dirty="0" smtClean="0">
                  <a:cs typeface="游ゴシック"/>
                </a:rPr>
                <a:t>frequency [Hz]</a:t>
              </a:r>
            </a:p>
          </p:txBody>
        </p:sp>
        <p:sp>
          <p:nvSpPr>
            <p:cNvPr id="8" name="コンテンツ プレースホルダ 2"/>
            <p:cNvSpPr txBox="1">
              <a:spLocks/>
            </p:cNvSpPr>
            <p:nvPr/>
          </p:nvSpPr>
          <p:spPr bwMode="auto">
            <a:xfrm rot="16200000">
              <a:off x="-382572" y="3738362"/>
              <a:ext cx="3536030" cy="51075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400" eaLnBrk="1" hangingPunct="1">
                <a:buNone/>
              </a:pPr>
              <a:r>
                <a:rPr lang="en-US" altLang="ja-JP" dirty="0" smtClean="0">
                  <a:cs typeface="游ゴシック"/>
                </a:rPr>
                <a:t>gain</a:t>
              </a:r>
            </a:p>
          </p:txBody>
        </p:sp>
        <p:sp>
          <p:nvSpPr>
            <p:cNvPr id="16" name="テキスト ボックス 2"/>
            <p:cNvSpPr txBox="1">
              <a:spLocks noChangeArrowheads="1"/>
            </p:cNvSpPr>
            <p:nvPr/>
          </p:nvSpPr>
          <p:spPr bwMode="auto">
            <a:xfrm>
              <a:off x="3418482" y="4139532"/>
              <a:ext cx="138592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ja-JP" altLang="en-US" sz="24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制御なし</a:t>
              </a:r>
              <a:endPara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endParaRPr>
            </a:p>
          </p:txBody>
        </p:sp>
        <p:cxnSp>
          <p:nvCxnSpPr>
            <p:cNvPr id="17" name="直線矢印コネクタ 16"/>
            <p:cNvCxnSpPr/>
            <p:nvPr/>
          </p:nvCxnSpPr>
          <p:spPr>
            <a:xfrm flipH="1">
              <a:off x="2873662" y="4410760"/>
              <a:ext cx="544820" cy="470833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テキスト ボックス 2"/>
            <p:cNvSpPr txBox="1">
              <a:spLocks noChangeArrowheads="1"/>
            </p:cNvSpPr>
            <p:nvPr/>
          </p:nvSpPr>
          <p:spPr bwMode="auto">
            <a:xfrm>
              <a:off x="2949182" y="2034702"/>
              <a:ext cx="138592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ja-JP" altLang="en-US" sz="2400" dirty="0" smtClean="0">
                  <a:solidFill>
                    <a:srgbClr val="FF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制御あり</a:t>
              </a:r>
              <a:endParaRPr lang="ja-JP" altLang="en-US" sz="24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endParaRPr>
            </a:p>
          </p:txBody>
        </p:sp>
        <p:cxnSp>
          <p:nvCxnSpPr>
            <p:cNvPr id="19" name="直線矢印コネクタ 18"/>
            <p:cNvCxnSpPr>
              <a:stCxn id="18" idx="1"/>
            </p:cNvCxnSpPr>
            <p:nvPr/>
          </p:nvCxnSpPr>
          <p:spPr>
            <a:xfrm flipH="1">
              <a:off x="2447925" y="2265535"/>
              <a:ext cx="501257" cy="376965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タイトル 1"/>
          <p:cNvSpPr txBox="1">
            <a:spLocks/>
          </p:cNvSpPr>
          <p:nvPr/>
        </p:nvSpPr>
        <p:spPr>
          <a:xfrm>
            <a:off x="468313" y="0"/>
            <a:ext cx="8229600" cy="7397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ja-JP" altLang="en-US" sz="4000" dirty="0" smtClean="0">
                <a:latin typeface="ＭＳ Ｐゴシック" panose="020B0600070205080204" pitchFamily="50" charset="-128"/>
                <a:cs typeface="+mj-cs"/>
              </a:rPr>
              <a:t>周波数応答実験結果</a:t>
            </a:r>
            <a:endParaRPr kumimoji="1" lang="ja-JP" altLang="en-US" sz="32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j-cs"/>
            </a:endParaRPr>
          </a:p>
        </p:txBody>
      </p:sp>
      <p:sp>
        <p:nvSpPr>
          <p:cNvPr id="5" name="コンテンツ プレースホルダ 2"/>
          <p:cNvSpPr txBox="1">
            <a:spLocks/>
          </p:cNvSpPr>
          <p:nvPr/>
        </p:nvSpPr>
        <p:spPr bwMode="auto">
          <a:xfrm>
            <a:off x="627146" y="993229"/>
            <a:ext cx="5256212" cy="882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hangingPunct="1">
              <a:buNone/>
            </a:pPr>
            <a:r>
              <a:rPr lang="ja-JP" altLang="en-US" sz="2400" dirty="0" smtClean="0">
                <a:cs typeface="游ゴシック"/>
              </a:rPr>
              <a:t>振幅依存性を考慮して</a:t>
            </a:r>
            <a:r>
              <a:rPr lang="en-US" altLang="ja-JP" sz="2400" dirty="0" smtClean="0">
                <a:cs typeface="游ゴシック"/>
              </a:rPr>
              <a:t/>
            </a:r>
            <a:br>
              <a:rPr lang="en-US" altLang="ja-JP" sz="2400" dirty="0" smtClean="0">
                <a:cs typeface="游ゴシック"/>
              </a:rPr>
            </a:br>
            <a:r>
              <a:rPr lang="ja-JP" altLang="en-US" sz="2400" dirty="0" smtClean="0">
                <a:cs typeface="游ゴシック"/>
              </a:rPr>
              <a:t>周波数応答計測ができたと考えられる</a:t>
            </a:r>
            <a:endParaRPr lang="en-US" altLang="ja-JP" sz="2400" dirty="0" smtClean="0">
              <a:cs typeface="游ゴシック"/>
            </a:endParaRPr>
          </a:p>
        </p:txBody>
      </p:sp>
      <p:sp>
        <p:nvSpPr>
          <p:cNvPr id="9" name="コンテンツ プレースホルダ 2"/>
          <p:cNvSpPr txBox="1">
            <a:spLocks/>
          </p:cNvSpPr>
          <p:nvPr/>
        </p:nvSpPr>
        <p:spPr bwMode="auto">
          <a:xfrm>
            <a:off x="2949182" y="2808681"/>
            <a:ext cx="4255128" cy="762000"/>
          </a:xfrm>
          <a:prstGeom prst="rect">
            <a:avLst/>
          </a:prstGeom>
          <a:noFill/>
          <a:ln w="158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hangingPunct="1">
              <a:buNone/>
            </a:pPr>
            <a:r>
              <a:rPr lang="ja-JP" altLang="en-US" sz="2200" dirty="0" smtClean="0">
                <a:cs typeface="游ゴシック"/>
              </a:rPr>
              <a:t>スピーカの駆動信号 </a:t>
            </a:r>
            <a:r>
              <a:rPr lang="en-US" altLang="ja-JP" sz="2200" i="1" dirty="0" smtClean="0">
                <a:cs typeface="游ゴシック"/>
              </a:rPr>
              <a:t>u</a:t>
            </a:r>
            <a:r>
              <a:rPr lang="en-US" altLang="ja-JP" sz="2200" dirty="0" smtClean="0">
                <a:cs typeface="游ゴシック"/>
              </a:rPr>
              <a:t> </a:t>
            </a:r>
            <a:r>
              <a:rPr lang="ja-JP" altLang="en-US" sz="2200" dirty="0" smtClean="0">
                <a:cs typeface="游ゴシック"/>
              </a:rPr>
              <a:t>から</a:t>
            </a:r>
            <a:r>
              <a:rPr lang="en-US" altLang="ja-JP" sz="2200" dirty="0" smtClean="0">
                <a:cs typeface="游ゴシック"/>
              </a:rPr>
              <a:t/>
            </a:r>
            <a:br>
              <a:rPr lang="en-US" altLang="ja-JP" sz="2200" dirty="0" smtClean="0">
                <a:cs typeface="游ゴシック"/>
              </a:rPr>
            </a:br>
            <a:r>
              <a:rPr lang="ja-JP" altLang="en-US" sz="2200" dirty="0" smtClean="0">
                <a:cs typeface="游ゴシック"/>
              </a:rPr>
              <a:t>センサの出力信号 </a:t>
            </a:r>
            <a:r>
              <a:rPr lang="en-US" altLang="ja-JP" sz="2200" i="1" dirty="0" smtClean="0">
                <a:cs typeface="游ゴシック"/>
              </a:rPr>
              <a:t>p</a:t>
            </a:r>
            <a:r>
              <a:rPr lang="en-US" altLang="ja-JP" sz="2200" dirty="0" smtClean="0">
                <a:cs typeface="游ゴシック"/>
              </a:rPr>
              <a:t> </a:t>
            </a:r>
            <a:r>
              <a:rPr lang="ja-JP" altLang="en-US" sz="2200" dirty="0" err="1" smtClean="0">
                <a:cs typeface="游ゴシック"/>
              </a:rPr>
              <a:t>までの</a:t>
            </a:r>
            <a:r>
              <a:rPr lang="ja-JP" altLang="en-US" sz="2200" dirty="0" smtClean="0">
                <a:cs typeface="游ゴシック"/>
              </a:rPr>
              <a:t>ゲイン</a:t>
            </a:r>
            <a:endParaRPr lang="en-US" altLang="ja-JP" sz="2200" dirty="0" smtClean="0">
              <a:cs typeface="游ゴシック"/>
            </a:endParaRPr>
          </a:p>
        </p:txBody>
      </p:sp>
      <p:grpSp>
        <p:nvGrpSpPr>
          <p:cNvPr id="12" name="グループ化 11"/>
          <p:cNvGrpSpPr/>
          <p:nvPr/>
        </p:nvGrpSpPr>
        <p:grpSpPr>
          <a:xfrm>
            <a:off x="5592843" y="10002"/>
            <a:ext cx="3551157" cy="1723547"/>
            <a:chOff x="5592843" y="10002"/>
            <a:chExt cx="3551157" cy="1723547"/>
          </a:xfrm>
        </p:grpSpPr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2843" y="10002"/>
              <a:ext cx="3551157" cy="1723547"/>
            </a:xfrm>
            <a:prstGeom prst="rect">
              <a:avLst/>
            </a:prstGeom>
          </p:spPr>
        </p:pic>
        <p:sp>
          <p:nvSpPr>
            <p:cNvPr id="15" name="テキスト ボックス 2"/>
            <p:cNvSpPr txBox="1">
              <a:spLocks noChangeArrowheads="1"/>
            </p:cNvSpPr>
            <p:nvPr/>
          </p:nvSpPr>
          <p:spPr bwMode="auto">
            <a:xfrm>
              <a:off x="8617480" y="528291"/>
              <a:ext cx="356914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ja-JP" sz="3600" i="1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u</a:t>
              </a:r>
              <a:endParaRPr lang="ja-JP" altLang="en-US" sz="3600" i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endParaRPr>
            </a:p>
          </p:txBody>
        </p:sp>
        <p:sp>
          <p:nvSpPr>
            <p:cNvPr id="20" name="テキスト ボックス 2"/>
            <p:cNvSpPr txBox="1">
              <a:spLocks noChangeArrowheads="1"/>
            </p:cNvSpPr>
            <p:nvPr/>
          </p:nvSpPr>
          <p:spPr bwMode="auto">
            <a:xfrm>
              <a:off x="7607279" y="10002"/>
              <a:ext cx="356914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ja-JP" sz="3600" i="1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p</a:t>
              </a:r>
              <a:endParaRPr lang="ja-JP" altLang="en-US" sz="3600" i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endParaRPr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7440561" y="48365"/>
              <a:ext cx="206934" cy="2281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" name="コンテンツ プレースホルダ 2"/>
          <p:cNvSpPr txBox="1">
            <a:spLocks/>
          </p:cNvSpPr>
          <p:nvPr/>
        </p:nvSpPr>
        <p:spPr bwMode="auto">
          <a:xfrm>
            <a:off x="3418482" y="2780686"/>
            <a:ext cx="3382368" cy="904738"/>
          </a:xfrm>
          <a:prstGeom prst="rect">
            <a:avLst/>
          </a:prstGeom>
          <a:solidFill>
            <a:schemeClr val="bg1"/>
          </a:solidFill>
          <a:ln w="15875">
            <a:solidFill>
              <a:srgbClr val="0070C0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</a:pPr>
            <a:r>
              <a:rPr lang="ja-JP" altLang="en-US" sz="2200" dirty="0" smtClean="0">
                <a:cs typeface="游ゴシック"/>
              </a:rPr>
              <a:t>圧力振幅小 ⇒ ゲイン大</a:t>
            </a:r>
            <a:endParaRPr lang="en-US" altLang="ja-JP" sz="2200" dirty="0" smtClean="0">
              <a:cs typeface="游ゴシック"/>
            </a:endParaRPr>
          </a:p>
          <a:p>
            <a:pPr marL="0" indent="0" algn="ctr" defTabSz="914400" eaLnBrk="1" hangingPunct="1">
              <a:buNone/>
            </a:pPr>
            <a:r>
              <a:rPr lang="ja-JP" altLang="en-US" sz="2200" dirty="0" smtClean="0">
                <a:cs typeface="游ゴシック"/>
              </a:rPr>
              <a:t>という振幅依存性</a:t>
            </a:r>
            <a:endParaRPr lang="en-US" altLang="ja-JP" sz="2200" dirty="0" smtClean="0">
              <a:cs typeface="游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666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468313" y="0"/>
            <a:ext cx="8229600" cy="7397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ja-JP" altLang="en-US" sz="4000" dirty="0" smtClean="0">
                <a:latin typeface="ＭＳ Ｐゴシック" panose="020B0600070205080204" pitchFamily="50" charset="-128"/>
                <a:cs typeface="+mj-cs"/>
              </a:rPr>
              <a:t>周波数応答実験結果</a:t>
            </a:r>
            <a:endParaRPr kumimoji="1" lang="ja-JP" altLang="en-US" sz="32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j-cs"/>
            </a:endParaRPr>
          </a:p>
        </p:txBody>
      </p:sp>
      <p:sp>
        <p:nvSpPr>
          <p:cNvPr id="5" name="コンテンツ プレースホルダ 2"/>
          <p:cNvSpPr txBox="1">
            <a:spLocks/>
          </p:cNvSpPr>
          <p:nvPr/>
        </p:nvSpPr>
        <p:spPr bwMode="auto">
          <a:xfrm>
            <a:off x="627146" y="993230"/>
            <a:ext cx="5256212" cy="445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hangingPunct="1">
              <a:buNone/>
            </a:pPr>
            <a:r>
              <a:rPr lang="ja-JP" altLang="en-US" sz="2400" dirty="0" smtClean="0">
                <a:cs typeface="游ゴシック"/>
              </a:rPr>
              <a:t>目標値を変更 </a:t>
            </a:r>
            <a:r>
              <a:rPr lang="en-US" altLang="ja-JP" sz="2400" dirty="0" smtClean="0">
                <a:cs typeface="游ゴシック"/>
              </a:rPr>
              <a:t>: 400 [Pa] </a:t>
            </a:r>
            <a:r>
              <a:rPr lang="ja-JP" altLang="en-US" sz="2400" dirty="0" smtClean="0">
                <a:cs typeface="游ゴシック"/>
              </a:rPr>
              <a:t>⇒ </a:t>
            </a:r>
            <a:r>
              <a:rPr lang="en-US" altLang="ja-JP" sz="2400" dirty="0" smtClean="0">
                <a:cs typeface="游ゴシック"/>
              </a:rPr>
              <a:t>200 [Pa]</a:t>
            </a:r>
          </a:p>
        </p:txBody>
      </p:sp>
      <p:grpSp>
        <p:nvGrpSpPr>
          <p:cNvPr id="3" name="グループ化 2"/>
          <p:cNvGrpSpPr/>
          <p:nvPr/>
        </p:nvGrpSpPr>
        <p:grpSpPr>
          <a:xfrm>
            <a:off x="1110450" y="1927091"/>
            <a:ext cx="6944905" cy="4618476"/>
            <a:chOff x="1110450" y="1927091"/>
            <a:chExt cx="6944905" cy="4618476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247" y="1927091"/>
              <a:ext cx="6468108" cy="4361897"/>
            </a:xfrm>
            <a:prstGeom prst="rect">
              <a:avLst/>
            </a:prstGeom>
          </p:spPr>
        </p:pic>
        <p:grpSp>
          <p:nvGrpSpPr>
            <p:cNvPr id="21" name="グループ化 20"/>
            <p:cNvGrpSpPr/>
            <p:nvPr/>
          </p:nvGrpSpPr>
          <p:grpSpPr>
            <a:xfrm>
              <a:off x="1110450" y="2302281"/>
              <a:ext cx="5309105" cy="4243286"/>
              <a:chOff x="1110450" y="2302281"/>
              <a:chExt cx="5309105" cy="4243286"/>
            </a:xfrm>
          </p:grpSpPr>
          <p:grpSp>
            <p:nvGrpSpPr>
              <p:cNvPr id="17" name="グループ化 16"/>
              <p:cNvGrpSpPr/>
              <p:nvPr/>
            </p:nvGrpSpPr>
            <p:grpSpPr>
              <a:xfrm>
                <a:off x="1110450" y="2340025"/>
                <a:ext cx="5309105" cy="4205542"/>
                <a:chOff x="1142655" y="2340025"/>
                <a:chExt cx="5309105" cy="4205542"/>
              </a:xfrm>
            </p:grpSpPr>
            <p:sp>
              <p:nvSpPr>
                <p:cNvPr id="15" name="コンテンツ プレースホルダ 2"/>
                <p:cNvSpPr txBox="1">
                  <a:spLocks/>
                </p:cNvSpPr>
                <p:nvPr/>
              </p:nvSpPr>
              <p:spPr bwMode="auto">
                <a:xfrm>
                  <a:off x="3255252" y="6149139"/>
                  <a:ext cx="3196508" cy="396428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lvl1pPr marL="228600" indent="-228600" algn="l" rtl="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 sz="2800" kern="1200">
                      <a:solidFill>
                        <a:schemeClr val="tx1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+mn-cs"/>
                    </a:defRPr>
                  </a:lvl1pPr>
                  <a:lvl2pPr marL="6858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 sz="2400" kern="1200">
                      <a:solidFill>
                        <a:schemeClr val="tx1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+mn-cs"/>
                    </a:defRPr>
                  </a:lvl2pPr>
                  <a:lvl3pPr marL="11430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 sz="2000" kern="1200">
                      <a:solidFill>
                        <a:schemeClr val="tx1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+mn-cs"/>
                    </a:defRPr>
                  </a:lvl3pPr>
                  <a:lvl4pPr marL="16002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 kern="1200">
                      <a:solidFill>
                        <a:schemeClr val="tx1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+mn-cs"/>
                    </a:defRPr>
                  </a:lvl4pPr>
                  <a:lvl5pPr marL="20574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 kern="1200">
                      <a:solidFill>
                        <a:schemeClr val="tx1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 defTabSz="914400" eaLnBrk="1" hangingPunct="1">
                    <a:buNone/>
                  </a:pPr>
                  <a:r>
                    <a:rPr lang="en-US" altLang="ja-JP" dirty="0" smtClean="0">
                      <a:cs typeface="游ゴシック"/>
                    </a:rPr>
                    <a:t>frequency [Hz]</a:t>
                  </a:r>
                </a:p>
              </p:txBody>
            </p:sp>
            <p:sp>
              <p:nvSpPr>
                <p:cNvPr id="16" name="コンテンツ プレースホルダ 2"/>
                <p:cNvSpPr txBox="1">
                  <a:spLocks/>
                </p:cNvSpPr>
                <p:nvPr/>
              </p:nvSpPr>
              <p:spPr bwMode="auto">
                <a:xfrm rot="16200000">
                  <a:off x="-369982" y="3852662"/>
                  <a:ext cx="3536030" cy="510756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lvl1pPr marL="228600" indent="-228600" algn="l" rtl="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 sz="2800" kern="1200">
                      <a:solidFill>
                        <a:schemeClr val="tx1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+mn-cs"/>
                    </a:defRPr>
                  </a:lvl1pPr>
                  <a:lvl2pPr marL="6858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 sz="2400" kern="1200">
                      <a:solidFill>
                        <a:schemeClr val="tx1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+mn-cs"/>
                    </a:defRPr>
                  </a:lvl2pPr>
                  <a:lvl3pPr marL="11430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 sz="2000" kern="1200">
                      <a:solidFill>
                        <a:schemeClr val="tx1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+mn-cs"/>
                    </a:defRPr>
                  </a:lvl3pPr>
                  <a:lvl4pPr marL="16002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 kern="1200">
                      <a:solidFill>
                        <a:schemeClr val="tx1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+mn-cs"/>
                    </a:defRPr>
                  </a:lvl4pPr>
                  <a:lvl5pPr marL="2057400" indent="-228600" algn="l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 kern="1200">
                      <a:solidFill>
                        <a:schemeClr val="tx1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 defTabSz="914400" eaLnBrk="1" hangingPunct="1">
                    <a:buNone/>
                  </a:pPr>
                  <a:r>
                    <a:rPr lang="en-US" altLang="ja-JP" dirty="0" smtClean="0">
                      <a:cs typeface="游ゴシック"/>
                    </a:rPr>
                    <a:t>gain</a:t>
                  </a:r>
                </a:p>
              </p:txBody>
            </p:sp>
          </p:grpSp>
          <p:sp>
            <p:nvSpPr>
              <p:cNvPr id="10" name="テキスト ボックス 2"/>
              <p:cNvSpPr txBox="1">
                <a:spLocks noChangeArrowheads="1"/>
              </p:cNvSpPr>
              <p:nvPr/>
            </p:nvSpPr>
            <p:spPr bwMode="auto">
              <a:xfrm>
                <a:off x="2989857" y="2302281"/>
                <a:ext cx="138592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en-US" altLang="ja-JP" sz="2400" dirty="0" smtClean="0">
                    <a:solidFill>
                      <a:srgbClr val="3333FF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游ゴシック"/>
                  </a:rPr>
                  <a:t>200 [Pa]</a:t>
                </a:r>
                <a:endParaRPr lang="ja-JP" altLang="en-US" sz="2400" dirty="0">
                  <a:solidFill>
                    <a:srgbClr val="3333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endParaRPr>
              </a:p>
            </p:txBody>
          </p:sp>
          <p:cxnSp>
            <p:nvCxnSpPr>
              <p:cNvPr id="11" name="直線矢印コネクタ 10"/>
              <p:cNvCxnSpPr>
                <a:stCxn id="10" idx="1"/>
              </p:cNvCxnSpPr>
              <p:nvPr/>
            </p:nvCxnSpPr>
            <p:spPr>
              <a:xfrm flipH="1" flipV="1">
                <a:off x="2400301" y="2340025"/>
                <a:ext cx="589556" cy="193089"/>
              </a:xfrm>
              <a:prstGeom prst="straightConnector1">
                <a:avLst/>
              </a:prstGeom>
              <a:ln w="19050">
                <a:solidFill>
                  <a:srgbClr val="3333FF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テキスト ボックス 2"/>
              <p:cNvSpPr txBox="1">
                <a:spLocks noChangeArrowheads="1"/>
              </p:cNvSpPr>
              <p:nvPr/>
            </p:nvSpPr>
            <p:spPr bwMode="auto">
              <a:xfrm>
                <a:off x="3542545" y="4610794"/>
                <a:ext cx="138592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en-US" altLang="ja-JP" sz="2400" dirty="0" smtClean="0">
                    <a:solidFill>
                      <a:srgbClr val="FF000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游ゴシック"/>
                  </a:rPr>
                  <a:t>400 [Pa]</a:t>
                </a:r>
                <a:endParaRPr lang="ja-JP" altLang="en-US" sz="2400" dirty="0">
                  <a:solidFill>
                    <a:srgbClr val="FF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endParaRPr>
              </a:p>
            </p:txBody>
          </p:sp>
          <p:cxnSp>
            <p:nvCxnSpPr>
              <p:cNvPr id="13" name="直線矢印コネクタ 12"/>
              <p:cNvCxnSpPr>
                <a:stCxn id="12" idx="1"/>
              </p:cNvCxnSpPr>
              <p:nvPr/>
            </p:nvCxnSpPr>
            <p:spPr>
              <a:xfrm flipH="1">
                <a:off x="2989857" y="4841627"/>
                <a:ext cx="552688" cy="36217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グループ化 21"/>
          <p:cNvGrpSpPr/>
          <p:nvPr/>
        </p:nvGrpSpPr>
        <p:grpSpPr>
          <a:xfrm>
            <a:off x="5592843" y="10002"/>
            <a:ext cx="3551157" cy="1723547"/>
            <a:chOff x="5592843" y="10002"/>
            <a:chExt cx="3551157" cy="1723547"/>
          </a:xfrm>
        </p:grpSpPr>
        <p:pic>
          <p:nvPicPr>
            <p:cNvPr id="23" name="図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2843" y="10002"/>
              <a:ext cx="3551157" cy="1723547"/>
            </a:xfrm>
            <a:prstGeom prst="rect">
              <a:avLst/>
            </a:prstGeom>
          </p:spPr>
        </p:pic>
        <p:sp>
          <p:nvSpPr>
            <p:cNvPr id="24" name="テキスト ボックス 2"/>
            <p:cNvSpPr txBox="1">
              <a:spLocks noChangeArrowheads="1"/>
            </p:cNvSpPr>
            <p:nvPr/>
          </p:nvSpPr>
          <p:spPr bwMode="auto">
            <a:xfrm>
              <a:off x="8617480" y="528291"/>
              <a:ext cx="356914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ja-JP" sz="3600" i="1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u</a:t>
              </a:r>
              <a:endParaRPr lang="ja-JP" altLang="en-US" sz="3600" i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endParaRPr>
            </a:p>
          </p:txBody>
        </p:sp>
        <p:sp>
          <p:nvSpPr>
            <p:cNvPr id="25" name="テキスト ボックス 2"/>
            <p:cNvSpPr txBox="1">
              <a:spLocks noChangeArrowheads="1"/>
            </p:cNvSpPr>
            <p:nvPr/>
          </p:nvSpPr>
          <p:spPr bwMode="auto">
            <a:xfrm>
              <a:off x="7607279" y="10002"/>
              <a:ext cx="356914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ja-JP" sz="3600" i="1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p</a:t>
              </a:r>
              <a:endParaRPr lang="ja-JP" altLang="en-US" sz="3600" i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endParaRPr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7440561" y="48365"/>
              <a:ext cx="206934" cy="2281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7" name="コンテンツ プレースホルダ 2"/>
          <p:cNvSpPr txBox="1">
            <a:spLocks/>
          </p:cNvSpPr>
          <p:nvPr/>
        </p:nvSpPr>
        <p:spPr bwMode="auto">
          <a:xfrm>
            <a:off x="2891929" y="3081745"/>
            <a:ext cx="3382368" cy="904738"/>
          </a:xfrm>
          <a:prstGeom prst="rect">
            <a:avLst/>
          </a:prstGeom>
          <a:solidFill>
            <a:schemeClr val="bg1"/>
          </a:solidFill>
          <a:ln w="15875">
            <a:solidFill>
              <a:srgbClr val="0070C0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</a:pPr>
            <a:r>
              <a:rPr lang="ja-JP" altLang="en-US" sz="2200" dirty="0" smtClean="0">
                <a:cs typeface="游ゴシック"/>
              </a:rPr>
              <a:t>圧力振幅小 ⇒ ゲイン大</a:t>
            </a:r>
            <a:endParaRPr lang="en-US" altLang="ja-JP" sz="2200" dirty="0" smtClean="0">
              <a:cs typeface="游ゴシック"/>
            </a:endParaRPr>
          </a:p>
          <a:p>
            <a:pPr marL="0" indent="0" algn="ctr" defTabSz="914400" eaLnBrk="1" hangingPunct="1">
              <a:buNone/>
            </a:pPr>
            <a:r>
              <a:rPr lang="ja-JP" altLang="en-US" sz="2200" dirty="0" smtClean="0">
                <a:cs typeface="游ゴシック"/>
              </a:rPr>
              <a:t>という振幅依存性</a:t>
            </a:r>
            <a:endParaRPr lang="en-US" altLang="ja-JP" sz="2200" dirty="0" smtClean="0">
              <a:cs typeface="游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1810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コンテンツ プレースホルダ 2"/>
          <p:cNvSpPr txBox="1">
            <a:spLocks/>
          </p:cNvSpPr>
          <p:nvPr/>
        </p:nvSpPr>
        <p:spPr bwMode="auto">
          <a:xfrm>
            <a:off x="523875" y="1008885"/>
            <a:ext cx="8096251" cy="446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>
              <a:buFont typeface="Wingdings" panose="05000000000000000000" pitchFamily="2" charset="2"/>
              <a:buChar char="l"/>
            </a:pPr>
            <a:r>
              <a:rPr lang="ja-JP" altLang="en-US" sz="3200" dirty="0" smtClean="0">
                <a:cs typeface="游ゴシック"/>
              </a:rPr>
              <a:t>圧力振幅を一定に保持する</a:t>
            </a:r>
            <a:r>
              <a:rPr lang="en-US" altLang="ja-JP" sz="3200" dirty="0" smtClean="0">
                <a:cs typeface="游ゴシック"/>
              </a:rPr>
              <a:t/>
            </a:r>
            <a:br>
              <a:rPr lang="en-US" altLang="ja-JP" sz="3200" dirty="0" smtClean="0">
                <a:cs typeface="游ゴシック"/>
              </a:rPr>
            </a:br>
            <a:r>
              <a:rPr lang="en-US" altLang="ja-JP" sz="800" dirty="0" smtClean="0">
                <a:cs typeface="游ゴシック"/>
              </a:rPr>
              <a:t/>
            </a:r>
            <a:br>
              <a:rPr lang="en-US" altLang="ja-JP" sz="800" dirty="0" smtClean="0">
                <a:cs typeface="游ゴシック"/>
              </a:rPr>
            </a:br>
            <a:r>
              <a:rPr lang="ja-JP" altLang="en-US" sz="3200" dirty="0" smtClean="0">
                <a:cs typeface="游ゴシック"/>
              </a:rPr>
              <a:t>フィードバック制御系を提案した</a:t>
            </a:r>
            <a:endParaRPr lang="en-US" altLang="ja-JP" sz="3200" dirty="0" smtClean="0">
              <a:cs typeface="游ゴシック"/>
            </a:endParaRPr>
          </a:p>
          <a:p>
            <a:pPr defTabSz="914400" eaLnBrk="1" hangingPunct="1">
              <a:buFont typeface="Wingdings" panose="05000000000000000000" pitchFamily="2" charset="2"/>
              <a:buChar char="l"/>
            </a:pPr>
            <a:endParaRPr lang="en-US" altLang="ja-JP" sz="3200" dirty="0">
              <a:cs typeface="游ゴシック"/>
            </a:endParaRPr>
          </a:p>
          <a:p>
            <a:pPr defTabSz="914400" eaLnBrk="1" hangingPunct="1">
              <a:buFont typeface="Wingdings" panose="05000000000000000000" pitchFamily="2" charset="2"/>
              <a:buChar char="l"/>
            </a:pPr>
            <a:r>
              <a:rPr lang="en-US" altLang="ja-JP" sz="3200" i="1" dirty="0" smtClean="0">
                <a:cs typeface="游ゴシック"/>
              </a:rPr>
              <a:t>K</a:t>
            </a:r>
            <a:r>
              <a:rPr lang="en-US" altLang="ja-JP" sz="1800" i="1" dirty="0" smtClean="0">
                <a:cs typeface="游ゴシック"/>
              </a:rPr>
              <a:t> </a:t>
            </a:r>
            <a:r>
              <a:rPr lang="en-US" altLang="ja-JP" sz="3200" baseline="-25000" dirty="0" smtClean="0">
                <a:cs typeface="游ゴシック"/>
              </a:rPr>
              <a:t>P</a:t>
            </a:r>
            <a:r>
              <a:rPr lang="en-US" altLang="ja-JP" sz="3200" dirty="0" smtClean="0">
                <a:cs typeface="游ゴシック"/>
              </a:rPr>
              <a:t>, </a:t>
            </a:r>
            <a:r>
              <a:rPr lang="en-US" altLang="ja-JP" sz="3200" i="1" dirty="0" smtClean="0">
                <a:cs typeface="游ゴシック"/>
              </a:rPr>
              <a:t>K</a:t>
            </a:r>
            <a:r>
              <a:rPr lang="en-US" altLang="ja-JP" sz="2000" i="1" dirty="0" smtClean="0">
                <a:cs typeface="游ゴシック"/>
              </a:rPr>
              <a:t> </a:t>
            </a:r>
            <a:r>
              <a:rPr lang="en-US" altLang="ja-JP" sz="3200" baseline="-25000" dirty="0" smtClean="0">
                <a:cs typeface="游ゴシック"/>
              </a:rPr>
              <a:t>I</a:t>
            </a:r>
            <a:r>
              <a:rPr lang="en-US" altLang="ja-JP" sz="3200" dirty="0" smtClean="0">
                <a:cs typeface="游ゴシック"/>
              </a:rPr>
              <a:t> </a:t>
            </a:r>
            <a:r>
              <a:rPr lang="ja-JP" altLang="en-US" sz="3200" dirty="0" smtClean="0">
                <a:cs typeface="游ゴシック"/>
              </a:rPr>
              <a:t>の調整により，制御系が安定・不安定</a:t>
            </a:r>
            <a:r>
              <a:rPr lang="en-US" altLang="ja-JP" sz="3200" dirty="0" smtClean="0">
                <a:cs typeface="游ゴシック"/>
              </a:rPr>
              <a:t/>
            </a:r>
            <a:br>
              <a:rPr lang="en-US" altLang="ja-JP" sz="3200" dirty="0" smtClean="0">
                <a:cs typeface="游ゴシック"/>
              </a:rPr>
            </a:br>
            <a:r>
              <a:rPr lang="en-US" altLang="ja-JP" sz="800" dirty="0" smtClean="0">
                <a:cs typeface="游ゴシック"/>
              </a:rPr>
              <a:t/>
            </a:r>
            <a:br>
              <a:rPr lang="en-US" altLang="ja-JP" sz="800" dirty="0" smtClean="0">
                <a:cs typeface="游ゴシック"/>
              </a:rPr>
            </a:br>
            <a:r>
              <a:rPr lang="ja-JP" altLang="en-US" sz="3200" dirty="0" smtClean="0">
                <a:cs typeface="游ゴシック"/>
              </a:rPr>
              <a:t>となる結果を得た</a:t>
            </a:r>
            <a:endParaRPr lang="en-US" altLang="ja-JP" sz="3200" dirty="0" smtClean="0">
              <a:cs typeface="游ゴシック"/>
            </a:endParaRPr>
          </a:p>
          <a:p>
            <a:pPr marL="0" indent="0" defTabSz="914400" eaLnBrk="1" hangingPunct="1">
              <a:buNone/>
            </a:pPr>
            <a:endParaRPr lang="en-US" altLang="ja-JP" sz="3200" dirty="0">
              <a:cs typeface="游ゴシック"/>
            </a:endParaRPr>
          </a:p>
          <a:p>
            <a:pPr defTabSz="914400" eaLnBrk="1" hangingPunct="1">
              <a:buFont typeface="Wingdings" panose="05000000000000000000" pitchFamily="2" charset="2"/>
              <a:buChar char="l"/>
            </a:pPr>
            <a:r>
              <a:rPr lang="ja-JP" altLang="en-US" sz="3200" dirty="0" smtClean="0">
                <a:cs typeface="游ゴシック"/>
              </a:rPr>
              <a:t>振幅依存性を考慮して周波数応答が</a:t>
            </a:r>
            <a:r>
              <a:rPr lang="en-US" altLang="ja-JP" sz="3200" dirty="0" smtClean="0">
                <a:cs typeface="游ゴシック"/>
              </a:rPr>
              <a:t/>
            </a:r>
            <a:br>
              <a:rPr lang="en-US" altLang="ja-JP" sz="3200" dirty="0" smtClean="0">
                <a:cs typeface="游ゴシック"/>
              </a:rPr>
            </a:br>
            <a:r>
              <a:rPr lang="en-US" altLang="ja-JP" sz="800" dirty="0" smtClean="0">
                <a:cs typeface="游ゴシック"/>
              </a:rPr>
              <a:t/>
            </a:r>
            <a:br>
              <a:rPr lang="en-US" altLang="ja-JP" sz="800" dirty="0" smtClean="0">
                <a:cs typeface="游ゴシック"/>
              </a:rPr>
            </a:br>
            <a:r>
              <a:rPr lang="ja-JP" altLang="en-US" sz="3200" dirty="0" smtClean="0">
                <a:cs typeface="游ゴシック"/>
              </a:rPr>
              <a:t>計測できることを示した</a:t>
            </a:r>
            <a:endParaRPr lang="en-US" altLang="ja-JP" sz="3200" dirty="0" smtClean="0">
              <a:cs typeface="游ゴシック"/>
            </a:endParaRPr>
          </a:p>
          <a:p>
            <a:pPr defTabSz="914400" eaLnBrk="1" hangingPunct="1">
              <a:buFont typeface="Wingdings" panose="05000000000000000000" pitchFamily="2" charset="2"/>
              <a:buChar char="l"/>
            </a:pPr>
            <a:endParaRPr lang="en-US" altLang="ja-JP" sz="3200" dirty="0" smtClean="0">
              <a:cs typeface="游ゴシック"/>
            </a:endParaRPr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468313" y="0"/>
            <a:ext cx="8229600" cy="7397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ja-JP" altLang="en-US" sz="4000" dirty="0" smtClean="0">
                <a:latin typeface="ＭＳ Ｐゴシック" panose="020B0600070205080204" pitchFamily="50" charset="-128"/>
                <a:cs typeface="+mj-cs"/>
              </a:rPr>
              <a:t>まとめ</a:t>
            </a:r>
            <a:endParaRPr kumimoji="1" lang="ja-JP" altLang="en-US" sz="32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468313" y="0"/>
            <a:ext cx="8229600" cy="7397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ja-JP" altLang="en-US" sz="4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研究背景</a:t>
            </a:r>
            <a:endParaRPr kumimoji="1" lang="ja-JP" altLang="en-US" sz="40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j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73064" y="647274"/>
            <a:ext cx="3960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音響の周波数応答計測</a:t>
            </a:r>
            <a:endParaRPr kumimoji="1" lang="ja-JP" altLang="en-US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1537732" y="1296530"/>
            <a:ext cx="6108842" cy="1606073"/>
            <a:chOff x="1128157" y="3365890"/>
            <a:chExt cx="6108842" cy="1606073"/>
          </a:xfrm>
        </p:grpSpPr>
        <p:sp>
          <p:nvSpPr>
            <p:cNvPr id="8" name="角丸四角形 7"/>
            <p:cNvSpPr/>
            <p:nvPr/>
          </p:nvSpPr>
          <p:spPr>
            <a:xfrm>
              <a:off x="3400425" y="4105275"/>
              <a:ext cx="1562100" cy="866688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400" dirty="0" smtClean="0">
                  <a:solidFill>
                    <a:schemeClr val="tx1"/>
                  </a:solidFill>
                </a:rPr>
                <a:t>計測対象</a:t>
              </a:r>
              <a:endParaRPr kumimoji="1" lang="ja-JP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1526266" y="4343767"/>
              <a:ext cx="1870984" cy="37816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4967287" y="4349538"/>
              <a:ext cx="1870984" cy="37816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1" name="グループ化 10"/>
            <p:cNvGrpSpPr/>
            <p:nvPr/>
          </p:nvGrpSpPr>
          <p:grpSpPr>
            <a:xfrm>
              <a:off x="6723531" y="4136195"/>
              <a:ext cx="513468" cy="793304"/>
              <a:chOff x="6737820" y="4136195"/>
              <a:chExt cx="513468" cy="793304"/>
            </a:xfrm>
          </p:grpSpPr>
          <p:sp>
            <p:nvSpPr>
              <p:cNvPr id="29" name="片側の 2 つの角を切り取った四角形 28"/>
              <p:cNvSpPr/>
              <p:nvPr/>
            </p:nvSpPr>
            <p:spPr>
              <a:xfrm rot="16200000">
                <a:off x="6770936" y="4333483"/>
                <a:ext cx="561975" cy="398729"/>
              </a:xfrm>
              <a:prstGeom prst="snip2SameRect">
                <a:avLst>
                  <a:gd name="adj1" fmla="val 23037"/>
                  <a:gd name="adj2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0" name="円弧 29"/>
              <p:cNvSpPr/>
              <p:nvPr/>
            </p:nvSpPr>
            <p:spPr>
              <a:xfrm>
                <a:off x="6737820" y="4136195"/>
                <a:ext cx="258568" cy="793304"/>
              </a:xfrm>
              <a:prstGeom prst="arc">
                <a:avLst>
                  <a:gd name="adj1" fmla="val 17302339"/>
                  <a:gd name="adj2" fmla="val 4331690"/>
                </a:avLst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2" name="グループ化 11"/>
            <p:cNvGrpSpPr/>
            <p:nvPr/>
          </p:nvGrpSpPr>
          <p:grpSpPr>
            <a:xfrm flipH="1">
              <a:off x="1128157" y="4133007"/>
              <a:ext cx="511413" cy="793304"/>
              <a:chOff x="6737820" y="4136195"/>
              <a:chExt cx="513468" cy="793304"/>
            </a:xfrm>
          </p:grpSpPr>
          <p:sp>
            <p:nvSpPr>
              <p:cNvPr id="27" name="片側の 2 つの角を切り取った四角形 26"/>
              <p:cNvSpPr/>
              <p:nvPr/>
            </p:nvSpPr>
            <p:spPr>
              <a:xfrm rot="16200000">
                <a:off x="6770936" y="4333483"/>
                <a:ext cx="561975" cy="398729"/>
              </a:xfrm>
              <a:prstGeom prst="snip2SameRect">
                <a:avLst>
                  <a:gd name="adj1" fmla="val 23037"/>
                  <a:gd name="adj2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" name="円弧 27"/>
              <p:cNvSpPr/>
              <p:nvPr/>
            </p:nvSpPr>
            <p:spPr>
              <a:xfrm>
                <a:off x="6737820" y="4136195"/>
                <a:ext cx="258568" cy="793304"/>
              </a:xfrm>
              <a:prstGeom prst="arc">
                <a:avLst>
                  <a:gd name="adj1" fmla="val 17302339"/>
                  <a:gd name="adj2" fmla="val 4331690"/>
                </a:avLst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3" name="グループ化 12"/>
            <p:cNvGrpSpPr/>
            <p:nvPr/>
          </p:nvGrpSpPr>
          <p:grpSpPr>
            <a:xfrm>
              <a:off x="2268425" y="3745653"/>
              <a:ext cx="108000" cy="652921"/>
              <a:chOff x="2268425" y="3745653"/>
              <a:chExt cx="108000" cy="652921"/>
            </a:xfrm>
          </p:grpSpPr>
          <p:cxnSp>
            <p:nvCxnSpPr>
              <p:cNvPr id="25" name="直線矢印コネクタ 24"/>
              <p:cNvCxnSpPr/>
              <p:nvPr/>
            </p:nvCxnSpPr>
            <p:spPr>
              <a:xfrm flipV="1">
                <a:off x="2317876" y="3745653"/>
                <a:ext cx="0" cy="5400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w="sm" len="sm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楕円 25"/>
              <p:cNvSpPr/>
              <p:nvPr/>
            </p:nvSpPr>
            <p:spPr>
              <a:xfrm>
                <a:off x="2268425" y="4290574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4" name="グループ化 13"/>
            <p:cNvGrpSpPr/>
            <p:nvPr/>
          </p:nvGrpSpPr>
          <p:grpSpPr>
            <a:xfrm>
              <a:off x="3123074" y="3754938"/>
              <a:ext cx="108000" cy="652921"/>
              <a:chOff x="2268425" y="3745653"/>
              <a:chExt cx="108000" cy="652921"/>
            </a:xfrm>
          </p:grpSpPr>
          <p:cxnSp>
            <p:nvCxnSpPr>
              <p:cNvPr id="23" name="直線矢印コネクタ 22"/>
              <p:cNvCxnSpPr/>
              <p:nvPr/>
            </p:nvCxnSpPr>
            <p:spPr>
              <a:xfrm flipV="1">
                <a:off x="2317876" y="3745653"/>
                <a:ext cx="0" cy="5400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w="sm" len="sm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楕円 23"/>
              <p:cNvSpPr/>
              <p:nvPr/>
            </p:nvSpPr>
            <p:spPr>
              <a:xfrm>
                <a:off x="2268425" y="4290574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5" name="グループ化 14"/>
            <p:cNvGrpSpPr/>
            <p:nvPr/>
          </p:nvGrpSpPr>
          <p:grpSpPr>
            <a:xfrm>
              <a:off x="5124192" y="3744883"/>
              <a:ext cx="108000" cy="652921"/>
              <a:chOff x="2268425" y="3745653"/>
              <a:chExt cx="108000" cy="652921"/>
            </a:xfrm>
          </p:grpSpPr>
          <p:cxnSp>
            <p:nvCxnSpPr>
              <p:cNvPr id="21" name="直線矢印コネクタ 20"/>
              <p:cNvCxnSpPr/>
              <p:nvPr/>
            </p:nvCxnSpPr>
            <p:spPr>
              <a:xfrm flipV="1">
                <a:off x="2317876" y="3745653"/>
                <a:ext cx="0" cy="5400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w="sm" len="sm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楕円 21"/>
              <p:cNvSpPr/>
              <p:nvPr/>
            </p:nvSpPr>
            <p:spPr>
              <a:xfrm>
                <a:off x="2268425" y="4290574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6" name="グループ化 15"/>
            <p:cNvGrpSpPr/>
            <p:nvPr/>
          </p:nvGrpSpPr>
          <p:grpSpPr>
            <a:xfrm>
              <a:off x="5985340" y="3737212"/>
              <a:ext cx="108000" cy="652921"/>
              <a:chOff x="2268425" y="3745653"/>
              <a:chExt cx="108000" cy="652921"/>
            </a:xfrm>
          </p:grpSpPr>
          <p:cxnSp>
            <p:nvCxnSpPr>
              <p:cNvPr id="19" name="直線矢印コネクタ 18"/>
              <p:cNvCxnSpPr/>
              <p:nvPr/>
            </p:nvCxnSpPr>
            <p:spPr>
              <a:xfrm flipV="1">
                <a:off x="2317876" y="3745653"/>
                <a:ext cx="0" cy="5400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w="sm" len="sm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楕円 19"/>
              <p:cNvSpPr/>
              <p:nvPr/>
            </p:nvSpPr>
            <p:spPr>
              <a:xfrm>
                <a:off x="2268425" y="4290574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8" name="テキスト ボックス 17"/>
            <p:cNvSpPr txBox="1"/>
            <p:nvPr/>
          </p:nvSpPr>
          <p:spPr>
            <a:xfrm>
              <a:off x="2430968" y="3365890"/>
              <a:ext cx="14831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 smtClean="0">
                  <a:latin typeface="+mn-ea"/>
                  <a:cs typeface="Times New Roman" panose="02020603050405020304" pitchFamily="18" charset="0"/>
                </a:rPr>
                <a:t>sensor</a:t>
              </a:r>
              <a:endParaRPr kumimoji="1" lang="ja-JP" altLang="en-US" sz="2400" dirty="0">
                <a:latin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テキスト ボックス 38"/>
          <p:cNvSpPr txBox="1"/>
          <p:nvPr/>
        </p:nvSpPr>
        <p:spPr>
          <a:xfrm>
            <a:off x="938463" y="1728763"/>
            <a:ext cx="1698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>
                <a:latin typeface="+mn-ea"/>
                <a:cs typeface="Times New Roman" panose="02020603050405020304" pitchFamily="18" charset="0"/>
              </a:rPr>
              <a:t>loudspeaker</a:t>
            </a:r>
            <a:endParaRPr kumimoji="1" lang="ja-JP" altLang="en-US" sz="2400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77" name="コンテンツ プレースホルダ 2"/>
          <p:cNvSpPr txBox="1">
            <a:spLocks/>
          </p:cNvSpPr>
          <p:nvPr/>
        </p:nvSpPr>
        <p:spPr>
          <a:xfrm>
            <a:off x="1608326" y="5709810"/>
            <a:ext cx="5927349" cy="576690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ja-JP" altLang="en-US" sz="2800" u="sng" dirty="0" smtClean="0">
                <a:uFill>
                  <a:solidFill>
                    <a:srgbClr val="FF0000"/>
                  </a:solidFill>
                </a:uFill>
                <a:latin typeface="ＭＳ Ｐゴシック" panose="020B0600070205080204" pitchFamily="50" charset="-128"/>
              </a:rPr>
              <a:t>熱音響システムの安定性解析に応用</a:t>
            </a:r>
            <a:endParaRPr lang="en-US" altLang="ja-JP" sz="800" u="sng" dirty="0" smtClean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ＭＳ Ｐゴシック" panose="020B0600070205080204" pitchFamily="50" charset="-128"/>
            </a:endParaRPr>
          </a:p>
        </p:txBody>
      </p:sp>
      <p:grpSp>
        <p:nvGrpSpPr>
          <p:cNvPr id="37" name="グループ化 36"/>
          <p:cNvGrpSpPr/>
          <p:nvPr/>
        </p:nvGrpSpPr>
        <p:grpSpPr>
          <a:xfrm>
            <a:off x="1858644" y="3199046"/>
            <a:ext cx="5445897" cy="968305"/>
            <a:chOff x="1049506" y="3199046"/>
            <a:chExt cx="5445897" cy="968305"/>
          </a:xfrm>
        </p:grpSpPr>
        <p:sp>
          <p:nvSpPr>
            <p:cNvPr id="42" name="コンテンツ プレースホルダ 2"/>
            <p:cNvSpPr txBox="1">
              <a:spLocks/>
            </p:cNvSpPr>
            <p:nvPr/>
          </p:nvSpPr>
          <p:spPr>
            <a:xfrm>
              <a:off x="1049506" y="3199046"/>
              <a:ext cx="2341395" cy="968305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eaLnBrk="1" fontAlgn="auto" hangingPunct="1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ja-JP" altLang="en-US" sz="2400" dirty="0" smtClean="0">
                  <a:latin typeface="ＭＳ Ｐゴシック" panose="020B0600070205080204" pitchFamily="50" charset="-128"/>
                </a:rPr>
                <a:t>・ 共振周波数</a:t>
              </a:r>
              <a:endParaRPr lang="en-US" altLang="ja-JP" sz="2400" dirty="0" smtClean="0">
                <a:uFill>
                  <a:solidFill>
                    <a:srgbClr val="FF0000"/>
                  </a:solidFill>
                </a:u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eaLnBrk="1" fontAlgn="auto" hangingPunct="1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ja-JP" altLang="en-US" sz="2400" dirty="0" smtClean="0">
                  <a:latin typeface="ＭＳ Ｐゴシック" panose="020B0600070205080204" pitchFamily="50" charset="-128"/>
                </a:rPr>
                <a:t>・ 反共振周波数</a:t>
              </a:r>
            </a:p>
          </p:txBody>
        </p:sp>
        <p:sp>
          <p:nvSpPr>
            <p:cNvPr id="89" name="コンテンツ プレースホルダ 2"/>
            <p:cNvSpPr txBox="1">
              <a:spLocks/>
            </p:cNvSpPr>
            <p:nvPr/>
          </p:nvSpPr>
          <p:spPr>
            <a:xfrm>
              <a:off x="3243256" y="3395766"/>
              <a:ext cx="3252147" cy="570168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eaLnBrk="1" fontAlgn="auto" hangingPunct="1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ja-JP" altLang="en-US" sz="2800" dirty="0" smtClean="0">
                  <a:latin typeface="ＭＳ Ｐゴシック" panose="020B0600070205080204" pitchFamily="50" charset="-128"/>
                </a:rPr>
                <a:t>⇒ 圧力振幅が変化</a:t>
              </a:r>
              <a:endParaRPr lang="en-US" altLang="ja-JP" sz="800" dirty="0" smtClean="0">
                <a:solidFill>
                  <a:srgbClr val="FF0000"/>
                </a:solidFill>
                <a:latin typeface="ＭＳ Ｐゴシック" panose="020B0600070205080204" pitchFamily="50" charset="-128"/>
              </a:endParaRPr>
            </a:p>
          </p:txBody>
        </p:sp>
      </p:grpSp>
      <p:grpSp>
        <p:nvGrpSpPr>
          <p:cNvPr id="38" name="グループ化 37"/>
          <p:cNvGrpSpPr/>
          <p:nvPr/>
        </p:nvGrpSpPr>
        <p:grpSpPr>
          <a:xfrm>
            <a:off x="1933339" y="4219976"/>
            <a:ext cx="5277323" cy="1406887"/>
            <a:chOff x="2133364" y="4410476"/>
            <a:chExt cx="5277323" cy="1406887"/>
          </a:xfrm>
        </p:grpSpPr>
        <p:sp>
          <p:nvSpPr>
            <p:cNvPr id="93" name="コンテンツ プレースホルダ 2"/>
            <p:cNvSpPr txBox="1">
              <a:spLocks/>
            </p:cNvSpPr>
            <p:nvPr/>
          </p:nvSpPr>
          <p:spPr>
            <a:xfrm>
              <a:off x="2209565" y="4410476"/>
              <a:ext cx="5102488" cy="1341797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eaLnBrk="1" fontAlgn="auto" hangingPunct="1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en-US" altLang="ja-JP" sz="2800" dirty="0">
                  <a:latin typeface="ＭＳ Ｐゴシック" panose="020B0600070205080204" pitchFamily="50" charset="-128"/>
                </a:rPr>
                <a:t>【</a:t>
              </a:r>
              <a:r>
                <a:rPr lang="ja-JP" altLang="en-US" sz="2800" dirty="0">
                  <a:latin typeface="ＭＳ Ｐゴシック" panose="020B0600070205080204" pitchFamily="50" charset="-128"/>
                </a:rPr>
                <a:t>需要</a:t>
              </a:r>
              <a:r>
                <a:rPr lang="en-US" altLang="ja-JP" sz="2800" dirty="0" smtClean="0">
                  <a:latin typeface="ＭＳ Ｐゴシック" panose="020B0600070205080204" pitchFamily="50" charset="-128"/>
                </a:rPr>
                <a:t>】</a:t>
              </a:r>
              <a:br>
                <a:rPr lang="en-US" altLang="ja-JP" sz="2800" dirty="0" smtClean="0">
                  <a:latin typeface="ＭＳ Ｐゴシック" panose="020B0600070205080204" pitchFamily="50" charset="-128"/>
                </a:rPr>
              </a:br>
              <a:r>
                <a:rPr lang="ja-JP" altLang="en-US" sz="2800" dirty="0" smtClean="0">
                  <a:latin typeface="ＭＳ Ｐゴシック" panose="020B0600070205080204" pitchFamily="50" charset="-128"/>
                </a:rPr>
                <a:t>　　振幅依存性を考慮した</a:t>
              </a:r>
              <a:r>
                <a:rPr lang="en-US" altLang="ja-JP" sz="2800" dirty="0" smtClean="0">
                  <a:latin typeface="ＭＳ Ｐゴシック" panose="020B0600070205080204" pitchFamily="50" charset="-128"/>
                </a:rPr>
                <a:t/>
              </a:r>
              <a:br>
                <a:rPr lang="en-US" altLang="ja-JP" sz="2800" dirty="0" smtClean="0">
                  <a:latin typeface="ＭＳ Ｐゴシック" panose="020B0600070205080204" pitchFamily="50" charset="-128"/>
                </a:rPr>
              </a:br>
              <a:r>
                <a:rPr lang="ja-JP" altLang="en-US" sz="2800" dirty="0" smtClean="0">
                  <a:latin typeface="ＭＳ Ｐゴシック" panose="020B0600070205080204" pitchFamily="50" charset="-128"/>
                </a:rPr>
                <a:t>　　周波数応答計測を行いたい</a:t>
              </a:r>
              <a:endParaRPr lang="en-US" altLang="ja-JP" sz="800" dirty="0" smtClean="0">
                <a:solidFill>
                  <a:srgbClr val="FF0000"/>
                </a:solidFill>
                <a:latin typeface="ＭＳ Ｐゴシック" panose="020B0600070205080204" pitchFamily="50" charset="-128"/>
              </a:endParaRPr>
            </a:p>
          </p:txBody>
        </p:sp>
        <p:sp>
          <p:nvSpPr>
            <p:cNvPr id="90" name="正方形/長方形 89"/>
            <p:cNvSpPr/>
            <p:nvPr/>
          </p:nvSpPr>
          <p:spPr>
            <a:xfrm>
              <a:off x="2133364" y="4438367"/>
              <a:ext cx="5277323" cy="1378996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4044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/>
          <p:cNvSpPr txBox="1">
            <a:spLocks/>
          </p:cNvSpPr>
          <p:nvPr/>
        </p:nvSpPr>
        <p:spPr>
          <a:xfrm>
            <a:off x="468313" y="0"/>
            <a:ext cx="8229600" cy="7397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ja-JP" altLang="en-US" sz="4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研究背景 </a:t>
            </a:r>
            <a:r>
              <a:rPr kumimoji="1" lang="ja-JP" altLang="en-US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（つづき）</a:t>
            </a:r>
            <a:endParaRPr kumimoji="1" lang="ja-JP" altLang="en-US" sz="32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j-cs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5690031" y="1915347"/>
            <a:ext cx="3256620" cy="2279766"/>
            <a:chOff x="5251959" y="1424191"/>
            <a:chExt cx="3256620" cy="2279766"/>
          </a:xfrm>
        </p:grpSpPr>
        <p:grpSp>
          <p:nvGrpSpPr>
            <p:cNvPr id="34" name="グループ化 33"/>
            <p:cNvGrpSpPr/>
            <p:nvPr/>
          </p:nvGrpSpPr>
          <p:grpSpPr>
            <a:xfrm>
              <a:off x="5251959" y="1424191"/>
              <a:ext cx="2886647" cy="2125414"/>
              <a:chOff x="1133119" y="1505088"/>
              <a:chExt cx="2886647" cy="2125414"/>
            </a:xfrm>
          </p:grpSpPr>
          <p:grpSp>
            <p:nvGrpSpPr>
              <p:cNvPr id="21" name="グループ化 20"/>
              <p:cNvGrpSpPr/>
              <p:nvPr/>
            </p:nvGrpSpPr>
            <p:grpSpPr>
              <a:xfrm>
                <a:off x="1264835" y="1527002"/>
                <a:ext cx="2754931" cy="2103500"/>
                <a:chOff x="1255310" y="1397346"/>
                <a:chExt cx="2754931" cy="2103500"/>
              </a:xfrm>
            </p:grpSpPr>
            <p:pic>
              <p:nvPicPr>
                <p:cNvPr id="18" name="図 17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55310" y="1397346"/>
                  <a:ext cx="2754931" cy="2103500"/>
                </a:xfrm>
                <a:prstGeom prst="rect">
                  <a:avLst/>
                </a:prstGeom>
              </p:spPr>
            </p:pic>
            <p:sp>
              <p:nvSpPr>
                <p:cNvPr id="37" name="円柱 36"/>
                <p:cNvSpPr/>
                <p:nvPr/>
              </p:nvSpPr>
              <p:spPr bwMode="auto">
                <a:xfrm rot="7161039">
                  <a:off x="1711971" y="1762266"/>
                  <a:ext cx="687126" cy="681871"/>
                </a:xfrm>
                <a:prstGeom prst="can">
                  <a:avLst>
                    <a:gd name="adj" fmla="val 48786"/>
                  </a:avLst>
                </a:prstGeom>
                <a:gradFill flip="none" rotWithShape="1">
                  <a:gsLst>
                    <a:gs pos="83000">
                      <a:srgbClr val="1606EA">
                        <a:alpha val="66000"/>
                      </a:srgbClr>
                    </a:gs>
                    <a:gs pos="100000">
                      <a:srgbClr val="1606EA"/>
                    </a:gs>
                    <a:gs pos="13000">
                      <a:srgbClr val="FF0000"/>
                    </a:gs>
                    <a:gs pos="51000">
                      <a:schemeClr val="accent1">
                        <a:tint val="44500"/>
                        <a:satMod val="160000"/>
                        <a:alpha val="55000"/>
                      </a:schemeClr>
                    </a:gs>
                  </a:gsLst>
                  <a:lin ang="5400000" scaled="0"/>
                  <a:tileRect/>
                </a:gra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</p:grpSp>
          <p:sp>
            <p:nvSpPr>
              <p:cNvPr id="27" name="テキスト ボックス 26"/>
              <p:cNvSpPr txBox="1"/>
              <p:nvPr/>
            </p:nvSpPr>
            <p:spPr>
              <a:xfrm>
                <a:off x="2475613" y="1505088"/>
                <a:ext cx="103890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400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s</a:t>
                </a:r>
                <a:r>
                  <a:rPr kumimoji="1" lang="en-US" altLang="ja-JP" sz="2400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tack</a:t>
                </a:r>
                <a:endParaRPr kumimoji="1" lang="ja-JP" altLang="en-US" sz="24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8" name="テキスト ボックス 27"/>
              <p:cNvSpPr txBox="1"/>
              <p:nvPr/>
            </p:nvSpPr>
            <p:spPr>
              <a:xfrm>
                <a:off x="1817058" y="2614251"/>
                <a:ext cx="80066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400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h</a:t>
                </a:r>
                <a:r>
                  <a:rPr kumimoji="1" lang="en-US" altLang="ja-JP" sz="2400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ot</a:t>
                </a:r>
                <a:endParaRPr kumimoji="1" lang="ja-JP" altLang="en-US" sz="24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9" name="テキスト ボックス 28"/>
              <p:cNvSpPr txBox="1"/>
              <p:nvPr/>
            </p:nvSpPr>
            <p:spPr>
              <a:xfrm>
                <a:off x="1133119" y="2311920"/>
                <a:ext cx="71516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400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c</a:t>
                </a:r>
                <a:r>
                  <a:rPr kumimoji="1" lang="en-US" altLang="ja-JP" sz="2400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old</a:t>
                </a:r>
                <a:endParaRPr kumimoji="1" lang="ja-JP" altLang="en-US" sz="24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cxnSp>
            <p:nvCxnSpPr>
              <p:cNvPr id="30" name="直線コネクタ 29"/>
              <p:cNvCxnSpPr>
                <a:stCxn id="27" idx="1"/>
              </p:cNvCxnSpPr>
              <p:nvPr/>
            </p:nvCxnSpPr>
            <p:spPr>
              <a:xfrm flipH="1">
                <a:off x="2055535" y="1735921"/>
                <a:ext cx="420078" cy="25485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グループ化 47"/>
            <p:cNvGrpSpPr/>
            <p:nvPr/>
          </p:nvGrpSpPr>
          <p:grpSpPr>
            <a:xfrm rot="1814616">
              <a:off x="7995195" y="3033561"/>
              <a:ext cx="513384" cy="670396"/>
              <a:chOff x="4096602" y="2005538"/>
              <a:chExt cx="513384" cy="670396"/>
            </a:xfrm>
          </p:grpSpPr>
          <p:sp>
            <p:nvSpPr>
              <p:cNvPr id="45" name="月 44"/>
              <p:cNvSpPr/>
              <p:nvPr/>
            </p:nvSpPr>
            <p:spPr>
              <a:xfrm rot="10800000">
                <a:off x="4230806" y="2050079"/>
                <a:ext cx="185548" cy="581313"/>
              </a:xfrm>
              <a:prstGeom prst="moon">
                <a:avLst>
                  <a:gd name="adj" fmla="val 20579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6" name="月 45"/>
              <p:cNvSpPr/>
              <p:nvPr/>
            </p:nvSpPr>
            <p:spPr>
              <a:xfrm rot="10800000">
                <a:off x="4096602" y="2165267"/>
                <a:ext cx="134203" cy="386149"/>
              </a:xfrm>
              <a:prstGeom prst="moon">
                <a:avLst>
                  <a:gd name="adj" fmla="val 20579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7" name="月 46"/>
              <p:cNvSpPr/>
              <p:nvPr/>
            </p:nvSpPr>
            <p:spPr>
              <a:xfrm rot="10800000">
                <a:off x="4359199" y="2005538"/>
                <a:ext cx="250787" cy="670396"/>
              </a:xfrm>
              <a:prstGeom prst="moon">
                <a:avLst>
                  <a:gd name="adj" fmla="val 20579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31" name="テキスト ボックス 30"/>
          <p:cNvSpPr txBox="1"/>
          <p:nvPr/>
        </p:nvSpPr>
        <p:spPr>
          <a:xfrm>
            <a:off x="558211" y="831114"/>
            <a:ext cx="80275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熱音響</a:t>
            </a:r>
            <a:r>
              <a:rPr kumimoji="1" lang="ja-JP" altLang="en-US" sz="3000" dirty="0">
                <a:latin typeface="ＭＳ Ｐゴシック" panose="020B0600070205080204" pitchFamily="50" charset="-128"/>
              </a:rPr>
              <a:t>とは・・・ </a:t>
            </a:r>
            <a:r>
              <a:rPr kumimoji="1" lang="ja-JP" altLang="en-US" sz="3000" u="heavy" dirty="0">
                <a:uFill>
                  <a:solidFill>
                    <a:srgbClr val="FF0000"/>
                  </a:solidFill>
                </a:uFill>
                <a:latin typeface="ＭＳ Ｐゴシック" panose="020B0600070205080204" pitchFamily="50" charset="-128"/>
              </a:rPr>
              <a:t>熱と音波の相互エネルギー</a:t>
            </a:r>
            <a:r>
              <a:rPr kumimoji="1" lang="ja-JP" altLang="en-US" sz="3000" u="heavy" dirty="0" smtClean="0">
                <a:uFill>
                  <a:solidFill>
                    <a:srgbClr val="FF0000"/>
                  </a:solidFill>
                </a:uFill>
                <a:latin typeface="ＭＳ Ｐゴシック" panose="020B0600070205080204" pitchFamily="50" charset="-128"/>
              </a:rPr>
              <a:t>変換</a:t>
            </a:r>
            <a:endParaRPr kumimoji="1" lang="ja-JP" altLang="en-US" sz="3000" u="heavy" dirty="0">
              <a:uFill>
                <a:solidFill>
                  <a:srgbClr val="FF0000"/>
                </a:solidFill>
              </a:uFill>
              <a:latin typeface="ＭＳ Ｐゴシック" panose="020B0600070205080204" pitchFamily="50" charset="-128"/>
            </a:endParaRPr>
          </a:p>
        </p:txBody>
      </p:sp>
      <p:grpSp>
        <p:nvGrpSpPr>
          <p:cNvPr id="10" name="グループ化 9"/>
          <p:cNvGrpSpPr/>
          <p:nvPr/>
        </p:nvGrpSpPr>
        <p:grpSpPr>
          <a:xfrm>
            <a:off x="796039" y="1604832"/>
            <a:ext cx="5292918" cy="984885"/>
            <a:chOff x="954314" y="1812722"/>
            <a:chExt cx="4927082" cy="989656"/>
          </a:xfrm>
        </p:grpSpPr>
        <p:sp>
          <p:nvSpPr>
            <p:cNvPr id="33" name="テキスト ボックス 32"/>
            <p:cNvSpPr txBox="1"/>
            <p:nvPr/>
          </p:nvSpPr>
          <p:spPr>
            <a:xfrm>
              <a:off x="1059333" y="1812722"/>
              <a:ext cx="4822063" cy="989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6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熱</a:t>
              </a:r>
              <a:r>
                <a:rPr kumimoji="1" lang="en-US" altLang="ja-JP" sz="26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-</a:t>
              </a:r>
              <a:r>
                <a:rPr kumimoji="1" lang="ja-JP" altLang="en-US" sz="26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音波変換デバイス （スタック） に</a:t>
              </a:r>
              <a:endParaRPr kumimoji="1" lang="en-US" altLang="ja-JP" sz="2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r>
                <a:rPr kumimoji="1" lang="en-US" altLang="ja-JP" sz="6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/>
              </a:r>
              <a:br>
                <a:rPr kumimoji="1" lang="en-US" altLang="ja-JP" sz="6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</a:br>
              <a:r>
                <a:rPr kumimoji="1" lang="ja-JP" altLang="en-US" sz="26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温度勾配をつけると音波が発生</a:t>
              </a:r>
              <a:endParaRPr kumimoji="1" lang="en-US" altLang="ja-JP" sz="2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9" name="円弧 8"/>
            <p:cNvSpPr/>
            <p:nvPr/>
          </p:nvSpPr>
          <p:spPr>
            <a:xfrm flipH="1">
              <a:off x="954314" y="1931468"/>
              <a:ext cx="210039" cy="793304"/>
            </a:xfrm>
            <a:prstGeom prst="arc">
              <a:avLst>
                <a:gd name="adj1" fmla="val 16200000"/>
                <a:gd name="adj2" fmla="val 5441923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468313" y="3709295"/>
            <a:ext cx="7085012" cy="644830"/>
            <a:chOff x="435478" y="5247533"/>
            <a:chExt cx="7085012" cy="775646"/>
          </a:xfrm>
        </p:grpSpPr>
        <p:sp>
          <p:nvSpPr>
            <p:cNvPr id="36" name="コンテンツ プレースホルダ 2"/>
            <p:cNvSpPr txBox="1">
              <a:spLocks/>
            </p:cNvSpPr>
            <p:nvPr/>
          </p:nvSpPr>
          <p:spPr>
            <a:xfrm>
              <a:off x="525375" y="5326406"/>
              <a:ext cx="6909389" cy="443350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algn="ctr" eaLnBrk="1" fontAlgn="auto" hangingPunct="1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ja-JP" altLang="en-US" sz="2400" dirty="0">
                  <a:uFill>
                    <a:solidFill>
                      <a:srgbClr val="FF0000"/>
                    </a:solidFill>
                  </a:u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音波</a:t>
              </a:r>
              <a:r>
                <a:rPr lang="ja-JP" altLang="en-US" sz="2400" dirty="0" smtClean="0">
                  <a:uFill>
                    <a:solidFill>
                      <a:srgbClr val="FF0000"/>
                    </a:solidFill>
                  </a:u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の利用 ・・・ 自動車や工場排熱などの有効利用 </a:t>
              </a:r>
              <a:endParaRPr lang="en-US" altLang="ja-JP" sz="2400" dirty="0" smtClean="0">
                <a:uFill>
                  <a:solidFill>
                    <a:srgbClr val="FF0000"/>
                  </a:solidFill>
                </a:u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8" name="角丸四角形 37"/>
            <p:cNvSpPr/>
            <p:nvPr/>
          </p:nvSpPr>
          <p:spPr>
            <a:xfrm>
              <a:off x="435478" y="5247533"/>
              <a:ext cx="7085012" cy="775646"/>
            </a:xfrm>
            <a:prstGeom prst="round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1" name="テキスト ボックス 40"/>
          <p:cNvSpPr txBox="1"/>
          <p:nvPr/>
        </p:nvSpPr>
        <p:spPr>
          <a:xfrm>
            <a:off x="1376363" y="4422298"/>
            <a:ext cx="6391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定常時の圧力振幅を設計段階で知りたい</a:t>
            </a:r>
          </a:p>
          <a:p>
            <a:pPr algn="ctr"/>
            <a:endParaRPr kumimoji="1" lang="en-US" altLang="ja-JP" sz="8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kumimoji="1"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kumimoji="1" lang="ja-JP" altLang="en-US" sz="3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⇒</a:t>
            </a:r>
            <a:r>
              <a:rPr kumimoji="1" lang="ja-JP" altLang="en-US" sz="2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ja-JP" altLang="en-US" sz="3000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振幅依存性を考慮した計測</a:t>
            </a:r>
            <a:endParaRPr kumimoji="1" lang="ja-JP" altLang="en-US" sz="30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11" name="グループ化 10"/>
          <p:cNvGrpSpPr/>
          <p:nvPr/>
        </p:nvGrpSpPr>
        <p:grpSpPr>
          <a:xfrm>
            <a:off x="2613564" y="5682048"/>
            <a:ext cx="3916872" cy="830997"/>
            <a:chOff x="2590800" y="4485428"/>
            <a:chExt cx="3916872" cy="830997"/>
          </a:xfrm>
        </p:grpSpPr>
        <p:grpSp>
          <p:nvGrpSpPr>
            <p:cNvPr id="6" name="グループ化 5"/>
            <p:cNvGrpSpPr/>
            <p:nvPr/>
          </p:nvGrpSpPr>
          <p:grpSpPr>
            <a:xfrm>
              <a:off x="2843214" y="4485428"/>
              <a:ext cx="3457212" cy="830997"/>
              <a:chOff x="2843214" y="4485428"/>
              <a:chExt cx="3457212" cy="830997"/>
            </a:xfrm>
          </p:grpSpPr>
          <p:sp>
            <p:nvSpPr>
              <p:cNvPr id="24" name="テキスト ボックス 23"/>
              <p:cNvSpPr txBox="1"/>
              <p:nvPr/>
            </p:nvSpPr>
            <p:spPr>
              <a:xfrm>
                <a:off x="2843214" y="4485428"/>
                <a:ext cx="345721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2400" dirty="0" smtClean="0">
                    <a:latin typeface="ＭＳ Ｐゴシック" panose="020B0600070205080204" pitchFamily="50" charset="-128"/>
                  </a:rPr>
                  <a:t>圧力振幅 ： 小　</a:t>
                </a:r>
                <a:r>
                  <a:rPr kumimoji="1" lang="ja-JP" altLang="en-US" sz="2400" dirty="0">
                    <a:latin typeface="ＭＳ Ｐゴシック" panose="020B0600070205080204" pitchFamily="50" charset="-128"/>
                  </a:rPr>
                  <a:t>　</a:t>
                </a:r>
                <a:r>
                  <a:rPr kumimoji="1" lang="ja-JP" altLang="en-US" sz="2400" dirty="0" smtClean="0">
                    <a:latin typeface="ＭＳ Ｐゴシック" panose="020B0600070205080204" pitchFamily="50" charset="-128"/>
                  </a:rPr>
                  <a:t>　　　大</a:t>
                </a:r>
                <a:endParaRPr kumimoji="1" lang="en-US" altLang="ja-JP" sz="8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  <a:p>
                <a:r>
                  <a:rPr kumimoji="1" lang="ja-JP" altLang="en-US" sz="2400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　</a:t>
                </a:r>
                <a:r>
                  <a:rPr kumimoji="1" lang="ja-JP" altLang="en-US" sz="2400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増幅</a:t>
                </a:r>
                <a:r>
                  <a:rPr kumimoji="1" lang="ja-JP" altLang="en-US" sz="2400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率　： 大　　　　　小</a:t>
                </a:r>
                <a:endParaRPr kumimoji="1" lang="ja-JP" altLang="en-US" sz="2400" dirty="0">
                  <a:solidFill>
                    <a:srgbClr val="FF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cxnSp>
            <p:nvCxnSpPr>
              <p:cNvPr id="4" name="直線矢印コネクタ 3"/>
              <p:cNvCxnSpPr/>
              <p:nvPr/>
            </p:nvCxnSpPr>
            <p:spPr>
              <a:xfrm>
                <a:off x="4933950" y="4762500"/>
                <a:ext cx="737031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線矢印コネクタ 31"/>
              <p:cNvCxnSpPr/>
              <p:nvPr/>
            </p:nvCxnSpPr>
            <p:spPr>
              <a:xfrm>
                <a:off x="4933950" y="5124450"/>
                <a:ext cx="737031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正方形/長方形 7"/>
            <p:cNvSpPr/>
            <p:nvPr/>
          </p:nvSpPr>
          <p:spPr>
            <a:xfrm>
              <a:off x="2590800" y="4485428"/>
              <a:ext cx="3916872" cy="830997"/>
            </a:xfrm>
            <a:prstGeom prst="rect">
              <a:avLst/>
            </a:prstGeom>
            <a:noFill/>
            <a:ln w="25400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2176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正方形/長方形 51"/>
          <p:cNvSpPr/>
          <p:nvPr/>
        </p:nvSpPr>
        <p:spPr>
          <a:xfrm>
            <a:off x="468728" y="1178920"/>
            <a:ext cx="8206544" cy="206910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コンテンツ プレースホルダ 2"/>
          <p:cNvSpPr txBox="1">
            <a:spLocks/>
          </p:cNvSpPr>
          <p:nvPr/>
        </p:nvSpPr>
        <p:spPr>
          <a:xfrm>
            <a:off x="843303" y="3859376"/>
            <a:ext cx="7538698" cy="62115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ja-JP" altLang="en-US" sz="2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 圧力振幅の推定値が目標値に追従する</a:t>
            </a:r>
            <a:r>
              <a:rPr lang="en-US" altLang="ja-JP" sz="2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PI</a:t>
            </a:r>
            <a:r>
              <a:rPr lang="ja-JP" altLang="en-US" sz="2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制御</a:t>
            </a:r>
            <a:endParaRPr lang="en-US" altLang="ja-JP" sz="2800" dirty="0" smtClean="0">
              <a:uFill>
                <a:solidFill>
                  <a:srgbClr val="FF0000"/>
                </a:solidFill>
              </a:u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4" name="コンテンツ プレースホルダ 2"/>
          <p:cNvSpPr txBox="1">
            <a:spLocks/>
          </p:cNvSpPr>
          <p:nvPr/>
        </p:nvSpPr>
        <p:spPr>
          <a:xfrm>
            <a:off x="843303" y="4764533"/>
            <a:ext cx="7033872" cy="1169541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ja-JP" altLang="en-US" sz="2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 </a:t>
            </a:r>
            <a:r>
              <a:rPr lang="en-US" altLang="ja-JP" sz="2800" dirty="0" smtClean="0">
                <a:latin typeface="ＭＳ Ｐゴシック" panose="020B0600070205080204" pitchFamily="50" charset="-128"/>
              </a:rPr>
              <a:t>PI</a:t>
            </a:r>
            <a:r>
              <a:rPr lang="ja-JP" altLang="en-US" sz="2800" dirty="0" smtClean="0">
                <a:latin typeface="ＭＳ Ｐゴシック" panose="020B0600070205080204" pitchFamily="50" charset="-128"/>
              </a:rPr>
              <a:t>補償器</a:t>
            </a:r>
            <a:r>
              <a:rPr lang="ja-JP" altLang="en-US" sz="2800" dirty="0">
                <a:latin typeface="ＭＳ Ｐゴシック" panose="020B0600070205080204" pitchFamily="50" charset="-128"/>
              </a:rPr>
              <a:t>の出力を音源の</a:t>
            </a:r>
            <a:r>
              <a:rPr lang="ja-JP" altLang="en-US" sz="2800" dirty="0" smtClean="0">
                <a:latin typeface="ＭＳ Ｐゴシック" panose="020B0600070205080204" pitchFamily="50" charset="-128"/>
              </a:rPr>
              <a:t>駆動信号の</a:t>
            </a:r>
            <a:endParaRPr lang="en-US" altLang="ja-JP" sz="2800" dirty="0" smtClean="0">
              <a:latin typeface="ＭＳ Ｐゴシック" panose="020B0600070205080204" pitchFamily="50" charset="-128"/>
            </a:endParaRP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ja-JP" sz="800" dirty="0" smtClean="0">
                <a:latin typeface="ＭＳ Ｐゴシック" panose="020B0600070205080204" pitchFamily="50" charset="-128"/>
              </a:rPr>
              <a:t/>
            </a:r>
            <a:br>
              <a:rPr lang="en-US" altLang="ja-JP" sz="800" dirty="0" smtClean="0">
                <a:latin typeface="ＭＳ Ｐゴシック" panose="020B0600070205080204" pitchFamily="50" charset="-128"/>
              </a:rPr>
            </a:br>
            <a:r>
              <a:rPr lang="ja-JP" altLang="en-US" sz="2800" dirty="0" smtClean="0">
                <a:latin typeface="ＭＳ Ｐゴシック" panose="020B0600070205080204" pitchFamily="50" charset="-128"/>
              </a:rPr>
              <a:t>　時変フィードバックゲイン</a:t>
            </a:r>
            <a:r>
              <a:rPr lang="ja-JP" altLang="en-US" sz="2800" dirty="0">
                <a:latin typeface="ＭＳ Ｐゴシック" panose="020B0600070205080204" pitchFamily="50" charset="-128"/>
              </a:rPr>
              <a:t>として用いる</a:t>
            </a:r>
            <a:endParaRPr lang="en-US" altLang="ja-JP" sz="2800" dirty="0" smtClean="0">
              <a:uFill>
                <a:solidFill>
                  <a:srgbClr val="FF0000"/>
                </a:solidFill>
              </a:u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タイトル 1"/>
          <p:cNvSpPr txBox="1">
            <a:spLocks/>
          </p:cNvSpPr>
          <p:nvPr/>
        </p:nvSpPr>
        <p:spPr>
          <a:xfrm>
            <a:off x="468313" y="0"/>
            <a:ext cx="8229600" cy="7397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ja-JP" altLang="en-US" sz="4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研究背景 </a:t>
            </a:r>
            <a:r>
              <a:rPr kumimoji="1" lang="ja-JP" altLang="en-US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（つづき）</a:t>
            </a:r>
            <a:endParaRPr kumimoji="1" lang="ja-JP" altLang="en-US" sz="32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j-c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43303" y="915754"/>
            <a:ext cx="283845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 smtClean="0"/>
              <a:t>本研究の目的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67557" y="1763695"/>
            <a:ext cx="76088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/>
              <a:t>圧力振幅を一定に保持する</a:t>
            </a:r>
            <a:endParaRPr kumimoji="1" lang="en-US" altLang="ja-JP" sz="3600" dirty="0" smtClean="0"/>
          </a:p>
          <a:p>
            <a:pPr algn="r"/>
            <a:r>
              <a:rPr kumimoji="1" lang="ja-JP" altLang="en-US" sz="3600" dirty="0"/>
              <a:t>　</a:t>
            </a:r>
            <a:r>
              <a:rPr kumimoji="1" lang="ja-JP" altLang="en-US" sz="3600" dirty="0" smtClean="0"/>
              <a:t>　　　　　　フィードバック制御系を提案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79942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241" y="691330"/>
            <a:ext cx="5026086" cy="4091411"/>
          </a:xfrm>
          <a:prstGeom prst="rect">
            <a:avLst/>
          </a:prstGeom>
        </p:spPr>
      </p:pic>
      <p:sp>
        <p:nvSpPr>
          <p:cNvPr id="7" name="テキスト ボックス 2"/>
          <p:cNvSpPr txBox="1">
            <a:spLocks noChangeArrowheads="1"/>
          </p:cNvSpPr>
          <p:nvPr/>
        </p:nvSpPr>
        <p:spPr bwMode="auto">
          <a:xfrm>
            <a:off x="164132" y="1439573"/>
            <a:ext cx="570326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600" dirty="0" smtClean="0">
                <a:latin typeface="ＭＳ Ｐゴシック" panose="020B0600070205080204" pitchFamily="50" charset="-128"/>
                <a:cs typeface="游ゴシック"/>
              </a:rPr>
              <a:t>・ 塩ビ管にスピーカと圧力センサを搭載</a:t>
            </a:r>
            <a:endParaRPr lang="en-US" altLang="ja-JP" sz="2600" dirty="0" smtClean="0">
              <a:latin typeface="ＭＳ Ｐゴシック" panose="020B0600070205080204" pitchFamily="50" charset="-128"/>
              <a:cs typeface="游ゴシック"/>
            </a:endParaRPr>
          </a:p>
        </p:txBody>
      </p:sp>
      <p:sp>
        <p:nvSpPr>
          <p:cNvPr id="6" name="テキスト ボックス 2"/>
          <p:cNvSpPr txBox="1">
            <a:spLocks noChangeArrowheads="1"/>
          </p:cNvSpPr>
          <p:nvPr/>
        </p:nvSpPr>
        <p:spPr bwMode="auto">
          <a:xfrm>
            <a:off x="164132" y="2396474"/>
            <a:ext cx="421736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600" dirty="0" smtClean="0">
                <a:latin typeface="ＭＳ Ｐゴシック" panose="020B0600070205080204" pitchFamily="50" charset="-128"/>
                <a:cs typeface="游ゴシック"/>
              </a:rPr>
              <a:t>・ センサの出力</a:t>
            </a:r>
            <a:r>
              <a:rPr lang="en-US" altLang="ja-JP" sz="2600" i="1" dirty="0" smtClean="0">
                <a:latin typeface="ＭＳ Ｐゴシック" panose="020B0600070205080204" pitchFamily="50" charset="-128"/>
                <a:cs typeface="游ゴシック"/>
              </a:rPr>
              <a:t>p</a:t>
            </a:r>
            <a:r>
              <a:rPr lang="en-US" altLang="ja-JP" sz="2600" dirty="0" smtClean="0">
                <a:latin typeface="ＭＳ Ｐゴシック" panose="020B0600070205080204" pitchFamily="50" charset="-128"/>
                <a:cs typeface="游ゴシック"/>
              </a:rPr>
              <a:t> </a:t>
            </a:r>
            <a:r>
              <a:rPr lang="ja-JP" altLang="en-US" sz="2600" dirty="0" smtClean="0">
                <a:latin typeface="ＭＳ Ｐゴシック" panose="020B0600070205080204" pitchFamily="50" charset="-128"/>
                <a:cs typeface="游ゴシック"/>
              </a:rPr>
              <a:t>を</a:t>
            </a:r>
            <a:endParaRPr lang="en-US" altLang="ja-JP" sz="2600" dirty="0" smtClean="0">
              <a:latin typeface="ＭＳ Ｐゴシック" panose="020B0600070205080204" pitchFamily="50" charset="-128"/>
              <a:cs typeface="游ゴシック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ja-JP" sz="800" dirty="0">
                <a:latin typeface="ＭＳ Ｐゴシック" panose="020B0600070205080204" pitchFamily="50" charset="-128"/>
                <a:cs typeface="游ゴシック"/>
              </a:rPr>
              <a:t/>
            </a:r>
            <a:br>
              <a:rPr lang="en-US" altLang="ja-JP" sz="800" dirty="0">
                <a:latin typeface="ＭＳ Ｐゴシック" panose="020B0600070205080204" pitchFamily="50" charset="-128"/>
                <a:cs typeface="游ゴシック"/>
              </a:rPr>
            </a:br>
            <a:r>
              <a:rPr lang="ja-JP" altLang="en-US" sz="2600" dirty="0" smtClean="0">
                <a:latin typeface="ＭＳ Ｐゴシック" panose="020B0600070205080204" pitchFamily="50" charset="-128"/>
                <a:cs typeface="游ゴシック"/>
              </a:rPr>
              <a:t>　</a:t>
            </a:r>
            <a:r>
              <a:rPr lang="en-US" altLang="ja-JP" sz="2600" dirty="0" smtClean="0">
                <a:latin typeface="ＭＳ Ｐゴシック" panose="020B0600070205080204" pitchFamily="50" charset="-128"/>
                <a:cs typeface="游ゴシック"/>
              </a:rPr>
              <a:t>A/D</a:t>
            </a:r>
            <a:r>
              <a:rPr lang="ja-JP" altLang="en-US" sz="2600" dirty="0" smtClean="0">
                <a:latin typeface="ＭＳ Ｐゴシック" panose="020B0600070205080204" pitchFamily="50" charset="-128"/>
                <a:cs typeface="游ゴシック"/>
              </a:rPr>
              <a:t>変換し </a:t>
            </a:r>
            <a:r>
              <a:rPr lang="en-US" altLang="ja-JP" sz="2600" dirty="0" smtClean="0">
                <a:latin typeface="ＭＳ Ｐゴシック" panose="020B0600070205080204" pitchFamily="50" charset="-128"/>
                <a:cs typeface="游ゴシック"/>
              </a:rPr>
              <a:t>PC </a:t>
            </a:r>
            <a:r>
              <a:rPr lang="ja-JP" altLang="en-US" sz="2600" dirty="0" smtClean="0">
                <a:latin typeface="ＭＳ Ｐゴシック" panose="020B0600070205080204" pitchFamily="50" charset="-128"/>
                <a:cs typeface="游ゴシック"/>
              </a:rPr>
              <a:t>に取り込む</a:t>
            </a:r>
            <a:endParaRPr lang="en-US" altLang="ja-JP" sz="2600" dirty="0" smtClean="0">
              <a:latin typeface="ＭＳ Ｐゴシック" panose="020B0600070205080204" pitchFamily="50" charset="-128"/>
              <a:cs typeface="游ゴシック"/>
            </a:endParaRPr>
          </a:p>
        </p:txBody>
      </p:sp>
      <p:sp>
        <p:nvSpPr>
          <p:cNvPr id="8" name="テキスト ボックス 2"/>
          <p:cNvSpPr txBox="1">
            <a:spLocks noChangeArrowheads="1"/>
          </p:cNvSpPr>
          <p:nvPr/>
        </p:nvSpPr>
        <p:spPr bwMode="auto">
          <a:xfrm>
            <a:off x="164132" y="3876595"/>
            <a:ext cx="4064968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600" dirty="0" smtClean="0">
                <a:latin typeface="ＭＳ Ｐゴシック" panose="020B0600070205080204" pitchFamily="50" charset="-128"/>
                <a:cs typeface="游ゴシック"/>
              </a:rPr>
              <a:t>・ </a:t>
            </a:r>
            <a:r>
              <a:rPr lang="en-US" altLang="ja-JP" sz="2600" dirty="0" smtClean="0">
                <a:latin typeface="ＭＳ Ｐゴシック" panose="020B0600070205080204" pitchFamily="50" charset="-128"/>
                <a:cs typeface="游ゴシック"/>
              </a:rPr>
              <a:t>PC </a:t>
            </a:r>
            <a:r>
              <a:rPr lang="ja-JP" altLang="en-US" sz="2600" dirty="0" smtClean="0">
                <a:latin typeface="ＭＳ Ｐゴシック" panose="020B0600070205080204" pitchFamily="50" charset="-128"/>
                <a:cs typeface="游ゴシック"/>
              </a:rPr>
              <a:t>で生成した</a:t>
            </a:r>
            <a:endParaRPr lang="en-US" altLang="ja-JP" sz="2600" dirty="0" smtClean="0">
              <a:latin typeface="ＭＳ Ｐゴシック" panose="020B0600070205080204" pitchFamily="50" charset="-128"/>
              <a:cs typeface="游ゴシック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ja-JP" sz="800" dirty="0">
                <a:latin typeface="ＭＳ Ｐゴシック" panose="020B0600070205080204" pitchFamily="50" charset="-128"/>
                <a:cs typeface="游ゴシック"/>
              </a:rPr>
              <a:t/>
            </a:r>
            <a:br>
              <a:rPr lang="en-US" altLang="ja-JP" sz="800" dirty="0">
                <a:latin typeface="ＭＳ Ｐゴシック" panose="020B0600070205080204" pitchFamily="50" charset="-128"/>
                <a:cs typeface="游ゴシック"/>
              </a:rPr>
            </a:br>
            <a:r>
              <a:rPr lang="ja-JP" altLang="en-US" sz="2600" dirty="0">
                <a:latin typeface="ＭＳ Ｐゴシック" panose="020B0600070205080204" pitchFamily="50" charset="-128"/>
                <a:cs typeface="游ゴシック"/>
              </a:rPr>
              <a:t>　</a:t>
            </a:r>
            <a:r>
              <a:rPr lang="ja-JP" altLang="en-US" sz="2600" dirty="0" smtClean="0">
                <a:latin typeface="ＭＳ Ｐゴシック" panose="020B0600070205080204" pitchFamily="50" charset="-128"/>
                <a:cs typeface="游ゴシック"/>
              </a:rPr>
              <a:t>駆動信号</a:t>
            </a:r>
            <a:r>
              <a:rPr lang="en-US" altLang="ja-JP" sz="2600" i="1" dirty="0" smtClean="0">
                <a:latin typeface="ＭＳ Ｐゴシック" panose="020B0600070205080204" pitchFamily="50" charset="-128"/>
                <a:cs typeface="游ゴシック"/>
              </a:rPr>
              <a:t>u</a:t>
            </a:r>
            <a:r>
              <a:rPr lang="ja-JP" altLang="en-US" sz="2600" i="1" dirty="0" smtClean="0">
                <a:latin typeface="ＭＳ Ｐゴシック" panose="020B0600070205080204" pitchFamily="50" charset="-128"/>
                <a:cs typeface="游ゴシック"/>
              </a:rPr>
              <a:t> </a:t>
            </a:r>
            <a:r>
              <a:rPr lang="ja-JP" altLang="en-US" sz="2600" dirty="0" smtClean="0">
                <a:latin typeface="ＭＳ Ｐゴシック" panose="020B0600070205080204" pitchFamily="50" charset="-128"/>
                <a:cs typeface="游ゴシック"/>
              </a:rPr>
              <a:t>を</a:t>
            </a:r>
            <a:r>
              <a:rPr lang="en-US" altLang="ja-JP" sz="2600" dirty="0" smtClean="0">
                <a:latin typeface="ＭＳ Ｐゴシック" panose="020B0600070205080204" pitchFamily="50" charset="-128"/>
                <a:cs typeface="游ゴシック"/>
              </a:rPr>
              <a:t>D/A</a:t>
            </a:r>
            <a:r>
              <a:rPr lang="ja-JP" altLang="en-US" sz="2600" dirty="0" smtClean="0">
                <a:latin typeface="ＭＳ Ｐゴシック" panose="020B0600070205080204" pitchFamily="50" charset="-128"/>
                <a:cs typeface="游ゴシック"/>
              </a:rPr>
              <a:t>変換し</a:t>
            </a:r>
            <a:endParaRPr lang="en-US" altLang="ja-JP" sz="2600" dirty="0" smtClean="0">
              <a:latin typeface="ＭＳ Ｐゴシック" panose="020B0600070205080204" pitchFamily="50" charset="-128"/>
              <a:cs typeface="游ゴシック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ja-JP" sz="800" dirty="0">
                <a:latin typeface="ＭＳ Ｐゴシック" panose="020B0600070205080204" pitchFamily="50" charset="-128"/>
                <a:cs typeface="游ゴシック"/>
              </a:rPr>
              <a:t/>
            </a:r>
            <a:br>
              <a:rPr lang="en-US" altLang="ja-JP" sz="800" dirty="0">
                <a:latin typeface="ＭＳ Ｐゴシック" panose="020B0600070205080204" pitchFamily="50" charset="-128"/>
                <a:cs typeface="游ゴシック"/>
              </a:rPr>
            </a:br>
            <a:r>
              <a:rPr lang="ja-JP" altLang="en-US" sz="2600" dirty="0" smtClean="0">
                <a:latin typeface="ＭＳ Ｐゴシック" panose="020B0600070205080204" pitchFamily="50" charset="-128"/>
                <a:cs typeface="游ゴシック"/>
              </a:rPr>
              <a:t>　パワーアンプを介して</a:t>
            </a:r>
            <a:r>
              <a:rPr lang="en-US" altLang="ja-JP" sz="2600" dirty="0">
                <a:latin typeface="ＭＳ Ｐゴシック" panose="020B0600070205080204" pitchFamily="50" charset="-128"/>
                <a:cs typeface="游ゴシック"/>
              </a:rPr>
              <a:t/>
            </a:r>
            <a:br>
              <a:rPr lang="en-US" altLang="ja-JP" sz="2600" dirty="0">
                <a:latin typeface="ＭＳ Ｐゴシック" panose="020B0600070205080204" pitchFamily="50" charset="-128"/>
                <a:cs typeface="游ゴシック"/>
              </a:rPr>
            </a:br>
            <a:endParaRPr lang="en-US" altLang="ja-JP" sz="800" dirty="0" smtClean="0">
              <a:latin typeface="ＭＳ Ｐゴシック" panose="020B0600070205080204" pitchFamily="50" charset="-128"/>
              <a:cs typeface="游ゴシック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600" dirty="0" smtClean="0">
                <a:latin typeface="ＭＳ Ｐゴシック" panose="020B0600070205080204" pitchFamily="50" charset="-128"/>
                <a:cs typeface="游ゴシック"/>
              </a:rPr>
              <a:t>　スピーカを駆動</a:t>
            </a:r>
            <a:endParaRPr lang="en-US" altLang="ja-JP" sz="2600" dirty="0" smtClean="0">
              <a:latin typeface="ＭＳ Ｐゴシック" panose="020B0600070205080204" pitchFamily="50" charset="-128"/>
              <a:cs typeface="游ゴシック"/>
            </a:endParaRPr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468313" y="0"/>
            <a:ext cx="8229600" cy="7397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ja-JP" altLang="en-US" sz="4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実験装置および方法</a:t>
            </a:r>
            <a:endParaRPr kumimoji="1" lang="ja-JP" altLang="en-US" sz="32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j-cs"/>
            </a:endParaRPr>
          </a:p>
        </p:txBody>
      </p:sp>
      <p:pic>
        <p:nvPicPr>
          <p:cNvPr id="30" name="図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500" y="4954987"/>
            <a:ext cx="4590877" cy="9390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/>
          <p:cNvGrpSpPr/>
          <p:nvPr/>
        </p:nvGrpSpPr>
        <p:grpSpPr>
          <a:xfrm>
            <a:off x="2756019" y="748933"/>
            <a:ext cx="3631963" cy="944421"/>
            <a:chOff x="1913011" y="984782"/>
            <a:chExt cx="3887715" cy="944421"/>
          </a:xfrm>
        </p:grpSpPr>
        <p:sp>
          <p:nvSpPr>
            <p:cNvPr id="24" name="テキスト ボックス 23"/>
            <p:cNvSpPr txBox="1">
              <a:spLocks noChangeArrowheads="1"/>
            </p:cNvSpPr>
            <p:nvPr/>
          </p:nvSpPr>
          <p:spPr bwMode="auto">
            <a:xfrm>
              <a:off x="1913012" y="984782"/>
              <a:ext cx="388771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ja-JP" altLang="en-US" sz="24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・ 共振周波数 </a:t>
              </a:r>
              <a:r>
                <a:rPr lang="en-US" altLang="ja-JP" sz="24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106 [Hz]</a:t>
              </a:r>
              <a:r>
                <a:rPr lang="ja-JP" altLang="en-US" sz="24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 </a:t>
              </a:r>
              <a:endParaRPr lang="en-US" altLang="ja-JP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endParaRPr>
            </a:p>
          </p:txBody>
        </p:sp>
        <p:sp>
          <p:nvSpPr>
            <p:cNvPr id="27" name="テキスト ボックス 26"/>
            <p:cNvSpPr txBox="1">
              <a:spLocks noChangeArrowheads="1"/>
            </p:cNvSpPr>
            <p:nvPr/>
          </p:nvSpPr>
          <p:spPr bwMode="auto">
            <a:xfrm>
              <a:off x="1913011" y="1467538"/>
              <a:ext cx="388771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ja-JP" altLang="en-US" sz="24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・ 反共振周波数 </a:t>
              </a:r>
              <a:r>
                <a:rPr lang="en-US" altLang="ja-JP" sz="24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195 [Hz]</a:t>
              </a:r>
              <a:r>
                <a:rPr lang="ja-JP" altLang="en-US" sz="24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 </a:t>
              </a:r>
              <a:endParaRPr lang="en-US" altLang="ja-JP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endParaRPr>
            </a:p>
          </p:txBody>
        </p:sp>
      </p:grp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809" y="1926970"/>
            <a:ext cx="6382383" cy="4304086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5737263" y="2026686"/>
            <a:ext cx="1786484" cy="238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2"/>
          <p:cNvSpPr txBox="1">
            <a:spLocks noChangeArrowheads="1"/>
          </p:cNvSpPr>
          <p:nvPr/>
        </p:nvSpPr>
        <p:spPr bwMode="auto">
          <a:xfrm>
            <a:off x="2877871" y="2826275"/>
            <a:ext cx="331627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600" dirty="0" smtClean="0">
                <a:latin typeface="ＭＳ Ｐゴシック" panose="020B0600070205080204" pitchFamily="50" charset="-128"/>
                <a:cs typeface="游ゴシック"/>
              </a:rPr>
              <a:t>駆動信号の振幅</a:t>
            </a:r>
            <a:r>
              <a:rPr lang="ja-JP" altLang="en-US" sz="2600" dirty="0">
                <a:latin typeface="ＭＳ Ｐゴシック" panose="020B0600070205080204" pitchFamily="50" charset="-128"/>
                <a:cs typeface="游ゴシック"/>
              </a:rPr>
              <a:t>一定</a:t>
            </a:r>
            <a:endParaRPr lang="en-US" altLang="ja-JP" sz="2600" dirty="0" smtClean="0">
              <a:latin typeface="ＭＳ Ｐゴシック" panose="020B0600070205080204" pitchFamily="50" charset="-128"/>
              <a:cs typeface="游ゴシック"/>
            </a:endParaRPr>
          </a:p>
        </p:txBody>
      </p:sp>
      <p:cxnSp>
        <p:nvCxnSpPr>
          <p:cNvPr id="5" name="直線矢印コネクタ 4"/>
          <p:cNvCxnSpPr/>
          <p:nvPr/>
        </p:nvCxnSpPr>
        <p:spPr>
          <a:xfrm flipH="1">
            <a:off x="2533650" y="3318718"/>
            <a:ext cx="1102691" cy="643682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タイトル 1"/>
          <p:cNvSpPr txBox="1">
            <a:spLocks/>
          </p:cNvSpPr>
          <p:nvPr/>
        </p:nvSpPr>
        <p:spPr>
          <a:xfrm>
            <a:off x="468313" y="0"/>
            <a:ext cx="8229600" cy="7397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ja-JP" altLang="en-US" sz="4000" dirty="0">
                <a:latin typeface="ＭＳ Ｐゴシック" panose="020B0600070205080204" pitchFamily="50" charset="-128"/>
                <a:cs typeface="+mj-cs"/>
              </a:rPr>
              <a:t>周波数を</a:t>
            </a:r>
            <a:r>
              <a:rPr kumimoji="1" lang="ja-JP" altLang="en-US" sz="4000" dirty="0" smtClean="0">
                <a:latin typeface="ＭＳ Ｐゴシック" panose="020B0600070205080204" pitchFamily="50" charset="-128"/>
                <a:cs typeface="+mj-cs"/>
              </a:rPr>
              <a:t>掃引</a:t>
            </a:r>
            <a:endParaRPr kumimoji="1" lang="ja-JP" altLang="en-US" sz="32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j-cs"/>
            </a:endParaRPr>
          </a:p>
        </p:txBody>
      </p:sp>
      <p:sp>
        <p:nvSpPr>
          <p:cNvPr id="25" name="コンテンツ プレースホルダ 2"/>
          <p:cNvSpPr txBox="1">
            <a:spLocks/>
          </p:cNvSpPr>
          <p:nvPr/>
        </p:nvSpPr>
        <p:spPr bwMode="auto">
          <a:xfrm>
            <a:off x="2997637" y="6231056"/>
            <a:ext cx="3196508" cy="39642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</a:pPr>
            <a:r>
              <a:rPr lang="en-US" altLang="ja-JP" dirty="0" smtClean="0">
                <a:cs typeface="游ゴシック"/>
              </a:rPr>
              <a:t>frequency [Hz]</a:t>
            </a:r>
          </a:p>
        </p:txBody>
      </p:sp>
      <p:sp>
        <p:nvSpPr>
          <p:cNvPr id="30" name="コンテンツ プレースホルダ 2"/>
          <p:cNvSpPr txBox="1">
            <a:spLocks/>
          </p:cNvSpPr>
          <p:nvPr/>
        </p:nvSpPr>
        <p:spPr bwMode="auto">
          <a:xfrm rot="16200000">
            <a:off x="-870295" y="3742823"/>
            <a:ext cx="3943030" cy="510756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</a:pPr>
            <a:r>
              <a:rPr lang="en-US" altLang="ja-JP" dirty="0">
                <a:cs typeface="游ゴシック"/>
              </a:rPr>
              <a:t>p</a:t>
            </a:r>
            <a:r>
              <a:rPr lang="en-US" altLang="ja-JP" dirty="0" smtClean="0">
                <a:cs typeface="游ゴシック"/>
              </a:rPr>
              <a:t>ressure amplitude [Pa]</a:t>
            </a:r>
          </a:p>
        </p:txBody>
      </p:sp>
      <p:grpSp>
        <p:nvGrpSpPr>
          <p:cNvPr id="9" name="グループ化 8"/>
          <p:cNvGrpSpPr/>
          <p:nvPr/>
        </p:nvGrpSpPr>
        <p:grpSpPr>
          <a:xfrm>
            <a:off x="1907747" y="2125546"/>
            <a:ext cx="5634000" cy="3492458"/>
            <a:chOff x="1907747" y="2125546"/>
            <a:chExt cx="5634000" cy="3492458"/>
          </a:xfrm>
        </p:grpSpPr>
        <p:grpSp>
          <p:nvGrpSpPr>
            <p:cNvPr id="14" name="グループ化 13"/>
            <p:cNvGrpSpPr/>
            <p:nvPr/>
          </p:nvGrpSpPr>
          <p:grpSpPr>
            <a:xfrm>
              <a:off x="1907747" y="3050149"/>
              <a:ext cx="5634000" cy="2355270"/>
              <a:chOff x="1983947" y="2145274"/>
              <a:chExt cx="5634000" cy="2355270"/>
            </a:xfrm>
          </p:grpSpPr>
          <p:cxnSp>
            <p:nvCxnSpPr>
              <p:cNvPr id="6" name="直線コネクタ 5"/>
              <p:cNvCxnSpPr/>
              <p:nvPr/>
            </p:nvCxnSpPr>
            <p:spPr>
              <a:xfrm flipV="1">
                <a:off x="1983947" y="3593518"/>
                <a:ext cx="5634000" cy="978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下矢印 9"/>
              <p:cNvSpPr/>
              <p:nvPr/>
            </p:nvSpPr>
            <p:spPr>
              <a:xfrm>
                <a:off x="2198950" y="2145274"/>
                <a:ext cx="232984" cy="1426643"/>
              </a:xfrm>
              <a:prstGeom prst="downArrow">
                <a:avLst>
                  <a:gd name="adj1" fmla="val 50000"/>
                  <a:gd name="adj2" fmla="val 90625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" name="下矢印 20"/>
              <p:cNvSpPr/>
              <p:nvPr/>
            </p:nvSpPr>
            <p:spPr>
              <a:xfrm flipV="1">
                <a:off x="4076114" y="3616097"/>
                <a:ext cx="232984" cy="884447"/>
              </a:xfrm>
              <a:prstGeom prst="downArrow">
                <a:avLst>
                  <a:gd name="adj1" fmla="val 50000"/>
                  <a:gd name="adj2" fmla="val 90625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" name="ドーナツ 1"/>
            <p:cNvSpPr/>
            <p:nvPr/>
          </p:nvSpPr>
          <p:spPr>
            <a:xfrm>
              <a:off x="2159723" y="2125546"/>
              <a:ext cx="144000" cy="144000"/>
            </a:xfrm>
            <a:prstGeom prst="donut">
              <a:avLst>
                <a:gd name="adj" fmla="val 672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22" name="ドーナツ 21"/>
            <p:cNvSpPr/>
            <p:nvPr/>
          </p:nvSpPr>
          <p:spPr>
            <a:xfrm>
              <a:off x="4045131" y="5474004"/>
              <a:ext cx="144000" cy="144000"/>
            </a:xfrm>
            <a:prstGeom prst="donut">
              <a:avLst>
                <a:gd name="adj" fmla="val 672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26" name="ドーナツ 25"/>
            <p:cNvSpPr/>
            <p:nvPr/>
          </p:nvSpPr>
          <p:spPr>
            <a:xfrm>
              <a:off x="2891243" y="4903587"/>
              <a:ext cx="144000" cy="144000"/>
            </a:xfrm>
            <a:prstGeom prst="donut">
              <a:avLst>
                <a:gd name="adj" fmla="val 672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3550" y="343428"/>
            <a:ext cx="5620450" cy="3468253"/>
          </a:xfrm>
          <a:prstGeom prst="rect">
            <a:avLst/>
          </a:prstGeom>
        </p:spPr>
      </p:pic>
      <p:grpSp>
        <p:nvGrpSpPr>
          <p:cNvPr id="55" name="グループ化 54"/>
          <p:cNvGrpSpPr/>
          <p:nvPr/>
        </p:nvGrpSpPr>
        <p:grpSpPr>
          <a:xfrm>
            <a:off x="3117435" y="343428"/>
            <a:ext cx="5962650" cy="4242778"/>
            <a:chOff x="3117435" y="1896003"/>
            <a:chExt cx="5962650" cy="4242778"/>
          </a:xfrm>
        </p:grpSpPr>
        <p:sp>
          <p:nvSpPr>
            <p:cNvPr id="56" name="正方形/長方形 55"/>
            <p:cNvSpPr/>
            <p:nvPr/>
          </p:nvSpPr>
          <p:spPr>
            <a:xfrm>
              <a:off x="3117435" y="1896003"/>
              <a:ext cx="5962650" cy="42427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57" name="図 5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23550" y="3275463"/>
              <a:ext cx="5436204" cy="2033516"/>
            </a:xfrm>
            <a:prstGeom prst="rect">
              <a:avLst/>
            </a:prstGeom>
          </p:spPr>
        </p:pic>
      </p:grpSp>
      <p:grpSp>
        <p:nvGrpSpPr>
          <p:cNvPr id="58" name="グループ化 57"/>
          <p:cNvGrpSpPr/>
          <p:nvPr/>
        </p:nvGrpSpPr>
        <p:grpSpPr>
          <a:xfrm>
            <a:off x="2945219" y="1020503"/>
            <a:ext cx="6198781" cy="2895393"/>
            <a:chOff x="2945219" y="2573078"/>
            <a:chExt cx="6198781" cy="2895393"/>
          </a:xfrm>
        </p:grpSpPr>
        <p:sp>
          <p:nvSpPr>
            <p:cNvPr id="59" name="正方形/長方形 58"/>
            <p:cNvSpPr/>
            <p:nvPr/>
          </p:nvSpPr>
          <p:spPr>
            <a:xfrm>
              <a:off x="2945219" y="2573078"/>
              <a:ext cx="6198781" cy="28369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60" name="図 5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9475" y="3352800"/>
              <a:ext cx="4953559" cy="2115671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2" name="グループ化 1"/>
          <p:cNvGrpSpPr/>
          <p:nvPr/>
        </p:nvGrpSpPr>
        <p:grpSpPr>
          <a:xfrm>
            <a:off x="3459635" y="352953"/>
            <a:ext cx="5693890" cy="4235026"/>
            <a:chOff x="3459635" y="352953"/>
            <a:chExt cx="5693890" cy="4235026"/>
          </a:xfrm>
        </p:grpSpPr>
        <p:pic>
          <p:nvPicPr>
            <p:cNvPr id="40" name="図 3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33075" y="352953"/>
              <a:ext cx="5620450" cy="3468253"/>
            </a:xfrm>
            <a:prstGeom prst="rect">
              <a:avLst/>
            </a:prstGeom>
            <a:solidFill>
              <a:schemeClr val="bg1"/>
            </a:solidFill>
          </p:spPr>
        </p:pic>
        <p:grpSp>
          <p:nvGrpSpPr>
            <p:cNvPr id="41" name="グループ化 40"/>
            <p:cNvGrpSpPr/>
            <p:nvPr/>
          </p:nvGrpSpPr>
          <p:grpSpPr>
            <a:xfrm>
              <a:off x="3459635" y="3727006"/>
              <a:ext cx="4338779" cy="860973"/>
              <a:chOff x="3459635" y="3727006"/>
              <a:chExt cx="4338779" cy="860973"/>
            </a:xfrm>
          </p:grpSpPr>
          <p:graphicFrame>
            <p:nvGraphicFramePr>
              <p:cNvPr id="42" name="Object 1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050227"/>
                  </p:ext>
                </p:extLst>
              </p:nvPr>
            </p:nvGraphicFramePr>
            <p:xfrm>
              <a:off x="3459635" y="3727006"/>
              <a:ext cx="3015519" cy="46083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0618" name="数式" r:id="rId7" imgW="1320480" imgH="203040" progId="Equation.3">
                      <p:embed/>
                    </p:oleObj>
                  </mc:Choice>
                  <mc:Fallback>
                    <p:oleObj name="数式" r:id="rId7" imgW="1320480" imgH="203040" progId="Equation.3">
                      <p:embed/>
                      <p:pic>
                        <p:nvPicPr>
                          <p:cNvPr id="25" name="Object 1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59635" y="3727006"/>
                            <a:ext cx="3015519" cy="460839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45" name="グループ化 44"/>
              <p:cNvGrpSpPr/>
              <p:nvPr/>
            </p:nvGrpSpPr>
            <p:grpSpPr>
              <a:xfrm>
                <a:off x="3460694" y="4099633"/>
                <a:ext cx="4337720" cy="488346"/>
                <a:chOff x="850330" y="6231100"/>
                <a:chExt cx="4337720" cy="488346"/>
              </a:xfrm>
            </p:grpSpPr>
            <p:sp>
              <p:nvSpPr>
                <p:cNvPr id="46" name="テキスト ボックス 2"/>
                <p:cNvSpPr txBox="1">
                  <a:spLocks noChangeArrowheads="1"/>
                </p:cNvSpPr>
                <p:nvPr/>
              </p:nvSpPr>
              <p:spPr bwMode="auto">
                <a:xfrm>
                  <a:off x="1419461" y="6231100"/>
                  <a:ext cx="3768589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kumimoji="1"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None/>
                  </a:pPr>
                  <a:r>
                    <a:rPr lang="ja-JP" altLang="en-US" sz="2400" dirty="0" smtClean="0"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游ゴシック"/>
                    </a:rPr>
                    <a:t>： </a:t>
                  </a:r>
                  <a:r>
                    <a:rPr lang="ja-JP" altLang="en-US" sz="2400" dirty="0" smtClean="0">
                      <a:solidFill>
                        <a:srgbClr val="FF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游ゴシック"/>
                    </a:rPr>
                    <a:t>時変フィードバックゲイン</a:t>
                  </a:r>
                  <a:endParaRPr lang="ja-JP" altLang="en-US" sz="2400" dirty="0">
                    <a:solidFill>
                      <a:srgbClr val="FF000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游ゴシック"/>
                  </a:endParaRPr>
                </a:p>
              </p:txBody>
            </p:sp>
            <p:graphicFrame>
              <p:nvGraphicFramePr>
                <p:cNvPr id="47" name="Object 12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850330" y="6322869"/>
                <a:ext cx="621029" cy="39657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0619" name="数式" r:id="rId9" imgW="317160" imgH="203040" progId="Equation.3">
                        <p:embed/>
                      </p:oleObj>
                    </mc:Choice>
                    <mc:Fallback>
                      <p:oleObj name="数式" r:id="rId9" imgW="317160" imgH="203040" progId="Equation.3">
                        <p:embed/>
                        <p:pic>
                          <p:nvPicPr>
                            <p:cNvPr id="193" name="Object 1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850330" y="6322869"/>
                              <a:ext cx="621029" cy="396577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</p:grpSp>
      <p:graphicFrame>
        <p:nvGraphicFramePr>
          <p:cNvPr id="25" name="Object 12"/>
          <p:cNvGraphicFramePr>
            <a:graphicFrameLocks noChangeAspect="1"/>
          </p:cNvGraphicFramePr>
          <p:nvPr>
            <p:extLst/>
          </p:nvPr>
        </p:nvGraphicFramePr>
        <p:xfrm>
          <a:off x="3459635" y="3727006"/>
          <a:ext cx="3015519" cy="4608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20" name="数式" r:id="rId7" imgW="1320480" imgH="203040" progId="Equation.3">
                  <p:embed/>
                </p:oleObj>
              </mc:Choice>
              <mc:Fallback>
                <p:oleObj name="数式" r:id="rId7" imgW="1320480" imgH="203040" progId="Equation.3">
                  <p:embed/>
                  <p:pic>
                    <p:nvPicPr>
                      <p:cNvPr id="25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9635" y="3727006"/>
                        <a:ext cx="3015519" cy="46083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1" name="グループ化 190"/>
          <p:cNvGrpSpPr/>
          <p:nvPr/>
        </p:nvGrpSpPr>
        <p:grpSpPr>
          <a:xfrm>
            <a:off x="3460694" y="4099633"/>
            <a:ext cx="4337720" cy="488346"/>
            <a:chOff x="850330" y="6231100"/>
            <a:chExt cx="4337720" cy="488346"/>
          </a:xfrm>
        </p:grpSpPr>
        <p:sp>
          <p:nvSpPr>
            <p:cNvPr id="192" name="テキスト ボックス 2"/>
            <p:cNvSpPr txBox="1">
              <a:spLocks noChangeArrowheads="1"/>
            </p:cNvSpPr>
            <p:nvPr/>
          </p:nvSpPr>
          <p:spPr bwMode="auto">
            <a:xfrm>
              <a:off x="1419461" y="6231100"/>
              <a:ext cx="376858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ja-JP" altLang="en-US" sz="24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： </a:t>
              </a:r>
              <a:r>
                <a:rPr lang="ja-JP" altLang="en-US" sz="2400" dirty="0" smtClean="0">
                  <a:solidFill>
                    <a:srgbClr val="FF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時変フィードバックゲイン</a:t>
              </a:r>
              <a:endParaRPr lang="ja-JP" altLang="en-US" sz="24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endParaRPr>
            </a:p>
          </p:txBody>
        </p:sp>
        <p:graphicFrame>
          <p:nvGraphicFramePr>
            <p:cNvPr id="193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850330" y="6322869"/>
            <a:ext cx="621029" cy="3965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621" name="数式" r:id="rId9" imgW="317160" imgH="203040" progId="Equation.3">
                    <p:embed/>
                  </p:oleObj>
                </mc:Choice>
                <mc:Fallback>
                  <p:oleObj name="数式" r:id="rId9" imgW="317160" imgH="203040" progId="Equation.3">
                    <p:embed/>
                    <p:pic>
                      <p:nvPicPr>
                        <p:cNvPr id="193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50330" y="6322869"/>
                          <a:ext cx="621029" cy="39657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94" name="コンテンツ プレースホルダ 2"/>
          <p:cNvSpPr txBox="1">
            <a:spLocks/>
          </p:cNvSpPr>
          <p:nvPr/>
        </p:nvSpPr>
        <p:spPr>
          <a:xfrm>
            <a:off x="76200" y="5344309"/>
            <a:ext cx="7033872" cy="1169541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ja-JP" altLang="en-US" sz="2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 </a:t>
            </a:r>
            <a:r>
              <a:rPr lang="en-US" altLang="ja-JP" sz="2600" dirty="0" smtClean="0">
                <a:latin typeface="ＭＳ Ｐゴシック" panose="020B0600070205080204" pitchFamily="50" charset="-128"/>
              </a:rPr>
              <a:t>PI</a:t>
            </a:r>
            <a:r>
              <a:rPr lang="ja-JP" altLang="en-US" sz="2600" dirty="0" smtClean="0">
                <a:latin typeface="ＭＳ Ｐゴシック" panose="020B0600070205080204" pitchFamily="50" charset="-128"/>
              </a:rPr>
              <a:t>補償器</a:t>
            </a:r>
            <a:r>
              <a:rPr lang="ja-JP" altLang="en-US" sz="2600" dirty="0">
                <a:latin typeface="ＭＳ Ｐゴシック" panose="020B0600070205080204" pitchFamily="50" charset="-128"/>
              </a:rPr>
              <a:t>の出力を音源の</a:t>
            </a:r>
            <a:r>
              <a:rPr lang="ja-JP" altLang="en-US" sz="2600" dirty="0" smtClean="0">
                <a:latin typeface="ＭＳ Ｐゴシック" panose="020B0600070205080204" pitchFamily="50" charset="-128"/>
              </a:rPr>
              <a:t>駆動信号の</a:t>
            </a:r>
            <a:endParaRPr lang="en-US" altLang="ja-JP" sz="2600" dirty="0" smtClean="0">
              <a:latin typeface="ＭＳ Ｐゴシック" panose="020B0600070205080204" pitchFamily="50" charset="-128"/>
            </a:endParaRP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ja-JP" sz="300" dirty="0" smtClean="0">
                <a:latin typeface="ＭＳ Ｐゴシック" panose="020B0600070205080204" pitchFamily="50" charset="-128"/>
              </a:rPr>
              <a:t/>
            </a:r>
            <a:br>
              <a:rPr lang="en-US" altLang="ja-JP" sz="300" dirty="0" smtClean="0">
                <a:latin typeface="ＭＳ Ｐゴシック" panose="020B0600070205080204" pitchFamily="50" charset="-128"/>
              </a:rPr>
            </a:br>
            <a:r>
              <a:rPr lang="ja-JP" altLang="en-US" sz="2800" dirty="0" smtClean="0">
                <a:latin typeface="ＭＳ Ｐゴシック" panose="020B0600070205080204" pitchFamily="50" charset="-128"/>
              </a:rPr>
              <a:t>　</a:t>
            </a:r>
            <a:r>
              <a:rPr lang="ja-JP" altLang="en-US" sz="2600" dirty="0" smtClean="0">
                <a:solidFill>
                  <a:srgbClr val="FF0000"/>
                </a:solidFill>
                <a:latin typeface="ＭＳ Ｐゴシック" panose="020B0600070205080204" pitchFamily="50" charset="-128"/>
              </a:rPr>
              <a:t>時変フィードバックゲイン</a:t>
            </a:r>
            <a:r>
              <a:rPr lang="ja-JP" altLang="en-US" sz="2600" dirty="0">
                <a:latin typeface="ＭＳ Ｐゴシック" panose="020B0600070205080204" pitchFamily="50" charset="-128"/>
              </a:rPr>
              <a:t>として用いる</a:t>
            </a:r>
            <a:endParaRPr lang="en-US" altLang="ja-JP" sz="2600" dirty="0" smtClean="0">
              <a:uFill>
                <a:solidFill>
                  <a:srgbClr val="FF0000"/>
                </a:solidFill>
              </a:u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5702300" y="771525"/>
            <a:ext cx="1903917" cy="1965325"/>
            <a:chOff x="5702300" y="771525"/>
            <a:chExt cx="1903917" cy="1965325"/>
          </a:xfrm>
        </p:grpSpPr>
        <p:cxnSp>
          <p:nvCxnSpPr>
            <p:cNvPr id="3" name="直線矢印コネクタ 2"/>
            <p:cNvCxnSpPr/>
            <p:nvPr/>
          </p:nvCxnSpPr>
          <p:spPr>
            <a:xfrm>
              <a:off x="5708650" y="771525"/>
              <a:ext cx="306000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>
              <a:off x="5702300" y="771525"/>
              <a:ext cx="0" cy="1965325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矢印コネクタ 26"/>
            <p:cNvCxnSpPr/>
            <p:nvPr/>
          </p:nvCxnSpPr>
          <p:spPr>
            <a:xfrm>
              <a:off x="6483950" y="771525"/>
              <a:ext cx="331200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矢印コネクタ 27"/>
            <p:cNvCxnSpPr/>
            <p:nvPr/>
          </p:nvCxnSpPr>
          <p:spPr>
            <a:xfrm>
              <a:off x="7282217" y="771525"/>
              <a:ext cx="324000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グループ化 37"/>
          <p:cNvGrpSpPr/>
          <p:nvPr/>
        </p:nvGrpSpPr>
        <p:grpSpPr>
          <a:xfrm>
            <a:off x="76200" y="4395432"/>
            <a:ext cx="7510967" cy="683217"/>
            <a:chOff x="76200" y="4395432"/>
            <a:chExt cx="7510967" cy="683217"/>
          </a:xfrm>
        </p:grpSpPr>
        <p:sp>
          <p:nvSpPr>
            <p:cNvPr id="186" name="テキスト ボックス 2"/>
            <p:cNvSpPr txBox="1">
              <a:spLocks noChangeArrowheads="1"/>
            </p:cNvSpPr>
            <p:nvPr/>
          </p:nvSpPr>
          <p:spPr bwMode="auto">
            <a:xfrm>
              <a:off x="76200" y="4586206"/>
              <a:ext cx="7510967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ja-JP" altLang="en-US" sz="26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・ 推定値 </a:t>
              </a:r>
              <a:r>
                <a:rPr lang="en-US" altLang="ja-JP" sz="2600" i="1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P</a:t>
              </a:r>
              <a:r>
                <a:rPr lang="ja-JP" altLang="en-US" sz="2600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 </a:t>
              </a:r>
              <a:r>
                <a:rPr lang="ja-JP" altLang="en-US" sz="26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と目標値</a:t>
              </a:r>
              <a:r>
                <a:rPr lang="ja-JP" altLang="en-US" sz="2600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 </a:t>
              </a:r>
              <a:r>
                <a:rPr lang="en-US" altLang="ja-JP" sz="2600" i="1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P </a:t>
              </a:r>
              <a:r>
                <a:rPr lang="en-US" altLang="ja-JP" sz="2600" baseline="300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*</a:t>
              </a:r>
              <a:r>
                <a:rPr lang="ja-JP" altLang="en-US" sz="26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 との差分を</a:t>
              </a:r>
              <a:r>
                <a:rPr lang="en-US" altLang="ja-JP" sz="26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PI</a:t>
              </a:r>
              <a:r>
                <a:rPr lang="ja-JP" altLang="en-US" sz="26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補償器に入力</a:t>
              </a:r>
              <a:endParaRPr lang="ja-JP" altLang="en-US" sz="2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endParaRPr>
            </a:p>
          </p:txBody>
        </p:sp>
        <p:sp>
          <p:nvSpPr>
            <p:cNvPr id="26" name="正方形/長方形 11"/>
            <p:cNvSpPr>
              <a:spLocks noChangeArrowheads="1"/>
            </p:cNvSpPr>
            <p:nvPr/>
          </p:nvSpPr>
          <p:spPr bwMode="auto">
            <a:xfrm>
              <a:off x="1504743" y="4395432"/>
              <a:ext cx="576262" cy="543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r>
                <a:rPr lang="ja-JP" altLang="en-US" sz="4400" baseline="-25000" dirty="0">
                  <a:latin typeface="Calibri" panose="020F0502020204030204" pitchFamily="34" charset="0"/>
                </a:rPr>
                <a:t>＾</a:t>
              </a:r>
              <a:endParaRPr lang="en-US" altLang="ja-JP" sz="4400" baseline="-2500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8066517" y="771525"/>
            <a:ext cx="754699" cy="384324"/>
            <a:chOff x="8066517" y="771525"/>
            <a:chExt cx="754699" cy="384324"/>
          </a:xfrm>
        </p:grpSpPr>
        <p:cxnSp>
          <p:nvCxnSpPr>
            <p:cNvPr id="29" name="直線矢印コネクタ 28"/>
            <p:cNvCxnSpPr/>
            <p:nvPr/>
          </p:nvCxnSpPr>
          <p:spPr>
            <a:xfrm>
              <a:off x="8066517" y="771525"/>
              <a:ext cx="331200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矢印コネクタ 29"/>
            <p:cNvCxnSpPr/>
            <p:nvPr/>
          </p:nvCxnSpPr>
          <p:spPr>
            <a:xfrm flipH="1">
              <a:off x="8461216" y="771525"/>
              <a:ext cx="360000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矢印コネクタ 30"/>
            <p:cNvCxnSpPr/>
            <p:nvPr/>
          </p:nvCxnSpPr>
          <p:spPr>
            <a:xfrm>
              <a:off x="8416767" y="831849"/>
              <a:ext cx="0" cy="32400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グループ化 36"/>
          <p:cNvGrpSpPr/>
          <p:nvPr/>
        </p:nvGrpSpPr>
        <p:grpSpPr>
          <a:xfrm>
            <a:off x="6976545" y="1619399"/>
            <a:ext cx="1455941" cy="2089001"/>
            <a:chOff x="6976545" y="1619399"/>
            <a:chExt cx="1455941" cy="2089001"/>
          </a:xfrm>
        </p:grpSpPr>
        <p:cxnSp>
          <p:nvCxnSpPr>
            <p:cNvPr id="33" name="直線矢印コネクタ 32"/>
            <p:cNvCxnSpPr/>
            <p:nvPr/>
          </p:nvCxnSpPr>
          <p:spPr>
            <a:xfrm>
              <a:off x="8416767" y="1619399"/>
              <a:ext cx="0" cy="45000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矢印コネクタ 34"/>
            <p:cNvCxnSpPr/>
            <p:nvPr/>
          </p:nvCxnSpPr>
          <p:spPr>
            <a:xfrm flipH="1">
              <a:off x="7407124" y="2523849"/>
              <a:ext cx="1025362" cy="1184551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矢印コネクタ 42"/>
            <p:cNvCxnSpPr/>
            <p:nvPr/>
          </p:nvCxnSpPr>
          <p:spPr>
            <a:xfrm flipH="1">
              <a:off x="6976545" y="3313164"/>
              <a:ext cx="468000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矢印コネクタ 43"/>
            <p:cNvCxnSpPr/>
            <p:nvPr/>
          </p:nvCxnSpPr>
          <p:spPr>
            <a:xfrm flipH="1">
              <a:off x="7893460" y="3313164"/>
              <a:ext cx="432000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0" name="テキスト ボックス 2"/>
          <p:cNvSpPr txBox="1">
            <a:spLocks noChangeArrowheads="1"/>
          </p:cNvSpPr>
          <p:nvPr/>
        </p:nvSpPr>
        <p:spPr bwMode="auto">
          <a:xfrm>
            <a:off x="89984" y="2107867"/>
            <a:ext cx="5510716" cy="13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・ 絶対値関数と</a:t>
            </a:r>
            <a:r>
              <a:rPr lang="en-US" altLang="ja-JP" sz="2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1</a:t>
            </a:r>
            <a:r>
              <a:rPr lang="ja-JP" altLang="en-US" sz="2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次のローパスフィルタ</a:t>
            </a:r>
            <a:endParaRPr lang="en-US" altLang="ja-JP" sz="2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游ゴシック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ja-JP" sz="3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/>
            </a:r>
            <a:br>
              <a:rPr lang="en-US" altLang="ja-JP" sz="3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</a:b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　</a:t>
            </a:r>
            <a:r>
              <a:rPr lang="ja-JP" altLang="en-US" sz="2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（カットオフ角周波数 </a:t>
            </a:r>
            <a:r>
              <a:rPr lang="en-US" altLang="ja-JP" sz="2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1 rad/s</a:t>
            </a:r>
            <a:r>
              <a:rPr lang="ja-JP" altLang="en-US" sz="2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）</a:t>
            </a:r>
            <a:r>
              <a:rPr lang="en-US" altLang="ja-JP" sz="2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/>
            </a:r>
            <a:br>
              <a:rPr lang="en-US" altLang="ja-JP" sz="2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</a:br>
            <a:r>
              <a:rPr lang="ja-JP" altLang="en-US" sz="2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　</a:t>
            </a:r>
            <a:r>
              <a:rPr lang="ja-JP" altLang="en-US" sz="2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を</a:t>
            </a:r>
            <a:r>
              <a:rPr lang="ja-JP" altLang="en-US" sz="2600" dirty="0">
                <a:latin typeface="ＭＳ Ｐゴシック" panose="020B0600070205080204" pitchFamily="50" charset="-128"/>
                <a:cs typeface="游ゴシック"/>
              </a:rPr>
              <a:t>通し</a:t>
            </a:r>
            <a:r>
              <a:rPr lang="ja-JP" altLang="en-US" sz="2600" dirty="0" smtClean="0">
                <a:latin typeface="ＭＳ Ｐゴシック" panose="020B0600070205080204" pitchFamily="50" charset="-128"/>
                <a:cs typeface="游ゴシック"/>
              </a:rPr>
              <a:t>平滑化</a:t>
            </a:r>
            <a:endParaRPr lang="ja-JP" altLang="en-US" sz="2600" dirty="0">
              <a:latin typeface="ＭＳ Ｐゴシック" panose="020B0600070205080204" pitchFamily="50" charset="-128"/>
              <a:cs typeface="游ゴシック"/>
            </a:endParaRPr>
          </a:p>
        </p:txBody>
      </p:sp>
      <p:sp>
        <p:nvSpPr>
          <p:cNvPr id="189" name="テキスト ボックス 2"/>
          <p:cNvSpPr txBox="1">
            <a:spLocks noChangeArrowheads="1"/>
          </p:cNvSpPr>
          <p:nvPr/>
        </p:nvSpPr>
        <p:spPr bwMode="auto">
          <a:xfrm>
            <a:off x="89984" y="1245901"/>
            <a:ext cx="535308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・ スピーカの駆動信号を</a:t>
            </a:r>
            <a:r>
              <a:rPr lang="ja-JP" altLang="en-US" sz="2600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可変</a:t>
            </a:r>
            <a:r>
              <a:rPr lang="ja-JP" altLang="en-US" sz="2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させる</a:t>
            </a:r>
            <a:endParaRPr lang="ja-JP" altLang="en-US" sz="2600" dirty="0">
              <a:latin typeface="ＭＳ Ｐゴシック" panose="020B0600070205080204" pitchFamily="50" charset="-128"/>
              <a:cs typeface="游ゴシック"/>
            </a:endParaRPr>
          </a:p>
        </p:txBody>
      </p:sp>
      <p:sp>
        <p:nvSpPr>
          <p:cNvPr id="20" name="タイトル 1"/>
          <p:cNvSpPr txBox="1">
            <a:spLocks/>
          </p:cNvSpPr>
          <p:nvPr/>
        </p:nvSpPr>
        <p:spPr>
          <a:xfrm>
            <a:off x="468313" y="0"/>
            <a:ext cx="8229600" cy="7397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ja-JP" altLang="en-US" sz="4000" dirty="0" smtClean="0">
                <a:latin typeface="ＭＳ Ｐゴシック" panose="020B0600070205080204" pitchFamily="50" charset="-128"/>
                <a:cs typeface="+mj-cs"/>
              </a:rPr>
              <a:t>制御系のブロック線図</a:t>
            </a:r>
            <a:endParaRPr kumimoji="1" lang="ja-JP" altLang="en-US" sz="32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8407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0"/>
      <p:bldP spid="19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コンテンツ プレースホルダ 2"/>
          <p:cNvSpPr txBox="1">
            <a:spLocks/>
          </p:cNvSpPr>
          <p:nvPr/>
        </p:nvSpPr>
        <p:spPr bwMode="auto">
          <a:xfrm rot="16200000">
            <a:off x="4090986" y="4640833"/>
            <a:ext cx="866775" cy="381762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</a:pPr>
            <a:r>
              <a:rPr lang="en-US" altLang="ja-JP" sz="2000" dirty="0" smtClean="0">
                <a:cs typeface="游ゴシック"/>
              </a:rPr>
              <a:t>gain</a:t>
            </a:r>
          </a:p>
        </p:txBody>
      </p:sp>
      <p:grpSp>
        <p:nvGrpSpPr>
          <p:cNvPr id="48" name="グループ化 47"/>
          <p:cNvGrpSpPr/>
          <p:nvPr/>
        </p:nvGrpSpPr>
        <p:grpSpPr>
          <a:xfrm>
            <a:off x="78992" y="3605752"/>
            <a:ext cx="4242650" cy="2960982"/>
            <a:chOff x="78992" y="3605752"/>
            <a:chExt cx="4242650" cy="2960982"/>
          </a:xfrm>
        </p:grpSpPr>
        <p:pic>
          <p:nvPicPr>
            <p:cNvPr id="47" name="図 4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207" y="3605752"/>
              <a:ext cx="3897435" cy="2628312"/>
            </a:xfrm>
            <a:prstGeom prst="rect">
              <a:avLst/>
            </a:prstGeom>
          </p:spPr>
        </p:pic>
        <p:grpSp>
          <p:nvGrpSpPr>
            <p:cNvPr id="30" name="グループ化 29"/>
            <p:cNvGrpSpPr/>
            <p:nvPr/>
          </p:nvGrpSpPr>
          <p:grpSpPr>
            <a:xfrm>
              <a:off x="78992" y="3819156"/>
              <a:ext cx="3911982" cy="2747578"/>
              <a:chOff x="78992" y="3819156"/>
              <a:chExt cx="3911982" cy="2747578"/>
            </a:xfrm>
          </p:grpSpPr>
          <p:sp>
            <p:nvSpPr>
              <p:cNvPr id="22" name="正方形/長方形 11"/>
              <p:cNvSpPr>
                <a:spLocks noChangeArrowheads="1"/>
              </p:cNvSpPr>
              <p:nvPr/>
            </p:nvSpPr>
            <p:spPr bwMode="auto">
              <a:xfrm>
                <a:off x="3307127" y="4077019"/>
                <a:ext cx="576262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r>
                  <a:rPr lang="en-US" altLang="ja-JP" sz="2800" i="1" dirty="0" smtClean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p</a:t>
                </a:r>
                <a:endParaRPr lang="en-US" altLang="ja-JP" sz="3200" i="1" baseline="-25000" dirty="0">
                  <a:solidFill>
                    <a:srgbClr val="FF0000"/>
                  </a:solidFill>
                  <a:latin typeface="Calibri" panose="020F0502020204030204" pitchFamily="34" charset="0"/>
                </a:endParaRPr>
              </a:p>
            </p:txBody>
          </p:sp>
          <p:grpSp>
            <p:nvGrpSpPr>
              <p:cNvPr id="5" name="グループ化 4"/>
              <p:cNvGrpSpPr/>
              <p:nvPr/>
            </p:nvGrpSpPr>
            <p:grpSpPr>
              <a:xfrm>
                <a:off x="1031873" y="3819156"/>
                <a:ext cx="577850" cy="733425"/>
                <a:chOff x="1689100" y="2195513"/>
                <a:chExt cx="577850" cy="733425"/>
              </a:xfrm>
            </p:grpSpPr>
            <p:sp>
              <p:nvSpPr>
                <p:cNvPr id="23" name="正方形/長方形 11"/>
                <p:cNvSpPr>
                  <a:spLocks noChangeArrowheads="1"/>
                </p:cNvSpPr>
                <p:nvPr/>
              </p:nvSpPr>
              <p:spPr bwMode="auto">
                <a:xfrm>
                  <a:off x="1689100" y="2406650"/>
                  <a:ext cx="576263" cy="522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/>
                  <a:r>
                    <a:rPr lang="en-US" altLang="ja-JP" sz="2800" i="1" dirty="0" smtClean="0">
                      <a:solidFill>
                        <a:srgbClr val="00CC00"/>
                      </a:solidFill>
                      <a:cs typeface="Times New Roman" panose="02020603050405020304" pitchFamily="18" charset="0"/>
                    </a:rPr>
                    <a:t>p</a:t>
                  </a:r>
                  <a:endParaRPr lang="en-US" altLang="ja-JP" sz="3200" i="1" baseline="-25000" dirty="0">
                    <a:solidFill>
                      <a:srgbClr val="00CC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4" name="正方形/長方形 11"/>
                <p:cNvSpPr>
                  <a:spLocks noChangeArrowheads="1"/>
                </p:cNvSpPr>
                <p:nvPr/>
              </p:nvSpPr>
              <p:spPr bwMode="auto">
                <a:xfrm>
                  <a:off x="1690688" y="2195513"/>
                  <a:ext cx="576262" cy="6461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/>
                  <a:r>
                    <a:rPr lang="ja-JP" altLang="en-US" sz="5400" baseline="-25000" dirty="0">
                      <a:solidFill>
                        <a:srgbClr val="00CC00"/>
                      </a:solidFill>
                      <a:latin typeface="Calibri" panose="020F0502020204030204" pitchFamily="34" charset="0"/>
                    </a:rPr>
                    <a:t>＾</a:t>
                  </a:r>
                  <a:endParaRPr lang="en-US" altLang="ja-JP" sz="5400" baseline="-25000" dirty="0">
                    <a:solidFill>
                      <a:srgbClr val="00CC00"/>
                    </a:solidFill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25" name="正方形/長方形 11"/>
              <p:cNvSpPr>
                <a:spLocks noChangeArrowheads="1"/>
              </p:cNvSpPr>
              <p:nvPr/>
            </p:nvSpPr>
            <p:spPr bwMode="auto">
              <a:xfrm>
                <a:off x="3061278" y="5176946"/>
                <a:ext cx="929696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r>
                  <a:rPr lang="en-US" altLang="ja-JP" sz="3200" i="1" dirty="0" smtClean="0">
                    <a:solidFill>
                      <a:srgbClr val="1606EA"/>
                    </a:solidFill>
                    <a:latin typeface="Calibri" panose="020F0502020204030204" pitchFamily="34" charset="0"/>
                  </a:rPr>
                  <a:t>G</a:t>
                </a:r>
                <a:r>
                  <a:rPr lang="en-US" altLang="ja-JP" sz="3200" dirty="0" smtClean="0">
                    <a:solidFill>
                      <a:srgbClr val="1606EA"/>
                    </a:solidFill>
                    <a:latin typeface="Calibri" panose="020F0502020204030204" pitchFamily="34" charset="0"/>
                  </a:rPr>
                  <a:t>(t)</a:t>
                </a:r>
                <a:endParaRPr lang="en-US" altLang="ja-JP" sz="3200" dirty="0">
                  <a:solidFill>
                    <a:srgbClr val="1606EA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" name="コンテンツ プレースホルダ 2"/>
              <p:cNvSpPr txBox="1">
                <a:spLocks/>
              </p:cNvSpPr>
              <p:nvPr/>
            </p:nvSpPr>
            <p:spPr bwMode="auto">
              <a:xfrm>
                <a:off x="1859623" y="6184972"/>
                <a:ext cx="1233325" cy="381762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sz="2800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sz="2400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914400" eaLnBrk="1" hangingPunct="1">
                  <a:buNone/>
                </a:pPr>
                <a:r>
                  <a:rPr lang="en-US" altLang="ja-JP" sz="2000" dirty="0" smtClean="0">
                    <a:cs typeface="游ゴシック"/>
                  </a:rPr>
                  <a:t>time [s]</a:t>
                </a:r>
              </a:p>
            </p:txBody>
          </p:sp>
          <p:sp>
            <p:nvSpPr>
              <p:cNvPr id="39" name="コンテンツ プレースホルダ 2"/>
              <p:cNvSpPr txBox="1">
                <a:spLocks/>
              </p:cNvSpPr>
              <p:nvPr/>
            </p:nvSpPr>
            <p:spPr bwMode="auto">
              <a:xfrm rot="16200000">
                <a:off x="-163515" y="4653389"/>
                <a:ext cx="866775" cy="381762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sz="2800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sz="2400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914400" eaLnBrk="1" hangingPunct="1">
                  <a:buNone/>
                </a:pPr>
                <a:r>
                  <a:rPr lang="en-US" altLang="ja-JP" sz="2000" dirty="0" smtClean="0">
                    <a:cs typeface="游ゴシック"/>
                  </a:rPr>
                  <a:t>p [Pa]</a:t>
                </a:r>
              </a:p>
            </p:txBody>
          </p:sp>
        </p:grpSp>
      </p:grpSp>
      <p:sp>
        <p:nvSpPr>
          <p:cNvPr id="6" name="コンテンツ プレースホルダ 2"/>
          <p:cNvSpPr txBox="1">
            <a:spLocks/>
          </p:cNvSpPr>
          <p:nvPr/>
        </p:nvSpPr>
        <p:spPr bwMode="auto">
          <a:xfrm>
            <a:off x="995449" y="2091025"/>
            <a:ext cx="2733074" cy="76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</a:pPr>
            <a:r>
              <a:rPr lang="ja-JP" altLang="en-US" sz="2400" dirty="0" smtClean="0">
                <a:cs typeface="游ゴシック"/>
              </a:rPr>
              <a:t>安定な応答</a:t>
            </a:r>
            <a:r>
              <a:rPr lang="en-US" altLang="ja-JP" sz="2400" dirty="0">
                <a:cs typeface="游ゴシック"/>
              </a:rPr>
              <a:t/>
            </a:r>
            <a:br>
              <a:rPr lang="en-US" altLang="ja-JP" sz="2400" dirty="0">
                <a:cs typeface="游ゴシック"/>
              </a:rPr>
            </a:br>
            <a:r>
              <a:rPr lang="ja-JP" altLang="en-US" sz="2400" dirty="0" smtClean="0">
                <a:cs typeface="游ゴシック"/>
              </a:rPr>
              <a:t>（ 目標値に収束 ）</a:t>
            </a:r>
            <a:endParaRPr lang="en-US" altLang="ja-JP" sz="2400" dirty="0" smtClean="0">
              <a:cs typeface="游ゴシック"/>
            </a:endParaRPr>
          </a:p>
        </p:txBody>
      </p:sp>
      <p:sp>
        <p:nvSpPr>
          <p:cNvPr id="7" name="コンテンツ プレースホルダ 2"/>
          <p:cNvSpPr txBox="1">
            <a:spLocks/>
          </p:cNvSpPr>
          <p:nvPr/>
        </p:nvSpPr>
        <p:spPr bwMode="auto">
          <a:xfrm>
            <a:off x="4781840" y="2112666"/>
            <a:ext cx="4051726" cy="721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</a:pPr>
            <a:r>
              <a:rPr lang="ja-JP" altLang="en-US" sz="2400" dirty="0" smtClean="0">
                <a:cs typeface="游ゴシック"/>
              </a:rPr>
              <a:t>不安定な応答</a:t>
            </a:r>
            <a:r>
              <a:rPr lang="en-US" altLang="ja-JP" sz="2400" dirty="0" smtClean="0">
                <a:cs typeface="游ゴシック"/>
              </a:rPr>
              <a:t/>
            </a:r>
            <a:br>
              <a:rPr lang="en-US" altLang="ja-JP" sz="2400" dirty="0" smtClean="0">
                <a:cs typeface="游ゴシック"/>
              </a:rPr>
            </a:br>
            <a:r>
              <a:rPr lang="en-US" altLang="ja-JP" sz="2400" dirty="0" smtClean="0">
                <a:cs typeface="游ゴシック"/>
              </a:rPr>
              <a:t>( </a:t>
            </a:r>
            <a:r>
              <a:rPr lang="ja-JP" altLang="en-US" sz="2400" dirty="0" smtClean="0">
                <a:cs typeface="游ゴシック"/>
              </a:rPr>
              <a:t>持続振動 </a:t>
            </a:r>
            <a:r>
              <a:rPr lang="en-US" altLang="ja-JP" sz="2400" dirty="0" smtClean="0">
                <a:cs typeface="游ゴシック"/>
              </a:rPr>
              <a:t>)</a:t>
            </a:r>
          </a:p>
        </p:txBody>
      </p:sp>
      <p:sp>
        <p:nvSpPr>
          <p:cNvPr id="3" name="角丸四角形 2"/>
          <p:cNvSpPr/>
          <p:nvPr/>
        </p:nvSpPr>
        <p:spPr>
          <a:xfrm>
            <a:off x="890674" y="2863481"/>
            <a:ext cx="2811374" cy="58102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>
            <a:spLocks noChangeArrowheads="1"/>
          </p:cNvSpPr>
          <p:nvPr/>
        </p:nvSpPr>
        <p:spPr bwMode="auto">
          <a:xfrm>
            <a:off x="617121" y="754411"/>
            <a:ext cx="36611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試行錯誤で</a:t>
            </a:r>
            <a:r>
              <a:rPr lang="en-US" altLang="ja-JP" sz="2400" i="1" dirty="0">
                <a:latin typeface="ＭＳ Ｐゴシック" panose="020B0600070205080204" pitchFamily="50" charset="-128"/>
                <a:cs typeface="游ゴシック"/>
              </a:rPr>
              <a:t>K</a:t>
            </a:r>
            <a:r>
              <a:rPr lang="en-US" altLang="ja-JP" sz="1400" dirty="0">
                <a:latin typeface="ＭＳ Ｐゴシック" panose="020B0600070205080204" pitchFamily="50" charset="-128"/>
                <a:cs typeface="游ゴシック"/>
              </a:rPr>
              <a:t> </a:t>
            </a:r>
            <a:r>
              <a:rPr lang="en-US" altLang="ja-JP" sz="2400" baseline="-25000" dirty="0" smtClean="0">
                <a:latin typeface="ＭＳ Ｐゴシック" panose="020B0600070205080204" pitchFamily="50" charset="-128"/>
                <a:cs typeface="游ゴシック"/>
              </a:rPr>
              <a:t>P</a:t>
            </a:r>
            <a:r>
              <a:rPr lang="en-US" altLang="ja-JP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, </a:t>
            </a:r>
            <a:r>
              <a:rPr lang="en-US" altLang="ja-JP" sz="2400" i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K</a:t>
            </a:r>
            <a: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 </a:t>
            </a:r>
            <a:r>
              <a:rPr lang="en-US" altLang="ja-JP" sz="2400" baseline="-25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I</a:t>
            </a:r>
            <a:r>
              <a:rPr lang="en-US" altLang="ja-JP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 </a:t>
            </a: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を決定</a:t>
            </a:r>
            <a:endParaRPr lang="ja-JP" altLang="en-US" sz="2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游ゴシック"/>
            </a:endParaRPr>
          </a:p>
        </p:txBody>
      </p:sp>
      <p:sp>
        <p:nvSpPr>
          <p:cNvPr id="40" name="タイトル 1"/>
          <p:cNvSpPr txBox="1">
            <a:spLocks/>
          </p:cNvSpPr>
          <p:nvPr/>
        </p:nvSpPr>
        <p:spPr>
          <a:xfrm>
            <a:off x="468313" y="0"/>
            <a:ext cx="8229600" cy="7397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ja-JP" altLang="en-US" sz="4000" dirty="0" smtClean="0">
                <a:latin typeface="ＭＳ Ｐゴシック" panose="020B0600070205080204" pitchFamily="50" charset="-128"/>
                <a:cs typeface="+mj-cs"/>
              </a:rPr>
              <a:t>時間応答実験</a:t>
            </a:r>
            <a:endParaRPr kumimoji="1" lang="ja-JP" altLang="en-US" sz="32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j-cs"/>
            </a:endParaRPr>
          </a:p>
        </p:txBody>
      </p:sp>
      <p:grpSp>
        <p:nvGrpSpPr>
          <p:cNvPr id="46" name="グループ化 45"/>
          <p:cNvGrpSpPr/>
          <p:nvPr/>
        </p:nvGrpSpPr>
        <p:grpSpPr>
          <a:xfrm>
            <a:off x="4698617" y="3613651"/>
            <a:ext cx="4426713" cy="2972133"/>
            <a:chOff x="4698617" y="3546976"/>
            <a:chExt cx="4426713" cy="2972133"/>
          </a:xfrm>
        </p:grpSpPr>
        <p:pic>
          <p:nvPicPr>
            <p:cNvPr id="42" name="図 4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0315" y="3546976"/>
              <a:ext cx="3893251" cy="2625490"/>
            </a:xfrm>
            <a:prstGeom prst="rect">
              <a:avLst/>
            </a:prstGeom>
          </p:spPr>
        </p:pic>
        <p:sp>
          <p:nvSpPr>
            <p:cNvPr id="43" name="コンテンツ プレースホルダ 2"/>
            <p:cNvSpPr txBox="1">
              <a:spLocks/>
            </p:cNvSpPr>
            <p:nvPr/>
          </p:nvSpPr>
          <p:spPr bwMode="auto">
            <a:xfrm>
              <a:off x="6393523" y="6137347"/>
              <a:ext cx="1233325" cy="38176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400" eaLnBrk="1" hangingPunct="1">
                <a:buNone/>
              </a:pPr>
              <a:r>
                <a:rPr lang="en-US" altLang="ja-JP" sz="2000" dirty="0" smtClean="0">
                  <a:cs typeface="游ゴシック"/>
                </a:rPr>
                <a:t>time [s]</a:t>
              </a:r>
            </a:p>
          </p:txBody>
        </p:sp>
        <p:sp>
          <p:nvSpPr>
            <p:cNvPr id="44" name="コンテンツ プレースホルダ 2"/>
            <p:cNvSpPr txBox="1">
              <a:spLocks/>
            </p:cNvSpPr>
            <p:nvPr/>
          </p:nvSpPr>
          <p:spPr bwMode="auto">
            <a:xfrm rot="16200000">
              <a:off x="4456110" y="4653389"/>
              <a:ext cx="866775" cy="38176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400" eaLnBrk="1" hangingPunct="1">
                <a:buNone/>
              </a:pPr>
              <a:r>
                <a:rPr lang="en-US" altLang="ja-JP" sz="2000" dirty="0" smtClean="0">
                  <a:cs typeface="游ゴシック"/>
                </a:rPr>
                <a:t>p [Pa]</a:t>
              </a:r>
            </a:p>
          </p:txBody>
        </p:sp>
        <p:sp>
          <p:nvSpPr>
            <p:cNvPr id="45" name="コンテンツ プレースホルダ 2"/>
            <p:cNvSpPr txBox="1">
              <a:spLocks/>
            </p:cNvSpPr>
            <p:nvPr/>
          </p:nvSpPr>
          <p:spPr bwMode="auto">
            <a:xfrm rot="16200000">
              <a:off x="8501061" y="4640833"/>
              <a:ext cx="866775" cy="38176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400" eaLnBrk="1" hangingPunct="1">
                <a:buNone/>
              </a:pPr>
              <a:r>
                <a:rPr lang="en-US" altLang="ja-JP" sz="2000" dirty="0" smtClean="0">
                  <a:cs typeface="游ゴシック"/>
                </a:rPr>
                <a:t>gain</a:t>
              </a:r>
            </a:p>
          </p:txBody>
        </p:sp>
      </p:grpSp>
      <p:grpSp>
        <p:nvGrpSpPr>
          <p:cNvPr id="2" name="グループ化 1"/>
          <p:cNvGrpSpPr/>
          <p:nvPr/>
        </p:nvGrpSpPr>
        <p:grpSpPr>
          <a:xfrm>
            <a:off x="617121" y="1420120"/>
            <a:ext cx="4111640" cy="509656"/>
            <a:chOff x="828675" y="1304418"/>
            <a:chExt cx="4111640" cy="509656"/>
          </a:xfrm>
        </p:grpSpPr>
        <p:sp>
          <p:nvSpPr>
            <p:cNvPr id="16" name="正方形/長方形 15"/>
            <p:cNvSpPr/>
            <p:nvPr/>
          </p:nvSpPr>
          <p:spPr>
            <a:xfrm>
              <a:off x="828675" y="1304418"/>
              <a:ext cx="4111640" cy="50965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コンテンツ プレースホルダ 2"/>
            <p:cNvSpPr txBox="1">
              <a:spLocks/>
            </p:cNvSpPr>
            <p:nvPr/>
          </p:nvSpPr>
          <p:spPr bwMode="auto">
            <a:xfrm>
              <a:off x="828675" y="1348057"/>
              <a:ext cx="4111640" cy="381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400" eaLnBrk="1" hangingPunct="1">
                <a:buNone/>
              </a:pPr>
              <a:r>
                <a:rPr lang="ja-JP" altLang="en-US" sz="2400" dirty="0" smtClean="0">
                  <a:cs typeface="游ゴシック"/>
                </a:rPr>
                <a:t>条件：</a:t>
              </a:r>
              <a:r>
                <a:rPr lang="en-US" altLang="ja-JP" sz="2400" i="1" dirty="0" smtClean="0">
                  <a:cs typeface="游ゴシック"/>
                </a:rPr>
                <a:t>P </a:t>
              </a:r>
              <a:r>
                <a:rPr lang="en-US" altLang="ja-JP" sz="2400" baseline="30000" dirty="0" smtClean="0">
                  <a:cs typeface="游ゴシック"/>
                </a:rPr>
                <a:t>*</a:t>
              </a:r>
              <a:r>
                <a:rPr lang="en-US" altLang="ja-JP" sz="2400" dirty="0" smtClean="0">
                  <a:cs typeface="游ゴシック"/>
                </a:rPr>
                <a:t> = 400 [Pa], 106 [Hz]</a:t>
              </a:r>
            </a:p>
          </p:txBody>
        </p:sp>
      </p:grpSp>
      <p:sp>
        <p:nvSpPr>
          <p:cNvPr id="51" name="コンテンツ プレースホルダ 2"/>
          <p:cNvSpPr txBox="1">
            <a:spLocks/>
          </p:cNvSpPr>
          <p:nvPr/>
        </p:nvSpPr>
        <p:spPr bwMode="auto">
          <a:xfrm>
            <a:off x="930874" y="2957045"/>
            <a:ext cx="2733074" cy="38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</a:pPr>
            <a:r>
              <a:rPr lang="en-US" altLang="ja-JP" sz="2400" i="1" dirty="0" smtClean="0">
                <a:cs typeface="游ゴシック"/>
              </a:rPr>
              <a:t>K</a:t>
            </a:r>
            <a:r>
              <a:rPr lang="en-US" altLang="ja-JP" sz="1400" i="1" dirty="0" smtClean="0">
                <a:cs typeface="游ゴシック"/>
              </a:rPr>
              <a:t> </a:t>
            </a:r>
            <a:r>
              <a:rPr lang="en-US" altLang="ja-JP" sz="2400" baseline="-25000" dirty="0" smtClean="0">
                <a:cs typeface="游ゴシック"/>
              </a:rPr>
              <a:t>P</a:t>
            </a:r>
            <a:r>
              <a:rPr lang="en-US" altLang="ja-JP" sz="2400" dirty="0" smtClean="0">
                <a:cs typeface="游ゴシック"/>
              </a:rPr>
              <a:t>= 0.05, </a:t>
            </a:r>
            <a:r>
              <a:rPr lang="en-US" altLang="ja-JP" sz="2400" i="1" dirty="0" smtClean="0">
                <a:cs typeface="游ゴシック"/>
              </a:rPr>
              <a:t>K</a:t>
            </a:r>
            <a:r>
              <a:rPr lang="en-US" altLang="ja-JP" sz="1400" i="1" dirty="0" smtClean="0">
                <a:cs typeface="游ゴシック"/>
              </a:rPr>
              <a:t> </a:t>
            </a:r>
            <a:r>
              <a:rPr lang="en-US" altLang="ja-JP" sz="2400" baseline="-25000" dirty="0" smtClean="0">
                <a:cs typeface="游ゴシック"/>
              </a:rPr>
              <a:t>I</a:t>
            </a:r>
            <a:r>
              <a:rPr lang="en-US" altLang="ja-JP" sz="2400" dirty="0" smtClean="0">
                <a:cs typeface="游ゴシック"/>
              </a:rPr>
              <a:t> = 0.1</a:t>
            </a:r>
          </a:p>
        </p:txBody>
      </p:sp>
      <p:sp>
        <p:nvSpPr>
          <p:cNvPr id="52" name="コンテンツ プレースホルダ 2"/>
          <p:cNvSpPr txBox="1">
            <a:spLocks/>
          </p:cNvSpPr>
          <p:nvPr/>
        </p:nvSpPr>
        <p:spPr bwMode="auto">
          <a:xfrm>
            <a:off x="5520403" y="2957045"/>
            <a:ext cx="2733074" cy="38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</a:pPr>
            <a:r>
              <a:rPr lang="en-US" altLang="ja-JP" sz="2400" i="1" dirty="0" smtClean="0">
                <a:cs typeface="游ゴシック"/>
              </a:rPr>
              <a:t>K</a:t>
            </a:r>
            <a:r>
              <a:rPr lang="en-US" altLang="ja-JP" sz="1400" i="1" dirty="0" smtClean="0">
                <a:cs typeface="游ゴシック"/>
              </a:rPr>
              <a:t> </a:t>
            </a:r>
            <a:r>
              <a:rPr lang="en-US" altLang="ja-JP" sz="2400" baseline="-25000" dirty="0" smtClean="0">
                <a:cs typeface="游ゴシック"/>
              </a:rPr>
              <a:t>P</a:t>
            </a:r>
            <a:r>
              <a:rPr lang="en-US" altLang="ja-JP" sz="2400" dirty="0" smtClean="0">
                <a:cs typeface="游ゴシック"/>
              </a:rPr>
              <a:t>= 0.1, </a:t>
            </a:r>
            <a:r>
              <a:rPr lang="en-US" altLang="ja-JP" sz="2400" i="1" dirty="0" smtClean="0">
                <a:cs typeface="游ゴシック"/>
              </a:rPr>
              <a:t>K</a:t>
            </a:r>
            <a:r>
              <a:rPr lang="en-US" altLang="ja-JP" sz="1400" i="1" dirty="0" smtClean="0">
                <a:cs typeface="游ゴシック"/>
              </a:rPr>
              <a:t> </a:t>
            </a:r>
            <a:r>
              <a:rPr lang="en-US" altLang="ja-JP" sz="2400" baseline="-25000" dirty="0" smtClean="0">
                <a:cs typeface="游ゴシック"/>
              </a:rPr>
              <a:t>I</a:t>
            </a:r>
            <a:r>
              <a:rPr lang="en-US" altLang="ja-JP" sz="2400" dirty="0" smtClean="0">
                <a:cs typeface="游ゴシック"/>
              </a:rPr>
              <a:t> = 15.0</a:t>
            </a:r>
          </a:p>
        </p:txBody>
      </p:sp>
      <p:grpSp>
        <p:nvGrpSpPr>
          <p:cNvPr id="4" name="グループ化 3"/>
          <p:cNvGrpSpPr/>
          <p:nvPr/>
        </p:nvGrpSpPr>
        <p:grpSpPr>
          <a:xfrm>
            <a:off x="394079" y="3543261"/>
            <a:ext cx="4359303" cy="2697268"/>
            <a:chOff x="394079" y="3543261"/>
            <a:chExt cx="4359303" cy="2697268"/>
          </a:xfrm>
        </p:grpSpPr>
        <p:grpSp>
          <p:nvGrpSpPr>
            <p:cNvPr id="28" name="グループ化 27"/>
            <p:cNvGrpSpPr/>
            <p:nvPr/>
          </p:nvGrpSpPr>
          <p:grpSpPr>
            <a:xfrm>
              <a:off x="394079" y="3543261"/>
              <a:ext cx="4359303" cy="2697268"/>
              <a:chOff x="2772817" y="-2701286"/>
              <a:chExt cx="4359303" cy="2697268"/>
            </a:xfrm>
          </p:grpSpPr>
          <p:grpSp>
            <p:nvGrpSpPr>
              <p:cNvPr id="15" name="グループ化 14"/>
              <p:cNvGrpSpPr/>
              <p:nvPr/>
            </p:nvGrpSpPr>
            <p:grpSpPr>
              <a:xfrm>
                <a:off x="2772817" y="-2701286"/>
                <a:ext cx="3999687" cy="2697268"/>
                <a:chOff x="350907" y="318559"/>
                <a:chExt cx="3999687" cy="2697268"/>
              </a:xfrm>
            </p:grpSpPr>
            <p:pic>
              <p:nvPicPr>
                <p:cNvPr id="14" name="図 13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0907" y="318559"/>
                  <a:ext cx="3999687" cy="2697268"/>
                </a:xfrm>
                <a:prstGeom prst="rect">
                  <a:avLst/>
                </a:prstGeom>
              </p:spPr>
            </p:pic>
            <p:grpSp>
              <p:nvGrpSpPr>
                <p:cNvPr id="34" name="グループ化 33"/>
                <p:cNvGrpSpPr/>
                <p:nvPr/>
              </p:nvGrpSpPr>
              <p:grpSpPr>
                <a:xfrm>
                  <a:off x="3275340" y="613475"/>
                  <a:ext cx="288000" cy="2016000"/>
                  <a:chOff x="3181421" y="3285863"/>
                  <a:chExt cx="288000" cy="2016000"/>
                </a:xfrm>
              </p:grpSpPr>
              <p:cxnSp>
                <p:nvCxnSpPr>
                  <p:cNvPr id="27" name="直線コネクタ 26"/>
                  <p:cNvCxnSpPr/>
                  <p:nvPr/>
                </p:nvCxnSpPr>
                <p:spPr>
                  <a:xfrm>
                    <a:off x="3181421" y="3285864"/>
                    <a:ext cx="288000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直線コネクタ 28"/>
                  <p:cNvCxnSpPr/>
                  <p:nvPr/>
                </p:nvCxnSpPr>
                <p:spPr>
                  <a:xfrm>
                    <a:off x="3181421" y="5291557"/>
                    <a:ext cx="288000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直線矢印コネクタ 30"/>
                  <p:cNvCxnSpPr/>
                  <p:nvPr/>
                </p:nvCxnSpPr>
                <p:spPr>
                  <a:xfrm>
                    <a:off x="3321949" y="3285863"/>
                    <a:ext cx="0" cy="2016000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headEnd type="stealth" w="lg" len="lg"/>
                    <a:tailEnd type="stealth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0" name="正方形/長方形 19"/>
              <p:cNvSpPr/>
              <p:nvPr/>
            </p:nvSpPr>
            <p:spPr>
              <a:xfrm>
                <a:off x="6734450" y="-2666167"/>
                <a:ext cx="397670" cy="25362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54" name="コンテンツ プレースホルダ 2"/>
            <p:cNvSpPr txBox="1">
              <a:spLocks/>
            </p:cNvSpPr>
            <p:nvPr/>
          </p:nvSpPr>
          <p:spPr bwMode="auto">
            <a:xfrm>
              <a:off x="2879908" y="4617254"/>
              <a:ext cx="1285876" cy="3817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400" eaLnBrk="1" hangingPunct="1">
                <a:buNone/>
              </a:pPr>
              <a:r>
                <a:rPr lang="en-US" altLang="ja-JP" sz="2400" dirty="0">
                  <a:cs typeface="游ゴシック"/>
                </a:rPr>
                <a:t>8</a:t>
              </a:r>
              <a:r>
                <a:rPr lang="en-US" altLang="ja-JP" sz="2400" dirty="0" smtClean="0">
                  <a:cs typeface="游ゴシック"/>
                </a:rPr>
                <a:t>00 [Pa]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 txBox="1">
            <a:spLocks/>
          </p:cNvSpPr>
          <p:nvPr/>
        </p:nvSpPr>
        <p:spPr bwMode="auto">
          <a:xfrm>
            <a:off x="2812488" y="932638"/>
            <a:ext cx="3519024" cy="556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</a:pPr>
            <a:r>
              <a:rPr lang="ja-JP" altLang="en-US" sz="2400" dirty="0" smtClean="0">
                <a:cs typeface="游ゴシック"/>
              </a:rPr>
              <a:t>目標値への追従を確認</a:t>
            </a:r>
            <a:endParaRPr lang="en-US" altLang="ja-JP" sz="2400" dirty="0" smtClean="0">
              <a:cs typeface="游ゴシック"/>
            </a:endParaRPr>
          </a:p>
        </p:txBody>
      </p:sp>
      <p:grpSp>
        <p:nvGrpSpPr>
          <p:cNvPr id="11" name="グループ化 10"/>
          <p:cNvGrpSpPr/>
          <p:nvPr/>
        </p:nvGrpSpPr>
        <p:grpSpPr>
          <a:xfrm>
            <a:off x="382588" y="1570626"/>
            <a:ext cx="7599362" cy="5089507"/>
            <a:chOff x="382588" y="1570626"/>
            <a:chExt cx="7599362" cy="5089507"/>
          </a:xfrm>
        </p:grpSpPr>
        <p:pic>
          <p:nvPicPr>
            <p:cNvPr id="23" name="図 2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995" y="1570626"/>
              <a:ext cx="6980955" cy="4707745"/>
            </a:xfrm>
            <a:prstGeom prst="rect">
              <a:avLst/>
            </a:prstGeom>
          </p:spPr>
        </p:pic>
        <p:grpSp>
          <p:nvGrpSpPr>
            <p:cNvPr id="27" name="グループ化 26"/>
            <p:cNvGrpSpPr/>
            <p:nvPr/>
          </p:nvGrpSpPr>
          <p:grpSpPr>
            <a:xfrm>
              <a:off x="1975981" y="1608913"/>
              <a:ext cx="5017536" cy="2191859"/>
              <a:chOff x="1975981" y="1608913"/>
              <a:chExt cx="5017536" cy="2191859"/>
            </a:xfrm>
          </p:grpSpPr>
          <p:sp>
            <p:nvSpPr>
              <p:cNvPr id="5" name="テキスト ボックス 2"/>
              <p:cNvSpPr txBox="1">
                <a:spLocks noChangeArrowheads="1"/>
              </p:cNvSpPr>
              <p:nvPr/>
            </p:nvSpPr>
            <p:spPr bwMode="auto">
              <a:xfrm>
                <a:off x="2362994" y="1608913"/>
                <a:ext cx="200568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ja-JP" altLang="en-US" sz="2400" dirty="0" smtClean="0">
                    <a:solidFill>
                      <a:srgbClr val="FF000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游ゴシック"/>
                  </a:rPr>
                  <a:t>共振 </a:t>
                </a:r>
                <a:r>
                  <a:rPr lang="en-US" altLang="ja-JP" sz="2400" dirty="0" smtClean="0">
                    <a:solidFill>
                      <a:srgbClr val="FF000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游ゴシック"/>
                  </a:rPr>
                  <a:t>106 [Hz]</a:t>
                </a:r>
                <a:endParaRPr lang="ja-JP" altLang="en-US" sz="2400" dirty="0">
                  <a:solidFill>
                    <a:srgbClr val="FF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endParaRPr>
              </a:p>
            </p:txBody>
          </p:sp>
          <p:sp>
            <p:nvSpPr>
              <p:cNvPr id="6" name="テキスト ボックス 2"/>
              <p:cNvSpPr txBox="1">
                <a:spLocks noChangeArrowheads="1"/>
              </p:cNvSpPr>
              <p:nvPr/>
            </p:nvSpPr>
            <p:spPr bwMode="auto">
              <a:xfrm>
                <a:off x="4676100" y="3339107"/>
                <a:ext cx="2317417" cy="461665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ja-JP" altLang="en-US" sz="2400" dirty="0" smtClean="0">
                    <a:solidFill>
                      <a:srgbClr val="3333FF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游ゴシック"/>
                  </a:rPr>
                  <a:t>反共振 </a:t>
                </a:r>
                <a:r>
                  <a:rPr lang="en-US" altLang="ja-JP" sz="2400" dirty="0" smtClean="0">
                    <a:solidFill>
                      <a:srgbClr val="3333FF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游ゴシック"/>
                  </a:rPr>
                  <a:t>195 [Hz]</a:t>
                </a:r>
                <a:endParaRPr lang="ja-JP" altLang="en-US" sz="2400" dirty="0">
                  <a:solidFill>
                    <a:srgbClr val="3333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endParaRPr>
              </a:p>
            </p:txBody>
          </p:sp>
          <p:cxnSp>
            <p:nvCxnSpPr>
              <p:cNvPr id="9" name="直線矢印コネクタ 8"/>
              <p:cNvCxnSpPr/>
              <p:nvPr/>
            </p:nvCxnSpPr>
            <p:spPr>
              <a:xfrm flipH="1" flipV="1">
                <a:off x="4063671" y="2813428"/>
                <a:ext cx="612429" cy="710822"/>
              </a:xfrm>
              <a:prstGeom prst="straightConnector1">
                <a:avLst/>
              </a:prstGeom>
              <a:ln w="19050">
                <a:solidFill>
                  <a:srgbClr val="3333FF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線矢印コネクタ 11"/>
              <p:cNvCxnSpPr/>
              <p:nvPr/>
            </p:nvCxnSpPr>
            <p:spPr>
              <a:xfrm flipH="1">
                <a:off x="1975981" y="1906670"/>
                <a:ext cx="406064" cy="432868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テキスト ボックス 2"/>
              <p:cNvSpPr txBox="1">
                <a:spLocks noChangeArrowheads="1"/>
              </p:cNvSpPr>
              <p:nvPr/>
            </p:nvSpPr>
            <p:spPr bwMode="auto">
              <a:xfrm>
                <a:off x="3365837" y="2075241"/>
                <a:ext cx="138985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en-US" altLang="ja-JP" sz="2400" dirty="0" smtClean="0">
                    <a:solidFill>
                      <a:srgbClr val="00B05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游ゴシック"/>
                  </a:rPr>
                  <a:t>140 [Hz]</a:t>
                </a:r>
                <a:endParaRPr lang="ja-JP" altLang="en-US" sz="2400" dirty="0">
                  <a:solidFill>
                    <a:srgbClr val="00B05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endParaRPr>
              </a:p>
            </p:txBody>
          </p:sp>
          <p:cxnSp>
            <p:nvCxnSpPr>
              <p:cNvPr id="24" name="直線矢印コネクタ 23"/>
              <p:cNvCxnSpPr/>
              <p:nvPr/>
            </p:nvCxnSpPr>
            <p:spPr>
              <a:xfrm flipH="1">
                <a:off x="3099137" y="2339538"/>
                <a:ext cx="296070" cy="278425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コンテンツ プレースホルダ 2"/>
            <p:cNvSpPr txBox="1">
              <a:spLocks/>
            </p:cNvSpPr>
            <p:nvPr/>
          </p:nvSpPr>
          <p:spPr bwMode="auto">
            <a:xfrm>
              <a:off x="3981450" y="6278371"/>
              <a:ext cx="1504950" cy="38176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400" eaLnBrk="1" hangingPunct="1">
                <a:buNone/>
              </a:pPr>
              <a:r>
                <a:rPr lang="en-US" altLang="ja-JP" dirty="0" smtClean="0">
                  <a:cs typeface="游ゴシック"/>
                </a:rPr>
                <a:t>time [s]</a:t>
              </a:r>
            </a:p>
          </p:txBody>
        </p:sp>
        <p:grpSp>
          <p:nvGrpSpPr>
            <p:cNvPr id="33" name="グループ化 32"/>
            <p:cNvGrpSpPr/>
            <p:nvPr/>
          </p:nvGrpSpPr>
          <p:grpSpPr>
            <a:xfrm>
              <a:off x="382588" y="3095625"/>
              <a:ext cx="589945" cy="1420692"/>
              <a:chOff x="382588" y="3095625"/>
              <a:chExt cx="589945" cy="1420692"/>
            </a:xfrm>
          </p:grpSpPr>
          <p:sp>
            <p:nvSpPr>
              <p:cNvPr id="30" name="コンテンツ プレースホルダ 2"/>
              <p:cNvSpPr txBox="1">
                <a:spLocks/>
              </p:cNvSpPr>
              <p:nvPr/>
            </p:nvSpPr>
            <p:spPr bwMode="auto">
              <a:xfrm rot="16200000">
                <a:off x="71306" y="3615090"/>
                <a:ext cx="1420692" cy="381762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sz="2800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sz="2400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914400" eaLnBrk="1" hangingPunct="1">
                  <a:buNone/>
                </a:pPr>
                <a:r>
                  <a:rPr lang="en-US" altLang="ja-JP" i="1" dirty="0" smtClean="0">
                    <a:cs typeface="游ゴシック"/>
                  </a:rPr>
                  <a:t>P</a:t>
                </a:r>
                <a:r>
                  <a:rPr lang="en-US" altLang="ja-JP" dirty="0" smtClean="0">
                    <a:cs typeface="游ゴシック"/>
                  </a:rPr>
                  <a:t>  [Pa]</a:t>
                </a:r>
              </a:p>
            </p:txBody>
          </p:sp>
          <p:sp>
            <p:nvSpPr>
              <p:cNvPr id="32" name="正方形/長方形 11"/>
              <p:cNvSpPr>
                <a:spLocks noChangeArrowheads="1"/>
              </p:cNvSpPr>
              <p:nvPr/>
            </p:nvSpPr>
            <p:spPr bwMode="auto">
              <a:xfrm rot="16200000">
                <a:off x="345808" y="3799452"/>
                <a:ext cx="576262" cy="502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r>
                  <a:rPr lang="ja-JP" altLang="en-US" sz="4000" baseline="-25000" dirty="0">
                    <a:latin typeface="Calibri" panose="020F0502020204030204" pitchFamily="34" charset="0"/>
                  </a:rPr>
                  <a:t>＾</a:t>
                </a:r>
                <a:endParaRPr lang="en-US" altLang="ja-JP" sz="4000" baseline="-25000" dirty="0">
                  <a:latin typeface="Calibri" panose="020F0502020204030204" pitchFamily="34" charset="0"/>
                </a:endParaRPr>
              </a:p>
            </p:txBody>
          </p:sp>
        </p:grpSp>
      </p:grpSp>
      <p:grpSp>
        <p:nvGrpSpPr>
          <p:cNvPr id="4" name="グループ化 3"/>
          <p:cNvGrpSpPr/>
          <p:nvPr/>
        </p:nvGrpSpPr>
        <p:grpSpPr>
          <a:xfrm>
            <a:off x="468313" y="-260145"/>
            <a:ext cx="8229600" cy="999920"/>
            <a:chOff x="468313" y="-260145"/>
            <a:chExt cx="8229600" cy="999920"/>
          </a:xfrm>
        </p:grpSpPr>
        <p:sp>
          <p:nvSpPr>
            <p:cNvPr id="7" name="タイトル 1"/>
            <p:cNvSpPr txBox="1">
              <a:spLocks/>
            </p:cNvSpPr>
            <p:nvPr/>
          </p:nvSpPr>
          <p:spPr>
            <a:xfrm>
              <a:off x="468313" y="0"/>
              <a:ext cx="8229600" cy="739775"/>
            </a:xfrm>
            <a:prstGeom prst="rect">
              <a:avLst/>
            </a:prstGeom>
          </p:spPr>
          <p:txBody>
            <a:bodyPr anchor="ctr">
              <a:normAutofit/>
            </a:bodyPr>
            <a:lstStyle/>
            <a:p>
              <a:pPr eaLnBrk="1" fontAlgn="auto" hangingPunct="1">
                <a:spcAft>
                  <a:spcPts val="0"/>
                </a:spcAft>
                <a:defRPr/>
              </a:pPr>
              <a:r>
                <a:rPr kumimoji="1" lang="ja-JP" altLang="en-US" sz="4000" dirty="0" smtClean="0">
                  <a:latin typeface="ＭＳ Ｐゴシック" panose="020B0600070205080204" pitchFamily="50" charset="-128"/>
                  <a:cs typeface="+mj-cs"/>
                </a:rPr>
                <a:t>推定値 </a:t>
              </a:r>
              <a:r>
                <a:rPr kumimoji="1" lang="en-US" altLang="ja-JP" sz="4000" i="1" dirty="0" smtClean="0">
                  <a:latin typeface="ＭＳ Ｐゴシック" panose="020B0600070205080204" pitchFamily="50" charset="-128"/>
                  <a:cs typeface="+mj-cs"/>
                </a:rPr>
                <a:t>P</a:t>
              </a:r>
              <a:r>
                <a:rPr kumimoji="1" lang="ja-JP" altLang="en-US" sz="4000" dirty="0" smtClean="0">
                  <a:latin typeface="ＭＳ Ｐゴシック" panose="020B0600070205080204" pitchFamily="50" charset="-128"/>
                  <a:cs typeface="+mj-cs"/>
                </a:rPr>
                <a:t> の時間応答</a:t>
              </a:r>
              <a:endParaRPr kumimoji="1"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endParaRPr>
            </a:p>
          </p:txBody>
        </p:sp>
        <p:sp>
          <p:nvSpPr>
            <p:cNvPr id="20" name="正方形/長方形 11"/>
            <p:cNvSpPr>
              <a:spLocks noChangeArrowheads="1"/>
            </p:cNvSpPr>
            <p:nvPr/>
          </p:nvSpPr>
          <p:spPr bwMode="auto">
            <a:xfrm>
              <a:off x="2245751" y="-260145"/>
              <a:ext cx="576262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r>
                <a:rPr lang="ja-JP" altLang="en-US" sz="7200" baseline="-25000" dirty="0">
                  <a:latin typeface="Calibri" panose="020F0502020204030204" pitchFamily="34" charset="0"/>
                </a:rPr>
                <a:t>＾</a:t>
              </a:r>
              <a:endParaRPr lang="en-US" altLang="ja-JP" sz="7200" baseline="-25000" dirty="0"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14750</TotalTime>
  <Words>564</Words>
  <Application>Microsoft Office PowerPoint</Application>
  <PresentationFormat>画面に合わせる (4:3)</PresentationFormat>
  <Paragraphs>138</Paragraphs>
  <Slides>14</Slides>
  <Notes>9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24" baseType="lpstr">
      <vt:lpstr>Times New Roman</vt:lpstr>
      <vt:lpstr>ＭＳ Ｐゴシック</vt:lpstr>
      <vt:lpstr>游ゴシック</vt:lpstr>
      <vt:lpstr>Arial Black</vt:lpstr>
      <vt:lpstr>Calibri Light</vt:lpstr>
      <vt:lpstr>Calibri</vt:lpstr>
      <vt:lpstr>Wingdings</vt:lpstr>
      <vt:lpstr>Arial</vt:lpstr>
      <vt:lpstr>Office テーマ</vt:lpstr>
      <vt:lpstr>数式</vt:lpstr>
      <vt:lpstr>音響の周波数応答計測において 圧力振幅を一定に保持するフィードバック制御と熱音響システムの安定性解析への応用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音響の周波数応答計測において圧力振幅を一定に保持するフィードバック制御と熱音響システムの安定性解析への応用</dc:title>
  <dc:creator>Takumi Nakata</dc:creator>
  <cp:lastModifiedBy>Takumi Nakata</cp:lastModifiedBy>
  <cp:revision>1999</cp:revision>
  <cp:lastPrinted>2016-11-09T08:34:04Z</cp:lastPrinted>
  <dcterms:created xsi:type="dcterms:W3CDTF">2016-08-05T05:55:48Z</dcterms:created>
  <dcterms:modified xsi:type="dcterms:W3CDTF">2016-11-24T09:29:55Z</dcterms:modified>
</cp:coreProperties>
</file>