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28803600" cy="43205400"/>
  <p:notesSz cx="6858000" cy="9144000"/>
  <p:defaultTextStyle>
    <a:defPPr>
      <a:defRPr lang="ja-JP"/>
    </a:defPPr>
    <a:lvl1pPr marL="0" algn="l" defTabSz="4114800" rtl="0" eaLnBrk="1" latinLnBrk="0" hangingPunct="1">
      <a:defRPr kumimoji="1" sz="8100" kern="1200">
        <a:solidFill>
          <a:schemeClr val="tx1"/>
        </a:solidFill>
        <a:latin typeface="+mn-lt"/>
        <a:ea typeface="+mn-ea"/>
        <a:cs typeface="+mn-cs"/>
      </a:defRPr>
    </a:lvl1pPr>
    <a:lvl2pPr marL="2057400" algn="l" defTabSz="4114800" rtl="0" eaLnBrk="1" latinLnBrk="0" hangingPunct="1">
      <a:defRPr kumimoji="1" sz="8100" kern="1200">
        <a:solidFill>
          <a:schemeClr val="tx1"/>
        </a:solidFill>
        <a:latin typeface="+mn-lt"/>
        <a:ea typeface="+mn-ea"/>
        <a:cs typeface="+mn-cs"/>
      </a:defRPr>
    </a:lvl2pPr>
    <a:lvl3pPr marL="4114800" algn="l" defTabSz="4114800" rtl="0" eaLnBrk="1" latinLnBrk="0" hangingPunct="1">
      <a:defRPr kumimoji="1" sz="8100" kern="1200">
        <a:solidFill>
          <a:schemeClr val="tx1"/>
        </a:solidFill>
        <a:latin typeface="+mn-lt"/>
        <a:ea typeface="+mn-ea"/>
        <a:cs typeface="+mn-cs"/>
      </a:defRPr>
    </a:lvl3pPr>
    <a:lvl4pPr marL="6172200" algn="l" defTabSz="4114800" rtl="0" eaLnBrk="1" latinLnBrk="0" hangingPunct="1">
      <a:defRPr kumimoji="1" sz="8100" kern="1200">
        <a:solidFill>
          <a:schemeClr val="tx1"/>
        </a:solidFill>
        <a:latin typeface="+mn-lt"/>
        <a:ea typeface="+mn-ea"/>
        <a:cs typeface="+mn-cs"/>
      </a:defRPr>
    </a:lvl4pPr>
    <a:lvl5pPr marL="8229600" algn="l" defTabSz="4114800" rtl="0" eaLnBrk="1" latinLnBrk="0" hangingPunct="1">
      <a:defRPr kumimoji="1" sz="8100" kern="1200">
        <a:solidFill>
          <a:schemeClr val="tx1"/>
        </a:solidFill>
        <a:latin typeface="+mn-lt"/>
        <a:ea typeface="+mn-ea"/>
        <a:cs typeface="+mn-cs"/>
      </a:defRPr>
    </a:lvl5pPr>
    <a:lvl6pPr marL="10287000" algn="l" defTabSz="4114800" rtl="0" eaLnBrk="1" latinLnBrk="0" hangingPunct="1">
      <a:defRPr kumimoji="1" sz="8100" kern="1200">
        <a:solidFill>
          <a:schemeClr val="tx1"/>
        </a:solidFill>
        <a:latin typeface="+mn-lt"/>
        <a:ea typeface="+mn-ea"/>
        <a:cs typeface="+mn-cs"/>
      </a:defRPr>
    </a:lvl6pPr>
    <a:lvl7pPr marL="12344400" algn="l" defTabSz="4114800" rtl="0" eaLnBrk="1" latinLnBrk="0" hangingPunct="1">
      <a:defRPr kumimoji="1" sz="8100" kern="1200">
        <a:solidFill>
          <a:schemeClr val="tx1"/>
        </a:solidFill>
        <a:latin typeface="+mn-lt"/>
        <a:ea typeface="+mn-ea"/>
        <a:cs typeface="+mn-cs"/>
      </a:defRPr>
    </a:lvl7pPr>
    <a:lvl8pPr marL="14401800" algn="l" defTabSz="4114800" rtl="0" eaLnBrk="1" latinLnBrk="0" hangingPunct="1">
      <a:defRPr kumimoji="1" sz="8100" kern="1200">
        <a:solidFill>
          <a:schemeClr val="tx1"/>
        </a:solidFill>
        <a:latin typeface="+mn-lt"/>
        <a:ea typeface="+mn-ea"/>
        <a:cs typeface="+mn-cs"/>
      </a:defRPr>
    </a:lvl8pPr>
    <a:lvl9pPr marL="16459200" algn="l" defTabSz="4114800" rtl="0" eaLnBrk="1" latinLnBrk="0" hangingPunct="1">
      <a:defRPr kumimoji="1" sz="8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608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>
      <p:cViewPr>
        <p:scale>
          <a:sx n="30" d="100"/>
          <a:sy n="30" d="100"/>
        </p:scale>
        <p:origin x="930" y="1650"/>
      </p:cViewPr>
      <p:guideLst>
        <p:guide orient="horz" pos="13608"/>
        <p:guide pos="9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60270" y="13421680"/>
            <a:ext cx="24483060" cy="9261158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320540" y="24483060"/>
            <a:ext cx="20162520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C304-0D65-4E76-B228-6755E447C204}" type="datetimeFigureOut">
              <a:rPr kumimoji="1" lang="ja-JP" altLang="en-US" smtClean="0"/>
              <a:pPr/>
              <a:t>2013/12/19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A67-15A4-4B36-9B8F-70A6422FC15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C304-0D65-4E76-B228-6755E447C204}" type="datetimeFigureOut">
              <a:rPr kumimoji="1" lang="ja-JP" altLang="en-US" smtClean="0"/>
              <a:pPr/>
              <a:t>2013/12/19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A67-15A4-4B36-9B8F-70A6422FC15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783225" y="10901365"/>
            <a:ext cx="20412551" cy="232249028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35568" y="10901365"/>
            <a:ext cx="60767595" cy="23224902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C304-0D65-4E76-B228-6755E447C204}" type="datetimeFigureOut">
              <a:rPr kumimoji="1" lang="ja-JP" altLang="en-US" smtClean="0"/>
              <a:pPr/>
              <a:t>2013/12/19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A67-15A4-4B36-9B8F-70A6422FC15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C304-0D65-4E76-B228-6755E447C204}" type="datetimeFigureOut">
              <a:rPr kumimoji="1" lang="ja-JP" altLang="en-US" smtClean="0"/>
              <a:pPr/>
              <a:t>2013/12/19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A67-15A4-4B36-9B8F-70A6422FC15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75286" y="27763473"/>
            <a:ext cx="24483060" cy="8581073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275286" y="18312295"/>
            <a:ext cx="24483060" cy="9451178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5740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14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172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296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C304-0D65-4E76-B228-6755E447C204}" type="datetimeFigureOut">
              <a:rPr kumimoji="1" lang="ja-JP" altLang="en-US" smtClean="0"/>
              <a:pPr/>
              <a:t>2013/12/19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A67-15A4-4B36-9B8F-70A6422FC15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35570" y="63507940"/>
            <a:ext cx="40590072" cy="179642453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605700" y="63507940"/>
            <a:ext cx="40590075" cy="179642453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C304-0D65-4E76-B228-6755E447C204}" type="datetimeFigureOut">
              <a:rPr kumimoji="1" lang="ja-JP" altLang="en-US" smtClean="0"/>
              <a:pPr/>
              <a:t>2013/12/19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A67-15A4-4B36-9B8F-70A6422FC15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40180" y="1730219"/>
            <a:ext cx="25923240" cy="72009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440180" y="9671212"/>
            <a:ext cx="12726592" cy="40305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440180" y="13701713"/>
            <a:ext cx="12726592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4631830" y="9671212"/>
            <a:ext cx="12731591" cy="40305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14631830" y="13701713"/>
            <a:ext cx="12731591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C304-0D65-4E76-B228-6755E447C204}" type="datetimeFigureOut">
              <a:rPr kumimoji="1" lang="ja-JP" altLang="en-US" smtClean="0"/>
              <a:pPr/>
              <a:t>2013/12/19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A67-15A4-4B36-9B8F-70A6422FC15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C304-0D65-4E76-B228-6755E447C204}" type="datetimeFigureOut">
              <a:rPr kumimoji="1" lang="ja-JP" altLang="en-US" smtClean="0"/>
              <a:pPr/>
              <a:t>2013/12/19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A67-15A4-4B36-9B8F-70A6422FC15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C304-0D65-4E76-B228-6755E447C204}" type="datetimeFigureOut">
              <a:rPr kumimoji="1" lang="ja-JP" altLang="en-US" smtClean="0"/>
              <a:pPr/>
              <a:t>2013/12/19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A67-15A4-4B36-9B8F-70A6422FC15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40182" y="1720215"/>
            <a:ext cx="9476186" cy="7320915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261407" y="1720218"/>
            <a:ext cx="16102013" cy="36874612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440182" y="9041133"/>
            <a:ext cx="9476186" cy="29553697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C304-0D65-4E76-B228-6755E447C204}" type="datetimeFigureOut">
              <a:rPr kumimoji="1" lang="ja-JP" altLang="en-US" smtClean="0"/>
              <a:pPr/>
              <a:t>2013/12/19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A67-15A4-4B36-9B8F-70A6422FC15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45707" y="30243780"/>
            <a:ext cx="17282160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5645707" y="3860483"/>
            <a:ext cx="17282160" cy="25923240"/>
          </a:xfrm>
        </p:spPr>
        <p:txBody>
          <a:bodyPr/>
          <a:lstStyle>
            <a:lvl1pPr marL="0" indent="0">
              <a:buNone/>
              <a:defRPr sz="14400"/>
            </a:lvl1pPr>
            <a:lvl2pPr marL="2057400" indent="0">
              <a:buNone/>
              <a:defRPr sz="12600"/>
            </a:lvl2pPr>
            <a:lvl3pPr marL="4114800" indent="0">
              <a:buNone/>
              <a:defRPr sz="10800"/>
            </a:lvl3pPr>
            <a:lvl4pPr marL="6172200" indent="0">
              <a:buNone/>
              <a:defRPr sz="9000"/>
            </a:lvl4pPr>
            <a:lvl5pPr marL="8229600" indent="0">
              <a:buNone/>
              <a:defRPr sz="9000"/>
            </a:lvl5pPr>
            <a:lvl6pPr marL="10287000" indent="0">
              <a:buNone/>
              <a:defRPr sz="9000"/>
            </a:lvl6pPr>
            <a:lvl7pPr marL="12344400" indent="0">
              <a:buNone/>
              <a:defRPr sz="9000"/>
            </a:lvl7pPr>
            <a:lvl8pPr marL="14401800" indent="0">
              <a:buNone/>
              <a:defRPr sz="9000"/>
            </a:lvl8pPr>
            <a:lvl9pPr marL="16459200" indent="0">
              <a:buNone/>
              <a:defRPr sz="9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645707" y="33814229"/>
            <a:ext cx="17282160" cy="5070631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C304-0D65-4E76-B228-6755E447C204}" type="datetimeFigureOut">
              <a:rPr kumimoji="1" lang="ja-JP" altLang="en-US" smtClean="0"/>
              <a:pPr/>
              <a:t>2013/12/19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A67-15A4-4B36-9B8F-70A6422FC15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1440180" y="1730219"/>
            <a:ext cx="25923240" cy="7200900"/>
          </a:xfrm>
          <a:prstGeom prst="rect">
            <a:avLst/>
          </a:prstGeom>
        </p:spPr>
        <p:txBody>
          <a:bodyPr vert="horz" lIns="411480" tIns="205740" rIns="411480" bIns="20574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440180" y="10081263"/>
            <a:ext cx="25923240" cy="28513567"/>
          </a:xfrm>
          <a:prstGeom prst="rect">
            <a:avLst/>
          </a:prstGeom>
        </p:spPr>
        <p:txBody>
          <a:bodyPr vert="horz" lIns="411480" tIns="205740" rIns="411480" bIns="20574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440180" y="40045008"/>
            <a:ext cx="67208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8C304-0D65-4E76-B228-6755E447C204}" type="datetimeFigureOut">
              <a:rPr kumimoji="1" lang="ja-JP" altLang="en-US" smtClean="0"/>
              <a:pPr/>
              <a:t>2013/12/19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9841230" y="40045008"/>
            <a:ext cx="91211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20642580" y="40045008"/>
            <a:ext cx="67208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B5A67-15A4-4B36-9B8F-70A6422FC15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14800" rtl="0" eaLnBrk="1" latinLnBrk="0" hangingPunct="1">
        <a:spcBef>
          <a:spcPct val="0"/>
        </a:spcBef>
        <a:buNone/>
        <a:defRPr kumimoji="1"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0" indent="-1543050" algn="l" defTabSz="4114800" rtl="0" eaLnBrk="1" latinLnBrk="0" hangingPunct="1">
        <a:spcBef>
          <a:spcPct val="20000"/>
        </a:spcBef>
        <a:buFont typeface="Arial" pitchFamily="34" charset="0"/>
        <a:buChar char="•"/>
        <a:defRPr kumimoji="1"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275" indent="-1285875" algn="l" defTabSz="4114800" rtl="0" eaLnBrk="1" latinLnBrk="0" hangingPunct="1">
        <a:spcBef>
          <a:spcPct val="20000"/>
        </a:spcBef>
        <a:buFont typeface="Arial" pitchFamily="34" charset="0"/>
        <a:buChar char="–"/>
        <a:defRPr kumimoji="1"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kumimoji="1"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4114800" rtl="0" eaLnBrk="1" latinLnBrk="0" hangingPunct="1">
        <a:spcBef>
          <a:spcPct val="20000"/>
        </a:spcBef>
        <a:buFont typeface="Arial" pitchFamily="34" charset="0"/>
        <a:buChar char="–"/>
        <a:defRPr kumimoji="1"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4114800" rtl="0" eaLnBrk="1" latinLnBrk="0" hangingPunct="1">
        <a:spcBef>
          <a:spcPct val="20000"/>
        </a:spcBef>
        <a:buFont typeface="Arial" pitchFamily="34" charset="0"/>
        <a:buChar char="»"/>
        <a:defRPr kumimoji="1"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kumimoji="1"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kumimoji="1"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kumimoji="1"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kumimoji="1"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114800" rtl="0" eaLnBrk="1" latinLnBrk="0" hangingPunct="1">
        <a:defRPr kumimoji="1"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4114800" rtl="0" eaLnBrk="1" latinLnBrk="0" hangingPunct="1">
        <a:defRPr kumimoji="1"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4114800" rtl="0" eaLnBrk="1" latinLnBrk="0" hangingPunct="1">
        <a:defRPr kumimoji="1"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4114800" rtl="0" eaLnBrk="1" latinLnBrk="0" hangingPunct="1">
        <a:defRPr kumimoji="1"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4114800" rtl="0" eaLnBrk="1" latinLnBrk="0" hangingPunct="1">
        <a:defRPr kumimoji="1"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4114800" rtl="0" eaLnBrk="1" latinLnBrk="0" hangingPunct="1">
        <a:defRPr kumimoji="1"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4114800" rtl="0" eaLnBrk="1" latinLnBrk="0" hangingPunct="1">
        <a:defRPr kumimoji="1"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4114800" rtl="0" eaLnBrk="1" latinLnBrk="0" hangingPunct="1">
        <a:defRPr kumimoji="1"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4114800" rtl="0" eaLnBrk="1" latinLnBrk="0" hangingPunct="1">
        <a:defRPr kumimoji="1"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角丸四角形 118"/>
          <p:cNvSpPr/>
          <p:nvPr/>
        </p:nvSpPr>
        <p:spPr>
          <a:xfrm>
            <a:off x="15337904" y="10945516"/>
            <a:ext cx="12745416" cy="21602400"/>
          </a:xfrm>
          <a:prstGeom prst="roundRect">
            <a:avLst/>
          </a:prstGeom>
          <a:solidFill>
            <a:schemeClr val="bg1"/>
          </a:solidFill>
          <a:ln w="17780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正方形/長方形 117"/>
          <p:cNvSpPr/>
          <p:nvPr/>
        </p:nvSpPr>
        <p:spPr>
          <a:xfrm>
            <a:off x="15337904" y="3960740"/>
            <a:ext cx="12745416" cy="20954328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720280" y="27867396"/>
            <a:ext cx="14041560" cy="14626805"/>
          </a:xfrm>
          <a:prstGeom prst="roundRect">
            <a:avLst/>
          </a:prstGeom>
          <a:solidFill>
            <a:schemeClr val="bg1"/>
          </a:solidFill>
          <a:ln w="1778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sz="4400" dirty="0" smtClean="0"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15481920" y="37876508"/>
            <a:ext cx="12529392" cy="4621286"/>
          </a:xfrm>
          <a:prstGeom prst="roundRect">
            <a:avLst/>
          </a:prstGeom>
          <a:solidFill>
            <a:schemeClr val="bg1"/>
          </a:solidFill>
          <a:ln w="17780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対角する 2 つの角を丸めた四角形 22"/>
          <p:cNvSpPr/>
          <p:nvPr/>
        </p:nvSpPr>
        <p:spPr>
          <a:xfrm>
            <a:off x="15265896" y="37588476"/>
            <a:ext cx="5652628" cy="1373629"/>
          </a:xfrm>
          <a:prstGeom prst="round2Diag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対角する 2 つの角を丸めた四角形 20"/>
          <p:cNvSpPr/>
          <p:nvPr/>
        </p:nvSpPr>
        <p:spPr>
          <a:xfrm>
            <a:off x="504256" y="27579364"/>
            <a:ext cx="9505056" cy="1563338"/>
          </a:xfrm>
          <a:prstGeom prst="round2Diag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1080320" y="3960740"/>
            <a:ext cx="13537504" cy="22754528"/>
          </a:xfrm>
          <a:prstGeom prst="roundRect">
            <a:avLst/>
          </a:prstGeom>
          <a:solidFill>
            <a:schemeClr val="bg1"/>
          </a:solidFill>
          <a:ln w="1778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対角する 2 つの角を丸めた四角形 19"/>
          <p:cNvSpPr/>
          <p:nvPr/>
        </p:nvSpPr>
        <p:spPr>
          <a:xfrm>
            <a:off x="792288" y="3744716"/>
            <a:ext cx="4829417" cy="1340380"/>
          </a:xfrm>
          <a:prstGeom prst="round2Diag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576264" y="648372"/>
            <a:ext cx="27651072" cy="24909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1440360" y="2304556"/>
            <a:ext cx="27147016" cy="123377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4256" y="792388"/>
            <a:ext cx="27795088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28</a:t>
            </a:r>
            <a:r>
              <a:rPr lang="ja-JP" alt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　梁の振動制御系における移動</a:t>
            </a:r>
            <a:r>
              <a:rPr lang="ja-JP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可能なアクチュエータの検討</a:t>
            </a:r>
            <a:endParaRPr kumimoji="1" lang="ja-JP" alt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68352" y="2160540"/>
            <a:ext cx="2743524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 </a:t>
            </a:r>
            <a:r>
              <a:rPr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機械創造工学課程  </a:t>
            </a:r>
            <a:r>
              <a:rPr kumimoji="1" lang="en-US" altLang="ja-JP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13304486</a:t>
            </a:r>
            <a:r>
              <a:rPr kumimoji="1"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 </a:t>
            </a:r>
            <a:r>
              <a:rPr kumimoji="1"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島村健太　 </a:t>
            </a:r>
            <a:r>
              <a:rPr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（</a:t>
            </a:r>
            <a:r>
              <a:rPr kumimoji="1"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指導教員：小林泰秀 准教授）</a:t>
            </a:r>
            <a:endParaRPr kumimoji="1" lang="ja-JP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36304" y="3816724"/>
            <a:ext cx="576064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6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HGP明朝B" pitchFamily="18" charset="-128"/>
              </a:rPr>
              <a:t>１．</a:t>
            </a:r>
            <a:r>
              <a:rPr kumimoji="1" lang="ja-JP" altLang="en-US" sz="6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研究背景</a:t>
            </a:r>
            <a:endParaRPr kumimoji="1" lang="ja-JP" altLang="en-US" sz="6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409912" y="34276108"/>
            <a:ext cx="5688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HGP明朝B" pitchFamily="18" charset="-128"/>
              </a:rPr>
              <a:t>５．今後の予定</a:t>
            </a:r>
            <a:endParaRPr kumimoji="1" lang="ja-JP" altLang="en-US" sz="6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itchFamily="18" charset="-128"/>
              <a:ea typeface="HGP明朝B" pitchFamily="18" charset="-128"/>
            </a:endParaRPr>
          </a:p>
        </p:txBody>
      </p:sp>
      <p:pic>
        <p:nvPicPr>
          <p:cNvPr id="24" name="Picture 2" descr="C:\Documents and Settings\Shimamura\デスクトップ\図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76" y="19874508"/>
            <a:ext cx="12457384" cy="347580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6" name="テキスト ボックス 25"/>
          <p:cNvSpPr txBox="1"/>
          <p:nvPr/>
        </p:nvSpPr>
        <p:spPr>
          <a:xfrm>
            <a:off x="2448472" y="23402900"/>
            <a:ext cx="10369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 smtClean="0">
                <a:latin typeface="Century" pitchFamily="18" charset="0"/>
                <a:ea typeface="HGS明朝B" pitchFamily="18" charset="-128"/>
              </a:rPr>
              <a:t>Fig.3</a:t>
            </a:r>
            <a:r>
              <a:rPr lang="ja-JP" altLang="en-US" sz="4000" b="1" dirty="0" smtClean="0">
                <a:latin typeface="HGS明朝B" pitchFamily="18" charset="-128"/>
                <a:ea typeface="HGS明朝B" pitchFamily="18" charset="-128"/>
              </a:rPr>
              <a:t>　</a:t>
            </a:r>
            <a:r>
              <a:rPr lang="ja-JP" altLang="en-US" sz="4000" b="1" dirty="0" smtClean="0">
                <a:latin typeface="HGP明朝B" pitchFamily="18" charset="-128"/>
                <a:ea typeface="HGP明朝B" pitchFamily="18" charset="-128"/>
              </a:rPr>
              <a:t>移動可能なアクチュエータ</a:t>
            </a:r>
            <a:endParaRPr kumimoji="1" lang="ja-JP" altLang="en-US" sz="4000" b="1" dirty="0"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592488" y="5256884"/>
            <a:ext cx="1108923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柔軟梁</a:t>
            </a:r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の振動抑制に関する研究を行っている</a:t>
            </a:r>
            <a:endParaRPr kumimoji="1"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pPr algn="ctr"/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pPr algn="ctr"/>
            <a:endParaRPr kumimoji="1"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pPr algn="ctr"/>
            <a:r>
              <a:rPr kumimoji="1" lang="ja-JP" altLang="en-US" sz="4000" dirty="0" smtClean="0">
                <a:latin typeface="HGP明朝B" pitchFamily="18" charset="-128"/>
                <a:ea typeface="HGP明朝B" pitchFamily="18" charset="-128"/>
              </a:rPr>
              <a:t>梁の</a:t>
            </a:r>
            <a:r>
              <a:rPr kumimoji="1"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加振点を移動</a:t>
            </a:r>
            <a:r>
              <a:rPr kumimoji="1" lang="ja-JP" altLang="en-US" sz="4000" dirty="0" smtClean="0">
                <a:latin typeface="HGP明朝B" pitchFamily="18" charset="-128"/>
                <a:ea typeface="HGP明朝B" pitchFamily="18" charset="-128"/>
              </a:rPr>
              <a:t>させることで、振動制御に</a:t>
            </a:r>
            <a:endParaRPr kumimoji="1"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pPr algn="ctr"/>
            <a:r>
              <a:rPr kumimoji="1" lang="ja-JP" altLang="en-US" sz="4000" dirty="0" smtClean="0">
                <a:latin typeface="HGP明朝B" pitchFamily="18" charset="-128"/>
                <a:ea typeface="HGP明朝B" pitchFamily="18" charset="-128"/>
              </a:rPr>
              <a:t>どのような影響が起こるかを調べたい</a:t>
            </a:r>
            <a:endParaRPr kumimoji="1"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pPr algn="ctr"/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pPr algn="ctr"/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pPr algn="ctr"/>
            <a:r>
              <a:rPr kumimoji="1" lang="ja-JP" altLang="en-US" sz="4000" dirty="0" smtClean="0">
                <a:latin typeface="HGP明朝B" pitchFamily="18" charset="-128"/>
                <a:ea typeface="HGP明朝B" pitchFamily="18" charset="-128"/>
              </a:rPr>
              <a:t>圧電素子で直接梁を加振させるには取り外し</a:t>
            </a:r>
            <a:endParaRPr kumimoji="1"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pPr algn="ctr"/>
            <a:r>
              <a:rPr kumimoji="1"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不可能</a:t>
            </a:r>
            <a:r>
              <a:rPr kumimoji="1" lang="ja-JP" altLang="en-US" sz="4000" dirty="0" smtClean="0">
                <a:latin typeface="HGP明朝B" pitchFamily="18" charset="-128"/>
                <a:ea typeface="HGP明朝B" pitchFamily="18" charset="-128"/>
              </a:rPr>
              <a:t>になる接着剤を使用しなければならない</a:t>
            </a:r>
            <a:endParaRPr kumimoji="1"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pPr algn="ctr"/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pPr algn="ctr"/>
            <a:endParaRPr kumimoji="1"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pPr algn="ctr"/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加振点の移動が</a:t>
            </a:r>
            <a:r>
              <a:rPr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自由にできない</a:t>
            </a:r>
            <a:endParaRPr kumimoji="1" lang="en-US" altLang="ja-JP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34" name="下矢印 33"/>
          <p:cNvSpPr/>
          <p:nvPr/>
        </p:nvSpPr>
        <p:spPr>
          <a:xfrm>
            <a:off x="7777064" y="6120980"/>
            <a:ext cx="792088" cy="100811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5625936" y="39100644"/>
            <a:ext cx="123853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HGP明朝B" pitchFamily="18" charset="-128"/>
                <a:ea typeface="HGP明朝B" pitchFamily="18" charset="-128"/>
              </a:rPr>
              <a:t>１．選定条件に合うアクチュエータを選定し、仕様を決めて</a:t>
            </a:r>
            <a:endParaRPr kumimoji="1"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r>
              <a:rPr kumimoji="1" lang="ja-JP" altLang="en-US" sz="4000" dirty="0" smtClean="0">
                <a:latin typeface="HGP明朝B" pitchFamily="18" charset="-128"/>
                <a:ea typeface="HGP明朝B" pitchFamily="18" charset="-128"/>
              </a:rPr>
              <a:t>　設計を行う</a:t>
            </a:r>
            <a:endParaRPr kumimoji="1"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r>
              <a:rPr kumimoji="1" lang="ja-JP" altLang="en-US" sz="4000" dirty="0" smtClean="0">
                <a:latin typeface="HGP明朝B" pitchFamily="18" charset="-128"/>
                <a:ea typeface="HGP明朝B" pitchFamily="18" charset="-128"/>
              </a:rPr>
              <a:t>２．設計したアクチュエータを作製し、アクチュエータが</a:t>
            </a:r>
            <a:endParaRPr kumimoji="1"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　</a:t>
            </a:r>
            <a:r>
              <a:rPr kumimoji="1" lang="ja-JP" altLang="en-US" sz="4000" dirty="0" smtClean="0">
                <a:latin typeface="HGP明朝B" pitchFamily="18" charset="-128"/>
                <a:ea typeface="HGP明朝B" pitchFamily="18" charset="-128"/>
              </a:rPr>
              <a:t>与える力で梁が振動</a:t>
            </a:r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できること</a:t>
            </a:r>
            <a:r>
              <a:rPr kumimoji="1" lang="ja-JP" altLang="en-US" sz="4000" dirty="0" smtClean="0">
                <a:latin typeface="HGP明朝B" pitchFamily="18" charset="-128"/>
                <a:ea typeface="HGP明朝B" pitchFamily="18" charset="-128"/>
              </a:rPr>
              <a:t>を確認する</a:t>
            </a:r>
            <a:endParaRPr kumimoji="1" lang="ja-JP" altLang="en-US" sz="4000" dirty="0"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8281120" y="17282220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 smtClean="0">
                <a:latin typeface="Century" pitchFamily="18" charset="0"/>
                <a:ea typeface="HGS明朝B" pitchFamily="18" charset="-128"/>
              </a:rPr>
              <a:t>Fig.2</a:t>
            </a:r>
            <a:r>
              <a:rPr lang="ja-JP" altLang="en-US" sz="4000" b="1" dirty="0" smtClean="0">
                <a:latin typeface="HGS明朝B" pitchFamily="18" charset="-128"/>
                <a:ea typeface="HGS明朝B" pitchFamily="18" charset="-128"/>
              </a:rPr>
              <a:t>　</a:t>
            </a:r>
            <a:r>
              <a:rPr lang="ja-JP" altLang="en-US" sz="4000" b="1" dirty="0" smtClean="0">
                <a:latin typeface="HGP明朝B" pitchFamily="18" charset="-128"/>
                <a:ea typeface="HGP明朝B" pitchFamily="18" charset="-128"/>
              </a:rPr>
              <a:t>現在の圧電素子</a:t>
            </a:r>
            <a:endParaRPr kumimoji="1" lang="ja-JP" altLang="en-US" sz="4000" b="1" dirty="0"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45" name="角丸四角形 44"/>
          <p:cNvSpPr/>
          <p:nvPr/>
        </p:nvSpPr>
        <p:spPr>
          <a:xfrm>
            <a:off x="15553928" y="33195988"/>
            <a:ext cx="12457384" cy="3888432"/>
          </a:xfrm>
          <a:prstGeom prst="roundRect">
            <a:avLst/>
          </a:prstGeom>
          <a:solidFill>
            <a:schemeClr val="bg1"/>
          </a:solidFill>
          <a:ln w="1905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対角する 2 つの角を丸めた四角形 45"/>
          <p:cNvSpPr/>
          <p:nvPr/>
        </p:nvSpPr>
        <p:spPr>
          <a:xfrm>
            <a:off x="15337904" y="32835948"/>
            <a:ext cx="3960440" cy="1368152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5553928" y="32979964"/>
            <a:ext cx="35283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HGP明朝B" pitchFamily="18" charset="-128"/>
              </a:rPr>
              <a:t>３．まとめ</a:t>
            </a:r>
            <a:endParaRPr kumimoji="1" lang="ja-JP" altLang="en-US" sz="6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720280" y="18146316"/>
            <a:ext cx="144018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アクチュエータを</a:t>
            </a:r>
            <a:r>
              <a:rPr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移動可能</a:t>
            </a:r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にすることで</a:t>
            </a:r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pPr algn="ctr"/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加振点を移動させることができる</a:t>
            </a:r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5985976" y="34348116"/>
            <a:ext cx="118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 smtClean="0">
                <a:latin typeface="HGP明朝B" pitchFamily="18" charset="-128"/>
                <a:ea typeface="HGP明朝B" pitchFamily="18" charset="-128"/>
              </a:rPr>
              <a:t>　自由に加振点を移動できるアクチュエータを</a:t>
            </a:r>
            <a:endParaRPr lang="en-US" altLang="ja-JP" sz="4800" dirty="0" smtClean="0">
              <a:latin typeface="HGP明朝B" pitchFamily="18" charset="-128"/>
              <a:ea typeface="HGP明朝B" pitchFamily="18" charset="-128"/>
            </a:endParaRPr>
          </a:p>
          <a:p>
            <a:r>
              <a:rPr lang="ja-JP" altLang="en-US" sz="4800" dirty="0" smtClean="0">
                <a:latin typeface="HGP明朝B" pitchFamily="18" charset="-128"/>
                <a:ea typeface="HGP明朝B" pitchFamily="18" charset="-128"/>
              </a:rPr>
              <a:t>探し、それらを使用する際の</a:t>
            </a:r>
            <a:r>
              <a:rPr lang="ja-JP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メリット</a:t>
            </a:r>
            <a:r>
              <a:rPr lang="ja-JP" altLang="en-US" sz="4800" dirty="0" smtClean="0">
                <a:latin typeface="HGP明朝B" pitchFamily="18" charset="-128"/>
                <a:ea typeface="HGP明朝B" pitchFamily="18" charset="-128"/>
              </a:rPr>
              <a:t>・</a:t>
            </a:r>
            <a:r>
              <a:rPr lang="ja-JP" alt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デメリット</a:t>
            </a:r>
            <a:r>
              <a:rPr lang="ja-JP" altLang="en-US" sz="4800" dirty="0" smtClean="0">
                <a:latin typeface="HGP明朝B" pitchFamily="18" charset="-128"/>
                <a:ea typeface="HGP明朝B" pitchFamily="18" charset="-128"/>
              </a:rPr>
              <a:t>を</a:t>
            </a:r>
            <a:endParaRPr lang="en-US" altLang="ja-JP" sz="4800" dirty="0" smtClean="0">
              <a:latin typeface="HGP明朝B" pitchFamily="18" charset="-128"/>
              <a:ea typeface="HGP明朝B" pitchFamily="18" charset="-128"/>
            </a:endParaRPr>
          </a:p>
          <a:p>
            <a:r>
              <a:rPr lang="ja-JP" altLang="en-US" sz="4800" dirty="0" smtClean="0">
                <a:latin typeface="HGP明朝B" pitchFamily="18" charset="-128"/>
                <a:ea typeface="HGP明朝B" pitchFamily="18" charset="-128"/>
              </a:rPr>
              <a:t>調べた</a:t>
            </a:r>
            <a:endParaRPr lang="en-US" altLang="ja-JP" sz="4800" dirty="0" smtClean="0"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92288" y="27795388"/>
            <a:ext cx="92890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HGP明朝B" pitchFamily="18" charset="-128"/>
              </a:rPr>
              <a:t>２．アクチュエータの検討</a:t>
            </a:r>
            <a:endParaRPr kumimoji="1" lang="ja-JP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58" name="角丸四角形 57"/>
          <p:cNvSpPr/>
          <p:nvPr/>
        </p:nvSpPr>
        <p:spPr>
          <a:xfrm>
            <a:off x="2664496" y="5184876"/>
            <a:ext cx="10873208" cy="7488832"/>
          </a:xfrm>
          <a:prstGeom prst="roundRect">
            <a:avLst/>
          </a:prstGeom>
          <a:noFill/>
          <a:ln w="1016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角丸四角形 58"/>
          <p:cNvSpPr/>
          <p:nvPr/>
        </p:nvSpPr>
        <p:spPr>
          <a:xfrm>
            <a:off x="3672608" y="18146316"/>
            <a:ext cx="8640960" cy="1584176"/>
          </a:xfrm>
          <a:prstGeom prst="round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C:\Documents and Settings\Shimamura\デスクトップ\圧電素子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1080" y="13033748"/>
            <a:ext cx="6336704" cy="4233400"/>
          </a:xfrm>
          <a:prstGeom prst="rect">
            <a:avLst/>
          </a:prstGeom>
          <a:noFill/>
        </p:spPr>
      </p:pic>
      <p:pic>
        <p:nvPicPr>
          <p:cNvPr id="2" name="Picture 2" descr="C:\Documents and Settings\Shimamura\デスクトップ\DSC_0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6424" y="13033748"/>
            <a:ext cx="5568619" cy="4176464"/>
          </a:xfrm>
          <a:prstGeom prst="rect">
            <a:avLst/>
          </a:prstGeom>
          <a:noFill/>
        </p:spPr>
      </p:pic>
      <p:sp>
        <p:nvSpPr>
          <p:cNvPr id="75" name="テキスト ボックス 74"/>
          <p:cNvSpPr txBox="1"/>
          <p:nvPr/>
        </p:nvSpPr>
        <p:spPr>
          <a:xfrm>
            <a:off x="1944416" y="17282220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 smtClean="0">
                <a:latin typeface="Century" pitchFamily="18" charset="0"/>
                <a:ea typeface="HGS明朝B" pitchFamily="18" charset="-128"/>
              </a:rPr>
              <a:t>Fig.1</a:t>
            </a:r>
            <a:r>
              <a:rPr lang="ja-JP" altLang="en-US" sz="4000" b="1" dirty="0" smtClean="0">
                <a:latin typeface="HGS明朝B" pitchFamily="18" charset="-128"/>
                <a:ea typeface="HGS明朝B" pitchFamily="18" charset="-128"/>
              </a:rPr>
              <a:t>　</a:t>
            </a:r>
            <a:r>
              <a:rPr lang="ja-JP" altLang="en-US" sz="4000" b="1" dirty="0" smtClean="0">
                <a:latin typeface="HGP明朝B" pitchFamily="18" charset="-128"/>
                <a:ea typeface="HGP明朝B" pitchFamily="18" charset="-128"/>
              </a:rPr>
              <a:t>両端固定梁</a:t>
            </a:r>
            <a:endParaRPr kumimoji="1" lang="ja-JP" altLang="en-US" sz="4000" b="1" dirty="0"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2664496" y="24411012"/>
            <a:ext cx="1036915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800" b="1" dirty="0" smtClean="0">
                <a:latin typeface="HGP明朝B" pitchFamily="18" charset="-128"/>
                <a:ea typeface="HGP明朝B" pitchFamily="18" charset="-128"/>
              </a:rPr>
              <a:t>ポスター発表までの目的</a:t>
            </a:r>
            <a:endParaRPr lang="en-US" altLang="ja-JP" sz="4800" b="1" dirty="0" smtClean="0">
              <a:latin typeface="HGP明朝B" pitchFamily="18" charset="-128"/>
              <a:ea typeface="HGP明朝B" pitchFamily="18" charset="-128"/>
            </a:endParaRPr>
          </a:p>
          <a:p>
            <a:pPr algn="ctr"/>
            <a:r>
              <a:rPr lang="ja-JP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条件に合うアクチュエータを調べる</a:t>
            </a:r>
            <a:endParaRPr lang="en-US" altLang="ja-JP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78" name="角丸四角形 77"/>
          <p:cNvSpPr/>
          <p:nvPr/>
        </p:nvSpPr>
        <p:spPr>
          <a:xfrm>
            <a:off x="2520480" y="24411012"/>
            <a:ext cx="10585176" cy="1728192"/>
          </a:xfrm>
          <a:prstGeom prst="roundRect">
            <a:avLst/>
          </a:prstGeom>
          <a:noFill/>
          <a:ln w="1016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角丸四角形 78"/>
          <p:cNvSpPr/>
          <p:nvPr/>
        </p:nvSpPr>
        <p:spPr>
          <a:xfrm>
            <a:off x="1728392" y="29523580"/>
            <a:ext cx="11737304" cy="3384376"/>
          </a:xfrm>
          <a:prstGeom prst="roundRect">
            <a:avLst/>
          </a:prstGeom>
          <a:noFill/>
          <a:ln w="127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/>
          <p:cNvSpPr/>
          <p:nvPr/>
        </p:nvSpPr>
        <p:spPr>
          <a:xfrm>
            <a:off x="1800400" y="29595588"/>
            <a:ext cx="118093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アクチュエータの選定条件</a:t>
            </a:r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①</a:t>
            </a:r>
            <a:r>
              <a:rPr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簡単</a:t>
            </a:r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に加振点を移動できる　</a:t>
            </a:r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②力を変化させるために</a:t>
            </a:r>
            <a:r>
              <a:rPr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制御システム</a:t>
            </a:r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を組まない</a:t>
            </a:r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③圧電素子を剥がして捨て、別の場所に新しく貼り直す　</a:t>
            </a:r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　より</a:t>
            </a:r>
            <a:r>
              <a:rPr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低コスト</a:t>
            </a:r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であるもの</a:t>
            </a:r>
            <a:r>
              <a:rPr lang="en-US" altLang="ja-JP" sz="4000" dirty="0" smtClean="0">
                <a:latin typeface="HGP明朝B" pitchFamily="18" charset="-128"/>
                <a:ea typeface="HGP明朝B" pitchFamily="18" charset="-128"/>
              </a:rPr>
              <a:t>(</a:t>
            </a:r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現在の圧電素子：約</a:t>
            </a:r>
            <a:r>
              <a:rPr lang="en-US" altLang="ja-JP" sz="4000" dirty="0" smtClean="0">
                <a:latin typeface="HGP明朝B" pitchFamily="18" charset="-128"/>
                <a:ea typeface="HGP明朝B" pitchFamily="18" charset="-128"/>
              </a:rPr>
              <a:t>7000</a:t>
            </a:r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円</a:t>
            </a:r>
            <a:r>
              <a:rPr lang="en-US" altLang="ja-JP" sz="4000" dirty="0" smtClean="0">
                <a:latin typeface="HGP明朝B" pitchFamily="18" charset="-128"/>
                <a:ea typeface="HGP明朝B" pitchFamily="18" charset="-128"/>
              </a:rPr>
              <a:t>)</a:t>
            </a: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1080320" y="33556028"/>
            <a:ext cx="135375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１．電磁アクチュエータ</a:t>
            </a:r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　電磁石を用いて磁力で梁を交互に引っ張って梁を加振する</a:t>
            </a:r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　 </a:t>
            </a:r>
            <a:r>
              <a:rPr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⇒非接触</a:t>
            </a:r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なので加振点の移動が簡単</a:t>
            </a:r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　梁と電磁石との距離によって磁力を制御する必要がある</a:t>
            </a:r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　 </a:t>
            </a:r>
            <a:r>
              <a:rPr lang="ja-JP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⇒</a:t>
            </a:r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センサを用いた磁力の</a:t>
            </a:r>
            <a:r>
              <a:rPr lang="ja-JP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制御システム</a:t>
            </a:r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が必要　</a:t>
            </a:r>
            <a:endParaRPr kumimoji="1" lang="en-US" altLang="ja-JP" sz="4000" b="1" dirty="0" smtClean="0">
              <a:latin typeface="HGP明朝B" pitchFamily="18" charset="-128"/>
              <a:ea typeface="HGP明朝B" pitchFamily="18" charset="-128"/>
            </a:endParaRPr>
          </a:p>
        </p:txBody>
      </p:sp>
      <p:pic>
        <p:nvPicPr>
          <p:cNvPr id="82" name="図 81" descr="C:\Users\健太\Desktop\j02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440360" y="37660484"/>
            <a:ext cx="3096344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3" descr="C:\Documents and Settings\Shimamura\デスクトップ\図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28792" y="37516468"/>
            <a:ext cx="8899525" cy="2876550"/>
          </a:xfrm>
          <a:prstGeom prst="rect">
            <a:avLst/>
          </a:prstGeom>
          <a:noFill/>
        </p:spPr>
      </p:pic>
      <p:sp>
        <p:nvSpPr>
          <p:cNvPr id="86" name="テキスト ボックス 85"/>
          <p:cNvSpPr txBox="1"/>
          <p:nvPr/>
        </p:nvSpPr>
        <p:spPr>
          <a:xfrm>
            <a:off x="15625936" y="4248772"/>
            <a:ext cx="12457384" cy="1794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２．電磁式・圧電式加振器</a:t>
            </a:r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　・電磁式加振器</a:t>
            </a:r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r>
              <a:rPr kumimoji="1" lang="ja-JP" altLang="en-US" sz="4000" b="1" dirty="0" smtClean="0">
                <a:latin typeface="HGP明朝B" pitchFamily="18" charset="-128"/>
                <a:ea typeface="HGP明朝B" pitchFamily="18" charset="-128"/>
              </a:rPr>
              <a:t>　　</a:t>
            </a:r>
            <a:r>
              <a:rPr kumimoji="1" lang="ja-JP" altLang="en-US" sz="4000" dirty="0" smtClean="0">
                <a:latin typeface="HGP明朝B" pitchFamily="18" charset="-128"/>
                <a:ea typeface="HGP明朝B" pitchFamily="18" charset="-128"/>
              </a:rPr>
              <a:t>コイルに電流が流れると磁場が発生</a:t>
            </a:r>
            <a:endParaRPr kumimoji="1"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r>
              <a:rPr kumimoji="1" lang="ja-JP" altLang="en-US" sz="4000" dirty="0" smtClean="0">
                <a:latin typeface="HGP明朝B" pitchFamily="18" charset="-128"/>
                <a:ea typeface="HGP明朝B" pitchFamily="18" charset="-128"/>
              </a:rPr>
              <a:t>　　</a:t>
            </a:r>
            <a:r>
              <a:rPr kumimoji="1" lang="ja-JP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⇒</a:t>
            </a:r>
            <a:r>
              <a:rPr kumimoji="1" lang="ja-JP" altLang="en-US" sz="4000" dirty="0" smtClean="0">
                <a:latin typeface="HGP明朝B" pitchFamily="18" charset="-128"/>
                <a:ea typeface="HGP明朝B" pitchFamily="18" charset="-128"/>
              </a:rPr>
              <a:t>永久磁石を取り付けた</a:t>
            </a:r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鉄芯を駆動</a:t>
            </a:r>
            <a:endParaRPr lang="en-US" altLang="ja-JP" sz="4000" b="1" dirty="0" smtClean="0">
              <a:latin typeface="HGP明朝B" pitchFamily="18" charset="-128"/>
              <a:ea typeface="HGP明朝B" pitchFamily="18" charset="-128"/>
            </a:endParaRPr>
          </a:p>
          <a:p>
            <a:endParaRPr lang="en-US" altLang="ja-JP" sz="4000" b="1" dirty="0" smtClean="0">
              <a:latin typeface="HGP明朝B" pitchFamily="18" charset="-128"/>
              <a:ea typeface="HGP明朝B" pitchFamily="18" charset="-128"/>
            </a:endParaRPr>
          </a:p>
          <a:p>
            <a:r>
              <a:rPr kumimoji="1" lang="ja-JP" altLang="en-US" sz="4000" b="1" dirty="0" smtClean="0">
                <a:latin typeface="HGP明朝B" pitchFamily="18" charset="-128"/>
                <a:ea typeface="HGP明朝B" pitchFamily="18" charset="-128"/>
              </a:rPr>
              <a:t>　</a:t>
            </a:r>
            <a:r>
              <a:rPr kumimoji="1" lang="ja-JP" altLang="en-US" sz="4000" dirty="0" smtClean="0">
                <a:latin typeface="HGP明朝B" pitchFamily="18" charset="-128"/>
                <a:ea typeface="HGP明朝B" pitchFamily="18" charset="-128"/>
              </a:rPr>
              <a:t>・圧電式加振器</a:t>
            </a:r>
            <a:endParaRPr kumimoji="1"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　　圧電セラミックスディスクを使用</a:t>
            </a:r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　　</a:t>
            </a:r>
            <a:r>
              <a:rPr lang="ja-JP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⇒</a:t>
            </a:r>
            <a:r>
              <a:rPr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電圧変化</a:t>
            </a:r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で加振力変化</a:t>
            </a:r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endParaRPr kumimoji="1"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　　ねじではりに固定する</a:t>
            </a:r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　　</a:t>
            </a:r>
            <a:r>
              <a:rPr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⇒自由に</a:t>
            </a:r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加振点を移動できる</a:t>
            </a:r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endParaRPr kumimoji="1"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r>
              <a:rPr kumimoji="1" lang="ja-JP" altLang="en-US" sz="4000" dirty="0" smtClean="0">
                <a:latin typeface="HGP明朝B" pitchFamily="18" charset="-128"/>
                <a:ea typeface="HGP明朝B" pitchFamily="18" charset="-128"/>
              </a:rPr>
              <a:t>　　値段が数十万円</a:t>
            </a:r>
            <a:endParaRPr kumimoji="1"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　　</a:t>
            </a:r>
            <a:r>
              <a:rPr lang="ja-JP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⇒</a:t>
            </a:r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圧電素子を張り替えて使うほうが</a:t>
            </a:r>
            <a:r>
              <a:rPr lang="ja-JP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安い</a:t>
            </a:r>
            <a:endParaRPr kumimoji="1" lang="en-US" altLang="ja-JP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itchFamily="18" charset="-128"/>
              <a:ea typeface="HGP明朝B" pitchFamily="18" charset="-128"/>
            </a:endParaRPr>
          </a:p>
          <a:p>
            <a:endParaRPr kumimoji="1"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３．モーメントアクチュエータ</a:t>
            </a:r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r>
              <a:rPr kumimoji="1" lang="ja-JP" altLang="en-US" sz="4000" dirty="0" smtClean="0">
                <a:latin typeface="HGP明朝B" pitchFamily="18" charset="-128"/>
                <a:ea typeface="HGP明朝B" pitchFamily="18" charset="-128"/>
              </a:rPr>
              <a:t>　圧電素子の伸縮で発生する力を</a:t>
            </a:r>
            <a:r>
              <a:rPr kumimoji="1" lang="ja-JP" altLang="en-US" sz="4000" dirty="0" smtClean="0">
                <a:latin typeface="HGP明朝B" pitchFamily="18" charset="-128"/>
                <a:ea typeface="HGP明朝B" pitchFamily="18" charset="-128"/>
              </a:rPr>
              <a:t>コラム（土台）に伝える</a:t>
            </a:r>
            <a:endParaRPr kumimoji="1"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r>
              <a:rPr kumimoji="1" lang="ja-JP" altLang="en-US" sz="4000" dirty="0" smtClean="0">
                <a:latin typeface="HGP明朝B" pitchFamily="18" charset="-128"/>
                <a:ea typeface="HGP明朝B" pitchFamily="18" charset="-128"/>
              </a:rPr>
              <a:t>　</a:t>
            </a:r>
            <a:r>
              <a:rPr kumimoji="1" lang="ja-JP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⇒</a:t>
            </a:r>
            <a:r>
              <a:rPr kumimoji="1"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曲げモーメント</a:t>
            </a:r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を</a:t>
            </a:r>
            <a:r>
              <a:rPr kumimoji="1" lang="ja-JP" altLang="en-US" sz="4000" dirty="0" smtClean="0">
                <a:latin typeface="HGP明朝B" pitchFamily="18" charset="-128"/>
                <a:ea typeface="HGP明朝B" pitchFamily="18" charset="-128"/>
              </a:rPr>
              <a:t>梁に作用させることで、梁</a:t>
            </a:r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が</a:t>
            </a:r>
            <a:r>
              <a:rPr kumimoji="1" lang="ja-JP" altLang="en-US" sz="4000" dirty="0" smtClean="0">
                <a:latin typeface="HGP明朝B" pitchFamily="18" charset="-128"/>
                <a:ea typeface="HGP明朝B" pitchFamily="18" charset="-128"/>
              </a:rPr>
              <a:t>振動する</a:t>
            </a:r>
            <a:endParaRPr kumimoji="1"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r>
              <a:rPr kumimoji="1"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　電圧変化</a:t>
            </a:r>
            <a:r>
              <a:rPr kumimoji="1" lang="ja-JP" altLang="en-US" sz="4000" dirty="0" smtClean="0">
                <a:latin typeface="HGP明朝B" pitchFamily="18" charset="-128"/>
                <a:ea typeface="HGP明朝B" pitchFamily="18" charset="-128"/>
              </a:rPr>
              <a:t>で圧電素子の伸縮を調整できる</a:t>
            </a:r>
            <a:endParaRPr kumimoji="1"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　</a:t>
            </a:r>
            <a:r>
              <a:rPr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⇒</a:t>
            </a:r>
            <a:r>
              <a:rPr kumimoji="1" lang="ja-JP" altLang="en-US" sz="4000" dirty="0" smtClean="0">
                <a:latin typeface="HGP明朝B" pitchFamily="18" charset="-128"/>
                <a:ea typeface="HGP明朝B" pitchFamily="18" charset="-128"/>
              </a:rPr>
              <a:t>梁に作用させる</a:t>
            </a:r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曲げ</a:t>
            </a:r>
            <a:r>
              <a:rPr kumimoji="1" lang="ja-JP" altLang="en-US" sz="4000" dirty="0" smtClean="0">
                <a:latin typeface="HGP明朝B" pitchFamily="18" charset="-128"/>
                <a:ea typeface="HGP明朝B" pitchFamily="18" charset="-128"/>
              </a:rPr>
              <a:t>モーメント</a:t>
            </a:r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が制御できる</a:t>
            </a:r>
            <a:endParaRPr kumimoji="1"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r>
              <a:rPr kumimoji="1" lang="ja-JP" altLang="en-US" sz="4000" dirty="0" smtClean="0">
                <a:latin typeface="HGP明朝B" pitchFamily="18" charset="-128"/>
                <a:ea typeface="HGP明朝B" pitchFamily="18" charset="-128"/>
              </a:rPr>
              <a:t>　立体物を取り付ける</a:t>
            </a:r>
            <a:endParaRPr kumimoji="1"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　</a:t>
            </a:r>
            <a:r>
              <a:rPr lang="ja-JP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⇒</a:t>
            </a:r>
            <a:r>
              <a:rPr kumimoji="1" lang="ja-JP" altLang="en-US" sz="4000" dirty="0" smtClean="0">
                <a:latin typeface="HGP明朝B" pitchFamily="18" charset="-128"/>
                <a:ea typeface="HGP明朝B" pitchFamily="18" charset="-128"/>
              </a:rPr>
              <a:t>柔軟梁の動特性に影響が出る</a:t>
            </a:r>
            <a:endParaRPr kumimoji="1" lang="en-US" altLang="ja-JP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itchFamily="18" charset="-128"/>
              <a:ea typeface="HGP明朝B" pitchFamily="18" charset="-128"/>
            </a:endParaRPr>
          </a:p>
          <a:p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endParaRPr kumimoji="1"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endParaRPr kumimoji="1" lang="en-US" altLang="ja-JP" sz="4000" dirty="0" smtClean="0">
              <a:latin typeface="HGP明朝B" pitchFamily="18" charset="-128"/>
              <a:ea typeface="HGP明朝B" pitchFamily="18" charset="-128"/>
            </a:endParaRPr>
          </a:p>
        </p:txBody>
      </p:sp>
      <p:cxnSp>
        <p:nvCxnSpPr>
          <p:cNvPr id="91" name="直線コネクタ 90"/>
          <p:cNvCxnSpPr/>
          <p:nvPr/>
        </p:nvCxnSpPr>
        <p:spPr>
          <a:xfrm>
            <a:off x="15409912" y="24843060"/>
            <a:ext cx="12600000" cy="0"/>
          </a:xfrm>
          <a:prstGeom prst="line">
            <a:avLst/>
          </a:prstGeom>
          <a:ln w="381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/>
          <p:cNvSpPr txBox="1"/>
          <p:nvPr/>
        </p:nvSpPr>
        <p:spPr>
          <a:xfrm>
            <a:off x="15409912" y="37660484"/>
            <a:ext cx="5688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HGP明朝B" pitchFamily="18" charset="-128"/>
              </a:rPr>
              <a:t>４．</a:t>
            </a:r>
            <a:r>
              <a:rPr kumimoji="1" lang="ja-JP" altLang="en-US" sz="6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HGP明朝B" pitchFamily="18" charset="-128"/>
              </a:rPr>
              <a:t>今後の予定</a:t>
            </a:r>
            <a:endParaRPr kumimoji="1" lang="ja-JP" altLang="en-US" sz="6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1224336" y="40396788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 smtClean="0">
                <a:latin typeface="Century" pitchFamily="18" charset="0"/>
                <a:ea typeface="HGS明朝B" pitchFamily="18" charset="-128"/>
              </a:rPr>
              <a:t>Fig.4</a:t>
            </a:r>
            <a:r>
              <a:rPr lang="ja-JP" altLang="en-US" sz="4000" b="1" dirty="0" smtClean="0">
                <a:latin typeface="Century" pitchFamily="18" charset="0"/>
                <a:ea typeface="HGS明朝B" pitchFamily="18" charset="-128"/>
              </a:rPr>
              <a:t>　電磁石</a:t>
            </a:r>
            <a:r>
              <a:rPr lang="ja-JP" altLang="en-US" sz="4000" b="1" dirty="0" smtClean="0">
                <a:latin typeface="HGS明朝B" pitchFamily="18" charset="-128"/>
                <a:ea typeface="HGS明朝B" pitchFamily="18" charset="-128"/>
              </a:rPr>
              <a:t>　</a:t>
            </a:r>
            <a:endParaRPr kumimoji="1" lang="ja-JP" altLang="en-US" sz="4000" b="1" dirty="0"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6696944" y="40396788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 smtClean="0">
                <a:latin typeface="Century" pitchFamily="18" charset="0"/>
                <a:ea typeface="HGS明朝B" pitchFamily="18" charset="-128"/>
              </a:rPr>
              <a:t>Fig.5</a:t>
            </a:r>
            <a:r>
              <a:rPr lang="ja-JP" altLang="en-US" sz="4000" b="1" dirty="0" smtClean="0">
                <a:latin typeface="Century" pitchFamily="18" charset="0"/>
                <a:ea typeface="HGS明朝B" pitchFamily="18" charset="-128"/>
              </a:rPr>
              <a:t>　取り付け予想図</a:t>
            </a:r>
            <a:r>
              <a:rPr lang="ja-JP" altLang="en-US" sz="4000" b="1" dirty="0" smtClean="0">
                <a:latin typeface="HGS明朝B" pitchFamily="18" charset="-128"/>
                <a:ea typeface="HGS明朝B" pitchFamily="18" charset="-128"/>
              </a:rPr>
              <a:t>　</a:t>
            </a:r>
            <a:endParaRPr kumimoji="1" lang="ja-JP" altLang="en-US" sz="4000" b="1" dirty="0">
              <a:latin typeface="HGP明朝B" pitchFamily="18" charset="-128"/>
              <a:ea typeface="HGP明朝B" pitchFamily="18" charset="-128"/>
            </a:endParaRPr>
          </a:p>
        </p:txBody>
      </p:sp>
      <p:pic>
        <p:nvPicPr>
          <p:cNvPr id="108" name="Picture 2" descr="J:\モーメントアクチュエータ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38104" y="19730492"/>
            <a:ext cx="4344617" cy="3600400"/>
          </a:xfrm>
          <a:prstGeom prst="rect">
            <a:avLst/>
          </a:prstGeom>
          <a:noFill/>
        </p:spPr>
      </p:pic>
      <p:pic>
        <p:nvPicPr>
          <p:cNvPr id="109" name="Picture 3" descr="J:\取り付け図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818624" y="19802500"/>
            <a:ext cx="4627079" cy="3600400"/>
          </a:xfrm>
          <a:prstGeom prst="rect">
            <a:avLst/>
          </a:prstGeom>
          <a:noFill/>
        </p:spPr>
      </p:pic>
      <p:pic>
        <p:nvPicPr>
          <p:cNvPr id="110" name="図 109" descr="C:\Users\健太\Desktop\無題.png"/>
          <p:cNvPicPr/>
          <p:nvPr/>
        </p:nvPicPr>
        <p:blipFill>
          <a:blip r:embed="rId9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3042760" y="9073308"/>
            <a:ext cx="4536504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図 110" descr="C:\Users\健太\Desktop\fig21_1.gif"/>
          <p:cNvPicPr/>
          <p:nvPr/>
        </p:nvPicPr>
        <p:blipFill>
          <a:blip r:embed="rId10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4194888" y="4608812"/>
            <a:ext cx="3528392" cy="237626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2" name="表 111"/>
          <p:cNvGraphicFramePr>
            <a:graphicFrameLocks noGrp="1"/>
          </p:cNvGraphicFramePr>
          <p:nvPr/>
        </p:nvGraphicFramePr>
        <p:xfrm>
          <a:off x="16129992" y="25707156"/>
          <a:ext cx="11305255" cy="576072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6048671"/>
                <a:gridCol w="1656184"/>
                <a:gridCol w="1872208"/>
                <a:gridCol w="1728192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HGS明朝B" pitchFamily="18" charset="-128"/>
                          <a:ea typeface="HGS明朝B" pitchFamily="18" charset="-128"/>
                        </a:rPr>
                        <a:t>名称＼条件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HGS明朝B" pitchFamily="18" charset="-128"/>
                        <a:ea typeface="HGS明朝B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①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②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③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05038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latin typeface="HGS明朝B" pitchFamily="18" charset="-128"/>
                          <a:ea typeface="HGS明朝B" pitchFamily="18" charset="-128"/>
                        </a:rPr>
                        <a:t>電磁アクチュエータ</a:t>
                      </a:r>
                      <a:endParaRPr kumimoji="1" lang="ja-JP" altLang="en-US" sz="4800" dirty="0">
                        <a:latin typeface="HGS明朝B" pitchFamily="18" charset="-128"/>
                        <a:ea typeface="HGS明朝B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○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×</a:t>
                      </a:r>
                      <a:endParaRPr kumimoji="1" lang="ja-JP" altLang="en-US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○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6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latin typeface="HGS明朝B" pitchFamily="18" charset="-128"/>
                          <a:ea typeface="HGS明朝B" pitchFamily="18" charset="-128"/>
                        </a:rPr>
                        <a:t>電磁式・圧電式</a:t>
                      </a:r>
                      <a:endParaRPr kumimoji="1" lang="en-US" altLang="ja-JP" sz="4800" dirty="0" smtClean="0">
                        <a:latin typeface="HGS明朝B" pitchFamily="18" charset="-128"/>
                        <a:ea typeface="HGS明朝B" pitchFamily="18" charset="-128"/>
                      </a:endParaRPr>
                    </a:p>
                    <a:p>
                      <a:pPr algn="ctr"/>
                      <a:r>
                        <a:rPr kumimoji="1" lang="ja-JP" altLang="en-US" sz="4800" dirty="0" smtClean="0">
                          <a:latin typeface="HGS明朝B" pitchFamily="18" charset="-128"/>
                          <a:ea typeface="HGS明朝B" pitchFamily="18" charset="-128"/>
                        </a:rPr>
                        <a:t>加振器</a:t>
                      </a:r>
                      <a:endParaRPr kumimoji="1" lang="ja-JP" altLang="en-US" sz="4800" dirty="0">
                        <a:latin typeface="HGS明朝B" pitchFamily="18" charset="-128"/>
                        <a:ea typeface="HGS明朝B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○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△</a:t>
                      </a:r>
                      <a:endParaRPr kumimoji="1" lang="ja-JP" altLang="en-US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×</a:t>
                      </a:r>
                      <a:endParaRPr kumimoji="1" lang="ja-JP" altLang="en-US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latin typeface="HGS明朝B" pitchFamily="18" charset="-128"/>
                          <a:ea typeface="HGS明朝B" pitchFamily="18" charset="-128"/>
                        </a:rPr>
                        <a:t>モーメント</a:t>
                      </a:r>
                      <a:endParaRPr kumimoji="1" lang="en-US" altLang="ja-JP" sz="4800" dirty="0" smtClean="0">
                        <a:latin typeface="HGS明朝B" pitchFamily="18" charset="-128"/>
                        <a:ea typeface="HGS明朝B" pitchFamily="18" charset="-128"/>
                      </a:endParaRPr>
                    </a:p>
                    <a:p>
                      <a:pPr algn="ctr"/>
                      <a:r>
                        <a:rPr kumimoji="1" lang="ja-JP" altLang="en-US" sz="4800" dirty="0" smtClean="0">
                          <a:latin typeface="HGS明朝B" pitchFamily="18" charset="-128"/>
                          <a:ea typeface="HGS明朝B" pitchFamily="18" charset="-128"/>
                        </a:rPr>
                        <a:t>アクチュエータ</a:t>
                      </a:r>
                      <a:endParaRPr kumimoji="1" lang="ja-JP" altLang="en-US" sz="4800" dirty="0">
                        <a:latin typeface="HGS明朝B" pitchFamily="18" charset="-128"/>
                        <a:ea typeface="HGS明朝B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○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○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○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3" name="テキスト ボックス 112"/>
          <p:cNvSpPr txBox="1"/>
          <p:nvPr/>
        </p:nvSpPr>
        <p:spPr>
          <a:xfrm>
            <a:off x="24122880" y="7201100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 smtClean="0">
                <a:latin typeface="Century" pitchFamily="18" charset="0"/>
                <a:ea typeface="HGS明朝B" pitchFamily="18" charset="-128"/>
              </a:rPr>
              <a:t>Fig.6</a:t>
            </a:r>
            <a:r>
              <a:rPr lang="ja-JP" altLang="en-US" sz="4000" b="1" dirty="0" smtClean="0">
                <a:latin typeface="Century" pitchFamily="18" charset="0"/>
                <a:ea typeface="HGS明朝B" pitchFamily="18" charset="-128"/>
              </a:rPr>
              <a:t>　電磁式</a:t>
            </a:r>
            <a:endParaRPr lang="en-US" altLang="ja-JP" sz="4000" b="1" dirty="0" smtClean="0">
              <a:latin typeface="Century" pitchFamily="18" charset="0"/>
              <a:ea typeface="HGS明朝B" pitchFamily="18" charset="-128"/>
            </a:endParaRPr>
          </a:p>
          <a:p>
            <a:pPr algn="ctr"/>
            <a:r>
              <a:rPr lang="ja-JP" altLang="en-US" sz="4000" b="1" dirty="0" smtClean="0">
                <a:latin typeface="Century" pitchFamily="18" charset="0"/>
                <a:ea typeface="HGS明朝B" pitchFamily="18" charset="-128"/>
              </a:rPr>
              <a:t>加振器</a:t>
            </a:r>
            <a:r>
              <a:rPr lang="ja-JP" altLang="en-US" sz="3200" b="1" dirty="0" smtClean="0">
                <a:latin typeface="HGS明朝B" pitchFamily="18" charset="-128"/>
                <a:ea typeface="HGS明朝B" pitchFamily="18" charset="-128"/>
              </a:rPr>
              <a:t>　</a:t>
            </a:r>
            <a:endParaRPr kumimoji="1" lang="ja-JP" altLang="en-US" sz="3200" b="1" dirty="0"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23402800" y="11737604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 smtClean="0">
                <a:latin typeface="Century" pitchFamily="18" charset="0"/>
                <a:ea typeface="HGS明朝B" pitchFamily="18" charset="-128"/>
              </a:rPr>
              <a:t>Fig.7</a:t>
            </a:r>
            <a:r>
              <a:rPr lang="ja-JP" altLang="en-US" sz="4000" b="1" dirty="0" smtClean="0">
                <a:latin typeface="Century" pitchFamily="18" charset="0"/>
                <a:ea typeface="HGS明朝B" pitchFamily="18" charset="-128"/>
              </a:rPr>
              <a:t>　圧電式</a:t>
            </a:r>
            <a:endParaRPr lang="en-US" altLang="ja-JP" sz="4000" b="1" dirty="0" smtClean="0">
              <a:latin typeface="Century" pitchFamily="18" charset="0"/>
              <a:ea typeface="HGS明朝B" pitchFamily="18" charset="-128"/>
            </a:endParaRPr>
          </a:p>
          <a:p>
            <a:pPr algn="ctr"/>
            <a:r>
              <a:rPr lang="ja-JP" altLang="en-US" sz="4000" b="1" dirty="0" smtClean="0">
                <a:latin typeface="Century" pitchFamily="18" charset="0"/>
                <a:ea typeface="HGS明朝B" pitchFamily="18" charset="-128"/>
              </a:rPr>
              <a:t>加振器</a:t>
            </a:r>
            <a:r>
              <a:rPr lang="ja-JP" altLang="en-US" sz="4000" b="1" dirty="0" smtClean="0">
                <a:latin typeface="HGS明朝B" pitchFamily="18" charset="-128"/>
                <a:ea typeface="HGS明朝B" pitchFamily="18" charset="-128"/>
              </a:rPr>
              <a:t>　</a:t>
            </a:r>
            <a:endParaRPr kumimoji="1" lang="ja-JP" altLang="en-US" sz="4000" b="1" dirty="0"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16922080" y="23330892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 smtClean="0">
                <a:latin typeface="Century" pitchFamily="18" charset="0"/>
                <a:ea typeface="HGS明朝B" pitchFamily="18" charset="-128"/>
              </a:rPr>
              <a:t>Fig.8</a:t>
            </a:r>
            <a:r>
              <a:rPr lang="ja-JP" altLang="en-US" sz="4000" b="1" dirty="0" smtClean="0">
                <a:latin typeface="Century" pitchFamily="18" charset="0"/>
                <a:ea typeface="HGS明朝B" pitchFamily="18" charset="-128"/>
              </a:rPr>
              <a:t>　モーメントアクチュエータ</a:t>
            </a:r>
            <a:r>
              <a:rPr lang="ja-JP" altLang="en-US" sz="4000" b="1" dirty="0" smtClean="0">
                <a:latin typeface="HGS明朝B" pitchFamily="18" charset="-128"/>
                <a:ea typeface="HGS明朝B" pitchFamily="18" charset="-128"/>
              </a:rPr>
              <a:t>　</a:t>
            </a:r>
            <a:endParaRPr kumimoji="1" lang="ja-JP" altLang="en-US" sz="4000" b="1" dirty="0"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21962640" y="23402900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 smtClean="0">
                <a:latin typeface="Century" pitchFamily="18" charset="0"/>
                <a:ea typeface="HGS明朝B" pitchFamily="18" charset="-128"/>
              </a:rPr>
              <a:t>Fig.9</a:t>
            </a:r>
            <a:r>
              <a:rPr lang="ja-JP" altLang="en-US" sz="4000" b="1" dirty="0" smtClean="0">
                <a:latin typeface="Century" pitchFamily="18" charset="0"/>
                <a:ea typeface="HGS明朝B" pitchFamily="18" charset="-128"/>
              </a:rPr>
              <a:t>　取り付け図</a:t>
            </a:r>
            <a:r>
              <a:rPr lang="ja-JP" altLang="en-US" sz="4000" b="1" dirty="0" smtClean="0">
                <a:latin typeface="HGS明朝B" pitchFamily="18" charset="-128"/>
                <a:ea typeface="HGS明朝B" pitchFamily="18" charset="-128"/>
              </a:rPr>
              <a:t>　</a:t>
            </a:r>
            <a:endParaRPr kumimoji="1" lang="ja-JP" altLang="en-US" sz="4000" b="1" dirty="0"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18938304" y="25059084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 smtClean="0">
                <a:latin typeface="Century" pitchFamily="18" charset="0"/>
                <a:ea typeface="HGS明朝B" pitchFamily="18" charset="-128"/>
              </a:rPr>
              <a:t>Table.1</a:t>
            </a:r>
            <a:r>
              <a:rPr lang="ja-JP" altLang="en-US" sz="4000" b="1" dirty="0" smtClean="0">
                <a:latin typeface="Century" pitchFamily="18" charset="0"/>
                <a:ea typeface="HGS明朝B" pitchFamily="18" charset="-128"/>
              </a:rPr>
              <a:t>　条件との比較</a:t>
            </a:r>
            <a:r>
              <a:rPr lang="ja-JP" altLang="en-US" sz="4000" b="1" dirty="0" smtClean="0">
                <a:latin typeface="HGS明朝B" pitchFamily="18" charset="-128"/>
                <a:ea typeface="HGS明朝B" pitchFamily="18" charset="-128"/>
              </a:rPr>
              <a:t>　</a:t>
            </a:r>
            <a:endParaRPr kumimoji="1" lang="ja-JP" altLang="en-US" sz="4000" b="1" dirty="0"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120" name="下矢印 119"/>
          <p:cNvSpPr/>
          <p:nvPr/>
        </p:nvSpPr>
        <p:spPr>
          <a:xfrm>
            <a:off x="7777064" y="8569252"/>
            <a:ext cx="792088" cy="100811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下矢印 120"/>
          <p:cNvSpPr/>
          <p:nvPr/>
        </p:nvSpPr>
        <p:spPr>
          <a:xfrm>
            <a:off x="7777064" y="10945516"/>
            <a:ext cx="792088" cy="100811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720280" y="27075308"/>
            <a:ext cx="14041560" cy="15202869"/>
          </a:xfrm>
          <a:prstGeom prst="roundRect">
            <a:avLst/>
          </a:prstGeom>
          <a:solidFill>
            <a:schemeClr val="bg1"/>
          </a:solidFill>
          <a:ln w="1778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64296" y="28587476"/>
            <a:ext cx="13537504" cy="1055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アクチュエータの選定条件</a:t>
            </a:r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　　　　 ①</a:t>
            </a:r>
            <a:r>
              <a:rPr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簡単</a:t>
            </a:r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に加振点を移動できる　</a:t>
            </a:r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pPr algn="ctr"/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②力を変化させるために</a:t>
            </a:r>
            <a:r>
              <a:rPr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制御システム</a:t>
            </a:r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を組まない</a:t>
            </a:r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１．電磁アクチュエータ</a:t>
            </a:r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pPr algn="ctr"/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　</a:t>
            </a:r>
            <a:r>
              <a:rPr lang="en-US" altLang="ja-JP" sz="4000" b="1" dirty="0" smtClean="0">
                <a:latin typeface="Century" pitchFamily="18" charset="0"/>
                <a:ea typeface="HGP明朝B" pitchFamily="18" charset="-128"/>
              </a:rPr>
              <a:t>Table.1</a:t>
            </a:r>
            <a:r>
              <a:rPr lang="en-US" altLang="ja-JP" sz="4000" b="1" dirty="0" smtClean="0">
                <a:latin typeface="HGP明朝B" pitchFamily="18" charset="-128"/>
                <a:ea typeface="HGP明朝B" pitchFamily="18" charset="-128"/>
              </a:rPr>
              <a:t> </a:t>
            </a:r>
            <a:r>
              <a:rPr lang="ja-JP" altLang="en-US" sz="4000" b="1" dirty="0" smtClean="0">
                <a:latin typeface="HGP明朝B" pitchFamily="18" charset="-128"/>
                <a:ea typeface="HGP明朝B" pitchFamily="18" charset="-128"/>
              </a:rPr>
              <a:t>電磁アクチュエータのメリット・デメリット</a:t>
            </a:r>
            <a:endParaRPr lang="en-US" altLang="ja-JP" sz="4000" b="1" dirty="0" smtClean="0">
              <a:latin typeface="HGP明朝B" pitchFamily="18" charset="-128"/>
              <a:ea typeface="HGP明朝B" pitchFamily="18" charset="-128"/>
            </a:endParaRPr>
          </a:p>
          <a:p>
            <a:pPr algn="ctr"/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pPr algn="ctr"/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pPr algn="ctr"/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pPr>
              <a:spcBef>
                <a:spcPts val="4200"/>
              </a:spcBef>
            </a:pPr>
            <a:r>
              <a:rPr kumimoji="1" lang="ja-JP" altLang="en-US" sz="4000" dirty="0" smtClean="0">
                <a:latin typeface="HGP明朝B" pitchFamily="18" charset="-128"/>
                <a:ea typeface="HGP明朝B" pitchFamily="18" charset="-128"/>
              </a:rPr>
              <a:t>２．電磁式・圧電式加振器</a:t>
            </a:r>
            <a:endParaRPr kumimoji="1"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pPr algn="ctr"/>
            <a:r>
              <a:rPr lang="ja-JP" altLang="en-US" sz="4000" b="1" dirty="0" smtClean="0">
                <a:latin typeface="Century" pitchFamily="18" charset="0"/>
                <a:ea typeface="HGP明朝B" pitchFamily="18" charset="-128"/>
              </a:rPr>
              <a:t>　</a:t>
            </a:r>
            <a:r>
              <a:rPr lang="en-US" altLang="ja-JP" sz="4000" b="1" dirty="0" smtClean="0">
                <a:latin typeface="Century" pitchFamily="18" charset="0"/>
                <a:ea typeface="HGP明朝B" pitchFamily="18" charset="-128"/>
              </a:rPr>
              <a:t>Table.2</a:t>
            </a:r>
            <a:r>
              <a:rPr lang="en-US" altLang="ja-JP" sz="4000" b="1" dirty="0" smtClean="0">
                <a:latin typeface="HGP明朝B" pitchFamily="18" charset="-128"/>
                <a:ea typeface="HGP明朝B" pitchFamily="18" charset="-128"/>
              </a:rPr>
              <a:t> </a:t>
            </a:r>
            <a:r>
              <a:rPr lang="ja-JP" altLang="en-US" sz="4000" b="1" dirty="0" smtClean="0">
                <a:latin typeface="HGP明朝B" pitchFamily="18" charset="-128"/>
                <a:ea typeface="HGP明朝B" pitchFamily="18" charset="-128"/>
              </a:rPr>
              <a:t>加振器のメリット・デメリット</a:t>
            </a:r>
            <a:endParaRPr lang="en-US" altLang="ja-JP" sz="4000" b="1" dirty="0" smtClean="0">
              <a:latin typeface="HGP明朝B" pitchFamily="18" charset="-128"/>
              <a:ea typeface="HGP明朝B" pitchFamily="18" charset="-128"/>
            </a:endParaRPr>
          </a:p>
          <a:p>
            <a:pPr algn="ctr"/>
            <a:endParaRPr kumimoji="1"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pPr algn="ctr"/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pPr algn="ctr"/>
            <a:endParaRPr kumimoji="1"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pPr>
              <a:spcBef>
                <a:spcPts val="4200"/>
              </a:spcBef>
            </a:pPr>
            <a:r>
              <a:rPr kumimoji="1" lang="ja-JP" altLang="en-US" sz="4000" dirty="0" smtClean="0">
                <a:latin typeface="HGP明朝B" pitchFamily="18" charset="-128"/>
                <a:ea typeface="HGP明朝B" pitchFamily="18" charset="-128"/>
              </a:rPr>
              <a:t>３．モーメントアクチュエータ</a:t>
            </a:r>
            <a:endParaRPr kumimoji="1"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pPr algn="ctr"/>
            <a:r>
              <a:rPr lang="ja-JP" altLang="en-US" sz="4000" b="1" dirty="0" smtClean="0">
                <a:latin typeface="Century" pitchFamily="18" charset="0"/>
                <a:ea typeface="HGP明朝B" pitchFamily="18" charset="-128"/>
              </a:rPr>
              <a:t>　</a:t>
            </a:r>
            <a:r>
              <a:rPr lang="en-US" altLang="ja-JP" sz="4000" b="1" dirty="0" smtClean="0">
                <a:latin typeface="Century" pitchFamily="18" charset="0"/>
                <a:ea typeface="HGP明朝B" pitchFamily="18" charset="-128"/>
              </a:rPr>
              <a:t>Table.3</a:t>
            </a:r>
            <a:r>
              <a:rPr lang="ja-JP" altLang="en-US" sz="4000" b="1" dirty="0" smtClean="0">
                <a:latin typeface="Century" pitchFamily="18" charset="0"/>
                <a:ea typeface="HGP明朝B" pitchFamily="18" charset="-128"/>
              </a:rPr>
              <a:t>　モーメントアクチュエータのメリット・デメリット</a:t>
            </a:r>
            <a:endParaRPr kumimoji="1" lang="en-US" altLang="ja-JP" sz="4000" b="1" dirty="0" smtClean="0"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76464" y="31899844"/>
            <a:ext cx="43924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HGP明朝B" pitchFamily="18" charset="-128"/>
                <a:ea typeface="HGP明朝B" pitchFamily="18" charset="-128"/>
              </a:rPr>
              <a:t>メリット</a:t>
            </a:r>
            <a:endParaRPr kumimoji="1"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pPr algn="ctr">
              <a:spcBef>
                <a:spcPts val="1200"/>
              </a:spcBef>
            </a:pPr>
            <a:r>
              <a:rPr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非接触</a:t>
            </a:r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で加振点を</a:t>
            </a:r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pPr algn="ctr"/>
            <a:r>
              <a:rPr kumimoji="1" lang="ja-JP" altLang="en-US" sz="4000" dirty="0" smtClean="0">
                <a:latin typeface="HGP明朝B" pitchFamily="18" charset="-128"/>
                <a:ea typeface="HGP明朝B" pitchFamily="18" charset="-128"/>
              </a:rPr>
              <a:t>変えることができる</a:t>
            </a:r>
            <a:endParaRPr kumimoji="1" lang="ja-JP" altLang="en-US" sz="4000" dirty="0"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5409912" y="3960740"/>
            <a:ext cx="12673408" cy="22106457"/>
          </a:xfrm>
          <a:prstGeom prst="roundRect">
            <a:avLst/>
          </a:prstGeom>
          <a:solidFill>
            <a:schemeClr val="bg1"/>
          </a:solidFill>
          <a:ln w="1778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5985976" y="5616924"/>
            <a:ext cx="11665296" cy="3816424"/>
          </a:xfrm>
          <a:prstGeom prst="rect">
            <a:avLst/>
          </a:prstGeom>
          <a:noFill/>
          <a:ln w="1016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5769952" y="5400900"/>
            <a:ext cx="2376263" cy="720080"/>
          </a:xfrm>
          <a:prstGeom prst="rect">
            <a:avLst/>
          </a:prstGeom>
          <a:ln w="635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15481920" y="36580364"/>
            <a:ext cx="12529392" cy="5917430"/>
          </a:xfrm>
          <a:prstGeom prst="roundRect">
            <a:avLst/>
          </a:prstGeom>
          <a:solidFill>
            <a:schemeClr val="bg1"/>
          </a:solidFill>
          <a:ln w="17780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対角する 2 つの角を丸めた四角形 10"/>
          <p:cNvSpPr/>
          <p:nvPr/>
        </p:nvSpPr>
        <p:spPr>
          <a:xfrm>
            <a:off x="15265896" y="36364340"/>
            <a:ext cx="5652628" cy="1373629"/>
          </a:xfrm>
          <a:prstGeom prst="round2Diag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対角する 2 つの角を丸めた四角形 11"/>
          <p:cNvSpPr/>
          <p:nvPr/>
        </p:nvSpPr>
        <p:spPr>
          <a:xfrm>
            <a:off x="15121880" y="3744716"/>
            <a:ext cx="10153128" cy="1371301"/>
          </a:xfrm>
          <a:prstGeom prst="round2Diag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対角する 2 つの角を丸めた四角形 12"/>
          <p:cNvSpPr/>
          <p:nvPr/>
        </p:nvSpPr>
        <p:spPr>
          <a:xfrm>
            <a:off x="360240" y="26859284"/>
            <a:ext cx="9577064" cy="1563338"/>
          </a:xfrm>
          <a:prstGeom prst="round2Diag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1080320" y="3960740"/>
            <a:ext cx="13537504" cy="22394488"/>
          </a:xfrm>
          <a:prstGeom prst="roundRect">
            <a:avLst/>
          </a:prstGeom>
          <a:solidFill>
            <a:schemeClr val="bg1"/>
          </a:solidFill>
          <a:ln w="1778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対角する 2 つの角を丸めた四角形 14"/>
          <p:cNvSpPr/>
          <p:nvPr/>
        </p:nvSpPr>
        <p:spPr>
          <a:xfrm>
            <a:off x="792288" y="3744716"/>
            <a:ext cx="4829417" cy="1340380"/>
          </a:xfrm>
          <a:prstGeom prst="round2Diag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576264" y="648372"/>
            <a:ext cx="27651072" cy="24909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1440360" y="2304556"/>
            <a:ext cx="27147016" cy="123377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04256" y="792388"/>
            <a:ext cx="27795088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28</a:t>
            </a:r>
            <a:r>
              <a:rPr lang="ja-JP" alt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　梁の振動制御系における移動</a:t>
            </a:r>
            <a:r>
              <a:rPr lang="ja-JP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可能なアクチュエータの検討</a:t>
            </a:r>
            <a:endParaRPr kumimoji="1" lang="ja-JP" alt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368352" y="2160540"/>
            <a:ext cx="2743524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 </a:t>
            </a:r>
            <a:r>
              <a:rPr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機械創造工学課程  </a:t>
            </a:r>
            <a:r>
              <a:rPr kumimoji="1" lang="en-US" altLang="ja-JP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13304486</a:t>
            </a:r>
            <a:r>
              <a:rPr kumimoji="1"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 </a:t>
            </a:r>
            <a:r>
              <a:rPr kumimoji="1"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島村健太　 </a:t>
            </a:r>
            <a:r>
              <a:rPr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（</a:t>
            </a:r>
            <a:r>
              <a:rPr kumimoji="1"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指導教員：小林泰秀 准教授）</a:t>
            </a:r>
            <a:endParaRPr kumimoji="1" lang="ja-JP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36304" y="3816724"/>
            <a:ext cx="576064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6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HGP明朝B" pitchFamily="18" charset="-128"/>
              </a:rPr>
              <a:t>１．</a:t>
            </a:r>
            <a:r>
              <a:rPr kumimoji="1" lang="ja-JP" altLang="en-US" sz="6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研究背景</a:t>
            </a:r>
            <a:endParaRPr kumimoji="1" lang="ja-JP" altLang="en-US" sz="6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5337904" y="3888732"/>
            <a:ext cx="12313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HGP明朝B" pitchFamily="18" charset="-128"/>
              </a:rPr>
              <a:t>３</a:t>
            </a:r>
            <a:r>
              <a:rPr kumimoji="1" lang="ja-JP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HGP明朝B" pitchFamily="18" charset="-128"/>
              </a:rPr>
              <a:t>．</a:t>
            </a:r>
            <a:r>
              <a:rPr lang="ja-JP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モーメントアクチュエータ</a:t>
            </a:r>
            <a:endParaRPr kumimoji="1" lang="ja-JP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5409912" y="36436348"/>
            <a:ext cx="5688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HGP明朝B" pitchFamily="18" charset="-128"/>
              </a:rPr>
              <a:t>５．今後の予定</a:t>
            </a:r>
            <a:endParaRPr kumimoji="1" lang="ja-JP" altLang="en-US" sz="6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itchFamily="18" charset="-128"/>
              <a:ea typeface="HGP明朝B" pitchFamily="18" charset="-128"/>
            </a:endParaRPr>
          </a:p>
        </p:txBody>
      </p:sp>
      <p:pic>
        <p:nvPicPr>
          <p:cNvPr id="23" name="Picture 2" descr="C:\Documents and Settings\Shimamura\デスクトップ\図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76" y="21890732"/>
            <a:ext cx="12457384" cy="347580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4" name="テキスト ボックス 23"/>
          <p:cNvSpPr txBox="1"/>
          <p:nvPr/>
        </p:nvSpPr>
        <p:spPr>
          <a:xfrm>
            <a:off x="2592488" y="25491132"/>
            <a:ext cx="10369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 smtClean="0">
                <a:latin typeface="Century" pitchFamily="18" charset="0"/>
                <a:ea typeface="HGS明朝B" pitchFamily="18" charset="-128"/>
              </a:rPr>
              <a:t>Fig.2</a:t>
            </a:r>
            <a:r>
              <a:rPr lang="ja-JP" altLang="en-US" sz="4000" b="1" dirty="0" smtClean="0">
                <a:latin typeface="HGS明朝B" pitchFamily="18" charset="-128"/>
                <a:ea typeface="HGS明朝B" pitchFamily="18" charset="-128"/>
              </a:rPr>
              <a:t>　</a:t>
            </a:r>
            <a:r>
              <a:rPr lang="ja-JP" altLang="en-US" sz="4000" b="1" dirty="0" smtClean="0">
                <a:latin typeface="HGP明朝B" pitchFamily="18" charset="-128"/>
                <a:ea typeface="HGP明朝B" pitchFamily="18" charset="-128"/>
              </a:rPr>
              <a:t>移動可能なアクチュエータ</a:t>
            </a:r>
            <a:endParaRPr kumimoji="1" lang="ja-JP" altLang="en-US" sz="4000" b="1" dirty="0"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6562040" y="14617924"/>
            <a:ext cx="10369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 smtClean="0">
                <a:latin typeface="Century" pitchFamily="18" charset="0"/>
                <a:ea typeface="HGS明朝B" pitchFamily="18" charset="-128"/>
              </a:rPr>
              <a:t>Fig.3</a:t>
            </a:r>
            <a:r>
              <a:rPr lang="en-US" altLang="ja-JP" sz="4000" b="1" dirty="0" smtClean="0">
                <a:latin typeface="HGS明朝B" pitchFamily="18" charset="-128"/>
                <a:ea typeface="HGS明朝B" pitchFamily="18" charset="-128"/>
              </a:rPr>
              <a:t> </a:t>
            </a:r>
            <a:r>
              <a:rPr lang="ja-JP" altLang="en-US" sz="4000" b="1" dirty="0" smtClean="0">
                <a:latin typeface="HGP明朝B" pitchFamily="18" charset="-128"/>
                <a:ea typeface="HGP明朝B" pitchFamily="18" charset="-128"/>
              </a:rPr>
              <a:t>モーメントアクチュエータ＆取り付け図</a:t>
            </a:r>
            <a:endParaRPr kumimoji="1" lang="ja-JP" altLang="en-US" sz="4000" b="1" dirty="0"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440360" y="9001300"/>
            <a:ext cx="131774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HGP明朝B" pitchFamily="18" charset="-128"/>
                <a:ea typeface="HGP明朝B" pitchFamily="18" charset="-128"/>
              </a:rPr>
              <a:t>梁の加振点を移動させることで、振動制御に</a:t>
            </a:r>
            <a:endParaRPr kumimoji="1"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pPr algn="ctr"/>
            <a:r>
              <a:rPr kumimoji="1" lang="ja-JP" altLang="en-US" sz="4000" dirty="0" smtClean="0">
                <a:latin typeface="HGP明朝B" pitchFamily="18" charset="-128"/>
                <a:ea typeface="HGP明朝B" pitchFamily="18" charset="-128"/>
              </a:rPr>
              <a:t>どのような影響が起こるかを調べたい</a:t>
            </a:r>
            <a:endParaRPr kumimoji="1"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pPr algn="ctr"/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pPr algn="ctr"/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pPr algn="ctr"/>
            <a:r>
              <a:rPr kumimoji="1" lang="ja-JP" altLang="en-US" sz="4000" dirty="0" smtClean="0">
                <a:latin typeface="HGP明朝B" pitchFamily="18" charset="-128"/>
                <a:ea typeface="HGP明朝B" pitchFamily="18" charset="-128"/>
              </a:rPr>
              <a:t>圧電素子で直接梁を加振させるには取り外し</a:t>
            </a:r>
            <a:endParaRPr kumimoji="1"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pPr algn="ctr"/>
            <a:r>
              <a:rPr kumimoji="1"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不可能</a:t>
            </a:r>
            <a:r>
              <a:rPr kumimoji="1" lang="ja-JP" altLang="en-US" sz="4000" dirty="0" smtClean="0">
                <a:latin typeface="HGP明朝B" pitchFamily="18" charset="-128"/>
                <a:ea typeface="HGP明朝B" pitchFamily="18" charset="-128"/>
              </a:rPr>
              <a:t>になる接着剤を使用しなければならない</a:t>
            </a:r>
            <a:endParaRPr kumimoji="1"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pPr algn="ctr"/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pPr algn="ctr"/>
            <a:endParaRPr kumimoji="1"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pPr algn="ctr"/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加振点の移動が</a:t>
            </a:r>
            <a:r>
              <a:rPr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自由にできない</a:t>
            </a:r>
            <a:endParaRPr kumimoji="1" lang="en-US" altLang="ja-JP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27" name="下矢印 26"/>
          <p:cNvSpPr/>
          <p:nvPr/>
        </p:nvSpPr>
        <p:spPr>
          <a:xfrm>
            <a:off x="7705056" y="10441460"/>
            <a:ext cx="792088" cy="100811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5841960" y="37732492"/>
            <a:ext cx="129616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Century" pitchFamily="18" charset="0"/>
                <a:ea typeface="HGP明朝B" pitchFamily="18" charset="-128"/>
              </a:rPr>
              <a:t>１．</a:t>
            </a:r>
            <a:r>
              <a:rPr kumimoji="1" lang="ja-JP" altLang="en-US" sz="4000" dirty="0" smtClean="0">
                <a:latin typeface="HGP明朝B" pitchFamily="18" charset="-128"/>
                <a:ea typeface="HGP明朝B" pitchFamily="18" charset="-128"/>
              </a:rPr>
              <a:t>モーメントアクチュエータ</a:t>
            </a:r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の設計を行い、必要な部品</a:t>
            </a:r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r>
              <a:rPr kumimoji="1" lang="ja-JP" altLang="en-US" sz="4000" dirty="0" smtClean="0">
                <a:latin typeface="HGP明朝B" pitchFamily="18" charset="-128"/>
                <a:ea typeface="HGP明朝B" pitchFamily="18" charset="-128"/>
              </a:rPr>
              <a:t>　　を発注し製作する</a:t>
            </a:r>
            <a:endParaRPr kumimoji="1"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r>
              <a:rPr lang="ja-JP" altLang="en-US" sz="4000" dirty="0" smtClean="0">
                <a:latin typeface="Century" pitchFamily="18" charset="0"/>
                <a:ea typeface="HGP明朝B" pitchFamily="18" charset="-128"/>
              </a:rPr>
              <a:t>２</a:t>
            </a:r>
            <a:r>
              <a:rPr kumimoji="1" lang="ja-JP" altLang="en-US" sz="4000" dirty="0" smtClean="0">
                <a:latin typeface="Century" pitchFamily="18" charset="0"/>
                <a:ea typeface="HGP明朝B" pitchFamily="18" charset="-128"/>
              </a:rPr>
              <a:t>．</a:t>
            </a:r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実際に梁に取り付けて加振し、梁が設計通り揺れるか</a:t>
            </a:r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　　確認する</a:t>
            </a:r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endParaRPr kumimoji="1"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r>
              <a:rPr lang="ja-JP" altLang="en-US" sz="4000" dirty="0" smtClean="0">
                <a:latin typeface="Century" pitchFamily="18" charset="0"/>
                <a:ea typeface="HGP明朝B" pitchFamily="18" charset="-128"/>
              </a:rPr>
              <a:t>３．</a:t>
            </a:r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梁の振動制御実験を行う</a:t>
            </a:r>
            <a:endParaRPr kumimoji="1" lang="ja-JP" altLang="en-US" sz="4000" dirty="0"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728392" y="5400900"/>
            <a:ext cx="123853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HGP明朝B" pitchFamily="18" charset="-128"/>
                <a:ea typeface="HGP明朝B" pitchFamily="18" charset="-128"/>
              </a:rPr>
              <a:t>柔軟低剛性材料を用いた大型建造物の</a:t>
            </a:r>
            <a:endParaRPr kumimoji="1"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pPr algn="ctr"/>
            <a:r>
              <a:rPr kumimoji="1" lang="ja-JP" altLang="en-US" sz="4000" dirty="0" smtClean="0">
                <a:latin typeface="HGP明朝B" pitchFamily="18" charset="-128"/>
                <a:ea typeface="HGP明朝B" pitchFamily="18" charset="-128"/>
              </a:rPr>
              <a:t>振動を</a:t>
            </a:r>
            <a:r>
              <a:rPr kumimoji="1"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抑制</a:t>
            </a:r>
            <a:r>
              <a:rPr kumimoji="1" lang="ja-JP" altLang="en-US" sz="4000" dirty="0" smtClean="0">
                <a:latin typeface="HGP明朝B" pitchFamily="18" charset="-128"/>
                <a:ea typeface="HGP明朝B" pitchFamily="18" charset="-128"/>
              </a:rPr>
              <a:t>したい</a:t>
            </a:r>
            <a:endParaRPr kumimoji="1"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pPr algn="ctr"/>
            <a:endParaRPr kumimoji="1"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pPr algn="ctr"/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pPr algn="ctr"/>
            <a:r>
              <a:rPr kumimoji="1"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柔軟梁</a:t>
            </a:r>
            <a:r>
              <a:rPr kumimoji="1" lang="ja-JP" altLang="en-US" sz="4000" dirty="0" smtClean="0">
                <a:latin typeface="HGP明朝B" pitchFamily="18" charset="-128"/>
                <a:ea typeface="HGP明朝B" pitchFamily="18" charset="-128"/>
              </a:rPr>
              <a:t>の振動制御実験を行う</a:t>
            </a:r>
            <a:endParaRPr kumimoji="1" lang="ja-JP" altLang="en-US" sz="4000" dirty="0"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30" name="下矢印 29"/>
          <p:cNvSpPr/>
          <p:nvPr/>
        </p:nvSpPr>
        <p:spPr>
          <a:xfrm>
            <a:off x="7633048" y="6841060"/>
            <a:ext cx="792088" cy="100811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70352" y="20594588"/>
            <a:ext cx="4784720" cy="4558295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16562040" y="24987076"/>
            <a:ext cx="10369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 smtClean="0">
                <a:latin typeface="Century" pitchFamily="18" charset="0"/>
                <a:ea typeface="+mj-ea"/>
              </a:rPr>
              <a:t>Fig.4</a:t>
            </a:r>
            <a:r>
              <a:rPr lang="ja-JP" altLang="en-US" sz="4000" b="1" dirty="0" smtClean="0">
                <a:latin typeface="+mj-ea"/>
                <a:ea typeface="+mj-ea"/>
              </a:rPr>
              <a:t>　</a:t>
            </a:r>
            <a:r>
              <a:rPr lang="ja-JP" altLang="en-US" sz="4000" b="1" dirty="0" smtClean="0">
                <a:latin typeface="HGP明朝B" pitchFamily="18" charset="-128"/>
                <a:ea typeface="HGP明朝B" pitchFamily="18" charset="-128"/>
              </a:rPr>
              <a:t>アクチュエータに加わる力</a:t>
            </a:r>
            <a:endParaRPr kumimoji="1" lang="ja-JP" altLang="en-US" sz="4000" b="1" dirty="0"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520480" y="19082420"/>
            <a:ext cx="10369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 smtClean="0">
                <a:latin typeface="Century" pitchFamily="18" charset="0"/>
                <a:ea typeface="HGS明朝B" pitchFamily="18" charset="-128"/>
              </a:rPr>
              <a:t>Fig.1</a:t>
            </a:r>
            <a:r>
              <a:rPr lang="ja-JP" altLang="en-US" sz="4000" b="1" dirty="0" smtClean="0">
                <a:latin typeface="HGS明朝B" pitchFamily="18" charset="-128"/>
                <a:ea typeface="HGS明朝B" pitchFamily="18" charset="-128"/>
              </a:rPr>
              <a:t>　</a:t>
            </a:r>
            <a:r>
              <a:rPr lang="ja-JP" altLang="en-US" sz="4000" b="1" dirty="0" smtClean="0">
                <a:latin typeface="HGP明朝B" pitchFamily="18" charset="-128"/>
                <a:ea typeface="HGP明朝B" pitchFamily="18" charset="-128"/>
              </a:rPr>
              <a:t>現在の圧電素子の状態</a:t>
            </a:r>
            <a:endParaRPr kumimoji="1" lang="ja-JP" altLang="en-US" sz="4000" b="1" dirty="0"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15409912" y="26859284"/>
            <a:ext cx="12745416" cy="8856984"/>
          </a:xfrm>
          <a:prstGeom prst="roundRect">
            <a:avLst/>
          </a:prstGeom>
          <a:solidFill>
            <a:schemeClr val="bg1"/>
          </a:solidFill>
          <a:ln w="1905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対角する 2 つの角を丸めた四角形 34"/>
          <p:cNvSpPr/>
          <p:nvPr/>
        </p:nvSpPr>
        <p:spPr>
          <a:xfrm>
            <a:off x="15121880" y="26643260"/>
            <a:ext cx="3960440" cy="1368152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5409912" y="26715268"/>
            <a:ext cx="35283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HGP明朝B" pitchFamily="18" charset="-128"/>
              </a:rPr>
              <a:t>４</a:t>
            </a:r>
            <a:r>
              <a:rPr kumimoji="1" lang="ja-JP" altLang="en-US" sz="6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HGP明朝B" pitchFamily="18" charset="-128"/>
              </a:rPr>
              <a:t>．</a:t>
            </a:r>
            <a:r>
              <a:rPr lang="ja-JP" altLang="en-US" sz="6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HGP明朝B" pitchFamily="18" charset="-128"/>
              </a:rPr>
              <a:t>まとめ</a:t>
            </a:r>
            <a:endParaRPr kumimoji="1" lang="ja-JP" altLang="en-US" sz="6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792288" y="20234548"/>
            <a:ext cx="144018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アクチュエータを</a:t>
            </a:r>
            <a:r>
              <a:rPr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移動可能</a:t>
            </a:r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にすることで</a:t>
            </a:r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pPr algn="ctr"/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加振点を移動させることができる</a:t>
            </a:r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5625936" y="28083420"/>
            <a:ext cx="126012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 smtClean="0">
                <a:latin typeface="Century" pitchFamily="18" charset="0"/>
                <a:ea typeface="HGP明朝B" pitchFamily="18" charset="-128"/>
              </a:rPr>
              <a:t>１．</a:t>
            </a:r>
            <a:r>
              <a:rPr lang="ja-JP" altLang="en-US" sz="4800" dirty="0" smtClean="0">
                <a:latin typeface="HGP明朝B" pitchFamily="18" charset="-128"/>
                <a:ea typeface="HGP明朝B" pitchFamily="18" charset="-128"/>
              </a:rPr>
              <a:t>自由に加振点を移動できるアクチュエータを</a:t>
            </a:r>
            <a:endParaRPr lang="en-US" altLang="ja-JP" sz="4800" dirty="0" smtClean="0">
              <a:latin typeface="HGP明朝B" pitchFamily="18" charset="-128"/>
              <a:ea typeface="HGP明朝B" pitchFamily="18" charset="-128"/>
            </a:endParaRPr>
          </a:p>
          <a:p>
            <a:r>
              <a:rPr lang="ja-JP" altLang="en-US" sz="4800" dirty="0" smtClean="0">
                <a:latin typeface="HGP明朝B" pitchFamily="18" charset="-128"/>
                <a:ea typeface="HGP明朝B" pitchFamily="18" charset="-128"/>
              </a:rPr>
              <a:t>　探し、それらを使用する際の</a:t>
            </a:r>
            <a:r>
              <a:rPr lang="ja-JP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メリット</a:t>
            </a:r>
            <a:r>
              <a:rPr lang="ja-JP" altLang="en-US" sz="4800" dirty="0" smtClean="0">
                <a:latin typeface="HGP明朝B" pitchFamily="18" charset="-128"/>
                <a:ea typeface="HGP明朝B" pitchFamily="18" charset="-128"/>
              </a:rPr>
              <a:t>・</a:t>
            </a:r>
            <a:r>
              <a:rPr lang="ja-JP" alt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デメリット</a:t>
            </a:r>
            <a:r>
              <a:rPr lang="ja-JP" altLang="en-US" sz="4800" dirty="0" smtClean="0">
                <a:latin typeface="HGP明朝B" pitchFamily="18" charset="-128"/>
                <a:ea typeface="HGP明朝B" pitchFamily="18" charset="-128"/>
              </a:rPr>
              <a:t>を</a:t>
            </a:r>
            <a:endParaRPr lang="en-US" altLang="ja-JP" sz="4800" dirty="0" smtClean="0">
              <a:latin typeface="HGP明朝B" pitchFamily="18" charset="-128"/>
              <a:ea typeface="HGP明朝B" pitchFamily="18" charset="-128"/>
            </a:endParaRPr>
          </a:p>
          <a:p>
            <a:r>
              <a:rPr lang="ja-JP" altLang="en-US" sz="4800" dirty="0" smtClean="0">
                <a:latin typeface="HGP明朝B" pitchFamily="18" charset="-128"/>
                <a:ea typeface="HGP明朝B" pitchFamily="18" charset="-128"/>
              </a:rPr>
              <a:t>　調べた</a:t>
            </a:r>
            <a:endParaRPr lang="en-US" altLang="ja-JP" sz="4800" dirty="0" smtClean="0">
              <a:latin typeface="HGP明朝B" pitchFamily="18" charset="-128"/>
              <a:ea typeface="HGP明朝B" pitchFamily="18" charset="-128"/>
            </a:endParaRPr>
          </a:p>
          <a:p>
            <a:pPr>
              <a:spcBef>
                <a:spcPts val="2400"/>
              </a:spcBef>
            </a:pPr>
            <a:r>
              <a:rPr lang="ja-JP" altLang="en-US" sz="4800" dirty="0" smtClean="0">
                <a:latin typeface="Century" pitchFamily="18" charset="0"/>
                <a:ea typeface="HGP明朝B" pitchFamily="18" charset="-128"/>
              </a:rPr>
              <a:t>２．</a:t>
            </a:r>
            <a:r>
              <a:rPr lang="ja-JP" altLang="en-US" sz="4800" dirty="0" smtClean="0">
                <a:latin typeface="HGP明朝B" pitchFamily="18" charset="-128"/>
                <a:ea typeface="HGP明朝B" pitchFamily="18" charset="-128"/>
              </a:rPr>
              <a:t>探したアクチュエータの中から、デメリットを解</a:t>
            </a:r>
            <a:endParaRPr lang="en-US" altLang="ja-JP" sz="4800" dirty="0" smtClean="0">
              <a:latin typeface="HGP明朝B" pitchFamily="18" charset="-128"/>
              <a:ea typeface="HGP明朝B" pitchFamily="18" charset="-128"/>
            </a:endParaRPr>
          </a:p>
          <a:p>
            <a:r>
              <a:rPr lang="ja-JP" altLang="en-US" sz="4800" dirty="0" smtClean="0">
                <a:latin typeface="HGP明朝B" pitchFamily="18" charset="-128"/>
                <a:ea typeface="HGP明朝B" pitchFamily="18" charset="-128"/>
              </a:rPr>
              <a:t>　決できる</a:t>
            </a:r>
            <a:r>
              <a:rPr lang="ja-JP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モーメントアクチュエータ</a:t>
            </a:r>
            <a:r>
              <a:rPr lang="ja-JP" altLang="en-US" sz="4800" dirty="0" smtClean="0">
                <a:latin typeface="HGP明朝B" pitchFamily="18" charset="-128"/>
                <a:ea typeface="HGP明朝B" pitchFamily="18" charset="-128"/>
              </a:rPr>
              <a:t>を使用する</a:t>
            </a:r>
            <a:endParaRPr lang="en-US" altLang="ja-JP" sz="4800" dirty="0" smtClean="0">
              <a:latin typeface="HGP明朝B" pitchFamily="18" charset="-128"/>
              <a:ea typeface="HGP明朝B" pitchFamily="18" charset="-128"/>
            </a:endParaRPr>
          </a:p>
          <a:p>
            <a:r>
              <a:rPr lang="ja-JP" altLang="en-US" sz="4800" dirty="0" smtClean="0">
                <a:latin typeface="HGP明朝B" pitchFamily="18" charset="-128"/>
                <a:ea typeface="HGP明朝B" pitchFamily="18" charset="-128"/>
              </a:rPr>
              <a:t>　ことにした</a:t>
            </a:r>
            <a:endParaRPr lang="en-US" altLang="ja-JP" sz="4800" dirty="0" smtClean="0">
              <a:latin typeface="HGP明朝B" pitchFamily="18" charset="-128"/>
              <a:ea typeface="HGP明朝B" pitchFamily="18" charset="-128"/>
            </a:endParaRPr>
          </a:p>
          <a:p>
            <a:pPr>
              <a:spcBef>
                <a:spcPts val="2400"/>
              </a:spcBef>
            </a:pPr>
            <a:r>
              <a:rPr lang="ja-JP" altLang="en-US" sz="4800" dirty="0" smtClean="0">
                <a:latin typeface="Century" pitchFamily="18" charset="0"/>
                <a:ea typeface="HGP明朝B" pitchFamily="18" charset="-128"/>
              </a:rPr>
              <a:t>３．</a:t>
            </a:r>
            <a:r>
              <a:rPr lang="ja-JP" altLang="en-US" sz="4800" dirty="0" smtClean="0">
                <a:latin typeface="HGP明朝B" pitchFamily="18" charset="-128"/>
                <a:ea typeface="HGP明朝B" pitchFamily="18" charset="-128"/>
              </a:rPr>
              <a:t>梁の仕様に合わせたモーメントアクチュエータ</a:t>
            </a:r>
            <a:endParaRPr lang="en-US" altLang="ja-JP" sz="4800" dirty="0" smtClean="0">
              <a:latin typeface="HGP明朝B" pitchFamily="18" charset="-128"/>
              <a:ea typeface="HGP明朝B" pitchFamily="18" charset="-128"/>
            </a:endParaRPr>
          </a:p>
          <a:p>
            <a:r>
              <a:rPr lang="ja-JP" altLang="en-US" sz="4800" dirty="0" smtClean="0">
                <a:latin typeface="HGP明朝B" pitchFamily="18" charset="-128"/>
                <a:ea typeface="HGP明朝B" pitchFamily="18" charset="-128"/>
              </a:rPr>
              <a:t>　を設計し、梁の</a:t>
            </a:r>
            <a:r>
              <a:rPr lang="ja-JP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振動制御実験</a:t>
            </a:r>
            <a:r>
              <a:rPr lang="ja-JP" altLang="en-US" sz="4800" dirty="0" smtClean="0">
                <a:latin typeface="HGP明朝B" pitchFamily="18" charset="-128"/>
                <a:ea typeface="HGP明朝B" pitchFamily="18" charset="-128"/>
              </a:rPr>
              <a:t>を行う</a:t>
            </a:r>
            <a:endParaRPr lang="en-US" altLang="ja-JP" sz="4800" dirty="0" smtClean="0"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39" name="下矢印 38"/>
          <p:cNvSpPr/>
          <p:nvPr/>
        </p:nvSpPr>
        <p:spPr>
          <a:xfrm>
            <a:off x="7705056" y="12817724"/>
            <a:ext cx="792088" cy="108012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76264" y="27003300"/>
            <a:ext cx="11593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HGP明朝B" pitchFamily="18" charset="-128"/>
              </a:rPr>
              <a:t>２</a:t>
            </a:r>
            <a:r>
              <a:rPr kumimoji="1" lang="ja-JP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HGP明朝B" pitchFamily="18" charset="-128"/>
              </a:rPr>
              <a:t>．配属からの</a:t>
            </a:r>
            <a:r>
              <a:rPr kumimoji="1" lang="ja-JP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研究の流れ</a:t>
            </a:r>
            <a:endParaRPr kumimoji="1" lang="ja-JP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2520480" y="5400900"/>
            <a:ext cx="10801200" cy="3312368"/>
          </a:xfrm>
          <a:prstGeom prst="roundRect">
            <a:avLst/>
          </a:prstGeom>
          <a:noFill/>
          <a:ln w="1016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角丸四角形 41"/>
          <p:cNvSpPr/>
          <p:nvPr/>
        </p:nvSpPr>
        <p:spPr>
          <a:xfrm>
            <a:off x="2520480" y="8929292"/>
            <a:ext cx="10873208" cy="5688632"/>
          </a:xfrm>
          <a:prstGeom prst="roundRect">
            <a:avLst/>
          </a:prstGeom>
          <a:noFill/>
          <a:ln w="1016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角丸四角形 42"/>
          <p:cNvSpPr/>
          <p:nvPr/>
        </p:nvSpPr>
        <p:spPr>
          <a:xfrm>
            <a:off x="3600600" y="20162540"/>
            <a:ext cx="8640960" cy="1584176"/>
          </a:xfrm>
          <a:prstGeom prst="round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4" name="Picture 2" descr="C:\Documents and Settings\Shimamura\デスクトップ\圧電素子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2728" y="14905956"/>
            <a:ext cx="6192688" cy="4137186"/>
          </a:xfrm>
          <a:prstGeom prst="rect">
            <a:avLst/>
          </a:prstGeom>
          <a:noFill/>
        </p:spPr>
      </p:pic>
      <p:pic>
        <p:nvPicPr>
          <p:cNvPr id="45" name="Picture 2" descr="J:\モーメントアクチュエータ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29992" y="9793388"/>
            <a:ext cx="5544616" cy="4594844"/>
          </a:xfrm>
          <a:prstGeom prst="rect">
            <a:avLst/>
          </a:prstGeom>
          <a:noFill/>
        </p:spPr>
      </p:pic>
      <p:pic>
        <p:nvPicPr>
          <p:cNvPr id="46" name="Picture 3" descr="J:\取り付け図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818624" y="9793388"/>
            <a:ext cx="5922658" cy="4608512"/>
          </a:xfrm>
          <a:prstGeom prst="rect">
            <a:avLst/>
          </a:prstGeom>
          <a:noFill/>
        </p:spPr>
      </p:pic>
      <p:sp>
        <p:nvSpPr>
          <p:cNvPr id="47" name="正方形/長方形 46"/>
          <p:cNvSpPr/>
          <p:nvPr/>
        </p:nvSpPr>
        <p:spPr>
          <a:xfrm>
            <a:off x="15913968" y="16346116"/>
            <a:ext cx="11737304" cy="4248472"/>
          </a:xfrm>
          <a:prstGeom prst="rect">
            <a:avLst/>
          </a:prstGeom>
          <a:solidFill>
            <a:schemeClr val="bg1"/>
          </a:solidFill>
          <a:ln w="1016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15697944" y="16058084"/>
            <a:ext cx="2304256" cy="648072"/>
          </a:xfrm>
          <a:prstGeom prst="rect">
            <a:avLst/>
          </a:prstGeom>
          <a:ln w="635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6057984" y="16778164"/>
            <a:ext cx="1152128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１．２つの積層型圧電素子を</a:t>
            </a:r>
            <a:r>
              <a:rPr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直列</a:t>
            </a:r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に配置し電圧を作用</a:t>
            </a:r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　　させることで、圧電素子が伸縮する</a:t>
            </a:r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　　伸縮による力を利用して両端の</a:t>
            </a:r>
            <a:r>
              <a:rPr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コラムを加振</a:t>
            </a:r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する</a:t>
            </a:r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２．コラム加振時に発生した力を</a:t>
            </a:r>
            <a:r>
              <a:rPr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曲げモーメント</a:t>
            </a:r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として</a:t>
            </a:r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　　梁に作用させることで梁を振動させる</a:t>
            </a:r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5841960" y="5400900"/>
            <a:ext cx="2232248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HGP明朝B" pitchFamily="18" charset="-128"/>
                <a:ea typeface="HGP明朝B" pitchFamily="18" charset="-128"/>
              </a:rPr>
              <a:t>装置概要</a:t>
            </a:r>
            <a:endParaRPr kumimoji="1" lang="ja-JP" altLang="en-US" sz="4000" dirty="0"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5697944" y="15986076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HGP明朝B" pitchFamily="18" charset="-128"/>
                <a:ea typeface="HGP明朝B" pitchFamily="18" charset="-128"/>
              </a:rPr>
              <a:t>加振方法</a:t>
            </a:r>
            <a:endParaRPr kumimoji="1" lang="ja-JP" altLang="en-US" sz="4000" dirty="0"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6129992" y="6120980"/>
            <a:ext cx="122413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１．圧電素子の伸縮で発生する力を</a:t>
            </a:r>
            <a:r>
              <a:rPr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モーメント力</a:t>
            </a:r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として</a:t>
            </a:r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r>
              <a:rPr lang="en-US" altLang="ja-JP" sz="4000" dirty="0" smtClean="0">
                <a:latin typeface="HGP明朝B" pitchFamily="18" charset="-128"/>
                <a:ea typeface="HGP明朝B" pitchFamily="18" charset="-128"/>
              </a:rPr>
              <a:t>   </a:t>
            </a:r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梁に伝えることで、梁を振動させるアクチュエータ</a:t>
            </a:r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２．圧電素子が十分な力を発生させるために、ボルトと</a:t>
            </a:r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　 ナットを使用して圧電素子に</a:t>
            </a:r>
            <a:r>
              <a:rPr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予荷重</a:t>
            </a:r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を与える</a:t>
            </a:r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2376464" y="31899844"/>
            <a:ext cx="10729192" cy="208823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6624936" y="31899844"/>
            <a:ext cx="66247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HGP明朝B" pitchFamily="18" charset="-128"/>
                <a:ea typeface="HGP明朝B" pitchFamily="18" charset="-128"/>
              </a:rPr>
              <a:t>デメリット</a:t>
            </a:r>
            <a:endParaRPr kumimoji="1"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pPr algn="ctr">
              <a:spcBef>
                <a:spcPts val="1200"/>
              </a:spcBef>
            </a:pPr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電磁力を変えるにはセンサを用いた</a:t>
            </a:r>
            <a:r>
              <a:rPr lang="ja-JP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制御システム</a:t>
            </a:r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が</a:t>
            </a:r>
            <a:r>
              <a:rPr lang="ja-JP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必要</a:t>
            </a:r>
            <a:endParaRPr lang="en-US" altLang="ja-JP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itchFamily="18" charset="-128"/>
              <a:ea typeface="HGP明朝B" pitchFamily="18" charset="-128"/>
            </a:endParaRPr>
          </a:p>
        </p:txBody>
      </p:sp>
      <p:cxnSp>
        <p:nvCxnSpPr>
          <p:cNvPr id="55" name="直線コネクタ 54"/>
          <p:cNvCxnSpPr/>
          <p:nvPr/>
        </p:nvCxnSpPr>
        <p:spPr>
          <a:xfrm>
            <a:off x="6768952" y="31899844"/>
            <a:ext cx="0" cy="20882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 flipH="1">
            <a:off x="2376464" y="32691932"/>
            <a:ext cx="107291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6840960" y="35500244"/>
            <a:ext cx="66247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HGP明朝B" pitchFamily="18" charset="-128"/>
                <a:ea typeface="HGP明朝B" pitchFamily="18" charset="-128"/>
              </a:rPr>
              <a:t>デメリット</a:t>
            </a:r>
            <a:endParaRPr kumimoji="1"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pPr algn="ctr">
              <a:spcBef>
                <a:spcPts val="600"/>
              </a:spcBef>
            </a:pPr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値段が</a:t>
            </a:r>
            <a:r>
              <a:rPr lang="ja-JP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高く</a:t>
            </a:r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、圧電素子を</a:t>
            </a:r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pPr algn="ctr"/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張り替えたほうが</a:t>
            </a:r>
            <a:r>
              <a:rPr lang="ja-JP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安い</a:t>
            </a:r>
            <a:endParaRPr lang="en-US" altLang="ja-JP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2664496" y="35500244"/>
            <a:ext cx="10153128" cy="208823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664496" y="35500244"/>
            <a:ext cx="46805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HGP明朝B" pitchFamily="18" charset="-128"/>
                <a:ea typeface="HGP明朝B" pitchFamily="18" charset="-128"/>
              </a:rPr>
              <a:t>メリット</a:t>
            </a:r>
            <a:endParaRPr kumimoji="1"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pPr algn="ctr">
              <a:spcBef>
                <a:spcPts val="600"/>
              </a:spcBef>
            </a:pPr>
            <a:r>
              <a:rPr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電圧変化</a:t>
            </a:r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で加振力を</a:t>
            </a:r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pPr algn="ctr"/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調整できる</a:t>
            </a:r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</p:txBody>
      </p:sp>
      <p:cxnSp>
        <p:nvCxnSpPr>
          <p:cNvPr id="60" name="直線コネクタ 59"/>
          <p:cNvCxnSpPr/>
          <p:nvPr/>
        </p:nvCxnSpPr>
        <p:spPr>
          <a:xfrm>
            <a:off x="7489032" y="35500244"/>
            <a:ext cx="0" cy="20882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 flipH="1">
            <a:off x="2664496" y="36220324"/>
            <a:ext cx="101531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1872408" y="39028636"/>
            <a:ext cx="46805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HGP明朝B" pitchFamily="18" charset="-128"/>
                <a:ea typeface="HGP明朝B" pitchFamily="18" charset="-128"/>
              </a:rPr>
              <a:t>メリット</a:t>
            </a:r>
            <a:endParaRPr kumimoji="1"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pPr algn="ctr">
              <a:spcBef>
                <a:spcPts val="600"/>
              </a:spcBef>
            </a:pPr>
            <a:r>
              <a:rPr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電圧変化</a:t>
            </a:r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で発生力を</a:t>
            </a:r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pPr algn="ctr"/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調整できる</a:t>
            </a:r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1872408" y="39028636"/>
            <a:ext cx="11809312" cy="208823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6552928" y="39028636"/>
            <a:ext cx="7200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HGP明朝B" pitchFamily="18" charset="-128"/>
                <a:ea typeface="HGP明朝B" pitchFamily="18" charset="-128"/>
              </a:rPr>
              <a:t>デメリット</a:t>
            </a:r>
            <a:endParaRPr kumimoji="1"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pPr algn="ctr">
              <a:spcBef>
                <a:spcPts val="600"/>
              </a:spcBef>
            </a:pPr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立体物を梁につけるので</a:t>
            </a:r>
            <a:endParaRPr lang="en-US" altLang="ja-JP" sz="4000" dirty="0" smtClean="0">
              <a:latin typeface="HGP明朝B" pitchFamily="18" charset="-128"/>
              <a:ea typeface="HGP明朝B" pitchFamily="18" charset="-128"/>
            </a:endParaRPr>
          </a:p>
          <a:p>
            <a:pPr algn="ctr"/>
            <a:r>
              <a:rPr lang="ja-JP" altLang="en-US" sz="4000" dirty="0" smtClean="0">
                <a:latin typeface="HGP明朝B" pitchFamily="18" charset="-128"/>
                <a:ea typeface="HGP明朝B" pitchFamily="18" charset="-128"/>
              </a:rPr>
              <a:t>柔軟梁の物理モデルと</a:t>
            </a:r>
            <a:r>
              <a:rPr lang="ja-JP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itchFamily="18" charset="-128"/>
                <a:ea typeface="HGP明朝B" pitchFamily="18" charset="-128"/>
              </a:rPr>
              <a:t>合わない</a:t>
            </a:r>
            <a:endParaRPr kumimoji="1" lang="en-US" altLang="ja-JP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itchFamily="18" charset="-128"/>
              <a:ea typeface="HGP明朝B" pitchFamily="18" charset="-128"/>
            </a:endParaRPr>
          </a:p>
        </p:txBody>
      </p:sp>
      <p:cxnSp>
        <p:nvCxnSpPr>
          <p:cNvPr id="65" name="直線コネクタ 64"/>
          <p:cNvCxnSpPr/>
          <p:nvPr/>
        </p:nvCxnSpPr>
        <p:spPr>
          <a:xfrm flipH="1">
            <a:off x="1872408" y="39748716"/>
            <a:ext cx="118093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>
            <a:off x="6624936" y="39028636"/>
            <a:ext cx="0" cy="20882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角丸四角形 66"/>
          <p:cNvSpPr/>
          <p:nvPr/>
        </p:nvSpPr>
        <p:spPr>
          <a:xfrm>
            <a:off x="2016424" y="28587476"/>
            <a:ext cx="11161240" cy="1944216"/>
          </a:xfrm>
          <a:prstGeom prst="roundRect">
            <a:avLst/>
          </a:prstGeom>
          <a:noFill/>
          <a:ln w="1270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2778</TotalTime>
  <Words>447</Words>
  <Application>Microsoft Office PowerPoint</Application>
  <PresentationFormat>ユーザー設定</PresentationFormat>
  <Paragraphs>185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テーマ</vt:lpstr>
      <vt:lpstr>スライド 1</vt:lpstr>
      <vt:lpstr>スライド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Shimamura</dc:creator>
  <cp:lastModifiedBy>Shimamura</cp:lastModifiedBy>
  <cp:revision>73</cp:revision>
  <dcterms:created xsi:type="dcterms:W3CDTF">2013-12-08T03:38:54Z</dcterms:created>
  <dcterms:modified xsi:type="dcterms:W3CDTF">2013-12-18T23:16:00Z</dcterms:modified>
</cp:coreProperties>
</file>