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3" r:id="rId4"/>
    <p:sldId id="271" r:id="rId5"/>
    <p:sldId id="258" r:id="rId6"/>
    <p:sldId id="259" r:id="rId7"/>
    <p:sldId id="260" r:id="rId8"/>
    <p:sldId id="264" r:id="rId9"/>
    <p:sldId id="266" r:id="rId10"/>
    <p:sldId id="261" r:id="rId11"/>
    <p:sldId id="262" r:id="rId12"/>
    <p:sldId id="270" r:id="rId13"/>
    <p:sldId id="273" r:id="rId14"/>
    <p:sldId id="291" r:id="rId15"/>
    <p:sldId id="275" r:id="rId16"/>
    <p:sldId id="286" r:id="rId17"/>
    <p:sldId id="287" r:id="rId18"/>
    <p:sldId id="288" r:id="rId19"/>
    <p:sldId id="283" r:id="rId20"/>
    <p:sldId id="289" r:id="rId21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>
        <p:scale>
          <a:sx n="90" d="100"/>
          <a:sy n="90" d="100"/>
        </p:scale>
        <p:origin x="-60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9CE02-0BFF-49AE-9271-3105409CEB1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AA3A1-A715-4221-B020-537CB28047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503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5BCEA-521E-48BF-B570-60BC2F61E67C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D3E22-13D2-4579-B447-ED160CC01F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34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発表時間：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分</a:t>
            </a:r>
            <a:endParaRPr kumimoji="1" lang="en-US" altLang="ja-JP" dirty="0" smtClean="0"/>
          </a:p>
          <a:p>
            <a:r>
              <a:rPr kumimoji="1" lang="ja-JP" altLang="en-US" dirty="0" smtClean="0"/>
              <a:t>質問：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0D3E22-13D2-4579-B447-ED160CC01F6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62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28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39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68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583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88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62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78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1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36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34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34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860C-0045-437E-9FA7-2761F326A407}" type="datetimeFigureOut">
              <a:rPr kumimoji="1" lang="ja-JP" altLang="en-US" smtClean="0"/>
              <a:t>2018/4/26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6F7E2-C778-434E-811A-7B1A55422E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222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13" Type="http://schemas.openxmlformats.org/officeDocument/2006/relationships/image" Target="../media/image360.png"/><Relationship Id="rId3" Type="http://schemas.openxmlformats.org/officeDocument/2006/relationships/image" Target="../media/image21.png"/><Relationship Id="rId12" Type="http://schemas.openxmlformats.org/officeDocument/2006/relationships/image" Target="../media/image35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40.png"/><Relationship Id="rId5" Type="http://schemas.openxmlformats.org/officeDocument/2006/relationships/image" Target="../media/image17.emf"/><Relationship Id="rId15" Type="http://schemas.openxmlformats.org/officeDocument/2006/relationships/image" Target="../media/image44.png"/><Relationship Id="rId10" Type="http://schemas.openxmlformats.org/officeDocument/2006/relationships/image" Target="../media/image330.png"/><Relationship Id="rId4" Type="http://schemas.openxmlformats.org/officeDocument/2006/relationships/image" Target="../media/image16.emf"/><Relationship Id="rId9" Type="http://schemas.openxmlformats.org/officeDocument/2006/relationships/image" Target="../media/image320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12" Type="http://schemas.openxmlformats.org/officeDocument/2006/relationships/image" Target="../media/image5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1.png"/><Relationship Id="rId5" Type="http://schemas.openxmlformats.org/officeDocument/2006/relationships/image" Target="../media/image174.png"/><Relationship Id="rId10" Type="http://schemas.openxmlformats.org/officeDocument/2006/relationships/image" Target="../media/image171.png"/><Relationship Id="rId4" Type="http://schemas.openxmlformats.org/officeDocument/2006/relationships/image" Target="../media/image164.png"/><Relationship Id="rId9" Type="http://schemas.openxmlformats.org/officeDocument/2006/relationships/image" Target="../media/image16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2.png"/><Relationship Id="rId18" Type="http://schemas.openxmlformats.org/officeDocument/2006/relationships/image" Target="../media/image12.png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82.png"/><Relationship Id="rId17" Type="http://schemas.openxmlformats.org/officeDocument/2006/relationships/image" Target="../media/image111.png"/><Relationship Id="rId2" Type="http://schemas.openxmlformats.org/officeDocument/2006/relationships/image" Target="../media/image5.png"/><Relationship Id="rId16" Type="http://schemas.openxmlformats.org/officeDocument/2006/relationships/image" Target="../media/image9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71.png"/><Relationship Id="rId5" Type="http://schemas.openxmlformats.org/officeDocument/2006/relationships/image" Target="../media/image8.png"/><Relationship Id="rId15" Type="http://schemas.openxmlformats.org/officeDocument/2006/relationships/image" Target="../media/image81.png"/><Relationship Id="rId23" Type="http://schemas.openxmlformats.org/officeDocument/2006/relationships/image" Target="../media/image17.png"/><Relationship Id="rId10" Type="http://schemas.openxmlformats.org/officeDocument/2006/relationships/image" Target="../media/image61.png"/><Relationship Id="rId19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58.png"/><Relationship Id="rId14" Type="http://schemas.openxmlformats.org/officeDocument/2006/relationships/image" Target="../media/image101.png"/><Relationship Id="rId2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9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1.emf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1.png"/><Relationship Id="rId12" Type="http://schemas.openxmlformats.org/officeDocument/2006/relationships/image" Target="../media/image4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image" Target="../media/image15.emf"/><Relationship Id="rId10" Type="http://schemas.openxmlformats.org/officeDocument/2006/relationships/image" Target="../media/image39.png"/><Relationship Id="rId4" Type="http://schemas.openxmlformats.org/officeDocument/2006/relationships/image" Target="../media/image14.emf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88032" y="3496816"/>
            <a:ext cx="8388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control of </a:t>
            </a:r>
            <a:r>
              <a:rPr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thermoacoustic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system's load </a:t>
            </a:r>
          </a:p>
          <a:p>
            <a:pPr algn="ctr"/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maintains steady-state pressure amplitude for temperature variation</a:t>
            </a:r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032" y="2348880"/>
            <a:ext cx="8604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温度変動に対して熱音響システムの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圧力振幅を一定とする負荷のフィードバック制御</a:t>
            </a:r>
            <a:endParaRPr kumimoji="1" lang="ja-JP" altLang="en-US" sz="3200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67944" y="5157192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長岡技術科学大学　</a:t>
            </a:r>
            <a:endParaRPr lang="en-US" altLang="ja-JP" sz="2800" dirty="0"/>
          </a:p>
          <a:p>
            <a:r>
              <a:rPr kumimoji="1" lang="ja-JP" altLang="en-US" sz="2800" dirty="0" smtClean="0"/>
              <a:t>　　</a:t>
            </a:r>
            <a:r>
              <a:rPr lang="ja-JP" altLang="en-US" sz="2800" dirty="0" smtClean="0"/>
              <a:t>○</a:t>
            </a:r>
            <a:r>
              <a:rPr kumimoji="1" lang="ja-JP" altLang="en-US" sz="2800" dirty="0" smtClean="0"/>
              <a:t>井上 </a:t>
            </a:r>
            <a:r>
              <a:rPr lang="ja-JP" altLang="en-US" sz="2800" dirty="0"/>
              <a:t>陽</a:t>
            </a:r>
            <a:r>
              <a:rPr lang="ja-JP" altLang="en-US" sz="2800" dirty="0" smtClean="0"/>
              <a:t>仁　小林 泰秀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789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実験</a:t>
            </a:r>
            <a:r>
              <a:rPr lang="ja-JP" altLang="en-US" sz="4000" dirty="0"/>
              <a:t>結果：</a:t>
            </a:r>
            <a:r>
              <a:rPr lang="ja-JP" altLang="en-US" sz="4000" dirty="0" smtClean="0"/>
              <a:t>温度変動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55575" y="1403484"/>
                <a:ext cx="7933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380 [Pa]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0.04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 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5" y="1403484"/>
                <a:ext cx="7933313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46" t="-1060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539552" y="585085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各温度</a:t>
            </a:r>
            <a:r>
              <a:rPr kumimoji="1" lang="ja-JP" altLang="en-US" sz="2800" dirty="0" smtClean="0"/>
              <a:t>において、同一の目標値に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圧力振幅が収束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827111" y="1034152"/>
                <a:ext cx="80435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000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295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290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[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（ヒーターとチラーにより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温度調整）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1" y="1034152"/>
                <a:ext cx="8043597" cy="707886"/>
              </a:xfrm>
              <a:prstGeom prst="rect">
                <a:avLst/>
              </a:prstGeom>
              <a:blipFill rotWithShape="1">
                <a:blip r:embed="rId3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374709" y="2102479"/>
            <a:ext cx="8496000" cy="3186000"/>
            <a:chOff x="374709" y="2102479"/>
            <a:chExt cx="8496000" cy="3186000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374709" y="2102479"/>
              <a:ext cx="8496000" cy="3186000"/>
              <a:chOff x="385342" y="2017415"/>
              <a:chExt cx="8496000" cy="3186000"/>
            </a:xfrm>
          </p:grpSpPr>
          <p:pic>
            <p:nvPicPr>
              <p:cNvPr id="4098" name="Picture 2" descr="C:\Users\Inoue\Documents\2017年研究資料\機械学会データ\発表スライド\figure\Tvari\Tvari_pressure_compare.em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342" y="2017415"/>
                <a:ext cx="4248000" cy="31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9" name="Picture 3" descr="C:\Users\Inoue\Documents\2017年研究資料\機械学会データ\発表スライド\figure\Tvari\Tvari_Rs_compare.em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3342" y="2017415"/>
                <a:ext cx="4248000" cy="31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/>
                <p:cNvSpPr/>
                <p:nvPr/>
              </p:nvSpPr>
              <p:spPr>
                <a:xfrm>
                  <a:off x="900626" y="2492896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300 [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6" name="正方形/長方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626" y="2492896"/>
                  <a:ext cx="779381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344" t="-4000" r="-1563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正方形/長方形 11"/>
                <p:cNvSpPr/>
                <p:nvPr/>
              </p:nvSpPr>
              <p:spPr>
                <a:xfrm>
                  <a:off x="903673" y="3121223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92D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295 [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92D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>
                      <a:solidFill>
                        <a:srgbClr val="92D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ja-JP" altLang="en-US" sz="14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正方形/長方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673" y="3121223"/>
                  <a:ext cx="779381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563" t="-3922" r="-2344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/>
                <p:cNvSpPr/>
                <p:nvPr/>
              </p:nvSpPr>
              <p:spPr>
                <a:xfrm>
                  <a:off x="920925" y="3841303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290 [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ja-JP" altLang="en-US" sz="1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正方形/長方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925" y="3841303"/>
                  <a:ext cx="779381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563" t="-3922" r="-2344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正方形/長方形 13"/>
                <p:cNvSpPr/>
                <p:nvPr/>
              </p:nvSpPr>
              <p:spPr>
                <a:xfrm>
                  <a:off x="6156176" y="3275111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300 [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ja-JP" altLang="en-US" sz="1400" b="1" dirty="0"/>
                </a:p>
              </p:txBody>
            </p:sp>
          </mc:Choice>
          <mc:Fallback xmlns="">
            <p:sp>
              <p:nvSpPr>
                <p:cNvPr id="14" name="正方形/長方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275111"/>
                  <a:ext cx="779381" cy="30777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2344" t="-3922" r="-156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正方形/長方形 14"/>
                <p:cNvSpPr/>
                <p:nvPr/>
              </p:nvSpPr>
              <p:spPr>
                <a:xfrm>
                  <a:off x="6156176" y="3769295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92D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295 [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92D05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>
                      <a:solidFill>
                        <a:srgbClr val="92D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ja-JP" altLang="en-US" sz="14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正方形/長方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6" y="3769295"/>
                  <a:ext cx="779381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2344" t="-3922" r="-156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6156175" y="4201343"/>
                  <a:ext cx="7793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1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290 [</a:t>
                  </a:r>
                  <a14:m>
                    <m:oMath xmlns:m="http://schemas.openxmlformats.org/officeDocument/2006/math">
                      <m:r>
                        <a:rPr lang="ja-JP" altLang="en-US" sz="1400" b="1" i="1" dirty="0">
                          <a:solidFill>
                            <a:srgbClr val="0070C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℃</m:t>
                      </m:r>
                    </m:oMath>
                  </a14:m>
                  <a:r>
                    <a:rPr lang="en-US" altLang="ja-JP" sz="14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]</a:t>
                  </a:r>
                  <a:endParaRPr lang="ja-JP" altLang="en-US" sz="1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175" y="4201343"/>
                  <a:ext cx="779381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2344" t="-3922" r="-156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正方形/長方形 7"/>
            <p:cNvSpPr/>
            <p:nvPr/>
          </p:nvSpPr>
          <p:spPr>
            <a:xfrm>
              <a:off x="2721571" y="2408843"/>
              <a:ext cx="1460606" cy="1337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041539" y="2409126"/>
              <a:ext cx="1375890" cy="10198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3563888" y="2479498"/>
                  <a:ext cx="542520" cy="598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1" lang="ja-JP" altLang="en-US" sz="32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3200" b="0" i="1" smtClean="0"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2479498"/>
                  <a:ext cx="542520" cy="5981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7388895" y="2409126"/>
                  <a:ext cx="92704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latin typeface="Cambria Math"/>
                              </a:rPr>
                              <m:t>5</m:t>
                            </m:r>
                            <m:r>
                              <a:rPr kumimoji="1" lang="en-US" altLang="ja-JP" sz="32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895" y="2409126"/>
                  <a:ext cx="927049" cy="584775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353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まとめ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124745"/>
            <a:ext cx="8591889" cy="3600399"/>
          </a:xfrm>
        </p:spPr>
        <p:txBody>
          <a:bodyPr>
            <a:normAutofit lnSpcReduction="10000"/>
          </a:bodyPr>
          <a:lstStyle/>
          <a:p>
            <a:r>
              <a:rPr lang="ja-JP" altLang="en-US" sz="2800" dirty="0"/>
              <a:t>熱音響システムの圧力振幅に対して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>
                <a:solidFill>
                  <a:srgbClr val="FF0000"/>
                </a:solidFill>
              </a:rPr>
              <a:t>　</a:t>
            </a:r>
            <a:r>
              <a:rPr lang="ja-JP" altLang="en-US" sz="2800" dirty="0" smtClean="0">
                <a:solidFill>
                  <a:srgbClr val="FF0000"/>
                </a:solidFill>
              </a:rPr>
              <a:t> 負荷</a:t>
            </a:r>
            <a:r>
              <a:rPr lang="ja-JP" altLang="en-US" sz="2800" dirty="0">
                <a:solidFill>
                  <a:srgbClr val="FF0000"/>
                </a:solidFill>
              </a:rPr>
              <a:t>抵抗</a:t>
            </a:r>
            <a:r>
              <a:rPr lang="ja-JP" altLang="en-US" sz="2800" dirty="0" smtClean="0">
                <a:solidFill>
                  <a:srgbClr val="FF0000"/>
                </a:solidFill>
              </a:rPr>
              <a:t>を</a:t>
            </a:r>
            <a:r>
              <a:rPr lang="ja-JP" altLang="en-US" sz="2800" dirty="0">
                <a:solidFill>
                  <a:srgbClr val="FF0000"/>
                </a:solidFill>
              </a:rPr>
              <a:t>動的に</a:t>
            </a:r>
            <a:r>
              <a:rPr lang="ja-JP" altLang="en-US" sz="2800" dirty="0" smtClean="0">
                <a:solidFill>
                  <a:srgbClr val="FF0000"/>
                </a:solidFill>
              </a:rPr>
              <a:t>可変する定常</a:t>
            </a:r>
            <a:r>
              <a:rPr lang="ja-JP" altLang="en-US" sz="2800" dirty="0">
                <a:solidFill>
                  <a:srgbClr val="FF0000"/>
                </a:solidFill>
              </a:rPr>
              <a:t>発振制御</a:t>
            </a:r>
            <a:r>
              <a:rPr lang="ja-JP" altLang="en-US" sz="2800" dirty="0"/>
              <a:t>系を</a:t>
            </a:r>
            <a:r>
              <a:rPr lang="ja-JP" altLang="en-US" sz="2800" dirty="0" smtClean="0"/>
              <a:t>応用</a:t>
            </a:r>
            <a:endParaRPr lang="en-US" altLang="ja-JP" sz="2800" dirty="0" smtClean="0"/>
          </a:p>
          <a:p>
            <a:endParaRPr lang="en-US" altLang="ja-JP" sz="1800" dirty="0"/>
          </a:p>
          <a:p>
            <a:r>
              <a:rPr lang="ja-JP" altLang="en-US" sz="2800" dirty="0" smtClean="0"/>
              <a:t>熱源</a:t>
            </a:r>
            <a:r>
              <a:rPr lang="ja-JP" altLang="en-US" sz="2800" dirty="0"/>
              <a:t>の</a:t>
            </a:r>
            <a:r>
              <a:rPr lang="ja-JP" altLang="en-US" sz="2800" dirty="0">
                <a:solidFill>
                  <a:srgbClr val="FF0000"/>
                </a:solidFill>
              </a:rPr>
              <a:t>温度が一定</a:t>
            </a:r>
            <a:r>
              <a:rPr lang="ja-JP" altLang="en-US" sz="2800" dirty="0"/>
              <a:t>の場合、目標値一定</a:t>
            </a:r>
            <a:r>
              <a:rPr lang="ja-JP" altLang="en-US" sz="2800" dirty="0" smtClean="0"/>
              <a:t>に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 smtClean="0"/>
              <a:t>　 収束</a:t>
            </a:r>
            <a:r>
              <a:rPr lang="ja-JP" altLang="en-US" sz="2800" dirty="0"/>
              <a:t>するよう</a:t>
            </a:r>
            <a:r>
              <a:rPr lang="ja-JP" altLang="en-US" sz="2800" dirty="0" smtClean="0"/>
              <a:t>に負荷</a:t>
            </a:r>
            <a:r>
              <a:rPr lang="ja-JP" altLang="en-US" sz="2800" dirty="0"/>
              <a:t>抵抗が自動調整</a:t>
            </a:r>
            <a:endParaRPr lang="en-US" altLang="ja-JP" sz="2800" dirty="0"/>
          </a:p>
          <a:p>
            <a:endParaRPr lang="en-US" altLang="ja-JP" sz="1800" dirty="0"/>
          </a:p>
          <a:p>
            <a:r>
              <a:rPr lang="ja-JP" altLang="en-US" sz="2800" dirty="0" smtClean="0"/>
              <a:t>熱源</a:t>
            </a:r>
            <a:r>
              <a:rPr lang="ja-JP" altLang="en-US" sz="2800" dirty="0"/>
              <a:t>の</a:t>
            </a:r>
            <a:r>
              <a:rPr lang="ja-JP" altLang="en-US" sz="2800" dirty="0">
                <a:solidFill>
                  <a:srgbClr val="FF0000"/>
                </a:solidFill>
              </a:rPr>
              <a:t>温度が変動</a:t>
            </a:r>
            <a:r>
              <a:rPr lang="ja-JP" altLang="en-US" sz="2800" dirty="0"/>
              <a:t>する</a:t>
            </a:r>
            <a:r>
              <a:rPr lang="ja-JP" altLang="en-US" sz="2800" dirty="0" smtClean="0"/>
              <a:t>場合でも</a:t>
            </a:r>
            <a:r>
              <a:rPr lang="ja-JP" altLang="en-US" sz="2800" dirty="0"/>
              <a:t>、圧力振幅</a:t>
            </a:r>
            <a:r>
              <a:rPr lang="ja-JP" altLang="en-US" sz="2800" dirty="0" smtClean="0"/>
              <a:t>が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 目標値</a:t>
            </a:r>
            <a:r>
              <a:rPr lang="ja-JP" altLang="en-US" sz="2800" dirty="0"/>
              <a:t>一定</a:t>
            </a:r>
            <a:r>
              <a:rPr lang="ja-JP" altLang="en-US" sz="2800" dirty="0" smtClean="0"/>
              <a:t>に収束</a:t>
            </a:r>
            <a:r>
              <a:rPr lang="ja-JP" altLang="en-US" sz="2800" dirty="0"/>
              <a:t>するように負荷抵抗が自動</a:t>
            </a:r>
            <a:r>
              <a:rPr lang="ja-JP" altLang="en-US" sz="2800" dirty="0" smtClean="0"/>
              <a:t>調整</a:t>
            </a:r>
            <a:endParaRPr lang="en-US" altLang="ja-JP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9487" y="5542021"/>
            <a:ext cx="858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熱</a:t>
            </a:r>
            <a:r>
              <a:rPr lang="ja-JP" altLang="en-US" sz="2400" dirty="0"/>
              <a:t>音響システム</a:t>
            </a:r>
            <a:r>
              <a:rPr lang="ja-JP" altLang="en-US" sz="2400" dirty="0" smtClean="0"/>
              <a:t>の</a:t>
            </a:r>
            <a:r>
              <a:rPr lang="ja-JP" altLang="en-US" sz="2400" dirty="0">
                <a:solidFill>
                  <a:srgbClr val="FF0000"/>
                </a:solidFill>
              </a:rPr>
              <a:t>圧力</a:t>
            </a:r>
            <a:r>
              <a:rPr lang="ja-JP" altLang="en-US" sz="2400" dirty="0" smtClean="0">
                <a:solidFill>
                  <a:srgbClr val="FF0000"/>
                </a:solidFill>
              </a:rPr>
              <a:t>振幅</a:t>
            </a:r>
            <a:r>
              <a:rPr lang="ja-JP" altLang="en-US" sz="2400" dirty="0"/>
              <a:t>と</a:t>
            </a:r>
            <a:r>
              <a:rPr lang="ja-JP" altLang="en-US" sz="2400" dirty="0" smtClean="0">
                <a:solidFill>
                  <a:srgbClr val="FF0000"/>
                </a:solidFill>
              </a:rPr>
              <a:t>効率</a:t>
            </a:r>
            <a:r>
              <a:rPr lang="ja-JP" altLang="en-US" sz="2400" dirty="0" smtClean="0"/>
              <a:t>の関係を明らかにし、</a:t>
            </a:r>
            <a:endParaRPr lang="en-US" altLang="ja-JP" sz="2400" dirty="0" smtClean="0"/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最適な効率</a:t>
            </a:r>
            <a:r>
              <a:rPr lang="ja-JP" altLang="en-US" sz="2400" dirty="0" smtClean="0"/>
              <a:t>を達成可能な制御系を構成しシステムに適用</a:t>
            </a:r>
            <a:endParaRPr lang="en-US" altLang="ja-JP" sz="24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6816" y="458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/>
              <a:t>今後の課題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12393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34"/>
          <a:stretch/>
        </p:blipFill>
        <p:spPr>
          <a:xfrm>
            <a:off x="-10244" y="0"/>
            <a:ext cx="9154244" cy="6876192"/>
          </a:xfrm>
        </p:spPr>
      </p:pic>
    </p:spTree>
    <p:extLst>
      <p:ext uri="{BB962C8B-B14F-4D97-AF65-F5344CB8AC3E}">
        <p14:creationId xmlns:p14="http://schemas.microsoft.com/office/powerpoint/2010/main" val="17974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可変負荷抵抗器の詳細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95536" y="1815207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 smtClean="0"/>
                  <a:t>・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 </m:t>
                        </m:r>
                        <m:r>
                          <a:rPr lang="en-US" altLang="ja-JP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ja-JP" altLang="en-US" sz="2400" b="0" i="1" smtClean="0">
                        <a:latin typeface="Cambria Math"/>
                      </a:rPr>
                      <m:t>の</m:t>
                    </m:r>
                    <m:r>
                      <a:rPr lang="ja-JP" altLang="en-US" sz="2400" i="1">
                        <a:latin typeface="Cambria Math"/>
                      </a:rPr>
                      <m:t>対応</m:t>
                    </m:r>
                  </m:oMath>
                </a14:m>
                <a:endParaRPr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815207"/>
                <a:ext cx="777686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254" t="-15789" b="-236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6054621"/>
                  </p:ext>
                </p:extLst>
              </p:nvPr>
            </p:nvGraphicFramePr>
            <p:xfrm>
              <a:off x="1547664" y="2759328"/>
              <a:ext cx="6095997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・・・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253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254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・・・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253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254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6054621"/>
                  </p:ext>
                </p:extLst>
              </p:nvPr>
            </p:nvGraphicFramePr>
            <p:xfrm>
              <a:off x="1547664" y="2759328"/>
              <a:ext cx="6095997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  <a:gridCol w="67733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01" t="-11475" r="-800901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・・・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253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254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</a:t>
                          </a:r>
                          <a:endParaRPr kumimoji="1" lang="ja-JP" altLang="en-US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01" t="-113333" r="-80090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・・・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253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254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255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065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シグモイド関数の近似関数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951109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PI</a:t>
            </a:r>
            <a:r>
              <a:rPr lang="ja-JP" altLang="en-US" sz="2400" dirty="0" smtClean="0"/>
              <a:t>補償器の出力</a:t>
            </a:r>
            <a:endParaRPr lang="en-US" altLang="ja-JP" sz="24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611560" y="4077072"/>
            <a:ext cx="3024336" cy="2612901"/>
            <a:chOff x="899592" y="1967987"/>
            <a:chExt cx="3024336" cy="2612901"/>
          </a:xfrm>
        </p:grpSpPr>
        <p:cxnSp>
          <p:nvCxnSpPr>
            <p:cNvPr id="5" name="直線矢印コネクタ 4"/>
            <p:cNvCxnSpPr/>
            <p:nvPr/>
          </p:nvCxnSpPr>
          <p:spPr>
            <a:xfrm flipV="1">
              <a:off x="2051720" y="2420888"/>
              <a:ext cx="0" cy="2160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>
              <a:off x="971600" y="4293096"/>
              <a:ext cx="24482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フリーフォーム 8"/>
            <p:cNvSpPr/>
            <p:nvPr/>
          </p:nvSpPr>
          <p:spPr>
            <a:xfrm>
              <a:off x="1212112" y="2647507"/>
              <a:ext cx="2200939" cy="1649206"/>
            </a:xfrm>
            <a:custGeom>
              <a:avLst/>
              <a:gdLst>
                <a:gd name="connsiteX0" fmla="*/ 0 w 2200939"/>
                <a:gd name="connsiteY0" fmla="*/ 797442 h 1649206"/>
                <a:gd name="connsiteX1" fmla="*/ 935665 w 2200939"/>
                <a:gd name="connsiteY1" fmla="*/ 1626781 h 1649206"/>
                <a:gd name="connsiteX2" fmla="*/ 2200939 w 2200939"/>
                <a:gd name="connsiteY2" fmla="*/ 0 h 1649206"/>
                <a:gd name="connsiteX3" fmla="*/ 2200939 w 2200939"/>
                <a:gd name="connsiteY3" fmla="*/ 0 h 164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0939" h="1649206">
                  <a:moveTo>
                    <a:pt x="0" y="797442"/>
                  </a:moveTo>
                  <a:cubicBezTo>
                    <a:pt x="284421" y="1278565"/>
                    <a:pt x="568842" y="1759688"/>
                    <a:pt x="935665" y="1626781"/>
                  </a:cubicBezTo>
                  <a:cubicBezTo>
                    <a:pt x="1302488" y="1493874"/>
                    <a:pt x="2200939" y="0"/>
                    <a:pt x="2200939" y="0"/>
                  </a:cubicBezTo>
                  <a:lnTo>
                    <a:pt x="2200939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899592" y="1967987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altLang="ja-JP" sz="2400" dirty="0" smtClean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1967987"/>
                  <a:ext cx="576064" cy="46166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テキスト ボックス 10"/>
            <p:cNvSpPr txBox="1"/>
            <p:nvPr/>
          </p:nvSpPr>
          <p:spPr>
            <a:xfrm>
              <a:off x="3491880" y="4062263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81072"/>
            <a:ext cx="3447957" cy="226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21" y="1916832"/>
            <a:ext cx="3347075" cy="219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320614" y="1556792"/>
            <a:ext cx="1156923" cy="36816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指数関数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499992" y="2204864"/>
                <a:ext cx="2232249" cy="476209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i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kumimoji="1" lang="ja-JP" altLang="en-US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ja-JP" altLang="en-US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シグモイド関数</a:t>
                </a:r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204864"/>
                <a:ext cx="2232249" cy="476209"/>
              </a:xfrm>
              <a:prstGeom prst="rect">
                <a:avLst/>
              </a:prstGeom>
              <a:blipFill rotWithShape="1">
                <a:blip r:embed="rId5"/>
                <a:stretch>
                  <a:fillRect r="-820" b="-10256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1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本制御系</a:t>
            </a:r>
            <a:r>
              <a:rPr lang="ja-JP" altLang="en-US" dirty="0" smtClean="0"/>
              <a:t>の応用例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1925112" y="2811470"/>
            <a:ext cx="342631" cy="41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11960" y="2811470"/>
            <a:ext cx="3456384" cy="41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298551" y="3417062"/>
            <a:ext cx="0" cy="6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1277169" y="4101062"/>
            <a:ext cx="18720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8335466" y="3417062"/>
            <a:ext cx="0" cy="684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3150683" y="3781493"/>
            <a:ext cx="1278607" cy="6474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6779049" y="4105225"/>
            <a:ext cx="15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6022059" y="302101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724128" y="233522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wave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8763" y="4149080"/>
            <a:ext cx="218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power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73113" y="2624974"/>
            <a:ext cx="115200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alternator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7668344" y="2624974"/>
            <a:ext cx="115212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alternator</a:t>
            </a:r>
            <a:endParaRPr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67744" y="2697286"/>
            <a:ext cx="1944216" cy="6474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1490032" y="4549229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5493742" y="3759062"/>
            <a:ext cx="1278607" cy="6474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ariable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esistance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944469" y="2326825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ja-JP" altLang="en-US" sz="1600" b="1" i="1"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latin typeface="Cambria Math"/>
                        </a:rPr>
                        <m:t>𝐇𝐨𝐭</m:t>
                      </m:r>
                      <m:r>
                        <a:rPr lang="ja-JP" altLang="en-US" sz="1600" b="1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69" y="2326825"/>
                <a:ext cx="1230213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448477" y="2326779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ja-JP" altLang="en-US" sz="1600" b="1" i="1"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latin typeface="Cambria Math"/>
                        </a:rPr>
                        <m:t>𝐂𝐨𝐥𝐝</m:t>
                      </m:r>
                      <m:r>
                        <a:rPr lang="ja-JP" altLang="en-US" sz="1600" b="1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77" y="2326779"/>
                <a:ext cx="123021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矢印コネクタ 19"/>
          <p:cNvCxnSpPr/>
          <p:nvPr/>
        </p:nvCxnSpPr>
        <p:spPr>
          <a:xfrm>
            <a:off x="4434628" y="4105225"/>
            <a:ext cx="1044000" cy="41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 flipH="1">
            <a:off x="0" y="1315507"/>
            <a:ext cx="9144000" cy="3751794"/>
            <a:chOff x="0" y="1315507"/>
            <a:chExt cx="9144000" cy="3751794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08" r="6269" b="18094"/>
            <a:stretch/>
          </p:blipFill>
          <p:spPr>
            <a:xfrm>
              <a:off x="0" y="3686175"/>
              <a:ext cx="8570818" cy="1381126"/>
            </a:xfrm>
            <a:prstGeom prst="rect">
              <a:avLst/>
            </a:prstGeom>
          </p:spPr>
        </p:pic>
        <p:cxnSp>
          <p:nvCxnSpPr>
            <p:cNvPr id="5" name="直線矢印コネクタ 4"/>
            <p:cNvCxnSpPr/>
            <p:nvPr/>
          </p:nvCxnSpPr>
          <p:spPr>
            <a:xfrm>
              <a:off x="1726010" y="3068960"/>
              <a:ext cx="20280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107504" y="3821351"/>
                  <a:ext cx="4608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3821351"/>
                  <a:ext cx="46087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矢印コネクタ 16"/>
            <p:cNvCxnSpPr/>
            <p:nvPr/>
          </p:nvCxnSpPr>
          <p:spPr>
            <a:xfrm>
              <a:off x="1619672" y="2348880"/>
              <a:ext cx="6156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6084168" y="4190683"/>
              <a:ext cx="113920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直線コネクタ 19"/>
            <p:cNvCxnSpPr/>
            <p:nvPr/>
          </p:nvCxnSpPr>
          <p:spPr>
            <a:xfrm flipV="1">
              <a:off x="746920" y="1916832"/>
              <a:ext cx="0" cy="205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V="1">
              <a:off x="1619672" y="1485064"/>
              <a:ext cx="0" cy="25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3754016" y="2707904"/>
              <a:ext cx="0" cy="10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1637938" y="4171316"/>
              <a:ext cx="101534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742320" y="4171315"/>
              <a:ext cx="86294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400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flipV="1">
              <a:off x="1726010" y="2707904"/>
              <a:ext cx="0" cy="10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4572000" y="1988840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2946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2055937" y="2727181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871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>
            <a:xfrm>
              <a:off x="746920" y="2348880"/>
              <a:ext cx="864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テキスト ボックス 33"/>
            <p:cNvSpPr txBox="1"/>
            <p:nvPr/>
          </p:nvSpPr>
          <p:spPr>
            <a:xfrm>
              <a:off x="507579" y="1988840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396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線矢印コネクタ 34"/>
            <p:cNvCxnSpPr/>
            <p:nvPr/>
          </p:nvCxnSpPr>
          <p:spPr>
            <a:xfrm>
              <a:off x="1623546" y="1700808"/>
              <a:ext cx="61584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>
              <a:off x="7092280" y="1700808"/>
              <a:ext cx="20517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5615005" y="1973451"/>
                  <a:ext cx="75719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𝑡𝑢𝑏𝑒</m:t>
                          </m:r>
                        </m:sub>
                      </m:sSub>
                    </m:oMath>
                  </a14:m>
                  <a:r>
                    <a:rPr kumimoji="1" lang="en-US" altLang="ja-JP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5005" y="1973451"/>
                  <a:ext cx="757195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455" r="-3226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5868144" y="1315507"/>
                  <a:ext cx="4004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en-US" altLang="ja-JP" sz="1600" dirty="0" smtClean="0"/>
                    <a:t>=</a:t>
                  </a:r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8144" y="1315507"/>
                  <a:ext cx="400494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455" r="-6154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1115616" y="2552923"/>
                  <a:ext cx="52232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kumimoji="1" lang="en-US" altLang="ja-JP" sz="16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en-US" altLang="ja-JP" sz="1600" dirty="0" smtClean="0"/>
                    <a:t>=</a:t>
                  </a:r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39" name="テキスト ボックス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2552923"/>
                  <a:ext cx="522322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455" r="-4651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テキスト ボックス 39"/>
            <p:cNvSpPr txBox="1"/>
            <p:nvPr/>
          </p:nvSpPr>
          <p:spPr>
            <a:xfrm>
              <a:off x="3059832" y="2704399"/>
              <a:ext cx="4603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ja-JP" alt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線矢印コネクタ 40"/>
            <p:cNvCxnSpPr/>
            <p:nvPr/>
          </p:nvCxnSpPr>
          <p:spPr>
            <a:xfrm>
              <a:off x="1187672" y="3068960"/>
              <a:ext cx="43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1619672" y="3063792"/>
              <a:ext cx="28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テキスト ボックス 42"/>
            <p:cNvSpPr txBox="1"/>
            <p:nvPr/>
          </p:nvSpPr>
          <p:spPr>
            <a:xfrm>
              <a:off x="683568" y="275623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34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4869557" y="1326837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5126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7775672" y="4236850"/>
                  <a:ext cx="767830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ja-JP" altLang="en-US" sz="1400" b="0" i="1" smtClean="0">
                            <a:latin typeface="Cambria Math"/>
                          </a:rPr>
                          <m:t>側へ</m:t>
                        </m:r>
                      </m:oMath>
                    </m:oMathPara>
                  </a14:m>
                  <a:endParaRPr lang="en-US" altLang="ja-JP" sz="1400" b="0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テキスト ボックス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5672" y="4236850"/>
                  <a:ext cx="76783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直線矢印コネクタ 46"/>
            <p:cNvCxnSpPr/>
            <p:nvPr/>
          </p:nvCxnSpPr>
          <p:spPr>
            <a:xfrm>
              <a:off x="7997587" y="4620082"/>
              <a:ext cx="3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>
              <a:off x="7092280" y="2348880"/>
              <a:ext cx="20517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-612576" y="5356024"/>
                <a:ext cx="1058517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Electricity-feedback </a:t>
                </a:r>
                <a:r>
                  <a:rPr lang="en-US" altLang="ja-JP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thermoacoustic</a:t>
                </a:r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electric generator</a:t>
                </a:r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ja-JP" sz="3200" dirty="0" smtClean="0"/>
                  <a:t> </a:t>
                </a:r>
                <a:r>
                  <a:rPr lang="ja-JP" altLang="en-US" sz="3200" dirty="0" smtClean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altLang="ja-JP" sz="3200" dirty="0" smtClean="0"/>
                  <a:t>ide</a:t>
                </a:r>
                <a:r>
                  <a:rPr lang="ja-JP" altLang="en-US" sz="3200" dirty="0" smtClean="0"/>
                  <a:t>）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576" y="5356024"/>
                <a:ext cx="10585176" cy="1077218"/>
              </a:xfrm>
              <a:prstGeom prst="rect">
                <a:avLst/>
              </a:prstGeom>
              <a:blipFill rotWithShape="1">
                <a:blip r:embed="rId8"/>
                <a:stretch>
                  <a:fillRect t="-7955" b="-193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6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 flipH="1">
            <a:off x="11113" y="1315507"/>
            <a:ext cx="9433048" cy="3068556"/>
            <a:chOff x="-289048" y="1315507"/>
            <a:chExt cx="9433048" cy="3068556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00" b="31400"/>
            <a:stretch/>
          </p:blipFill>
          <p:spPr>
            <a:xfrm>
              <a:off x="0" y="2771774"/>
              <a:ext cx="9144000" cy="16122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テキスト ボックス 2"/>
                <p:cNvSpPr txBox="1"/>
                <p:nvPr/>
              </p:nvSpPr>
              <p:spPr>
                <a:xfrm>
                  <a:off x="8650559" y="2996952"/>
                  <a:ext cx="4608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テキスト ボックス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0559" y="2996952"/>
                  <a:ext cx="46087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線矢印コネクタ 3"/>
            <p:cNvCxnSpPr/>
            <p:nvPr/>
          </p:nvCxnSpPr>
          <p:spPr>
            <a:xfrm>
              <a:off x="953417" y="2526785"/>
              <a:ext cx="136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コネクタ 4"/>
            <p:cNvCxnSpPr/>
            <p:nvPr/>
          </p:nvCxnSpPr>
          <p:spPr>
            <a:xfrm flipV="1">
              <a:off x="2339752" y="2316023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647056" y="2174151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1629275" y="2143374"/>
                  <a:ext cx="74597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𝑐𝑜𝑟𝑒</m:t>
                          </m:r>
                        </m:sub>
                      </m:sSub>
                    </m:oMath>
                  </a14:m>
                  <a:r>
                    <a:rPr kumimoji="1" lang="en-US" altLang="ja-JP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275" y="2143374"/>
                  <a:ext cx="745973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455" r="-3252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直線コネクタ 11"/>
            <p:cNvCxnSpPr/>
            <p:nvPr/>
          </p:nvCxnSpPr>
          <p:spPr>
            <a:xfrm flipV="1">
              <a:off x="971600" y="2328039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2341010" y="2523413"/>
              <a:ext cx="1368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3727345" y="2312651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2684083" y="2135236"/>
                  <a:ext cx="6818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𝑐𝑜𝑟𝑒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083" y="2135236"/>
                  <a:ext cx="681853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矢印コネクタ 17"/>
            <p:cNvCxnSpPr/>
            <p:nvPr/>
          </p:nvCxnSpPr>
          <p:spPr>
            <a:xfrm>
              <a:off x="3726954" y="2524800"/>
              <a:ext cx="133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5052751" y="2304513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4052027" y="2146746"/>
                  <a:ext cx="6818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𝑐𝑜𝑟𝑒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2027" y="2146746"/>
                  <a:ext cx="681853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矢印コネクタ 27"/>
            <p:cNvCxnSpPr/>
            <p:nvPr/>
          </p:nvCxnSpPr>
          <p:spPr>
            <a:xfrm>
              <a:off x="5028264" y="2528279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V="1">
              <a:off x="6288264" y="2304513"/>
              <a:ext cx="0" cy="140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5317337" y="2144868"/>
                  <a:ext cx="6818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𝑐𝑜𝑟𝑒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337" y="2144868"/>
                  <a:ext cx="681853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矢印コネクタ 31"/>
            <p:cNvCxnSpPr/>
            <p:nvPr/>
          </p:nvCxnSpPr>
          <p:spPr>
            <a:xfrm>
              <a:off x="6274066" y="2526785"/>
              <a:ext cx="12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7524328" y="1341016"/>
              <a:ext cx="0" cy="2232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テキスト ボックス 34"/>
                <p:cNvSpPr txBox="1"/>
                <p:nvPr/>
              </p:nvSpPr>
              <p:spPr>
                <a:xfrm>
                  <a:off x="6563139" y="2158762"/>
                  <a:ext cx="68185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/>
                              </a:rPr>
                              <m:t>𝑐𝑜𝑟𝑒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テキスト ボックス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139" y="2158762"/>
                  <a:ext cx="681853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直線コネクタ 44"/>
            <p:cNvCxnSpPr/>
            <p:nvPr/>
          </p:nvCxnSpPr>
          <p:spPr>
            <a:xfrm flipV="1">
              <a:off x="8715567" y="2313008"/>
              <a:ext cx="0" cy="1188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 flipV="1">
              <a:off x="7545526" y="2514481"/>
              <a:ext cx="1170041" cy="1230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テキスト ボックス 46"/>
            <p:cNvSpPr txBox="1"/>
            <p:nvPr/>
          </p:nvSpPr>
          <p:spPr>
            <a:xfrm>
              <a:off x="7455450" y="2206704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396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>
              <a:off x="1770083" y="1700808"/>
              <a:ext cx="57542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>
              <a:off x="-36512" y="1700808"/>
              <a:ext cx="223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5327576" y="1315507"/>
                  <a:ext cx="40049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en-US" altLang="ja-JP" sz="1600" dirty="0" smtClean="0"/>
                    <a:t>=</a:t>
                  </a:r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7576" y="1315507"/>
                  <a:ext cx="40049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5455" r="-6061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テキスト ボックス 51"/>
            <p:cNvSpPr txBox="1"/>
            <p:nvPr/>
          </p:nvSpPr>
          <p:spPr>
            <a:xfrm>
              <a:off x="4317251" y="1326837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5126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0" y="3041582"/>
                  <a:ext cx="827974" cy="5232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ja-JP" altLang="en-US" sz="1400" b="0" i="1" smtClean="0">
                            <a:latin typeface="Cambria Math"/>
                          </a:rPr>
                          <m:t>側</m:t>
                        </m:r>
                        <m:r>
                          <a:rPr lang="ja-JP" altLang="en-US" sz="1400" i="1">
                            <a:latin typeface="Cambria Math"/>
                          </a:rPr>
                          <m:t>から</m:t>
                        </m:r>
                      </m:oMath>
                    </m:oMathPara>
                  </a14:m>
                  <a:endParaRPr lang="en-US" altLang="ja-JP" sz="1400" b="0" dirty="0" smtClean="0">
                    <a:latin typeface="Times New Roman" panose="02020603050405020304" pitchFamily="18" charset="0"/>
                  </a:endParaRPr>
                </a:p>
                <a:p>
                  <a:pPr algn="ctr"/>
                  <a:endParaRPr kumimoji="1" lang="ja-JP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41582"/>
                  <a:ext cx="827974" cy="52322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289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線矢印コネクタ 55"/>
            <p:cNvCxnSpPr/>
            <p:nvPr/>
          </p:nvCxnSpPr>
          <p:spPr>
            <a:xfrm>
              <a:off x="274996" y="3439550"/>
              <a:ext cx="324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 flipV="1">
              <a:off x="923975" y="2322314"/>
              <a:ext cx="0" cy="144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>
              <a:off x="299145" y="2526785"/>
              <a:ext cx="61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>
              <a:off x="12961" y="2519838"/>
              <a:ext cx="612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テキスト ボックス 59"/>
            <p:cNvSpPr txBox="1"/>
            <p:nvPr/>
          </p:nvSpPr>
          <p:spPr>
            <a:xfrm>
              <a:off x="-289048" y="2209664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2946</a:t>
              </a:r>
              <a:r>
                <a:rPr kumimoji="1" lang="en-US" altLang="ja-JP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[mm]</a:t>
              </a:r>
              <a:endParaRPr kumimoji="1"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テキスト ボックス 60"/>
                <p:cNvSpPr txBox="1"/>
                <p:nvPr/>
              </p:nvSpPr>
              <p:spPr>
                <a:xfrm>
                  <a:off x="249901" y="1931156"/>
                  <a:ext cx="75719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𝑡𝑢𝑏𝑒</m:t>
                          </m:r>
                        </m:sub>
                      </m:sSub>
                    </m:oMath>
                  </a14:m>
                  <a:r>
                    <a:rPr kumimoji="1" lang="en-US" altLang="ja-JP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</a:t>
                  </a:r>
                  <a:endParaRPr kumimoji="1" lang="ja-JP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テキスト ボックス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901" y="1931156"/>
                  <a:ext cx="757195" cy="33855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5455" r="-3226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-612576" y="5356024"/>
                <a:ext cx="1058517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Electricity-feedback </a:t>
                </a:r>
                <a:r>
                  <a:rPr lang="en-US" altLang="ja-JP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thermoacoustic</a:t>
                </a:r>
                <a:r>
                  <a:rPr lang="en-US" altLang="ja-JP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electric generator</a:t>
                </a:r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ja-JP" sz="3200" dirty="0" smtClean="0"/>
                  <a:t> </a:t>
                </a:r>
                <a:r>
                  <a:rPr lang="ja-JP" altLang="en-US" sz="3200" dirty="0" smtClean="0"/>
                  <a:t>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altLang="ja-JP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32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3200" b="0" i="0" smtClean="0">
                        <a:latin typeface="Cambria Math"/>
                      </a:rPr>
                      <m:t>s</m:t>
                    </m:r>
                  </m:oMath>
                </a14:m>
                <a:r>
                  <a:rPr lang="en-US" altLang="ja-JP" sz="3200" dirty="0" smtClean="0"/>
                  <a:t>ide</a:t>
                </a:r>
                <a:r>
                  <a:rPr lang="ja-JP" altLang="en-US" sz="3200" dirty="0" smtClean="0"/>
                  <a:t>）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12576" y="5356024"/>
                <a:ext cx="10585176" cy="1077218"/>
              </a:xfrm>
              <a:prstGeom prst="rect">
                <a:avLst/>
              </a:prstGeom>
              <a:blipFill rotWithShape="1">
                <a:blip r:embed="rId12"/>
                <a:stretch>
                  <a:fillRect t="-7955" b="-193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7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4" t="22145" b="7856"/>
          <a:stretch/>
        </p:blipFill>
        <p:spPr>
          <a:xfrm>
            <a:off x="80616" y="548680"/>
            <a:ext cx="9058833" cy="5112568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2" name="直線コネクタ 11"/>
          <p:cNvCxnSpPr>
            <a:endCxn id="14" idx="2"/>
          </p:cNvCxnSpPr>
          <p:nvPr/>
        </p:nvCxnSpPr>
        <p:spPr>
          <a:xfrm flipH="1" flipV="1">
            <a:off x="6374616" y="1916832"/>
            <a:ext cx="612008" cy="9262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762608" y="1609055"/>
            <a:ext cx="122401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コイル</a:t>
            </a:r>
            <a:endParaRPr kumimoji="1" lang="ja-JP" alt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9772" y="2885061"/>
            <a:ext cx="15121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音波</a:t>
            </a:r>
            <a:endParaRPr kumimoji="1" lang="ja-JP" alt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879812" y="3338626"/>
            <a:ext cx="86409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8" idx="2"/>
          </p:cNvCxnSpPr>
          <p:nvPr/>
        </p:nvCxnSpPr>
        <p:spPr>
          <a:xfrm flipH="1" flipV="1">
            <a:off x="4355033" y="1762943"/>
            <a:ext cx="1581906" cy="10815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3740755" y="1455166"/>
            <a:ext cx="12285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ベローズ</a:t>
            </a:r>
            <a:endParaRPr kumimoji="1" lang="ja-JP" alt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1013" y="1052736"/>
            <a:ext cx="12284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磁気</a:t>
            </a:r>
            <a:r>
              <a:rPr kumimoji="1" lang="ja-JP" altLang="en-US" sz="14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回路</a:t>
            </a:r>
            <a:endParaRPr kumimoji="1" lang="ja-JP" alt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98857" y="4520481"/>
            <a:ext cx="12285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solidFill>
                  <a:sysClr val="windowText" lastClr="000000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プレート</a:t>
            </a:r>
            <a:endParaRPr kumimoji="1" lang="ja-JP" altLang="en-US" sz="1400" dirty="0">
              <a:solidFill>
                <a:sysClr val="windowText" lastClr="000000"/>
              </a:solidFill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5154228" y="3440361"/>
            <a:ext cx="1055864" cy="1080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951820" y="595618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Linear motor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638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646"/>
            <a:ext cx="9144000" cy="5134708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 flipV="1">
            <a:off x="7452320" y="404664"/>
            <a:ext cx="0" cy="24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 flipV="1">
            <a:off x="1115616" y="259032"/>
            <a:ext cx="0" cy="24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1125141" y="575638"/>
            <a:ext cx="6300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491880" y="17589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436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51820" y="5956189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/>
              <a:t>Core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867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研究背景</a:t>
            </a:r>
            <a:r>
              <a:rPr lang="ja-JP" altLang="en-US" sz="4000" dirty="0" smtClean="0"/>
              <a:t>：熱音響</a:t>
            </a:r>
            <a:r>
              <a:rPr lang="ja-JP" altLang="en-US" sz="4000" dirty="0"/>
              <a:t>システム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17536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熱音響現象とは</a:t>
            </a:r>
            <a:r>
              <a:rPr kumimoji="1" lang="en-US" altLang="ja-JP" sz="2800" dirty="0" smtClean="0"/>
              <a:t>…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3403322"/>
            <a:ext cx="393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熱音響</a:t>
            </a:r>
            <a:r>
              <a:rPr lang="ja-JP" altLang="en-US" sz="2800" dirty="0" smtClean="0"/>
              <a:t>システムとは</a:t>
            </a:r>
            <a:r>
              <a:rPr lang="en-US" altLang="ja-JP" sz="2800" dirty="0" smtClean="0"/>
              <a:t>…</a:t>
            </a:r>
            <a:endParaRPr kumimoji="1" lang="en-US" altLang="ja-JP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03647" y="2401724"/>
            <a:ext cx="549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熱</a:t>
            </a:r>
            <a:r>
              <a:rPr kumimoji="1" lang="ja-JP" altLang="en-US" sz="2800" dirty="0" smtClean="0"/>
              <a:t>と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音波</a:t>
            </a:r>
            <a:r>
              <a:rPr kumimoji="1" lang="ja-JP" altLang="en-US" sz="2800" dirty="0" smtClean="0"/>
              <a:t>の相互エネルギー変換</a:t>
            </a:r>
            <a:endParaRPr kumimoji="1" lang="en-US" altLang="ja-JP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3648" y="407055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熱・音波変換デバイスに温度勾配を与え</a:t>
            </a:r>
            <a:r>
              <a:rPr lang="ja-JP" altLang="en-US" sz="2800" dirty="0"/>
              <a:t>、</a:t>
            </a:r>
            <a:endParaRPr lang="en-US" altLang="ja-JP" sz="2800" dirty="0" smtClean="0"/>
          </a:p>
          <a:p>
            <a:r>
              <a:rPr lang="ja-JP" altLang="en-US" sz="2800" dirty="0" smtClean="0"/>
              <a:t>生じた音波を動力とする外燃機関</a:t>
            </a:r>
            <a:endParaRPr lang="en-US" altLang="ja-JP" sz="2800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03648" y="5118283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・可動部を持たないためメンテナンス</a:t>
            </a:r>
            <a:r>
              <a:rPr lang="ja-JP" altLang="en-US" sz="2400" dirty="0"/>
              <a:t>フリー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・工場や車などからの廃熱</a:t>
            </a:r>
            <a:r>
              <a:rPr lang="ja-JP" altLang="en-US" sz="2400" dirty="0"/>
              <a:t>を</a:t>
            </a:r>
            <a:r>
              <a:rPr lang="ja-JP" altLang="en-US" sz="2400" dirty="0" smtClean="0"/>
              <a:t>有効利用</a:t>
            </a:r>
            <a:endParaRPr kumimoji="1"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907704" y="598121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　　</a:t>
            </a:r>
            <a:r>
              <a:rPr lang="ja-JP" altLang="en-US" sz="2000" dirty="0" smtClean="0"/>
              <a:t>応用例）発電機、エンジン、冷凍機</a:t>
            </a:r>
            <a:endParaRPr kumimoji="1" lang="en-US" altLang="ja-JP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90" y="626737"/>
            <a:ext cx="3499643" cy="279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90" y="1016591"/>
            <a:ext cx="3172108" cy="24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6" b="21250"/>
          <a:stretch/>
        </p:blipFill>
        <p:spPr>
          <a:xfrm rot="5400000">
            <a:off x="2327396" y="1776414"/>
            <a:ext cx="3851031" cy="3305175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 flipV="1">
            <a:off x="5004048" y="1196752"/>
            <a:ext cx="0" cy="24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3495303" y="1161024"/>
            <a:ext cx="0" cy="24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3472061" y="1367726"/>
            <a:ext cx="1512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578534" y="9763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[mm]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70474" y="5445224"/>
            <a:ext cx="4715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Pressure Sensor</a:t>
            </a:r>
          </a:p>
          <a:p>
            <a:pPr algn="ctr"/>
            <a:r>
              <a:rPr lang="ja-JP" altLang="en-US" sz="3600" dirty="0" smtClean="0"/>
              <a:t>（</a:t>
            </a:r>
            <a:r>
              <a:rPr lang="en-US" altLang="ja-JP" sz="3600" dirty="0" smtClean="0"/>
              <a:t>NAGANO</a:t>
            </a:r>
            <a:r>
              <a:rPr lang="ja-JP" altLang="en-US" sz="3600" dirty="0"/>
              <a:t> </a:t>
            </a:r>
            <a:r>
              <a:rPr lang="en-US" altLang="ja-JP" sz="3600" dirty="0" smtClean="0"/>
              <a:t>KEIKI KP15</a:t>
            </a:r>
            <a:r>
              <a:rPr lang="ja-JP" altLang="en-US" sz="3600" dirty="0" smtClean="0"/>
              <a:t>）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704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490" y="1016591"/>
            <a:ext cx="3172108" cy="24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研究背景</a:t>
            </a:r>
            <a:r>
              <a:rPr lang="ja-JP" altLang="en-US" sz="4000" dirty="0"/>
              <a:t>：熱音響システムの課題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5407389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熱音響システムの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自励発振を保持</a:t>
            </a:r>
            <a:endParaRPr kumimoji="1" lang="en-US" altLang="ja-JP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267744" y="3606115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温度が低下し続け</a:t>
            </a:r>
            <a:r>
              <a:rPr lang="ja-JP" altLang="en-US" sz="2400" dirty="0" smtClean="0"/>
              <a:t>れば圧力</a:t>
            </a:r>
            <a:r>
              <a:rPr lang="ja-JP" altLang="en-US" sz="2400" dirty="0"/>
              <a:t>振幅</a:t>
            </a:r>
            <a:r>
              <a:rPr kumimoji="1" lang="ja-JP" altLang="en-US" sz="2400" dirty="0" smtClean="0"/>
              <a:t>も低下し、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熱音響システムの自励発振</a:t>
            </a:r>
            <a:r>
              <a:rPr lang="ja-JP" altLang="en-US" sz="2400" dirty="0" smtClean="0"/>
              <a:t>が停止</a:t>
            </a:r>
            <a:endParaRPr lang="en-US" altLang="ja-JP" sz="24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5" y="1556792"/>
            <a:ext cx="4974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システムの自励発振と圧力振幅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5656" y="2679303"/>
            <a:ext cx="576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廃熱の</a:t>
            </a:r>
            <a:r>
              <a:rPr lang="ja-JP" altLang="en-US" sz="2400" dirty="0" smtClean="0"/>
              <a:t>温度</a:t>
            </a:r>
            <a:r>
              <a:rPr lang="ja-JP" altLang="en-US" sz="2400" dirty="0"/>
              <a:t>変動</a:t>
            </a:r>
            <a:r>
              <a:rPr lang="ja-JP" altLang="en-US" sz="2400" dirty="0" smtClean="0"/>
              <a:t>に伴い圧力振幅も変動</a:t>
            </a:r>
            <a:endParaRPr kumimoji="1" lang="en-US" altLang="ja-JP" sz="2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899592" y="5181877"/>
            <a:ext cx="7344816" cy="983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1619672" y="3805588"/>
            <a:ext cx="504006" cy="4320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48" name="グループ化 2047"/>
          <p:cNvGrpSpPr/>
          <p:nvPr/>
        </p:nvGrpSpPr>
        <p:grpSpPr>
          <a:xfrm>
            <a:off x="5297866" y="1752891"/>
            <a:ext cx="889200" cy="584482"/>
            <a:chOff x="6244863" y="867791"/>
            <a:chExt cx="889200" cy="584482"/>
          </a:xfrm>
        </p:grpSpPr>
        <p:sp>
          <p:nvSpPr>
            <p:cNvPr id="28" name="下矢印 27"/>
            <p:cNvSpPr/>
            <p:nvPr/>
          </p:nvSpPr>
          <p:spPr>
            <a:xfrm>
              <a:off x="6244863" y="1069388"/>
              <a:ext cx="144016" cy="382885"/>
            </a:xfrm>
            <a:prstGeom prst="downArrow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262766" y="867791"/>
              <a:ext cx="871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</a:t>
              </a:r>
              <a:endParaRPr kumimoji="1" lang="ja-JP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49" name="グループ化 2048"/>
          <p:cNvGrpSpPr/>
          <p:nvPr/>
        </p:nvGrpSpPr>
        <p:grpSpPr>
          <a:xfrm>
            <a:off x="7691936" y="2306056"/>
            <a:ext cx="1224100" cy="648000"/>
            <a:chOff x="7859770" y="2327720"/>
            <a:chExt cx="1224100" cy="648000"/>
          </a:xfrm>
        </p:grpSpPr>
        <p:grpSp>
          <p:nvGrpSpPr>
            <p:cNvPr id="29" name="グループ化 28"/>
            <p:cNvGrpSpPr/>
            <p:nvPr/>
          </p:nvGrpSpPr>
          <p:grpSpPr>
            <a:xfrm>
              <a:off x="7859770" y="2327720"/>
              <a:ext cx="648000" cy="648000"/>
              <a:chOff x="1856346" y="4661674"/>
              <a:chExt cx="1233458" cy="1233458"/>
            </a:xfrm>
          </p:grpSpPr>
          <p:sp>
            <p:nvSpPr>
              <p:cNvPr id="30" name="正方形/長方形 29"/>
              <p:cNvSpPr/>
              <p:nvPr/>
            </p:nvSpPr>
            <p:spPr>
              <a:xfrm rot="19038539">
                <a:off x="1856346" y="5214528"/>
                <a:ext cx="1233458" cy="12775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/>
              <p:cNvSpPr/>
              <p:nvPr/>
            </p:nvSpPr>
            <p:spPr>
              <a:xfrm rot="2709010">
                <a:off x="1856346" y="5214527"/>
                <a:ext cx="1233458" cy="127751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5" name="テキスト ボックス 34"/>
            <p:cNvSpPr txBox="1"/>
            <p:nvPr/>
          </p:nvSpPr>
          <p:spPr>
            <a:xfrm>
              <a:off x="8291782" y="249289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Stop</a:t>
              </a:r>
              <a:endParaRPr kumimoji="1" lang="ja-JP" alt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42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研究目的</a:t>
            </a:r>
            <a:endParaRPr kumimoji="1" lang="ja-JP" altLang="en-US" sz="4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5506" y="4968170"/>
            <a:ext cx="7310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熱音響システムに接続する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負荷抵抗を可変</a:t>
            </a:r>
            <a:r>
              <a:rPr kumimoji="1" lang="ja-JP" altLang="en-US" sz="2800" dirty="0" smtClean="0"/>
              <a:t>し</a:t>
            </a:r>
            <a:r>
              <a:rPr lang="ja-JP" altLang="en-US" sz="2800" dirty="0" smtClean="0"/>
              <a:t>、</a:t>
            </a:r>
            <a:endParaRPr lang="en-US" altLang="ja-JP" sz="2800" dirty="0" smtClean="0"/>
          </a:p>
          <a:p>
            <a:r>
              <a:rPr lang="ja-JP" altLang="en-US" sz="2800" dirty="0" smtClean="0"/>
              <a:t>温度</a:t>
            </a:r>
            <a:r>
              <a:rPr lang="ja-JP" altLang="en-US" sz="2800" dirty="0"/>
              <a:t>変動</a:t>
            </a:r>
            <a:r>
              <a:rPr lang="ja-JP" altLang="en-US" sz="2800" dirty="0" smtClean="0"/>
              <a:t>に対して</a:t>
            </a:r>
            <a:r>
              <a:rPr lang="ja-JP" altLang="en-US" sz="2800" dirty="0">
                <a:solidFill>
                  <a:srgbClr val="FF0000"/>
                </a:solidFill>
              </a:rPr>
              <a:t>圧力振幅</a:t>
            </a:r>
            <a:r>
              <a:rPr lang="ja-JP" altLang="en-US" sz="2800" dirty="0" smtClean="0">
                <a:solidFill>
                  <a:srgbClr val="FF0000"/>
                </a:solidFill>
              </a:rPr>
              <a:t>の定常発振制御</a:t>
            </a:r>
            <a:endParaRPr kumimoji="1" lang="en-US" altLang="ja-JP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53762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定常発振</a:t>
            </a:r>
            <a:r>
              <a:rPr lang="ja-JP" altLang="en-US" sz="2800" dirty="0" smtClean="0"/>
              <a:t>制御の関連研究</a:t>
            </a:r>
            <a:endParaRPr kumimoji="1" lang="ja-JP" altLang="en-US" sz="2800" dirty="0"/>
          </a:p>
        </p:txBody>
      </p:sp>
      <p:sp>
        <p:nvSpPr>
          <p:cNvPr id="3" name="正方形/長方形 2"/>
          <p:cNvSpPr/>
          <p:nvPr/>
        </p:nvSpPr>
        <p:spPr>
          <a:xfrm>
            <a:off x="683568" y="4797152"/>
            <a:ext cx="7776864" cy="129614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3913311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振動体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の振幅を一定とする振動発</a:t>
            </a:r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電機負荷のフィードバック</a:t>
            </a:r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制御系の安定性</a:t>
            </a:r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解析 </a:t>
            </a:r>
            <a:endParaRPr lang="en-US" altLang="ja-JP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			 </a:t>
            </a:r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　　　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永井 他，第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回自動制御連合講演会，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2017]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2492896"/>
            <a:ext cx="816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定在波型熱音響エンジンの適応定常発振制御に基づく臨界</a:t>
            </a:r>
            <a:r>
              <a:rPr lang="ja-JP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温度比推定 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櫻井 他</a:t>
            </a:r>
            <a:r>
              <a:rPr lang="ja-JP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ja-JP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日本音響学会誌，</a:t>
            </a:r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2017]</a:t>
            </a:r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19571" y="2060848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スピーカの入力により、共鳴管内の圧力振幅を制御</a:t>
            </a:r>
            <a:endParaRPr kumimoji="1" lang="en-US" altLang="ja-JP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4250" y="3493457"/>
            <a:ext cx="845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振動発電機に接続した負荷抵抗を可変し、振動振幅を制御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333240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実験装置</a:t>
            </a:r>
            <a:endParaRPr kumimoji="1" lang="ja-JP" altLang="en-US" sz="4000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8363272" cy="557348"/>
          </a:xfrm>
        </p:spPr>
        <p:txBody>
          <a:bodyPr>
            <a:normAutofit/>
          </a:bodyPr>
          <a:lstStyle/>
          <a:p>
            <a:r>
              <a:rPr lang="ja-JP" altLang="en-US" sz="2200" dirty="0" smtClean="0">
                <a:solidFill>
                  <a:srgbClr val="FF0000"/>
                </a:solidFill>
              </a:rPr>
              <a:t>リニア</a:t>
            </a:r>
            <a:r>
              <a:rPr lang="ja-JP" altLang="en-US" sz="2200" dirty="0">
                <a:solidFill>
                  <a:srgbClr val="FF0000"/>
                </a:solidFill>
              </a:rPr>
              <a:t>モータ</a:t>
            </a:r>
            <a:r>
              <a:rPr lang="ja-JP" altLang="en-US" sz="2200" dirty="0" smtClean="0">
                <a:solidFill>
                  <a:srgbClr val="FF0000"/>
                </a:solidFill>
              </a:rPr>
              <a:t>とリニア発電機</a:t>
            </a:r>
            <a:r>
              <a:rPr lang="ja-JP" altLang="en-US" sz="2200" dirty="0" smtClean="0"/>
              <a:t>と</a:t>
            </a:r>
            <a:r>
              <a:rPr lang="ja-JP" altLang="en-US" sz="2200" dirty="0" smtClean="0">
                <a:solidFill>
                  <a:srgbClr val="0070C0"/>
                </a:solidFill>
              </a:rPr>
              <a:t>熱音響コア</a:t>
            </a:r>
            <a:r>
              <a:rPr lang="en-US" altLang="ja-JP" sz="2200" dirty="0" smtClean="0">
                <a:solidFill>
                  <a:srgbClr val="0070C0"/>
                </a:solidFill>
              </a:rPr>
              <a:t>5</a:t>
            </a:r>
            <a:r>
              <a:rPr lang="ja-JP" altLang="en-US" sz="2200" dirty="0" smtClean="0">
                <a:solidFill>
                  <a:srgbClr val="0070C0"/>
                </a:solidFill>
              </a:rPr>
              <a:t>段</a:t>
            </a:r>
            <a:r>
              <a:rPr lang="ja-JP" altLang="en-US" sz="2200" dirty="0" smtClean="0"/>
              <a:t>、</a:t>
            </a:r>
            <a:r>
              <a:rPr lang="ja-JP" altLang="en-US" sz="2200" dirty="0">
                <a:solidFill>
                  <a:srgbClr val="00B050"/>
                </a:solidFill>
              </a:rPr>
              <a:t>電気回路</a:t>
            </a:r>
            <a:r>
              <a:rPr lang="ja-JP" altLang="en-US" sz="2200" dirty="0" smtClean="0"/>
              <a:t>で</a:t>
            </a:r>
            <a:r>
              <a:rPr lang="ja-JP" altLang="en-US" sz="2200" dirty="0"/>
              <a:t>構成</a:t>
            </a:r>
            <a:endParaRPr lang="en-US" altLang="ja-JP" sz="2200" dirty="0"/>
          </a:p>
          <a:p>
            <a:endParaRPr kumimoji="1" lang="ja-JP" altLang="en-US" sz="2200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half" idx="2"/>
          </p:nvPr>
        </p:nvSpPr>
        <p:spPr>
          <a:xfrm>
            <a:off x="464468" y="5548591"/>
            <a:ext cx="7923956" cy="616713"/>
          </a:xfrm>
        </p:spPr>
        <p:txBody>
          <a:bodyPr>
            <a:noAutofit/>
          </a:bodyPr>
          <a:lstStyle/>
          <a:p>
            <a:r>
              <a:rPr lang="ja-JP" altLang="en-US" sz="2200" dirty="0"/>
              <a:t>音響</a:t>
            </a:r>
            <a:r>
              <a:rPr lang="ja-JP" altLang="en-US" sz="2200" dirty="0" smtClean="0"/>
              <a:t>パワーの代わりに電力を</a:t>
            </a:r>
            <a:r>
              <a:rPr lang="ja-JP" altLang="en-US" sz="2200" dirty="0"/>
              <a:t>負荷</a:t>
            </a:r>
            <a:r>
              <a:rPr lang="ja-JP" altLang="en-US" sz="2200" dirty="0" smtClean="0"/>
              <a:t>抵抗</a:t>
            </a:r>
            <a:r>
              <a:rPr lang="ja-JP" altLang="en-US" sz="2200" dirty="0"/>
              <a:t>に</a:t>
            </a:r>
            <a:r>
              <a:rPr lang="ja-JP" altLang="en-US" sz="2200" dirty="0" smtClean="0"/>
              <a:t>介してフィードバック</a:t>
            </a:r>
            <a:endParaRPr lang="en-US" altLang="ja-JP" sz="2200" dirty="0" smtClean="0"/>
          </a:p>
          <a:p>
            <a:r>
              <a:rPr lang="ja-JP" altLang="en-US" sz="2200" dirty="0"/>
              <a:t>負荷</a:t>
            </a:r>
            <a:r>
              <a:rPr lang="ja-JP" altLang="en-US" sz="2200" dirty="0" smtClean="0"/>
              <a:t>抵抗の抵抗値を</a:t>
            </a:r>
            <a:r>
              <a:rPr lang="ja-JP" altLang="en-US" sz="2200" dirty="0" smtClean="0">
                <a:solidFill>
                  <a:srgbClr val="FF0000"/>
                </a:solidFill>
              </a:rPr>
              <a:t>動的に可変</a:t>
            </a:r>
            <a:endParaRPr lang="en-US" altLang="ja-JP" sz="2200" dirty="0">
              <a:solidFill>
                <a:srgbClr val="FF0000"/>
              </a:solidFill>
            </a:endParaRPr>
          </a:p>
          <a:p>
            <a:endParaRPr kumimoji="1" lang="ja-JP" altLang="en-US" sz="2200" dirty="0"/>
          </a:p>
        </p:txBody>
      </p:sp>
      <p:sp>
        <p:nvSpPr>
          <p:cNvPr id="43" name="正方形/長方形 42"/>
          <p:cNvSpPr/>
          <p:nvPr/>
        </p:nvSpPr>
        <p:spPr>
          <a:xfrm>
            <a:off x="1925112" y="2811470"/>
            <a:ext cx="342631" cy="41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4211960" y="2811470"/>
            <a:ext cx="3456384" cy="419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5" name="直線コネクタ 44"/>
          <p:cNvCxnSpPr/>
          <p:nvPr/>
        </p:nvCxnSpPr>
        <p:spPr>
          <a:xfrm>
            <a:off x="1298551" y="3417062"/>
            <a:ext cx="0" cy="68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1277169" y="4101062"/>
            <a:ext cx="3006799" cy="416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flipV="1">
            <a:off x="8335466" y="3417062"/>
            <a:ext cx="0" cy="684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4283968" y="3781493"/>
            <a:ext cx="1278607" cy="6474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 flipH="1">
            <a:off x="5562577" y="4105225"/>
            <a:ext cx="278576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flipH="1">
            <a:off x="6022059" y="3021018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5724128" y="233522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wave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781225" y="3573016"/>
            <a:ext cx="2181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 power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773113" y="2624974"/>
            <a:ext cx="115200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alternator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7668344" y="2624974"/>
            <a:ext cx="115212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endParaRPr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267744" y="2697286"/>
            <a:ext cx="1944216" cy="6474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Cores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392494" y="3973165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4283967" y="3759062"/>
            <a:ext cx="1278607" cy="6474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ariable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1" lang="en-US" altLang="ja-JP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esistance</a:t>
            </a:r>
            <a:endParaRPr kumimoji="1" lang="ja-JP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17382" y="4653136"/>
            <a:ext cx="5472000" cy="396000"/>
          </a:xfrm>
          <a:prstGeom prst="rect">
            <a:avLst/>
          </a:prstGeom>
          <a:noFill/>
          <a:ln w="190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Electricity-feedback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thermoacoustic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generator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1944469" y="2326825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𝑯</m:t>
                          </m:r>
                        </m:sub>
                      </m:sSub>
                      <m:r>
                        <a:rPr lang="ja-JP" altLang="en-US" sz="1600" b="1" i="1"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latin typeface="Cambria Math"/>
                        </a:rPr>
                        <m:t>𝐇𝐨𝐭</m:t>
                      </m:r>
                      <m:r>
                        <a:rPr lang="ja-JP" altLang="en-US" sz="1600" b="1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69" y="2326825"/>
                <a:ext cx="1230213" cy="338554"/>
              </a:xfrm>
              <a:prstGeom prst="rect">
                <a:avLst/>
              </a:prstGeom>
              <a:blipFill rotWithShape="1">
                <a:blip r:embed="rId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448477" y="2326779"/>
                <a:ext cx="123021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kumimoji="1" lang="en-US" altLang="ja-JP" sz="1600" b="1" i="1" smtClean="0">
                              <a:latin typeface="Cambria Math"/>
                            </a:rPr>
                            <m:t>𝑪</m:t>
                          </m:r>
                        </m:sub>
                      </m:sSub>
                      <m:r>
                        <a:rPr lang="ja-JP" altLang="en-US" sz="1600" b="1" i="1">
                          <a:latin typeface="Cambria Math"/>
                        </a:rPr>
                        <m:t>（</m:t>
                      </m:r>
                      <m:r>
                        <a:rPr lang="en-US" altLang="ja-JP" sz="1600" b="1" i="0" smtClean="0">
                          <a:latin typeface="Cambria Math"/>
                        </a:rPr>
                        <m:t>𝐂𝐨𝐥𝐝</m:t>
                      </m:r>
                      <m:r>
                        <a:rPr lang="ja-JP" altLang="en-US" sz="1600" b="1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kumimoji="1" lang="ja-JP" altLang="en-US" sz="1600" b="1" i="1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77" y="2326779"/>
                <a:ext cx="1230213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21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-321196" y="4580657"/>
            <a:ext cx="2597150" cy="1944687"/>
            <a:chOff x="-358074" y="4462005"/>
            <a:chExt cx="2597150" cy="1944687"/>
          </a:xfrm>
        </p:grpSpPr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8074" y="4462005"/>
              <a:ext cx="2597150" cy="194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" name="正方形/長方形 111"/>
            <p:cNvSpPr/>
            <p:nvPr/>
          </p:nvSpPr>
          <p:spPr>
            <a:xfrm>
              <a:off x="1644216" y="4613713"/>
              <a:ext cx="30008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ja-JP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-314846" y="4581128"/>
            <a:ext cx="2590800" cy="1944687"/>
            <a:chOff x="-1643129" y="5228729"/>
            <a:chExt cx="2590800" cy="1944687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43129" y="5228729"/>
              <a:ext cx="2590800" cy="194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正方形/長方形 110"/>
                <p:cNvSpPr/>
                <p:nvPr/>
              </p:nvSpPr>
              <p:spPr>
                <a:xfrm>
                  <a:off x="-56714" y="5229200"/>
                  <a:ext cx="972000" cy="576064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kumimoji="1" lang="ja-JP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・</m:t>
                            </m:r>
                          </m:e>
                        </m:d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1" name="正方形/長方形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56714" y="5229200"/>
                  <a:ext cx="972000" cy="5760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グループ化 3"/>
          <p:cNvGrpSpPr/>
          <p:nvPr/>
        </p:nvGrpSpPr>
        <p:grpSpPr>
          <a:xfrm>
            <a:off x="-322121" y="4578234"/>
            <a:ext cx="2590800" cy="1944687"/>
            <a:chOff x="348816" y="2217372"/>
            <a:chExt cx="2590800" cy="1944687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16" y="2217372"/>
              <a:ext cx="2590800" cy="1944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正方形/長方形 109"/>
                <p:cNvSpPr/>
                <p:nvPr/>
              </p:nvSpPr>
              <p:spPr>
                <a:xfrm>
                  <a:off x="1955810" y="2246265"/>
                  <a:ext cx="972000" cy="576000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PF</m:t>
                        </m:r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0" name="正方形/長方形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5810" y="2246265"/>
                  <a:ext cx="972000" cy="576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905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グループ化 2"/>
          <p:cNvGrpSpPr/>
          <p:nvPr/>
        </p:nvGrpSpPr>
        <p:grpSpPr>
          <a:xfrm>
            <a:off x="-312423" y="4584584"/>
            <a:ext cx="2590800" cy="1938337"/>
            <a:chOff x="-347729" y="1988840"/>
            <a:chExt cx="2590800" cy="1938337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7729" y="1988840"/>
              <a:ext cx="2590800" cy="1938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正方形/長方形 108"/>
                <p:cNvSpPr/>
                <p:nvPr/>
              </p:nvSpPr>
              <p:spPr>
                <a:xfrm>
                  <a:off x="890957" y="2084862"/>
                  <a:ext cx="1093954" cy="459741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altLang="ja-JP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(</a:t>
                  </a:r>
                  <a14:m>
                    <m:oMath xmlns:m="http://schemas.openxmlformats.org/officeDocument/2006/math">
                      <m:r>
                        <a:rPr lang="en-US" altLang="ja-JP" b="0" i="0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ja-JP" alt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ja-JP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)</a:t>
                  </a:r>
                  <a:endParaRPr lang="ja-JP" alt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9" name="正方形/長方形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957" y="2084862"/>
                  <a:ext cx="1093954" cy="45974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5028" b="-8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6816" y="-182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制御系の構成</a:t>
            </a:r>
            <a:endParaRPr kumimoji="1" lang="ja-JP" altLang="en-US" sz="4000" dirty="0"/>
          </a:p>
        </p:txBody>
      </p:sp>
      <p:sp>
        <p:nvSpPr>
          <p:cNvPr id="5" name="正方形/長方形 4"/>
          <p:cNvSpPr/>
          <p:nvPr/>
        </p:nvSpPr>
        <p:spPr>
          <a:xfrm>
            <a:off x="7566200" y="442246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620461" y="4329144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490399" y="4329144"/>
                <a:ext cx="4819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ja-JP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399" y="4329144"/>
                <a:ext cx="48199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045202" y="5680566"/>
                <a:ext cx="442750" cy="3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i="1" dirty="0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i="1" dirty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ja-JP" altLang="en-US" i="1" dirty="0">
                              <a:solidFill>
                                <a:sysClr val="windowText" lastClr="0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202" y="5680566"/>
                <a:ext cx="442750" cy="376770"/>
              </a:xfrm>
              <a:prstGeom prst="rect">
                <a:avLst/>
              </a:prstGeom>
              <a:blipFill rotWithShape="1">
                <a:blip r:embed="rId10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5218477" y="430273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109734" y="4019165"/>
                <a:ext cx="480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734" y="4019165"/>
                <a:ext cx="480644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4031243" y="4479720"/>
            <a:ext cx="982250" cy="47620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cont</a:t>
            </a:r>
            <a:r>
              <a:rPr lang="en-US" altLang="ja-JP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40219" y="5563746"/>
            <a:ext cx="972000" cy="5760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LPF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7035118" y="5562899"/>
                <a:ext cx="972000" cy="5760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1" lang="ja-JP" altLang="en-US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・</m:t>
                          </m:r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118" y="5562899"/>
                <a:ext cx="972000" cy="57606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4028051" y="5581490"/>
                <a:ext cx="972000" cy="57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051" y="5581490"/>
                <a:ext cx="972000" cy="576000"/>
              </a:xfrm>
              <a:prstGeom prst="rect">
                <a:avLst/>
              </a:prstGeom>
              <a:blipFill rotWithShape="1">
                <a:blip r:embed="rId13"/>
                <a:stretch>
                  <a:fillRect l="-1235" t="-53608" r="-27778" b="-9278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/楕円 14"/>
          <p:cNvSpPr/>
          <p:nvPr/>
        </p:nvSpPr>
        <p:spPr>
          <a:xfrm>
            <a:off x="3353695" y="466382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525695" y="4728546"/>
            <a:ext cx="828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5400000" flipH="1">
            <a:off x="2869239" y="5309079"/>
            <a:ext cx="108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5573025" y="4490441"/>
                <a:ext cx="811558" cy="4762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i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025" y="4490441"/>
                <a:ext cx="811558" cy="476209"/>
              </a:xfrm>
              <a:prstGeom prst="rect">
                <a:avLst/>
              </a:prstGeom>
              <a:blipFill rotWithShape="1">
                <a:blip r:embed="rId14"/>
                <a:stretch>
                  <a:fillRect b="-617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/>
          <p:cNvCxnSpPr/>
          <p:nvPr/>
        </p:nvCxnSpPr>
        <p:spPr>
          <a:xfrm>
            <a:off x="3476691" y="4728546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5030896" y="4728546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5000051" y="5860456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>
            <a:off x="6503095" y="5860456"/>
            <a:ext cx="54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角丸四角形 26"/>
          <p:cNvSpPr/>
          <p:nvPr/>
        </p:nvSpPr>
        <p:spPr>
          <a:xfrm>
            <a:off x="2339752" y="4019164"/>
            <a:ext cx="6696744" cy="2398211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23928" y="6232710"/>
            <a:ext cx="3657432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1"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onstant oscillation control system</a:t>
            </a:r>
            <a:endParaRPr kumimoji="1"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2999640" y="1196752"/>
            <a:ext cx="6036856" cy="2395201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275856" y="980728"/>
            <a:ext cx="5472000" cy="396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Electricity-feedback </a:t>
            </a:r>
            <a:r>
              <a:rPr kumimoji="1"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thermoacoustic</a:t>
            </a:r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electric generator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904603" y="2539577"/>
            <a:ext cx="473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400" i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5325651" y="1511307"/>
            <a:ext cx="0" cy="50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グループ化 32"/>
          <p:cNvGrpSpPr/>
          <p:nvPr/>
        </p:nvGrpSpPr>
        <p:grpSpPr>
          <a:xfrm>
            <a:off x="3899731" y="2001720"/>
            <a:ext cx="4356510" cy="540000"/>
            <a:chOff x="1133648" y="5211228"/>
            <a:chExt cx="4356510" cy="540000"/>
          </a:xfrm>
        </p:grpSpPr>
        <p:sp>
          <p:nvSpPr>
            <p:cNvPr id="34" name="正方形/長方形 33"/>
            <p:cNvSpPr/>
            <p:nvPr/>
          </p:nvSpPr>
          <p:spPr>
            <a:xfrm>
              <a:off x="1361554" y="5337212"/>
              <a:ext cx="3858604" cy="28803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正方形/長方形 34"/>
                <p:cNvSpPr/>
                <p:nvPr/>
              </p:nvSpPr>
              <p:spPr>
                <a:xfrm>
                  <a:off x="1133648" y="5211228"/>
                  <a:ext cx="540000" cy="540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5" name="正方形/長方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648" y="5211228"/>
                  <a:ext cx="540000" cy="54000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正方形/長方形 35"/>
                <p:cNvSpPr/>
                <p:nvPr/>
              </p:nvSpPr>
              <p:spPr>
                <a:xfrm>
                  <a:off x="4950158" y="5211228"/>
                  <a:ext cx="540000" cy="540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ja-JP" sz="1400" b="0" i="1" dirty="0" smtClean="0">
                                <a:solidFill>
                                  <a:sysClr val="windowText" lastClr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400" i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正方形/長方形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0158" y="5211228"/>
                  <a:ext cx="540000" cy="54000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正方形/長方形 36"/>
            <p:cNvSpPr/>
            <p:nvPr/>
          </p:nvSpPr>
          <p:spPr>
            <a:xfrm>
              <a:off x="2004516" y="5211228"/>
              <a:ext cx="1053744" cy="540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Cores</a:t>
              </a:r>
              <a:endParaRPr kumimoji="1" lang="ja-JP" alt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8" name="直線コネクタ 37"/>
          <p:cNvCxnSpPr/>
          <p:nvPr/>
        </p:nvCxnSpPr>
        <p:spPr>
          <a:xfrm flipH="1" flipV="1">
            <a:off x="3387168" y="2149966"/>
            <a:ext cx="50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 flipV="1">
            <a:off x="3539691" y="2415736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 flipV="1">
            <a:off x="8256241" y="2127704"/>
            <a:ext cx="64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 flipV="1">
            <a:off x="8256241" y="2415736"/>
            <a:ext cx="3600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5400000" flipH="1" flipV="1">
            <a:off x="3287691" y="2667736"/>
            <a:ext cx="50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rot="5400000" flipH="1" flipV="1">
            <a:off x="2884143" y="2653966"/>
            <a:ext cx="100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 flipV="1">
            <a:off x="3539691" y="2929261"/>
            <a:ext cx="536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H="1" flipV="1">
            <a:off x="3398776" y="3162635"/>
            <a:ext cx="52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 rot="5400000" flipH="1" flipV="1">
            <a:off x="8238281" y="2789491"/>
            <a:ext cx="75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rot="5400000" flipH="1" flipV="1">
            <a:off x="8519566" y="2534266"/>
            <a:ext cx="7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/>
          <p:cNvSpPr/>
          <p:nvPr/>
        </p:nvSpPr>
        <p:spPr>
          <a:xfrm>
            <a:off x="5974054" y="2857261"/>
            <a:ext cx="504000" cy="14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7477435" y="2235720"/>
            <a:ext cx="72000" cy="72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6885207" y="1578294"/>
            <a:ext cx="1053744" cy="540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</a:p>
          <a:p>
            <a:pPr algn="ctr"/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endParaRPr kumimoji="1" lang="ja-JP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8289909" y="2349338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287609" y="1855900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788591" y="2869239"/>
            <a:ext cx="375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kumimoji="1" lang="ja-JP" alt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直線コネクタ 53"/>
          <p:cNvCxnSpPr/>
          <p:nvPr/>
        </p:nvCxnSpPr>
        <p:spPr>
          <a:xfrm flipH="1">
            <a:off x="6714505" y="2940679"/>
            <a:ext cx="395" cy="226812"/>
          </a:xfrm>
          <a:prstGeom prst="line">
            <a:avLst/>
          </a:prstGeom>
          <a:ln>
            <a:solidFill>
              <a:schemeClr val="tx1"/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円/楕円 54"/>
          <p:cNvSpPr>
            <a:spLocks noChangeAspect="1"/>
          </p:cNvSpPr>
          <p:nvPr/>
        </p:nvSpPr>
        <p:spPr>
          <a:xfrm>
            <a:off x="6675666" y="2894506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6" name="直線コネクタ 55"/>
          <p:cNvCxnSpPr/>
          <p:nvPr/>
        </p:nvCxnSpPr>
        <p:spPr>
          <a:xfrm>
            <a:off x="6134426" y="3157966"/>
            <a:ext cx="0" cy="130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6021913" y="3290350"/>
            <a:ext cx="225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6050869" y="3290350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6020455" y="3290350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6078187" y="3290350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6107128" y="3291485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>
            <a:off x="6137911" y="3290350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6168694" y="3290350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6199477" y="3290350"/>
            <a:ext cx="30783" cy="43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円/楕円 64"/>
          <p:cNvSpPr>
            <a:spLocks noChangeAspect="1"/>
          </p:cNvSpPr>
          <p:nvPr/>
        </p:nvSpPr>
        <p:spPr>
          <a:xfrm>
            <a:off x="6680992" y="3122771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6" name="直線コネクタ 65"/>
          <p:cNvCxnSpPr/>
          <p:nvPr/>
        </p:nvCxnSpPr>
        <p:spPr>
          <a:xfrm flipH="1">
            <a:off x="5751238" y="2927978"/>
            <a:ext cx="395" cy="226812"/>
          </a:xfrm>
          <a:prstGeom prst="line">
            <a:avLst/>
          </a:prstGeom>
          <a:ln>
            <a:solidFill>
              <a:schemeClr val="tx1"/>
            </a:solidFill>
            <a:head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>
            <a:spLocks noChangeAspect="1"/>
          </p:cNvSpPr>
          <p:nvPr/>
        </p:nvSpPr>
        <p:spPr>
          <a:xfrm>
            <a:off x="5712399" y="2881805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717725" y="3110070"/>
            <a:ext cx="66937" cy="66945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5391941" y="2869239"/>
            <a:ext cx="388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1" lang="en-US" altLang="ja-JP" sz="1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kumimoji="1" lang="ja-JP" altLang="en-US" sz="1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561083" y="1875146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3575704" y="2363238"/>
            <a:ext cx="329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直線矢印コネクタ 71"/>
          <p:cNvCxnSpPr>
            <a:stCxn id="18" idx="0"/>
            <a:endCxn id="99" idx="3"/>
          </p:cNvCxnSpPr>
          <p:nvPr/>
        </p:nvCxnSpPr>
        <p:spPr>
          <a:xfrm flipV="1">
            <a:off x="5978804" y="2693466"/>
            <a:ext cx="398926" cy="17969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flipH="1">
            <a:off x="3405242" y="5860456"/>
            <a:ext cx="612000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/>
          <p:cNvSpPr/>
          <p:nvPr/>
        </p:nvSpPr>
        <p:spPr>
          <a:xfrm>
            <a:off x="5303896" y="1348787"/>
            <a:ext cx="1087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</a:p>
          <a:p>
            <a:pPr algn="ctr"/>
            <a:r>
              <a:rPr lang="en-US" altLang="ja-JP" sz="1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variation</a:t>
            </a:r>
            <a:endParaRPr lang="ja-JP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3072972" y="4388497"/>
            <a:ext cx="329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127004" y="4798379"/>
            <a:ext cx="329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7566121" y="4422469"/>
            <a:ext cx="30008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3620382" y="4329144"/>
            <a:ext cx="28725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ja-JP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正方形/長方形 79"/>
              <p:cNvSpPr/>
              <p:nvPr/>
            </p:nvSpPr>
            <p:spPr>
              <a:xfrm>
                <a:off x="2490320" y="4329144"/>
                <a:ext cx="481990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ja-JP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正方形/長方形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320" y="4329144"/>
                <a:ext cx="48199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正方形/長方形 80"/>
              <p:cNvSpPr/>
              <p:nvPr/>
            </p:nvSpPr>
            <p:spPr>
              <a:xfrm>
                <a:off x="3045123" y="5680566"/>
                <a:ext cx="442750" cy="37677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i="1" dirty="0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ja-JP" i="1" dirty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ja-JP" altLang="en-US" i="1" dirty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m:oMathPara>
                </a14:m>
                <a:endParaRPr lang="ja-JP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正方形/長方形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123" y="5680566"/>
                <a:ext cx="442750" cy="376770"/>
              </a:xfrm>
              <a:prstGeom prst="rect">
                <a:avLst/>
              </a:prstGeom>
              <a:blipFill rotWithShape="1">
                <a:blip r:embed="rId18"/>
                <a:stretch>
                  <a:fillRect r="-2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正方形/長方形 81"/>
          <p:cNvSpPr/>
          <p:nvPr/>
        </p:nvSpPr>
        <p:spPr>
          <a:xfrm>
            <a:off x="5218398" y="4302731"/>
            <a:ext cx="300082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ja-JP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6108970" y="4019165"/>
                <a:ext cx="480644" cy="3693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ja-JP" altLang="en-US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970" y="4019165"/>
                <a:ext cx="480644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正方形/長方形 83"/>
          <p:cNvSpPr/>
          <p:nvPr/>
        </p:nvSpPr>
        <p:spPr>
          <a:xfrm>
            <a:off x="4031164" y="4479720"/>
            <a:ext cx="982250" cy="47620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 cont</a:t>
            </a:r>
            <a:r>
              <a:rPr lang="en-US" altLang="ja-JP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正方形/長方形 84"/>
          <p:cNvSpPr/>
          <p:nvPr/>
        </p:nvSpPr>
        <p:spPr>
          <a:xfrm>
            <a:off x="5540140" y="5563746"/>
            <a:ext cx="972000" cy="576064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LPF</a:t>
            </a:r>
            <a:endParaRPr kumimoji="1" lang="ja-JP" altLang="en-US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正方形/長方形 85"/>
              <p:cNvSpPr/>
              <p:nvPr/>
            </p:nvSpPr>
            <p:spPr>
              <a:xfrm>
                <a:off x="7040646" y="5557341"/>
                <a:ext cx="972000" cy="5760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kumimoji="1" lang="ja-JP" altLang="en-US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・</m:t>
                          </m:r>
                        </m:e>
                      </m:d>
                    </m:oMath>
                  </m:oMathPara>
                </a14:m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正方形/長方形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0646" y="5557341"/>
                <a:ext cx="972000" cy="576064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正方形/長方形 86"/>
              <p:cNvSpPr/>
              <p:nvPr/>
            </p:nvSpPr>
            <p:spPr>
              <a:xfrm>
                <a:off x="4027972" y="5581490"/>
                <a:ext cx="972000" cy="576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kumimoji="1" lang="ja-JP" alt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ja-JP" altLang="en-US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kumimoji="1" lang="en-US" altLang="ja-JP" b="0" i="1" smtClean="0">
                              <a:solidFill>
                                <a:sysClr val="windowText" lastClr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i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正方形/長方形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972" y="5581490"/>
                <a:ext cx="972000" cy="576000"/>
              </a:xfrm>
              <a:prstGeom prst="rect">
                <a:avLst/>
              </a:prstGeom>
              <a:blipFill rotWithShape="1">
                <a:blip r:embed="rId21"/>
                <a:stretch>
                  <a:fillRect l="-1235" t="-53608" r="-27778" b="-92784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円/楕円 87"/>
          <p:cNvSpPr/>
          <p:nvPr/>
        </p:nvSpPr>
        <p:spPr>
          <a:xfrm>
            <a:off x="3353616" y="466382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" name="直線矢印コネクタ 88"/>
          <p:cNvCxnSpPr/>
          <p:nvPr/>
        </p:nvCxnSpPr>
        <p:spPr>
          <a:xfrm>
            <a:off x="2525616" y="4728546"/>
            <a:ext cx="828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rot="5400000" flipH="1">
            <a:off x="2869160" y="5309079"/>
            <a:ext cx="108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正方形/長方形 90"/>
              <p:cNvSpPr/>
              <p:nvPr/>
            </p:nvSpPr>
            <p:spPr>
              <a:xfrm>
                <a:off x="5567056" y="4490441"/>
                <a:ext cx="811558" cy="47620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i="1" smtClean="0">
                        <a:solidFill>
                          <a:sysClr val="windowText" lastClr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1" lang="en-US" altLang="ja-JP" i="1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</a:t>
                </a:r>
                <a:r>
                  <a:rPr kumimoji="1" lang="en-US" altLang="ja-JP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ja-JP" altLang="en-US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正方形/長方形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056" y="4490441"/>
                <a:ext cx="811558" cy="476209"/>
              </a:xfrm>
              <a:prstGeom prst="rect">
                <a:avLst/>
              </a:prstGeom>
              <a:blipFill rotWithShape="1">
                <a:blip r:embed="rId22"/>
                <a:stretch>
                  <a:fillRect b="-6173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直線矢印コネクタ 91"/>
          <p:cNvCxnSpPr/>
          <p:nvPr/>
        </p:nvCxnSpPr>
        <p:spPr>
          <a:xfrm>
            <a:off x="3476612" y="4728546"/>
            <a:ext cx="5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>
            <a:off x="5030817" y="4728546"/>
            <a:ext cx="5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flipH="1">
            <a:off x="4999972" y="5860456"/>
            <a:ext cx="5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 flipH="1">
            <a:off x="6503016" y="5860456"/>
            <a:ext cx="540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正方形/長方形 98"/>
          <p:cNvSpPr/>
          <p:nvPr/>
        </p:nvSpPr>
        <p:spPr>
          <a:xfrm>
            <a:off x="5904524" y="2539577"/>
            <a:ext cx="473206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ja-JP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正方形/長方形 99"/>
          <p:cNvSpPr/>
          <p:nvPr/>
        </p:nvSpPr>
        <p:spPr>
          <a:xfrm>
            <a:off x="5974110" y="2857261"/>
            <a:ext cx="504000" cy="14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7477356" y="2235720"/>
            <a:ext cx="72000" cy="720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2" name="直線矢印コネクタ 101"/>
          <p:cNvCxnSpPr>
            <a:endCxn id="99" idx="3"/>
          </p:cNvCxnSpPr>
          <p:nvPr/>
        </p:nvCxnSpPr>
        <p:spPr>
          <a:xfrm flipV="1">
            <a:off x="5972835" y="2693466"/>
            <a:ext cx="404895" cy="17969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 flipH="1">
            <a:off x="3405163" y="5860456"/>
            <a:ext cx="61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/>
          <p:cNvSpPr txBox="1"/>
          <p:nvPr/>
        </p:nvSpPr>
        <p:spPr>
          <a:xfrm>
            <a:off x="3072893" y="4388497"/>
            <a:ext cx="3297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1" lang="ja-JP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126925" y="4798379"/>
            <a:ext cx="3297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kumimoji="1" lang="ja-JP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/>
              <p:cNvSpPr txBox="1"/>
              <p:nvPr/>
            </p:nvSpPr>
            <p:spPr>
              <a:xfrm>
                <a:off x="145675" y="1095808"/>
                <a:ext cx="30048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 </a:t>
                </a:r>
                <a:r>
                  <a:rPr lang="ja-JP" altLang="en-US" sz="2400" dirty="0" smtClean="0"/>
                  <a:t>補償器の出力</a:t>
                </a:r>
                <a:endParaRPr lang="en-US" altLang="ja-JP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ja-JP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～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255 </a:t>
                </a:r>
                <a:r>
                  <a:rPr lang="en-US" altLang="ja-JP" sz="2400" dirty="0" smtClean="0"/>
                  <a:t>[</a:t>
                </a:r>
                <a:r>
                  <a:rPr lang="en-US" altLang="ja-JP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-]</a:t>
                </a:r>
                <a:endParaRPr lang="en-US" altLang="ja-JP" sz="2400" dirty="0" smtClean="0"/>
              </a:p>
            </p:txBody>
          </p:sp>
        </mc:Choice>
        <mc:Fallback xmlns="">
          <p:sp>
            <p:nvSpPr>
              <p:cNvPr id="107" name="テキスト ボックス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75" y="1095808"/>
                <a:ext cx="3004896" cy="830997"/>
              </a:xfrm>
              <a:prstGeom prst="rect">
                <a:avLst/>
              </a:prstGeom>
              <a:blipFill rotWithShape="1">
                <a:blip r:embed="rId23"/>
                <a:stretch>
                  <a:fillRect l="-3245" t="-8824" b="-16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直線矢印コネクタ 107"/>
          <p:cNvCxnSpPr/>
          <p:nvPr/>
        </p:nvCxnSpPr>
        <p:spPr>
          <a:xfrm flipH="1">
            <a:off x="7512460" y="2307720"/>
            <a:ext cx="896" cy="324000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 flipH="1">
            <a:off x="7513695" y="2307720"/>
            <a:ext cx="896" cy="324000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正方形/長方形 121"/>
          <p:cNvSpPr/>
          <p:nvPr/>
        </p:nvSpPr>
        <p:spPr>
          <a:xfrm>
            <a:off x="120327" y="4099183"/>
            <a:ext cx="209223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に</a:t>
            </a:r>
            <a:r>
              <a:rPr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対する</a:t>
            </a:r>
            <a:r>
              <a:rPr lang="ja-JP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信号処理</a:t>
            </a:r>
            <a:endParaRPr lang="ja-JP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141768" y="2564904"/>
            <a:ext cx="300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負荷抵抗</a:t>
            </a:r>
            <a:endParaRPr lang="en-US" altLang="ja-JP" sz="2400" dirty="0" smtClean="0"/>
          </a:p>
          <a:p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= </a:t>
            </a:r>
            <a:r>
              <a:rPr lang="ja-JP" altLang="en-US" sz="2400" dirty="0" smtClean="0"/>
              <a:t>約 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255 </a:t>
            </a:r>
            <a:r>
              <a:rPr lang="en-US" altLang="ja-JP" sz="2400" dirty="0" smtClean="0"/>
              <a:t>[</a:t>
            </a:r>
            <a:r>
              <a:rPr lang="en-US" altLang="ja-JP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Ω]</a:t>
            </a:r>
            <a:endParaRPr lang="en-US" altLang="ja-JP" sz="2400" dirty="0" smtClean="0"/>
          </a:p>
        </p:txBody>
      </p:sp>
      <p:sp>
        <p:nvSpPr>
          <p:cNvPr id="114" name="右矢印 113"/>
          <p:cNvSpPr/>
          <p:nvPr/>
        </p:nvSpPr>
        <p:spPr>
          <a:xfrm rot="5400000">
            <a:off x="1151646" y="2024868"/>
            <a:ext cx="504006" cy="43204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4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 animBg="1"/>
      <p:bldP spid="85" grpId="0" animBg="1"/>
      <p:bldP spid="86" grpId="0" animBg="1"/>
      <p:bldP spid="87" grpId="0" animBg="1"/>
      <p:bldP spid="88" grpId="0" animBg="1"/>
      <p:bldP spid="91" grpId="0" animBg="1"/>
      <p:bldP spid="99" grpId="0"/>
      <p:bldP spid="100" grpId="0" animBg="1"/>
      <p:bldP spid="101" grpId="0" animBg="1"/>
      <p:bldP spid="104" grpId="0"/>
      <p:bldP spid="105" grpId="0"/>
      <p:bldP spid="107" grpId="0"/>
      <p:bldP spid="122" grpId="0"/>
      <p:bldP spid="113" grpId="0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実験結果：温度一定</a:t>
            </a:r>
            <a:r>
              <a:rPr lang="ja-JP" altLang="en-US" sz="4000" dirty="0" smtClean="0"/>
              <a:t>（安定</a:t>
            </a:r>
            <a:r>
              <a:rPr lang="ja-JP" altLang="en-US" sz="4000" dirty="0"/>
              <a:t>）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1403484"/>
                <a:ext cx="7488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330 [Pa]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0.04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 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03484"/>
                <a:ext cx="7488832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96" t="-1060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143508" y="5858108"/>
            <a:ext cx="889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圧力</a:t>
            </a:r>
            <a:r>
              <a:rPr lang="ja-JP" altLang="en-US" sz="2800" dirty="0" smtClean="0">
                <a:solidFill>
                  <a:srgbClr val="FF0000"/>
                </a:solidFill>
              </a:rPr>
              <a:t>振幅が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目標値一定</a:t>
            </a:r>
            <a:r>
              <a:rPr kumimoji="1" lang="ja-JP" altLang="en-US" sz="2800" dirty="0" smtClean="0"/>
              <a:t>になるように負荷抵抗</a:t>
            </a:r>
            <a:r>
              <a:rPr lang="ja-JP" altLang="en-US" sz="2800" dirty="0"/>
              <a:t>が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自動調整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827112" y="1034152"/>
                <a:ext cx="77773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300 [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[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（ヒーターとチラーに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より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温度一定）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2" y="1034152"/>
                <a:ext cx="7777336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10769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323528" y="2115208"/>
            <a:ext cx="4248000" cy="3186000"/>
            <a:chOff x="323528" y="2115208"/>
            <a:chExt cx="4248000" cy="3186000"/>
          </a:xfrm>
        </p:grpSpPr>
        <p:pic>
          <p:nvPicPr>
            <p:cNvPr id="1027" name="Picture 3" descr="C:\Users\Inoue\Documents\2017年研究資料\機械学会データ\発表スライド\figure\Tconst\no25_stability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115208"/>
              <a:ext cx="4248000" cy="31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1907704" y="2901694"/>
                  <a:ext cx="451854" cy="471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1" lang="ja-JP" altLang="en-US" sz="2400" i="1" smtClean="0">
                                <a:solidFill>
                                  <a:srgbClr val="99FF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99FF66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>
                    <a:solidFill>
                      <a:srgbClr val="99FF66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2901694"/>
                  <a:ext cx="451854" cy="47153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5195" r="-189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テキスト ボックス 19"/>
            <p:cNvSpPr txBox="1"/>
            <p:nvPr/>
          </p:nvSpPr>
          <p:spPr>
            <a:xfrm>
              <a:off x="1929190" y="4263479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kumimoji="1"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825063" y="2287364"/>
                  <a:ext cx="7402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5063" y="2287364"/>
                  <a:ext cx="74020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835475" y="2855559"/>
                  <a:ext cx="7875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𝑎𝑠𝑡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475" y="2855559"/>
                  <a:ext cx="787523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グループ化 7"/>
          <p:cNvGrpSpPr/>
          <p:nvPr/>
        </p:nvGrpSpPr>
        <p:grpSpPr>
          <a:xfrm>
            <a:off x="4571528" y="2115208"/>
            <a:ext cx="4248000" cy="3186000"/>
            <a:chOff x="4571528" y="2115208"/>
            <a:chExt cx="4248000" cy="3186000"/>
          </a:xfrm>
        </p:grpSpPr>
        <p:pic>
          <p:nvPicPr>
            <p:cNvPr id="1028" name="Picture 4" descr="C:\Users\Inoue\Documents\2017年研究資料\機械学会データ\発表スライド\figure\Tconst\no25_stability_magnified.em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528" y="2115208"/>
              <a:ext cx="4248000" cy="31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グループ化 17"/>
            <p:cNvGrpSpPr/>
            <p:nvPr/>
          </p:nvGrpSpPr>
          <p:grpSpPr>
            <a:xfrm>
              <a:off x="6372200" y="2794005"/>
              <a:ext cx="900100" cy="1704442"/>
              <a:chOff x="8060780" y="602605"/>
              <a:chExt cx="900100" cy="1704442"/>
            </a:xfrm>
          </p:grpSpPr>
          <p:grpSp>
            <p:nvGrpSpPr>
              <p:cNvPr id="16" name="グループ化 15"/>
              <p:cNvGrpSpPr/>
              <p:nvPr/>
            </p:nvGrpSpPr>
            <p:grpSpPr>
              <a:xfrm>
                <a:off x="8060780" y="602605"/>
                <a:ext cx="720355" cy="1704442"/>
                <a:chOff x="7812085" y="1052736"/>
                <a:chExt cx="720355" cy="1704442"/>
              </a:xfrm>
            </p:grpSpPr>
            <p:cxnSp>
              <p:nvCxnSpPr>
                <p:cNvPr id="7" name="直線コネクタ 6"/>
                <p:cNvCxnSpPr/>
                <p:nvPr/>
              </p:nvCxnSpPr>
              <p:spPr>
                <a:xfrm>
                  <a:off x="7812360" y="1052736"/>
                  <a:ext cx="72008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/>
                <p:nvPr/>
              </p:nvCxnSpPr>
              <p:spPr>
                <a:xfrm>
                  <a:off x="7812085" y="2757178"/>
                  <a:ext cx="72008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矢印コネクタ 10"/>
                <p:cNvCxnSpPr/>
                <p:nvPr/>
              </p:nvCxnSpPr>
              <p:spPr>
                <a:xfrm>
                  <a:off x="8187987" y="2184880"/>
                  <a:ext cx="0" cy="55399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矢印コネクタ 14"/>
                <p:cNvCxnSpPr/>
                <p:nvPr/>
              </p:nvCxnSpPr>
              <p:spPr>
                <a:xfrm flipV="1">
                  <a:off x="8188445" y="1052736"/>
                  <a:ext cx="0" cy="46166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テキスト ボックス 16"/>
              <p:cNvSpPr txBox="1"/>
              <p:nvPr/>
            </p:nvSpPr>
            <p:spPr>
              <a:xfrm>
                <a:off x="8060780" y="1218818"/>
                <a:ext cx="90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660[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kumimoji="1" lang="en-US" altLang="ja-JP" dirty="0" smtClean="0"/>
                  <a:t>]</a:t>
                </a:r>
                <a:endParaRPr kumimoji="1" lang="ja-JP" altLang="en-US" dirty="0"/>
              </a:p>
            </p:txBody>
          </p:sp>
        </p:grpSp>
        <p:sp>
          <p:nvSpPr>
            <p:cNvPr id="25" name="テキスト ボックス 24"/>
            <p:cNvSpPr txBox="1"/>
            <p:nvPr/>
          </p:nvSpPr>
          <p:spPr>
            <a:xfrm>
              <a:off x="5436096" y="3919356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kumimoji="1"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5183293" y="2765458"/>
                  <a:ext cx="451854" cy="471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1" lang="ja-JP" altLang="en-US" sz="2400" i="1" smtClean="0">
                                <a:solidFill>
                                  <a:srgbClr val="99FF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99FF66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>
                    <a:solidFill>
                      <a:srgbClr val="99FF66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293" y="2765458"/>
                  <a:ext cx="451854" cy="47153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t="-5195" r="-2027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6004729" y="2337530"/>
                  <a:ext cx="7875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𝑎𝑠𝑡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4729" y="2337530"/>
                  <a:ext cx="787523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5183293" y="2337530"/>
                  <a:ext cx="7402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293" y="2337530"/>
                  <a:ext cx="740203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テキスト ボックス 32"/>
          <p:cNvSpPr txBox="1"/>
          <p:nvPr/>
        </p:nvSpPr>
        <p:spPr>
          <a:xfrm>
            <a:off x="4499992" y="2308731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制御開始（</a:t>
            </a:r>
            <a:r>
              <a:rPr kumimoji="1" lang="en-US" altLang="ja-JP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50[s]</a:t>
            </a:r>
            <a:r>
              <a:rPr kumimoji="1" lang="ja-JP" altLang="en-US" sz="2800" dirty="0" smtClean="0"/>
              <a:t>）後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抵抗値が大きくなり、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圧力、圧力振幅が</a:t>
            </a:r>
            <a:r>
              <a:rPr lang="ja-JP" altLang="en-US" sz="2800" dirty="0"/>
              <a:t>減少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47833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実験</a:t>
            </a:r>
            <a:r>
              <a:rPr lang="ja-JP" altLang="en-US" sz="4000" dirty="0"/>
              <a:t>結果</a:t>
            </a:r>
            <a:r>
              <a:rPr lang="ja-JP" altLang="en-US" sz="4000" dirty="0" smtClean="0"/>
              <a:t>：温度一定</a:t>
            </a:r>
            <a:r>
              <a:rPr lang="ja-JP" altLang="en-US" sz="4000" dirty="0"/>
              <a:t>（</a:t>
            </a:r>
            <a:r>
              <a:rPr lang="ja-JP" altLang="en-US" sz="4000" dirty="0" smtClean="0"/>
              <a:t>不安定）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1403484"/>
                <a:ext cx="7560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330 [Pa]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0.04 </a:t>
                </a:r>
                <a:endParaRPr lang="en-US" altLang="ja-JP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03484"/>
                <a:ext cx="756084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87" t="-1060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115616" y="5733256"/>
            <a:ext cx="709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圧力振幅が目標値に収束せず不安定</a:t>
            </a:r>
            <a:r>
              <a:rPr lang="ja-JP" altLang="en-US" sz="2800" dirty="0" smtClean="0"/>
              <a:t>な結果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827112" y="1026313"/>
                <a:ext cx="7488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300 [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[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2" y="1026313"/>
                <a:ext cx="748883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1060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2483768" y="2111590"/>
            <a:ext cx="4248000" cy="3186000"/>
            <a:chOff x="2483768" y="2111590"/>
            <a:chExt cx="4248000" cy="3186000"/>
          </a:xfrm>
        </p:grpSpPr>
        <p:pic>
          <p:nvPicPr>
            <p:cNvPr id="2052" name="Picture 4" descr="C:\Users\Inoue\Documents\2017年研究資料\機械学会データ\発表スライド\figure\Tconst\no31_instability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2111590"/>
              <a:ext cx="4248000" cy="31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3667795" y="3463181"/>
                  <a:ext cx="7402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795" y="3463181"/>
                  <a:ext cx="740203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3089308" y="2501866"/>
                  <a:ext cx="451854" cy="471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1" lang="ja-JP" altLang="en-US" sz="2400" i="1" smtClean="0">
                                <a:solidFill>
                                  <a:srgbClr val="99FF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99FF66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>
                    <a:solidFill>
                      <a:srgbClr val="99FF66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9308" y="2501866"/>
                  <a:ext cx="451854" cy="47153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128" r="-189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テキスト ボックス 9"/>
            <p:cNvSpPr txBox="1"/>
            <p:nvPr/>
          </p:nvSpPr>
          <p:spPr>
            <a:xfrm>
              <a:off x="3818719" y="433320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kumimoji="1"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3039990" y="2858057"/>
                  <a:ext cx="7875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𝑎𝑠𝑡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9990" y="2858057"/>
                  <a:ext cx="787523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7560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実験</a:t>
            </a:r>
            <a:r>
              <a:rPr lang="ja-JP" altLang="en-US" sz="4000" dirty="0"/>
              <a:t>結果：温度一定（安定）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1403484"/>
                <a:ext cx="7560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目標値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r>
                  <a:rPr lang="ja-JP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 [Pa]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比例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0.04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積分ゲイン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cs typeface="Times New Roman" panose="020206030504050203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0.03 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03484"/>
                <a:ext cx="7560840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887" t="-1060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67544" y="55563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比例</a:t>
            </a:r>
            <a:r>
              <a:rPr lang="ja-JP" altLang="en-US" sz="2800" dirty="0">
                <a:solidFill>
                  <a:srgbClr val="FF0000"/>
                </a:solidFill>
              </a:rPr>
              <a:t>・</a:t>
            </a:r>
            <a:r>
              <a:rPr lang="ja-JP" altLang="en-US" sz="2800" dirty="0" smtClean="0">
                <a:solidFill>
                  <a:srgbClr val="FF0000"/>
                </a:solidFill>
              </a:rPr>
              <a:t>積分ゲインを適切に設定</a:t>
            </a:r>
            <a:r>
              <a:rPr lang="ja-JP" altLang="en-US" sz="2800" dirty="0" smtClean="0"/>
              <a:t>すれば圧力振幅を</a:t>
            </a:r>
            <a:endParaRPr lang="en-US" altLang="ja-JP" sz="2800" dirty="0" smtClean="0"/>
          </a:p>
          <a:p>
            <a:r>
              <a:rPr lang="ja-JP" altLang="en-US" sz="2800" dirty="0" smtClean="0"/>
              <a:t>目標値に制御可能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827112" y="1034152"/>
                <a:ext cx="74888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dirty="0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en-US" altLang="ja-JP" sz="20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300</a:t>
                </a:r>
                <a:r>
                  <a:rPr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ja-JP" altLang="en-US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altLang="ja-JP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 [</a:t>
                </a:r>
                <a14:m>
                  <m:oMath xmlns:m="http://schemas.openxmlformats.org/officeDocument/2006/math">
                    <m:r>
                      <a:rPr lang="ja-JP" altLang="en-US" sz="2000" i="1" dirty="0" smtClean="0">
                        <a:latin typeface="Cambria Math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altLang="ja-JP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2" y="1034152"/>
                <a:ext cx="7488832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10769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323528" y="2113500"/>
            <a:ext cx="8496000" cy="3186000"/>
            <a:chOff x="323528" y="2113500"/>
            <a:chExt cx="8496000" cy="3186000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323528" y="2113500"/>
              <a:ext cx="8496000" cy="3186000"/>
              <a:chOff x="305930" y="2134766"/>
              <a:chExt cx="8496000" cy="3186000"/>
            </a:xfrm>
          </p:grpSpPr>
          <p:pic>
            <p:nvPicPr>
              <p:cNvPr id="3074" name="Picture 2" descr="C:\Users\Inoue\Documents\2017年研究資料\機械学会データ\発表スライド\figure\Tconst\no28_stability.em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30" y="2134766"/>
                <a:ext cx="4248000" cy="31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C:\Users\Inoue\Documents\2017年研究資料\機械学会データ\発表スライド\figure\Tconst\no28_stability_magnified.em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3930" y="2134766"/>
                <a:ext cx="4248000" cy="318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グループ化 8"/>
            <p:cNvGrpSpPr/>
            <p:nvPr/>
          </p:nvGrpSpPr>
          <p:grpSpPr>
            <a:xfrm>
              <a:off x="6372200" y="2636912"/>
              <a:ext cx="900100" cy="2016224"/>
              <a:chOff x="8060780" y="445512"/>
              <a:chExt cx="900100" cy="2016224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8060780" y="445512"/>
                <a:ext cx="720355" cy="2016224"/>
                <a:chOff x="7812085" y="895643"/>
                <a:chExt cx="720355" cy="2016224"/>
              </a:xfrm>
            </p:grpSpPr>
            <p:cxnSp>
              <p:nvCxnSpPr>
                <p:cNvPr id="14" name="直線コネクタ 13"/>
                <p:cNvCxnSpPr/>
                <p:nvPr/>
              </p:nvCxnSpPr>
              <p:spPr>
                <a:xfrm>
                  <a:off x="7812360" y="895643"/>
                  <a:ext cx="72008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14"/>
                <p:cNvCxnSpPr/>
                <p:nvPr/>
              </p:nvCxnSpPr>
              <p:spPr>
                <a:xfrm>
                  <a:off x="7812085" y="2911867"/>
                  <a:ext cx="72008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矢印コネクタ 15"/>
                <p:cNvCxnSpPr/>
                <p:nvPr/>
              </p:nvCxnSpPr>
              <p:spPr>
                <a:xfrm>
                  <a:off x="8187987" y="2357869"/>
                  <a:ext cx="0" cy="55399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矢印コネクタ 16"/>
                <p:cNvCxnSpPr/>
                <p:nvPr/>
              </p:nvCxnSpPr>
              <p:spPr>
                <a:xfrm flipV="1">
                  <a:off x="8188445" y="895643"/>
                  <a:ext cx="0" cy="46166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テキスト ボックス 12"/>
              <p:cNvSpPr txBox="1"/>
              <p:nvPr/>
            </p:nvSpPr>
            <p:spPr>
              <a:xfrm>
                <a:off x="8060780" y="1218818"/>
                <a:ext cx="900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8</a:t>
                </a:r>
                <a:r>
                  <a:rPr lang="en-US" altLang="ja-JP" dirty="0" smtClean="0"/>
                  <a:t>0</a:t>
                </a:r>
                <a:r>
                  <a:rPr kumimoji="1" lang="en-US" altLang="ja-JP" dirty="0" smtClean="0"/>
                  <a:t>0[</a:t>
                </a:r>
                <a:r>
                  <a:rPr kumimoji="1" lang="en-US" altLang="ja-JP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</a:t>
                </a:r>
                <a:r>
                  <a:rPr kumimoji="1" lang="en-US" altLang="ja-JP" dirty="0" smtClean="0"/>
                  <a:t>]</a:t>
                </a:r>
                <a:endParaRPr kumimoji="1" lang="ja-JP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1763688" y="2867744"/>
                  <a:ext cx="7402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867744"/>
                  <a:ext cx="740203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856151" y="2823319"/>
                  <a:ext cx="7875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𝑎𝑠𝑡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51" y="2823319"/>
                  <a:ext cx="787523" cy="46166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1907862" y="2309389"/>
                  <a:ext cx="451854" cy="471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1" lang="ja-JP" altLang="en-US" sz="2400" i="1" smtClean="0">
                                <a:solidFill>
                                  <a:srgbClr val="99FF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99FF66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>
                    <a:solidFill>
                      <a:srgbClr val="99FF66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862" y="2309389"/>
                  <a:ext cx="451854" cy="47153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5195" r="-189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テキスト ボックス 21"/>
            <p:cNvSpPr txBox="1"/>
            <p:nvPr/>
          </p:nvSpPr>
          <p:spPr>
            <a:xfrm>
              <a:off x="1907704" y="436510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kumimoji="1"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6948264" y="2669429"/>
                  <a:ext cx="451854" cy="471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kumimoji="1" lang="ja-JP" altLang="en-US" sz="2400" i="1" smtClean="0">
                                <a:solidFill>
                                  <a:srgbClr val="99FF66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99FF66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>
                    <a:solidFill>
                      <a:srgbClr val="99FF66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2669429"/>
                  <a:ext cx="451854" cy="47153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5195" r="-189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5368653" y="2564904"/>
                  <a:ext cx="78752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ja-JP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𝑎𝑠𝑡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8653" y="2564904"/>
                  <a:ext cx="787523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2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6112841" y="2642742"/>
                  <a:ext cx="74020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2841" y="2642742"/>
                  <a:ext cx="740203" cy="46166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テキスト ボックス 25"/>
            <p:cNvSpPr txBox="1"/>
            <p:nvPr/>
          </p:nvSpPr>
          <p:spPr>
            <a:xfrm>
              <a:off x="5292080" y="359488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kumimoji="1" lang="ja-JP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5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12485</TotalTime>
  <Words>1163</Words>
  <Application>Microsoft Office PowerPoint</Application>
  <PresentationFormat>画面に合わせる (4:3)</PresentationFormat>
  <Paragraphs>250</Paragraphs>
  <Slides>20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PowerPoint プレゼンテーション</vt:lpstr>
      <vt:lpstr>研究背景：熱音響システム</vt:lpstr>
      <vt:lpstr>研究背景：熱音響システムの課題</vt:lpstr>
      <vt:lpstr>研究目的</vt:lpstr>
      <vt:lpstr>実験装置</vt:lpstr>
      <vt:lpstr>制御系の構成</vt:lpstr>
      <vt:lpstr>実験結果：温度一定（安定）</vt:lpstr>
      <vt:lpstr>実験結果：温度一定（不安定）</vt:lpstr>
      <vt:lpstr>実験結果：温度一定（安定）</vt:lpstr>
      <vt:lpstr>実験結果：温度変動</vt:lpstr>
      <vt:lpstr>まとめ</vt:lpstr>
      <vt:lpstr>PowerPoint プレゼンテーション</vt:lpstr>
      <vt:lpstr>可変負荷抵抗器の詳細</vt:lpstr>
      <vt:lpstr>シグモイド関数の近似関数</vt:lpstr>
      <vt:lpstr>本制御系の応用例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Inoue</dc:creator>
  <cp:lastModifiedBy>Inoue</cp:lastModifiedBy>
  <cp:revision>205</cp:revision>
  <cp:lastPrinted>2018-02-28T03:20:13Z</cp:lastPrinted>
  <dcterms:created xsi:type="dcterms:W3CDTF">2018-02-07T13:16:57Z</dcterms:created>
  <dcterms:modified xsi:type="dcterms:W3CDTF">2018-04-26T03:42:54Z</dcterms:modified>
</cp:coreProperties>
</file>