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3"/>
  </p:notesMasterIdLst>
  <p:sldIdLst>
    <p:sldId id="256" r:id="rId2"/>
    <p:sldId id="257" r:id="rId3"/>
    <p:sldId id="258" r:id="rId4"/>
    <p:sldId id="263" r:id="rId5"/>
    <p:sldId id="259" r:id="rId6"/>
    <p:sldId id="260" r:id="rId7"/>
    <p:sldId id="261" r:id="rId8"/>
    <p:sldId id="264" r:id="rId9"/>
    <p:sldId id="265" r:id="rId10"/>
    <p:sldId id="266" r:id="rId11"/>
    <p:sldId id="281" r:id="rId12"/>
    <p:sldId id="274" r:id="rId13"/>
    <p:sldId id="279" r:id="rId14"/>
    <p:sldId id="273" r:id="rId15"/>
    <p:sldId id="262" r:id="rId16"/>
    <p:sldId id="270" r:id="rId17"/>
    <p:sldId id="276" r:id="rId18"/>
    <p:sldId id="278" r:id="rId19"/>
    <p:sldId id="268" r:id="rId20"/>
    <p:sldId id="271" r:id="rId21"/>
    <p:sldId id="277" r:id="rId22"/>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3115" autoAdjust="0"/>
  </p:normalViewPr>
  <p:slideViewPr>
    <p:cSldViewPr snapToGrid="0">
      <p:cViewPr varScale="1">
        <p:scale>
          <a:sx n="68" d="100"/>
          <a:sy n="68" d="100"/>
        </p:scale>
        <p:origin x="120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CE9E748-96B7-4106-8A47-182FB4D7EA91}" type="datetimeFigureOut">
              <a:rPr kumimoji="1" lang="ja-JP" altLang="en-US" smtClean="0"/>
              <a:t>2023/2/18</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E960429-601A-4D60-9E2C-3A7E3759BA77}" type="slidenum">
              <a:rPr kumimoji="1" lang="ja-JP" altLang="en-US" smtClean="0"/>
              <a:t>‹#›</a:t>
            </a:fld>
            <a:endParaRPr kumimoji="1" lang="ja-JP" altLang="en-US"/>
          </a:p>
        </p:txBody>
      </p:sp>
    </p:spTree>
    <p:extLst>
      <p:ext uri="{BB962C8B-B14F-4D97-AF65-F5344CB8AC3E}">
        <p14:creationId xmlns:p14="http://schemas.microsoft.com/office/powerpoint/2010/main" val="3515007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0</a:t>
            </a:fld>
            <a:endParaRPr kumimoji="1" lang="ja-JP" altLang="en-US"/>
          </a:p>
        </p:txBody>
      </p:sp>
    </p:spTree>
    <p:extLst>
      <p:ext uri="{BB962C8B-B14F-4D97-AF65-F5344CB8AC3E}">
        <p14:creationId xmlns:p14="http://schemas.microsoft.com/office/powerpoint/2010/main" val="311619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制御している際の打ち消しきれていない音が元になり</a:t>
            </a:r>
            <a:r>
              <a:rPr kumimoji="1" lang="en-US" altLang="ja-JP" dirty="0"/>
              <a:t>371Hz</a:t>
            </a:r>
            <a:r>
              <a:rPr kumimoji="1" lang="ja-JP" altLang="en-US" dirty="0"/>
              <a:t>の成分が生じ，音の重ね合わせによりゲインが軽減している可能性があるため検証を行いました．</a:t>
            </a:r>
            <a:endParaRPr kumimoji="1" lang="en-US" altLang="ja-JP" dirty="0"/>
          </a:p>
          <a:p>
            <a:r>
              <a:rPr kumimoji="1" lang="ja-JP" altLang="en-US" dirty="0"/>
              <a:t>騒音スピーカーの入力を</a:t>
            </a:r>
            <a:r>
              <a:rPr kumimoji="1" lang="en-US" altLang="ja-JP" dirty="0"/>
              <a:t>0</a:t>
            </a:r>
            <a:r>
              <a:rPr kumimoji="1" lang="ja-JP" altLang="en-US" dirty="0"/>
              <a:t>にして，騒音スピーカーの入力信号からマイクの出力信号までの周波数応答を仮想的に計測し，</a:t>
            </a:r>
            <a:r>
              <a:rPr kumimoji="1" lang="en-US" altLang="ja-JP" dirty="0"/>
              <a:t>371Hz</a:t>
            </a:r>
            <a:r>
              <a:rPr kumimoji="1" lang="ja-JP" altLang="en-US" dirty="0"/>
              <a:t>で</a:t>
            </a:r>
            <a:r>
              <a:rPr kumimoji="1" lang="en-US" altLang="ja-JP" dirty="0"/>
              <a:t>off</a:t>
            </a:r>
            <a:r>
              <a:rPr kumimoji="1" lang="ja-JP" altLang="en-US" dirty="0"/>
              <a:t>と</a:t>
            </a:r>
            <a:r>
              <a:rPr kumimoji="1" lang="en-US" altLang="ja-JP" dirty="0"/>
              <a:t>on</a:t>
            </a:r>
            <a:r>
              <a:rPr kumimoji="1" lang="ja-JP" altLang="en-US" dirty="0"/>
              <a:t>でどう変化しているかをみました．先ほどの実験と違うところは制御</a:t>
            </a:r>
            <a:r>
              <a:rPr kumimoji="1" lang="en-US" altLang="ja-JP" dirty="0"/>
              <a:t>SPK</a:t>
            </a:r>
            <a:r>
              <a:rPr kumimoji="1" lang="ja-JP" altLang="en-US" dirty="0"/>
              <a:t>の入力を</a:t>
            </a:r>
            <a:r>
              <a:rPr kumimoji="1" lang="en-US" altLang="ja-JP" dirty="0"/>
              <a:t>0</a:t>
            </a:r>
            <a:r>
              <a:rPr kumimoji="1" lang="ja-JP" altLang="en-US" dirty="0"/>
              <a:t>としているところです．結果が図の</a:t>
            </a:r>
            <a:r>
              <a:rPr kumimoji="1" lang="en-US" altLang="ja-JP" dirty="0"/>
              <a:t>11</a:t>
            </a:r>
            <a:r>
              <a:rPr kumimoji="1" lang="ja-JP" altLang="en-US" dirty="0"/>
              <a:t>で，</a:t>
            </a:r>
            <a:r>
              <a:rPr kumimoji="1" lang="en-US" altLang="ja-JP" dirty="0"/>
              <a:t>371Hz</a:t>
            </a:r>
            <a:r>
              <a:rPr kumimoji="1" lang="ja-JP" altLang="en-US" dirty="0"/>
              <a:t>においての</a:t>
            </a:r>
            <a:r>
              <a:rPr kumimoji="1" lang="en-US" altLang="ja-JP" dirty="0"/>
              <a:t>off</a:t>
            </a:r>
            <a:r>
              <a:rPr kumimoji="1" lang="ja-JP" altLang="en-US" dirty="0"/>
              <a:t>と</a:t>
            </a:r>
            <a:r>
              <a:rPr kumimoji="1" lang="en-US" altLang="ja-JP" dirty="0"/>
              <a:t>on</a:t>
            </a:r>
            <a:r>
              <a:rPr kumimoji="1" lang="ja-JP" altLang="en-US" dirty="0"/>
              <a:t>の関係をあらわしていて，一回目は</a:t>
            </a:r>
            <a:r>
              <a:rPr kumimoji="1" lang="en-US" altLang="ja-JP" dirty="0"/>
              <a:t>on</a:t>
            </a:r>
            <a:r>
              <a:rPr kumimoji="1" lang="ja-JP" altLang="en-US" dirty="0"/>
              <a:t>の方が高いけど</a:t>
            </a:r>
            <a:r>
              <a:rPr kumimoji="1" lang="en-US" altLang="ja-JP" dirty="0"/>
              <a:t>2</a:t>
            </a:r>
            <a:r>
              <a:rPr kumimoji="1" lang="ja-JP" altLang="en-US" dirty="0"/>
              <a:t>回目は</a:t>
            </a:r>
            <a:r>
              <a:rPr kumimoji="1" lang="en-US" altLang="ja-JP" dirty="0"/>
              <a:t>on</a:t>
            </a:r>
            <a:r>
              <a:rPr kumimoji="1" lang="ja-JP" altLang="en-US" dirty="0"/>
              <a:t>のほうが低い，など，</a:t>
            </a:r>
            <a:r>
              <a:rPr kumimoji="1" lang="en-US" altLang="ja-JP" dirty="0"/>
              <a:t>off</a:t>
            </a:r>
            <a:r>
              <a:rPr kumimoji="1" lang="ja-JP" altLang="en-US" dirty="0"/>
              <a:t>と</a:t>
            </a:r>
            <a:r>
              <a:rPr kumimoji="1" lang="en-US" altLang="ja-JP" dirty="0"/>
              <a:t>on</a:t>
            </a:r>
            <a:r>
              <a:rPr kumimoji="1" lang="ja-JP" altLang="en-US" dirty="0"/>
              <a:t>による相関がみられないので，ノイズをマイクが検知しており打ち消しきれてない音の影響はないと考えられます．</a:t>
            </a:r>
            <a:endParaRPr kumimoji="1" lang="en-US" altLang="ja-JP" dirty="0"/>
          </a:p>
          <a:p>
            <a:r>
              <a:rPr kumimoji="1" lang="ja-JP" altLang="en-US" dirty="0"/>
              <a:t>よって</a:t>
            </a:r>
            <a:r>
              <a:rPr kumimoji="1" lang="en-US" altLang="ja-JP" dirty="0"/>
              <a:t>371Hz</a:t>
            </a:r>
            <a:r>
              <a:rPr kumimoji="1" lang="ja-JP" altLang="en-US" dirty="0"/>
              <a:t>での軽減は直交振動制御により伝播特性を変化させていると考えられます．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9</a:t>
            </a:fld>
            <a:endParaRPr kumimoji="1" lang="ja-JP" altLang="en-US"/>
          </a:p>
        </p:txBody>
      </p:sp>
    </p:spTree>
    <p:extLst>
      <p:ext uri="{BB962C8B-B14F-4D97-AF65-F5344CB8AC3E}">
        <p14:creationId xmlns:p14="http://schemas.microsoft.com/office/powerpoint/2010/main" val="70206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371Hz</a:t>
            </a:r>
            <a:r>
              <a:rPr kumimoji="1" lang="ja-JP" altLang="en-US" dirty="0"/>
              <a:t>の共振がダクトのどの部分に起因しているかを見るために，図</a:t>
            </a:r>
            <a:r>
              <a:rPr kumimoji="1" lang="en-US" altLang="ja-JP" dirty="0"/>
              <a:t>12</a:t>
            </a:r>
            <a:r>
              <a:rPr kumimoji="1" lang="ja-JP" altLang="en-US" dirty="0"/>
              <a:t>に示す直交振動機構単体で制御スピーカーからマイクまでの周波数応答を計測しました．図</a:t>
            </a:r>
            <a:r>
              <a:rPr kumimoji="1" lang="en-US" altLang="ja-JP" dirty="0"/>
              <a:t>13</a:t>
            </a:r>
            <a:r>
              <a:rPr kumimoji="1" lang="ja-JP" altLang="en-US" dirty="0"/>
              <a:t>がその結果になります．</a:t>
            </a:r>
            <a:endParaRPr kumimoji="1" lang="en-US" altLang="ja-JP" dirty="0"/>
          </a:p>
          <a:p>
            <a:r>
              <a:rPr kumimoji="1" lang="ja-JP" altLang="en-US" dirty="0"/>
              <a:t>グラフから</a:t>
            </a:r>
            <a:r>
              <a:rPr kumimoji="1" lang="en-US" altLang="ja-JP" dirty="0"/>
              <a:t>371Hz</a:t>
            </a:r>
            <a:r>
              <a:rPr kumimoji="1" lang="ja-JP" altLang="en-US" dirty="0"/>
              <a:t>とほぼ一致する共振がみられました．図</a:t>
            </a:r>
            <a:r>
              <a:rPr kumimoji="1" lang="en-US" altLang="ja-JP" dirty="0"/>
              <a:t>12</a:t>
            </a:r>
            <a:r>
              <a:rPr kumimoji="1" lang="ja-JP" altLang="en-US" dirty="0"/>
              <a:t>の物理モデルを作成し，</a:t>
            </a:r>
            <a:r>
              <a:rPr kumimoji="1" lang="en-US" altLang="ja-JP" dirty="0"/>
              <a:t>371Hz</a:t>
            </a:r>
            <a:r>
              <a:rPr kumimoji="1" lang="ja-JP" altLang="en-US" dirty="0"/>
              <a:t>について詳しくみていきたかったのですが，時間的に困難であったため，簡単にした物理モデルの作成を行い，共振の考察を行います．具体的には，グラフから一次共振は約</a:t>
            </a:r>
            <a:r>
              <a:rPr kumimoji="1" lang="en-US" altLang="ja-JP" dirty="0"/>
              <a:t>130Hz</a:t>
            </a:r>
            <a:r>
              <a:rPr kumimoji="1" lang="ja-JP" altLang="en-US" dirty="0"/>
              <a:t>で，</a:t>
            </a:r>
            <a:r>
              <a:rPr kumimoji="1" lang="ja-JP" altLang="en-US" sz="1200" dirty="0">
                <a:latin typeface="ＭＳ ゴシック" panose="020B0609070205080204" pitchFamily="49" charset="-128"/>
                <a:ea typeface="ＭＳ ゴシック" panose="020B0609070205080204" pitchFamily="49" charset="-128"/>
              </a:rPr>
              <a:t>直交振動機構が断面積一様な管と</a:t>
            </a:r>
            <a:r>
              <a:rPr lang="ja-JP" altLang="en-US" sz="1200" dirty="0">
                <a:latin typeface="ＭＳ ゴシック" panose="020B0609070205080204" pitchFamily="49" charset="-128"/>
                <a:ea typeface="ＭＳ ゴシック" panose="020B0609070205080204" pitchFamily="49" charset="-128"/>
              </a:rPr>
              <a:t>みなした時の一次共振は</a:t>
            </a:r>
            <a:r>
              <a:rPr lang="en-US" altLang="ja-JP" sz="1200" dirty="0">
                <a:latin typeface="ＭＳ ゴシック" panose="020B0609070205080204" pitchFamily="49" charset="-128"/>
                <a:ea typeface="ＭＳ ゴシック" panose="020B0609070205080204" pitchFamily="49" charset="-128"/>
              </a:rPr>
              <a:t>124Hz</a:t>
            </a:r>
            <a:r>
              <a:rPr lang="ja-JP" altLang="en-US" sz="1200" dirty="0">
                <a:latin typeface="ＭＳ ゴシック" panose="020B0609070205080204" pitchFamily="49" charset="-128"/>
                <a:ea typeface="ＭＳ ゴシック" panose="020B0609070205080204" pitchFamily="49" charset="-128"/>
              </a:rPr>
              <a:t>と，条件が異なりますが一次共振がほぼ一致しています．断面積が一様な管と一様ではない管で一次共振はどう変化するのか，簡単な物理モデルから考察を行います．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10</a:t>
            </a:fld>
            <a:endParaRPr kumimoji="1" lang="ja-JP" altLang="en-US"/>
          </a:p>
        </p:txBody>
      </p:sp>
    </p:spTree>
    <p:extLst>
      <p:ext uri="{BB962C8B-B14F-4D97-AF65-F5344CB8AC3E}">
        <p14:creationId xmlns:p14="http://schemas.microsoft.com/office/powerpoint/2010/main" val="32818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物理モデルの作成段階についての説明になります．本来なら一番下の直交振動機構のモデルを作成したかったのですが，時間的に困難であったため，段階を分けて，段が</a:t>
            </a:r>
            <a:r>
              <a:rPr kumimoji="1" lang="en-US" altLang="ja-JP" dirty="0"/>
              <a:t>1</a:t>
            </a:r>
            <a:r>
              <a:rPr kumimoji="1" lang="ja-JP" altLang="en-US" dirty="0"/>
              <a:t>つついた管のところまで作成し，段がつくことによる一次共振の変化をみていきます．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11</a:t>
            </a:fld>
            <a:endParaRPr kumimoji="1" lang="ja-JP" altLang="en-US"/>
          </a:p>
        </p:txBody>
      </p:sp>
    </p:spTree>
    <p:extLst>
      <p:ext uri="{BB962C8B-B14F-4D97-AF65-F5344CB8AC3E}">
        <p14:creationId xmlns:p14="http://schemas.microsoft.com/office/powerpoint/2010/main" val="26229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物理モデルの作成をするにあたり，モデルと実験との比較をし，共振が一致しているか確認しながら進めました．図</a:t>
            </a:r>
            <a:r>
              <a:rPr kumimoji="1" lang="en-US" altLang="ja-JP" dirty="0"/>
              <a:t>15</a:t>
            </a:r>
            <a:r>
              <a:rPr kumimoji="1" lang="ja-JP" altLang="en-US" dirty="0"/>
              <a:t>は断面積が一様な管で図</a:t>
            </a:r>
            <a:r>
              <a:rPr kumimoji="1" lang="en-US" altLang="ja-JP" dirty="0"/>
              <a:t>16</a:t>
            </a:r>
            <a:r>
              <a:rPr kumimoji="1" lang="ja-JP" altLang="en-US" dirty="0"/>
              <a:t>は断面積が一様ではない管のモデルと周波数応答になります．赤線が実験値で青線がモデルの結果になります．物理モデルでは純粋な音響特性を見たいので，減衰など考慮していないため，位相やゲインの差は実験とモデルで開いていきます．実験とモデルの共振はほぼ一致していて問題ないことがわかったので，物理モデルをもちいて一次共振の変化を詳しくみていき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12</a:t>
            </a:fld>
            <a:endParaRPr kumimoji="1" lang="ja-JP" altLang="en-US"/>
          </a:p>
        </p:txBody>
      </p:sp>
    </p:spTree>
    <p:extLst>
      <p:ext uri="{BB962C8B-B14F-4D97-AF65-F5344CB8AC3E}">
        <p14:creationId xmlns:p14="http://schemas.microsoft.com/office/powerpoint/2010/main" val="96333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a:t>
            </a:r>
            <a:r>
              <a:rPr kumimoji="1" lang="en-US" altLang="ja-JP" dirty="0"/>
              <a:t>17</a:t>
            </a:r>
            <a:r>
              <a:rPr kumimoji="1" lang="ja-JP" altLang="en-US" dirty="0"/>
              <a:t>に示す断面積が一様ではない管の物理モデル，断面積</a:t>
            </a:r>
            <a:r>
              <a:rPr kumimoji="1" lang="en-US" altLang="ja-JP" dirty="0"/>
              <a:t>S1</a:t>
            </a:r>
            <a:r>
              <a:rPr kumimoji="1" lang="ja-JP" altLang="en-US" dirty="0"/>
              <a:t>より</a:t>
            </a:r>
            <a:r>
              <a:rPr kumimoji="1" lang="en-US" altLang="ja-JP" dirty="0"/>
              <a:t>S2</a:t>
            </a:r>
            <a:r>
              <a:rPr kumimoji="1" lang="ja-JP" altLang="en-US" dirty="0"/>
              <a:t>の方が小さい関係において，一次共振周波数の変化を見たところ図</a:t>
            </a:r>
            <a:r>
              <a:rPr kumimoji="1" lang="en-US" altLang="ja-JP" dirty="0"/>
              <a:t>18</a:t>
            </a:r>
            <a:r>
              <a:rPr kumimoji="1" lang="ja-JP" altLang="en-US" dirty="0"/>
              <a:t>のように</a:t>
            </a:r>
            <a:r>
              <a:rPr kumimoji="1" lang="en-US" altLang="ja-JP" dirty="0"/>
              <a:t>l1</a:t>
            </a:r>
            <a:r>
              <a:rPr kumimoji="1" lang="ja-JP" altLang="en-US" dirty="0"/>
              <a:t>が</a:t>
            </a:r>
            <a:r>
              <a:rPr kumimoji="1" lang="en-US" altLang="ja-JP" dirty="0"/>
              <a:t>0</a:t>
            </a:r>
            <a:r>
              <a:rPr kumimoji="1" lang="ja-JP" altLang="en-US" dirty="0"/>
              <a:t>，</a:t>
            </a:r>
            <a:r>
              <a:rPr kumimoji="1" lang="en-US" altLang="ja-JP" dirty="0"/>
              <a:t>l2/2</a:t>
            </a:r>
            <a:r>
              <a:rPr kumimoji="1" lang="ja-JP" altLang="en-US" dirty="0"/>
              <a:t>，</a:t>
            </a:r>
            <a:r>
              <a:rPr kumimoji="1" lang="en-US" altLang="ja-JP" dirty="0"/>
              <a:t>l2</a:t>
            </a:r>
            <a:r>
              <a:rPr kumimoji="1" lang="ja-JP" altLang="en-US" dirty="0"/>
              <a:t>のときに同じ値になることがわかりました．</a:t>
            </a:r>
            <a:endParaRPr kumimoji="1" lang="en-US" altLang="ja-JP" dirty="0"/>
          </a:p>
          <a:p>
            <a:r>
              <a:rPr kumimoji="1" lang="en-US" altLang="ja-JP" dirty="0"/>
              <a:t>l1</a:t>
            </a:r>
            <a:r>
              <a:rPr kumimoji="1" lang="ja-JP" altLang="en-US" dirty="0"/>
              <a:t>が</a:t>
            </a:r>
            <a:r>
              <a:rPr kumimoji="1" lang="en-US" altLang="ja-JP" dirty="0"/>
              <a:t>0</a:t>
            </a:r>
            <a:r>
              <a:rPr kumimoji="1" lang="ja-JP" altLang="en-US" dirty="0"/>
              <a:t>と</a:t>
            </a:r>
            <a:r>
              <a:rPr kumimoji="1" lang="en-US" altLang="ja-JP" dirty="0"/>
              <a:t>l2</a:t>
            </a:r>
            <a:r>
              <a:rPr kumimoji="1" lang="ja-JP" altLang="en-US" dirty="0"/>
              <a:t>の時は断面積が一様な管としてみることができ，そのときの一次共振は</a:t>
            </a:r>
            <a:r>
              <a:rPr kumimoji="1" lang="en-US" altLang="ja-JP" dirty="0"/>
              <a:t>l1</a:t>
            </a:r>
            <a:r>
              <a:rPr kumimoji="1" lang="ja-JP" altLang="en-US" dirty="0"/>
              <a:t>が</a:t>
            </a:r>
            <a:r>
              <a:rPr kumimoji="1" lang="en-US" altLang="ja-JP" dirty="0"/>
              <a:t>l2/2</a:t>
            </a:r>
            <a:r>
              <a:rPr kumimoji="1" lang="ja-JP" altLang="en-US" dirty="0"/>
              <a:t>のときと一致することから，断面積が一様ではない管でも</a:t>
            </a:r>
            <a:r>
              <a:rPr kumimoji="1" lang="en-US" altLang="ja-JP" dirty="0"/>
              <a:t>l1</a:t>
            </a:r>
            <a:r>
              <a:rPr kumimoji="1" lang="ja-JP" altLang="en-US" dirty="0"/>
              <a:t>が</a:t>
            </a:r>
            <a:r>
              <a:rPr kumimoji="1" lang="en-US" altLang="ja-JP" dirty="0"/>
              <a:t>l2/2</a:t>
            </a:r>
            <a:r>
              <a:rPr kumimoji="1" lang="ja-JP" altLang="en-US" dirty="0"/>
              <a:t>のときに，一次共振は断面積が一様な管と一致する関係が成り立つことがわかりました．</a:t>
            </a:r>
            <a:r>
              <a:rPr kumimoji="1" lang="ja-JP" altLang="en-US" sz="1200" dirty="0">
                <a:latin typeface="ＭＳ ゴシック" panose="020B0609070205080204" pitchFamily="49" charset="-128"/>
                <a:ea typeface="ＭＳ ゴシック" panose="020B0609070205080204" pitchFamily="49" charset="-128"/>
              </a:rPr>
              <a:t>直交振動機構において断面積の大きい部分の長さは全長の約半分なので一次共振</a:t>
            </a:r>
            <a:r>
              <a:rPr lang="ja-JP" altLang="en-US" sz="1200" dirty="0">
                <a:latin typeface="ＭＳ ゴシック" panose="020B0609070205080204" pitchFamily="49" charset="-128"/>
                <a:ea typeface="ＭＳ ゴシック" panose="020B0609070205080204" pitchFamily="49" charset="-128"/>
              </a:rPr>
              <a:t>は</a:t>
            </a:r>
            <a:r>
              <a:rPr kumimoji="1" lang="ja-JP" altLang="en-US" sz="1200" dirty="0">
                <a:latin typeface="ＭＳ ゴシック" panose="020B0609070205080204" pitchFamily="49" charset="-128"/>
                <a:ea typeface="ＭＳ ゴシック" panose="020B0609070205080204" pitchFamily="49" charset="-128"/>
              </a:rPr>
              <a:t>断面積が一様な管とほぼ一致すると考えられます．</a:t>
            </a:r>
            <a:endParaRPr kumimoji="1" lang="en-US" altLang="ja-JP" sz="1200" dirty="0">
              <a:latin typeface="ＭＳ ゴシック" panose="020B0609070205080204" pitchFamily="49" charset="-128"/>
              <a:ea typeface="ＭＳ ゴシック" panose="020B0609070205080204" pitchFamily="49" charset="-128"/>
            </a:endParaRPr>
          </a:p>
          <a:p>
            <a:endParaRPr lang="ja-JP" altLang="en-US" sz="1200" dirty="0"/>
          </a:p>
          <a:p>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13</a:t>
            </a:fld>
            <a:endParaRPr kumimoji="1" lang="ja-JP" altLang="en-US"/>
          </a:p>
        </p:txBody>
      </p:sp>
    </p:spTree>
    <p:extLst>
      <p:ext uri="{BB962C8B-B14F-4D97-AF65-F5344CB8AC3E}">
        <p14:creationId xmlns:p14="http://schemas.microsoft.com/office/powerpoint/2010/main" val="223592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まとめになります．まず，直交振動機構を製作し制御の評価を行いました．その結果，</a:t>
            </a:r>
            <a:r>
              <a:rPr kumimoji="1" lang="en-US" altLang="ja-JP" dirty="0"/>
              <a:t>371Hz</a:t>
            </a:r>
            <a:r>
              <a:rPr kumimoji="1" lang="ja-JP" altLang="en-US" dirty="0"/>
              <a:t>において</a:t>
            </a:r>
            <a:r>
              <a:rPr kumimoji="1" lang="ja-JP" altLang="en-US" sz="1200" dirty="0">
                <a:latin typeface="ＭＳ ゴシック" panose="020B0609070205080204" pitchFamily="49" charset="-128"/>
                <a:ea typeface="ＭＳ ゴシック" panose="020B0609070205080204" pitchFamily="49" charset="-128"/>
              </a:rPr>
              <a:t>伝播特性の変化による</a:t>
            </a:r>
            <a:r>
              <a:rPr kumimoji="1" lang="ja-JP" altLang="en-US" dirty="0"/>
              <a:t>約</a:t>
            </a:r>
            <a:r>
              <a:rPr kumimoji="1" lang="en-US" altLang="ja-JP" dirty="0"/>
              <a:t>3</a:t>
            </a:r>
            <a:r>
              <a:rPr kumimoji="1" lang="ja-JP" altLang="en-US" dirty="0"/>
              <a:t>％のゲインの軽減がみられました．その</a:t>
            </a:r>
            <a:r>
              <a:rPr kumimoji="1" lang="en-US" altLang="ja-JP" dirty="0"/>
              <a:t>371Hz</a:t>
            </a:r>
            <a:r>
              <a:rPr kumimoji="1" lang="ja-JP" altLang="en-US" sz="1200" dirty="0">
                <a:latin typeface="ＭＳ ゴシック" panose="020B0609070205080204" pitchFamily="49" charset="-128"/>
                <a:ea typeface="ＭＳ ゴシック" panose="020B0609070205080204" pitchFamily="49" charset="-128"/>
              </a:rPr>
              <a:t>は</a:t>
            </a:r>
            <a:r>
              <a:rPr lang="ja-JP" altLang="en-US" sz="1200" dirty="0">
                <a:latin typeface="ＭＳ ゴシック" panose="020B0609070205080204" pitchFamily="49" charset="-128"/>
                <a:ea typeface="ＭＳ ゴシック" panose="020B0609070205080204" pitchFamily="49" charset="-128"/>
              </a:rPr>
              <a:t>直交振動機構の共振周波数とほぼ一致することがわかりました．</a:t>
            </a:r>
            <a:r>
              <a:rPr kumimoji="1" lang="ja-JP" altLang="en-US" sz="1200" dirty="0">
                <a:latin typeface="ＭＳ ゴシック" panose="020B0609070205080204" pitchFamily="49" charset="-128"/>
                <a:ea typeface="ＭＳ ゴシック" panose="020B0609070205080204" pitchFamily="49" charset="-128"/>
              </a:rPr>
              <a:t>直交振動機構の一次共振が</a:t>
            </a:r>
            <a:r>
              <a:rPr kumimoji="1" lang="en-US" altLang="ja-JP" sz="1200" dirty="0">
                <a:latin typeface="ＭＳ ゴシック" panose="020B0609070205080204" pitchFamily="49" charset="-128"/>
                <a:ea typeface="ＭＳ ゴシック" panose="020B0609070205080204" pitchFamily="49" charset="-128"/>
              </a:rPr>
              <a:t>130Hz</a:t>
            </a:r>
            <a:r>
              <a:rPr kumimoji="1" lang="ja-JP" altLang="en-US" sz="1200" dirty="0">
                <a:latin typeface="ＭＳ ゴシック" panose="020B0609070205080204" pitchFamily="49" charset="-128"/>
                <a:ea typeface="ＭＳ ゴシック" panose="020B0609070205080204" pitchFamily="49" charset="-128"/>
              </a:rPr>
              <a:t>であることを実験と簡単な物理モデルで示しました．</a:t>
            </a:r>
            <a:endParaRPr lang="en-US" altLang="ja-JP" sz="1200" dirty="0">
              <a:latin typeface="ＭＳ ゴシック" panose="020B0609070205080204" pitchFamily="49" charset="-128"/>
              <a:ea typeface="ＭＳ ゴシック" panose="020B0609070205080204" pitchFamily="49" charset="-128"/>
            </a:endParaRPr>
          </a:p>
          <a:p>
            <a:r>
              <a:rPr kumimoji="1" lang="ja-JP" altLang="en-US" dirty="0"/>
              <a:t>今後の課題は，</a:t>
            </a:r>
            <a:r>
              <a:rPr kumimoji="1" lang="ja-JP" altLang="en-US" sz="1200" dirty="0">
                <a:latin typeface="ＭＳ ゴシック" panose="020B0609070205080204" pitchFamily="49" charset="-128"/>
                <a:ea typeface="ＭＳ ゴシック" panose="020B0609070205080204" pitchFamily="49" charset="-128"/>
              </a:rPr>
              <a:t>直交振動機構に対応する物理モデルを作成し</a:t>
            </a:r>
            <a:r>
              <a:rPr lang="en-US" altLang="ja-JP" sz="1200" dirty="0">
                <a:latin typeface="ＭＳ ゴシック" panose="020B0609070205080204" pitchFamily="49" charset="-128"/>
                <a:ea typeface="ＭＳ ゴシック" panose="020B0609070205080204" pitchFamily="49" charset="-128"/>
              </a:rPr>
              <a:t>371Hz</a:t>
            </a:r>
            <a:r>
              <a:rPr lang="ja-JP" altLang="en-US" sz="1200" dirty="0">
                <a:latin typeface="ＭＳ ゴシック" panose="020B0609070205080204" pitchFamily="49" charset="-128"/>
                <a:ea typeface="ＭＳ ゴシック" panose="020B0609070205080204" pitchFamily="49" charset="-128"/>
              </a:rPr>
              <a:t>について調査することと，</a:t>
            </a:r>
            <a:r>
              <a:rPr kumimoji="1" lang="ja-JP" altLang="en-US" dirty="0"/>
              <a:t>直交振動制御により伝播特性が変化するメカニズムを明らかにすることです．</a:t>
            </a:r>
            <a:endParaRPr kumimoji="1" lang="en-US" altLang="ja-JP" dirty="0"/>
          </a:p>
          <a:p>
            <a:r>
              <a:rPr kumimoji="1" lang="ja-JP" altLang="en-US" dirty="0"/>
              <a:t>以上になります．ご清聴ありがとうございました．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14</a:t>
            </a:fld>
            <a:endParaRPr kumimoji="1" lang="ja-JP" altLang="en-US"/>
          </a:p>
        </p:txBody>
      </p:sp>
    </p:spTree>
    <p:extLst>
      <p:ext uri="{BB962C8B-B14F-4D97-AF65-F5344CB8AC3E}">
        <p14:creationId xmlns:p14="http://schemas.microsoft.com/office/powerpoint/2010/main" val="54712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17</a:t>
            </a:fld>
            <a:endParaRPr kumimoji="1" lang="ja-JP" altLang="en-US"/>
          </a:p>
        </p:txBody>
      </p:sp>
    </p:spTree>
    <p:extLst>
      <p:ext uri="{BB962C8B-B14F-4D97-AF65-F5344CB8AC3E}">
        <p14:creationId xmlns:p14="http://schemas.microsoft.com/office/powerpoint/2010/main" val="280744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効果がみられた</a:t>
            </a:r>
            <a:r>
              <a:rPr kumimoji="1" lang="en-US" altLang="ja-JP" dirty="0"/>
              <a:t>371Hz</a:t>
            </a:r>
            <a:r>
              <a:rPr kumimoji="1" lang="ja-JP" altLang="en-US" dirty="0"/>
              <a:t>の周波数がダクトのどの部分に起因するかを調べるために図</a:t>
            </a:r>
            <a:r>
              <a:rPr kumimoji="1" lang="en-US" altLang="ja-JP" dirty="0"/>
              <a:t>12</a:t>
            </a:r>
            <a:r>
              <a:rPr kumimoji="1" lang="ja-JP" altLang="en-US" dirty="0"/>
              <a:t>のように直交振動機構を外した状態で，スピーカーからマイクまでの周波数応答を計測しました．</a:t>
            </a:r>
            <a:endParaRPr kumimoji="1" lang="en-US" altLang="ja-JP" dirty="0"/>
          </a:p>
          <a:p>
            <a:r>
              <a:rPr kumimoji="1" lang="ja-JP" altLang="en-US" dirty="0"/>
              <a:t>図</a:t>
            </a:r>
            <a:r>
              <a:rPr kumimoji="1" lang="en-US" altLang="ja-JP" dirty="0"/>
              <a:t>13</a:t>
            </a:r>
            <a:r>
              <a:rPr kumimoji="1" lang="ja-JP" altLang="en-US" dirty="0"/>
              <a:t>が結果で，振動機構を外した結果が赤で外していない結果が緑です．共通するピークが</a:t>
            </a:r>
            <a:r>
              <a:rPr kumimoji="1" lang="en-US" altLang="ja-JP" dirty="0"/>
              <a:t>30Hz</a:t>
            </a:r>
            <a:r>
              <a:rPr kumimoji="1" lang="ja-JP" altLang="en-US" dirty="0"/>
              <a:t>や</a:t>
            </a:r>
            <a:r>
              <a:rPr kumimoji="1" lang="en-US" altLang="ja-JP" dirty="0"/>
              <a:t>320Hz</a:t>
            </a:r>
            <a:r>
              <a:rPr kumimoji="1" lang="ja-JP" altLang="en-US" dirty="0"/>
              <a:t>あたりで見られ，直交振動機構を外しただけなので共通するピークがみられるのは妥当な結果と考えられます．</a:t>
            </a:r>
            <a:endParaRPr kumimoji="1" lang="en-US" altLang="ja-JP" dirty="0"/>
          </a:p>
          <a:p>
            <a:r>
              <a:rPr kumimoji="1" lang="ja-JP" altLang="en-US" dirty="0"/>
              <a:t>グラフから</a:t>
            </a:r>
            <a:r>
              <a:rPr kumimoji="1" lang="en-US" altLang="ja-JP" dirty="0"/>
              <a:t>371Hz</a:t>
            </a:r>
            <a:r>
              <a:rPr kumimoji="1" lang="ja-JP" altLang="en-US" dirty="0"/>
              <a:t>の共振はみられていないため直交振動機構の管路が関与していると考えられます．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18</a:t>
            </a:fld>
            <a:endParaRPr kumimoji="1" lang="ja-JP" altLang="en-US"/>
          </a:p>
        </p:txBody>
      </p:sp>
    </p:spTree>
    <p:extLst>
      <p:ext uri="{BB962C8B-B14F-4D97-AF65-F5344CB8AC3E}">
        <p14:creationId xmlns:p14="http://schemas.microsoft.com/office/powerpoint/2010/main" val="429086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19</a:t>
            </a:fld>
            <a:endParaRPr kumimoji="1" lang="ja-JP" altLang="en-US"/>
          </a:p>
        </p:txBody>
      </p:sp>
    </p:spTree>
    <p:extLst>
      <p:ext uri="{BB962C8B-B14F-4D97-AF65-F5344CB8AC3E}">
        <p14:creationId xmlns:p14="http://schemas.microsoft.com/office/powerpoint/2010/main" val="348331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背景です．</a:t>
            </a:r>
            <a:endParaRPr kumimoji="1" lang="en-US" altLang="ja-JP" dirty="0"/>
          </a:p>
          <a:p>
            <a:r>
              <a:rPr kumimoji="1" lang="ja-JP" altLang="en-US" sz="1200" dirty="0">
                <a:latin typeface="ＭＳ ゴシック" panose="020B0609070205080204" pitchFamily="49" charset="-128"/>
                <a:ea typeface="ＭＳ ゴシック" panose="020B0609070205080204" pitchFamily="49" charset="-128"/>
              </a:rPr>
              <a:t>圧縮空気を用いて人の動作を補助する図</a:t>
            </a:r>
            <a:r>
              <a:rPr kumimoji="1" lang="en-US" altLang="ja-JP" sz="1200" dirty="0">
                <a:latin typeface="ＭＳ ゴシック" panose="020B0609070205080204" pitchFamily="49" charset="-128"/>
                <a:ea typeface="ＭＳ ゴシック" panose="020B0609070205080204" pitchFamily="49" charset="-128"/>
              </a:rPr>
              <a:t>1</a:t>
            </a:r>
            <a:r>
              <a:rPr kumimoji="1" lang="ja-JP" altLang="en-US" sz="1200" dirty="0">
                <a:latin typeface="ＭＳ ゴシック" panose="020B0609070205080204" pitchFamily="49" charset="-128"/>
                <a:ea typeface="ＭＳ ゴシック" panose="020B0609070205080204" pitchFamily="49" charset="-128"/>
              </a:rPr>
              <a:t>のような装置が介護や医療現場で活躍しています．</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圧縮空気を充填する際，</a:t>
            </a:r>
            <a:r>
              <a:rPr lang="ja-JP" altLang="en-US" sz="1200" dirty="0">
                <a:latin typeface="ＭＳ ゴシック" panose="020B0609070205080204" pitchFamily="49" charset="-128"/>
                <a:ea typeface="ＭＳ ゴシック" panose="020B0609070205080204" pitchFamily="49" charset="-128"/>
              </a:rPr>
              <a:t>コンプレッサーが必要になりますが，コンプレッサー作動音による騒音が医療現場で問題になっているので対策が必要です．</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1</a:t>
            </a:fld>
            <a:endParaRPr kumimoji="1" lang="ja-JP" altLang="en-US"/>
          </a:p>
        </p:txBody>
      </p:sp>
    </p:spTree>
    <p:extLst>
      <p:ext uri="{BB962C8B-B14F-4D97-AF65-F5344CB8AC3E}">
        <p14:creationId xmlns:p14="http://schemas.microsoft.com/office/powerpoint/2010/main" val="156118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そこで，先行研究では図</a:t>
            </a:r>
            <a:r>
              <a:rPr kumimoji="1" lang="en-US" altLang="ja-JP" dirty="0"/>
              <a:t>2</a:t>
            </a:r>
            <a:r>
              <a:rPr kumimoji="1" lang="ja-JP" altLang="en-US" dirty="0"/>
              <a:t>のようなコンプレッサーを箱で囲みダクトをつなげた装置で，コンプレッサー内のモーターの回転周波数の音が大きいため，振動の信号からモーターの回転周波数を推定し，能動騒音制御を用いて周期騒音の抑制を行いました．</a:t>
            </a:r>
            <a:endParaRPr kumimoji="1" lang="en-US" altLang="ja-JP" dirty="0"/>
          </a:p>
          <a:p>
            <a:r>
              <a:rPr kumimoji="1" lang="ja-JP" altLang="en-US" dirty="0"/>
              <a:t>周期騒音とはモーターの回転に同期する騒音のことで回転周波数の整数倍に高い周波数ピークを持つ騒音です．</a:t>
            </a:r>
            <a:endParaRPr kumimoji="1" lang="en-US" altLang="ja-JP" dirty="0"/>
          </a:p>
          <a:p>
            <a:r>
              <a:rPr kumimoji="1" lang="ja-JP" altLang="en-US" dirty="0"/>
              <a:t>能動騒音制御とは，波の重ね合わせを用いて騒音と同振幅，逆位相の制御音を干渉させ音を打ち消す制御になります．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2</a:t>
            </a:fld>
            <a:endParaRPr kumimoji="1" lang="ja-JP" altLang="en-US"/>
          </a:p>
        </p:txBody>
      </p:sp>
    </p:spTree>
    <p:extLst>
      <p:ext uri="{BB962C8B-B14F-4D97-AF65-F5344CB8AC3E}">
        <p14:creationId xmlns:p14="http://schemas.microsoft.com/office/powerpoint/2010/main" val="16684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先行研究の結果になります．図</a:t>
            </a:r>
            <a:r>
              <a:rPr kumimoji="1" lang="en-US" altLang="ja-JP" dirty="0"/>
              <a:t>3</a:t>
            </a:r>
            <a:r>
              <a:rPr kumimoji="1" lang="ja-JP" altLang="en-US" dirty="0"/>
              <a:t>と図</a:t>
            </a:r>
            <a:r>
              <a:rPr kumimoji="1" lang="en-US" altLang="ja-JP" dirty="0"/>
              <a:t>4</a:t>
            </a:r>
            <a:r>
              <a:rPr kumimoji="1" lang="ja-JP" altLang="en-US" dirty="0"/>
              <a:t>のグラフの縦軸はパワースペクトル密度，騒音の強さを表していて，横軸が周波数，右の奥行きが時間を表しています．</a:t>
            </a:r>
            <a:endParaRPr kumimoji="1" lang="en-US" altLang="ja-JP" dirty="0"/>
          </a:p>
          <a:p>
            <a:r>
              <a:rPr kumimoji="1" lang="ja-JP" altLang="en-US" dirty="0"/>
              <a:t>これらの図から制御</a:t>
            </a:r>
            <a:r>
              <a:rPr kumimoji="1" lang="en-US" altLang="ja-JP" dirty="0"/>
              <a:t>off</a:t>
            </a:r>
            <a:r>
              <a:rPr kumimoji="1" lang="ja-JP" altLang="en-US" dirty="0"/>
              <a:t>のときに現れているピークが制御</a:t>
            </a:r>
            <a:r>
              <a:rPr kumimoji="1" lang="en-US" altLang="ja-JP" dirty="0"/>
              <a:t>on</a:t>
            </a:r>
            <a:r>
              <a:rPr kumimoji="1" lang="ja-JP" altLang="en-US" dirty="0"/>
              <a:t>では抑制されていることがわかります．また，図</a:t>
            </a:r>
            <a:r>
              <a:rPr kumimoji="1" lang="en-US" altLang="ja-JP" dirty="0"/>
              <a:t>5</a:t>
            </a:r>
            <a:r>
              <a:rPr kumimoji="1" lang="ja-JP" altLang="en-US" dirty="0"/>
              <a:t>の振幅と時間のグラフから，制御</a:t>
            </a:r>
            <a:r>
              <a:rPr kumimoji="1" lang="en-US" altLang="ja-JP" dirty="0"/>
              <a:t>on</a:t>
            </a:r>
            <a:r>
              <a:rPr kumimoji="1" lang="ja-JP" altLang="en-US" dirty="0"/>
              <a:t>の時の方が</a:t>
            </a:r>
            <a:r>
              <a:rPr kumimoji="1" lang="en-US" altLang="ja-JP" dirty="0"/>
              <a:t>off</a:t>
            </a:r>
            <a:r>
              <a:rPr kumimoji="1" lang="ja-JP" altLang="en-US" dirty="0"/>
              <a:t>のときより振幅が小さくなっていることがわかります．</a:t>
            </a:r>
            <a:endParaRPr kumimoji="1" lang="en-US" altLang="ja-JP" dirty="0"/>
          </a:p>
          <a:p>
            <a:r>
              <a:rPr kumimoji="1" lang="ja-JP" altLang="en-US" dirty="0"/>
              <a:t>まとめると周期騒音が抑制され，騒音が制御によって軽減されました．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3</a:t>
            </a:fld>
            <a:endParaRPr kumimoji="1" lang="ja-JP" altLang="en-US"/>
          </a:p>
        </p:txBody>
      </p:sp>
    </p:spTree>
    <p:extLst>
      <p:ext uri="{BB962C8B-B14F-4D97-AF65-F5344CB8AC3E}">
        <p14:creationId xmlns:p14="http://schemas.microsoft.com/office/powerpoint/2010/main" val="42675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先行研究では周期騒音に対しての制御により騒音の軽減効果を得ました．なので周期騒音以外の周波数に対しても制御することで実用可能性の向上が期待できます．</a:t>
            </a:r>
            <a:r>
              <a:rPr kumimoji="1" lang="ja-JP" altLang="en-US" sz="1200" dirty="0">
                <a:latin typeface="ＭＳ ゴシック" panose="020B0609070205080204" pitchFamily="49" charset="-128"/>
                <a:ea typeface="ＭＳ ゴシック" panose="020B0609070205080204" pitchFamily="49" charset="-128"/>
              </a:rPr>
              <a:t>先行研究の方法は周期騒音のみの制御であるため別の制御方法が必要</a:t>
            </a:r>
            <a:r>
              <a:rPr kumimoji="1" lang="ja-JP" altLang="en-US" dirty="0"/>
              <a:t>になります．そこで本研究では，</a:t>
            </a:r>
            <a:r>
              <a:rPr kumimoji="1" lang="en-US" altLang="ja-JP" dirty="0"/>
              <a:t>2</a:t>
            </a:r>
            <a:r>
              <a:rPr kumimoji="1" lang="ja-JP" altLang="en-US" dirty="0"/>
              <a:t>つの制御音源を用いた振動機構により騒音の進行方向と直交方向に空気を振動させる方法で，騒音の伝播特性に影響をもたらすか検証をします．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4</a:t>
            </a:fld>
            <a:endParaRPr kumimoji="1" lang="ja-JP" altLang="en-US"/>
          </a:p>
        </p:txBody>
      </p:sp>
    </p:spTree>
    <p:extLst>
      <p:ext uri="{BB962C8B-B14F-4D97-AF65-F5344CB8AC3E}">
        <p14:creationId xmlns:p14="http://schemas.microsoft.com/office/powerpoint/2010/main" val="59300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a:t>
            </a:r>
            <a:r>
              <a:rPr kumimoji="1" lang="en-US" altLang="ja-JP" dirty="0"/>
              <a:t>6</a:t>
            </a:r>
            <a:r>
              <a:rPr kumimoji="1" lang="ja-JP" altLang="en-US" dirty="0"/>
              <a:t>が実験装置の概略図になります．騒音スピーカーからの音波に対し，直交振動機構によって空気を直交方向に振動させ，騒音の伝播特性がどう変化するかを調査します．</a:t>
            </a:r>
            <a:endParaRPr kumimoji="1" lang="en-US" altLang="ja-JP" dirty="0"/>
          </a:p>
          <a:p>
            <a:r>
              <a:rPr kumimoji="1" lang="ja-JP" altLang="en-US" dirty="0"/>
              <a:t>図</a:t>
            </a:r>
            <a:r>
              <a:rPr kumimoji="1" lang="en-US" altLang="ja-JP" dirty="0"/>
              <a:t>7</a:t>
            </a:r>
            <a:r>
              <a:rPr kumimoji="1" lang="ja-JP" altLang="en-US" dirty="0"/>
              <a:t>は実際の装置の外観で，この部分が直交振動機構で，大きい装置になります．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5</a:t>
            </a:fld>
            <a:endParaRPr kumimoji="1" lang="ja-JP" altLang="en-US"/>
          </a:p>
        </p:txBody>
      </p:sp>
    </p:spTree>
    <p:extLst>
      <p:ext uri="{BB962C8B-B14F-4D97-AF65-F5344CB8AC3E}">
        <p14:creationId xmlns:p14="http://schemas.microsoft.com/office/powerpoint/2010/main" val="343685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次に制御の設定についてです．直交振動機構において空気を振動させるため，</a:t>
            </a:r>
            <a:r>
              <a:rPr kumimoji="1" lang="ja-JP" altLang="en-US" sz="1200" dirty="0">
                <a:latin typeface="ＭＳ ゴシック" panose="020B0609070205080204" pitchFamily="49" charset="-128"/>
                <a:ea typeface="ＭＳ ゴシック" panose="020B0609070205080204" pitchFamily="49" charset="-128"/>
              </a:rPr>
              <a:t>制御</a:t>
            </a:r>
            <a:r>
              <a:rPr kumimoji="1" lang="en-US" altLang="ja-JP" sz="1200" dirty="0">
                <a:latin typeface="ＭＳ ゴシック" panose="020B0609070205080204" pitchFamily="49" charset="-128"/>
                <a:ea typeface="ＭＳ ゴシック" panose="020B0609070205080204" pitchFamily="49" charset="-128"/>
              </a:rPr>
              <a:t>SPK1</a:t>
            </a:r>
            <a:r>
              <a:rPr kumimoji="1" lang="ja-JP" altLang="en-US" sz="1200" dirty="0">
                <a:latin typeface="ＭＳ ゴシック" panose="020B0609070205080204" pitchFamily="49" charset="-128"/>
                <a:ea typeface="ＭＳ ゴシック" panose="020B0609070205080204" pitchFamily="49" charset="-128"/>
              </a:rPr>
              <a:t>の音波に対して制御</a:t>
            </a:r>
            <a:r>
              <a:rPr kumimoji="1" lang="en-US" altLang="ja-JP" sz="1200" dirty="0">
                <a:latin typeface="ＭＳ ゴシック" panose="020B0609070205080204" pitchFamily="49" charset="-128"/>
                <a:ea typeface="ＭＳ ゴシック" panose="020B0609070205080204" pitchFamily="49" charset="-128"/>
              </a:rPr>
              <a:t>SPK2</a:t>
            </a:r>
            <a:r>
              <a:rPr kumimoji="1" lang="ja-JP" altLang="en-US" sz="1200" dirty="0">
                <a:latin typeface="ＭＳ ゴシック" panose="020B0609070205080204" pitchFamily="49" charset="-128"/>
                <a:ea typeface="ＭＳ ゴシック" panose="020B0609070205080204" pitchFamily="49" charset="-128"/>
              </a:rPr>
              <a:t>の音波で打ち消しあう必要があります</a:t>
            </a:r>
            <a:r>
              <a:rPr kumimoji="1" lang="ja-JP" altLang="en-US" dirty="0"/>
              <a:t>．その際の信号を手動で設定します。</a:t>
            </a:r>
            <a:endParaRPr kumimoji="1" lang="en-US" altLang="ja-JP" dirty="0"/>
          </a:p>
          <a:p>
            <a:r>
              <a:rPr kumimoji="1" lang="ja-JP" altLang="en-US" dirty="0"/>
              <a:t>図</a:t>
            </a:r>
            <a:r>
              <a:rPr kumimoji="1" lang="en-US" altLang="ja-JP" dirty="0"/>
              <a:t>8</a:t>
            </a:r>
            <a:r>
              <a:rPr kumimoji="1" lang="ja-JP" altLang="en-US" dirty="0"/>
              <a:t>は制御スピーカーからマイクまでの周波数応答で，赤が制御スピーカー１，青が</a:t>
            </a:r>
            <a:r>
              <a:rPr kumimoji="1" lang="en-US" altLang="ja-JP" dirty="0"/>
              <a:t>2</a:t>
            </a:r>
            <a:r>
              <a:rPr kumimoji="1" lang="ja-JP" altLang="en-US" dirty="0"/>
              <a:t>の応答です．結果が大体揃っているのは，</a:t>
            </a:r>
            <a:r>
              <a:rPr kumimoji="1" lang="en-US" altLang="ja-JP" dirty="0"/>
              <a:t>2</a:t>
            </a:r>
            <a:r>
              <a:rPr kumimoji="1" lang="ja-JP" altLang="en-US" dirty="0"/>
              <a:t>つのスピーカーから対象の位置にマイクを置いているため妥当であると考えられます．スピーカ</a:t>
            </a:r>
            <a:r>
              <a:rPr kumimoji="1" lang="en-US" altLang="ja-JP" dirty="0"/>
              <a:t>2</a:t>
            </a:r>
            <a:r>
              <a:rPr kumimoji="1" lang="ja-JP" altLang="en-US" dirty="0"/>
              <a:t>の方が</a:t>
            </a:r>
            <a:r>
              <a:rPr kumimoji="1" lang="en-US" altLang="ja-JP" dirty="0"/>
              <a:t>1</a:t>
            </a:r>
            <a:r>
              <a:rPr kumimoji="1" lang="ja-JP" altLang="en-US" dirty="0"/>
              <a:t>よりも若干低く表れているため，設定値においての</a:t>
            </a:r>
            <a:r>
              <a:rPr kumimoji="1" lang="en-US" altLang="ja-JP" dirty="0"/>
              <a:t>A</a:t>
            </a:r>
            <a:r>
              <a:rPr kumimoji="1" lang="ja-JP" altLang="en-US" dirty="0"/>
              <a:t>と</a:t>
            </a:r>
            <a:r>
              <a:rPr kumimoji="1" lang="en-US" altLang="ja-JP" dirty="0"/>
              <a:t>B</a:t>
            </a:r>
            <a:r>
              <a:rPr kumimoji="1" lang="ja-JP" altLang="en-US" dirty="0"/>
              <a:t>の振幅は</a:t>
            </a:r>
            <a:r>
              <a:rPr kumimoji="1" lang="en-US" altLang="ja-JP" dirty="0"/>
              <a:t>B</a:t>
            </a:r>
            <a:r>
              <a:rPr kumimoji="1" lang="ja-JP" altLang="en-US" dirty="0"/>
              <a:t>の方が大きくなっており，スピーカ</a:t>
            </a:r>
            <a:r>
              <a:rPr kumimoji="1" lang="en-US" altLang="ja-JP" dirty="0"/>
              <a:t>1</a:t>
            </a:r>
            <a:r>
              <a:rPr kumimoji="1" lang="ja-JP" altLang="en-US" dirty="0"/>
              <a:t>の振幅</a:t>
            </a:r>
            <a:r>
              <a:rPr kumimoji="1" lang="en-US" altLang="ja-JP" dirty="0"/>
              <a:t>2V</a:t>
            </a:r>
            <a:r>
              <a:rPr kumimoji="1" lang="ja-JP" altLang="en-US" dirty="0"/>
              <a:t>，</a:t>
            </a:r>
            <a:r>
              <a:rPr kumimoji="1" lang="en-US" altLang="ja-JP" dirty="0"/>
              <a:t>2</a:t>
            </a:r>
            <a:r>
              <a:rPr kumimoji="1" lang="ja-JP" altLang="en-US" dirty="0"/>
              <a:t>の振幅</a:t>
            </a:r>
            <a:r>
              <a:rPr kumimoji="1" lang="en-US" altLang="ja-JP" dirty="0"/>
              <a:t>2.17V</a:t>
            </a:r>
            <a:r>
              <a:rPr kumimoji="1" lang="ja-JP" altLang="en-US" dirty="0"/>
              <a:t>，周波数</a:t>
            </a:r>
            <a:r>
              <a:rPr kumimoji="1" lang="en-US" altLang="ja-JP" dirty="0"/>
              <a:t>269Hz</a:t>
            </a:r>
            <a:r>
              <a:rPr kumimoji="1" lang="ja-JP" altLang="en-US" dirty="0"/>
              <a:t>，位相</a:t>
            </a:r>
            <a:r>
              <a:rPr kumimoji="1" lang="en-US" altLang="ja-JP" dirty="0"/>
              <a:t>173°</a:t>
            </a:r>
            <a:r>
              <a:rPr kumimoji="1" lang="ja-JP" altLang="en-US" dirty="0"/>
              <a:t>と設定しました．</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6</a:t>
            </a:fld>
            <a:endParaRPr kumimoji="1" lang="ja-JP" altLang="en-US"/>
          </a:p>
        </p:txBody>
      </p:sp>
    </p:spTree>
    <p:extLst>
      <p:ext uri="{BB962C8B-B14F-4D97-AF65-F5344CB8AC3E}">
        <p14:creationId xmlns:p14="http://schemas.microsoft.com/office/powerpoint/2010/main" val="196394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実験方法です．騒音スピーカーの入力信号からマイクの出力信号までの周波数応答を計測します．制御スピーカー非駆動時</a:t>
            </a:r>
            <a:r>
              <a:rPr kumimoji="1" lang="en-US" altLang="ja-JP" dirty="0"/>
              <a:t>, </a:t>
            </a:r>
            <a:r>
              <a:rPr kumimoji="1" lang="ja-JP" altLang="en-US" dirty="0"/>
              <a:t>制御</a:t>
            </a:r>
            <a:r>
              <a:rPr kumimoji="1" lang="en-US" altLang="ja-JP" dirty="0"/>
              <a:t>off</a:t>
            </a:r>
            <a:r>
              <a:rPr kumimoji="1" lang="ja-JP" altLang="en-US" dirty="0"/>
              <a:t>の状態と駆動時，</a:t>
            </a:r>
            <a:r>
              <a:rPr kumimoji="1" lang="en-US" altLang="ja-JP" dirty="0"/>
              <a:t>on</a:t>
            </a:r>
            <a:r>
              <a:rPr kumimoji="1" lang="ja-JP" altLang="en-US" dirty="0"/>
              <a:t>の状態においての周波数応答の比較を行います．</a:t>
            </a:r>
            <a:endParaRPr kumimoji="1" lang="en-US" altLang="ja-JP" dirty="0"/>
          </a:p>
          <a:p>
            <a:r>
              <a:rPr kumimoji="1" lang="ja-JP" altLang="en-US" dirty="0"/>
              <a:t>再現性を確認するため各</a:t>
            </a:r>
            <a:r>
              <a:rPr kumimoji="1" lang="en-US" altLang="ja-JP" dirty="0"/>
              <a:t>6</a:t>
            </a:r>
            <a:r>
              <a:rPr kumimoji="1" lang="ja-JP" altLang="en-US" dirty="0"/>
              <a:t>回ずつ行います．</a:t>
            </a:r>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7</a:t>
            </a:fld>
            <a:endParaRPr kumimoji="1" lang="ja-JP" altLang="en-US"/>
          </a:p>
        </p:txBody>
      </p:sp>
    </p:spTree>
    <p:extLst>
      <p:ext uri="{BB962C8B-B14F-4D97-AF65-F5344CB8AC3E}">
        <p14:creationId xmlns:p14="http://schemas.microsoft.com/office/powerpoint/2010/main" val="329340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a:t>
            </a:r>
            <a:r>
              <a:rPr kumimoji="1" lang="en-US" altLang="ja-JP" dirty="0"/>
              <a:t>9</a:t>
            </a:r>
            <a:r>
              <a:rPr kumimoji="1" lang="ja-JP" altLang="en-US" dirty="0"/>
              <a:t>が</a:t>
            </a:r>
            <a:r>
              <a:rPr kumimoji="1" lang="en-US" altLang="ja-JP" dirty="0"/>
              <a:t>1</a:t>
            </a:r>
            <a:r>
              <a:rPr kumimoji="1" lang="ja-JP" altLang="en-US" dirty="0"/>
              <a:t>から</a:t>
            </a:r>
            <a:r>
              <a:rPr kumimoji="1" lang="en-US" altLang="ja-JP" dirty="0"/>
              <a:t>3</a:t>
            </a:r>
            <a:r>
              <a:rPr kumimoji="1" lang="ja-JP" altLang="en-US" dirty="0"/>
              <a:t>回目の結果になります．結果からあまり変化がみられず，わかりにくいため，</a:t>
            </a:r>
            <a:r>
              <a:rPr kumimoji="1" lang="en-US" altLang="ja-JP" dirty="0"/>
              <a:t>4</a:t>
            </a:r>
            <a:r>
              <a:rPr kumimoji="1" lang="ja-JP" altLang="en-US" dirty="0"/>
              <a:t>から</a:t>
            </a:r>
            <a:r>
              <a:rPr kumimoji="1" lang="en-US" altLang="ja-JP" dirty="0"/>
              <a:t>6</a:t>
            </a:r>
            <a:r>
              <a:rPr kumimoji="1" lang="ja-JP" altLang="en-US" dirty="0"/>
              <a:t>回目を省略させて頂きます．</a:t>
            </a:r>
            <a:endParaRPr kumimoji="1" lang="en-US" altLang="ja-JP" dirty="0"/>
          </a:p>
          <a:p>
            <a:r>
              <a:rPr kumimoji="1" lang="ja-JP" altLang="en-US" dirty="0"/>
              <a:t>ゲインの高い順から細かく変化を見たときに</a:t>
            </a:r>
            <a:r>
              <a:rPr kumimoji="1" lang="en-US" altLang="ja-JP" dirty="0"/>
              <a:t>371Hz</a:t>
            </a:r>
            <a:r>
              <a:rPr kumimoji="1" lang="ja-JP" altLang="en-US" dirty="0"/>
              <a:t>に変化が見られたため，そこに注目し，再現性が取れているか確認しました．</a:t>
            </a:r>
            <a:endParaRPr kumimoji="1" lang="en-US" altLang="ja-JP" dirty="0"/>
          </a:p>
          <a:p>
            <a:r>
              <a:rPr kumimoji="1" lang="ja-JP" altLang="en-US" dirty="0"/>
              <a:t>図</a:t>
            </a:r>
            <a:r>
              <a:rPr kumimoji="1" lang="en-US" altLang="ja-JP" dirty="0"/>
              <a:t>10</a:t>
            </a:r>
            <a:r>
              <a:rPr kumimoji="1" lang="ja-JP" altLang="en-US" dirty="0"/>
              <a:t>が</a:t>
            </a:r>
            <a:r>
              <a:rPr kumimoji="1" lang="en-US" altLang="ja-JP" dirty="0"/>
              <a:t>371Hz</a:t>
            </a:r>
            <a:r>
              <a:rPr kumimoji="1" lang="ja-JP" altLang="en-US" dirty="0"/>
              <a:t>においての相関を示した結果で制御</a:t>
            </a:r>
            <a:r>
              <a:rPr kumimoji="1" lang="en-US" altLang="ja-JP" dirty="0"/>
              <a:t>off</a:t>
            </a:r>
            <a:r>
              <a:rPr kumimoji="1" lang="ja-JP" altLang="en-US" dirty="0"/>
              <a:t>が青，</a:t>
            </a:r>
            <a:r>
              <a:rPr kumimoji="1" lang="en-US" altLang="ja-JP" dirty="0"/>
              <a:t>on</a:t>
            </a:r>
            <a:r>
              <a:rPr kumimoji="1" lang="ja-JP" altLang="en-US" dirty="0"/>
              <a:t>が赤で示されています．</a:t>
            </a:r>
            <a:r>
              <a:rPr kumimoji="1" lang="en-US" altLang="ja-JP" dirty="0"/>
              <a:t>6</a:t>
            </a:r>
            <a:r>
              <a:rPr kumimoji="1" lang="ja-JP" altLang="en-US" dirty="0"/>
              <a:t>回とも制御</a:t>
            </a:r>
            <a:r>
              <a:rPr kumimoji="1" lang="en-US" altLang="ja-JP" dirty="0"/>
              <a:t>on</a:t>
            </a:r>
            <a:r>
              <a:rPr kumimoji="1" lang="ja-JP" altLang="en-US" dirty="0"/>
              <a:t>の方が</a:t>
            </a:r>
            <a:r>
              <a:rPr kumimoji="1" lang="en-US" altLang="ja-JP" dirty="0"/>
              <a:t>off</a:t>
            </a:r>
            <a:r>
              <a:rPr kumimoji="1" lang="ja-JP" altLang="en-US" dirty="0"/>
              <a:t>よりも低く，約</a:t>
            </a:r>
            <a:r>
              <a:rPr kumimoji="1" lang="en-US" altLang="ja-JP" dirty="0"/>
              <a:t>3</a:t>
            </a:r>
            <a:r>
              <a:rPr kumimoji="1" lang="ja-JP" altLang="en-US" dirty="0"/>
              <a:t>％の軽減が見られました．この</a:t>
            </a:r>
            <a:r>
              <a:rPr kumimoji="1" lang="en-US" altLang="ja-JP" dirty="0"/>
              <a:t>371Hz</a:t>
            </a:r>
            <a:r>
              <a:rPr kumimoji="1" lang="ja-JP" altLang="en-US" dirty="0"/>
              <a:t>に注目し制御の効果といえるのか確認します．</a:t>
            </a:r>
            <a:endParaRPr kumimoji="1" lang="en-US" altLang="ja-JP" dirty="0"/>
          </a:p>
        </p:txBody>
      </p:sp>
      <p:sp>
        <p:nvSpPr>
          <p:cNvPr id="4" name="スライド番号プレースホルダー 3"/>
          <p:cNvSpPr>
            <a:spLocks noGrp="1"/>
          </p:cNvSpPr>
          <p:nvPr>
            <p:ph type="sldNum" sz="quarter" idx="5"/>
          </p:nvPr>
        </p:nvSpPr>
        <p:spPr/>
        <p:txBody>
          <a:bodyPr/>
          <a:lstStyle/>
          <a:p>
            <a:fld id="{BE960429-601A-4D60-9E2C-3A7E3759BA77}" type="slidenum">
              <a:rPr kumimoji="1" lang="ja-JP" altLang="en-US" smtClean="0"/>
              <a:t>8</a:t>
            </a:fld>
            <a:endParaRPr kumimoji="1" lang="ja-JP" altLang="en-US"/>
          </a:p>
        </p:txBody>
      </p:sp>
    </p:spTree>
    <p:extLst>
      <p:ext uri="{BB962C8B-B14F-4D97-AF65-F5344CB8AC3E}">
        <p14:creationId xmlns:p14="http://schemas.microsoft.com/office/powerpoint/2010/main" val="160674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386A8-F433-402C-8340-2AC546F4E98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B5FFCD-01AC-4F19-86DB-F0A094A18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BA5F64-FD88-4D5A-AC94-A6A8A03D77CF}"/>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68EFD844-6464-4772-B7E3-A7A777660E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F08790-08EA-4EF7-B9CD-638D197652FB}"/>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96772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D9097-3663-42F6-B20E-17C7B123B2F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697450-43BF-4DCE-A415-8A72F2B7BB3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E5772A-C1B4-4E92-AD8B-A4382DBE01AB}"/>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D195CC11-1A46-4441-BDFB-9A88651C37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458828-8B2D-47A8-8CB3-646E7D2050FD}"/>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30353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C37581-8376-43D1-96EC-8D3DB740FD6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E3A66C-C83A-4326-8D9C-506DB592BD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9D3512-6553-48DF-9520-08FDBB0A08F3}"/>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7EAEF97D-3314-404E-BDCE-73702B7E9A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A42276-663D-4999-9B15-017978DE3B0D}"/>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117557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EFFC87-5D80-4980-83F3-6E24C8BB5C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559C5C-5D24-4833-9F15-6C4AFDE6AE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DD195F-6EC1-49DD-A4FC-B178E7DEA30D}"/>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9D64D5C5-4D17-4C45-8344-9E35A83A9E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B3CD07-4FEE-4E29-AE74-BC2F86A75407}"/>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39551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47890-E3F2-4FD8-9781-DAB0318088D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3BC8DA-01E1-4091-9072-BD8A99756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E4D4A56-DC80-4929-8108-04EEA4B446B5}"/>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EFEF54B1-69DD-4EED-A0CE-6557462343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7C361B-B1D4-4DB4-8FBA-25B927622B18}"/>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4839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0600F-E55B-4D3C-8740-4F6270FA3A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D2D1E1-4ADC-45D9-85B1-37DF36B37D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69E9EB0-25A2-4568-91E5-AE45470AD71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C3F207-291E-4DD5-9B29-E30396212D80}"/>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6" name="フッター プレースホルダー 5">
            <a:extLst>
              <a:ext uri="{FF2B5EF4-FFF2-40B4-BE49-F238E27FC236}">
                <a16:creationId xmlns:a16="http://schemas.microsoft.com/office/drawing/2014/main" id="{FBC76D0E-0CCD-4DE7-B000-7E2CD67C37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A0EF0E-4F36-4EC6-BA1D-8CDE29B1DEA2}"/>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69338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FE835-A577-45DF-AC11-C374A752863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A0C14A-33EB-4A55-9328-8B538654A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7DEF819-97D0-42CB-8DE9-307968652C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52B1AB1-6474-4EAC-8F7D-3A24A8F07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DC21852-0D8B-46BF-9D3F-71D5392F19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2B6B3D-A5D1-437B-8C83-3DDA275551CD}"/>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8" name="フッター プレースホルダー 7">
            <a:extLst>
              <a:ext uri="{FF2B5EF4-FFF2-40B4-BE49-F238E27FC236}">
                <a16:creationId xmlns:a16="http://schemas.microsoft.com/office/drawing/2014/main" id="{47E0C7A2-C8DE-4FEE-9AAC-2B4727D99F9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5A5004-90AD-4A02-92A3-DC24C8252213}"/>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414192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F9BA3-7A90-4CFF-9F3E-C06CCFD0B9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92F9B4-A041-448B-84A7-7354D1E18B43}"/>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4" name="フッター プレースホルダー 3">
            <a:extLst>
              <a:ext uri="{FF2B5EF4-FFF2-40B4-BE49-F238E27FC236}">
                <a16:creationId xmlns:a16="http://schemas.microsoft.com/office/drawing/2014/main" id="{8561C752-016E-4D8E-BC4A-A5F68F03AFF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6221ED-F874-4808-9570-60B5F673154E}"/>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205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477321-8E6D-4E08-A124-E5958584F61C}"/>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3" name="フッター プレースホルダー 2">
            <a:extLst>
              <a:ext uri="{FF2B5EF4-FFF2-40B4-BE49-F238E27FC236}">
                <a16:creationId xmlns:a16="http://schemas.microsoft.com/office/drawing/2014/main" id="{9791FFE1-8F0C-4CBA-8259-1550A7D168F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5BCF16-B804-425C-B04D-9DC656553EB0}"/>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86084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CB9AE-099A-4759-A3AF-10D0159E84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0F70B6-02FB-4EE8-BCD3-A741CD43F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A2F61C-3EA1-4C87-9676-BB6E8E3F2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CF22CB-3095-4365-B068-35C585C0B835}"/>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6" name="フッター プレースホルダー 5">
            <a:extLst>
              <a:ext uri="{FF2B5EF4-FFF2-40B4-BE49-F238E27FC236}">
                <a16:creationId xmlns:a16="http://schemas.microsoft.com/office/drawing/2014/main" id="{D64E7546-7D7C-4C46-87EA-1367100EAD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F4B12C-FCE9-479C-909D-B3084D8EF91B}"/>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323724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2E9E5-357F-4819-8552-530F346E2B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4656A6-A6C1-43CD-9886-F7321F37D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0DEDC30-3C70-45A0-B640-A0A6DFD24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D751A1-2574-48E8-A4BA-B9F44182B74D}"/>
              </a:ext>
            </a:extLst>
          </p:cNvPr>
          <p:cNvSpPr>
            <a:spLocks noGrp="1"/>
          </p:cNvSpPr>
          <p:nvPr>
            <p:ph type="dt" sz="half" idx="10"/>
          </p:nvPr>
        </p:nvSpPr>
        <p:spPr/>
        <p:txBody>
          <a:bodyPr/>
          <a:lstStyle/>
          <a:p>
            <a:fld id="{F757AF67-0FD9-4315-B55F-257C97999B64}" type="datetimeFigureOut">
              <a:rPr kumimoji="1" lang="ja-JP" altLang="en-US" smtClean="0"/>
              <a:t>2023/2/18</a:t>
            </a:fld>
            <a:endParaRPr kumimoji="1" lang="ja-JP" altLang="en-US"/>
          </a:p>
        </p:txBody>
      </p:sp>
      <p:sp>
        <p:nvSpPr>
          <p:cNvPr id="6" name="フッター プレースホルダー 5">
            <a:extLst>
              <a:ext uri="{FF2B5EF4-FFF2-40B4-BE49-F238E27FC236}">
                <a16:creationId xmlns:a16="http://schemas.microsoft.com/office/drawing/2014/main" id="{4269BF0F-6C2A-4556-AAA1-43773A275D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F28CD1-1B5A-44A3-A8ED-24E3F4B916D3}"/>
              </a:ext>
            </a:extLst>
          </p:cNvPr>
          <p:cNvSpPr>
            <a:spLocks noGrp="1"/>
          </p:cNvSpPr>
          <p:nvPr>
            <p:ph type="sldNum" sz="quarter" idx="12"/>
          </p:nvPr>
        </p:nvSpPr>
        <p:spPr/>
        <p:txBody>
          <a:body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34689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576AAA-DC27-42EA-B7B5-D14AF2164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56E338-C597-406B-86CA-B9D1FE12D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FE9DA-E1AC-43F5-A36C-60E039DE4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7AF67-0FD9-4315-B55F-257C97999B64}" type="datetimeFigureOut">
              <a:rPr kumimoji="1" lang="ja-JP" altLang="en-US" smtClean="0"/>
              <a:t>2023/2/18</a:t>
            </a:fld>
            <a:endParaRPr kumimoji="1" lang="ja-JP" altLang="en-US"/>
          </a:p>
        </p:txBody>
      </p:sp>
      <p:sp>
        <p:nvSpPr>
          <p:cNvPr id="5" name="フッター プレースホルダー 4">
            <a:extLst>
              <a:ext uri="{FF2B5EF4-FFF2-40B4-BE49-F238E27FC236}">
                <a16:creationId xmlns:a16="http://schemas.microsoft.com/office/drawing/2014/main" id="{50CC26DB-8017-4C87-92AB-ECAEB309E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26DA20-8E33-48F7-8D27-FC247FCBA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A0278-0C54-4427-B60A-FAE2F1A63A33}" type="slidenum">
              <a:rPr kumimoji="1" lang="ja-JP" altLang="en-US" smtClean="0"/>
              <a:t>‹#›</a:t>
            </a:fld>
            <a:endParaRPr kumimoji="1" lang="ja-JP" altLang="en-US"/>
          </a:p>
        </p:txBody>
      </p:sp>
    </p:spTree>
    <p:extLst>
      <p:ext uri="{BB962C8B-B14F-4D97-AF65-F5344CB8AC3E}">
        <p14:creationId xmlns:p14="http://schemas.microsoft.com/office/powerpoint/2010/main" val="290376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0.png"/><Relationship Id="rId7" Type="http://schemas.openxmlformats.org/officeDocument/2006/relationships/image" Target="../media/image17.tif"/><Relationship Id="rId12"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18.tif"/><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9.jp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t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5DA33-933D-4D9D-82A2-019AC968FEC2}"/>
              </a:ext>
            </a:extLst>
          </p:cNvPr>
          <p:cNvSpPr>
            <a:spLocks noGrp="1"/>
          </p:cNvSpPr>
          <p:nvPr>
            <p:ph type="ctrTitle"/>
          </p:nvPr>
        </p:nvSpPr>
        <p:spPr>
          <a:xfrm>
            <a:off x="1524000" y="1422399"/>
            <a:ext cx="9144000" cy="1465263"/>
          </a:xfrm>
        </p:spPr>
        <p:txBody>
          <a:bodyPr>
            <a:normAutofit fontScale="90000"/>
          </a:bodyPr>
          <a:lstStyle/>
          <a:p>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一次元ダクトの能動騒音制御における</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sz="4400" kern="100" dirty="0">
                <a:latin typeface="游明朝" panose="02020400000000000000" pitchFamily="18" charset="-128"/>
                <a:ea typeface="游明朝" panose="02020400000000000000" pitchFamily="18" charset="-128"/>
                <a:cs typeface="Times New Roman" panose="02020603050405020304" pitchFamily="18" charset="0"/>
              </a:rPr>
              <a:t>直交振動機構の効果</a:t>
            </a:r>
            <a:endParaRPr kumimoji="1" lang="ja-JP" altLang="en-US" sz="16100" dirty="0"/>
          </a:p>
        </p:txBody>
      </p:sp>
      <p:sp>
        <p:nvSpPr>
          <p:cNvPr id="3" name="字幕 2">
            <a:extLst>
              <a:ext uri="{FF2B5EF4-FFF2-40B4-BE49-F238E27FC236}">
                <a16:creationId xmlns:a16="http://schemas.microsoft.com/office/drawing/2014/main" id="{07AEACAA-E5C1-4879-B955-76628BA02417}"/>
              </a:ext>
            </a:extLst>
          </p:cNvPr>
          <p:cNvSpPr>
            <a:spLocks noGrp="1"/>
          </p:cNvSpPr>
          <p:nvPr>
            <p:ph type="subTitle" idx="1"/>
          </p:nvPr>
        </p:nvSpPr>
        <p:spPr>
          <a:xfrm>
            <a:off x="1524000" y="4290220"/>
            <a:ext cx="9144000" cy="1655762"/>
          </a:xfrm>
        </p:spPr>
        <p:txBody>
          <a:bodyPr>
            <a:normAutofit lnSpcReduction="10000"/>
          </a:bodyPr>
          <a:lstStyle/>
          <a:p>
            <a:r>
              <a:rPr kumimoji="1" lang="ja-JP" altLang="en-US" dirty="0"/>
              <a:t>機械創造工学課程</a:t>
            </a:r>
            <a:r>
              <a:rPr lang="en-US" altLang="ja-JP" dirty="0"/>
              <a:t>4</a:t>
            </a:r>
            <a:r>
              <a:rPr kumimoji="1" lang="ja-JP" altLang="en-US" dirty="0"/>
              <a:t>年</a:t>
            </a:r>
            <a:endParaRPr kumimoji="1" lang="en-US" altLang="ja-JP" dirty="0"/>
          </a:p>
          <a:p>
            <a:r>
              <a:rPr lang="ja-JP" altLang="en-US" dirty="0"/>
              <a:t>学籍番号　</a:t>
            </a:r>
            <a:r>
              <a:rPr lang="en-US" altLang="ja-JP" dirty="0"/>
              <a:t>21306191</a:t>
            </a:r>
          </a:p>
          <a:p>
            <a:r>
              <a:rPr kumimoji="1" lang="ja-JP" altLang="en-US" dirty="0"/>
              <a:t>氏名　中島天</a:t>
            </a:r>
            <a:endParaRPr kumimoji="1" lang="en-US" altLang="ja-JP" dirty="0"/>
          </a:p>
          <a:p>
            <a:r>
              <a:rPr lang="ja-JP" altLang="en-US" dirty="0"/>
              <a:t>指導教員　小林泰秀</a:t>
            </a:r>
            <a:endParaRPr kumimoji="1" lang="ja-JP" altLang="en-US" dirty="0"/>
          </a:p>
        </p:txBody>
      </p:sp>
      <p:sp>
        <p:nvSpPr>
          <p:cNvPr id="4" name="テキスト ボックス 3">
            <a:extLst>
              <a:ext uri="{FF2B5EF4-FFF2-40B4-BE49-F238E27FC236}">
                <a16:creationId xmlns:a16="http://schemas.microsoft.com/office/drawing/2014/main" id="{D230E0C3-F8E6-4C96-B871-02AA9C9E65B5}"/>
              </a:ext>
            </a:extLst>
          </p:cNvPr>
          <p:cNvSpPr txBox="1"/>
          <p:nvPr/>
        </p:nvSpPr>
        <p:spPr>
          <a:xfrm>
            <a:off x="1980931" y="3127275"/>
            <a:ext cx="9153468" cy="461665"/>
          </a:xfrm>
          <a:prstGeom prst="rect">
            <a:avLst/>
          </a:prstGeom>
          <a:noFill/>
        </p:spPr>
        <p:txBody>
          <a:bodyPr wrap="none" rtlCol="0">
            <a:spAutoFit/>
          </a:bodyPr>
          <a:lstStyle/>
          <a:p>
            <a:r>
              <a:rPr kumimoji="1" lang="ja-JP" altLang="en-US" sz="2400" dirty="0"/>
              <a:t>キーワード</a:t>
            </a:r>
            <a:r>
              <a:rPr kumimoji="1" lang="en-US" altLang="ja-JP" sz="2400" dirty="0"/>
              <a:t>:</a:t>
            </a:r>
            <a:r>
              <a:rPr lang="ja-JP" altLang="en-US" sz="2400" dirty="0"/>
              <a:t>直交振動機構・</a:t>
            </a:r>
            <a:r>
              <a:rPr kumimoji="1" lang="ja-JP" altLang="en-US" sz="2400" dirty="0"/>
              <a:t>能動騒音制御</a:t>
            </a:r>
            <a:r>
              <a:rPr kumimoji="1" lang="en-US" altLang="ja-JP" sz="2400" dirty="0"/>
              <a:t>(ANC)</a:t>
            </a:r>
            <a:r>
              <a:rPr kumimoji="1" lang="ja-JP" altLang="en-US" sz="2400" dirty="0"/>
              <a:t>・一次元ダクト</a:t>
            </a:r>
          </a:p>
        </p:txBody>
      </p:sp>
    </p:spTree>
    <p:extLst>
      <p:ext uri="{BB962C8B-B14F-4D97-AF65-F5344CB8AC3E}">
        <p14:creationId xmlns:p14="http://schemas.microsoft.com/office/powerpoint/2010/main" val="39973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AB5EAC-C42E-C8EB-B50E-209191CEF4D0}"/>
              </a:ext>
            </a:extLst>
          </p:cNvPr>
          <p:cNvSpPr txBox="1"/>
          <p:nvPr/>
        </p:nvSpPr>
        <p:spPr>
          <a:xfrm>
            <a:off x="360000" y="229373"/>
            <a:ext cx="7571303" cy="646331"/>
          </a:xfrm>
          <a:prstGeom prst="rect">
            <a:avLst/>
          </a:prstGeom>
          <a:noFill/>
          <a:ln>
            <a:solidFill>
              <a:schemeClr val="tx1"/>
            </a:solidFill>
          </a:ln>
        </p:spPr>
        <p:txBody>
          <a:bodyPr wrap="none" rtlCol="0">
            <a:spAutoFit/>
          </a:bodyPr>
          <a:lstStyle/>
          <a:p>
            <a:r>
              <a:rPr lang="ja-JP" altLang="en-US" sz="3600" dirty="0">
                <a:latin typeface="ＭＳ ゴシック" panose="020B0609070205080204" pitchFamily="49" charset="-128"/>
                <a:ea typeface="ＭＳ ゴシック" panose="020B0609070205080204" pitchFamily="49" charset="-128"/>
              </a:rPr>
              <a:t>制御音による音の重ね合わせの影響</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7B04FD89-567D-40EA-87CC-44605B29B8ED}"/>
              </a:ext>
            </a:extLst>
          </p:cNvPr>
          <p:cNvSpPr txBox="1"/>
          <p:nvPr/>
        </p:nvSpPr>
        <p:spPr>
          <a:xfrm>
            <a:off x="699664" y="1133883"/>
            <a:ext cx="7752961"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打ち消しきれていない音が元になり</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音の重ね合わせによりゲインが減少している可能性</a:t>
            </a:r>
            <a:endParaRPr lang="en-US" altLang="ja-JP" sz="2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DF7EF385-5353-9BA6-1CFC-BB2AF617D0DB}"/>
              </a:ext>
            </a:extLst>
          </p:cNvPr>
          <p:cNvSpPr txBox="1"/>
          <p:nvPr/>
        </p:nvSpPr>
        <p:spPr>
          <a:xfrm>
            <a:off x="4212559" y="2168152"/>
            <a:ext cx="5724644" cy="830997"/>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騒音</a:t>
            </a:r>
            <a:r>
              <a:rPr kumimoji="1" lang="en-US" altLang="ja-JP" sz="2400" dirty="0">
                <a:latin typeface="ＭＳ ゴシック" panose="020B0609070205080204" pitchFamily="49" charset="-128"/>
                <a:ea typeface="ＭＳ ゴシック" panose="020B0609070205080204" pitchFamily="49" charset="-128"/>
              </a:rPr>
              <a:t>SPK</a:t>
            </a:r>
            <a:r>
              <a:rPr kumimoji="1" lang="ja-JP" altLang="en-US" sz="2400" dirty="0">
                <a:latin typeface="ＭＳ ゴシック" panose="020B0609070205080204" pitchFamily="49" charset="-128"/>
                <a:ea typeface="ＭＳ ゴシック" panose="020B0609070205080204" pitchFamily="49" charset="-128"/>
              </a:rPr>
              <a:t>の入力を</a:t>
            </a:r>
            <a:r>
              <a:rPr kumimoji="1" lang="en-US" altLang="ja-JP" sz="2400" dirty="0">
                <a:latin typeface="ＭＳ ゴシック" panose="020B0609070205080204" pitchFamily="49" charset="-128"/>
                <a:ea typeface="ＭＳ ゴシック" panose="020B0609070205080204" pitchFamily="49" charset="-128"/>
              </a:rPr>
              <a:t>0</a:t>
            </a:r>
            <a:r>
              <a:rPr kumimoji="1" lang="ja-JP" altLang="en-US" sz="2400" dirty="0">
                <a:latin typeface="ＭＳ ゴシック" panose="020B0609070205080204" pitchFamily="49" charset="-128"/>
                <a:ea typeface="ＭＳ ゴシック" panose="020B0609070205080204" pitchFamily="49" charset="-128"/>
              </a:rPr>
              <a:t>とし，騒音</a:t>
            </a:r>
            <a:r>
              <a:rPr kumimoji="1" lang="en-US" altLang="ja-JP" sz="2400" dirty="0">
                <a:latin typeface="ＭＳ ゴシック" panose="020B0609070205080204" pitchFamily="49" charset="-128"/>
                <a:ea typeface="ＭＳ ゴシック" panose="020B0609070205080204" pitchFamily="49" charset="-128"/>
              </a:rPr>
              <a:t>SPK</a:t>
            </a:r>
            <a:r>
              <a:rPr kumimoji="1" lang="ja-JP" altLang="en-US" sz="2400" dirty="0">
                <a:latin typeface="ＭＳ ゴシック" panose="020B0609070205080204" pitchFamily="49" charset="-128"/>
                <a:ea typeface="ＭＳ ゴシック" panose="020B0609070205080204" pitchFamily="49" charset="-128"/>
              </a:rPr>
              <a:t>から</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マイクまでの周波数応答を仮想的に計測</a:t>
            </a:r>
          </a:p>
        </p:txBody>
      </p:sp>
      <p:sp>
        <p:nvSpPr>
          <p:cNvPr id="9" name="矢印: 右 8">
            <a:extLst>
              <a:ext uri="{FF2B5EF4-FFF2-40B4-BE49-F238E27FC236}">
                <a16:creationId xmlns:a16="http://schemas.microsoft.com/office/drawing/2014/main" id="{C5D141A5-8269-6652-68F6-DC3792BF692A}"/>
              </a:ext>
            </a:extLst>
          </p:cNvPr>
          <p:cNvSpPr/>
          <p:nvPr/>
        </p:nvSpPr>
        <p:spPr>
          <a:xfrm>
            <a:off x="3601844" y="2421648"/>
            <a:ext cx="508103" cy="324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2E8DF7C-3AC3-6E52-4C21-74E2766AD160}"/>
              </a:ext>
            </a:extLst>
          </p:cNvPr>
          <p:cNvSpPr txBox="1"/>
          <p:nvPr/>
        </p:nvSpPr>
        <p:spPr>
          <a:xfrm>
            <a:off x="1185647" y="6275249"/>
            <a:ext cx="3708066" cy="369332"/>
          </a:xfrm>
          <a:prstGeom prst="rect">
            <a:avLst/>
          </a:prstGeom>
          <a:noFill/>
        </p:spPr>
        <p:txBody>
          <a:bodyPr wrap="none" rtlCol="0">
            <a:spAutoFit/>
          </a:bodyPr>
          <a:lstStyle/>
          <a:p>
            <a:r>
              <a:rPr kumimoji="1" lang="ja-JP" altLang="en-US" dirty="0"/>
              <a:t>図</a:t>
            </a:r>
            <a:r>
              <a:rPr kumimoji="1" lang="en-US" altLang="ja-JP" dirty="0"/>
              <a:t>11</a:t>
            </a:r>
            <a:r>
              <a:rPr kumimoji="1" lang="ja-JP" altLang="en-US" dirty="0"/>
              <a:t>　</a:t>
            </a:r>
            <a:r>
              <a:rPr kumimoji="1" lang="en-US" altLang="ja-JP" dirty="0"/>
              <a:t>371Hz </a:t>
            </a:r>
            <a:r>
              <a:rPr kumimoji="1" lang="ja-JP" altLang="en-US" dirty="0"/>
              <a:t>制御音　ゲイン相関</a:t>
            </a:r>
          </a:p>
        </p:txBody>
      </p:sp>
      <p:sp>
        <p:nvSpPr>
          <p:cNvPr id="17" name="テキスト ボックス 16">
            <a:extLst>
              <a:ext uri="{FF2B5EF4-FFF2-40B4-BE49-F238E27FC236}">
                <a16:creationId xmlns:a16="http://schemas.microsoft.com/office/drawing/2014/main" id="{F2873ABE-AE59-38A7-A0AA-BE8DC1047098}"/>
              </a:ext>
            </a:extLst>
          </p:cNvPr>
          <p:cNvSpPr txBox="1"/>
          <p:nvPr/>
        </p:nvSpPr>
        <p:spPr>
          <a:xfrm>
            <a:off x="11520000" y="6372000"/>
            <a:ext cx="312906" cy="369332"/>
          </a:xfrm>
          <a:prstGeom prst="rect">
            <a:avLst/>
          </a:prstGeom>
          <a:noFill/>
        </p:spPr>
        <p:txBody>
          <a:bodyPr wrap="none" rtlCol="0">
            <a:spAutoFit/>
          </a:bodyPr>
          <a:lstStyle/>
          <a:p>
            <a:r>
              <a:rPr lang="en-US" altLang="ja-JP" dirty="0"/>
              <a:t>9</a:t>
            </a:r>
            <a:endParaRPr kumimoji="1" lang="ja-JP" altLang="en-US" dirty="0"/>
          </a:p>
        </p:txBody>
      </p:sp>
      <p:sp>
        <p:nvSpPr>
          <p:cNvPr id="20" name="テキスト ボックス 19">
            <a:extLst>
              <a:ext uri="{FF2B5EF4-FFF2-40B4-BE49-F238E27FC236}">
                <a16:creationId xmlns:a16="http://schemas.microsoft.com/office/drawing/2014/main" id="{036DE86F-E42A-4C1C-58EC-E29BFCFFE14A}"/>
              </a:ext>
            </a:extLst>
          </p:cNvPr>
          <p:cNvSpPr txBox="1"/>
          <p:nvPr/>
        </p:nvSpPr>
        <p:spPr>
          <a:xfrm>
            <a:off x="6646039" y="3687256"/>
            <a:ext cx="4339650" cy="461665"/>
          </a:xfrm>
          <a:prstGeom prst="rect">
            <a:avLst/>
          </a:prstGeom>
          <a:noFill/>
        </p:spPr>
        <p:txBody>
          <a:bodyPr wrap="none" rtlCol="0">
            <a:spAutoFit/>
          </a:bodyPr>
          <a:lstStyle/>
          <a:p>
            <a:r>
              <a:rPr lang="en-US" altLang="ja-JP" sz="2400" dirty="0">
                <a:latin typeface="ＭＳ ゴシック" panose="020B0609070205080204" pitchFamily="49" charset="-128"/>
                <a:ea typeface="ＭＳ ゴシック" panose="020B0609070205080204" pitchFamily="49" charset="-128"/>
              </a:rPr>
              <a:t>off</a:t>
            </a:r>
            <a:r>
              <a:rPr lang="ja-JP" altLang="en-US" sz="2400" dirty="0">
                <a:latin typeface="ＭＳ ゴシック" panose="020B0609070205080204" pitchFamily="49" charset="-128"/>
                <a:ea typeface="ＭＳ ゴシック" panose="020B0609070205080204" pitchFamily="49" charset="-128"/>
              </a:rPr>
              <a:t>と</a:t>
            </a:r>
            <a:r>
              <a:rPr lang="en-US" altLang="ja-JP" sz="2400" dirty="0">
                <a:latin typeface="ＭＳ ゴシック" panose="020B0609070205080204" pitchFamily="49" charset="-128"/>
                <a:ea typeface="ＭＳ ゴシック" panose="020B0609070205080204" pitchFamily="49" charset="-128"/>
              </a:rPr>
              <a:t>on</a:t>
            </a:r>
            <a:r>
              <a:rPr lang="ja-JP" altLang="en-US" sz="2400" dirty="0">
                <a:latin typeface="ＭＳ ゴシック" panose="020B0609070205080204" pitchFamily="49" charset="-128"/>
                <a:ea typeface="ＭＳ ゴシック" panose="020B0609070205080204" pitchFamily="49" charset="-128"/>
              </a:rPr>
              <a:t>での相関がみられない</a:t>
            </a:r>
            <a:endParaRPr lang="en-US" altLang="ja-JP" sz="2400" dirty="0">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033F26D0-FACD-D24A-EFBA-B029C3DF341A}"/>
              </a:ext>
            </a:extLst>
          </p:cNvPr>
          <p:cNvSpPr txBox="1"/>
          <p:nvPr/>
        </p:nvSpPr>
        <p:spPr>
          <a:xfrm>
            <a:off x="6630531" y="4205979"/>
            <a:ext cx="4493538"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ノイズをマイクが検知している</a:t>
            </a:r>
            <a:endParaRPr lang="en-US" altLang="ja-JP" sz="2400" dirty="0">
              <a:latin typeface="ＭＳ ゴシック" panose="020B0609070205080204" pitchFamily="49" charset="-128"/>
              <a:ea typeface="ＭＳ ゴシック" panose="020B0609070205080204" pitchFamily="49" charset="-128"/>
            </a:endParaRPr>
          </a:p>
        </p:txBody>
      </p:sp>
      <p:sp>
        <p:nvSpPr>
          <p:cNvPr id="22" name="矢印: 右 21">
            <a:extLst>
              <a:ext uri="{FF2B5EF4-FFF2-40B4-BE49-F238E27FC236}">
                <a16:creationId xmlns:a16="http://schemas.microsoft.com/office/drawing/2014/main" id="{B14BB63C-A31F-A11B-A1A8-7CBAC3ED95E2}"/>
              </a:ext>
            </a:extLst>
          </p:cNvPr>
          <p:cNvSpPr/>
          <p:nvPr/>
        </p:nvSpPr>
        <p:spPr>
          <a:xfrm rot="5400000">
            <a:off x="8646467" y="4809033"/>
            <a:ext cx="461665" cy="36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DE6137F-94FE-836F-06A0-55B786A37CD9}"/>
              </a:ext>
            </a:extLst>
          </p:cNvPr>
          <p:cNvSpPr txBox="1"/>
          <p:nvPr/>
        </p:nvSpPr>
        <p:spPr>
          <a:xfrm>
            <a:off x="6509458" y="5238783"/>
            <a:ext cx="4955203" cy="830997"/>
          </a:xfrm>
          <a:prstGeom prst="rect">
            <a:avLst/>
          </a:prstGeom>
          <a:noFill/>
        </p:spPr>
        <p:txBody>
          <a:bodyPr wrap="none" rtlCol="0">
            <a:spAutoFit/>
          </a:bodyPr>
          <a:lstStyle/>
          <a:p>
            <a:r>
              <a:rPr lang="ja-JP" altLang="en-US" sz="2400" dirty="0">
                <a:solidFill>
                  <a:srgbClr val="FF0000"/>
                </a:solidFill>
                <a:latin typeface="ＭＳ ゴシック" panose="020B0609070205080204" pitchFamily="49" charset="-128"/>
                <a:ea typeface="ＭＳ ゴシック" panose="020B0609070205080204" pitchFamily="49" charset="-128"/>
              </a:rPr>
              <a:t>直交振動制御により</a:t>
            </a:r>
            <a:r>
              <a:rPr lang="en-US" altLang="ja-JP" sz="2400" dirty="0">
                <a:solidFill>
                  <a:srgbClr val="FF0000"/>
                </a:solidFill>
                <a:latin typeface="ＭＳ ゴシック" panose="020B0609070205080204" pitchFamily="49" charset="-128"/>
                <a:ea typeface="ＭＳ ゴシック" panose="020B0609070205080204" pitchFamily="49" charset="-128"/>
              </a:rPr>
              <a:t>371Hz</a:t>
            </a:r>
            <a:r>
              <a:rPr lang="ja-JP" altLang="en-US" sz="2400" dirty="0">
                <a:solidFill>
                  <a:srgbClr val="FF0000"/>
                </a:solidFill>
                <a:latin typeface="ＭＳ ゴシック" panose="020B0609070205080204" pitchFamily="49" charset="-128"/>
                <a:ea typeface="ＭＳ ゴシック" panose="020B0609070205080204" pitchFamily="49" charset="-128"/>
              </a:rPr>
              <a:t>における</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400" dirty="0">
                <a:solidFill>
                  <a:srgbClr val="FF0000"/>
                </a:solidFill>
                <a:latin typeface="ＭＳ ゴシック" panose="020B0609070205080204" pitchFamily="49" charset="-128"/>
                <a:ea typeface="ＭＳ ゴシック" panose="020B0609070205080204" pitchFamily="49" charset="-128"/>
              </a:rPr>
              <a:t>伝播特性を変化させた</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26B31E49-0FA6-808C-06A3-7704C970CC49}"/>
              </a:ext>
            </a:extLst>
          </p:cNvPr>
          <p:cNvSpPr/>
          <p:nvPr/>
        </p:nvSpPr>
        <p:spPr>
          <a:xfrm>
            <a:off x="6096000" y="3429000"/>
            <a:ext cx="5562600" cy="2830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19455FD-03F4-704B-FF13-46EF966162E4}"/>
              </a:ext>
            </a:extLst>
          </p:cNvPr>
          <p:cNvSpPr txBox="1"/>
          <p:nvPr/>
        </p:nvSpPr>
        <p:spPr>
          <a:xfrm>
            <a:off x="6509458" y="3225728"/>
            <a:ext cx="800219" cy="461665"/>
          </a:xfrm>
          <a:prstGeom prst="rect">
            <a:avLst/>
          </a:prstGeom>
          <a:solidFill>
            <a:schemeClr val="bg1"/>
          </a:solid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結果</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10" name="図 9">
            <a:extLst>
              <a:ext uri="{FF2B5EF4-FFF2-40B4-BE49-F238E27FC236}">
                <a16:creationId xmlns:a16="http://schemas.microsoft.com/office/drawing/2014/main" id="{1B1417D2-339F-A144-00FC-8F7F05B3513A}"/>
              </a:ext>
            </a:extLst>
          </p:cNvPr>
          <p:cNvPicPr>
            <a:picLocks noChangeAspect="1"/>
          </p:cNvPicPr>
          <p:nvPr/>
        </p:nvPicPr>
        <p:blipFill>
          <a:blip r:embed="rId3"/>
          <a:stretch>
            <a:fillRect/>
          </a:stretch>
        </p:blipFill>
        <p:spPr>
          <a:xfrm>
            <a:off x="258381" y="3172773"/>
            <a:ext cx="5656928" cy="3086522"/>
          </a:xfrm>
          <a:prstGeom prst="rect">
            <a:avLst/>
          </a:prstGeom>
        </p:spPr>
      </p:pic>
    </p:spTree>
    <p:extLst>
      <p:ext uri="{BB962C8B-B14F-4D97-AF65-F5344CB8AC3E}">
        <p14:creationId xmlns:p14="http://schemas.microsoft.com/office/powerpoint/2010/main" val="292124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69EF46-FA06-05AD-814A-47CC05015962}"/>
              </a:ext>
            </a:extLst>
          </p:cNvPr>
          <p:cNvSpPr txBox="1"/>
          <p:nvPr/>
        </p:nvSpPr>
        <p:spPr>
          <a:xfrm>
            <a:off x="360000" y="248033"/>
            <a:ext cx="4570482" cy="1200329"/>
          </a:xfrm>
          <a:prstGeom prst="rect">
            <a:avLst/>
          </a:prstGeom>
          <a:noFill/>
          <a:ln>
            <a:solidFill>
              <a:schemeClr val="tx1"/>
            </a:solidFill>
          </a:ln>
        </p:spPr>
        <p:txBody>
          <a:bodyPr wrap="none" rtlCol="0">
            <a:spAutoFit/>
          </a:bodyPr>
          <a:lstStyle/>
          <a:p>
            <a:r>
              <a:rPr kumimoji="1" lang="en-US" altLang="ja-JP" sz="3600" dirty="0">
                <a:latin typeface="ＭＳ ゴシック" panose="020B0609070205080204" pitchFamily="49" charset="-128"/>
                <a:ea typeface="ＭＳ ゴシック" panose="020B0609070205080204" pitchFamily="49" charset="-128"/>
              </a:rPr>
              <a:t>371Hz</a:t>
            </a:r>
            <a:r>
              <a:rPr kumimoji="1" lang="ja-JP" altLang="en-US" sz="3600" dirty="0">
                <a:latin typeface="ＭＳ ゴシック" panose="020B0609070205080204" pitchFamily="49" charset="-128"/>
                <a:ea typeface="ＭＳ ゴシック" panose="020B0609070205080204" pitchFamily="49" charset="-128"/>
              </a:rPr>
              <a:t>で制御の効果が</a:t>
            </a:r>
            <a:endParaRPr kumimoji="1" lang="en-US" altLang="ja-JP" sz="3600" dirty="0">
              <a:latin typeface="ＭＳ ゴシック" panose="020B0609070205080204" pitchFamily="49" charset="-128"/>
              <a:ea typeface="ＭＳ ゴシック" panose="020B0609070205080204" pitchFamily="49" charset="-128"/>
            </a:endParaRPr>
          </a:p>
          <a:p>
            <a:r>
              <a:rPr kumimoji="1" lang="ja-JP" altLang="en-US" sz="3600" dirty="0">
                <a:latin typeface="ＭＳ ゴシック" panose="020B0609070205080204" pitchFamily="49" charset="-128"/>
                <a:ea typeface="ＭＳ ゴシック" panose="020B0609070205080204" pitchFamily="49" charset="-128"/>
              </a:rPr>
              <a:t>みられた要因</a:t>
            </a:r>
          </a:p>
        </p:txBody>
      </p:sp>
      <p:sp>
        <p:nvSpPr>
          <p:cNvPr id="3" name="テキスト ボックス 2">
            <a:extLst>
              <a:ext uri="{FF2B5EF4-FFF2-40B4-BE49-F238E27FC236}">
                <a16:creationId xmlns:a16="http://schemas.microsoft.com/office/drawing/2014/main" id="{7C212DF9-EC37-EF2B-288A-9101A447839C}"/>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10</a:t>
            </a:r>
            <a:endParaRPr kumimoji="1" lang="ja-JP" altLang="en-US" dirty="0"/>
          </a:p>
        </p:txBody>
      </p:sp>
      <p:pic>
        <p:nvPicPr>
          <p:cNvPr id="4" name="図 3">
            <a:extLst>
              <a:ext uri="{FF2B5EF4-FFF2-40B4-BE49-F238E27FC236}">
                <a16:creationId xmlns:a16="http://schemas.microsoft.com/office/drawing/2014/main" id="{6485ACC7-720C-3C00-62A3-A15D1CD00E46}"/>
              </a:ext>
            </a:extLst>
          </p:cNvPr>
          <p:cNvPicPr>
            <a:picLocks noChangeAspect="1"/>
          </p:cNvPicPr>
          <p:nvPr/>
        </p:nvPicPr>
        <p:blipFill>
          <a:blip r:embed="rId3"/>
          <a:stretch>
            <a:fillRect/>
          </a:stretch>
        </p:blipFill>
        <p:spPr>
          <a:xfrm rot="5400000">
            <a:off x="7914996" y="-2001299"/>
            <a:ext cx="1676545" cy="6026565"/>
          </a:xfrm>
          <a:prstGeom prst="rect">
            <a:avLst/>
          </a:prstGeom>
        </p:spPr>
      </p:pic>
      <p:sp>
        <p:nvSpPr>
          <p:cNvPr id="5" name="フローチャート: 結合子 4">
            <a:extLst>
              <a:ext uri="{FF2B5EF4-FFF2-40B4-BE49-F238E27FC236}">
                <a16:creationId xmlns:a16="http://schemas.microsoft.com/office/drawing/2014/main" id="{730B2E28-7074-4B99-E840-456298E3FD9D}"/>
              </a:ext>
            </a:extLst>
          </p:cNvPr>
          <p:cNvSpPr/>
          <p:nvPr/>
        </p:nvSpPr>
        <p:spPr>
          <a:xfrm>
            <a:off x="7286995" y="1233587"/>
            <a:ext cx="45719" cy="6324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98F5EC2-7A7A-02B5-C043-1BDECA3CBDCC}"/>
              </a:ext>
            </a:extLst>
          </p:cNvPr>
          <p:cNvSpPr txBox="1"/>
          <p:nvPr/>
        </p:nvSpPr>
        <p:spPr>
          <a:xfrm>
            <a:off x="5399315" y="367813"/>
            <a:ext cx="997389" cy="307777"/>
          </a:xfrm>
          <a:prstGeom prst="rect">
            <a:avLst/>
          </a:prstGeom>
          <a:noFill/>
        </p:spPr>
        <p:txBody>
          <a:bodyPr wrap="none" rtlCol="0">
            <a:spAutoFit/>
          </a:bodyPr>
          <a:lstStyle/>
          <a:p>
            <a:r>
              <a:rPr lang="ja-JP" altLang="en-US" sz="1400" dirty="0"/>
              <a:t>制御</a:t>
            </a:r>
            <a:r>
              <a:rPr lang="en-US" altLang="ja-JP" sz="1400" dirty="0"/>
              <a:t>SPK1</a:t>
            </a:r>
            <a:endParaRPr kumimoji="1" lang="en-US" altLang="ja-JP" sz="1400" dirty="0"/>
          </a:p>
        </p:txBody>
      </p:sp>
      <p:sp>
        <p:nvSpPr>
          <p:cNvPr id="7" name="テキスト ボックス 6">
            <a:extLst>
              <a:ext uri="{FF2B5EF4-FFF2-40B4-BE49-F238E27FC236}">
                <a16:creationId xmlns:a16="http://schemas.microsoft.com/office/drawing/2014/main" id="{F001E360-71C7-968D-0DA7-61330EE8A6FC}"/>
              </a:ext>
            </a:extLst>
          </p:cNvPr>
          <p:cNvSpPr txBox="1"/>
          <p:nvPr/>
        </p:nvSpPr>
        <p:spPr>
          <a:xfrm>
            <a:off x="11194611" y="395267"/>
            <a:ext cx="997389" cy="307777"/>
          </a:xfrm>
          <a:prstGeom prst="rect">
            <a:avLst/>
          </a:prstGeom>
          <a:noFill/>
        </p:spPr>
        <p:txBody>
          <a:bodyPr wrap="none" rtlCol="0">
            <a:spAutoFit/>
          </a:bodyPr>
          <a:lstStyle/>
          <a:p>
            <a:r>
              <a:rPr kumimoji="1" lang="ja-JP" altLang="en-US" sz="1400" dirty="0"/>
              <a:t>制御</a:t>
            </a:r>
            <a:r>
              <a:rPr kumimoji="1" lang="en-US" altLang="ja-JP" sz="1400" dirty="0"/>
              <a:t>SPK2</a:t>
            </a:r>
          </a:p>
        </p:txBody>
      </p:sp>
      <p:sp>
        <p:nvSpPr>
          <p:cNvPr id="8" name="テキスト ボックス 7">
            <a:extLst>
              <a:ext uri="{FF2B5EF4-FFF2-40B4-BE49-F238E27FC236}">
                <a16:creationId xmlns:a16="http://schemas.microsoft.com/office/drawing/2014/main" id="{3C9B5E00-4838-F86E-ADA5-7C85B04415E1}"/>
              </a:ext>
            </a:extLst>
          </p:cNvPr>
          <p:cNvSpPr txBox="1"/>
          <p:nvPr/>
        </p:nvSpPr>
        <p:spPr>
          <a:xfrm>
            <a:off x="7760817" y="1683444"/>
            <a:ext cx="723275" cy="307777"/>
          </a:xfrm>
          <a:prstGeom prst="rect">
            <a:avLst/>
          </a:prstGeom>
          <a:noFill/>
        </p:spPr>
        <p:txBody>
          <a:bodyPr wrap="none" rtlCol="0">
            <a:spAutoFit/>
          </a:bodyPr>
          <a:lstStyle/>
          <a:p>
            <a:r>
              <a:rPr kumimoji="1" lang="ja-JP" altLang="en-US" sz="1400" dirty="0"/>
              <a:t>マイク</a:t>
            </a:r>
          </a:p>
        </p:txBody>
      </p:sp>
      <p:cxnSp>
        <p:nvCxnSpPr>
          <p:cNvPr id="9" name="直線コネクタ 8">
            <a:extLst>
              <a:ext uri="{FF2B5EF4-FFF2-40B4-BE49-F238E27FC236}">
                <a16:creationId xmlns:a16="http://schemas.microsoft.com/office/drawing/2014/main" id="{B8AE060D-9114-84E7-BCF6-18A834361348}"/>
              </a:ext>
            </a:extLst>
          </p:cNvPr>
          <p:cNvCxnSpPr>
            <a:cxnSpLocks/>
          </p:cNvCxnSpPr>
          <p:nvPr/>
        </p:nvCxnSpPr>
        <p:spPr>
          <a:xfrm>
            <a:off x="7332714" y="1296835"/>
            <a:ext cx="509899" cy="553421"/>
          </a:xfrm>
          <a:prstGeom prst="line">
            <a:avLst/>
          </a:prstGeom>
        </p:spPr>
        <p:style>
          <a:lnRef idx="2">
            <a:schemeClr val="dk1"/>
          </a:lnRef>
          <a:fillRef idx="0">
            <a:schemeClr val="dk1"/>
          </a:fillRef>
          <a:effectRef idx="1">
            <a:schemeClr val="dk1"/>
          </a:effectRef>
          <a:fontRef idx="minor">
            <a:schemeClr val="tx1"/>
          </a:fontRef>
        </p:style>
      </p:cxnSp>
      <p:cxnSp>
        <p:nvCxnSpPr>
          <p:cNvPr id="10" name="直線コネクタ 9">
            <a:extLst>
              <a:ext uri="{FF2B5EF4-FFF2-40B4-BE49-F238E27FC236}">
                <a16:creationId xmlns:a16="http://schemas.microsoft.com/office/drawing/2014/main" id="{790074B6-94FC-4846-7F5E-0236138819D1}"/>
              </a:ext>
            </a:extLst>
          </p:cNvPr>
          <p:cNvCxnSpPr>
            <a:cxnSpLocks/>
          </p:cNvCxnSpPr>
          <p:nvPr/>
        </p:nvCxnSpPr>
        <p:spPr>
          <a:xfrm>
            <a:off x="8753268" y="398185"/>
            <a:ext cx="0" cy="10957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線コネクタ 10">
            <a:extLst>
              <a:ext uri="{FF2B5EF4-FFF2-40B4-BE49-F238E27FC236}">
                <a16:creationId xmlns:a16="http://schemas.microsoft.com/office/drawing/2014/main" id="{E75C9225-6BD1-5429-A3DA-046BAD92D970}"/>
              </a:ext>
            </a:extLst>
          </p:cNvPr>
          <p:cNvCxnSpPr>
            <a:cxnSpLocks/>
          </p:cNvCxnSpPr>
          <p:nvPr/>
        </p:nvCxnSpPr>
        <p:spPr>
          <a:xfrm flipV="1">
            <a:off x="7314650" y="721351"/>
            <a:ext cx="0" cy="512236"/>
          </a:xfrm>
          <a:prstGeom prst="line">
            <a:avLst/>
          </a:prstGeom>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0F84FEFF-6FDB-911B-C3AA-4D37BCCB621C}"/>
              </a:ext>
            </a:extLst>
          </p:cNvPr>
          <p:cNvCxnSpPr>
            <a:cxnSpLocks/>
          </p:cNvCxnSpPr>
          <p:nvPr/>
        </p:nvCxnSpPr>
        <p:spPr>
          <a:xfrm>
            <a:off x="7309854" y="892996"/>
            <a:ext cx="144341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41510820-8927-2C66-09A0-2D972C690DD4}"/>
              </a:ext>
            </a:extLst>
          </p:cNvPr>
          <p:cNvSpPr txBox="1"/>
          <p:nvPr/>
        </p:nvSpPr>
        <p:spPr>
          <a:xfrm>
            <a:off x="7759309" y="594827"/>
            <a:ext cx="569387" cy="369332"/>
          </a:xfrm>
          <a:prstGeom prst="rect">
            <a:avLst/>
          </a:prstGeom>
          <a:noFill/>
        </p:spPr>
        <p:txBody>
          <a:bodyPr wrap="none" rtlCol="0">
            <a:spAutoFit/>
          </a:bodyPr>
          <a:lstStyle/>
          <a:p>
            <a:r>
              <a:rPr kumimoji="1" lang="en-US" altLang="ja-JP" dirty="0"/>
              <a:t>440</a:t>
            </a:r>
            <a:endParaRPr kumimoji="1" lang="ja-JP" altLang="en-US" dirty="0"/>
          </a:p>
        </p:txBody>
      </p:sp>
      <p:sp>
        <p:nvSpPr>
          <p:cNvPr id="14" name="テキスト ボックス 13">
            <a:extLst>
              <a:ext uri="{FF2B5EF4-FFF2-40B4-BE49-F238E27FC236}">
                <a16:creationId xmlns:a16="http://schemas.microsoft.com/office/drawing/2014/main" id="{E26B5087-8560-8665-FABB-4EEAF92E6680}"/>
              </a:ext>
            </a:extLst>
          </p:cNvPr>
          <p:cNvSpPr txBox="1"/>
          <p:nvPr/>
        </p:nvSpPr>
        <p:spPr>
          <a:xfrm>
            <a:off x="7144419" y="110436"/>
            <a:ext cx="861133" cy="338554"/>
          </a:xfrm>
          <a:prstGeom prst="rect">
            <a:avLst/>
          </a:prstGeom>
          <a:solidFill>
            <a:schemeClr val="bg1"/>
          </a:solidFill>
        </p:spPr>
        <p:txBody>
          <a:bodyPr wrap="none" rtlCol="0">
            <a:spAutoFit/>
          </a:bodyPr>
          <a:lstStyle/>
          <a:p>
            <a:r>
              <a:rPr kumimoji="1" lang="en-US" altLang="ja-JP" sz="1600" dirty="0"/>
              <a:t>67.5cm</a:t>
            </a:r>
            <a:endParaRPr kumimoji="1" lang="ja-JP" altLang="en-US" sz="1600" dirty="0"/>
          </a:p>
        </p:txBody>
      </p:sp>
      <p:sp>
        <p:nvSpPr>
          <p:cNvPr id="15" name="テキスト ボックス 14">
            <a:extLst>
              <a:ext uri="{FF2B5EF4-FFF2-40B4-BE49-F238E27FC236}">
                <a16:creationId xmlns:a16="http://schemas.microsoft.com/office/drawing/2014/main" id="{4379147A-71A7-DA46-D6BF-C8CC11948CC3}"/>
              </a:ext>
            </a:extLst>
          </p:cNvPr>
          <p:cNvSpPr txBox="1"/>
          <p:nvPr/>
        </p:nvSpPr>
        <p:spPr>
          <a:xfrm>
            <a:off x="9588648" y="131168"/>
            <a:ext cx="861133" cy="338554"/>
          </a:xfrm>
          <a:prstGeom prst="rect">
            <a:avLst/>
          </a:prstGeom>
          <a:solidFill>
            <a:schemeClr val="bg1"/>
          </a:solidFill>
        </p:spPr>
        <p:txBody>
          <a:bodyPr wrap="none" rtlCol="0">
            <a:spAutoFit/>
          </a:bodyPr>
          <a:lstStyle/>
          <a:p>
            <a:r>
              <a:rPr kumimoji="1" lang="en-US" altLang="ja-JP" sz="1600" dirty="0"/>
              <a:t>67.5cm</a:t>
            </a:r>
            <a:endParaRPr kumimoji="1" lang="ja-JP" altLang="en-US" sz="1600" dirty="0"/>
          </a:p>
        </p:txBody>
      </p:sp>
      <p:sp>
        <p:nvSpPr>
          <p:cNvPr id="16" name="テキスト ボックス 15">
            <a:extLst>
              <a:ext uri="{FF2B5EF4-FFF2-40B4-BE49-F238E27FC236}">
                <a16:creationId xmlns:a16="http://schemas.microsoft.com/office/drawing/2014/main" id="{ACD6576B-456E-2829-65A6-BB1ED168DD55}"/>
              </a:ext>
            </a:extLst>
          </p:cNvPr>
          <p:cNvSpPr txBox="1"/>
          <p:nvPr/>
        </p:nvSpPr>
        <p:spPr>
          <a:xfrm>
            <a:off x="7661730" y="533171"/>
            <a:ext cx="694421" cy="338554"/>
          </a:xfrm>
          <a:prstGeom prst="rect">
            <a:avLst/>
          </a:prstGeom>
          <a:solidFill>
            <a:schemeClr val="bg1"/>
          </a:solidFill>
        </p:spPr>
        <p:txBody>
          <a:bodyPr wrap="none" rtlCol="0">
            <a:spAutoFit/>
          </a:bodyPr>
          <a:lstStyle/>
          <a:p>
            <a:r>
              <a:rPr kumimoji="1" lang="en-US" altLang="ja-JP" sz="1600" dirty="0"/>
              <a:t>44cm</a:t>
            </a:r>
            <a:endParaRPr kumimoji="1" lang="ja-JP" altLang="en-US" sz="1600" dirty="0"/>
          </a:p>
        </p:txBody>
      </p:sp>
      <p:sp>
        <p:nvSpPr>
          <p:cNvPr id="17" name="テキスト ボックス 16">
            <a:extLst>
              <a:ext uri="{FF2B5EF4-FFF2-40B4-BE49-F238E27FC236}">
                <a16:creationId xmlns:a16="http://schemas.microsoft.com/office/drawing/2014/main" id="{225B9040-5ACF-1366-FA28-61B791F43E96}"/>
              </a:ext>
            </a:extLst>
          </p:cNvPr>
          <p:cNvSpPr txBox="1"/>
          <p:nvPr/>
        </p:nvSpPr>
        <p:spPr>
          <a:xfrm>
            <a:off x="7609365" y="2014440"/>
            <a:ext cx="2287806" cy="369332"/>
          </a:xfrm>
          <a:prstGeom prst="rect">
            <a:avLst/>
          </a:prstGeom>
          <a:noFill/>
        </p:spPr>
        <p:txBody>
          <a:bodyPr wrap="none" rtlCol="0">
            <a:spAutoFit/>
          </a:bodyPr>
          <a:lstStyle/>
          <a:p>
            <a:r>
              <a:rPr kumimoji="1" lang="ja-JP" altLang="en-US" dirty="0"/>
              <a:t>図</a:t>
            </a:r>
            <a:r>
              <a:rPr kumimoji="1" lang="en-US" altLang="ja-JP" dirty="0"/>
              <a:t>12</a:t>
            </a:r>
            <a:r>
              <a:rPr kumimoji="1" lang="ja-JP" altLang="en-US" dirty="0"/>
              <a:t>　直交振動機構</a:t>
            </a:r>
          </a:p>
        </p:txBody>
      </p:sp>
      <p:sp>
        <p:nvSpPr>
          <p:cNvPr id="22" name="テキスト ボックス 21">
            <a:extLst>
              <a:ext uri="{FF2B5EF4-FFF2-40B4-BE49-F238E27FC236}">
                <a16:creationId xmlns:a16="http://schemas.microsoft.com/office/drawing/2014/main" id="{C0D32850-B30E-0DD7-0BB3-DD3551CC89BE}"/>
              </a:ext>
            </a:extLst>
          </p:cNvPr>
          <p:cNvSpPr txBox="1"/>
          <p:nvPr/>
        </p:nvSpPr>
        <p:spPr>
          <a:xfrm>
            <a:off x="466993" y="6305521"/>
            <a:ext cx="5668539" cy="369332"/>
          </a:xfrm>
          <a:prstGeom prst="rect">
            <a:avLst/>
          </a:prstGeom>
          <a:noFill/>
        </p:spPr>
        <p:txBody>
          <a:bodyPr wrap="none" rtlCol="0">
            <a:spAutoFit/>
          </a:bodyPr>
          <a:lstStyle/>
          <a:p>
            <a:r>
              <a:rPr kumimoji="1" lang="ja-JP" altLang="en-US" dirty="0"/>
              <a:t>図</a:t>
            </a:r>
            <a:r>
              <a:rPr kumimoji="1" lang="en-US" altLang="ja-JP" dirty="0"/>
              <a:t>13</a:t>
            </a:r>
            <a:r>
              <a:rPr kumimoji="1" lang="ja-JP" altLang="en-US" dirty="0"/>
              <a:t>　図</a:t>
            </a:r>
            <a:r>
              <a:rPr kumimoji="1" lang="en-US" altLang="ja-JP" dirty="0"/>
              <a:t>12</a:t>
            </a:r>
            <a:r>
              <a:rPr kumimoji="1" lang="ja-JP" altLang="en-US" dirty="0"/>
              <a:t>の</a:t>
            </a:r>
            <a:r>
              <a:rPr lang="ja-JP" altLang="en-US" dirty="0"/>
              <a:t>制御</a:t>
            </a:r>
            <a:r>
              <a:rPr lang="en-US" altLang="ja-JP" dirty="0"/>
              <a:t>SPK1</a:t>
            </a:r>
            <a:r>
              <a:rPr lang="ja-JP" altLang="en-US" dirty="0"/>
              <a:t>からマイクまで　</a:t>
            </a:r>
            <a:r>
              <a:rPr kumimoji="1" lang="ja-JP" altLang="en-US" dirty="0"/>
              <a:t>周波数応答</a:t>
            </a:r>
          </a:p>
        </p:txBody>
      </p:sp>
      <p:sp>
        <p:nvSpPr>
          <p:cNvPr id="25" name="テキスト ボックス 24">
            <a:extLst>
              <a:ext uri="{FF2B5EF4-FFF2-40B4-BE49-F238E27FC236}">
                <a16:creationId xmlns:a16="http://schemas.microsoft.com/office/drawing/2014/main" id="{EE8EAF23-8B9D-FE40-0A22-BA63DD8C5DBE}"/>
              </a:ext>
            </a:extLst>
          </p:cNvPr>
          <p:cNvSpPr txBox="1"/>
          <p:nvPr/>
        </p:nvSpPr>
        <p:spPr>
          <a:xfrm>
            <a:off x="6754978" y="2460358"/>
            <a:ext cx="4955203"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直交振動機構単体で一方の</a:t>
            </a:r>
            <a:r>
              <a:rPr lang="en-US" altLang="ja-JP" sz="2400" dirty="0">
                <a:latin typeface="ＭＳ ゴシック" panose="020B0609070205080204" pitchFamily="49" charset="-128"/>
                <a:ea typeface="ＭＳ ゴシック" panose="020B0609070205080204" pitchFamily="49" charset="-128"/>
              </a:rPr>
              <a:t>SPK</a:t>
            </a:r>
            <a:r>
              <a:rPr kumimoji="1" lang="ja-JP" altLang="en-US" sz="2400" dirty="0">
                <a:latin typeface="ＭＳ ゴシック" panose="020B0609070205080204" pitchFamily="49" charset="-128"/>
                <a:ea typeface="ＭＳ ゴシック" panose="020B0609070205080204" pitchFamily="49" charset="-128"/>
              </a:rPr>
              <a:t>から</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マイクまでの周波数応答を計測</a:t>
            </a:r>
          </a:p>
        </p:txBody>
      </p:sp>
      <p:sp>
        <p:nvSpPr>
          <p:cNvPr id="26" name="テキスト ボックス 25">
            <a:extLst>
              <a:ext uri="{FF2B5EF4-FFF2-40B4-BE49-F238E27FC236}">
                <a16:creationId xmlns:a16="http://schemas.microsoft.com/office/drawing/2014/main" id="{C7F862D0-C338-83BE-5DF9-C90DA234CF40}"/>
              </a:ext>
            </a:extLst>
          </p:cNvPr>
          <p:cNvSpPr txBox="1"/>
          <p:nvPr/>
        </p:nvSpPr>
        <p:spPr>
          <a:xfrm>
            <a:off x="6720765" y="3701314"/>
            <a:ext cx="5262979" cy="461665"/>
          </a:xfrm>
          <a:prstGeom prst="rect">
            <a:avLst/>
          </a:prstGeom>
          <a:noFill/>
        </p:spPr>
        <p:txBody>
          <a:bodyPr wrap="none" rtlCol="0">
            <a:spAutoFit/>
          </a:bodyPr>
          <a:lstStyle/>
          <a:p>
            <a:r>
              <a:rPr lang="en-US" altLang="ja-JP" sz="2400" dirty="0">
                <a:solidFill>
                  <a:srgbClr val="FF0000"/>
                </a:solidFill>
                <a:latin typeface="ＭＳ ゴシック" panose="020B0609070205080204" pitchFamily="49" charset="-128"/>
                <a:ea typeface="ＭＳ ゴシック" panose="020B0609070205080204" pitchFamily="49" charset="-128"/>
              </a:rPr>
              <a:t>371Hz</a:t>
            </a:r>
            <a:r>
              <a:rPr lang="ja-JP" altLang="en-US" sz="2400" dirty="0">
                <a:solidFill>
                  <a:srgbClr val="FF0000"/>
                </a:solidFill>
                <a:latin typeface="ＭＳ ゴシック" panose="020B0609070205080204" pitchFamily="49" charset="-128"/>
                <a:ea typeface="ＭＳ ゴシック" panose="020B0609070205080204" pitchFamily="49" charset="-128"/>
              </a:rPr>
              <a:t>とほぼ一致する共振がみられる</a:t>
            </a:r>
            <a:endParaRPr kumimoji="1" lang="ja-JP" altLang="en-US" sz="2400" dirty="0">
              <a:solidFill>
                <a:srgbClr val="FF0000"/>
              </a:solidFill>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3CDA4CA4-948E-84BA-1703-4F8F772ABA89}"/>
              </a:ext>
            </a:extLst>
          </p:cNvPr>
          <p:cNvSpPr/>
          <p:nvPr/>
        </p:nvSpPr>
        <p:spPr>
          <a:xfrm>
            <a:off x="6612440" y="3500539"/>
            <a:ext cx="5479628" cy="80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9D71BF2-F816-33CA-5C15-8C0A52B230DA}"/>
              </a:ext>
            </a:extLst>
          </p:cNvPr>
          <p:cNvSpPr txBox="1"/>
          <p:nvPr/>
        </p:nvSpPr>
        <p:spPr>
          <a:xfrm>
            <a:off x="6720765" y="3251618"/>
            <a:ext cx="800219" cy="461665"/>
          </a:xfrm>
          <a:prstGeom prst="rect">
            <a:avLst/>
          </a:prstGeom>
          <a:solidFill>
            <a:schemeClr val="bg1"/>
          </a:solid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結果</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21" name="図 20" descr="グラフ&#10;&#10;自動的に生成された説明">
            <a:extLst>
              <a:ext uri="{FF2B5EF4-FFF2-40B4-BE49-F238E27FC236}">
                <a16:creationId xmlns:a16="http://schemas.microsoft.com/office/drawing/2014/main" id="{13749E34-7795-2690-16C7-D2CE95190029}"/>
              </a:ext>
            </a:extLst>
          </p:cNvPr>
          <p:cNvPicPr>
            <a:picLocks noChangeAspect="1"/>
          </p:cNvPicPr>
          <p:nvPr/>
        </p:nvPicPr>
        <p:blipFill rotWithShape="1">
          <a:blip r:embed="rId4"/>
          <a:srcRect l="9147" t="2199" r="7256" b="2826"/>
          <a:stretch/>
        </p:blipFill>
        <p:spPr>
          <a:xfrm>
            <a:off x="-9914" y="2681253"/>
            <a:ext cx="6622354" cy="3646769"/>
          </a:xfrm>
          <a:prstGeom prst="rect">
            <a:avLst/>
          </a:prstGeom>
        </p:spPr>
      </p:pic>
      <p:sp>
        <p:nvSpPr>
          <p:cNvPr id="28" name="矢印: 下 27">
            <a:extLst>
              <a:ext uri="{FF2B5EF4-FFF2-40B4-BE49-F238E27FC236}">
                <a16:creationId xmlns:a16="http://schemas.microsoft.com/office/drawing/2014/main" id="{DDC37991-4985-BF7B-1839-DB54337D7A75}"/>
              </a:ext>
            </a:extLst>
          </p:cNvPr>
          <p:cNvSpPr/>
          <p:nvPr/>
        </p:nvSpPr>
        <p:spPr>
          <a:xfrm>
            <a:off x="2513544" y="4323106"/>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3EB95F3B-E33C-135F-D333-055B7D293933}"/>
              </a:ext>
            </a:extLst>
          </p:cNvPr>
          <p:cNvSpPr txBox="1"/>
          <p:nvPr/>
        </p:nvSpPr>
        <p:spPr>
          <a:xfrm>
            <a:off x="6678035" y="4280753"/>
            <a:ext cx="4031873"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図</a:t>
            </a:r>
            <a:r>
              <a:rPr lang="en-US" altLang="ja-JP" sz="2400" dirty="0">
                <a:latin typeface="ＭＳ ゴシック" panose="020B0609070205080204" pitchFamily="49" charset="-128"/>
                <a:ea typeface="ＭＳ ゴシック" panose="020B0609070205080204" pitchFamily="49" charset="-128"/>
              </a:rPr>
              <a:t>12</a:t>
            </a:r>
            <a:r>
              <a:rPr lang="ja-JP" altLang="en-US" sz="2400" dirty="0">
                <a:latin typeface="ＭＳ ゴシック" panose="020B0609070205080204" pitchFamily="49" charset="-128"/>
                <a:ea typeface="ＭＳ ゴシック" panose="020B0609070205080204" pitchFamily="49" charset="-128"/>
              </a:rPr>
              <a:t>の物理モデルを</a:t>
            </a:r>
            <a:r>
              <a:rPr kumimoji="1" lang="ja-JP" altLang="en-US" sz="2400" dirty="0">
                <a:latin typeface="ＭＳ ゴシック" panose="020B0609070205080204" pitchFamily="49" charset="-128"/>
                <a:ea typeface="ＭＳ ゴシック" panose="020B0609070205080204" pitchFamily="49" charset="-128"/>
              </a:rPr>
              <a:t>作成し</a:t>
            </a:r>
            <a:endParaRPr kumimoji="1" lang="en-US" altLang="ja-JP" sz="2400" dirty="0">
              <a:latin typeface="ＭＳ ゴシック" panose="020B0609070205080204" pitchFamily="49" charset="-128"/>
              <a:ea typeface="ＭＳ ゴシック" panose="020B0609070205080204" pitchFamily="49" charset="-128"/>
            </a:endParaRPr>
          </a:p>
          <a:p>
            <a:r>
              <a:rPr kumimoji="1" lang="en-US" altLang="ja-JP" sz="2400" dirty="0">
                <a:latin typeface="ＭＳ ゴシック" panose="020B0609070205080204" pitchFamily="49" charset="-128"/>
                <a:ea typeface="ＭＳ ゴシック" panose="020B0609070205080204" pitchFamily="49" charset="-128"/>
              </a:rPr>
              <a:t>371Hz</a:t>
            </a:r>
            <a:r>
              <a:rPr kumimoji="1" lang="ja-JP" altLang="en-US" sz="2400" dirty="0">
                <a:latin typeface="ＭＳ ゴシック" panose="020B0609070205080204" pitchFamily="49" charset="-128"/>
                <a:ea typeface="ＭＳ ゴシック" panose="020B0609070205080204" pitchFamily="49" charset="-128"/>
              </a:rPr>
              <a:t>について詳しくみたい</a:t>
            </a:r>
          </a:p>
        </p:txBody>
      </p:sp>
      <p:sp>
        <p:nvSpPr>
          <p:cNvPr id="36" name="テキスト ボックス 35">
            <a:extLst>
              <a:ext uri="{FF2B5EF4-FFF2-40B4-BE49-F238E27FC236}">
                <a16:creationId xmlns:a16="http://schemas.microsoft.com/office/drawing/2014/main" id="{7139CC6E-EF6C-0A7C-8999-8368C3B4F35A}"/>
              </a:ext>
            </a:extLst>
          </p:cNvPr>
          <p:cNvSpPr txBox="1"/>
          <p:nvPr/>
        </p:nvSpPr>
        <p:spPr>
          <a:xfrm>
            <a:off x="6678035" y="5453855"/>
            <a:ext cx="5109091" cy="1200329"/>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時間の都合上，</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簡単にした物理モデルの作成を行い</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一次共振の考察を行う</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20" name="矢印: 下 19">
            <a:extLst>
              <a:ext uri="{FF2B5EF4-FFF2-40B4-BE49-F238E27FC236}">
                <a16:creationId xmlns:a16="http://schemas.microsoft.com/office/drawing/2014/main" id="{053DE461-04E6-7865-6C90-3CA0D9DC925C}"/>
              </a:ext>
            </a:extLst>
          </p:cNvPr>
          <p:cNvSpPr/>
          <p:nvPr/>
        </p:nvSpPr>
        <p:spPr>
          <a:xfrm>
            <a:off x="8630619" y="5095795"/>
            <a:ext cx="601960" cy="5611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4943DEF-D8E8-54CC-373D-376B877439C8}"/>
              </a:ext>
            </a:extLst>
          </p:cNvPr>
          <p:cNvSpPr txBox="1"/>
          <p:nvPr/>
        </p:nvSpPr>
        <p:spPr>
          <a:xfrm>
            <a:off x="2399019" y="4280468"/>
            <a:ext cx="492443" cy="461665"/>
          </a:xfrm>
          <a:prstGeom prst="rect">
            <a:avLst/>
          </a:prstGeom>
          <a:solidFill>
            <a:schemeClr val="bg1"/>
          </a:solid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　</a:t>
            </a:r>
          </a:p>
        </p:txBody>
      </p:sp>
      <p:sp>
        <p:nvSpPr>
          <p:cNvPr id="49" name="矢印: 下 48">
            <a:extLst>
              <a:ext uri="{FF2B5EF4-FFF2-40B4-BE49-F238E27FC236}">
                <a16:creationId xmlns:a16="http://schemas.microsoft.com/office/drawing/2014/main" id="{13667610-01EB-71C2-81DC-C054704D2668}"/>
              </a:ext>
            </a:extLst>
          </p:cNvPr>
          <p:cNvSpPr/>
          <p:nvPr/>
        </p:nvSpPr>
        <p:spPr>
          <a:xfrm>
            <a:off x="1054429" y="2622231"/>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E449D5F1-B824-871A-AE0C-ED365E8DB527}"/>
              </a:ext>
            </a:extLst>
          </p:cNvPr>
          <p:cNvSpPr txBox="1"/>
          <p:nvPr/>
        </p:nvSpPr>
        <p:spPr>
          <a:xfrm>
            <a:off x="939624" y="1736017"/>
            <a:ext cx="4031873" cy="830997"/>
          </a:xfrm>
          <a:prstGeom prst="rect">
            <a:avLst/>
          </a:prstGeom>
          <a:noFill/>
        </p:spPr>
        <p:txBody>
          <a:bodyPr wrap="none" rtlCol="0">
            <a:spAutoFit/>
          </a:bodyPr>
          <a:lstStyle/>
          <a:p>
            <a:r>
              <a:rPr lang="en-US" altLang="ja-JP" sz="2400" dirty="0">
                <a:latin typeface="ＭＳ ゴシック" panose="020B0609070205080204" pitchFamily="49" charset="-128"/>
                <a:ea typeface="ＭＳ ゴシック" panose="020B0609070205080204" pitchFamily="49" charset="-128"/>
              </a:rPr>
              <a:t>371Hz</a:t>
            </a:r>
            <a:r>
              <a:rPr lang="ja-JP" altLang="en-US" sz="2400" dirty="0">
                <a:latin typeface="ＭＳ ゴシック" panose="020B0609070205080204" pitchFamily="49" charset="-128"/>
                <a:ea typeface="ＭＳ ゴシック" panose="020B0609070205080204" pitchFamily="49" charset="-128"/>
              </a:rPr>
              <a:t>がダクトのどの部分に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起因するか調査する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3" name="正方形/長方形 22">
            <a:extLst>
              <a:ext uri="{FF2B5EF4-FFF2-40B4-BE49-F238E27FC236}">
                <a16:creationId xmlns:a16="http://schemas.microsoft.com/office/drawing/2014/main" id="{7E72C8F3-7546-D2B7-55DA-122045D019F9}"/>
              </a:ext>
            </a:extLst>
          </p:cNvPr>
          <p:cNvSpPr/>
          <p:nvPr/>
        </p:nvSpPr>
        <p:spPr>
          <a:xfrm>
            <a:off x="6550969" y="2514348"/>
            <a:ext cx="5602567" cy="383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2756F91D-BDC3-AAE8-5503-6F7CF4560D78}"/>
              </a:ext>
            </a:extLst>
          </p:cNvPr>
          <p:cNvSpPr/>
          <p:nvPr/>
        </p:nvSpPr>
        <p:spPr>
          <a:xfrm>
            <a:off x="6716965" y="4798058"/>
            <a:ext cx="3346202" cy="1837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BC2BFA5-C7D8-5160-D369-17F5149F151B}"/>
              </a:ext>
            </a:extLst>
          </p:cNvPr>
          <p:cNvSpPr txBox="1"/>
          <p:nvPr/>
        </p:nvSpPr>
        <p:spPr>
          <a:xfrm>
            <a:off x="6872431" y="2664615"/>
            <a:ext cx="4339650"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グラフより一次共振は約</a:t>
            </a:r>
            <a:r>
              <a:rPr lang="en-US" altLang="ja-JP" sz="2400" dirty="0">
                <a:latin typeface="ＭＳ ゴシック" panose="020B0609070205080204" pitchFamily="49" charset="-128"/>
                <a:ea typeface="ＭＳ ゴシック" panose="020B0609070205080204" pitchFamily="49" charset="-128"/>
              </a:rPr>
              <a:t>130Hz</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692AB7D5-1E44-703E-FBA8-B61D7CCE130F}"/>
              </a:ext>
            </a:extLst>
          </p:cNvPr>
          <p:cNvSpPr txBox="1"/>
          <p:nvPr/>
        </p:nvSpPr>
        <p:spPr>
          <a:xfrm>
            <a:off x="6858108" y="3373840"/>
            <a:ext cx="4801314" cy="830997"/>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直交振動機構が断面積一様な管と</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みなした時の一次共振は</a:t>
            </a:r>
            <a:endParaRPr kumimoji="1" lang="ja-JP" altLang="en-US" sz="24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5D1AF32-514C-3FAC-7722-720348026855}"/>
                  </a:ext>
                </a:extLst>
              </p:cNvPr>
              <p:cNvSpPr txBox="1"/>
              <p:nvPr/>
            </p:nvSpPr>
            <p:spPr>
              <a:xfrm>
                <a:off x="6978824" y="4444727"/>
                <a:ext cx="3500445" cy="529889"/>
              </a:xfrm>
              <a:prstGeom prst="rect">
                <a:avLst/>
              </a:prstGeom>
              <a:noFill/>
            </p:spPr>
            <p:txBody>
              <a:bodyPr wrap="none" lIns="0" tIns="0" rIns="0" bIns="0" rtlCol="0">
                <a:spAutoFit/>
              </a:bodyPr>
              <a:lstStyle/>
              <a:p>
                <a14:m>
                  <m:oMath xmlns:m="http://schemas.openxmlformats.org/officeDocument/2006/math">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𝑐</m:t>
                        </m:r>
                      </m:num>
                      <m:den>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𝐿</m:t>
                        </m:r>
                      </m:den>
                    </m:f>
                    <m:r>
                      <a:rPr lang="ja-JP" altLang="en-US" sz="2400" i="1">
                        <a:latin typeface="Cambria Math" panose="02040503050406030204" pitchFamily="18" charset="0"/>
                      </a:rPr>
                      <m:t>＝</m:t>
                    </m:r>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335</m:t>
                        </m:r>
                      </m:num>
                      <m:den>
                        <m:r>
                          <a:rPr lang="en-US" altLang="ja-JP" sz="2400" b="0" i="1" smtClean="0">
                            <a:latin typeface="Cambria Math" panose="02040503050406030204" pitchFamily="18" charset="0"/>
                          </a:rPr>
                          <m:t>2</m:t>
                        </m:r>
                        <m:r>
                          <a:rPr lang="en-US" altLang="ja-JP" sz="2400" i="1">
                            <a:latin typeface="Cambria Math" panose="02040503050406030204" pitchFamily="18" charset="0"/>
                          </a:rPr>
                          <m:t>×</m:t>
                        </m:r>
                        <m:r>
                          <a:rPr lang="en-US" altLang="ja-JP" sz="2400" b="0" i="1" smtClean="0">
                            <a:latin typeface="Cambria Math" panose="02040503050406030204" pitchFamily="18" charset="0"/>
                          </a:rPr>
                          <m:t>1.35</m:t>
                        </m:r>
                      </m:den>
                    </m:f>
                    <m:r>
                      <a:rPr lang="en-US" altLang="ja-JP" sz="2400" b="0" i="1" smtClean="0">
                        <a:latin typeface="Cambria Math" panose="02040503050406030204" pitchFamily="18" charset="0"/>
                      </a:rPr>
                      <m:t>=124</m:t>
                    </m:r>
                  </m:oMath>
                </a14:m>
                <a:r>
                  <a:rPr kumimoji="1" lang="en-US" altLang="ja-JP" sz="2400" dirty="0">
                    <a:latin typeface="ＭＳ ゴシック" panose="020B0609070205080204" pitchFamily="49" charset="-128"/>
                    <a:ea typeface="ＭＳ ゴシック" panose="020B0609070205080204" pitchFamily="49" charset="-128"/>
                  </a:rPr>
                  <a:t>[Hz]</a:t>
                </a:r>
                <a:endParaRPr kumimoji="1" lang="ja-JP" altLang="en-US" sz="2400" dirty="0">
                  <a:latin typeface="ＭＳ ゴシック" panose="020B0609070205080204" pitchFamily="49" charset="-128"/>
                  <a:ea typeface="ＭＳ ゴシック" panose="020B0609070205080204" pitchFamily="49" charset="-128"/>
                </a:endParaRPr>
              </a:p>
            </p:txBody>
          </p:sp>
        </mc:Choice>
        <mc:Fallback xmlns="">
          <p:sp>
            <p:nvSpPr>
              <p:cNvPr id="30" name="テキスト ボックス 29">
                <a:extLst>
                  <a:ext uri="{FF2B5EF4-FFF2-40B4-BE49-F238E27FC236}">
                    <a16:creationId xmlns:a16="http://schemas.microsoft.com/office/drawing/2014/main" id="{D5D1AF32-514C-3FAC-7722-720348026855}"/>
                  </a:ext>
                </a:extLst>
              </p:cNvPr>
              <p:cNvSpPr txBox="1">
                <a:spLocks noRot="1" noChangeAspect="1" noMove="1" noResize="1" noEditPoints="1" noAdjustHandles="1" noChangeArrowheads="1" noChangeShapeType="1" noTextEdit="1"/>
              </p:cNvSpPr>
              <p:nvPr/>
            </p:nvSpPr>
            <p:spPr>
              <a:xfrm>
                <a:off x="6978824" y="4444727"/>
                <a:ext cx="3500445" cy="529889"/>
              </a:xfrm>
              <a:prstGeom prst="rect">
                <a:avLst/>
              </a:prstGeom>
              <a:blipFill>
                <a:blip r:embed="rId5"/>
                <a:stretch>
                  <a:fillRect l="-174" t="-6897" r="-4355" b="-149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24F644B1-3047-B7F9-1CE5-EC772CA5FA19}"/>
                  </a:ext>
                </a:extLst>
              </p:cNvPr>
              <p:cNvSpPr txBox="1"/>
              <p:nvPr/>
            </p:nvSpPr>
            <p:spPr>
              <a:xfrm>
                <a:off x="10617722" y="4451396"/>
                <a:ext cx="1153777" cy="523220"/>
              </a:xfrm>
              <a:prstGeom prst="rect">
                <a:avLst/>
              </a:prstGeom>
              <a:noFill/>
            </p:spPr>
            <p:txBody>
              <a:bodyPr wrap="none" rtlCol="0">
                <a:spAutoFit/>
              </a:bodyPr>
              <a:lstStyle/>
              <a:p>
                <a14:m>
                  <m:oMath xmlns:m="http://schemas.openxmlformats.org/officeDocument/2006/math">
                    <m:r>
                      <a:rPr kumimoji="1" lang="en-US" altLang="ja-JP" sz="1400" b="0" i="1" smtClean="0">
                        <a:latin typeface="Cambria Math" panose="02040503050406030204" pitchFamily="18" charset="0"/>
                      </a:rPr>
                      <m:t>𝑐</m:t>
                    </m:r>
                  </m:oMath>
                </a14:m>
                <a:r>
                  <a:rPr kumimoji="1" lang="en-US" altLang="ja-JP" sz="1400" dirty="0"/>
                  <a:t>:</a:t>
                </a:r>
                <a:r>
                  <a:rPr kumimoji="1" lang="ja-JP" altLang="en-US" sz="1400" dirty="0"/>
                  <a:t>音速</a:t>
                </a:r>
                <a:r>
                  <a:rPr kumimoji="1" lang="en-US" altLang="ja-JP" sz="1400" dirty="0"/>
                  <a:t>[m/s]</a:t>
                </a:r>
              </a:p>
              <a:p>
                <a14:m>
                  <m:oMath xmlns:m="http://schemas.openxmlformats.org/officeDocument/2006/math">
                    <m:r>
                      <a:rPr kumimoji="1" lang="en-US" altLang="ja-JP" sz="1400" b="0" i="1" smtClean="0">
                        <a:latin typeface="Cambria Math" panose="02040503050406030204" pitchFamily="18" charset="0"/>
                      </a:rPr>
                      <m:t>𝐿</m:t>
                    </m:r>
                  </m:oMath>
                </a14:m>
                <a:r>
                  <a:rPr kumimoji="1" lang="en-US" altLang="ja-JP" sz="1400" dirty="0"/>
                  <a:t>:</a:t>
                </a:r>
                <a:r>
                  <a:rPr kumimoji="1" lang="ja-JP" altLang="en-US" sz="1400" dirty="0"/>
                  <a:t>全長</a:t>
                </a:r>
                <a:r>
                  <a:rPr kumimoji="1" lang="en-US" altLang="ja-JP" sz="1400" dirty="0"/>
                  <a:t>[m]</a:t>
                </a:r>
                <a:endParaRPr kumimoji="1" lang="ja-JP" altLang="en-US" sz="1400" dirty="0"/>
              </a:p>
            </p:txBody>
          </p:sp>
        </mc:Choice>
        <mc:Fallback xmlns="">
          <p:sp>
            <p:nvSpPr>
              <p:cNvPr id="31" name="テキスト ボックス 30">
                <a:extLst>
                  <a:ext uri="{FF2B5EF4-FFF2-40B4-BE49-F238E27FC236}">
                    <a16:creationId xmlns:a16="http://schemas.microsoft.com/office/drawing/2014/main" id="{24F644B1-3047-B7F9-1CE5-EC772CA5FA19}"/>
                  </a:ext>
                </a:extLst>
              </p:cNvPr>
              <p:cNvSpPr txBox="1">
                <a:spLocks noRot="1" noChangeAspect="1" noMove="1" noResize="1" noEditPoints="1" noAdjustHandles="1" noChangeArrowheads="1" noChangeShapeType="1" noTextEdit="1"/>
              </p:cNvSpPr>
              <p:nvPr/>
            </p:nvSpPr>
            <p:spPr>
              <a:xfrm>
                <a:off x="10617722" y="4451396"/>
                <a:ext cx="1153777" cy="523220"/>
              </a:xfrm>
              <a:prstGeom prst="rect">
                <a:avLst/>
              </a:prstGeom>
              <a:blipFill>
                <a:blip r:embed="rId6"/>
                <a:stretch>
                  <a:fillRect t="-2326" b="-11628"/>
                </a:stretch>
              </a:blipFill>
            </p:spPr>
            <p:txBody>
              <a:bodyPr/>
              <a:lstStyle/>
              <a:p>
                <a:r>
                  <a:rPr lang="ja-JP" altLang="en-US">
                    <a:noFill/>
                  </a:rPr>
                  <a:t> </a:t>
                </a:r>
              </a:p>
            </p:txBody>
          </p:sp>
        </mc:Fallback>
      </mc:AlternateContent>
      <p:sp>
        <p:nvSpPr>
          <p:cNvPr id="32" name="テキスト ボックス 31">
            <a:extLst>
              <a:ext uri="{FF2B5EF4-FFF2-40B4-BE49-F238E27FC236}">
                <a16:creationId xmlns:a16="http://schemas.microsoft.com/office/drawing/2014/main" id="{21C9651B-BE9B-DD5E-0101-1820C984197F}"/>
              </a:ext>
            </a:extLst>
          </p:cNvPr>
          <p:cNvSpPr txBox="1"/>
          <p:nvPr/>
        </p:nvSpPr>
        <p:spPr>
          <a:xfrm>
            <a:off x="6858108" y="5292371"/>
            <a:ext cx="4493538"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条件が異なるが一次共振がほぼ</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一致する</a:t>
            </a:r>
          </a:p>
        </p:txBody>
      </p:sp>
      <p:sp>
        <p:nvSpPr>
          <p:cNvPr id="33" name="正方形/長方形 32">
            <a:extLst>
              <a:ext uri="{FF2B5EF4-FFF2-40B4-BE49-F238E27FC236}">
                <a16:creationId xmlns:a16="http://schemas.microsoft.com/office/drawing/2014/main" id="{6468787E-E7FB-64B1-1508-025A73B31936}"/>
              </a:ext>
            </a:extLst>
          </p:cNvPr>
          <p:cNvSpPr/>
          <p:nvPr/>
        </p:nvSpPr>
        <p:spPr>
          <a:xfrm>
            <a:off x="880965" y="1543280"/>
            <a:ext cx="3948366" cy="1043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60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animBg="1"/>
      <p:bldP spid="23" grpId="0" animBg="1"/>
      <p:bldP spid="24" grpId="0" animBg="1"/>
      <p:bldP spid="27" grpId="0"/>
      <p:bldP spid="29" grpId="0"/>
      <p:bldP spid="30" grpId="0"/>
      <p:bldP spid="31" grpId="0"/>
      <p:bldP spid="3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E783E2-BA49-27ED-5BAA-5AC997B8A1D9}"/>
              </a:ext>
            </a:extLst>
          </p:cNvPr>
          <p:cNvPicPr>
            <a:picLocks noChangeAspect="1"/>
          </p:cNvPicPr>
          <p:nvPr/>
        </p:nvPicPr>
        <p:blipFill>
          <a:blip r:embed="rId3"/>
          <a:stretch>
            <a:fillRect/>
          </a:stretch>
        </p:blipFill>
        <p:spPr>
          <a:xfrm rot="5400000">
            <a:off x="5296075" y="2870875"/>
            <a:ext cx="1127858" cy="6041660"/>
          </a:xfrm>
          <a:prstGeom prst="rect">
            <a:avLst/>
          </a:prstGeom>
        </p:spPr>
      </p:pic>
      <p:cxnSp>
        <p:nvCxnSpPr>
          <p:cNvPr id="3" name="直線コネクタ 2">
            <a:extLst>
              <a:ext uri="{FF2B5EF4-FFF2-40B4-BE49-F238E27FC236}">
                <a16:creationId xmlns:a16="http://schemas.microsoft.com/office/drawing/2014/main" id="{023FF072-5B9A-593D-B689-C09DDAD154B9}"/>
              </a:ext>
            </a:extLst>
          </p:cNvPr>
          <p:cNvCxnSpPr>
            <a:cxnSpLocks/>
          </p:cNvCxnSpPr>
          <p:nvPr/>
        </p:nvCxnSpPr>
        <p:spPr>
          <a:xfrm>
            <a:off x="3099964" y="4087428"/>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4" name="直線コネクタ 3">
            <a:extLst>
              <a:ext uri="{FF2B5EF4-FFF2-40B4-BE49-F238E27FC236}">
                <a16:creationId xmlns:a16="http://schemas.microsoft.com/office/drawing/2014/main" id="{CDC3CC78-67BE-32CC-D62D-90B31E2FE6A7}"/>
              </a:ext>
            </a:extLst>
          </p:cNvPr>
          <p:cNvCxnSpPr>
            <a:cxnSpLocks/>
          </p:cNvCxnSpPr>
          <p:nvPr/>
        </p:nvCxnSpPr>
        <p:spPr>
          <a:xfrm>
            <a:off x="4714160" y="4087428"/>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5" name="直線コネクタ 4">
            <a:extLst>
              <a:ext uri="{FF2B5EF4-FFF2-40B4-BE49-F238E27FC236}">
                <a16:creationId xmlns:a16="http://schemas.microsoft.com/office/drawing/2014/main" id="{9956C47F-EB5D-6E20-996E-CEF915261C8F}"/>
              </a:ext>
            </a:extLst>
          </p:cNvPr>
          <p:cNvCxnSpPr>
            <a:cxnSpLocks/>
          </p:cNvCxnSpPr>
          <p:nvPr/>
        </p:nvCxnSpPr>
        <p:spPr>
          <a:xfrm>
            <a:off x="4714160" y="4441991"/>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6" name="直線コネクタ 5">
            <a:extLst>
              <a:ext uri="{FF2B5EF4-FFF2-40B4-BE49-F238E27FC236}">
                <a16:creationId xmlns:a16="http://schemas.microsoft.com/office/drawing/2014/main" id="{3C77E22A-55F7-78FE-B29F-857175DF23EA}"/>
              </a:ext>
            </a:extLst>
          </p:cNvPr>
          <p:cNvCxnSpPr>
            <a:cxnSpLocks/>
          </p:cNvCxnSpPr>
          <p:nvPr/>
        </p:nvCxnSpPr>
        <p:spPr>
          <a:xfrm>
            <a:off x="4714160" y="4796554"/>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7" name="直線コネクタ 6">
            <a:extLst>
              <a:ext uri="{FF2B5EF4-FFF2-40B4-BE49-F238E27FC236}">
                <a16:creationId xmlns:a16="http://schemas.microsoft.com/office/drawing/2014/main" id="{26AEA5CC-D9B7-2274-2195-EE6DF388D524}"/>
              </a:ext>
            </a:extLst>
          </p:cNvPr>
          <p:cNvCxnSpPr>
            <a:cxnSpLocks/>
          </p:cNvCxnSpPr>
          <p:nvPr/>
        </p:nvCxnSpPr>
        <p:spPr>
          <a:xfrm>
            <a:off x="3099964" y="5151117"/>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8" name="直線コネクタ 7">
            <a:extLst>
              <a:ext uri="{FF2B5EF4-FFF2-40B4-BE49-F238E27FC236}">
                <a16:creationId xmlns:a16="http://schemas.microsoft.com/office/drawing/2014/main" id="{1AFF7BAE-C878-A83F-E674-1461C0F1C3BC}"/>
              </a:ext>
            </a:extLst>
          </p:cNvPr>
          <p:cNvCxnSpPr>
            <a:cxnSpLocks/>
          </p:cNvCxnSpPr>
          <p:nvPr/>
        </p:nvCxnSpPr>
        <p:spPr>
          <a:xfrm>
            <a:off x="4714160" y="4796554"/>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9" name="直線コネクタ 8">
            <a:extLst>
              <a:ext uri="{FF2B5EF4-FFF2-40B4-BE49-F238E27FC236}">
                <a16:creationId xmlns:a16="http://schemas.microsoft.com/office/drawing/2014/main" id="{795003E0-702D-B45E-3540-37F9DD59A222}"/>
              </a:ext>
            </a:extLst>
          </p:cNvPr>
          <p:cNvCxnSpPr/>
          <p:nvPr/>
        </p:nvCxnSpPr>
        <p:spPr>
          <a:xfrm>
            <a:off x="3099964" y="4087428"/>
            <a:ext cx="0" cy="1063689"/>
          </a:xfrm>
          <a:prstGeom prst="line">
            <a:avLst/>
          </a:prstGeom>
        </p:spPr>
        <p:style>
          <a:lnRef idx="3">
            <a:schemeClr val="dk1"/>
          </a:lnRef>
          <a:fillRef idx="0">
            <a:schemeClr val="dk1"/>
          </a:fillRef>
          <a:effectRef idx="2">
            <a:schemeClr val="dk1"/>
          </a:effectRef>
          <a:fontRef idx="minor">
            <a:schemeClr val="tx1"/>
          </a:fontRef>
        </p:style>
      </p:cxnSp>
      <p:cxnSp>
        <p:nvCxnSpPr>
          <p:cNvPr id="15" name="直線コネクタ 14">
            <a:extLst>
              <a:ext uri="{FF2B5EF4-FFF2-40B4-BE49-F238E27FC236}">
                <a16:creationId xmlns:a16="http://schemas.microsoft.com/office/drawing/2014/main" id="{37C3C548-44E2-9544-E694-F78B4B8CFA8F}"/>
              </a:ext>
            </a:extLst>
          </p:cNvPr>
          <p:cNvCxnSpPr>
            <a:cxnSpLocks/>
          </p:cNvCxnSpPr>
          <p:nvPr/>
        </p:nvCxnSpPr>
        <p:spPr>
          <a:xfrm>
            <a:off x="7007670" y="4087428"/>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16" name="直線コネクタ 15">
            <a:extLst>
              <a:ext uri="{FF2B5EF4-FFF2-40B4-BE49-F238E27FC236}">
                <a16:creationId xmlns:a16="http://schemas.microsoft.com/office/drawing/2014/main" id="{E6CD9E2A-6CC9-9F35-8401-98E063A2356C}"/>
              </a:ext>
            </a:extLst>
          </p:cNvPr>
          <p:cNvCxnSpPr>
            <a:cxnSpLocks/>
          </p:cNvCxnSpPr>
          <p:nvPr/>
        </p:nvCxnSpPr>
        <p:spPr>
          <a:xfrm>
            <a:off x="7007670" y="4796554"/>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17" name="直線コネクタ 16">
            <a:extLst>
              <a:ext uri="{FF2B5EF4-FFF2-40B4-BE49-F238E27FC236}">
                <a16:creationId xmlns:a16="http://schemas.microsoft.com/office/drawing/2014/main" id="{8EB69366-5E9D-0CB8-98B9-82261A170AFE}"/>
              </a:ext>
            </a:extLst>
          </p:cNvPr>
          <p:cNvCxnSpPr>
            <a:cxnSpLocks/>
          </p:cNvCxnSpPr>
          <p:nvPr/>
        </p:nvCxnSpPr>
        <p:spPr>
          <a:xfrm>
            <a:off x="7007670" y="4087428"/>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18" name="直線コネクタ 17">
            <a:extLst>
              <a:ext uri="{FF2B5EF4-FFF2-40B4-BE49-F238E27FC236}">
                <a16:creationId xmlns:a16="http://schemas.microsoft.com/office/drawing/2014/main" id="{E8A84501-5675-227E-0048-3DE864FD3C6D}"/>
              </a:ext>
            </a:extLst>
          </p:cNvPr>
          <p:cNvCxnSpPr>
            <a:cxnSpLocks/>
          </p:cNvCxnSpPr>
          <p:nvPr/>
        </p:nvCxnSpPr>
        <p:spPr>
          <a:xfrm>
            <a:off x="7007670" y="5151117"/>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19" name="直線コネクタ 18">
            <a:extLst>
              <a:ext uri="{FF2B5EF4-FFF2-40B4-BE49-F238E27FC236}">
                <a16:creationId xmlns:a16="http://schemas.microsoft.com/office/drawing/2014/main" id="{69B291DB-EEF1-0BF8-CC16-070B0D4FC9A6}"/>
              </a:ext>
            </a:extLst>
          </p:cNvPr>
          <p:cNvCxnSpPr/>
          <p:nvPr/>
        </p:nvCxnSpPr>
        <p:spPr>
          <a:xfrm>
            <a:off x="8621866" y="4087428"/>
            <a:ext cx="0" cy="1063689"/>
          </a:xfrm>
          <a:prstGeom prst="line">
            <a:avLst/>
          </a:prstGeom>
        </p:spPr>
        <p:style>
          <a:lnRef idx="3">
            <a:schemeClr val="dk1"/>
          </a:lnRef>
          <a:fillRef idx="0">
            <a:schemeClr val="dk1"/>
          </a:fillRef>
          <a:effectRef idx="2">
            <a:schemeClr val="dk1"/>
          </a:effectRef>
          <a:fontRef idx="minor">
            <a:schemeClr val="tx1"/>
          </a:fontRef>
        </p:style>
      </p:cxnSp>
      <p:cxnSp>
        <p:nvCxnSpPr>
          <p:cNvPr id="20" name="直線コネクタ 19">
            <a:extLst>
              <a:ext uri="{FF2B5EF4-FFF2-40B4-BE49-F238E27FC236}">
                <a16:creationId xmlns:a16="http://schemas.microsoft.com/office/drawing/2014/main" id="{F230028D-6731-1EA6-8A53-1A216B5DA013}"/>
              </a:ext>
            </a:extLst>
          </p:cNvPr>
          <p:cNvCxnSpPr>
            <a:cxnSpLocks/>
          </p:cNvCxnSpPr>
          <p:nvPr/>
        </p:nvCxnSpPr>
        <p:spPr>
          <a:xfrm>
            <a:off x="3099964" y="2397042"/>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21" name="直線コネクタ 20">
            <a:extLst>
              <a:ext uri="{FF2B5EF4-FFF2-40B4-BE49-F238E27FC236}">
                <a16:creationId xmlns:a16="http://schemas.microsoft.com/office/drawing/2014/main" id="{147D8B22-02A5-1D1E-86B0-EDFE5D1A9A33}"/>
              </a:ext>
            </a:extLst>
          </p:cNvPr>
          <p:cNvCxnSpPr>
            <a:cxnSpLocks/>
          </p:cNvCxnSpPr>
          <p:nvPr/>
        </p:nvCxnSpPr>
        <p:spPr>
          <a:xfrm>
            <a:off x="4714160" y="2397042"/>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22" name="直線コネクタ 21">
            <a:extLst>
              <a:ext uri="{FF2B5EF4-FFF2-40B4-BE49-F238E27FC236}">
                <a16:creationId xmlns:a16="http://schemas.microsoft.com/office/drawing/2014/main" id="{3067DD6A-C78B-59A8-130A-77D4B8FACBEE}"/>
              </a:ext>
            </a:extLst>
          </p:cNvPr>
          <p:cNvCxnSpPr>
            <a:cxnSpLocks/>
          </p:cNvCxnSpPr>
          <p:nvPr/>
        </p:nvCxnSpPr>
        <p:spPr>
          <a:xfrm>
            <a:off x="4714160" y="2751605"/>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11994D5F-00F3-C886-8F5F-3CFE08801234}"/>
              </a:ext>
            </a:extLst>
          </p:cNvPr>
          <p:cNvCxnSpPr>
            <a:cxnSpLocks/>
          </p:cNvCxnSpPr>
          <p:nvPr/>
        </p:nvCxnSpPr>
        <p:spPr>
          <a:xfrm>
            <a:off x="4714160" y="3106168"/>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24" name="直線コネクタ 23">
            <a:extLst>
              <a:ext uri="{FF2B5EF4-FFF2-40B4-BE49-F238E27FC236}">
                <a16:creationId xmlns:a16="http://schemas.microsoft.com/office/drawing/2014/main" id="{1A198295-A8FC-2581-9264-78355E704BA3}"/>
              </a:ext>
            </a:extLst>
          </p:cNvPr>
          <p:cNvCxnSpPr>
            <a:cxnSpLocks/>
          </p:cNvCxnSpPr>
          <p:nvPr/>
        </p:nvCxnSpPr>
        <p:spPr>
          <a:xfrm>
            <a:off x="3099964" y="3460731"/>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25" name="直線コネクタ 24">
            <a:extLst>
              <a:ext uri="{FF2B5EF4-FFF2-40B4-BE49-F238E27FC236}">
                <a16:creationId xmlns:a16="http://schemas.microsoft.com/office/drawing/2014/main" id="{13CA39E9-9FFD-A6A4-097A-0F57B3F61D76}"/>
              </a:ext>
            </a:extLst>
          </p:cNvPr>
          <p:cNvCxnSpPr>
            <a:cxnSpLocks/>
          </p:cNvCxnSpPr>
          <p:nvPr/>
        </p:nvCxnSpPr>
        <p:spPr>
          <a:xfrm>
            <a:off x="4714160" y="3106168"/>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26" name="直線コネクタ 25">
            <a:extLst>
              <a:ext uri="{FF2B5EF4-FFF2-40B4-BE49-F238E27FC236}">
                <a16:creationId xmlns:a16="http://schemas.microsoft.com/office/drawing/2014/main" id="{3C793F5A-6948-0997-7279-4C6F159583B4}"/>
              </a:ext>
            </a:extLst>
          </p:cNvPr>
          <p:cNvCxnSpPr/>
          <p:nvPr/>
        </p:nvCxnSpPr>
        <p:spPr>
          <a:xfrm>
            <a:off x="3099964" y="2397042"/>
            <a:ext cx="0" cy="1063689"/>
          </a:xfrm>
          <a:prstGeom prst="line">
            <a:avLst/>
          </a:prstGeom>
        </p:spPr>
        <p:style>
          <a:lnRef idx="3">
            <a:schemeClr val="dk1"/>
          </a:lnRef>
          <a:fillRef idx="0">
            <a:schemeClr val="dk1"/>
          </a:fillRef>
          <a:effectRef idx="2">
            <a:schemeClr val="dk1"/>
          </a:effectRef>
          <a:fontRef idx="minor">
            <a:schemeClr val="tx1"/>
          </a:fontRef>
        </p:style>
      </p:cxnSp>
      <p:cxnSp>
        <p:nvCxnSpPr>
          <p:cNvPr id="28" name="直線コネクタ 27">
            <a:extLst>
              <a:ext uri="{FF2B5EF4-FFF2-40B4-BE49-F238E27FC236}">
                <a16:creationId xmlns:a16="http://schemas.microsoft.com/office/drawing/2014/main" id="{D6A823BA-F56B-A09D-CCBA-60F8B19D44B5}"/>
              </a:ext>
            </a:extLst>
          </p:cNvPr>
          <p:cNvCxnSpPr>
            <a:cxnSpLocks/>
          </p:cNvCxnSpPr>
          <p:nvPr/>
        </p:nvCxnSpPr>
        <p:spPr>
          <a:xfrm>
            <a:off x="7009490" y="2751604"/>
            <a:ext cx="0" cy="354563"/>
          </a:xfrm>
          <a:prstGeom prst="line">
            <a:avLst/>
          </a:prstGeom>
        </p:spPr>
        <p:style>
          <a:lnRef idx="3">
            <a:schemeClr val="dk1"/>
          </a:lnRef>
          <a:fillRef idx="0">
            <a:schemeClr val="dk1"/>
          </a:fillRef>
          <a:effectRef idx="2">
            <a:schemeClr val="dk1"/>
          </a:effectRef>
          <a:fontRef idx="minor">
            <a:schemeClr val="tx1"/>
          </a:fontRef>
        </p:style>
      </p:cxnSp>
      <p:sp>
        <p:nvSpPr>
          <p:cNvPr id="31" name="テキスト ボックス 30">
            <a:extLst>
              <a:ext uri="{FF2B5EF4-FFF2-40B4-BE49-F238E27FC236}">
                <a16:creationId xmlns:a16="http://schemas.microsoft.com/office/drawing/2014/main" id="{955AA08D-FA82-DFC1-177C-C1693582EAE1}"/>
              </a:ext>
            </a:extLst>
          </p:cNvPr>
          <p:cNvSpPr txBox="1"/>
          <p:nvPr/>
        </p:nvSpPr>
        <p:spPr>
          <a:xfrm>
            <a:off x="518045" y="143236"/>
            <a:ext cx="4801314"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物理モデルの作成段階</a:t>
            </a:r>
          </a:p>
        </p:txBody>
      </p:sp>
      <p:cxnSp>
        <p:nvCxnSpPr>
          <p:cNvPr id="32" name="直線コネクタ 31">
            <a:extLst>
              <a:ext uri="{FF2B5EF4-FFF2-40B4-BE49-F238E27FC236}">
                <a16:creationId xmlns:a16="http://schemas.microsoft.com/office/drawing/2014/main" id="{54159A92-D24D-405B-98BE-D55D07B47D77}"/>
              </a:ext>
            </a:extLst>
          </p:cNvPr>
          <p:cNvCxnSpPr>
            <a:cxnSpLocks/>
          </p:cNvCxnSpPr>
          <p:nvPr/>
        </p:nvCxnSpPr>
        <p:spPr>
          <a:xfrm>
            <a:off x="4712340" y="1409742"/>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33" name="直線コネクタ 32">
            <a:extLst>
              <a:ext uri="{FF2B5EF4-FFF2-40B4-BE49-F238E27FC236}">
                <a16:creationId xmlns:a16="http://schemas.microsoft.com/office/drawing/2014/main" id="{E2785B2D-17A8-68CB-119C-2B2EFA97E6B5}"/>
              </a:ext>
            </a:extLst>
          </p:cNvPr>
          <p:cNvCxnSpPr>
            <a:cxnSpLocks/>
          </p:cNvCxnSpPr>
          <p:nvPr/>
        </p:nvCxnSpPr>
        <p:spPr>
          <a:xfrm>
            <a:off x="4712340" y="1764305"/>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34" name="直線コネクタ 33">
            <a:extLst>
              <a:ext uri="{FF2B5EF4-FFF2-40B4-BE49-F238E27FC236}">
                <a16:creationId xmlns:a16="http://schemas.microsoft.com/office/drawing/2014/main" id="{5F998756-F250-0F2B-DB17-DEB28E2CE88A}"/>
              </a:ext>
            </a:extLst>
          </p:cNvPr>
          <p:cNvCxnSpPr>
            <a:cxnSpLocks/>
          </p:cNvCxnSpPr>
          <p:nvPr/>
        </p:nvCxnSpPr>
        <p:spPr>
          <a:xfrm>
            <a:off x="7007670" y="1409741"/>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35" name="直線コネクタ 34">
            <a:extLst>
              <a:ext uri="{FF2B5EF4-FFF2-40B4-BE49-F238E27FC236}">
                <a16:creationId xmlns:a16="http://schemas.microsoft.com/office/drawing/2014/main" id="{B5F7ADB3-8EC6-B421-F425-115E5A1B3E88}"/>
              </a:ext>
            </a:extLst>
          </p:cNvPr>
          <p:cNvCxnSpPr>
            <a:cxnSpLocks/>
          </p:cNvCxnSpPr>
          <p:nvPr/>
        </p:nvCxnSpPr>
        <p:spPr>
          <a:xfrm>
            <a:off x="4712340" y="1409741"/>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37" name="直線コネクタ 36">
            <a:extLst>
              <a:ext uri="{FF2B5EF4-FFF2-40B4-BE49-F238E27FC236}">
                <a16:creationId xmlns:a16="http://schemas.microsoft.com/office/drawing/2014/main" id="{8CB21034-CE29-1FD3-D722-E69AFA46F8CE}"/>
              </a:ext>
            </a:extLst>
          </p:cNvPr>
          <p:cNvCxnSpPr>
            <a:cxnSpLocks/>
          </p:cNvCxnSpPr>
          <p:nvPr/>
        </p:nvCxnSpPr>
        <p:spPr>
          <a:xfrm flipH="1">
            <a:off x="1750741" y="3679902"/>
            <a:ext cx="8474927" cy="0"/>
          </a:xfrm>
          <a:prstGeom prst="line">
            <a:avLst/>
          </a:prstGeom>
        </p:spPr>
        <p:style>
          <a:lnRef idx="3">
            <a:schemeClr val="accent2"/>
          </a:lnRef>
          <a:fillRef idx="0">
            <a:schemeClr val="accent2"/>
          </a:fillRef>
          <a:effectRef idx="2">
            <a:schemeClr val="accent2"/>
          </a:effectRef>
          <a:fontRef idx="minor">
            <a:schemeClr val="tx1"/>
          </a:fontRef>
        </p:style>
      </p:cxnSp>
      <p:sp>
        <p:nvSpPr>
          <p:cNvPr id="39" name="テキスト ボックス 38">
            <a:extLst>
              <a:ext uri="{FF2B5EF4-FFF2-40B4-BE49-F238E27FC236}">
                <a16:creationId xmlns:a16="http://schemas.microsoft.com/office/drawing/2014/main" id="{B4B20252-FB0E-6BA2-B782-F52E2301D6DD}"/>
              </a:ext>
            </a:extLst>
          </p:cNvPr>
          <p:cNvSpPr txBox="1"/>
          <p:nvPr/>
        </p:nvSpPr>
        <p:spPr>
          <a:xfrm>
            <a:off x="8572634" y="3152901"/>
            <a:ext cx="1415772"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ここまで</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1" name="矢印: 右 40">
            <a:extLst>
              <a:ext uri="{FF2B5EF4-FFF2-40B4-BE49-F238E27FC236}">
                <a16:creationId xmlns:a16="http://schemas.microsoft.com/office/drawing/2014/main" id="{088FD40A-4AFE-4D66-43C8-39E384885954}"/>
              </a:ext>
            </a:extLst>
          </p:cNvPr>
          <p:cNvSpPr/>
          <p:nvPr/>
        </p:nvSpPr>
        <p:spPr>
          <a:xfrm rot="5400000">
            <a:off x="5680602" y="2084515"/>
            <a:ext cx="461665" cy="36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8EF0DCBC-34C8-395D-4F08-CF1EC9DCFF3C}"/>
              </a:ext>
            </a:extLst>
          </p:cNvPr>
          <p:cNvSpPr/>
          <p:nvPr/>
        </p:nvSpPr>
        <p:spPr>
          <a:xfrm rot="5400000">
            <a:off x="5680602" y="3940861"/>
            <a:ext cx="461665" cy="36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B896C88D-5970-ABEC-A8D0-B734E7FBD1A0}"/>
              </a:ext>
            </a:extLst>
          </p:cNvPr>
          <p:cNvSpPr/>
          <p:nvPr/>
        </p:nvSpPr>
        <p:spPr>
          <a:xfrm rot="5400000">
            <a:off x="5680601" y="5250348"/>
            <a:ext cx="461665" cy="36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C2DCB44-2EC4-A31A-333D-B2184CAD972D}"/>
              </a:ext>
            </a:extLst>
          </p:cNvPr>
          <p:cNvSpPr txBox="1"/>
          <p:nvPr/>
        </p:nvSpPr>
        <p:spPr>
          <a:xfrm>
            <a:off x="4305865" y="6443507"/>
            <a:ext cx="3211135" cy="369332"/>
          </a:xfrm>
          <a:prstGeom prst="rect">
            <a:avLst/>
          </a:prstGeom>
          <a:noFill/>
        </p:spPr>
        <p:txBody>
          <a:bodyPr wrap="none" rtlCol="0">
            <a:spAutoFit/>
          </a:bodyPr>
          <a:lstStyle/>
          <a:p>
            <a:r>
              <a:rPr kumimoji="1" lang="ja-JP" altLang="en-US" dirty="0"/>
              <a:t>図</a:t>
            </a:r>
            <a:r>
              <a:rPr kumimoji="1" lang="en-US" altLang="ja-JP" dirty="0"/>
              <a:t>14</a:t>
            </a:r>
            <a:r>
              <a:rPr kumimoji="1" lang="ja-JP" altLang="en-US" dirty="0"/>
              <a:t>　物理モデルの作成</a:t>
            </a:r>
            <a:r>
              <a:rPr lang="ja-JP" altLang="en-US" dirty="0"/>
              <a:t>段階</a:t>
            </a:r>
            <a:endParaRPr kumimoji="1" lang="ja-JP" altLang="en-US" dirty="0"/>
          </a:p>
        </p:txBody>
      </p:sp>
      <p:sp>
        <p:nvSpPr>
          <p:cNvPr id="45" name="テキスト ボックス 44">
            <a:extLst>
              <a:ext uri="{FF2B5EF4-FFF2-40B4-BE49-F238E27FC236}">
                <a16:creationId xmlns:a16="http://schemas.microsoft.com/office/drawing/2014/main" id="{423A023E-B010-92A8-DCDF-C9D76E11D7B0}"/>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11</a:t>
            </a:r>
            <a:endParaRPr kumimoji="1" lang="ja-JP" altLang="en-US" dirty="0"/>
          </a:p>
        </p:txBody>
      </p:sp>
    </p:spTree>
    <p:extLst>
      <p:ext uri="{BB962C8B-B14F-4D97-AF65-F5344CB8AC3E}">
        <p14:creationId xmlns:p14="http://schemas.microsoft.com/office/powerpoint/2010/main" val="73564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C508C5-7FFB-FCE7-ADAB-69C4C2E79103}"/>
              </a:ext>
            </a:extLst>
          </p:cNvPr>
          <p:cNvSpPr/>
          <p:nvPr/>
        </p:nvSpPr>
        <p:spPr>
          <a:xfrm>
            <a:off x="615026" y="1344065"/>
            <a:ext cx="4917233" cy="5318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a:extLst>
              <a:ext uri="{FF2B5EF4-FFF2-40B4-BE49-F238E27FC236}">
                <a16:creationId xmlns:a16="http://schemas.microsoft.com/office/drawing/2014/main" id="{6F61B225-7ADF-D18B-BB4D-12CCE4B2D3EF}"/>
              </a:ext>
            </a:extLst>
          </p:cNvPr>
          <p:cNvCxnSpPr>
            <a:cxnSpLocks/>
          </p:cNvCxnSpPr>
          <p:nvPr/>
        </p:nvCxnSpPr>
        <p:spPr>
          <a:xfrm>
            <a:off x="615026" y="1889905"/>
            <a:ext cx="0" cy="662860"/>
          </a:xfrm>
          <a:prstGeom prst="line">
            <a:avLst/>
          </a:prstGeom>
        </p:spPr>
        <p:style>
          <a:lnRef idx="2">
            <a:schemeClr val="dk1"/>
          </a:lnRef>
          <a:fillRef idx="0">
            <a:schemeClr val="dk1"/>
          </a:fillRef>
          <a:effectRef idx="1">
            <a:schemeClr val="dk1"/>
          </a:effectRef>
          <a:fontRef idx="minor">
            <a:schemeClr val="tx1"/>
          </a:fontRef>
        </p:style>
      </p:cxnSp>
      <p:cxnSp>
        <p:nvCxnSpPr>
          <p:cNvPr id="4" name="直線矢印コネクタ 3">
            <a:extLst>
              <a:ext uri="{FF2B5EF4-FFF2-40B4-BE49-F238E27FC236}">
                <a16:creationId xmlns:a16="http://schemas.microsoft.com/office/drawing/2014/main" id="{1A095795-A278-3D27-E9E8-9F91BAF0156A}"/>
              </a:ext>
            </a:extLst>
          </p:cNvPr>
          <p:cNvCxnSpPr>
            <a:cxnSpLocks/>
          </p:cNvCxnSpPr>
          <p:nvPr/>
        </p:nvCxnSpPr>
        <p:spPr>
          <a:xfrm>
            <a:off x="615026" y="2368099"/>
            <a:ext cx="554238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B5B59B0-FA7A-0D29-BDAF-DE4C0393BA44}"/>
                  </a:ext>
                </a:extLst>
              </p:cNvPr>
              <p:cNvSpPr txBox="1"/>
              <p:nvPr/>
            </p:nvSpPr>
            <p:spPr>
              <a:xfrm>
                <a:off x="5967006" y="2352456"/>
                <a:ext cx="380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7B5B59B0-FA7A-0D29-BDAF-DE4C0393BA44}"/>
                  </a:ext>
                </a:extLst>
              </p:cNvPr>
              <p:cNvSpPr txBox="1">
                <a:spLocks noRot="1" noChangeAspect="1" noMove="1" noResize="1" noEditPoints="1" noAdjustHandles="1" noChangeArrowheads="1" noChangeShapeType="1" noTextEdit="1"/>
              </p:cNvSpPr>
              <p:nvPr/>
            </p:nvSpPr>
            <p:spPr>
              <a:xfrm>
                <a:off x="5967006" y="2352456"/>
                <a:ext cx="380810" cy="36933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F3C46B9-9300-2196-0B92-763E532493E2}"/>
                  </a:ext>
                </a:extLst>
              </p:cNvPr>
              <p:cNvSpPr txBox="1"/>
              <p:nvPr/>
            </p:nvSpPr>
            <p:spPr>
              <a:xfrm>
                <a:off x="518044" y="2583289"/>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6F3C46B9-9300-2196-0B92-763E532493E2}"/>
                  </a:ext>
                </a:extLst>
              </p:cNvPr>
              <p:cNvSpPr txBox="1">
                <a:spLocks noRot="1" noChangeAspect="1" noMove="1" noResize="1" noEditPoints="1" noAdjustHandles="1" noChangeArrowheads="1" noChangeShapeType="1" noTextEdit="1"/>
              </p:cNvSpPr>
              <p:nvPr/>
            </p:nvSpPr>
            <p:spPr>
              <a:xfrm>
                <a:off x="518044" y="2583289"/>
                <a:ext cx="193964" cy="276999"/>
              </a:xfrm>
              <a:prstGeom prst="rect">
                <a:avLst/>
              </a:prstGeom>
              <a:blipFill>
                <a:blip r:embed="rId4"/>
                <a:stretch>
                  <a:fillRect l="-28125" r="-21875" b="-6667"/>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B14AC8C2-5A34-1267-4C7C-EDC925E526B2}"/>
              </a:ext>
            </a:extLst>
          </p:cNvPr>
          <p:cNvCxnSpPr>
            <a:cxnSpLocks/>
          </p:cNvCxnSpPr>
          <p:nvPr/>
        </p:nvCxnSpPr>
        <p:spPr>
          <a:xfrm>
            <a:off x="5532259" y="1875910"/>
            <a:ext cx="0" cy="66286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A1F9ED6-8D0F-F1F1-5EE9-B6DFCF12849C}"/>
                  </a:ext>
                </a:extLst>
              </p:cNvPr>
              <p:cNvSpPr txBox="1"/>
              <p:nvPr/>
            </p:nvSpPr>
            <p:spPr>
              <a:xfrm>
                <a:off x="5459675" y="2583289"/>
                <a:ext cx="1451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𝑙</m:t>
                      </m:r>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5A1F9ED6-8D0F-F1F1-5EE9-B6DFCF12849C}"/>
                  </a:ext>
                </a:extLst>
              </p:cNvPr>
              <p:cNvSpPr txBox="1">
                <a:spLocks noRot="1" noChangeAspect="1" noMove="1" noResize="1" noEditPoints="1" noAdjustHandles="1" noChangeArrowheads="1" noChangeShapeType="1" noTextEdit="1"/>
              </p:cNvSpPr>
              <p:nvPr/>
            </p:nvSpPr>
            <p:spPr>
              <a:xfrm>
                <a:off x="5459675" y="2583289"/>
                <a:ext cx="145168" cy="276999"/>
              </a:xfrm>
              <a:prstGeom prst="rect">
                <a:avLst/>
              </a:prstGeom>
              <a:blipFill>
                <a:blip r:embed="rId5"/>
                <a:stretch>
                  <a:fillRect l="-39130" r="-34783" b="-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E9BDD80-71DE-2FDB-7DF6-404642B570CC}"/>
                  </a:ext>
                </a:extLst>
              </p:cNvPr>
              <p:cNvSpPr txBox="1"/>
              <p:nvPr/>
            </p:nvSpPr>
            <p:spPr>
              <a:xfrm>
                <a:off x="615026" y="974734"/>
                <a:ext cx="545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ja-JP" altLang="en-US" b="0" i="1" smtClean="0">
                          <a:latin typeface="Cambria Math" panose="02040503050406030204" pitchFamily="18" charset="0"/>
                        </a:rPr>
                        <m:t>𝜔</m:t>
                      </m:r>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CE9BDD80-71DE-2FDB-7DF6-404642B570CC}"/>
                  </a:ext>
                </a:extLst>
              </p:cNvPr>
              <p:cNvSpPr txBox="1">
                <a:spLocks noRot="1" noChangeAspect="1" noMove="1" noResize="1" noEditPoints="1" noAdjustHandles="1" noChangeArrowheads="1" noChangeShapeType="1" noTextEdit="1"/>
              </p:cNvSpPr>
              <p:nvPr/>
            </p:nvSpPr>
            <p:spPr>
              <a:xfrm>
                <a:off x="615026" y="974734"/>
                <a:ext cx="545021" cy="276999"/>
              </a:xfrm>
              <a:prstGeom prst="rect">
                <a:avLst/>
              </a:prstGeom>
              <a:blipFill>
                <a:blip r:embed="rId6"/>
                <a:stretch>
                  <a:fillRect l="-8989" r="-5618" b="-15556"/>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4143F612-0FD8-03CD-504D-BAF532BAC83B}"/>
              </a:ext>
            </a:extLst>
          </p:cNvPr>
          <p:cNvSpPr txBox="1"/>
          <p:nvPr/>
        </p:nvSpPr>
        <p:spPr>
          <a:xfrm>
            <a:off x="518045" y="143236"/>
            <a:ext cx="387798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物理モデルの作成</a:t>
            </a:r>
          </a:p>
        </p:txBody>
      </p:sp>
      <p:pic>
        <p:nvPicPr>
          <p:cNvPr id="12" name="図 11" descr="グラフ, 折れ線グラフ&#10;&#10;自動的に生成された説明">
            <a:extLst>
              <a:ext uri="{FF2B5EF4-FFF2-40B4-BE49-F238E27FC236}">
                <a16:creationId xmlns:a16="http://schemas.microsoft.com/office/drawing/2014/main" id="{4EB2A273-5F13-8D6E-F6E3-B2102E98396A}"/>
              </a:ext>
            </a:extLst>
          </p:cNvPr>
          <p:cNvPicPr>
            <a:picLocks noChangeAspect="1"/>
          </p:cNvPicPr>
          <p:nvPr/>
        </p:nvPicPr>
        <p:blipFill rotWithShape="1">
          <a:blip r:embed="rId7"/>
          <a:srcRect l="10568" t="7071" r="8811" b="5335"/>
          <a:stretch/>
        </p:blipFill>
        <p:spPr>
          <a:xfrm>
            <a:off x="140123" y="2855292"/>
            <a:ext cx="5766154" cy="3027974"/>
          </a:xfrm>
          <a:prstGeom prst="rect">
            <a:avLst/>
          </a:prstGeom>
        </p:spPr>
      </p:pic>
      <p:cxnSp>
        <p:nvCxnSpPr>
          <p:cNvPr id="13" name="直線コネクタ 12">
            <a:extLst>
              <a:ext uri="{FF2B5EF4-FFF2-40B4-BE49-F238E27FC236}">
                <a16:creationId xmlns:a16="http://schemas.microsoft.com/office/drawing/2014/main" id="{0E224A1F-82C2-8930-D122-2D1C18EBA089}"/>
              </a:ext>
            </a:extLst>
          </p:cNvPr>
          <p:cNvCxnSpPr>
            <a:cxnSpLocks/>
          </p:cNvCxnSpPr>
          <p:nvPr/>
        </p:nvCxnSpPr>
        <p:spPr>
          <a:xfrm>
            <a:off x="7055073" y="855344"/>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14" name="直線コネクタ 13">
            <a:extLst>
              <a:ext uri="{FF2B5EF4-FFF2-40B4-BE49-F238E27FC236}">
                <a16:creationId xmlns:a16="http://schemas.microsoft.com/office/drawing/2014/main" id="{315FDB5C-CB0F-804E-4621-181FBD8FECFE}"/>
              </a:ext>
            </a:extLst>
          </p:cNvPr>
          <p:cNvCxnSpPr>
            <a:cxnSpLocks/>
          </p:cNvCxnSpPr>
          <p:nvPr/>
        </p:nvCxnSpPr>
        <p:spPr>
          <a:xfrm>
            <a:off x="8669269" y="855344"/>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15" name="直線コネクタ 14">
            <a:extLst>
              <a:ext uri="{FF2B5EF4-FFF2-40B4-BE49-F238E27FC236}">
                <a16:creationId xmlns:a16="http://schemas.microsoft.com/office/drawing/2014/main" id="{936C8879-DF23-1E4D-6C5B-8B7F37180AB4}"/>
              </a:ext>
            </a:extLst>
          </p:cNvPr>
          <p:cNvCxnSpPr>
            <a:cxnSpLocks/>
          </p:cNvCxnSpPr>
          <p:nvPr/>
        </p:nvCxnSpPr>
        <p:spPr>
          <a:xfrm>
            <a:off x="8669269" y="1209907"/>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16" name="直線コネクタ 15">
            <a:extLst>
              <a:ext uri="{FF2B5EF4-FFF2-40B4-BE49-F238E27FC236}">
                <a16:creationId xmlns:a16="http://schemas.microsoft.com/office/drawing/2014/main" id="{3619217D-0905-0E21-B19D-C01D78AFEA2E}"/>
              </a:ext>
            </a:extLst>
          </p:cNvPr>
          <p:cNvCxnSpPr>
            <a:cxnSpLocks/>
          </p:cNvCxnSpPr>
          <p:nvPr/>
        </p:nvCxnSpPr>
        <p:spPr>
          <a:xfrm>
            <a:off x="8669269" y="1564470"/>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17" name="直線コネクタ 16">
            <a:extLst>
              <a:ext uri="{FF2B5EF4-FFF2-40B4-BE49-F238E27FC236}">
                <a16:creationId xmlns:a16="http://schemas.microsoft.com/office/drawing/2014/main" id="{FBD603B5-F5D0-6971-5587-9AA6DE063AD0}"/>
              </a:ext>
            </a:extLst>
          </p:cNvPr>
          <p:cNvCxnSpPr>
            <a:cxnSpLocks/>
          </p:cNvCxnSpPr>
          <p:nvPr/>
        </p:nvCxnSpPr>
        <p:spPr>
          <a:xfrm>
            <a:off x="7055073" y="1919033"/>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18" name="直線コネクタ 17">
            <a:extLst>
              <a:ext uri="{FF2B5EF4-FFF2-40B4-BE49-F238E27FC236}">
                <a16:creationId xmlns:a16="http://schemas.microsoft.com/office/drawing/2014/main" id="{52D4DFCC-8B14-B11C-5147-0228DAE172C3}"/>
              </a:ext>
            </a:extLst>
          </p:cNvPr>
          <p:cNvCxnSpPr>
            <a:cxnSpLocks/>
          </p:cNvCxnSpPr>
          <p:nvPr/>
        </p:nvCxnSpPr>
        <p:spPr>
          <a:xfrm>
            <a:off x="8669269" y="1564470"/>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19" name="直線コネクタ 18">
            <a:extLst>
              <a:ext uri="{FF2B5EF4-FFF2-40B4-BE49-F238E27FC236}">
                <a16:creationId xmlns:a16="http://schemas.microsoft.com/office/drawing/2014/main" id="{DF060CC7-B1E2-38B6-3AE7-5D21ABAEFDBC}"/>
              </a:ext>
            </a:extLst>
          </p:cNvPr>
          <p:cNvCxnSpPr/>
          <p:nvPr/>
        </p:nvCxnSpPr>
        <p:spPr>
          <a:xfrm>
            <a:off x="7055073" y="855344"/>
            <a:ext cx="0" cy="106368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E404EFDE-9B50-FCFE-0CEA-9B7ACC6A6D72}"/>
                  </a:ext>
                </a:extLst>
              </p:cNvPr>
              <p:cNvSpPr txBox="1"/>
              <p:nvPr/>
            </p:nvSpPr>
            <p:spPr>
              <a:xfrm>
                <a:off x="6782562" y="483903"/>
                <a:ext cx="545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ja-JP" altLang="en-US" b="0" i="1" smtClean="0">
                          <a:latin typeface="Cambria Math" panose="02040503050406030204" pitchFamily="18" charset="0"/>
                        </a:rPr>
                        <m:t>𝜔</m:t>
                      </m:r>
                    </m:oMath>
                  </m:oMathPara>
                </a14:m>
                <a:endParaRPr kumimoji="1" lang="ja-JP" altLang="en-US" dirty="0"/>
              </a:p>
            </p:txBody>
          </p:sp>
        </mc:Choice>
        <mc:Fallback xmlns="">
          <p:sp>
            <p:nvSpPr>
              <p:cNvPr id="20" name="テキスト ボックス 19">
                <a:extLst>
                  <a:ext uri="{FF2B5EF4-FFF2-40B4-BE49-F238E27FC236}">
                    <a16:creationId xmlns:a16="http://schemas.microsoft.com/office/drawing/2014/main" id="{E404EFDE-9B50-FCFE-0CEA-9B7ACC6A6D72}"/>
                  </a:ext>
                </a:extLst>
              </p:cNvPr>
              <p:cNvSpPr txBox="1">
                <a:spLocks noRot="1" noChangeAspect="1" noMove="1" noResize="1" noEditPoints="1" noAdjustHandles="1" noChangeArrowheads="1" noChangeShapeType="1" noTextEdit="1"/>
              </p:cNvSpPr>
              <p:nvPr/>
            </p:nvSpPr>
            <p:spPr>
              <a:xfrm>
                <a:off x="6782562" y="483903"/>
                <a:ext cx="545021" cy="276999"/>
              </a:xfrm>
              <a:prstGeom prst="rect">
                <a:avLst/>
              </a:prstGeom>
              <a:blipFill>
                <a:blip r:embed="rId8"/>
                <a:stretch>
                  <a:fillRect l="-8989" r="-5618" b="-15217"/>
                </a:stretch>
              </a:blipFill>
            </p:spPr>
            <p:txBody>
              <a:bodyPr/>
              <a:lstStyle/>
              <a:p>
                <a:r>
                  <a:rPr lang="ja-JP" altLang="en-US">
                    <a:noFill/>
                  </a:rPr>
                  <a:t> </a:t>
                </a:r>
              </a:p>
            </p:txBody>
          </p:sp>
        </mc:Fallback>
      </mc:AlternateContent>
      <p:cxnSp>
        <p:nvCxnSpPr>
          <p:cNvPr id="21" name="直線コネクタ 20">
            <a:extLst>
              <a:ext uri="{FF2B5EF4-FFF2-40B4-BE49-F238E27FC236}">
                <a16:creationId xmlns:a16="http://schemas.microsoft.com/office/drawing/2014/main" id="{078CF8A2-FEDC-DC76-99B0-4DD8B2F4EB48}"/>
              </a:ext>
            </a:extLst>
          </p:cNvPr>
          <p:cNvCxnSpPr>
            <a:cxnSpLocks/>
          </p:cNvCxnSpPr>
          <p:nvPr/>
        </p:nvCxnSpPr>
        <p:spPr>
          <a:xfrm>
            <a:off x="7055073" y="1919033"/>
            <a:ext cx="0" cy="600571"/>
          </a:xfrm>
          <a:prstGeom prst="line">
            <a:avLst/>
          </a:prstGeom>
        </p:spPr>
        <p:style>
          <a:lnRef idx="2">
            <a:schemeClr val="dk1"/>
          </a:lnRef>
          <a:fillRef idx="0">
            <a:schemeClr val="dk1"/>
          </a:fillRef>
          <a:effectRef idx="1">
            <a:schemeClr val="dk1"/>
          </a:effectRef>
          <a:fontRef idx="minor">
            <a:schemeClr val="tx1"/>
          </a:fontRef>
        </p:style>
      </p:cxnSp>
      <p:cxnSp>
        <p:nvCxnSpPr>
          <p:cNvPr id="22" name="直線矢印コネクタ 21">
            <a:extLst>
              <a:ext uri="{FF2B5EF4-FFF2-40B4-BE49-F238E27FC236}">
                <a16:creationId xmlns:a16="http://schemas.microsoft.com/office/drawing/2014/main" id="{C0949330-F4A6-8300-206A-4A5C3CBDA048}"/>
              </a:ext>
            </a:extLst>
          </p:cNvPr>
          <p:cNvCxnSpPr/>
          <p:nvPr/>
        </p:nvCxnSpPr>
        <p:spPr>
          <a:xfrm>
            <a:off x="7055073" y="2352456"/>
            <a:ext cx="47456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C686A6E-8AB5-916E-29E8-72A02D89DE91}"/>
                  </a:ext>
                </a:extLst>
              </p:cNvPr>
              <p:cNvSpPr txBox="1"/>
              <p:nvPr/>
            </p:nvSpPr>
            <p:spPr>
              <a:xfrm>
                <a:off x="6980428" y="2519604"/>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23" name="テキスト ボックス 22">
                <a:extLst>
                  <a:ext uri="{FF2B5EF4-FFF2-40B4-BE49-F238E27FC236}">
                    <a16:creationId xmlns:a16="http://schemas.microsoft.com/office/drawing/2014/main" id="{2C686A6E-8AB5-916E-29E8-72A02D89DE91}"/>
                  </a:ext>
                </a:extLst>
              </p:cNvPr>
              <p:cNvSpPr txBox="1">
                <a:spLocks noRot="1" noChangeAspect="1" noMove="1" noResize="1" noEditPoints="1" noAdjustHandles="1" noChangeArrowheads="1" noChangeShapeType="1" noTextEdit="1"/>
              </p:cNvSpPr>
              <p:nvPr/>
            </p:nvSpPr>
            <p:spPr>
              <a:xfrm>
                <a:off x="6980428" y="2519604"/>
                <a:ext cx="193964" cy="276999"/>
              </a:xfrm>
              <a:prstGeom prst="rect">
                <a:avLst/>
              </a:prstGeom>
              <a:blipFill>
                <a:blip r:embed="rId9"/>
                <a:stretch>
                  <a:fillRect l="-25000" r="-25000" b="-6522"/>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3198FFD3-F82D-826D-FC1B-91DA102F8434}"/>
              </a:ext>
            </a:extLst>
          </p:cNvPr>
          <p:cNvCxnSpPr>
            <a:cxnSpLocks/>
          </p:cNvCxnSpPr>
          <p:nvPr/>
        </p:nvCxnSpPr>
        <p:spPr>
          <a:xfrm>
            <a:off x="8669269" y="1919033"/>
            <a:ext cx="0" cy="60057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852F088B-C819-BFE3-F946-BC50072B3718}"/>
                  </a:ext>
                </a:extLst>
              </p:cNvPr>
              <p:cNvSpPr txBox="1"/>
              <p:nvPr/>
            </p:nvSpPr>
            <p:spPr>
              <a:xfrm>
                <a:off x="11610338" y="2468118"/>
                <a:ext cx="380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25" name="テキスト ボックス 24">
                <a:extLst>
                  <a:ext uri="{FF2B5EF4-FFF2-40B4-BE49-F238E27FC236}">
                    <a16:creationId xmlns:a16="http://schemas.microsoft.com/office/drawing/2014/main" id="{852F088B-C819-BFE3-F946-BC50072B3718}"/>
                  </a:ext>
                </a:extLst>
              </p:cNvPr>
              <p:cNvSpPr txBox="1">
                <a:spLocks noRot="1" noChangeAspect="1" noMove="1" noResize="1" noEditPoints="1" noAdjustHandles="1" noChangeArrowheads="1" noChangeShapeType="1" noTextEdit="1"/>
              </p:cNvSpPr>
              <p:nvPr/>
            </p:nvSpPr>
            <p:spPr>
              <a:xfrm>
                <a:off x="11610338" y="2468118"/>
                <a:ext cx="380810" cy="369332"/>
              </a:xfrm>
              <a:prstGeom prst="rect">
                <a:avLst/>
              </a:prstGeom>
              <a:blipFill>
                <a:blip r:embed="rId10"/>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57790115-3B41-68CD-25EB-E2E71C0FDCE6}"/>
              </a:ext>
            </a:extLst>
          </p:cNvPr>
          <p:cNvCxnSpPr>
            <a:cxnSpLocks/>
          </p:cNvCxnSpPr>
          <p:nvPr/>
        </p:nvCxnSpPr>
        <p:spPr>
          <a:xfrm>
            <a:off x="10964599" y="1209906"/>
            <a:ext cx="0" cy="35456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88A5A98A-EC8C-E3DA-CE17-770358AB7516}"/>
                  </a:ext>
                </a:extLst>
              </p:cNvPr>
              <p:cNvSpPr txBox="1"/>
              <p:nvPr/>
            </p:nvSpPr>
            <p:spPr>
              <a:xfrm>
                <a:off x="8549332" y="2514285"/>
                <a:ext cx="2398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𝑙</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27" name="テキスト ボックス 26">
                <a:extLst>
                  <a:ext uri="{FF2B5EF4-FFF2-40B4-BE49-F238E27FC236}">
                    <a16:creationId xmlns:a16="http://schemas.microsoft.com/office/drawing/2014/main" id="{88A5A98A-EC8C-E3DA-CE17-770358AB7516}"/>
                  </a:ext>
                </a:extLst>
              </p:cNvPr>
              <p:cNvSpPr txBox="1">
                <a:spLocks noRot="1" noChangeAspect="1" noMove="1" noResize="1" noEditPoints="1" noAdjustHandles="1" noChangeArrowheads="1" noChangeShapeType="1" noTextEdit="1"/>
              </p:cNvSpPr>
              <p:nvPr/>
            </p:nvSpPr>
            <p:spPr>
              <a:xfrm>
                <a:off x="8549332" y="2514285"/>
                <a:ext cx="239873" cy="276999"/>
              </a:xfrm>
              <a:prstGeom prst="rect">
                <a:avLst/>
              </a:prstGeom>
              <a:blipFill>
                <a:blip r:embed="rId11"/>
                <a:stretch>
                  <a:fillRect l="-20000" r="-7500"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E4D3E9E4-A243-AF00-2C84-E0330F931DDA}"/>
                  </a:ext>
                </a:extLst>
              </p:cNvPr>
              <p:cNvSpPr txBox="1"/>
              <p:nvPr/>
            </p:nvSpPr>
            <p:spPr>
              <a:xfrm>
                <a:off x="10842000" y="2520656"/>
                <a:ext cx="2451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𝑙</m:t>
                          </m:r>
                        </m:e>
                        <m:sub>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28" name="テキスト ボックス 27">
                <a:extLst>
                  <a:ext uri="{FF2B5EF4-FFF2-40B4-BE49-F238E27FC236}">
                    <a16:creationId xmlns:a16="http://schemas.microsoft.com/office/drawing/2014/main" id="{E4D3E9E4-A243-AF00-2C84-E0330F931DDA}"/>
                  </a:ext>
                </a:extLst>
              </p:cNvPr>
              <p:cNvSpPr txBox="1">
                <a:spLocks noRot="1" noChangeAspect="1" noMove="1" noResize="1" noEditPoints="1" noAdjustHandles="1" noChangeArrowheads="1" noChangeShapeType="1" noTextEdit="1"/>
              </p:cNvSpPr>
              <p:nvPr/>
            </p:nvSpPr>
            <p:spPr>
              <a:xfrm>
                <a:off x="10842000" y="2520656"/>
                <a:ext cx="245195" cy="276999"/>
              </a:xfrm>
              <a:prstGeom prst="rect">
                <a:avLst/>
              </a:prstGeom>
              <a:blipFill>
                <a:blip r:embed="rId12"/>
                <a:stretch>
                  <a:fillRect l="-22500" r="-5000" b="-15217"/>
                </a:stretch>
              </a:blipFill>
            </p:spPr>
            <p:txBody>
              <a:bodyPr/>
              <a:lstStyle/>
              <a:p>
                <a:r>
                  <a:rPr lang="ja-JP" altLang="en-US">
                    <a:noFill/>
                  </a:rPr>
                  <a:t> </a:t>
                </a:r>
              </a:p>
            </p:txBody>
          </p:sp>
        </mc:Fallback>
      </mc:AlternateContent>
      <p:cxnSp>
        <p:nvCxnSpPr>
          <p:cNvPr id="29" name="直線コネクタ 28">
            <a:extLst>
              <a:ext uri="{FF2B5EF4-FFF2-40B4-BE49-F238E27FC236}">
                <a16:creationId xmlns:a16="http://schemas.microsoft.com/office/drawing/2014/main" id="{4C5FACEC-99C3-AEC5-DAF3-A7045DE4611B}"/>
              </a:ext>
            </a:extLst>
          </p:cNvPr>
          <p:cNvCxnSpPr>
            <a:cxnSpLocks/>
          </p:cNvCxnSpPr>
          <p:nvPr/>
        </p:nvCxnSpPr>
        <p:spPr>
          <a:xfrm>
            <a:off x="10964598" y="1558099"/>
            <a:ext cx="0" cy="956186"/>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C6E080B-3A47-C991-53B4-60B4FB0FB706}"/>
                  </a:ext>
                </a:extLst>
              </p:cNvPr>
              <p:cNvSpPr txBox="1"/>
              <p:nvPr/>
            </p:nvSpPr>
            <p:spPr>
              <a:xfrm>
                <a:off x="7673337" y="542543"/>
                <a:ext cx="2794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30" name="テキスト ボックス 29">
                <a:extLst>
                  <a:ext uri="{FF2B5EF4-FFF2-40B4-BE49-F238E27FC236}">
                    <a16:creationId xmlns:a16="http://schemas.microsoft.com/office/drawing/2014/main" id="{DC6E080B-3A47-C991-53B4-60B4FB0FB706}"/>
                  </a:ext>
                </a:extLst>
              </p:cNvPr>
              <p:cNvSpPr txBox="1">
                <a:spLocks noRot="1" noChangeAspect="1" noMove="1" noResize="1" noEditPoints="1" noAdjustHandles="1" noChangeArrowheads="1" noChangeShapeType="1" noTextEdit="1"/>
              </p:cNvSpPr>
              <p:nvPr/>
            </p:nvSpPr>
            <p:spPr>
              <a:xfrm>
                <a:off x="7673337" y="542543"/>
                <a:ext cx="279435" cy="276999"/>
              </a:xfrm>
              <a:prstGeom prst="rect">
                <a:avLst/>
              </a:prstGeom>
              <a:blipFill>
                <a:blip r:embed="rId13"/>
                <a:stretch>
                  <a:fillRect l="-17391" r="-4348"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EE2DE6B7-3F7F-4A4B-9E7E-A5FB821C4140}"/>
                  </a:ext>
                </a:extLst>
              </p:cNvPr>
              <p:cNvSpPr txBox="1"/>
              <p:nvPr/>
            </p:nvSpPr>
            <p:spPr>
              <a:xfrm>
                <a:off x="9563301" y="878259"/>
                <a:ext cx="2847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31" name="テキスト ボックス 30">
                <a:extLst>
                  <a:ext uri="{FF2B5EF4-FFF2-40B4-BE49-F238E27FC236}">
                    <a16:creationId xmlns:a16="http://schemas.microsoft.com/office/drawing/2014/main" id="{EE2DE6B7-3F7F-4A4B-9E7E-A5FB821C4140}"/>
                  </a:ext>
                </a:extLst>
              </p:cNvPr>
              <p:cNvSpPr txBox="1">
                <a:spLocks noRot="1" noChangeAspect="1" noMove="1" noResize="1" noEditPoints="1" noAdjustHandles="1" noChangeArrowheads="1" noChangeShapeType="1" noTextEdit="1"/>
              </p:cNvSpPr>
              <p:nvPr/>
            </p:nvSpPr>
            <p:spPr>
              <a:xfrm>
                <a:off x="9563301" y="878259"/>
                <a:ext cx="284758" cy="276999"/>
              </a:xfrm>
              <a:prstGeom prst="rect">
                <a:avLst/>
              </a:prstGeom>
              <a:blipFill>
                <a:blip r:embed="rId14"/>
                <a:stretch>
                  <a:fillRect l="-17391" r="-6522"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89F87947-D4E4-2D78-932A-66A0210F9CA8}"/>
                  </a:ext>
                </a:extLst>
              </p:cNvPr>
              <p:cNvSpPr txBox="1"/>
              <p:nvPr/>
            </p:nvSpPr>
            <p:spPr>
              <a:xfrm>
                <a:off x="11118725" y="1564469"/>
                <a:ext cx="7998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1</m:t>
                          </m:r>
                        </m:sub>
                      </m:sSub>
                      <m:r>
                        <a:rPr kumimoji="1" lang="en-US" altLang="ja-JP" i="1" smtClean="0">
                          <a:latin typeface="Cambria Math" panose="02040503050406030204" pitchFamily="18" charset="0"/>
                          <a:ea typeface="Cambria Math" panose="02040503050406030204" pitchFamily="18" charset="0"/>
                        </a:rPr>
                        <m:t>&gt;</m:t>
                      </m:r>
                      <m:sSub>
                        <m:sSubPr>
                          <m:ctrlPr>
                            <a:rPr kumimoji="1" lang="en-US" altLang="ja-JP"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𝑆</m:t>
                          </m:r>
                        </m:e>
                        <m:sub>
                          <m:r>
                            <a:rPr kumimoji="1" lang="en-US" altLang="ja-JP" b="0" i="1" smtClean="0">
                              <a:latin typeface="Cambria Math" panose="02040503050406030204" pitchFamily="18" charset="0"/>
                              <a:ea typeface="Cambria Math" panose="02040503050406030204" pitchFamily="18" charset="0"/>
                            </a:rPr>
                            <m:t>2</m:t>
                          </m:r>
                        </m:sub>
                      </m:sSub>
                    </m:oMath>
                  </m:oMathPara>
                </a14:m>
                <a:endParaRPr kumimoji="1" lang="ja-JP" altLang="en-US" dirty="0"/>
              </a:p>
            </p:txBody>
          </p:sp>
        </mc:Choice>
        <mc:Fallback xmlns="">
          <p:sp>
            <p:nvSpPr>
              <p:cNvPr id="32" name="テキスト ボックス 31">
                <a:extLst>
                  <a:ext uri="{FF2B5EF4-FFF2-40B4-BE49-F238E27FC236}">
                    <a16:creationId xmlns:a16="http://schemas.microsoft.com/office/drawing/2014/main" id="{89F87947-D4E4-2D78-932A-66A0210F9CA8}"/>
                  </a:ext>
                </a:extLst>
              </p:cNvPr>
              <p:cNvSpPr txBox="1">
                <a:spLocks noRot="1" noChangeAspect="1" noMove="1" noResize="1" noEditPoints="1" noAdjustHandles="1" noChangeArrowheads="1" noChangeShapeType="1" noTextEdit="1"/>
              </p:cNvSpPr>
              <p:nvPr/>
            </p:nvSpPr>
            <p:spPr>
              <a:xfrm>
                <a:off x="11118725" y="1564469"/>
                <a:ext cx="799834" cy="276999"/>
              </a:xfrm>
              <a:prstGeom prst="rect">
                <a:avLst/>
              </a:prstGeom>
              <a:blipFill>
                <a:blip r:embed="rId15"/>
                <a:stretch>
                  <a:fillRect l="-6107" r="-1527" b="-15556"/>
                </a:stretch>
              </a:blipFill>
            </p:spPr>
            <p:txBody>
              <a:bodyPr/>
              <a:lstStyle/>
              <a:p>
                <a:r>
                  <a:rPr lang="ja-JP" altLang="en-US">
                    <a:noFill/>
                  </a:rPr>
                  <a:t> </a:t>
                </a:r>
              </a:p>
            </p:txBody>
          </p:sp>
        </mc:Fallback>
      </mc:AlternateContent>
      <p:pic>
        <p:nvPicPr>
          <p:cNvPr id="34" name="図 33" descr="グラフィカル ユーザー インターフェイス, グラフ&#10;&#10;自動的に生成された説明">
            <a:extLst>
              <a:ext uri="{FF2B5EF4-FFF2-40B4-BE49-F238E27FC236}">
                <a16:creationId xmlns:a16="http://schemas.microsoft.com/office/drawing/2014/main" id="{D1FC1476-83B3-3ABC-929F-B5AD7FB69887}"/>
              </a:ext>
            </a:extLst>
          </p:cNvPr>
          <p:cNvPicPr>
            <a:picLocks noChangeAspect="1"/>
          </p:cNvPicPr>
          <p:nvPr/>
        </p:nvPicPr>
        <p:blipFill rotWithShape="1">
          <a:blip r:embed="rId16"/>
          <a:srcRect l="10067" t="7435" r="8430" b="5290"/>
          <a:stretch/>
        </p:blipFill>
        <p:spPr>
          <a:xfrm>
            <a:off x="6218139" y="2841266"/>
            <a:ext cx="5833738" cy="3027975"/>
          </a:xfrm>
          <a:prstGeom prst="rect">
            <a:avLst/>
          </a:prstGeom>
        </p:spPr>
      </p:pic>
      <p:sp>
        <p:nvSpPr>
          <p:cNvPr id="38" name="テキスト ボックス 37">
            <a:extLst>
              <a:ext uri="{FF2B5EF4-FFF2-40B4-BE49-F238E27FC236}">
                <a16:creationId xmlns:a16="http://schemas.microsoft.com/office/drawing/2014/main" id="{5981DE7F-F5C1-9126-FFA7-3C72EA3DC279}"/>
              </a:ext>
            </a:extLst>
          </p:cNvPr>
          <p:cNvSpPr txBox="1"/>
          <p:nvPr/>
        </p:nvSpPr>
        <p:spPr>
          <a:xfrm>
            <a:off x="371356" y="6228751"/>
            <a:ext cx="5724644"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実験とモデルの共振がほぼ一致している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7CBE41D2-2122-0435-A417-920B1F189421}"/>
              </a:ext>
            </a:extLst>
          </p:cNvPr>
          <p:cNvSpPr txBox="1"/>
          <p:nvPr/>
        </p:nvSpPr>
        <p:spPr>
          <a:xfrm>
            <a:off x="7095504" y="6228751"/>
            <a:ext cx="3262432"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一次共振の変化をみる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0" name="矢印: 右 39">
            <a:extLst>
              <a:ext uri="{FF2B5EF4-FFF2-40B4-BE49-F238E27FC236}">
                <a16:creationId xmlns:a16="http://schemas.microsoft.com/office/drawing/2014/main" id="{3871AD7A-24D3-EA8A-F361-25E5B9119F31}"/>
              </a:ext>
            </a:extLst>
          </p:cNvPr>
          <p:cNvSpPr/>
          <p:nvPr/>
        </p:nvSpPr>
        <p:spPr>
          <a:xfrm>
            <a:off x="6225638" y="6295110"/>
            <a:ext cx="625152" cy="328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4E6751AD-E8B4-CC2D-0D2E-7348A4658229}"/>
              </a:ext>
            </a:extLst>
          </p:cNvPr>
          <p:cNvSpPr txBox="1"/>
          <p:nvPr/>
        </p:nvSpPr>
        <p:spPr>
          <a:xfrm>
            <a:off x="1071383" y="5804053"/>
            <a:ext cx="3903633" cy="369332"/>
          </a:xfrm>
          <a:prstGeom prst="rect">
            <a:avLst/>
          </a:prstGeom>
          <a:noFill/>
        </p:spPr>
        <p:txBody>
          <a:bodyPr wrap="none" rtlCol="0">
            <a:spAutoFit/>
          </a:bodyPr>
          <a:lstStyle/>
          <a:p>
            <a:r>
              <a:rPr kumimoji="1" lang="ja-JP" altLang="en-US" dirty="0"/>
              <a:t>図</a:t>
            </a:r>
            <a:r>
              <a:rPr kumimoji="1" lang="en-US" altLang="ja-JP" dirty="0"/>
              <a:t>15</a:t>
            </a:r>
            <a:r>
              <a:rPr kumimoji="1" lang="ja-JP" altLang="en-US" dirty="0"/>
              <a:t>　断面積一様な管　周波数応答</a:t>
            </a:r>
          </a:p>
        </p:txBody>
      </p:sp>
      <p:sp>
        <p:nvSpPr>
          <p:cNvPr id="42" name="テキスト ボックス 41">
            <a:extLst>
              <a:ext uri="{FF2B5EF4-FFF2-40B4-BE49-F238E27FC236}">
                <a16:creationId xmlns:a16="http://schemas.microsoft.com/office/drawing/2014/main" id="{27A521C7-CCD3-5E23-61AF-EF92DEE57C80}"/>
              </a:ext>
            </a:extLst>
          </p:cNvPr>
          <p:cNvSpPr txBox="1"/>
          <p:nvPr/>
        </p:nvSpPr>
        <p:spPr>
          <a:xfrm>
            <a:off x="6836943" y="5804053"/>
            <a:ext cx="4596130" cy="369332"/>
          </a:xfrm>
          <a:prstGeom prst="rect">
            <a:avLst/>
          </a:prstGeom>
          <a:noFill/>
        </p:spPr>
        <p:txBody>
          <a:bodyPr wrap="none" rtlCol="0">
            <a:spAutoFit/>
          </a:bodyPr>
          <a:lstStyle/>
          <a:p>
            <a:r>
              <a:rPr kumimoji="1" lang="ja-JP" altLang="en-US" dirty="0"/>
              <a:t>図</a:t>
            </a:r>
            <a:r>
              <a:rPr kumimoji="1" lang="en-US" altLang="ja-JP" dirty="0"/>
              <a:t>16</a:t>
            </a:r>
            <a:r>
              <a:rPr kumimoji="1" lang="ja-JP" altLang="en-US" dirty="0"/>
              <a:t>　断面積一様ではない管　周波数応答</a:t>
            </a:r>
          </a:p>
        </p:txBody>
      </p:sp>
      <p:sp>
        <p:nvSpPr>
          <p:cNvPr id="43" name="テキスト ボックス 42">
            <a:extLst>
              <a:ext uri="{FF2B5EF4-FFF2-40B4-BE49-F238E27FC236}">
                <a16:creationId xmlns:a16="http://schemas.microsoft.com/office/drawing/2014/main" id="{CAC1C7AE-0CB0-5321-EEFB-D1BA527FBCD6}"/>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18170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E353170-5EDA-7A38-DBB7-005D07DA5268}"/>
              </a:ext>
            </a:extLst>
          </p:cNvPr>
          <p:cNvSpPr txBox="1"/>
          <p:nvPr/>
        </p:nvSpPr>
        <p:spPr>
          <a:xfrm>
            <a:off x="360000" y="248033"/>
            <a:ext cx="7571303"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断面積が一様ではない管の一次共振</a:t>
            </a:r>
          </a:p>
        </p:txBody>
      </p:sp>
      <p:pic>
        <p:nvPicPr>
          <p:cNvPr id="5" name="図 4" descr="ダイアグラム&#10;&#10;自動的に生成された説明">
            <a:extLst>
              <a:ext uri="{FF2B5EF4-FFF2-40B4-BE49-F238E27FC236}">
                <a16:creationId xmlns:a16="http://schemas.microsoft.com/office/drawing/2014/main" id="{1BE2AB6D-4ED8-195A-F322-8CD607482BA4}"/>
              </a:ext>
            </a:extLst>
          </p:cNvPr>
          <p:cNvPicPr>
            <a:picLocks noChangeAspect="1"/>
          </p:cNvPicPr>
          <p:nvPr/>
        </p:nvPicPr>
        <p:blipFill>
          <a:blip r:embed="rId3"/>
          <a:stretch>
            <a:fillRect/>
          </a:stretch>
        </p:blipFill>
        <p:spPr>
          <a:xfrm>
            <a:off x="6357389" y="992059"/>
            <a:ext cx="4899701" cy="2312089"/>
          </a:xfrm>
          <a:prstGeom prst="rect">
            <a:avLst/>
          </a:prstGeom>
        </p:spPr>
      </p:pic>
      <p:cxnSp>
        <p:nvCxnSpPr>
          <p:cNvPr id="6" name="直線コネクタ 5">
            <a:extLst>
              <a:ext uri="{FF2B5EF4-FFF2-40B4-BE49-F238E27FC236}">
                <a16:creationId xmlns:a16="http://schemas.microsoft.com/office/drawing/2014/main" id="{8E87490A-627C-62E1-304C-7DD07561E6BA}"/>
              </a:ext>
            </a:extLst>
          </p:cNvPr>
          <p:cNvCxnSpPr>
            <a:cxnSpLocks/>
          </p:cNvCxnSpPr>
          <p:nvPr/>
        </p:nvCxnSpPr>
        <p:spPr>
          <a:xfrm>
            <a:off x="717688" y="1318804"/>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7" name="直線コネクタ 6">
            <a:extLst>
              <a:ext uri="{FF2B5EF4-FFF2-40B4-BE49-F238E27FC236}">
                <a16:creationId xmlns:a16="http://schemas.microsoft.com/office/drawing/2014/main" id="{A8A43164-D428-F552-5500-EDA610001D65}"/>
              </a:ext>
            </a:extLst>
          </p:cNvPr>
          <p:cNvCxnSpPr>
            <a:cxnSpLocks/>
          </p:cNvCxnSpPr>
          <p:nvPr/>
        </p:nvCxnSpPr>
        <p:spPr>
          <a:xfrm>
            <a:off x="2331884" y="1318804"/>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8" name="直線コネクタ 7">
            <a:extLst>
              <a:ext uri="{FF2B5EF4-FFF2-40B4-BE49-F238E27FC236}">
                <a16:creationId xmlns:a16="http://schemas.microsoft.com/office/drawing/2014/main" id="{25C6AA33-BF30-10EA-E10E-2A37A7D402F7}"/>
              </a:ext>
            </a:extLst>
          </p:cNvPr>
          <p:cNvCxnSpPr>
            <a:cxnSpLocks/>
          </p:cNvCxnSpPr>
          <p:nvPr/>
        </p:nvCxnSpPr>
        <p:spPr>
          <a:xfrm>
            <a:off x="2331884" y="1673367"/>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9" name="直線コネクタ 8">
            <a:extLst>
              <a:ext uri="{FF2B5EF4-FFF2-40B4-BE49-F238E27FC236}">
                <a16:creationId xmlns:a16="http://schemas.microsoft.com/office/drawing/2014/main" id="{8DEB0CB9-F35E-3797-0602-14D18DF1854D}"/>
              </a:ext>
            </a:extLst>
          </p:cNvPr>
          <p:cNvCxnSpPr>
            <a:cxnSpLocks/>
          </p:cNvCxnSpPr>
          <p:nvPr/>
        </p:nvCxnSpPr>
        <p:spPr>
          <a:xfrm>
            <a:off x="2331884" y="2027930"/>
            <a:ext cx="0" cy="354563"/>
          </a:xfrm>
          <a:prstGeom prst="line">
            <a:avLst/>
          </a:prstGeom>
        </p:spPr>
        <p:style>
          <a:lnRef idx="3">
            <a:schemeClr val="dk1"/>
          </a:lnRef>
          <a:fillRef idx="0">
            <a:schemeClr val="dk1"/>
          </a:fillRef>
          <a:effectRef idx="2">
            <a:schemeClr val="dk1"/>
          </a:effectRef>
          <a:fontRef idx="minor">
            <a:schemeClr val="tx1"/>
          </a:fontRef>
        </p:style>
      </p:cxnSp>
      <p:cxnSp>
        <p:nvCxnSpPr>
          <p:cNvPr id="10" name="直線コネクタ 9">
            <a:extLst>
              <a:ext uri="{FF2B5EF4-FFF2-40B4-BE49-F238E27FC236}">
                <a16:creationId xmlns:a16="http://schemas.microsoft.com/office/drawing/2014/main" id="{74159D92-ABDA-88A2-BD60-632902342D0E}"/>
              </a:ext>
            </a:extLst>
          </p:cNvPr>
          <p:cNvCxnSpPr>
            <a:cxnSpLocks/>
          </p:cNvCxnSpPr>
          <p:nvPr/>
        </p:nvCxnSpPr>
        <p:spPr>
          <a:xfrm>
            <a:off x="717688" y="2382493"/>
            <a:ext cx="1614196" cy="0"/>
          </a:xfrm>
          <a:prstGeom prst="line">
            <a:avLst/>
          </a:prstGeom>
        </p:spPr>
        <p:style>
          <a:lnRef idx="3">
            <a:schemeClr val="dk1"/>
          </a:lnRef>
          <a:fillRef idx="0">
            <a:schemeClr val="dk1"/>
          </a:fillRef>
          <a:effectRef idx="2">
            <a:schemeClr val="dk1"/>
          </a:effectRef>
          <a:fontRef idx="minor">
            <a:schemeClr val="tx1"/>
          </a:fontRef>
        </p:style>
      </p:cxnSp>
      <p:cxnSp>
        <p:nvCxnSpPr>
          <p:cNvPr id="11" name="直線コネクタ 10">
            <a:extLst>
              <a:ext uri="{FF2B5EF4-FFF2-40B4-BE49-F238E27FC236}">
                <a16:creationId xmlns:a16="http://schemas.microsoft.com/office/drawing/2014/main" id="{E6A3EBD8-6048-B520-0176-170DD1E4DF0E}"/>
              </a:ext>
            </a:extLst>
          </p:cNvPr>
          <p:cNvCxnSpPr>
            <a:cxnSpLocks/>
          </p:cNvCxnSpPr>
          <p:nvPr/>
        </p:nvCxnSpPr>
        <p:spPr>
          <a:xfrm>
            <a:off x="2331884" y="2027930"/>
            <a:ext cx="2295330" cy="0"/>
          </a:xfrm>
          <a:prstGeom prst="line">
            <a:avLst/>
          </a:prstGeom>
        </p:spPr>
        <p:style>
          <a:lnRef idx="3">
            <a:schemeClr val="dk1"/>
          </a:lnRef>
          <a:fillRef idx="0">
            <a:schemeClr val="dk1"/>
          </a:fillRef>
          <a:effectRef idx="2">
            <a:schemeClr val="dk1"/>
          </a:effectRef>
          <a:fontRef idx="minor">
            <a:schemeClr val="tx1"/>
          </a:fontRef>
        </p:style>
      </p:cxnSp>
      <p:cxnSp>
        <p:nvCxnSpPr>
          <p:cNvPr id="12" name="直線コネクタ 11">
            <a:extLst>
              <a:ext uri="{FF2B5EF4-FFF2-40B4-BE49-F238E27FC236}">
                <a16:creationId xmlns:a16="http://schemas.microsoft.com/office/drawing/2014/main" id="{3A220637-8F77-B83B-1F31-5F7486D26920}"/>
              </a:ext>
            </a:extLst>
          </p:cNvPr>
          <p:cNvCxnSpPr/>
          <p:nvPr/>
        </p:nvCxnSpPr>
        <p:spPr>
          <a:xfrm>
            <a:off x="717688" y="1318804"/>
            <a:ext cx="0" cy="106368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14E4A41-EEF6-FC94-2249-77B61365A918}"/>
                  </a:ext>
                </a:extLst>
              </p:cNvPr>
              <p:cNvSpPr txBox="1"/>
              <p:nvPr/>
            </p:nvSpPr>
            <p:spPr>
              <a:xfrm>
                <a:off x="445177" y="947363"/>
                <a:ext cx="545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ja-JP" altLang="en-US" b="0" i="1" smtClean="0">
                          <a:latin typeface="Cambria Math" panose="02040503050406030204" pitchFamily="18" charset="0"/>
                        </a:rPr>
                        <m:t>𝜔</m:t>
                      </m:r>
                    </m:oMath>
                  </m:oMathPara>
                </a14:m>
                <a:endParaRPr kumimoji="1" lang="ja-JP" altLang="en-US" dirty="0"/>
              </a:p>
            </p:txBody>
          </p:sp>
        </mc:Choice>
        <mc:Fallback xmlns="">
          <p:sp>
            <p:nvSpPr>
              <p:cNvPr id="19" name="テキスト ボックス 18">
                <a:extLst>
                  <a:ext uri="{FF2B5EF4-FFF2-40B4-BE49-F238E27FC236}">
                    <a16:creationId xmlns:a16="http://schemas.microsoft.com/office/drawing/2014/main" id="{814E4A41-EEF6-FC94-2249-77B61365A918}"/>
                  </a:ext>
                </a:extLst>
              </p:cNvPr>
              <p:cNvSpPr txBox="1">
                <a:spLocks noRot="1" noChangeAspect="1" noMove="1" noResize="1" noEditPoints="1" noAdjustHandles="1" noChangeArrowheads="1" noChangeShapeType="1" noTextEdit="1"/>
              </p:cNvSpPr>
              <p:nvPr/>
            </p:nvSpPr>
            <p:spPr>
              <a:xfrm>
                <a:off x="445177" y="947363"/>
                <a:ext cx="545021" cy="276999"/>
              </a:xfrm>
              <a:prstGeom prst="rect">
                <a:avLst/>
              </a:prstGeom>
              <a:blipFill>
                <a:blip r:embed="rId4"/>
                <a:stretch>
                  <a:fillRect l="-7865" r="-5618" b="-15217"/>
                </a:stretch>
              </a:blipFill>
            </p:spPr>
            <p:txBody>
              <a:bodyPr/>
              <a:lstStyle/>
              <a:p>
                <a:r>
                  <a:rPr lang="ja-JP" altLang="en-US">
                    <a:noFill/>
                  </a:rPr>
                  <a:t> </a:t>
                </a:r>
              </a:p>
            </p:txBody>
          </p:sp>
        </mc:Fallback>
      </mc:AlternateContent>
      <p:cxnSp>
        <p:nvCxnSpPr>
          <p:cNvPr id="20" name="直線コネクタ 19">
            <a:extLst>
              <a:ext uri="{FF2B5EF4-FFF2-40B4-BE49-F238E27FC236}">
                <a16:creationId xmlns:a16="http://schemas.microsoft.com/office/drawing/2014/main" id="{9511BC9F-32A0-630B-B2A2-742EA83C5AED}"/>
              </a:ext>
            </a:extLst>
          </p:cNvPr>
          <p:cNvCxnSpPr>
            <a:cxnSpLocks/>
          </p:cNvCxnSpPr>
          <p:nvPr/>
        </p:nvCxnSpPr>
        <p:spPr>
          <a:xfrm>
            <a:off x="717688" y="2382493"/>
            <a:ext cx="0" cy="600571"/>
          </a:xfrm>
          <a:prstGeom prst="line">
            <a:avLst/>
          </a:prstGeom>
        </p:spPr>
        <p:style>
          <a:lnRef idx="2">
            <a:schemeClr val="dk1"/>
          </a:lnRef>
          <a:fillRef idx="0">
            <a:schemeClr val="dk1"/>
          </a:fillRef>
          <a:effectRef idx="1">
            <a:schemeClr val="dk1"/>
          </a:effectRef>
          <a:fontRef idx="minor">
            <a:schemeClr val="tx1"/>
          </a:fontRef>
        </p:style>
      </p:cxnSp>
      <p:cxnSp>
        <p:nvCxnSpPr>
          <p:cNvPr id="21" name="直線矢印コネクタ 20">
            <a:extLst>
              <a:ext uri="{FF2B5EF4-FFF2-40B4-BE49-F238E27FC236}">
                <a16:creationId xmlns:a16="http://schemas.microsoft.com/office/drawing/2014/main" id="{536A896F-DDD4-AB33-4EF5-34117E1254E0}"/>
              </a:ext>
            </a:extLst>
          </p:cNvPr>
          <p:cNvCxnSpPr/>
          <p:nvPr/>
        </p:nvCxnSpPr>
        <p:spPr>
          <a:xfrm>
            <a:off x="717688" y="2815916"/>
            <a:ext cx="47456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DA1392EA-C594-700F-C99C-A51080290CB2}"/>
                  </a:ext>
                </a:extLst>
              </p:cNvPr>
              <p:cNvSpPr txBox="1"/>
              <p:nvPr/>
            </p:nvSpPr>
            <p:spPr>
              <a:xfrm>
                <a:off x="643043" y="2983064"/>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22" name="テキスト ボックス 21">
                <a:extLst>
                  <a:ext uri="{FF2B5EF4-FFF2-40B4-BE49-F238E27FC236}">
                    <a16:creationId xmlns:a16="http://schemas.microsoft.com/office/drawing/2014/main" id="{DA1392EA-C594-700F-C99C-A51080290CB2}"/>
                  </a:ext>
                </a:extLst>
              </p:cNvPr>
              <p:cNvSpPr txBox="1">
                <a:spLocks noRot="1" noChangeAspect="1" noMove="1" noResize="1" noEditPoints="1" noAdjustHandles="1" noChangeArrowheads="1" noChangeShapeType="1" noTextEdit="1"/>
              </p:cNvSpPr>
              <p:nvPr/>
            </p:nvSpPr>
            <p:spPr>
              <a:xfrm>
                <a:off x="643043" y="2983064"/>
                <a:ext cx="193964" cy="276999"/>
              </a:xfrm>
              <a:prstGeom prst="rect">
                <a:avLst/>
              </a:prstGeom>
              <a:blipFill>
                <a:blip r:embed="rId5"/>
                <a:stretch>
                  <a:fillRect l="-25000" r="-25000" b="-6522"/>
                </a:stretch>
              </a:blipFill>
            </p:spPr>
            <p:txBody>
              <a:bodyPr/>
              <a:lstStyle/>
              <a:p>
                <a:r>
                  <a:rPr lang="ja-JP" altLang="en-US">
                    <a:noFill/>
                  </a:rPr>
                  <a:t> </a:t>
                </a:r>
              </a:p>
            </p:txBody>
          </p:sp>
        </mc:Fallback>
      </mc:AlternateContent>
      <p:cxnSp>
        <p:nvCxnSpPr>
          <p:cNvPr id="23" name="直線コネクタ 22">
            <a:extLst>
              <a:ext uri="{FF2B5EF4-FFF2-40B4-BE49-F238E27FC236}">
                <a16:creationId xmlns:a16="http://schemas.microsoft.com/office/drawing/2014/main" id="{45C17DC6-C032-57BE-5963-7129B9DA2E3B}"/>
              </a:ext>
            </a:extLst>
          </p:cNvPr>
          <p:cNvCxnSpPr>
            <a:cxnSpLocks/>
          </p:cNvCxnSpPr>
          <p:nvPr/>
        </p:nvCxnSpPr>
        <p:spPr>
          <a:xfrm>
            <a:off x="2331884" y="2382493"/>
            <a:ext cx="0" cy="60057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EDA17E7-7A45-C819-915F-8C8AD0E37A19}"/>
                  </a:ext>
                </a:extLst>
              </p:cNvPr>
              <p:cNvSpPr txBox="1"/>
              <p:nvPr/>
            </p:nvSpPr>
            <p:spPr>
              <a:xfrm>
                <a:off x="5272953" y="2931578"/>
                <a:ext cx="380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CEDA17E7-7A45-C819-915F-8C8AD0E37A19}"/>
                  </a:ext>
                </a:extLst>
              </p:cNvPr>
              <p:cNvSpPr txBox="1">
                <a:spLocks noRot="1" noChangeAspect="1" noMove="1" noResize="1" noEditPoints="1" noAdjustHandles="1" noChangeArrowheads="1" noChangeShapeType="1" noTextEdit="1"/>
              </p:cNvSpPr>
              <p:nvPr/>
            </p:nvSpPr>
            <p:spPr>
              <a:xfrm>
                <a:off x="5272953" y="2931578"/>
                <a:ext cx="380810" cy="369332"/>
              </a:xfrm>
              <a:prstGeom prst="rect">
                <a:avLst/>
              </a:prstGeom>
              <a:blipFill>
                <a:blip r:embed="rId6"/>
                <a:stretch>
                  <a:fillRect/>
                </a:stretch>
              </a:blipFill>
            </p:spPr>
            <p:txBody>
              <a:bodyPr/>
              <a:lstStyle/>
              <a:p>
                <a:r>
                  <a:rPr lang="ja-JP" altLang="en-US">
                    <a:noFill/>
                  </a:rPr>
                  <a:t> </a:t>
                </a:r>
              </a:p>
            </p:txBody>
          </p:sp>
        </mc:Fallback>
      </mc:AlternateContent>
      <p:cxnSp>
        <p:nvCxnSpPr>
          <p:cNvPr id="25" name="直線コネクタ 24">
            <a:extLst>
              <a:ext uri="{FF2B5EF4-FFF2-40B4-BE49-F238E27FC236}">
                <a16:creationId xmlns:a16="http://schemas.microsoft.com/office/drawing/2014/main" id="{7456C25B-EDD6-3C7B-328F-A6BF5D4E9647}"/>
              </a:ext>
            </a:extLst>
          </p:cNvPr>
          <p:cNvCxnSpPr>
            <a:cxnSpLocks/>
          </p:cNvCxnSpPr>
          <p:nvPr/>
        </p:nvCxnSpPr>
        <p:spPr>
          <a:xfrm>
            <a:off x="4627214" y="1673366"/>
            <a:ext cx="0" cy="35456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E72E3E1A-21E1-17FB-8D80-1A9F00473993}"/>
                  </a:ext>
                </a:extLst>
              </p:cNvPr>
              <p:cNvSpPr txBox="1"/>
              <p:nvPr/>
            </p:nvSpPr>
            <p:spPr>
              <a:xfrm>
                <a:off x="2211947" y="2977745"/>
                <a:ext cx="2398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𝑙</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26" name="テキスト ボックス 25">
                <a:extLst>
                  <a:ext uri="{FF2B5EF4-FFF2-40B4-BE49-F238E27FC236}">
                    <a16:creationId xmlns:a16="http://schemas.microsoft.com/office/drawing/2014/main" id="{E72E3E1A-21E1-17FB-8D80-1A9F00473993}"/>
                  </a:ext>
                </a:extLst>
              </p:cNvPr>
              <p:cNvSpPr txBox="1">
                <a:spLocks noRot="1" noChangeAspect="1" noMove="1" noResize="1" noEditPoints="1" noAdjustHandles="1" noChangeArrowheads="1" noChangeShapeType="1" noTextEdit="1"/>
              </p:cNvSpPr>
              <p:nvPr/>
            </p:nvSpPr>
            <p:spPr>
              <a:xfrm>
                <a:off x="2211947" y="2977745"/>
                <a:ext cx="239873" cy="276999"/>
              </a:xfrm>
              <a:prstGeom prst="rect">
                <a:avLst/>
              </a:prstGeom>
              <a:blipFill>
                <a:blip r:embed="rId7"/>
                <a:stretch>
                  <a:fillRect l="-20513" r="-7692"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33389B5A-6006-1474-22B7-92B332BBA4BB}"/>
                  </a:ext>
                </a:extLst>
              </p:cNvPr>
              <p:cNvSpPr txBox="1"/>
              <p:nvPr/>
            </p:nvSpPr>
            <p:spPr>
              <a:xfrm>
                <a:off x="4504615" y="2984116"/>
                <a:ext cx="2451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𝑙</m:t>
                          </m:r>
                        </m:e>
                        <m:sub>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27" name="テキスト ボックス 26">
                <a:extLst>
                  <a:ext uri="{FF2B5EF4-FFF2-40B4-BE49-F238E27FC236}">
                    <a16:creationId xmlns:a16="http://schemas.microsoft.com/office/drawing/2014/main" id="{33389B5A-6006-1474-22B7-92B332BBA4BB}"/>
                  </a:ext>
                </a:extLst>
              </p:cNvPr>
              <p:cNvSpPr txBox="1">
                <a:spLocks noRot="1" noChangeAspect="1" noMove="1" noResize="1" noEditPoints="1" noAdjustHandles="1" noChangeArrowheads="1" noChangeShapeType="1" noTextEdit="1"/>
              </p:cNvSpPr>
              <p:nvPr/>
            </p:nvSpPr>
            <p:spPr>
              <a:xfrm>
                <a:off x="4504615" y="2984116"/>
                <a:ext cx="245195" cy="276999"/>
              </a:xfrm>
              <a:prstGeom prst="rect">
                <a:avLst/>
              </a:prstGeom>
              <a:blipFill>
                <a:blip r:embed="rId8"/>
                <a:stretch>
                  <a:fillRect l="-22500" r="-5000" b="-15556"/>
                </a:stretch>
              </a:blipFill>
            </p:spPr>
            <p:txBody>
              <a:bodyPr/>
              <a:lstStyle/>
              <a:p>
                <a:r>
                  <a:rPr lang="ja-JP" altLang="en-US">
                    <a:noFill/>
                  </a:rPr>
                  <a:t> </a:t>
                </a:r>
              </a:p>
            </p:txBody>
          </p:sp>
        </mc:Fallback>
      </mc:AlternateContent>
      <p:cxnSp>
        <p:nvCxnSpPr>
          <p:cNvPr id="28" name="直線コネクタ 27">
            <a:extLst>
              <a:ext uri="{FF2B5EF4-FFF2-40B4-BE49-F238E27FC236}">
                <a16:creationId xmlns:a16="http://schemas.microsoft.com/office/drawing/2014/main" id="{8EDD7824-F709-E41E-F2E5-2E28966D2852}"/>
              </a:ext>
            </a:extLst>
          </p:cNvPr>
          <p:cNvCxnSpPr>
            <a:cxnSpLocks/>
          </p:cNvCxnSpPr>
          <p:nvPr/>
        </p:nvCxnSpPr>
        <p:spPr>
          <a:xfrm>
            <a:off x="4627213" y="2021559"/>
            <a:ext cx="0" cy="956186"/>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A4DE16B3-CBC5-5AF4-860B-1EA2DE56FC32}"/>
                  </a:ext>
                </a:extLst>
              </p:cNvPr>
              <p:cNvSpPr txBox="1"/>
              <p:nvPr/>
            </p:nvSpPr>
            <p:spPr>
              <a:xfrm>
                <a:off x="1335952" y="1006003"/>
                <a:ext cx="2794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29" name="テキスト ボックス 28">
                <a:extLst>
                  <a:ext uri="{FF2B5EF4-FFF2-40B4-BE49-F238E27FC236}">
                    <a16:creationId xmlns:a16="http://schemas.microsoft.com/office/drawing/2014/main" id="{A4DE16B3-CBC5-5AF4-860B-1EA2DE56FC32}"/>
                  </a:ext>
                </a:extLst>
              </p:cNvPr>
              <p:cNvSpPr txBox="1">
                <a:spLocks noRot="1" noChangeAspect="1" noMove="1" noResize="1" noEditPoints="1" noAdjustHandles="1" noChangeArrowheads="1" noChangeShapeType="1" noTextEdit="1"/>
              </p:cNvSpPr>
              <p:nvPr/>
            </p:nvSpPr>
            <p:spPr>
              <a:xfrm>
                <a:off x="1335952" y="1006003"/>
                <a:ext cx="279435" cy="276999"/>
              </a:xfrm>
              <a:prstGeom prst="rect">
                <a:avLst/>
              </a:prstGeom>
              <a:blipFill>
                <a:blip r:embed="rId9"/>
                <a:stretch>
                  <a:fillRect l="-15217" r="-6522" b="-1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9B2BF50-D432-B410-B1DC-0A24BF0795E7}"/>
                  </a:ext>
                </a:extLst>
              </p:cNvPr>
              <p:cNvSpPr txBox="1"/>
              <p:nvPr/>
            </p:nvSpPr>
            <p:spPr>
              <a:xfrm>
                <a:off x="3225916" y="1341719"/>
                <a:ext cx="2847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30" name="テキスト ボックス 29">
                <a:extLst>
                  <a:ext uri="{FF2B5EF4-FFF2-40B4-BE49-F238E27FC236}">
                    <a16:creationId xmlns:a16="http://schemas.microsoft.com/office/drawing/2014/main" id="{49B2BF50-D432-B410-B1DC-0A24BF0795E7}"/>
                  </a:ext>
                </a:extLst>
              </p:cNvPr>
              <p:cNvSpPr txBox="1">
                <a:spLocks noRot="1" noChangeAspect="1" noMove="1" noResize="1" noEditPoints="1" noAdjustHandles="1" noChangeArrowheads="1" noChangeShapeType="1" noTextEdit="1"/>
              </p:cNvSpPr>
              <p:nvPr/>
            </p:nvSpPr>
            <p:spPr>
              <a:xfrm>
                <a:off x="3225916" y="1341719"/>
                <a:ext cx="284758" cy="276999"/>
              </a:xfrm>
              <a:prstGeom prst="rect">
                <a:avLst/>
              </a:prstGeom>
              <a:blipFill>
                <a:blip r:embed="rId10"/>
                <a:stretch>
                  <a:fillRect l="-14894" r="-6383" b="-15217"/>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3CEEEE72-6002-7060-A7C1-854C80A0B07A}"/>
              </a:ext>
            </a:extLst>
          </p:cNvPr>
          <p:cNvSpPr txBox="1"/>
          <p:nvPr/>
        </p:nvSpPr>
        <p:spPr>
          <a:xfrm>
            <a:off x="1049294" y="3340375"/>
            <a:ext cx="3211135" cy="369332"/>
          </a:xfrm>
          <a:prstGeom prst="rect">
            <a:avLst/>
          </a:prstGeom>
          <a:noFill/>
        </p:spPr>
        <p:txBody>
          <a:bodyPr wrap="none" rtlCol="0">
            <a:spAutoFit/>
          </a:bodyPr>
          <a:lstStyle/>
          <a:p>
            <a:r>
              <a:rPr kumimoji="1" lang="ja-JP" altLang="en-US" dirty="0"/>
              <a:t>図</a:t>
            </a:r>
            <a:r>
              <a:rPr kumimoji="1" lang="en-US" altLang="ja-JP" dirty="0"/>
              <a:t>17</a:t>
            </a:r>
            <a:r>
              <a:rPr kumimoji="1" lang="ja-JP" altLang="en-US" dirty="0"/>
              <a:t>　断面積一様ではない管</a:t>
            </a:r>
          </a:p>
        </p:txBody>
      </p:sp>
      <p:sp>
        <p:nvSpPr>
          <p:cNvPr id="32" name="テキスト ボックス 31">
            <a:extLst>
              <a:ext uri="{FF2B5EF4-FFF2-40B4-BE49-F238E27FC236}">
                <a16:creationId xmlns:a16="http://schemas.microsoft.com/office/drawing/2014/main" id="{B1CE4133-1AD9-4A00-C21C-0E3831CC5C04}"/>
              </a:ext>
            </a:extLst>
          </p:cNvPr>
          <p:cNvSpPr txBox="1"/>
          <p:nvPr/>
        </p:nvSpPr>
        <p:spPr>
          <a:xfrm>
            <a:off x="6588088" y="3343613"/>
            <a:ext cx="4980851" cy="369332"/>
          </a:xfrm>
          <a:prstGeom prst="rect">
            <a:avLst/>
          </a:prstGeom>
          <a:noFill/>
        </p:spPr>
        <p:txBody>
          <a:bodyPr wrap="none" rtlCol="0">
            <a:spAutoFit/>
          </a:bodyPr>
          <a:lstStyle/>
          <a:p>
            <a:r>
              <a:rPr kumimoji="1" lang="ja-JP" altLang="en-US" dirty="0"/>
              <a:t>図</a:t>
            </a:r>
            <a:r>
              <a:rPr kumimoji="1" lang="en-US" altLang="ja-JP" dirty="0"/>
              <a:t>18</a:t>
            </a:r>
            <a:r>
              <a:rPr kumimoji="1" lang="ja-JP" altLang="en-US" dirty="0"/>
              <a:t>　図</a:t>
            </a:r>
            <a:r>
              <a:rPr kumimoji="1" lang="en-US" altLang="ja-JP" dirty="0"/>
              <a:t>17</a:t>
            </a:r>
            <a:r>
              <a:rPr kumimoji="1" lang="ja-JP" altLang="en-US" dirty="0"/>
              <a:t>における長さによる</a:t>
            </a:r>
            <a:r>
              <a:rPr kumimoji="1" lang="en-US" altLang="ja-JP" dirty="0"/>
              <a:t>1</a:t>
            </a:r>
            <a:r>
              <a:rPr kumimoji="1" lang="ja-JP" altLang="en-US" dirty="0"/>
              <a:t>次共振の変化</a:t>
            </a:r>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F7AEC790-9437-C86E-58DF-8B328443922B}"/>
                  </a:ext>
                </a:extLst>
              </p:cNvPr>
              <p:cNvSpPr txBox="1"/>
              <p:nvPr/>
            </p:nvSpPr>
            <p:spPr>
              <a:xfrm>
                <a:off x="4349893" y="1239720"/>
                <a:ext cx="7998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1</m:t>
                          </m:r>
                        </m:sub>
                      </m:sSub>
                      <m:r>
                        <a:rPr kumimoji="1" lang="en-US" altLang="ja-JP" i="1" smtClean="0">
                          <a:latin typeface="Cambria Math" panose="02040503050406030204" pitchFamily="18" charset="0"/>
                          <a:ea typeface="Cambria Math" panose="02040503050406030204" pitchFamily="18" charset="0"/>
                        </a:rPr>
                        <m:t>&gt;</m:t>
                      </m:r>
                      <m:sSub>
                        <m:sSubPr>
                          <m:ctrlPr>
                            <a:rPr kumimoji="1" lang="en-US" altLang="ja-JP"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𝑆</m:t>
                          </m:r>
                        </m:e>
                        <m:sub>
                          <m:r>
                            <a:rPr kumimoji="1" lang="en-US" altLang="ja-JP" b="0" i="1" smtClean="0">
                              <a:latin typeface="Cambria Math" panose="02040503050406030204" pitchFamily="18" charset="0"/>
                              <a:ea typeface="Cambria Math" panose="02040503050406030204" pitchFamily="18" charset="0"/>
                            </a:rPr>
                            <m:t>2</m:t>
                          </m:r>
                        </m:sub>
                      </m:sSub>
                    </m:oMath>
                  </m:oMathPara>
                </a14:m>
                <a:endParaRPr kumimoji="1" lang="ja-JP" altLang="en-US" dirty="0"/>
              </a:p>
            </p:txBody>
          </p:sp>
        </mc:Choice>
        <mc:Fallback xmlns="">
          <p:sp>
            <p:nvSpPr>
              <p:cNvPr id="34" name="テキスト ボックス 33">
                <a:extLst>
                  <a:ext uri="{FF2B5EF4-FFF2-40B4-BE49-F238E27FC236}">
                    <a16:creationId xmlns:a16="http://schemas.microsoft.com/office/drawing/2014/main" id="{F7AEC790-9437-C86E-58DF-8B328443922B}"/>
                  </a:ext>
                </a:extLst>
              </p:cNvPr>
              <p:cNvSpPr txBox="1">
                <a:spLocks noRot="1" noChangeAspect="1" noMove="1" noResize="1" noEditPoints="1" noAdjustHandles="1" noChangeArrowheads="1" noChangeShapeType="1" noTextEdit="1"/>
              </p:cNvSpPr>
              <p:nvPr/>
            </p:nvSpPr>
            <p:spPr>
              <a:xfrm>
                <a:off x="4349893" y="1239720"/>
                <a:ext cx="799834" cy="276999"/>
              </a:xfrm>
              <a:prstGeom prst="rect">
                <a:avLst/>
              </a:prstGeom>
              <a:blipFill>
                <a:blip r:embed="rId11"/>
                <a:stretch>
                  <a:fillRect l="-6107" r="-1527" b="-15217"/>
                </a:stretch>
              </a:blipFill>
            </p:spPr>
            <p:txBody>
              <a:bodyPr/>
              <a:lstStyle/>
              <a:p>
                <a:r>
                  <a:rPr lang="ja-JP" altLang="en-US">
                    <a:noFill/>
                  </a:rPr>
                  <a:t> </a:t>
                </a:r>
              </a:p>
            </p:txBody>
          </p:sp>
        </mc:Fallback>
      </mc:AlternateContent>
      <p:sp>
        <p:nvSpPr>
          <p:cNvPr id="40" name="テキスト ボックス 39">
            <a:extLst>
              <a:ext uri="{FF2B5EF4-FFF2-40B4-BE49-F238E27FC236}">
                <a16:creationId xmlns:a16="http://schemas.microsoft.com/office/drawing/2014/main" id="{42E54449-31EB-F695-6EBC-A27FC439A370}"/>
              </a:ext>
            </a:extLst>
          </p:cNvPr>
          <p:cNvSpPr txBox="1"/>
          <p:nvPr/>
        </p:nvSpPr>
        <p:spPr>
          <a:xfrm>
            <a:off x="2896274" y="4606453"/>
            <a:ext cx="2492990" cy="369332"/>
          </a:xfrm>
          <a:prstGeom prst="rect">
            <a:avLst/>
          </a:prstGeom>
          <a:noFill/>
        </p:spPr>
        <p:txBody>
          <a:bodyPr wrap="none" rtlCol="0">
            <a:spAutoFit/>
          </a:bodyPr>
          <a:lstStyle/>
          <a:p>
            <a:r>
              <a:rPr lang="ja-JP" altLang="en-US" dirty="0">
                <a:latin typeface="ＭＳ ゴシック" panose="020B0609070205080204" pitchFamily="49" charset="-128"/>
                <a:ea typeface="ＭＳ ゴシック" panose="020B0609070205080204" pitchFamily="49" charset="-128"/>
              </a:rPr>
              <a:t>断面積一様ではない管</a:t>
            </a:r>
            <a:endParaRPr kumimoji="1" lang="ja-JP" altLang="en-US" dirty="0">
              <a:latin typeface="ＭＳ ゴシック" panose="020B0609070205080204" pitchFamily="49" charset="-128"/>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4B86103D-DAC9-8F6C-B886-9CF8BC529D10}"/>
              </a:ext>
            </a:extLst>
          </p:cNvPr>
          <p:cNvSpPr txBox="1"/>
          <p:nvPr/>
        </p:nvSpPr>
        <p:spPr>
          <a:xfrm>
            <a:off x="6779814" y="4314492"/>
            <a:ext cx="233910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断面積一様な管</a:t>
            </a: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23150697-3005-9F86-FB1D-A60BB000D4AF}"/>
                  </a:ext>
                </a:extLst>
              </p:cNvPr>
              <p:cNvSpPr txBox="1"/>
              <p:nvPr/>
            </p:nvSpPr>
            <p:spPr>
              <a:xfrm>
                <a:off x="5891447" y="4285307"/>
                <a:ext cx="423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oMath>
                  </m:oMathPara>
                </a14:m>
                <a:endParaRPr kumimoji="1" lang="ja-JP" altLang="en-US" sz="3200" dirty="0"/>
              </a:p>
            </p:txBody>
          </p:sp>
        </mc:Choice>
        <mc:Fallback xmlns="">
          <p:sp>
            <p:nvSpPr>
              <p:cNvPr id="42" name="テキスト ボックス 41">
                <a:extLst>
                  <a:ext uri="{FF2B5EF4-FFF2-40B4-BE49-F238E27FC236}">
                    <a16:creationId xmlns:a16="http://schemas.microsoft.com/office/drawing/2014/main" id="{23150697-3005-9F86-FB1D-A60BB000D4AF}"/>
                  </a:ext>
                </a:extLst>
              </p:cNvPr>
              <p:cNvSpPr txBox="1">
                <a:spLocks noRot="1" noChangeAspect="1" noMove="1" noResize="1" noEditPoints="1" noAdjustHandles="1" noChangeArrowheads="1" noChangeShapeType="1" noTextEdit="1"/>
              </p:cNvSpPr>
              <p:nvPr/>
            </p:nvSpPr>
            <p:spPr>
              <a:xfrm>
                <a:off x="5891447" y="4285307"/>
                <a:ext cx="423193" cy="492443"/>
              </a:xfrm>
              <a:prstGeom prst="rect">
                <a:avLst/>
              </a:prstGeom>
              <a:blipFill>
                <a:blip r:embed="rId12"/>
                <a:stretch>
                  <a:fillRect/>
                </a:stretch>
              </a:blipFill>
            </p:spPr>
            <p:txBody>
              <a:bodyPr/>
              <a:lstStyle/>
              <a:p>
                <a:r>
                  <a:rPr lang="ja-JP" altLang="en-US">
                    <a:noFill/>
                  </a:rPr>
                  <a:t> </a:t>
                </a:r>
              </a:p>
            </p:txBody>
          </p:sp>
        </mc:Fallback>
      </mc:AlternateContent>
      <p:sp>
        <p:nvSpPr>
          <p:cNvPr id="43" name="正方形/長方形 42">
            <a:extLst>
              <a:ext uri="{FF2B5EF4-FFF2-40B4-BE49-F238E27FC236}">
                <a16:creationId xmlns:a16="http://schemas.microsoft.com/office/drawing/2014/main" id="{41612B3D-C135-1529-F233-6AAB83061C98}"/>
              </a:ext>
            </a:extLst>
          </p:cNvPr>
          <p:cNvSpPr/>
          <p:nvPr/>
        </p:nvSpPr>
        <p:spPr>
          <a:xfrm>
            <a:off x="1879385" y="3905801"/>
            <a:ext cx="8433230" cy="11915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63127EF-D962-95A7-9339-8D84CAF4BD12}"/>
              </a:ext>
            </a:extLst>
          </p:cNvPr>
          <p:cNvSpPr txBox="1"/>
          <p:nvPr/>
        </p:nvSpPr>
        <p:spPr>
          <a:xfrm>
            <a:off x="3600369" y="3669522"/>
            <a:ext cx="4801314" cy="461665"/>
          </a:xfrm>
          <a:prstGeom prst="rect">
            <a:avLst/>
          </a:prstGeom>
          <a:solidFill>
            <a:schemeClr val="bg1"/>
          </a:solid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一次共振周波数</a:t>
            </a:r>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全長が同じ場合</a:t>
            </a:r>
            <a:r>
              <a:rPr kumimoji="1"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D09A94CA-B427-3A61-8F42-3F6D7FFB4788}"/>
                  </a:ext>
                </a:extLst>
              </p:cNvPr>
              <p:cNvSpPr txBox="1"/>
              <p:nvPr/>
            </p:nvSpPr>
            <p:spPr>
              <a:xfrm>
                <a:off x="3435609" y="4150560"/>
                <a:ext cx="1500732" cy="489814"/>
              </a:xfrm>
              <a:prstGeom prst="rect">
                <a:avLst/>
              </a:prstGeom>
              <a:noFill/>
            </p:spPr>
            <p:txBody>
              <a:bodyPr wrap="none" rtlCol="0">
                <a:spAutoFit/>
              </a:bodyPr>
              <a:lstStyle/>
              <a:p>
                <a14:m>
                  <m:oMath xmlns:m="http://schemas.openxmlformats.org/officeDocument/2006/math">
                    <m:sSub>
                      <m:sSubPr>
                        <m:ctrlPr>
                          <a:rPr kumimoji="1" lang="en-US" altLang="ja-JP" i="1" dirty="0" smtClean="0">
                            <a:latin typeface="Cambria Math" panose="02040503050406030204" pitchFamily="18" charset="0"/>
                            <a:ea typeface="ＭＳ ゴシック" panose="020B0609070205080204" pitchFamily="49" charset="-128"/>
                          </a:rPr>
                        </m:ctrlPr>
                      </m:sSubPr>
                      <m:e>
                        <m:r>
                          <a:rPr kumimoji="1" lang="en-US" altLang="ja-JP" b="0" i="1" dirty="0" smtClean="0">
                            <a:latin typeface="Cambria Math" panose="02040503050406030204" pitchFamily="18" charset="0"/>
                            <a:ea typeface="ＭＳ ゴシック" panose="020B0609070205080204" pitchFamily="49" charset="-128"/>
                          </a:rPr>
                          <m:t>𝑙</m:t>
                        </m:r>
                      </m:e>
                      <m:sub>
                        <m:r>
                          <a:rPr kumimoji="1" lang="en-US" altLang="ja-JP" b="0" i="1" dirty="0" smtClean="0">
                            <a:latin typeface="Cambria Math" panose="02040503050406030204" pitchFamily="18" charset="0"/>
                            <a:ea typeface="ＭＳ ゴシック" panose="020B0609070205080204" pitchFamily="49" charset="-128"/>
                          </a:rPr>
                          <m:t>1</m:t>
                        </m:r>
                      </m:sub>
                    </m:sSub>
                    <m:r>
                      <a:rPr kumimoji="1" lang="en-US" altLang="ja-JP" b="0" i="1" dirty="0" smtClean="0">
                        <a:latin typeface="Cambria Math" panose="02040503050406030204" pitchFamily="18" charset="0"/>
                        <a:ea typeface="ＭＳ ゴシック" panose="020B0609070205080204" pitchFamily="49" charset="-128"/>
                      </a:rPr>
                      <m:t>=</m:t>
                    </m:r>
                    <m:f>
                      <m:fPr>
                        <m:ctrlPr>
                          <a:rPr lang="en-US" altLang="ja-JP" i="1" dirty="0" smtClean="0">
                            <a:latin typeface="Cambria Math" panose="02040503050406030204" pitchFamily="18" charset="0"/>
                            <a:ea typeface="ＭＳ ゴシック" panose="020B0609070205080204" pitchFamily="49" charset="-128"/>
                          </a:rPr>
                        </m:ctrlPr>
                      </m:fPr>
                      <m:num>
                        <m:sSub>
                          <m:sSubPr>
                            <m:ctrlPr>
                              <a:rPr lang="en-US" altLang="ja-JP" i="1" dirty="0" smtClean="0">
                                <a:latin typeface="Cambria Math" panose="02040503050406030204" pitchFamily="18" charset="0"/>
                                <a:ea typeface="ＭＳ ゴシック" panose="020B0609070205080204" pitchFamily="49" charset="-128"/>
                              </a:rPr>
                            </m:ctrlPr>
                          </m:sSubPr>
                          <m:e>
                            <m:r>
                              <a:rPr lang="en-US" altLang="ja-JP" b="0" i="1" dirty="0" smtClean="0">
                                <a:latin typeface="Cambria Math" panose="02040503050406030204" pitchFamily="18" charset="0"/>
                                <a:ea typeface="ＭＳ ゴシック" panose="020B0609070205080204" pitchFamily="49" charset="-128"/>
                              </a:rPr>
                              <m:t>𝑙</m:t>
                            </m:r>
                          </m:e>
                          <m:sub>
                            <m:r>
                              <a:rPr lang="en-US" altLang="ja-JP" b="0" i="1" dirty="0" smtClean="0">
                                <a:latin typeface="Cambria Math" panose="02040503050406030204" pitchFamily="18" charset="0"/>
                                <a:ea typeface="ＭＳ ゴシック" panose="020B0609070205080204" pitchFamily="49" charset="-128"/>
                              </a:rPr>
                              <m:t>2</m:t>
                            </m:r>
                          </m:sub>
                        </m:sSub>
                      </m:num>
                      <m:den>
                        <m:r>
                          <a:rPr lang="en-US" altLang="ja-JP" b="0" i="1" dirty="0" smtClean="0">
                            <a:latin typeface="Cambria Math" panose="02040503050406030204" pitchFamily="18" charset="0"/>
                            <a:ea typeface="ＭＳ ゴシック" panose="020B0609070205080204" pitchFamily="49" charset="-128"/>
                          </a:rPr>
                          <m:t>2</m:t>
                        </m:r>
                      </m:den>
                    </m:f>
                  </m:oMath>
                </a14:m>
                <a:r>
                  <a:rPr kumimoji="1" lang="ja-JP" altLang="en-US" dirty="0">
                    <a:latin typeface="ＭＳ ゴシック" panose="020B0609070205080204" pitchFamily="49" charset="-128"/>
                    <a:ea typeface="ＭＳ ゴシック" panose="020B0609070205080204" pitchFamily="49" charset="-128"/>
                  </a:rPr>
                  <a:t>のとき</a:t>
                </a:r>
              </a:p>
            </p:txBody>
          </p:sp>
        </mc:Choice>
        <mc:Fallback xmlns="">
          <p:sp>
            <p:nvSpPr>
              <p:cNvPr id="46" name="テキスト ボックス 45">
                <a:extLst>
                  <a:ext uri="{FF2B5EF4-FFF2-40B4-BE49-F238E27FC236}">
                    <a16:creationId xmlns:a16="http://schemas.microsoft.com/office/drawing/2014/main" id="{D09A94CA-B427-3A61-8F42-3F6D7FFB4788}"/>
                  </a:ext>
                </a:extLst>
              </p:cNvPr>
              <p:cNvSpPr txBox="1">
                <a:spLocks noRot="1" noChangeAspect="1" noMove="1" noResize="1" noEditPoints="1" noAdjustHandles="1" noChangeArrowheads="1" noChangeShapeType="1" noTextEdit="1"/>
              </p:cNvSpPr>
              <p:nvPr/>
            </p:nvSpPr>
            <p:spPr>
              <a:xfrm>
                <a:off x="3435609" y="4150560"/>
                <a:ext cx="1500732" cy="489814"/>
              </a:xfrm>
              <a:prstGeom prst="rect">
                <a:avLst/>
              </a:prstGeom>
              <a:blipFill>
                <a:blip r:embed="rId13"/>
                <a:stretch>
                  <a:fillRect r="-2033" b="-3750"/>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C92BB91F-AE9E-7C04-A6F4-D0664D4308F3}"/>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13</a:t>
            </a:r>
            <a:endParaRPr kumimoji="1" lang="ja-JP" altLang="en-US" dirty="0"/>
          </a:p>
        </p:txBody>
      </p:sp>
      <p:sp>
        <p:nvSpPr>
          <p:cNvPr id="2" name="テキスト ボックス 1">
            <a:extLst>
              <a:ext uri="{FF2B5EF4-FFF2-40B4-BE49-F238E27FC236}">
                <a16:creationId xmlns:a16="http://schemas.microsoft.com/office/drawing/2014/main" id="{46D12382-2E8D-75DD-22C2-3941E686EE93}"/>
              </a:ext>
            </a:extLst>
          </p:cNvPr>
          <p:cNvSpPr txBox="1"/>
          <p:nvPr/>
        </p:nvSpPr>
        <p:spPr>
          <a:xfrm>
            <a:off x="1494131" y="5373216"/>
            <a:ext cx="4397316" cy="1200329"/>
          </a:xfrm>
          <a:prstGeom prst="rect">
            <a:avLst/>
          </a:prstGeom>
          <a:noFill/>
        </p:spPr>
        <p:txBody>
          <a:bodyPr wrap="square">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直交振動機構において</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断面積の大きい部分の長さは</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全長の約半分</a:t>
            </a:r>
            <a:endParaRPr lang="ja-JP" altLang="en-US" sz="2400" dirty="0"/>
          </a:p>
        </p:txBody>
      </p:sp>
      <p:sp>
        <p:nvSpPr>
          <p:cNvPr id="13" name="テキスト ボックス 12">
            <a:extLst>
              <a:ext uri="{FF2B5EF4-FFF2-40B4-BE49-F238E27FC236}">
                <a16:creationId xmlns:a16="http://schemas.microsoft.com/office/drawing/2014/main" id="{C79EE920-6CDC-E790-1E33-D83E2100E325}"/>
              </a:ext>
            </a:extLst>
          </p:cNvPr>
          <p:cNvSpPr txBox="1"/>
          <p:nvPr/>
        </p:nvSpPr>
        <p:spPr>
          <a:xfrm>
            <a:off x="6889925" y="5505999"/>
            <a:ext cx="4801314" cy="830997"/>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直交振動機構の一次共振</a:t>
            </a:r>
            <a:r>
              <a:rPr lang="ja-JP" altLang="en-US" sz="2400" dirty="0">
                <a:latin typeface="ＭＳ ゴシック" panose="020B0609070205080204" pitchFamily="49" charset="-128"/>
                <a:ea typeface="ＭＳ ゴシック" panose="020B0609070205080204" pitchFamily="49" charset="-128"/>
              </a:rPr>
              <a:t>は</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断面積が一様な管とほぼ一致する</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14" name="矢印: 右 13">
            <a:extLst>
              <a:ext uri="{FF2B5EF4-FFF2-40B4-BE49-F238E27FC236}">
                <a16:creationId xmlns:a16="http://schemas.microsoft.com/office/drawing/2014/main" id="{32723F9B-1490-87BD-02BB-C89AFD6CA3BD}"/>
              </a:ext>
            </a:extLst>
          </p:cNvPr>
          <p:cNvSpPr/>
          <p:nvPr/>
        </p:nvSpPr>
        <p:spPr>
          <a:xfrm>
            <a:off x="6016502" y="5742474"/>
            <a:ext cx="461665" cy="36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3A7684FC-EED1-C409-5979-2B04C6D55140}"/>
                  </a:ext>
                </a:extLst>
              </p:cNvPr>
              <p:cNvSpPr txBox="1"/>
              <p:nvPr/>
            </p:nvSpPr>
            <p:spPr>
              <a:xfrm>
                <a:off x="7299319" y="2238992"/>
                <a:ext cx="193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p:sp>
            <p:nvSpPr>
              <p:cNvPr id="15" name="テキスト ボックス 14">
                <a:extLst>
                  <a:ext uri="{FF2B5EF4-FFF2-40B4-BE49-F238E27FC236}">
                    <a16:creationId xmlns:a16="http://schemas.microsoft.com/office/drawing/2014/main" id="{3A7684FC-EED1-C409-5979-2B04C6D55140}"/>
                  </a:ext>
                </a:extLst>
              </p:cNvPr>
              <p:cNvSpPr txBox="1">
                <a:spLocks noRot="1" noChangeAspect="1" noMove="1" noResize="1" noEditPoints="1" noAdjustHandles="1" noChangeArrowheads="1" noChangeShapeType="1" noTextEdit="1"/>
              </p:cNvSpPr>
              <p:nvPr/>
            </p:nvSpPr>
            <p:spPr>
              <a:xfrm>
                <a:off x="7299319" y="2238992"/>
                <a:ext cx="193964" cy="276999"/>
              </a:xfrm>
              <a:prstGeom prst="rect">
                <a:avLst/>
              </a:prstGeom>
              <a:blipFill>
                <a:blip r:embed="rId14"/>
                <a:stretch>
                  <a:fillRect l="-25000" r="-25000" b="-65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7656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8ACC3E-0FA0-492A-80F2-11F24D2B1903}"/>
              </a:ext>
            </a:extLst>
          </p:cNvPr>
          <p:cNvSpPr txBox="1"/>
          <p:nvPr/>
        </p:nvSpPr>
        <p:spPr>
          <a:xfrm>
            <a:off x="371356" y="302608"/>
            <a:ext cx="1723549" cy="707886"/>
          </a:xfrm>
          <a:prstGeom prst="rect">
            <a:avLst/>
          </a:prstGeom>
          <a:noFill/>
          <a:ln>
            <a:solidFill>
              <a:schemeClr val="tx1"/>
            </a:solidFill>
          </a:ln>
        </p:spPr>
        <p:txBody>
          <a:bodyPr wrap="none" rtlCol="0">
            <a:spAutoFit/>
          </a:bodyPr>
          <a:lstStyle/>
          <a:p>
            <a:r>
              <a:rPr kumimoji="1" lang="ja-JP" altLang="en-US" sz="4000" dirty="0">
                <a:latin typeface="ＭＳ ゴシック" panose="020B0609070205080204" pitchFamily="49" charset="-128"/>
                <a:ea typeface="ＭＳ ゴシック" panose="020B0609070205080204" pitchFamily="49" charset="-128"/>
              </a:rPr>
              <a:t>まとめ</a:t>
            </a:r>
          </a:p>
        </p:txBody>
      </p:sp>
      <p:sp>
        <p:nvSpPr>
          <p:cNvPr id="6" name="テキスト ボックス 5">
            <a:extLst>
              <a:ext uri="{FF2B5EF4-FFF2-40B4-BE49-F238E27FC236}">
                <a16:creationId xmlns:a16="http://schemas.microsoft.com/office/drawing/2014/main" id="{FDCF0995-344E-4D50-8F3B-E3BAB4987FDA}"/>
              </a:ext>
            </a:extLst>
          </p:cNvPr>
          <p:cNvSpPr txBox="1"/>
          <p:nvPr/>
        </p:nvSpPr>
        <p:spPr>
          <a:xfrm>
            <a:off x="371356" y="4068218"/>
            <a:ext cx="2749471" cy="707886"/>
          </a:xfrm>
          <a:prstGeom prst="rect">
            <a:avLst/>
          </a:prstGeom>
          <a:noFill/>
          <a:ln>
            <a:solidFill>
              <a:schemeClr val="tx1"/>
            </a:solidFill>
          </a:ln>
        </p:spPr>
        <p:txBody>
          <a:bodyPr wrap="none" rtlCol="0">
            <a:spAutoFit/>
          </a:bodyPr>
          <a:lstStyle/>
          <a:p>
            <a:r>
              <a:rPr lang="ja-JP" altLang="en-US" sz="4000" dirty="0">
                <a:latin typeface="ＭＳ ゴシック" panose="020B0609070205080204" pitchFamily="49" charset="-128"/>
                <a:ea typeface="ＭＳ ゴシック" panose="020B0609070205080204" pitchFamily="49" charset="-128"/>
              </a:rPr>
              <a:t>今後の課題</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81EB97BE-94C4-4880-879F-70F2B079E654}"/>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14</a:t>
            </a:r>
            <a:endParaRPr kumimoji="1" lang="ja-JP" altLang="en-US" dirty="0"/>
          </a:p>
        </p:txBody>
      </p:sp>
      <p:sp>
        <p:nvSpPr>
          <p:cNvPr id="4" name="テキスト ボックス 3">
            <a:extLst>
              <a:ext uri="{FF2B5EF4-FFF2-40B4-BE49-F238E27FC236}">
                <a16:creationId xmlns:a16="http://schemas.microsoft.com/office/drawing/2014/main" id="{9144AC99-45EA-891A-071B-6DB750C79CE3}"/>
              </a:ext>
            </a:extLst>
          </p:cNvPr>
          <p:cNvSpPr txBox="1"/>
          <p:nvPr/>
        </p:nvSpPr>
        <p:spPr>
          <a:xfrm>
            <a:off x="1039199" y="1196601"/>
            <a:ext cx="6340197"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・直交振動機構を製作し制御の評価を行った</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DA68523-DD7B-EF3C-515A-CF968C52669A}"/>
              </a:ext>
            </a:extLst>
          </p:cNvPr>
          <p:cNvSpPr txBox="1"/>
          <p:nvPr/>
        </p:nvSpPr>
        <p:spPr>
          <a:xfrm>
            <a:off x="1037685" y="5760242"/>
            <a:ext cx="9725739"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・直交振動制御により伝播特性が変化するメカニズムを明らかにする</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2DB7B4CF-4C04-0175-3977-BC77945CDACB}"/>
              </a:ext>
            </a:extLst>
          </p:cNvPr>
          <p:cNvSpPr txBox="1"/>
          <p:nvPr/>
        </p:nvSpPr>
        <p:spPr>
          <a:xfrm>
            <a:off x="1037685" y="3254911"/>
            <a:ext cx="10802957"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・直交振動機構の一次共振が</a:t>
            </a:r>
            <a:r>
              <a:rPr kumimoji="1" lang="en-US" altLang="ja-JP" sz="2400" dirty="0">
                <a:latin typeface="ＭＳ ゴシック" panose="020B0609070205080204" pitchFamily="49" charset="-128"/>
                <a:ea typeface="ＭＳ ゴシック" panose="020B0609070205080204" pitchFamily="49" charset="-128"/>
              </a:rPr>
              <a:t>130Hz</a:t>
            </a:r>
            <a:r>
              <a:rPr kumimoji="1" lang="ja-JP" altLang="en-US" sz="2400" dirty="0">
                <a:latin typeface="ＭＳ ゴシック" panose="020B0609070205080204" pitchFamily="49" charset="-128"/>
                <a:ea typeface="ＭＳ ゴシック" panose="020B0609070205080204" pitchFamily="49" charset="-128"/>
              </a:rPr>
              <a:t>であることを実験と物理モデルで示した</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25682840-D372-915E-DB31-905705A3F84D}"/>
              </a:ext>
            </a:extLst>
          </p:cNvPr>
          <p:cNvSpPr txBox="1"/>
          <p:nvPr/>
        </p:nvSpPr>
        <p:spPr>
          <a:xfrm>
            <a:off x="1037685" y="1887801"/>
            <a:ext cx="10033516"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371Hz</a:t>
            </a:r>
            <a:r>
              <a:rPr kumimoji="1" lang="ja-JP" altLang="en-US" sz="2400" dirty="0">
                <a:latin typeface="ＭＳ ゴシック" panose="020B0609070205080204" pitchFamily="49" charset="-128"/>
                <a:ea typeface="ＭＳ ゴシック" panose="020B0609070205080204" pitchFamily="49" charset="-128"/>
              </a:rPr>
              <a:t>において伝播特性の変化による約</a:t>
            </a:r>
            <a:r>
              <a:rPr kumimoji="1" lang="en-US" altLang="ja-JP" sz="2400" dirty="0">
                <a:latin typeface="ＭＳ ゴシック" panose="020B0609070205080204" pitchFamily="49" charset="-128"/>
                <a:ea typeface="ＭＳ ゴシック" panose="020B0609070205080204" pitchFamily="49" charset="-128"/>
              </a:rPr>
              <a:t>3</a:t>
            </a:r>
            <a:r>
              <a:rPr lang="ja-JP" altLang="en-US" sz="2400" dirty="0">
                <a:latin typeface="ＭＳ ゴシック" panose="020B0609070205080204" pitchFamily="49" charset="-128"/>
                <a:ea typeface="ＭＳ ゴシック" panose="020B0609070205080204" pitchFamily="49" charset="-128"/>
              </a:rPr>
              <a:t>％のゲインの軽減がみられた</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3B6438FD-9285-447F-A5E2-3BC69E18080B}"/>
              </a:ext>
            </a:extLst>
          </p:cNvPr>
          <p:cNvSpPr txBox="1"/>
          <p:nvPr/>
        </p:nvSpPr>
        <p:spPr>
          <a:xfrm>
            <a:off x="1037685" y="2576934"/>
            <a:ext cx="7417415"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371Hz</a:t>
            </a:r>
            <a:r>
              <a:rPr lang="ja-JP" altLang="en-US" sz="2400" dirty="0">
                <a:latin typeface="ＭＳ ゴシック" panose="020B0609070205080204" pitchFamily="49" charset="-128"/>
                <a:ea typeface="ＭＳ ゴシック" panose="020B0609070205080204" pitchFamily="49" charset="-128"/>
              </a:rPr>
              <a:t>は直交振動機構の共振周波数とほぼ一致する</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81C06A5C-6896-B889-B983-30A1F2608A74}"/>
              </a:ext>
            </a:extLst>
          </p:cNvPr>
          <p:cNvSpPr txBox="1"/>
          <p:nvPr/>
        </p:nvSpPr>
        <p:spPr>
          <a:xfrm>
            <a:off x="1037685" y="5085178"/>
            <a:ext cx="9879628"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・直交振動機構に対応する物理モデルを作成し</a:t>
            </a:r>
            <a:r>
              <a:rPr lang="en-US" altLang="ja-JP" sz="2400" dirty="0">
                <a:latin typeface="ＭＳ ゴシック" panose="020B0609070205080204" pitchFamily="49" charset="-128"/>
                <a:ea typeface="ＭＳ ゴシック" panose="020B0609070205080204" pitchFamily="49" charset="-128"/>
              </a:rPr>
              <a:t>371Hz</a:t>
            </a:r>
            <a:r>
              <a:rPr lang="ja-JP" altLang="en-US" sz="2400" dirty="0">
                <a:latin typeface="ＭＳ ゴシック" panose="020B0609070205080204" pitchFamily="49" charset="-128"/>
                <a:ea typeface="ＭＳ ゴシック" panose="020B0609070205080204" pitchFamily="49" charset="-128"/>
              </a:rPr>
              <a:t>について調査する</a:t>
            </a:r>
            <a:endParaRPr kumimoji="1"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562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12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99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DEF4AE6-8C5A-8067-EE30-D63757131C22}"/>
              </a:ext>
            </a:extLst>
          </p:cNvPr>
          <p:cNvSpPr txBox="1"/>
          <p:nvPr/>
        </p:nvSpPr>
        <p:spPr>
          <a:xfrm>
            <a:off x="360000" y="248033"/>
            <a:ext cx="203132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補足資料</a:t>
            </a:r>
          </a:p>
        </p:txBody>
      </p:sp>
      <p:pic>
        <p:nvPicPr>
          <p:cNvPr id="4" name="図 3" descr="ダイアグラム&#10;&#10;自動的に生成された説明">
            <a:extLst>
              <a:ext uri="{FF2B5EF4-FFF2-40B4-BE49-F238E27FC236}">
                <a16:creationId xmlns:a16="http://schemas.microsoft.com/office/drawing/2014/main" id="{00D35C64-A5C1-401F-26BE-46B84EB174EB}"/>
              </a:ext>
            </a:extLst>
          </p:cNvPr>
          <p:cNvPicPr>
            <a:picLocks noChangeAspect="1"/>
          </p:cNvPicPr>
          <p:nvPr/>
        </p:nvPicPr>
        <p:blipFill rotWithShape="1">
          <a:blip r:embed="rId3"/>
          <a:srcRect l="7042" t="4996" r="7439" b="2354"/>
          <a:stretch/>
        </p:blipFill>
        <p:spPr>
          <a:xfrm>
            <a:off x="1001756" y="1095085"/>
            <a:ext cx="10188487" cy="5350318"/>
          </a:xfrm>
          <a:prstGeom prst="rect">
            <a:avLst/>
          </a:prstGeom>
        </p:spPr>
      </p:pic>
    </p:spTree>
    <p:extLst>
      <p:ext uri="{BB962C8B-B14F-4D97-AF65-F5344CB8AC3E}">
        <p14:creationId xmlns:p14="http://schemas.microsoft.com/office/powerpoint/2010/main" val="11808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6A1DC4-3C40-5387-741D-E8DDCBC1D548}"/>
              </a:ext>
            </a:extLst>
          </p:cNvPr>
          <p:cNvSpPr txBox="1"/>
          <p:nvPr/>
        </p:nvSpPr>
        <p:spPr>
          <a:xfrm>
            <a:off x="359999" y="248033"/>
            <a:ext cx="2159917" cy="646331"/>
          </a:xfrm>
          <a:prstGeom prst="rect">
            <a:avLst/>
          </a:prstGeom>
          <a:noFill/>
          <a:ln>
            <a:solidFill>
              <a:schemeClr val="tx1"/>
            </a:solidFill>
          </a:ln>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rPr>
              <a:t>補足資料</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A6B51FF4-45B4-F42E-7B2B-5366C8D76F3D}"/>
              </a:ext>
            </a:extLst>
          </p:cNvPr>
          <p:cNvSpPr txBox="1"/>
          <p:nvPr/>
        </p:nvSpPr>
        <p:spPr>
          <a:xfrm>
            <a:off x="961336" y="1511410"/>
            <a:ext cx="4031873" cy="830997"/>
          </a:xfrm>
          <a:prstGeom prst="rect">
            <a:avLst/>
          </a:prstGeom>
          <a:noFill/>
        </p:spPr>
        <p:txBody>
          <a:bodyPr wrap="none" rtlCol="0">
            <a:spAutoFit/>
          </a:bodyPr>
          <a:lstStyle/>
          <a:p>
            <a:r>
              <a:rPr lang="en-US" altLang="ja-JP" sz="2400" dirty="0">
                <a:latin typeface="ＭＳ ゴシック" panose="020B0609070205080204" pitchFamily="49" charset="-128"/>
                <a:ea typeface="ＭＳ ゴシック" panose="020B0609070205080204" pitchFamily="49" charset="-128"/>
              </a:rPr>
              <a:t>371Hz</a:t>
            </a:r>
            <a:r>
              <a:rPr lang="ja-JP" altLang="en-US" sz="2400" dirty="0">
                <a:latin typeface="ＭＳ ゴシック" panose="020B0609070205080204" pitchFamily="49" charset="-128"/>
                <a:ea typeface="ＭＳ ゴシック" panose="020B0609070205080204" pitchFamily="49" charset="-128"/>
              </a:rPr>
              <a:t>がダクトのどの部分に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起因するか調査する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45CE42E8-E3CD-98BE-A00A-16EE80210FA6}"/>
              </a:ext>
            </a:extLst>
          </p:cNvPr>
          <p:cNvSpPr txBox="1"/>
          <p:nvPr/>
        </p:nvSpPr>
        <p:spPr>
          <a:xfrm>
            <a:off x="11520000" y="6372000"/>
            <a:ext cx="441146" cy="369332"/>
          </a:xfrm>
          <a:prstGeom prst="rect">
            <a:avLst/>
          </a:prstGeom>
          <a:noFill/>
        </p:spPr>
        <p:txBody>
          <a:bodyPr wrap="none" rtlCol="0">
            <a:spAutoFit/>
          </a:bodyPr>
          <a:lstStyle/>
          <a:p>
            <a:r>
              <a:rPr kumimoji="1" lang="en-US" altLang="ja-JP" dirty="0"/>
              <a:t>10</a:t>
            </a:r>
            <a:endParaRPr kumimoji="1" lang="ja-JP" altLang="en-US" dirty="0"/>
          </a:p>
        </p:txBody>
      </p:sp>
      <p:sp>
        <p:nvSpPr>
          <p:cNvPr id="11" name="テキスト ボックス 10">
            <a:extLst>
              <a:ext uri="{FF2B5EF4-FFF2-40B4-BE49-F238E27FC236}">
                <a16:creationId xmlns:a16="http://schemas.microsoft.com/office/drawing/2014/main" id="{C734BE89-6033-C116-A6A7-794AA983955F}"/>
              </a:ext>
            </a:extLst>
          </p:cNvPr>
          <p:cNvSpPr txBox="1"/>
          <p:nvPr/>
        </p:nvSpPr>
        <p:spPr>
          <a:xfrm>
            <a:off x="818688" y="6343277"/>
            <a:ext cx="5801588" cy="369332"/>
          </a:xfrm>
          <a:prstGeom prst="rect">
            <a:avLst/>
          </a:prstGeom>
          <a:noFill/>
        </p:spPr>
        <p:txBody>
          <a:bodyPr wrap="none" rtlCol="0">
            <a:spAutoFit/>
          </a:bodyPr>
          <a:lstStyle/>
          <a:p>
            <a:r>
              <a:rPr kumimoji="1" lang="ja-JP" altLang="en-US" dirty="0"/>
              <a:t>図</a:t>
            </a:r>
            <a:r>
              <a:rPr kumimoji="1" lang="en-US" altLang="ja-JP" dirty="0"/>
              <a:t>13</a:t>
            </a:r>
            <a:r>
              <a:rPr kumimoji="1" lang="ja-JP" altLang="en-US" dirty="0"/>
              <a:t>　図</a:t>
            </a:r>
            <a:r>
              <a:rPr lang="en-US" altLang="ja-JP" dirty="0"/>
              <a:t>6</a:t>
            </a:r>
            <a:r>
              <a:rPr kumimoji="1" lang="en-US" altLang="ja-JP" dirty="0"/>
              <a:t>(</a:t>
            </a:r>
            <a:r>
              <a:rPr kumimoji="1" lang="ja-JP" altLang="en-US" dirty="0"/>
              <a:t>緑破線</a:t>
            </a:r>
            <a:r>
              <a:rPr kumimoji="1" lang="en-US" altLang="ja-JP" dirty="0"/>
              <a:t>)</a:t>
            </a:r>
            <a:r>
              <a:rPr kumimoji="1" lang="ja-JP" altLang="en-US" dirty="0"/>
              <a:t>と図</a:t>
            </a:r>
            <a:r>
              <a:rPr kumimoji="1" lang="en-US" altLang="ja-JP" dirty="0"/>
              <a:t>12(</a:t>
            </a:r>
            <a:r>
              <a:rPr kumimoji="1" lang="ja-JP" altLang="en-US" dirty="0"/>
              <a:t>赤実線</a:t>
            </a:r>
            <a:r>
              <a:rPr kumimoji="1" lang="en-US" altLang="ja-JP" dirty="0"/>
              <a:t>)</a:t>
            </a:r>
            <a:r>
              <a:rPr kumimoji="1" lang="ja-JP" altLang="en-US" dirty="0"/>
              <a:t>の周波数応答の比較</a:t>
            </a:r>
          </a:p>
        </p:txBody>
      </p:sp>
      <p:cxnSp>
        <p:nvCxnSpPr>
          <p:cNvPr id="15" name="直線コネクタ 14">
            <a:extLst>
              <a:ext uri="{FF2B5EF4-FFF2-40B4-BE49-F238E27FC236}">
                <a16:creationId xmlns:a16="http://schemas.microsoft.com/office/drawing/2014/main" id="{A360AC4C-70CF-A1F6-6DAB-1FECC0BC9A40}"/>
              </a:ext>
            </a:extLst>
          </p:cNvPr>
          <p:cNvCxnSpPr>
            <a:cxnSpLocks/>
          </p:cNvCxnSpPr>
          <p:nvPr/>
        </p:nvCxnSpPr>
        <p:spPr>
          <a:xfrm>
            <a:off x="6602642" y="1517690"/>
            <a:ext cx="0" cy="0"/>
          </a:xfrm>
          <a:prstGeom prst="line">
            <a:avLst/>
          </a:prstGeom>
        </p:spPr>
        <p:style>
          <a:lnRef idx="3">
            <a:schemeClr val="dk1"/>
          </a:lnRef>
          <a:fillRef idx="0">
            <a:schemeClr val="dk1"/>
          </a:fillRef>
          <a:effectRef idx="2">
            <a:schemeClr val="dk1"/>
          </a:effectRef>
          <a:fontRef idx="minor">
            <a:schemeClr val="tx1"/>
          </a:fontRef>
        </p:style>
      </p:cxnSp>
      <p:cxnSp>
        <p:nvCxnSpPr>
          <p:cNvPr id="18" name="直線コネクタ 17">
            <a:extLst>
              <a:ext uri="{FF2B5EF4-FFF2-40B4-BE49-F238E27FC236}">
                <a16:creationId xmlns:a16="http://schemas.microsoft.com/office/drawing/2014/main" id="{424731E9-38ED-BB15-F429-CBD3B6658FE8}"/>
              </a:ext>
            </a:extLst>
          </p:cNvPr>
          <p:cNvCxnSpPr>
            <a:cxnSpLocks/>
          </p:cNvCxnSpPr>
          <p:nvPr/>
        </p:nvCxnSpPr>
        <p:spPr>
          <a:xfrm flipV="1">
            <a:off x="6292982" y="1326190"/>
            <a:ext cx="5535822" cy="0"/>
          </a:xfrm>
          <a:prstGeom prst="line">
            <a:avLst/>
          </a:prstGeom>
        </p:spPr>
        <p:style>
          <a:lnRef idx="3">
            <a:schemeClr val="dk1"/>
          </a:lnRef>
          <a:fillRef idx="0">
            <a:schemeClr val="dk1"/>
          </a:fillRef>
          <a:effectRef idx="2">
            <a:schemeClr val="dk1"/>
          </a:effectRef>
          <a:fontRef idx="minor">
            <a:schemeClr val="tx1"/>
          </a:fontRef>
        </p:style>
      </p:cxnSp>
      <p:cxnSp>
        <p:nvCxnSpPr>
          <p:cNvPr id="19" name="直線コネクタ 18">
            <a:extLst>
              <a:ext uri="{FF2B5EF4-FFF2-40B4-BE49-F238E27FC236}">
                <a16:creationId xmlns:a16="http://schemas.microsoft.com/office/drawing/2014/main" id="{D9E4A447-617E-284A-A3B6-ECF5B5B75340}"/>
              </a:ext>
            </a:extLst>
          </p:cNvPr>
          <p:cNvCxnSpPr>
            <a:cxnSpLocks/>
          </p:cNvCxnSpPr>
          <p:nvPr/>
        </p:nvCxnSpPr>
        <p:spPr>
          <a:xfrm>
            <a:off x="5959607" y="1236210"/>
            <a:ext cx="0" cy="360000"/>
          </a:xfrm>
          <a:prstGeom prst="line">
            <a:avLst/>
          </a:prstGeom>
        </p:spPr>
        <p:style>
          <a:lnRef idx="3">
            <a:schemeClr val="dk1"/>
          </a:lnRef>
          <a:fillRef idx="0">
            <a:schemeClr val="dk1"/>
          </a:fillRef>
          <a:effectRef idx="2">
            <a:schemeClr val="dk1"/>
          </a:effectRef>
          <a:fontRef idx="minor">
            <a:schemeClr val="tx1"/>
          </a:fontRef>
        </p:style>
      </p:cxnSp>
      <p:cxnSp>
        <p:nvCxnSpPr>
          <p:cNvPr id="21" name="直線コネクタ 20">
            <a:extLst>
              <a:ext uri="{FF2B5EF4-FFF2-40B4-BE49-F238E27FC236}">
                <a16:creationId xmlns:a16="http://schemas.microsoft.com/office/drawing/2014/main" id="{7F0F916E-8FF0-7FD4-66D4-CB8FF94F8020}"/>
              </a:ext>
            </a:extLst>
          </p:cNvPr>
          <p:cNvCxnSpPr>
            <a:cxnSpLocks/>
          </p:cNvCxnSpPr>
          <p:nvPr/>
        </p:nvCxnSpPr>
        <p:spPr>
          <a:xfrm flipH="1">
            <a:off x="5873882" y="1236210"/>
            <a:ext cx="85725" cy="0"/>
          </a:xfrm>
          <a:prstGeom prst="line">
            <a:avLst/>
          </a:prstGeom>
        </p:spPr>
        <p:style>
          <a:lnRef idx="3">
            <a:schemeClr val="dk1"/>
          </a:lnRef>
          <a:fillRef idx="0">
            <a:schemeClr val="dk1"/>
          </a:fillRef>
          <a:effectRef idx="2">
            <a:schemeClr val="dk1"/>
          </a:effectRef>
          <a:fontRef idx="minor">
            <a:schemeClr val="tx1"/>
          </a:fontRef>
        </p:style>
      </p:cxnSp>
      <p:cxnSp>
        <p:nvCxnSpPr>
          <p:cNvPr id="22" name="直線コネクタ 21">
            <a:extLst>
              <a:ext uri="{FF2B5EF4-FFF2-40B4-BE49-F238E27FC236}">
                <a16:creationId xmlns:a16="http://schemas.microsoft.com/office/drawing/2014/main" id="{6233559A-EF05-2B78-A8B6-9FD3E8BC8628}"/>
              </a:ext>
            </a:extLst>
          </p:cNvPr>
          <p:cNvCxnSpPr>
            <a:cxnSpLocks/>
          </p:cNvCxnSpPr>
          <p:nvPr/>
        </p:nvCxnSpPr>
        <p:spPr>
          <a:xfrm flipH="1">
            <a:off x="5873882" y="1596210"/>
            <a:ext cx="85725" cy="0"/>
          </a:xfrm>
          <a:prstGeom prst="line">
            <a:avLst/>
          </a:prstGeom>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CFC2A00E-6BAD-DB73-33BF-51EEA17B0A94}"/>
              </a:ext>
            </a:extLst>
          </p:cNvPr>
          <p:cNvCxnSpPr>
            <a:cxnSpLocks/>
          </p:cNvCxnSpPr>
          <p:nvPr/>
        </p:nvCxnSpPr>
        <p:spPr>
          <a:xfrm>
            <a:off x="5916744" y="1236210"/>
            <a:ext cx="0" cy="360000"/>
          </a:xfrm>
          <a:prstGeom prst="line">
            <a:avLst/>
          </a:prstGeom>
        </p:spPr>
        <p:style>
          <a:lnRef idx="3">
            <a:schemeClr val="dk1"/>
          </a:lnRef>
          <a:fillRef idx="0">
            <a:schemeClr val="dk1"/>
          </a:fillRef>
          <a:effectRef idx="2">
            <a:schemeClr val="dk1"/>
          </a:effectRef>
          <a:fontRef idx="minor">
            <a:schemeClr val="tx1"/>
          </a:fontRef>
        </p:style>
      </p:cxnSp>
      <p:cxnSp>
        <p:nvCxnSpPr>
          <p:cNvPr id="28" name="直線コネクタ 27">
            <a:extLst>
              <a:ext uri="{FF2B5EF4-FFF2-40B4-BE49-F238E27FC236}">
                <a16:creationId xmlns:a16="http://schemas.microsoft.com/office/drawing/2014/main" id="{951CAF43-BFBD-309A-2435-A51E92E3073C}"/>
              </a:ext>
            </a:extLst>
          </p:cNvPr>
          <p:cNvCxnSpPr>
            <a:cxnSpLocks/>
          </p:cNvCxnSpPr>
          <p:nvPr/>
        </p:nvCxnSpPr>
        <p:spPr>
          <a:xfrm flipH="1">
            <a:off x="5767150" y="1236210"/>
            <a:ext cx="106732" cy="97200"/>
          </a:xfrm>
          <a:prstGeom prst="line">
            <a:avLst/>
          </a:prstGeom>
        </p:spPr>
        <p:style>
          <a:lnRef idx="3">
            <a:schemeClr val="dk1"/>
          </a:lnRef>
          <a:fillRef idx="0">
            <a:schemeClr val="dk1"/>
          </a:fillRef>
          <a:effectRef idx="2">
            <a:schemeClr val="dk1"/>
          </a:effectRef>
          <a:fontRef idx="minor">
            <a:schemeClr val="tx1"/>
          </a:fontRef>
        </p:style>
      </p:cxnSp>
      <p:cxnSp>
        <p:nvCxnSpPr>
          <p:cNvPr id="29" name="直線コネクタ 28">
            <a:extLst>
              <a:ext uri="{FF2B5EF4-FFF2-40B4-BE49-F238E27FC236}">
                <a16:creationId xmlns:a16="http://schemas.microsoft.com/office/drawing/2014/main" id="{4151745A-A24D-3415-0D32-2ECFD9444928}"/>
              </a:ext>
            </a:extLst>
          </p:cNvPr>
          <p:cNvCxnSpPr>
            <a:cxnSpLocks/>
          </p:cNvCxnSpPr>
          <p:nvPr/>
        </p:nvCxnSpPr>
        <p:spPr>
          <a:xfrm>
            <a:off x="5767150" y="1333410"/>
            <a:ext cx="0" cy="180000"/>
          </a:xfrm>
          <a:prstGeom prst="line">
            <a:avLst/>
          </a:prstGeom>
        </p:spPr>
        <p:style>
          <a:lnRef idx="3">
            <a:schemeClr val="dk1"/>
          </a:lnRef>
          <a:fillRef idx="0">
            <a:schemeClr val="dk1"/>
          </a:fillRef>
          <a:effectRef idx="2">
            <a:schemeClr val="dk1"/>
          </a:effectRef>
          <a:fontRef idx="minor">
            <a:schemeClr val="tx1"/>
          </a:fontRef>
        </p:style>
      </p:cxnSp>
      <p:cxnSp>
        <p:nvCxnSpPr>
          <p:cNvPr id="30" name="直線コネクタ 29">
            <a:extLst>
              <a:ext uri="{FF2B5EF4-FFF2-40B4-BE49-F238E27FC236}">
                <a16:creationId xmlns:a16="http://schemas.microsoft.com/office/drawing/2014/main" id="{FE60DB26-83D4-483A-8ADF-B62A608FA32E}"/>
              </a:ext>
            </a:extLst>
          </p:cNvPr>
          <p:cNvCxnSpPr>
            <a:cxnSpLocks/>
          </p:cNvCxnSpPr>
          <p:nvPr/>
        </p:nvCxnSpPr>
        <p:spPr>
          <a:xfrm flipH="1" flipV="1">
            <a:off x="5767150" y="1513410"/>
            <a:ext cx="106732" cy="82800"/>
          </a:xfrm>
          <a:prstGeom prst="line">
            <a:avLst/>
          </a:prstGeom>
        </p:spPr>
        <p:style>
          <a:lnRef idx="3">
            <a:schemeClr val="dk1"/>
          </a:lnRef>
          <a:fillRef idx="0">
            <a:schemeClr val="dk1"/>
          </a:fillRef>
          <a:effectRef idx="2">
            <a:schemeClr val="dk1"/>
          </a:effectRef>
          <a:fontRef idx="minor">
            <a:schemeClr val="tx1"/>
          </a:fontRef>
        </p:style>
      </p:cxnSp>
      <p:cxnSp>
        <p:nvCxnSpPr>
          <p:cNvPr id="32" name="直線コネクタ 31">
            <a:extLst>
              <a:ext uri="{FF2B5EF4-FFF2-40B4-BE49-F238E27FC236}">
                <a16:creationId xmlns:a16="http://schemas.microsoft.com/office/drawing/2014/main" id="{059772F0-BACD-656B-BC11-5E3CD24984A7}"/>
              </a:ext>
            </a:extLst>
          </p:cNvPr>
          <p:cNvCxnSpPr>
            <a:cxnSpLocks/>
          </p:cNvCxnSpPr>
          <p:nvPr/>
        </p:nvCxnSpPr>
        <p:spPr>
          <a:xfrm flipH="1">
            <a:off x="5959607" y="1596210"/>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33" name="直線コネクタ 32">
            <a:extLst>
              <a:ext uri="{FF2B5EF4-FFF2-40B4-BE49-F238E27FC236}">
                <a16:creationId xmlns:a16="http://schemas.microsoft.com/office/drawing/2014/main" id="{4B061A3D-4716-9898-9365-33673C00BE45}"/>
              </a:ext>
            </a:extLst>
          </p:cNvPr>
          <p:cNvCxnSpPr>
            <a:cxnSpLocks/>
          </p:cNvCxnSpPr>
          <p:nvPr/>
        </p:nvCxnSpPr>
        <p:spPr>
          <a:xfrm flipH="1">
            <a:off x="5959607" y="1236210"/>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34" name="直線コネクタ 33">
            <a:extLst>
              <a:ext uri="{FF2B5EF4-FFF2-40B4-BE49-F238E27FC236}">
                <a16:creationId xmlns:a16="http://schemas.microsoft.com/office/drawing/2014/main" id="{D70C9FAE-83B7-7D8C-D930-3B9C265CB4DC}"/>
              </a:ext>
            </a:extLst>
          </p:cNvPr>
          <p:cNvCxnSpPr>
            <a:cxnSpLocks/>
          </p:cNvCxnSpPr>
          <p:nvPr/>
        </p:nvCxnSpPr>
        <p:spPr>
          <a:xfrm flipH="1">
            <a:off x="5646717" y="1236210"/>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35" name="直線コネクタ 34">
            <a:extLst>
              <a:ext uri="{FF2B5EF4-FFF2-40B4-BE49-F238E27FC236}">
                <a16:creationId xmlns:a16="http://schemas.microsoft.com/office/drawing/2014/main" id="{95EF554A-9F03-FCD2-D948-E12B532C6586}"/>
              </a:ext>
            </a:extLst>
          </p:cNvPr>
          <p:cNvCxnSpPr>
            <a:cxnSpLocks/>
          </p:cNvCxnSpPr>
          <p:nvPr/>
        </p:nvCxnSpPr>
        <p:spPr>
          <a:xfrm flipH="1">
            <a:off x="5646717" y="1596210"/>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37" name="直線コネクタ 36">
            <a:extLst>
              <a:ext uri="{FF2B5EF4-FFF2-40B4-BE49-F238E27FC236}">
                <a16:creationId xmlns:a16="http://schemas.microsoft.com/office/drawing/2014/main" id="{57BF3149-BFA6-2916-317B-37A6CDBD0B4F}"/>
              </a:ext>
            </a:extLst>
          </p:cNvPr>
          <p:cNvCxnSpPr>
            <a:cxnSpLocks/>
          </p:cNvCxnSpPr>
          <p:nvPr/>
        </p:nvCxnSpPr>
        <p:spPr>
          <a:xfrm flipV="1">
            <a:off x="5646717" y="1236210"/>
            <a:ext cx="0" cy="3600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40" name="直線コネクタ 39">
            <a:extLst>
              <a:ext uri="{FF2B5EF4-FFF2-40B4-BE49-F238E27FC236}">
                <a16:creationId xmlns:a16="http://schemas.microsoft.com/office/drawing/2014/main" id="{16DFB470-688C-C069-C133-46E3916C8016}"/>
              </a:ext>
            </a:extLst>
          </p:cNvPr>
          <p:cNvCxnSpPr>
            <a:cxnSpLocks/>
          </p:cNvCxnSpPr>
          <p:nvPr/>
        </p:nvCxnSpPr>
        <p:spPr>
          <a:xfrm flipH="1" flipV="1">
            <a:off x="6186772" y="1236210"/>
            <a:ext cx="106210" cy="972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41" name="直線コネクタ 40">
            <a:extLst>
              <a:ext uri="{FF2B5EF4-FFF2-40B4-BE49-F238E27FC236}">
                <a16:creationId xmlns:a16="http://schemas.microsoft.com/office/drawing/2014/main" id="{68AC812E-C39F-DB77-00E3-0EEEDE9B6C05}"/>
              </a:ext>
            </a:extLst>
          </p:cNvPr>
          <p:cNvCxnSpPr>
            <a:cxnSpLocks/>
          </p:cNvCxnSpPr>
          <p:nvPr/>
        </p:nvCxnSpPr>
        <p:spPr>
          <a:xfrm flipH="1">
            <a:off x="6186772" y="1513410"/>
            <a:ext cx="106210" cy="828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42" name="直線コネクタ 41">
            <a:extLst>
              <a:ext uri="{FF2B5EF4-FFF2-40B4-BE49-F238E27FC236}">
                <a16:creationId xmlns:a16="http://schemas.microsoft.com/office/drawing/2014/main" id="{3B5F1955-5909-062E-8F79-FAE208286422}"/>
              </a:ext>
            </a:extLst>
          </p:cNvPr>
          <p:cNvCxnSpPr>
            <a:cxnSpLocks/>
          </p:cNvCxnSpPr>
          <p:nvPr/>
        </p:nvCxnSpPr>
        <p:spPr>
          <a:xfrm>
            <a:off x="6292982" y="1513410"/>
            <a:ext cx="5543075" cy="0"/>
          </a:xfrm>
          <a:prstGeom prst="line">
            <a:avLst/>
          </a:prstGeom>
        </p:spPr>
        <p:style>
          <a:lnRef idx="3">
            <a:schemeClr val="dk1"/>
          </a:lnRef>
          <a:fillRef idx="0">
            <a:schemeClr val="dk1"/>
          </a:fillRef>
          <a:effectRef idx="2">
            <a:schemeClr val="dk1"/>
          </a:effectRef>
          <a:fontRef idx="minor">
            <a:schemeClr val="tx1"/>
          </a:fontRef>
        </p:style>
      </p:cxnSp>
      <p:cxnSp>
        <p:nvCxnSpPr>
          <p:cNvPr id="43" name="直線コネクタ 42">
            <a:extLst>
              <a:ext uri="{FF2B5EF4-FFF2-40B4-BE49-F238E27FC236}">
                <a16:creationId xmlns:a16="http://schemas.microsoft.com/office/drawing/2014/main" id="{625D0238-DB84-A948-F514-0A622CC2D628}"/>
              </a:ext>
            </a:extLst>
          </p:cNvPr>
          <p:cNvCxnSpPr>
            <a:cxnSpLocks/>
          </p:cNvCxnSpPr>
          <p:nvPr/>
        </p:nvCxnSpPr>
        <p:spPr>
          <a:xfrm>
            <a:off x="5959607" y="1024978"/>
            <a:ext cx="2867" cy="211232"/>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DAA5C644-D12E-527F-8FF4-319C633BD7F3}"/>
              </a:ext>
            </a:extLst>
          </p:cNvPr>
          <p:cNvCxnSpPr>
            <a:cxnSpLocks/>
          </p:cNvCxnSpPr>
          <p:nvPr/>
        </p:nvCxnSpPr>
        <p:spPr>
          <a:xfrm>
            <a:off x="11828804" y="1021024"/>
            <a:ext cx="0" cy="303167"/>
          </a:xfrm>
          <a:prstGeom prst="line">
            <a:avLst/>
          </a:prstGeom>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E4F55352-544F-4AFD-853B-DDD2B1A72D70}"/>
              </a:ext>
            </a:extLst>
          </p:cNvPr>
          <p:cNvCxnSpPr>
            <a:cxnSpLocks/>
          </p:cNvCxnSpPr>
          <p:nvPr/>
        </p:nvCxnSpPr>
        <p:spPr>
          <a:xfrm flipV="1">
            <a:off x="5959607" y="1118663"/>
            <a:ext cx="58691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71BD7C79-3D1B-C852-BB47-39C1268BA8A7}"/>
              </a:ext>
            </a:extLst>
          </p:cNvPr>
          <p:cNvSpPr txBox="1"/>
          <p:nvPr/>
        </p:nvSpPr>
        <p:spPr>
          <a:xfrm>
            <a:off x="8736203" y="851747"/>
            <a:ext cx="859430" cy="338554"/>
          </a:xfrm>
          <a:prstGeom prst="rect">
            <a:avLst/>
          </a:prstGeom>
          <a:noFill/>
        </p:spPr>
        <p:txBody>
          <a:bodyPr wrap="square" rtlCol="0">
            <a:spAutoFit/>
          </a:bodyPr>
          <a:lstStyle/>
          <a:p>
            <a:r>
              <a:rPr kumimoji="1" lang="en-US" altLang="ja-JP" sz="1600" dirty="0"/>
              <a:t>174cm</a:t>
            </a:r>
            <a:endParaRPr kumimoji="1" lang="ja-JP" altLang="en-US" sz="1600" dirty="0"/>
          </a:p>
        </p:txBody>
      </p:sp>
      <p:sp>
        <p:nvSpPr>
          <p:cNvPr id="47" name="テキスト ボックス 46">
            <a:extLst>
              <a:ext uri="{FF2B5EF4-FFF2-40B4-BE49-F238E27FC236}">
                <a16:creationId xmlns:a16="http://schemas.microsoft.com/office/drawing/2014/main" id="{8DD5AFC5-3AEE-5969-3D67-AF5BD54C0E0A}"/>
              </a:ext>
            </a:extLst>
          </p:cNvPr>
          <p:cNvSpPr txBox="1"/>
          <p:nvPr/>
        </p:nvSpPr>
        <p:spPr>
          <a:xfrm>
            <a:off x="5477542" y="1628278"/>
            <a:ext cx="1002197" cy="338554"/>
          </a:xfrm>
          <a:prstGeom prst="rect">
            <a:avLst/>
          </a:prstGeom>
          <a:noFill/>
        </p:spPr>
        <p:txBody>
          <a:bodyPr wrap="none" rtlCol="0">
            <a:spAutoFit/>
          </a:bodyPr>
          <a:lstStyle/>
          <a:p>
            <a:r>
              <a:rPr kumimoji="1" lang="ja-JP" altLang="en-US" sz="1600" dirty="0"/>
              <a:t>騒音</a:t>
            </a:r>
            <a:r>
              <a:rPr lang="en-US" altLang="ja-JP" sz="1600" dirty="0"/>
              <a:t>SPK</a:t>
            </a:r>
            <a:endParaRPr kumimoji="1" lang="ja-JP" altLang="en-US" sz="1600" dirty="0"/>
          </a:p>
        </p:txBody>
      </p:sp>
      <p:sp>
        <p:nvSpPr>
          <p:cNvPr id="48" name="フローチャート: 結合子 47">
            <a:extLst>
              <a:ext uri="{FF2B5EF4-FFF2-40B4-BE49-F238E27FC236}">
                <a16:creationId xmlns:a16="http://schemas.microsoft.com/office/drawing/2014/main" id="{DBE6170D-A284-12DE-23C9-8433675AFBD6}"/>
              </a:ext>
            </a:extLst>
          </p:cNvPr>
          <p:cNvSpPr/>
          <p:nvPr/>
        </p:nvSpPr>
        <p:spPr>
          <a:xfrm>
            <a:off x="11836057" y="1383052"/>
            <a:ext cx="45719" cy="6324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DA1A5DF0-277C-BA5C-D4FD-6A88CBC82C76}"/>
              </a:ext>
            </a:extLst>
          </p:cNvPr>
          <p:cNvSpPr txBox="1"/>
          <p:nvPr/>
        </p:nvSpPr>
        <p:spPr>
          <a:xfrm>
            <a:off x="11428694" y="1511410"/>
            <a:ext cx="800219" cy="338554"/>
          </a:xfrm>
          <a:prstGeom prst="rect">
            <a:avLst/>
          </a:prstGeom>
          <a:noFill/>
        </p:spPr>
        <p:txBody>
          <a:bodyPr wrap="none" rtlCol="0">
            <a:spAutoFit/>
          </a:bodyPr>
          <a:lstStyle/>
          <a:p>
            <a:r>
              <a:rPr lang="ja-JP" altLang="en-US" sz="1600" dirty="0"/>
              <a:t>マイク</a:t>
            </a:r>
            <a:endParaRPr kumimoji="1" lang="ja-JP" altLang="en-US" sz="1600" dirty="0"/>
          </a:p>
        </p:txBody>
      </p:sp>
      <p:sp>
        <p:nvSpPr>
          <p:cNvPr id="50" name="テキスト ボックス 49">
            <a:extLst>
              <a:ext uri="{FF2B5EF4-FFF2-40B4-BE49-F238E27FC236}">
                <a16:creationId xmlns:a16="http://schemas.microsoft.com/office/drawing/2014/main" id="{FC4C2E03-4DD5-615A-B2D9-3B05FD4C13BC}"/>
              </a:ext>
            </a:extLst>
          </p:cNvPr>
          <p:cNvSpPr txBox="1"/>
          <p:nvPr/>
        </p:nvSpPr>
        <p:spPr>
          <a:xfrm>
            <a:off x="6993660" y="1849964"/>
            <a:ext cx="4134465" cy="369332"/>
          </a:xfrm>
          <a:prstGeom prst="rect">
            <a:avLst/>
          </a:prstGeom>
          <a:noFill/>
        </p:spPr>
        <p:txBody>
          <a:bodyPr wrap="none" rtlCol="0">
            <a:spAutoFit/>
          </a:bodyPr>
          <a:lstStyle/>
          <a:p>
            <a:r>
              <a:rPr kumimoji="1" lang="ja-JP" altLang="en-US" dirty="0"/>
              <a:t>図</a:t>
            </a:r>
            <a:r>
              <a:rPr kumimoji="1" lang="en-US" altLang="ja-JP" dirty="0"/>
              <a:t>12</a:t>
            </a:r>
            <a:r>
              <a:rPr kumimoji="1" lang="ja-JP" altLang="en-US" dirty="0"/>
              <a:t>　直交振動機構を取り外した装置</a:t>
            </a:r>
          </a:p>
        </p:txBody>
      </p:sp>
      <p:sp>
        <p:nvSpPr>
          <p:cNvPr id="51" name="テキスト ボックス 50">
            <a:extLst>
              <a:ext uri="{FF2B5EF4-FFF2-40B4-BE49-F238E27FC236}">
                <a16:creationId xmlns:a16="http://schemas.microsoft.com/office/drawing/2014/main" id="{1B44F356-C075-81C2-964F-76C6C3F36875}"/>
              </a:ext>
            </a:extLst>
          </p:cNvPr>
          <p:cNvSpPr txBox="1"/>
          <p:nvPr/>
        </p:nvSpPr>
        <p:spPr>
          <a:xfrm>
            <a:off x="7404029" y="4358626"/>
            <a:ext cx="3724096" cy="461665"/>
          </a:xfrm>
          <a:prstGeom prst="rect">
            <a:avLst/>
          </a:prstGeom>
          <a:noFill/>
        </p:spPr>
        <p:txBody>
          <a:bodyPr wrap="none" rtlCol="0">
            <a:spAutoFit/>
          </a:bodyPr>
          <a:lstStyle/>
          <a:p>
            <a:r>
              <a:rPr lang="en-US" altLang="ja-JP" sz="2400" dirty="0">
                <a:latin typeface="ＭＳ ゴシック" panose="020B0609070205080204" pitchFamily="49" charset="-128"/>
                <a:ea typeface="ＭＳ ゴシック" panose="020B0609070205080204" pitchFamily="49" charset="-128"/>
              </a:rPr>
              <a:t>371Hz</a:t>
            </a:r>
            <a:r>
              <a:rPr lang="ja-JP" altLang="en-US" sz="2400" dirty="0">
                <a:latin typeface="ＭＳ ゴシック" panose="020B0609070205080204" pitchFamily="49" charset="-128"/>
                <a:ea typeface="ＭＳ ゴシック" panose="020B0609070205080204" pitchFamily="49" charset="-128"/>
              </a:rPr>
              <a:t>の共振は見られない</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52" name="テキスト ボックス 51">
            <a:extLst>
              <a:ext uri="{FF2B5EF4-FFF2-40B4-BE49-F238E27FC236}">
                <a16:creationId xmlns:a16="http://schemas.microsoft.com/office/drawing/2014/main" id="{31AEC1B8-C29B-343C-3AFB-D429FF7B7008}"/>
              </a:ext>
            </a:extLst>
          </p:cNvPr>
          <p:cNvSpPr txBox="1"/>
          <p:nvPr/>
        </p:nvSpPr>
        <p:spPr>
          <a:xfrm>
            <a:off x="7404029" y="4875560"/>
            <a:ext cx="3262432"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直交振動機構の管路が</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関与している</a:t>
            </a:r>
          </a:p>
        </p:txBody>
      </p:sp>
      <p:sp>
        <p:nvSpPr>
          <p:cNvPr id="53" name="テキスト ボックス 52">
            <a:extLst>
              <a:ext uri="{FF2B5EF4-FFF2-40B4-BE49-F238E27FC236}">
                <a16:creationId xmlns:a16="http://schemas.microsoft.com/office/drawing/2014/main" id="{390C63C3-6323-5115-6B8F-946C57D1C63C}"/>
              </a:ext>
            </a:extLst>
          </p:cNvPr>
          <p:cNvSpPr txBox="1"/>
          <p:nvPr/>
        </p:nvSpPr>
        <p:spPr>
          <a:xfrm>
            <a:off x="6887199" y="2778987"/>
            <a:ext cx="5416868"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直交振動機構を外した場合</a:t>
            </a:r>
            <a:r>
              <a:rPr lang="en-US" altLang="ja-JP" sz="2400" dirty="0">
                <a:latin typeface="ＭＳ ゴシック" panose="020B0609070205080204" pitchFamily="49" charset="-128"/>
                <a:ea typeface="ＭＳ ゴシック" panose="020B0609070205080204" pitchFamily="49" charset="-128"/>
              </a:rPr>
              <a:t>(</a:t>
            </a:r>
            <a:r>
              <a:rPr lang="ja-JP" altLang="en-US" sz="2400" dirty="0">
                <a:solidFill>
                  <a:srgbClr val="FF0000"/>
                </a:solidFill>
                <a:latin typeface="ＭＳ ゴシック" panose="020B0609070205080204" pitchFamily="49" charset="-128"/>
                <a:ea typeface="ＭＳ ゴシック" panose="020B0609070205080204" pitchFamily="49" charset="-128"/>
              </a:rPr>
              <a:t>赤</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と</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外さない場合</a:t>
            </a:r>
            <a:r>
              <a:rPr lang="en-US" altLang="ja-JP" sz="2400" dirty="0">
                <a:latin typeface="ＭＳ ゴシック" panose="020B0609070205080204" pitchFamily="49" charset="-128"/>
                <a:ea typeface="ＭＳ ゴシック" panose="020B0609070205080204" pitchFamily="49" charset="-128"/>
              </a:rPr>
              <a:t>(</a:t>
            </a:r>
            <a:r>
              <a:rPr lang="ja-JP" altLang="en-US" sz="2400" dirty="0">
                <a:solidFill>
                  <a:srgbClr val="00B050"/>
                </a:solidFill>
                <a:latin typeface="ＭＳ ゴシック" panose="020B0609070205080204" pitchFamily="49" charset="-128"/>
                <a:ea typeface="ＭＳ ゴシック" panose="020B0609070205080204" pitchFamily="49" charset="-128"/>
              </a:rPr>
              <a:t>緑</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の周波数応答の比較</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54" name="正方形/長方形 53">
            <a:extLst>
              <a:ext uri="{FF2B5EF4-FFF2-40B4-BE49-F238E27FC236}">
                <a16:creationId xmlns:a16="http://schemas.microsoft.com/office/drawing/2014/main" id="{85DE7EFF-918F-9392-5F2F-F6F9C4852634}"/>
              </a:ext>
            </a:extLst>
          </p:cNvPr>
          <p:cNvSpPr/>
          <p:nvPr/>
        </p:nvSpPr>
        <p:spPr>
          <a:xfrm>
            <a:off x="7116417" y="4035287"/>
            <a:ext cx="4492487" cy="18884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5DEF6B8-C9A3-1D35-F1D9-C16F4E98D195}"/>
              </a:ext>
            </a:extLst>
          </p:cNvPr>
          <p:cNvSpPr txBox="1"/>
          <p:nvPr/>
        </p:nvSpPr>
        <p:spPr>
          <a:xfrm>
            <a:off x="7323748" y="3804454"/>
            <a:ext cx="800219" cy="461665"/>
          </a:xfrm>
          <a:prstGeom prst="rect">
            <a:avLst/>
          </a:prstGeom>
          <a:solidFill>
            <a:schemeClr val="bg1"/>
          </a:solid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結果</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7" name="図 6" descr="グラフ&#10;&#10;自動的に生成された説明">
            <a:extLst>
              <a:ext uri="{FF2B5EF4-FFF2-40B4-BE49-F238E27FC236}">
                <a16:creationId xmlns:a16="http://schemas.microsoft.com/office/drawing/2014/main" id="{83528971-F682-DB11-14EC-69422F0C49C7}"/>
              </a:ext>
            </a:extLst>
          </p:cNvPr>
          <p:cNvPicPr>
            <a:picLocks noChangeAspect="1"/>
          </p:cNvPicPr>
          <p:nvPr/>
        </p:nvPicPr>
        <p:blipFill rotWithShape="1">
          <a:blip r:embed="rId3"/>
          <a:srcRect l="6714" t="7110" r="8017" b="3862"/>
          <a:stretch/>
        </p:blipFill>
        <p:spPr>
          <a:xfrm>
            <a:off x="271844" y="2932846"/>
            <a:ext cx="6571125" cy="3325502"/>
          </a:xfrm>
          <a:prstGeom prst="rect">
            <a:avLst/>
          </a:prstGeom>
        </p:spPr>
      </p:pic>
    </p:spTree>
    <p:extLst>
      <p:ext uri="{BB962C8B-B14F-4D97-AF65-F5344CB8AC3E}">
        <p14:creationId xmlns:p14="http://schemas.microsoft.com/office/powerpoint/2010/main" val="369987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F541DCD-137E-4586-8121-E3CA6ABCF54C}"/>
              </a:ext>
            </a:extLst>
          </p:cNvPr>
          <p:cNvSpPr txBox="1"/>
          <p:nvPr/>
        </p:nvSpPr>
        <p:spPr>
          <a:xfrm>
            <a:off x="360000" y="360000"/>
            <a:ext cx="1107996"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背景</a:t>
            </a:r>
          </a:p>
        </p:txBody>
      </p:sp>
      <p:pic>
        <p:nvPicPr>
          <p:cNvPr id="7" name="図 6">
            <a:extLst>
              <a:ext uri="{FF2B5EF4-FFF2-40B4-BE49-F238E27FC236}">
                <a16:creationId xmlns:a16="http://schemas.microsoft.com/office/drawing/2014/main" id="{47AE6C30-C532-4F33-BFCA-0E50663AF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937" y="1067886"/>
            <a:ext cx="2202381" cy="3817460"/>
          </a:xfrm>
          <a:prstGeom prst="rect">
            <a:avLst/>
          </a:prstGeom>
        </p:spPr>
      </p:pic>
      <p:sp>
        <p:nvSpPr>
          <p:cNvPr id="12" name="テキスト ボックス 11">
            <a:extLst>
              <a:ext uri="{FF2B5EF4-FFF2-40B4-BE49-F238E27FC236}">
                <a16:creationId xmlns:a16="http://schemas.microsoft.com/office/drawing/2014/main" id="{6FD4D4AA-F974-450A-A77D-8D99FA0BC3DF}"/>
              </a:ext>
            </a:extLst>
          </p:cNvPr>
          <p:cNvSpPr txBox="1"/>
          <p:nvPr/>
        </p:nvSpPr>
        <p:spPr>
          <a:xfrm>
            <a:off x="11520000" y="6372000"/>
            <a:ext cx="312906" cy="369332"/>
          </a:xfrm>
          <a:prstGeom prst="rect">
            <a:avLst/>
          </a:prstGeom>
          <a:noFill/>
        </p:spPr>
        <p:txBody>
          <a:bodyPr wrap="none" rtlCol="0">
            <a:spAutoFit/>
          </a:bodyPr>
          <a:lstStyle/>
          <a:p>
            <a:r>
              <a:rPr kumimoji="1" lang="en-US" altLang="ja-JP" dirty="0"/>
              <a:t>1</a:t>
            </a:r>
            <a:endParaRPr kumimoji="1" lang="ja-JP" altLang="en-US" dirty="0"/>
          </a:p>
        </p:txBody>
      </p:sp>
      <p:sp>
        <p:nvSpPr>
          <p:cNvPr id="4" name="テキスト ボックス 3">
            <a:extLst>
              <a:ext uri="{FF2B5EF4-FFF2-40B4-BE49-F238E27FC236}">
                <a16:creationId xmlns:a16="http://schemas.microsoft.com/office/drawing/2014/main" id="{3A01C365-43C4-4912-A2F8-5E70E12E318B}"/>
              </a:ext>
            </a:extLst>
          </p:cNvPr>
          <p:cNvSpPr txBox="1"/>
          <p:nvPr/>
        </p:nvSpPr>
        <p:spPr>
          <a:xfrm>
            <a:off x="730371" y="1490838"/>
            <a:ext cx="6647974" cy="830997"/>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・圧縮空気を用いて人の動作を補助する装置が</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介護や医療現場で活躍している</a:t>
            </a:r>
            <a:endParaRPr lang="en-US" altLang="ja-JP" sz="24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9922A0F6-1925-4BFB-A764-78F4AD8A19EF}"/>
              </a:ext>
            </a:extLst>
          </p:cNvPr>
          <p:cNvSpPr txBox="1"/>
          <p:nvPr/>
        </p:nvSpPr>
        <p:spPr>
          <a:xfrm>
            <a:off x="1514831" y="3980617"/>
            <a:ext cx="6647974" cy="523220"/>
          </a:xfrm>
          <a:prstGeom prst="rect">
            <a:avLst/>
          </a:prstGeom>
          <a:noFill/>
          <a:ln>
            <a:noFill/>
          </a:ln>
        </p:spPr>
        <p:txBody>
          <a:bodyPr wrap="none" rtlCol="0">
            <a:spAutoFit/>
          </a:bodyPr>
          <a:lstStyle/>
          <a:p>
            <a:r>
              <a:rPr kumimoji="1" lang="ja-JP" altLang="en-US" sz="2800" dirty="0">
                <a:solidFill>
                  <a:srgbClr val="FF0000"/>
                </a:solidFill>
                <a:uFill>
                  <a:solidFill>
                    <a:srgbClr val="FF0000"/>
                  </a:solidFill>
                </a:uFill>
                <a:latin typeface="ＭＳ ゴシック" panose="020B0609070205080204" pitchFamily="49" charset="-128"/>
                <a:ea typeface="ＭＳ ゴシック" panose="020B0609070205080204" pitchFamily="49" charset="-128"/>
              </a:rPr>
              <a:t>コンプレッサー作動音による騒音が問題</a:t>
            </a:r>
          </a:p>
        </p:txBody>
      </p:sp>
      <p:sp>
        <p:nvSpPr>
          <p:cNvPr id="3" name="テキスト ボックス 2">
            <a:extLst>
              <a:ext uri="{FF2B5EF4-FFF2-40B4-BE49-F238E27FC236}">
                <a16:creationId xmlns:a16="http://schemas.microsoft.com/office/drawing/2014/main" id="{B39F6F22-9DB2-E511-DCCD-91EB772FB793}"/>
              </a:ext>
            </a:extLst>
          </p:cNvPr>
          <p:cNvSpPr txBox="1"/>
          <p:nvPr/>
        </p:nvSpPr>
        <p:spPr>
          <a:xfrm>
            <a:off x="730371" y="2780658"/>
            <a:ext cx="6955750"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・圧縮空気を充填する際</a:t>
            </a:r>
            <a:r>
              <a:rPr lang="ja-JP" altLang="en-US" sz="2400" dirty="0">
                <a:latin typeface="ＭＳ ゴシック" panose="020B0609070205080204" pitchFamily="49" charset="-128"/>
                <a:ea typeface="ＭＳ ゴシック" panose="020B0609070205080204" pitchFamily="49" charset="-128"/>
              </a:rPr>
              <a:t>、コンプレッサーが必要</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5" name="矢印: 右 4">
            <a:extLst>
              <a:ext uri="{FF2B5EF4-FFF2-40B4-BE49-F238E27FC236}">
                <a16:creationId xmlns:a16="http://schemas.microsoft.com/office/drawing/2014/main" id="{D96E2E48-3F62-6B44-2506-8539A7CF2013}"/>
              </a:ext>
            </a:extLst>
          </p:cNvPr>
          <p:cNvSpPr/>
          <p:nvPr/>
        </p:nvSpPr>
        <p:spPr>
          <a:xfrm>
            <a:off x="1144190" y="4164281"/>
            <a:ext cx="370641" cy="155891"/>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22E297A-325D-8461-EE49-44D94E30B01D}"/>
              </a:ext>
            </a:extLst>
          </p:cNvPr>
          <p:cNvSpPr txBox="1"/>
          <p:nvPr/>
        </p:nvSpPr>
        <p:spPr>
          <a:xfrm>
            <a:off x="2645430" y="4683161"/>
            <a:ext cx="6210354" cy="400110"/>
          </a:xfrm>
          <a:prstGeom prst="rect">
            <a:avLst/>
          </a:prstGeom>
          <a:no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（騒音による影響</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睡眠妨害、睡眠深度の変化等</a:t>
            </a:r>
            <a:r>
              <a:rPr kumimoji="1" lang="en-US" altLang="ja-JP" sz="2000" baseline="30000" dirty="0">
                <a:latin typeface="ＭＳ ゴシック" panose="020B0609070205080204" pitchFamily="49" charset="-128"/>
                <a:ea typeface="ＭＳ ゴシック" panose="020B0609070205080204" pitchFamily="49" charset="-128"/>
              </a:rPr>
              <a:t>[</a:t>
            </a:r>
            <a:r>
              <a:rPr lang="en-US" altLang="ja-JP" sz="2000" baseline="30000" dirty="0">
                <a:latin typeface="ＭＳ ゴシック" panose="020B0609070205080204" pitchFamily="49" charset="-128"/>
                <a:ea typeface="ＭＳ ゴシック" panose="020B0609070205080204" pitchFamily="49" charset="-128"/>
              </a:rPr>
              <a:t>1]</a:t>
            </a:r>
            <a:r>
              <a:rPr kumimoji="1" lang="ja-JP" altLang="en-US" sz="2000" dirty="0">
                <a:latin typeface="ＭＳ ゴシック" panose="020B0609070205080204" pitchFamily="49" charset="-128"/>
                <a:ea typeface="ＭＳ ゴシック" panose="020B0609070205080204" pitchFamily="49" charset="-128"/>
              </a:rPr>
              <a:t>）</a:t>
            </a:r>
          </a:p>
        </p:txBody>
      </p:sp>
      <p:sp>
        <p:nvSpPr>
          <p:cNvPr id="10" name="テキスト ボックス 9">
            <a:extLst>
              <a:ext uri="{FF2B5EF4-FFF2-40B4-BE49-F238E27FC236}">
                <a16:creationId xmlns:a16="http://schemas.microsoft.com/office/drawing/2014/main" id="{4B54A744-138D-10CF-0CDE-221818978C23}"/>
              </a:ext>
            </a:extLst>
          </p:cNvPr>
          <p:cNvSpPr txBox="1"/>
          <p:nvPr/>
        </p:nvSpPr>
        <p:spPr>
          <a:xfrm>
            <a:off x="3207415" y="6368823"/>
            <a:ext cx="7526419" cy="523220"/>
          </a:xfrm>
          <a:prstGeom prst="rect">
            <a:avLst/>
          </a:prstGeom>
          <a:noFill/>
        </p:spPr>
        <p:txBody>
          <a:bodyPr wrap="none" rtlCol="0">
            <a:spAutoFit/>
          </a:bodyPr>
          <a:lstStyle/>
          <a:p>
            <a:r>
              <a:rPr lang="en-US" altLang="ja-JP" sz="1400" dirty="0"/>
              <a:t>[</a:t>
            </a:r>
            <a:r>
              <a:rPr kumimoji="1" lang="en-US" altLang="ja-JP" sz="1400" dirty="0"/>
              <a:t>1</a:t>
            </a:r>
            <a:r>
              <a:rPr lang="en-US" altLang="ja-JP" sz="1400" dirty="0"/>
              <a:t>]</a:t>
            </a:r>
            <a:r>
              <a:rPr lang="ja-JP" altLang="en-US" sz="1400" dirty="0"/>
              <a:t>米山愛永美、他</a:t>
            </a:r>
            <a:r>
              <a:rPr lang="en-US" altLang="ja-JP" sz="1400" dirty="0"/>
              <a:t>:</a:t>
            </a:r>
            <a:r>
              <a:rPr lang="ja-JP" altLang="en-US" sz="1400" dirty="0"/>
              <a:t>脳神経外科・救急病棟における入院患者が不快に感じる 夜間の音の検討</a:t>
            </a:r>
            <a:endParaRPr lang="en-US" altLang="ja-JP" sz="1400" dirty="0"/>
          </a:p>
          <a:p>
            <a:r>
              <a:rPr lang="ja-JP" altLang="en-US" sz="1400" dirty="0"/>
              <a:t>　　</a:t>
            </a:r>
            <a:r>
              <a:rPr lang="en-US" altLang="ja-JP" sz="1400" dirty="0"/>
              <a:t>Yamanashi Nursing Journal Vol.7 No.2</a:t>
            </a:r>
            <a:endParaRPr kumimoji="1" lang="ja-JP" altLang="en-US" sz="1400" dirty="0"/>
          </a:p>
        </p:txBody>
      </p:sp>
      <p:sp>
        <p:nvSpPr>
          <p:cNvPr id="13" name="テキスト ボックス 12">
            <a:extLst>
              <a:ext uri="{FF2B5EF4-FFF2-40B4-BE49-F238E27FC236}">
                <a16:creationId xmlns:a16="http://schemas.microsoft.com/office/drawing/2014/main" id="{38B2D985-7F80-C7B3-8DA4-45ABE4CC05EB}"/>
              </a:ext>
            </a:extLst>
          </p:cNvPr>
          <p:cNvSpPr txBox="1"/>
          <p:nvPr/>
        </p:nvSpPr>
        <p:spPr>
          <a:xfrm>
            <a:off x="9000029" y="5083271"/>
            <a:ext cx="3007487" cy="923330"/>
          </a:xfrm>
          <a:prstGeom prst="rect">
            <a:avLst/>
          </a:prstGeom>
          <a:noFill/>
        </p:spPr>
        <p:txBody>
          <a:bodyPr wrap="square" rtlCol="0">
            <a:spAutoFit/>
          </a:bodyPr>
          <a:lstStyle/>
          <a:p>
            <a:r>
              <a:rPr lang="ja-JP" altLang="en-US" dirty="0"/>
              <a:t>図</a:t>
            </a:r>
            <a:r>
              <a:rPr lang="en-US" altLang="ja-JP" dirty="0"/>
              <a:t>1</a:t>
            </a:r>
            <a:r>
              <a:rPr kumimoji="1" lang="en-US" altLang="ja-JP" dirty="0"/>
              <a:t> </a:t>
            </a:r>
            <a:r>
              <a:rPr lang="ja-JP" altLang="en-US" dirty="0"/>
              <a:t>マッスルスーツ</a:t>
            </a:r>
            <a:endParaRPr lang="en-US" altLang="ja-JP" dirty="0"/>
          </a:p>
          <a:p>
            <a:r>
              <a:rPr lang="en-US" altLang="ja-JP" sz="1200" dirty="0"/>
              <a:t>https://www.harada-bussan.jp/product_</a:t>
            </a:r>
            <a:r>
              <a:rPr kumimoji="1" lang="en-US" altLang="ja-JP" sz="1200" dirty="0"/>
              <a:t>detail/auxiliary-muscle-suit-power/</a:t>
            </a:r>
            <a:endParaRPr kumimoji="1" lang="ja-JP" altLang="en-US" sz="1200" dirty="0"/>
          </a:p>
        </p:txBody>
      </p:sp>
    </p:spTree>
    <p:extLst>
      <p:ext uri="{BB962C8B-B14F-4D97-AF65-F5344CB8AC3E}">
        <p14:creationId xmlns:p14="http://schemas.microsoft.com/office/powerpoint/2010/main" val="4614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グラフ&#10;&#10;自動的に生成された説明">
            <a:extLst>
              <a:ext uri="{FF2B5EF4-FFF2-40B4-BE49-F238E27FC236}">
                <a16:creationId xmlns:a16="http://schemas.microsoft.com/office/drawing/2014/main" id="{ED862106-32E1-4062-B0A9-CE06C9F2A884}"/>
              </a:ext>
            </a:extLst>
          </p:cNvPr>
          <p:cNvPicPr>
            <a:picLocks noChangeAspect="1"/>
          </p:cNvPicPr>
          <p:nvPr/>
        </p:nvPicPr>
        <p:blipFill rotWithShape="1">
          <a:blip r:embed="rId3"/>
          <a:srcRect l="9695" t="7637" r="7988" b="4619"/>
          <a:stretch/>
        </p:blipFill>
        <p:spPr>
          <a:xfrm>
            <a:off x="999891" y="1338146"/>
            <a:ext cx="10036099" cy="5185317"/>
          </a:xfrm>
          <a:prstGeom prst="rect">
            <a:avLst/>
          </a:prstGeom>
        </p:spPr>
      </p:pic>
      <p:sp>
        <p:nvSpPr>
          <p:cNvPr id="4" name="テキスト ボックス 3">
            <a:extLst>
              <a:ext uri="{FF2B5EF4-FFF2-40B4-BE49-F238E27FC236}">
                <a16:creationId xmlns:a16="http://schemas.microsoft.com/office/drawing/2014/main" id="{374F47C2-44AF-EA70-85AF-B2CB8D15175F}"/>
              </a:ext>
            </a:extLst>
          </p:cNvPr>
          <p:cNvSpPr txBox="1"/>
          <p:nvPr/>
        </p:nvSpPr>
        <p:spPr>
          <a:xfrm>
            <a:off x="360000" y="248033"/>
            <a:ext cx="203132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補足資料</a:t>
            </a:r>
          </a:p>
        </p:txBody>
      </p:sp>
    </p:spTree>
    <p:extLst>
      <p:ext uri="{BB962C8B-B14F-4D97-AF65-F5344CB8AC3E}">
        <p14:creationId xmlns:p14="http://schemas.microsoft.com/office/powerpoint/2010/main" val="2811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5F24EFF0-84C5-E196-FA20-1B0373F8088C}"/>
              </a:ext>
            </a:extLst>
          </p:cNvPr>
          <p:cNvPicPr>
            <a:picLocks noChangeAspect="1"/>
          </p:cNvPicPr>
          <p:nvPr/>
        </p:nvPicPr>
        <p:blipFill>
          <a:blip r:embed="rId2"/>
          <a:stretch>
            <a:fillRect/>
          </a:stretch>
        </p:blipFill>
        <p:spPr>
          <a:xfrm>
            <a:off x="2881379" y="2077156"/>
            <a:ext cx="5556800" cy="2336800"/>
          </a:xfrm>
          <a:prstGeom prst="rect">
            <a:avLst/>
          </a:prstGeom>
        </p:spPr>
      </p:pic>
    </p:spTree>
    <p:extLst>
      <p:ext uri="{BB962C8B-B14F-4D97-AF65-F5344CB8AC3E}">
        <p14:creationId xmlns:p14="http://schemas.microsoft.com/office/powerpoint/2010/main" val="420161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50CCE0-F3E1-4EC1-8D82-D0B2C8C78581}"/>
              </a:ext>
            </a:extLst>
          </p:cNvPr>
          <p:cNvSpPr txBox="1"/>
          <p:nvPr/>
        </p:nvSpPr>
        <p:spPr>
          <a:xfrm>
            <a:off x="360000" y="360000"/>
            <a:ext cx="2492990"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先行研究</a:t>
            </a:r>
            <a:r>
              <a:rPr lang="en-US" altLang="ja-JP" sz="3600" baseline="30000" dirty="0">
                <a:latin typeface="ＭＳ ゴシック" panose="020B0609070205080204" pitchFamily="49" charset="-128"/>
                <a:ea typeface="ＭＳ ゴシック" panose="020B0609070205080204" pitchFamily="49" charset="-128"/>
              </a:rPr>
              <a:t>[</a:t>
            </a:r>
            <a:r>
              <a:rPr kumimoji="1" lang="en-US" altLang="ja-JP" sz="3600" baseline="30000" dirty="0">
                <a:latin typeface="ＭＳ ゴシック" panose="020B0609070205080204" pitchFamily="49" charset="-128"/>
                <a:ea typeface="ＭＳ ゴシック" panose="020B0609070205080204" pitchFamily="49" charset="-128"/>
              </a:rPr>
              <a:t>2</a:t>
            </a:r>
            <a:r>
              <a:rPr lang="en-US" altLang="ja-JP" sz="3600" baseline="30000" dirty="0">
                <a:latin typeface="ＭＳ ゴシック" panose="020B0609070205080204" pitchFamily="49" charset="-128"/>
                <a:ea typeface="ＭＳ ゴシック" panose="020B0609070205080204" pitchFamily="49" charset="-128"/>
              </a:rPr>
              <a:t>]</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4E42E0FE-6B06-4188-B7CF-DF2E431AC079}"/>
              </a:ext>
            </a:extLst>
          </p:cNvPr>
          <p:cNvSpPr txBox="1"/>
          <p:nvPr/>
        </p:nvSpPr>
        <p:spPr>
          <a:xfrm>
            <a:off x="11520000" y="6372000"/>
            <a:ext cx="312906" cy="369332"/>
          </a:xfrm>
          <a:prstGeom prst="rect">
            <a:avLst/>
          </a:prstGeom>
          <a:noFill/>
        </p:spPr>
        <p:txBody>
          <a:bodyPr wrap="none" rtlCol="0">
            <a:spAutoFit/>
          </a:bodyPr>
          <a:lstStyle/>
          <a:p>
            <a:r>
              <a:rPr lang="en-US" altLang="ja-JP" dirty="0"/>
              <a:t>2</a:t>
            </a:r>
            <a:endParaRPr kumimoji="1" lang="ja-JP" altLang="en-US" dirty="0"/>
          </a:p>
        </p:txBody>
      </p:sp>
      <p:sp>
        <p:nvSpPr>
          <p:cNvPr id="4" name="テキスト ボックス 3">
            <a:extLst>
              <a:ext uri="{FF2B5EF4-FFF2-40B4-BE49-F238E27FC236}">
                <a16:creationId xmlns:a16="http://schemas.microsoft.com/office/drawing/2014/main" id="{CF1DB742-B1F0-479A-B552-4A2AE64E9098}"/>
              </a:ext>
            </a:extLst>
          </p:cNvPr>
          <p:cNvSpPr txBox="1"/>
          <p:nvPr/>
        </p:nvSpPr>
        <p:spPr>
          <a:xfrm>
            <a:off x="698741" y="2372064"/>
            <a:ext cx="5416868"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能動騒音制御を用いて周期騒音を抑制</a:t>
            </a:r>
          </a:p>
        </p:txBody>
      </p:sp>
      <p:sp>
        <p:nvSpPr>
          <p:cNvPr id="6" name="テキスト ボックス 5">
            <a:extLst>
              <a:ext uri="{FF2B5EF4-FFF2-40B4-BE49-F238E27FC236}">
                <a16:creationId xmlns:a16="http://schemas.microsoft.com/office/drawing/2014/main" id="{90B0C27B-0D2B-4570-805E-26AECC376DD9}"/>
              </a:ext>
            </a:extLst>
          </p:cNvPr>
          <p:cNvSpPr txBox="1"/>
          <p:nvPr/>
        </p:nvSpPr>
        <p:spPr>
          <a:xfrm>
            <a:off x="698741" y="1220286"/>
            <a:ext cx="8802410"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振動の信号からコンプレッサーのモーターの回転周波数を推定</a:t>
            </a:r>
          </a:p>
        </p:txBody>
      </p:sp>
      <p:sp>
        <p:nvSpPr>
          <p:cNvPr id="11" name="矢印: 下 10">
            <a:extLst>
              <a:ext uri="{FF2B5EF4-FFF2-40B4-BE49-F238E27FC236}">
                <a16:creationId xmlns:a16="http://schemas.microsoft.com/office/drawing/2014/main" id="{67383517-4F00-4B09-AB14-43F4A1082ED3}"/>
              </a:ext>
            </a:extLst>
          </p:cNvPr>
          <p:cNvSpPr/>
          <p:nvPr/>
        </p:nvSpPr>
        <p:spPr>
          <a:xfrm>
            <a:off x="3113877" y="1681951"/>
            <a:ext cx="586596" cy="690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2A1AAF63-CEF3-4699-84E4-7D86872E36C0}"/>
              </a:ext>
            </a:extLst>
          </p:cNvPr>
          <p:cNvSpPr/>
          <p:nvPr/>
        </p:nvSpPr>
        <p:spPr>
          <a:xfrm>
            <a:off x="492412" y="4982941"/>
            <a:ext cx="5623197" cy="1192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BC7EC07C-6BDC-4A00-BB4A-38E40C1A52A7}"/>
              </a:ext>
            </a:extLst>
          </p:cNvPr>
          <p:cNvSpPr txBox="1"/>
          <p:nvPr/>
        </p:nvSpPr>
        <p:spPr>
          <a:xfrm>
            <a:off x="618485" y="3669882"/>
            <a:ext cx="5570756" cy="707886"/>
          </a:xfrm>
          <a:prstGeom prst="rect">
            <a:avLst/>
          </a:prstGeom>
          <a:no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モーターの回転に同期する騒音</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回転周波数の整数倍に高い周波数ピークを持つ</a:t>
            </a:r>
          </a:p>
        </p:txBody>
      </p:sp>
      <p:sp>
        <p:nvSpPr>
          <p:cNvPr id="14" name="テキスト ボックス 13">
            <a:extLst>
              <a:ext uri="{FF2B5EF4-FFF2-40B4-BE49-F238E27FC236}">
                <a16:creationId xmlns:a16="http://schemas.microsoft.com/office/drawing/2014/main" id="{6B7906DA-DC79-4799-9427-C194DB7B23DF}"/>
              </a:ext>
            </a:extLst>
          </p:cNvPr>
          <p:cNvSpPr txBox="1"/>
          <p:nvPr/>
        </p:nvSpPr>
        <p:spPr>
          <a:xfrm>
            <a:off x="598733" y="4812920"/>
            <a:ext cx="5186035" cy="400110"/>
          </a:xfrm>
          <a:prstGeom prst="rect">
            <a:avLst/>
          </a:prstGeom>
          <a:solidFill>
            <a:schemeClr val="bg1"/>
          </a:solid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能動騒音制御</a:t>
            </a:r>
            <a:r>
              <a:rPr kumimoji="1" lang="en-US" altLang="ja-JP" sz="2000" dirty="0">
                <a:latin typeface="ＭＳ ゴシック" panose="020B0609070205080204" pitchFamily="49" charset="-128"/>
                <a:ea typeface="ＭＳ ゴシック" panose="020B0609070205080204" pitchFamily="49" charset="-128"/>
              </a:rPr>
              <a:t>(</a:t>
            </a:r>
            <a:r>
              <a:rPr lang="en-US" altLang="ja-JP" sz="2000" b="0" i="0" dirty="0">
                <a:solidFill>
                  <a:srgbClr val="4D5156"/>
                </a:solidFill>
                <a:effectLst/>
                <a:latin typeface="ＭＳ ゴシック" panose="020B0609070205080204" pitchFamily="49" charset="-128"/>
                <a:ea typeface="ＭＳ ゴシック" panose="020B0609070205080204" pitchFamily="49" charset="-128"/>
              </a:rPr>
              <a:t>Active Noise Control</a:t>
            </a:r>
            <a:r>
              <a:rPr lang="ja-JP" altLang="en-US" sz="2000" b="0" i="0" dirty="0">
                <a:solidFill>
                  <a:srgbClr val="4D5156"/>
                </a:solidFill>
                <a:effectLst/>
                <a:latin typeface="ＭＳ ゴシック" panose="020B0609070205080204" pitchFamily="49" charset="-128"/>
                <a:ea typeface="ＭＳ ゴシック" panose="020B0609070205080204" pitchFamily="49" charset="-128"/>
              </a:rPr>
              <a:t>：</a:t>
            </a:r>
            <a:r>
              <a:rPr lang="en-US" altLang="ja-JP" sz="2000" b="0" i="0" dirty="0">
                <a:solidFill>
                  <a:srgbClr val="4D5156"/>
                </a:solidFill>
                <a:effectLst/>
                <a:latin typeface="ＭＳ ゴシック" panose="020B0609070205080204" pitchFamily="49" charset="-128"/>
                <a:ea typeface="ＭＳ ゴシック" panose="020B0609070205080204" pitchFamily="49" charset="-128"/>
              </a:rPr>
              <a:t>ANC)</a:t>
            </a:r>
            <a:endParaRPr kumimoji="1" lang="en-US" altLang="ja-JP" sz="2000" dirty="0">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810073AE-B95E-46E0-A377-AC5AAE8C84B7}"/>
              </a:ext>
            </a:extLst>
          </p:cNvPr>
          <p:cNvSpPr/>
          <p:nvPr/>
        </p:nvSpPr>
        <p:spPr>
          <a:xfrm>
            <a:off x="514025" y="3379879"/>
            <a:ext cx="5675215" cy="1097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001120AB-FDBA-4734-8227-0F6BB3630AE0}"/>
              </a:ext>
            </a:extLst>
          </p:cNvPr>
          <p:cNvSpPr txBox="1"/>
          <p:nvPr/>
        </p:nvSpPr>
        <p:spPr>
          <a:xfrm>
            <a:off x="525244" y="5330534"/>
            <a:ext cx="5570756" cy="707886"/>
          </a:xfrm>
          <a:prstGeom prst="rect">
            <a:avLst/>
          </a:prstGeom>
          <a:noFill/>
        </p:spPr>
        <p:txBody>
          <a:bodyPr wrap="none" rtlCol="0">
            <a:spAutoFit/>
          </a:bodyPr>
          <a:lstStyle/>
          <a:p>
            <a:r>
              <a:rPr lang="ja-JP" altLang="en-US" sz="2000" dirty="0">
                <a:latin typeface="ＭＳ ゴシック" panose="020B0609070205080204" pitchFamily="49" charset="-128"/>
                <a:ea typeface="ＭＳ ゴシック" panose="020B0609070205080204" pitchFamily="49" charset="-128"/>
              </a:rPr>
              <a:t>波の重ね合わせを用いて、対象の音と同振幅で</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逆位相の制御音を干渉させ</a:t>
            </a:r>
            <a:r>
              <a:rPr kumimoji="1" lang="ja-JP" altLang="en-US" sz="2000" dirty="0">
                <a:latin typeface="ＭＳ ゴシック" panose="020B0609070205080204" pitchFamily="49" charset="-128"/>
                <a:ea typeface="ＭＳ ゴシック" panose="020B0609070205080204" pitchFamily="49" charset="-128"/>
              </a:rPr>
              <a:t>音を打ち消す</a:t>
            </a:r>
          </a:p>
        </p:txBody>
      </p:sp>
      <p:sp>
        <p:nvSpPr>
          <p:cNvPr id="17" name="テキスト ボックス 16">
            <a:extLst>
              <a:ext uri="{FF2B5EF4-FFF2-40B4-BE49-F238E27FC236}">
                <a16:creationId xmlns:a16="http://schemas.microsoft.com/office/drawing/2014/main" id="{24DD5B37-8C3B-40FE-B7A9-012CAF78052E}"/>
              </a:ext>
            </a:extLst>
          </p:cNvPr>
          <p:cNvSpPr txBox="1"/>
          <p:nvPr/>
        </p:nvSpPr>
        <p:spPr>
          <a:xfrm>
            <a:off x="618485" y="3221075"/>
            <a:ext cx="1210588" cy="400110"/>
          </a:xfrm>
          <a:prstGeom prst="rect">
            <a:avLst/>
          </a:prstGeom>
          <a:solidFill>
            <a:schemeClr val="bg1"/>
          </a:solid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周期騒音</a:t>
            </a:r>
            <a:endParaRPr kumimoji="1" lang="en-US" altLang="ja-JP" sz="2000" dirty="0">
              <a:latin typeface="ＭＳ ゴシック" panose="020B0609070205080204" pitchFamily="49" charset="-128"/>
              <a:ea typeface="ＭＳ ゴシック" panose="020B0609070205080204" pitchFamily="49" charset="-128"/>
            </a:endParaRPr>
          </a:p>
        </p:txBody>
      </p:sp>
      <p:sp>
        <p:nvSpPr>
          <p:cNvPr id="18" name="楕円 17">
            <a:extLst>
              <a:ext uri="{FF2B5EF4-FFF2-40B4-BE49-F238E27FC236}">
                <a16:creationId xmlns:a16="http://schemas.microsoft.com/office/drawing/2014/main" id="{D61D1990-E031-4FC4-B948-F86C84CAD884}"/>
              </a:ext>
            </a:extLst>
          </p:cNvPr>
          <p:cNvSpPr/>
          <p:nvPr/>
        </p:nvSpPr>
        <p:spPr>
          <a:xfrm>
            <a:off x="7478230" y="3298531"/>
            <a:ext cx="210750" cy="2107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9" name="楕円 18">
            <a:extLst>
              <a:ext uri="{FF2B5EF4-FFF2-40B4-BE49-F238E27FC236}">
                <a16:creationId xmlns:a16="http://schemas.microsoft.com/office/drawing/2014/main" id="{30ED820F-5749-42DE-97A6-CC9BC0DE74A4}"/>
              </a:ext>
            </a:extLst>
          </p:cNvPr>
          <p:cNvSpPr/>
          <p:nvPr/>
        </p:nvSpPr>
        <p:spPr>
          <a:xfrm>
            <a:off x="7954364" y="3298531"/>
            <a:ext cx="210750" cy="2107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ＭＳ ゴシック" panose="020B0609070205080204" pitchFamily="49" charset="-128"/>
              <a:ea typeface="ＭＳ ゴシック" panose="020B0609070205080204" pitchFamily="49" charset="-128"/>
            </a:endParaRPr>
          </a:p>
        </p:txBody>
      </p:sp>
      <p:cxnSp>
        <p:nvCxnSpPr>
          <p:cNvPr id="20" name="直線コネクタ 19">
            <a:extLst>
              <a:ext uri="{FF2B5EF4-FFF2-40B4-BE49-F238E27FC236}">
                <a16:creationId xmlns:a16="http://schemas.microsoft.com/office/drawing/2014/main" id="{E5AD6549-097E-45DA-8CB7-F76C0F360CC7}"/>
              </a:ext>
            </a:extLst>
          </p:cNvPr>
          <p:cNvCxnSpPr>
            <a:cxnSpLocks/>
          </p:cNvCxnSpPr>
          <p:nvPr/>
        </p:nvCxnSpPr>
        <p:spPr>
          <a:xfrm>
            <a:off x="8461957" y="2955546"/>
            <a:ext cx="2129689" cy="0"/>
          </a:xfrm>
          <a:prstGeom prst="line">
            <a:avLst/>
          </a:prstGeom>
          <a:noFill/>
          <a:ln w="25400" cap="flat" cmpd="sng" algn="ctr">
            <a:solidFill>
              <a:sysClr val="windowText" lastClr="000000"/>
            </a:solidFill>
            <a:prstDash val="solid"/>
          </a:ln>
          <a:effectLst/>
        </p:spPr>
      </p:cxnSp>
      <p:cxnSp>
        <p:nvCxnSpPr>
          <p:cNvPr id="21" name="直線コネクタ 20">
            <a:extLst>
              <a:ext uri="{FF2B5EF4-FFF2-40B4-BE49-F238E27FC236}">
                <a16:creationId xmlns:a16="http://schemas.microsoft.com/office/drawing/2014/main" id="{DCCA2049-F349-4B4B-970C-E0E71F65E097}"/>
              </a:ext>
            </a:extLst>
          </p:cNvPr>
          <p:cNvCxnSpPr>
            <a:cxnSpLocks/>
          </p:cNvCxnSpPr>
          <p:nvPr/>
        </p:nvCxnSpPr>
        <p:spPr>
          <a:xfrm>
            <a:off x="8458072" y="3375912"/>
            <a:ext cx="2133574" cy="0"/>
          </a:xfrm>
          <a:prstGeom prst="line">
            <a:avLst/>
          </a:prstGeom>
          <a:noFill/>
          <a:ln w="25400" cap="flat" cmpd="sng" algn="ctr">
            <a:solidFill>
              <a:sysClr val="windowText" lastClr="000000"/>
            </a:solidFill>
            <a:prstDash val="solid"/>
          </a:ln>
          <a:effectLst/>
        </p:spPr>
      </p:cxnSp>
      <p:sp>
        <p:nvSpPr>
          <p:cNvPr id="22" name="正方形/長方形 21">
            <a:extLst>
              <a:ext uri="{FF2B5EF4-FFF2-40B4-BE49-F238E27FC236}">
                <a16:creationId xmlns:a16="http://schemas.microsoft.com/office/drawing/2014/main" id="{B1D624DD-4857-445B-A62A-22BEA7BB5C55}"/>
              </a:ext>
            </a:extLst>
          </p:cNvPr>
          <p:cNvSpPr/>
          <p:nvPr/>
        </p:nvSpPr>
        <p:spPr>
          <a:xfrm>
            <a:off x="7229773" y="2511964"/>
            <a:ext cx="1229732" cy="1075373"/>
          </a:xfrm>
          <a:prstGeom prst="rect">
            <a:avLst/>
          </a:prstGeom>
          <a:noFill/>
          <a:ln w="25400" cap="flat" cmpd="sng" algn="ctr">
            <a:solidFill>
              <a:sysClr val="windowText" lastClr="000000"/>
            </a:solidFill>
            <a:prstDash val="solid"/>
          </a:ln>
          <a:effectLst/>
        </p:spPr>
        <p:txBody>
          <a:bodyPr rtlCol="0" anchor="ctr"/>
          <a:lstStyle/>
          <a:p>
            <a:pPr marL="0" marR="0" lvl="0" indent="0" algn="ctr" defTabSz="41148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23" name="直線コネクタ 22">
            <a:extLst>
              <a:ext uri="{FF2B5EF4-FFF2-40B4-BE49-F238E27FC236}">
                <a16:creationId xmlns:a16="http://schemas.microsoft.com/office/drawing/2014/main" id="{3C3F0AF3-2FD7-4FEE-9ECC-0813B0F9C10A}"/>
              </a:ext>
            </a:extLst>
          </p:cNvPr>
          <p:cNvCxnSpPr>
            <a:cxnSpLocks/>
          </p:cNvCxnSpPr>
          <p:nvPr/>
        </p:nvCxnSpPr>
        <p:spPr>
          <a:xfrm>
            <a:off x="9883115" y="3587337"/>
            <a:ext cx="0" cy="336835"/>
          </a:xfrm>
          <a:prstGeom prst="line">
            <a:avLst/>
          </a:prstGeom>
          <a:noFill/>
          <a:ln w="28575" cap="flat" cmpd="sng" algn="ctr">
            <a:solidFill>
              <a:sysClr val="windowText" lastClr="000000"/>
            </a:solidFill>
            <a:prstDash val="solid"/>
            <a:headEnd type="arrow"/>
            <a:tailEnd type="none"/>
          </a:ln>
          <a:effectLst/>
        </p:spPr>
      </p:cxnSp>
      <p:sp>
        <p:nvSpPr>
          <p:cNvPr id="24" name="テキスト ボックス 23">
            <a:extLst>
              <a:ext uri="{FF2B5EF4-FFF2-40B4-BE49-F238E27FC236}">
                <a16:creationId xmlns:a16="http://schemas.microsoft.com/office/drawing/2014/main" id="{58CA90F6-BAA3-4DF5-AA4F-5FC853C2B99C}"/>
              </a:ext>
            </a:extLst>
          </p:cNvPr>
          <p:cNvSpPr txBox="1"/>
          <p:nvPr/>
        </p:nvSpPr>
        <p:spPr>
          <a:xfrm>
            <a:off x="9830984" y="3391366"/>
            <a:ext cx="1342754"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マイク</a:t>
            </a:r>
            <a:endParaRPr kumimoji="0" lang="en-US" altLang="ja-JP"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5" name="テキスト ボックス 24">
            <a:extLst>
              <a:ext uri="{FF2B5EF4-FFF2-40B4-BE49-F238E27FC236}">
                <a16:creationId xmlns:a16="http://schemas.microsoft.com/office/drawing/2014/main" id="{5EDE0C5E-E0F6-46FE-858B-790F21B8B6AE}"/>
              </a:ext>
            </a:extLst>
          </p:cNvPr>
          <p:cNvSpPr txBox="1"/>
          <p:nvPr/>
        </p:nvSpPr>
        <p:spPr>
          <a:xfrm>
            <a:off x="8858852" y="2650820"/>
            <a:ext cx="1342754"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ダクト</a:t>
            </a:r>
            <a:endParaRPr kumimoji="0" lang="en-US" altLang="ja-JP"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00CBD8B8-6363-45BA-B322-5F392635540A}"/>
              </a:ext>
            </a:extLst>
          </p:cNvPr>
          <p:cNvSpPr txBox="1"/>
          <p:nvPr/>
        </p:nvSpPr>
        <p:spPr>
          <a:xfrm>
            <a:off x="8181549" y="3464516"/>
            <a:ext cx="1665002"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制御用スピーカ</a:t>
            </a:r>
            <a:endParaRPr kumimoji="0" lang="en-US" altLang="ja-JP"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7" name="正方形/長方形 26">
            <a:extLst>
              <a:ext uri="{FF2B5EF4-FFF2-40B4-BE49-F238E27FC236}">
                <a16:creationId xmlns:a16="http://schemas.microsoft.com/office/drawing/2014/main" id="{2D2BA1E4-F778-4FAD-932B-4277F3667EEA}"/>
              </a:ext>
            </a:extLst>
          </p:cNvPr>
          <p:cNvSpPr/>
          <p:nvPr/>
        </p:nvSpPr>
        <p:spPr>
          <a:xfrm>
            <a:off x="10653781" y="3014751"/>
            <a:ext cx="418055" cy="268551"/>
          </a:xfrm>
          <a:prstGeom prst="rect">
            <a:avLst/>
          </a:prstGeom>
          <a:noFill/>
          <a:ln w="25400" cap="flat" cmpd="sng" algn="ctr">
            <a:solidFill>
              <a:sysClr val="windowText" lastClr="000000"/>
            </a:solidFill>
            <a:prstDash val="solid"/>
          </a:ln>
          <a:effectLst/>
        </p:spPr>
        <p:txBody>
          <a:bodyPr rtlCol="0" anchor="ctr"/>
          <a:lstStyle/>
          <a:p>
            <a:pPr marL="0" marR="0" lvl="0" indent="0" algn="ctr" defTabSz="41148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8" name="正方形/長方形 27">
            <a:extLst>
              <a:ext uri="{FF2B5EF4-FFF2-40B4-BE49-F238E27FC236}">
                <a16:creationId xmlns:a16="http://schemas.microsoft.com/office/drawing/2014/main" id="{E2D1052A-A9EC-4DB6-8F91-C7BECDE1AEE2}"/>
              </a:ext>
            </a:extLst>
          </p:cNvPr>
          <p:cNvSpPr/>
          <p:nvPr/>
        </p:nvSpPr>
        <p:spPr>
          <a:xfrm>
            <a:off x="10482900" y="3123990"/>
            <a:ext cx="170881" cy="70363"/>
          </a:xfrm>
          <a:prstGeom prst="rect">
            <a:avLst/>
          </a:prstGeom>
          <a:noFill/>
          <a:ln w="25400" cap="flat" cmpd="sng" algn="ctr">
            <a:solidFill>
              <a:sysClr val="windowText" lastClr="000000"/>
            </a:solidFill>
            <a:prstDash val="solid"/>
          </a:ln>
          <a:effectLst/>
        </p:spPr>
        <p:txBody>
          <a:bodyPr rtlCol="0" anchor="ctr"/>
          <a:lstStyle/>
          <a:p>
            <a:pPr marL="0" marR="0" lvl="0" indent="0" algn="ctr" defTabSz="41148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29" name="直線コネクタ 28">
            <a:extLst>
              <a:ext uri="{FF2B5EF4-FFF2-40B4-BE49-F238E27FC236}">
                <a16:creationId xmlns:a16="http://schemas.microsoft.com/office/drawing/2014/main" id="{184EC583-B8D9-47BB-A225-6DF73664D6C8}"/>
              </a:ext>
            </a:extLst>
          </p:cNvPr>
          <p:cNvCxnSpPr>
            <a:cxnSpLocks/>
            <a:stCxn id="39" idx="3"/>
          </p:cNvCxnSpPr>
          <p:nvPr/>
        </p:nvCxnSpPr>
        <p:spPr>
          <a:xfrm>
            <a:off x="10551311" y="4155836"/>
            <a:ext cx="350278" cy="0"/>
          </a:xfrm>
          <a:prstGeom prst="line">
            <a:avLst/>
          </a:prstGeom>
          <a:noFill/>
          <a:ln w="28575" cap="flat" cmpd="sng" algn="ctr">
            <a:solidFill>
              <a:sysClr val="windowText" lastClr="000000"/>
            </a:solidFill>
            <a:prstDash val="solid"/>
            <a:headEnd type="arrow"/>
          </a:ln>
          <a:effectLst/>
        </p:spPr>
      </p:cxnSp>
      <p:cxnSp>
        <p:nvCxnSpPr>
          <p:cNvPr id="30" name="直線コネクタ 29">
            <a:extLst>
              <a:ext uri="{FF2B5EF4-FFF2-40B4-BE49-F238E27FC236}">
                <a16:creationId xmlns:a16="http://schemas.microsoft.com/office/drawing/2014/main" id="{F0FC1126-F7E0-401A-8465-CEBBC974AB7C}"/>
              </a:ext>
            </a:extLst>
          </p:cNvPr>
          <p:cNvCxnSpPr>
            <a:cxnSpLocks/>
          </p:cNvCxnSpPr>
          <p:nvPr/>
        </p:nvCxnSpPr>
        <p:spPr>
          <a:xfrm>
            <a:off x="10901589" y="3283303"/>
            <a:ext cx="0" cy="875112"/>
          </a:xfrm>
          <a:prstGeom prst="line">
            <a:avLst/>
          </a:prstGeom>
          <a:noFill/>
          <a:ln w="28575" cap="flat" cmpd="sng" algn="ctr">
            <a:solidFill>
              <a:sysClr val="windowText" lastClr="000000"/>
            </a:solidFill>
            <a:prstDash val="solid"/>
          </a:ln>
          <a:effectLst/>
        </p:spPr>
      </p:cxnSp>
      <p:sp>
        <p:nvSpPr>
          <p:cNvPr id="31" name="正方形/長方形 30">
            <a:extLst>
              <a:ext uri="{FF2B5EF4-FFF2-40B4-BE49-F238E27FC236}">
                <a16:creationId xmlns:a16="http://schemas.microsoft.com/office/drawing/2014/main" id="{7D52D649-7BB4-4608-AAD9-C706BA53D911}"/>
              </a:ext>
            </a:extLst>
          </p:cNvPr>
          <p:cNvSpPr/>
          <p:nvPr/>
        </p:nvSpPr>
        <p:spPr>
          <a:xfrm>
            <a:off x="7562710" y="2793264"/>
            <a:ext cx="519988" cy="4993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32" name="グループ化 31">
            <a:extLst>
              <a:ext uri="{FF2B5EF4-FFF2-40B4-BE49-F238E27FC236}">
                <a16:creationId xmlns:a16="http://schemas.microsoft.com/office/drawing/2014/main" id="{4FF916DD-B1B0-4A68-A56F-4E66AB599CAD}"/>
              </a:ext>
            </a:extLst>
          </p:cNvPr>
          <p:cNvGrpSpPr/>
          <p:nvPr/>
        </p:nvGrpSpPr>
        <p:grpSpPr>
          <a:xfrm>
            <a:off x="9645450" y="3383346"/>
            <a:ext cx="444722" cy="204625"/>
            <a:chOff x="24596812" y="14213297"/>
            <a:chExt cx="953860" cy="438888"/>
          </a:xfrm>
        </p:grpSpPr>
        <p:sp>
          <p:nvSpPr>
            <p:cNvPr id="33" name="フローチャート: 手作業 32">
              <a:extLst>
                <a:ext uri="{FF2B5EF4-FFF2-40B4-BE49-F238E27FC236}">
                  <a16:creationId xmlns:a16="http://schemas.microsoft.com/office/drawing/2014/main" id="{981841DF-29EE-481F-B232-C22F8F4E1903}"/>
                </a:ext>
              </a:extLst>
            </p:cNvPr>
            <p:cNvSpPr/>
            <p:nvPr/>
          </p:nvSpPr>
          <p:spPr>
            <a:xfrm>
              <a:off x="24596812" y="14213297"/>
              <a:ext cx="953860" cy="288032"/>
            </a:xfrm>
            <a:prstGeom prst="flowChartManualOperation">
              <a:avLst/>
            </a:prstGeom>
            <a:noFill/>
            <a:ln w="25400" cap="flat" cmpd="sng" algn="ctr">
              <a:solidFill>
                <a:sysClr val="windowText" lastClr="000000"/>
              </a:solidFill>
              <a:prstDash val="solid"/>
            </a:ln>
            <a:effectLst/>
          </p:spPr>
          <p:txBody>
            <a:bodyPr rtlCol="0" anchor="ctr"/>
            <a:lstStyle/>
            <a:p>
              <a:pPr marL="0" marR="0" lvl="0" indent="0" algn="ctr" defTabSz="41148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4" name="正方形/長方形 33">
              <a:extLst>
                <a:ext uri="{FF2B5EF4-FFF2-40B4-BE49-F238E27FC236}">
                  <a16:creationId xmlns:a16="http://schemas.microsoft.com/office/drawing/2014/main" id="{F6EE42A4-56A1-4B62-87B5-4FACAFA09B90}"/>
                </a:ext>
              </a:extLst>
            </p:cNvPr>
            <p:cNvSpPr/>
            <p:nvPr/>
          </p:nvSpPr>
          <p:spPr>
            <a:xfrm>
              <a:off x="24808377" y="14496597"/>
              <a:ext cx="558922" cy="1555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ＭＳ ゴシック" panose="020B0609070205080204" pitchFamily="49" charset="-128"/>
                <a:ea typeface="ＭＳ ゴシック" panose="020B0609070205080204" pitchFamily="49" charset="-128"/>
                <a:cs typeface="Arial" panose="020B0604020202020204" pitchFamily="34" charset="0"/>
              </a:endParaRPr>
            </a:p>
          </p:txBody>
        </p:sp>
      </p:grpSp>
      <p:cxnSp>
        <p:nvCxnSpPr>
          <p:cNvPr id="35" name="直線コネクタ 34">
            <a:extLst>
              <a:ext uri="{FF2B5EF4-FFF2-40B4-BE49-F238E27FC236}">
                <a16:creationId xmlns:a16="http://schemas.microsoft.com/office/drawing/2014/main" id="{7DCDB018-BF8E-4116-8092-5F688F0A621B}"/>
              </a:ext>
            </a:extLst>
          </p:cNvPr>
          <p:cNvCxnSpPr>
            <a:cxnSpLocks/>
          </p:cNvCxnSpPr>
          <p:nvPr/>
        </p:nvCxnSpPr>
        <p:spPr>
          <a:xfrm>
            <a:off x="8078709" y="3551700"/>
            <a:ext cx="0" cy="603523"/>
          </a:xfrm>
          <a:prstGeom prst="line">
            <a:avLst/>
          </a:prstGeom>
          <a:noFill/>
          <a:ln w="38100" cap="flat" cmpd="sng" algn="ctr">
            <a:solidFill>
              <a:sysClr val="windowText" lastClr="000000"/>
            </a:solidFill>
            <a:prstDash val="solid"/>
          </a:ln>
          <a:effectLst/>
        </p:spPr>
      </p:cxnSp>
      <p:cxnSp>
        <p:nvCxnSpPr>
          <p:cNvPr id="36" name="直線コネクタ 35">
            <a:extLst>
              <a:ext uri="{FF2B5EF4-FFF2-40B4-BE49-F238E27FC236}">
                <a16:creationId xmlns:a16="http://schemas.microsoft.com/office/drawing/2014/main" id="{A9C2B7B3-1697-47CF-9F26-901C470A2D36}"/>
              </a:ext>
            </a:extLst>
          </p:cNvPr>
          <p:cNvCxnSpPr>
            <a:cxnSpLocks/>
            <a:endCxn id="39" idx="1"/>
          </p:cNvCxnSpPr>
          <p:nvPr/>
        </p:nvCxnSpPr>
        <p:spPr>
          <a:xfrm>
            <a:off x="8078709" y="4155223"/>
            <a:ext cx="1269163" cy="613"/>
          </a:xfrm>
          <a:prstGeom prst="line">
            <a:avLst/>
          </a:prstGeom>
          <a:noFill/>
          <a:ln w="28575" cap="flat" cmpd="sng" algn="ctr">
            <a:solidFill>
              <a:sysClr val="windowText" lastClr="000000"/>
            </a:solidFill>
            <a:prstDash val="solid"/>
            <a:tailEnd type="arrow"/>
          </a:ln>
          <a:effectLst/>
        </p:spPr>
      </p:cxnSp>
      <p:grpSp>
        <p:nvGrpSpPr>
          <p:cNvPr id="37" name="グループ化 36">
            <a:extLst>
              <a:ext uri="{FF2B5EF4-FFF2-40B4-BE49-F238E27FC236}">
                <a16:creationId xmlns:a16="http://schemas.microsoft.com/office/drawing/2014/main" id="{0C38BF94-6CB7-4152-9B5D-B626C236DBBD}"/>
              </a:ext>
            </a:extLst>
          </p:cNvPr>
          <p:cNvGrpSpPr/>
          <p:nvPr/>
        </p:nvGrpSpPr>
        <p:grpSpPr>
          <a:xfrm>
            <a:off x="9347872" y="3924171"/>
            <a:ext cx="1203439" cy="463330"/>
            <a:chOff x="3638207" y="3745202"/>
            <a:chExt cx="488601" cy="188114"/>
          </a:xfrm>
        </p:grpSpPr>
        <p:sp>
          <p:nvSpPr>
            <p:cNvPr id="38" name="テキスト ボックス 37">
              <a:extLst>
                <a:ext uri="{FF2B5EF4-FFF2-40B4-BE49-F238E27FC236}">
                  <a16:creationId xmlns:a16="http://schemas.microsoft.com/office/drawing/2014/main" id="{6625C392-7C24-4452-9F56-6BE4463F24B7}"/>
                </a:ext>
              </a:extLst>
            </p:cNvPr>
            <p:cNvSpPr txBox="1"/>
            <p:nvPr/>
          </p:nvSpPr>
          <p:spPr>
            <a:xfrm>
              <a:off x="3721552" y="3783028"/>
              <a:ext cx="329544" cy="112463"/>
            </a:xfrm>
            <a:prstGeom prst="rect">
              <a:avLst/>
            </a:prstGeom>
            <a:noFill/>
          </p:spPr>
          <p:txBody>
            <a:bodyPr wrap="square" rtlCol="0" anchor="ctr">
              <a:spAutoFit/>
            </a:bodyPr>
            <a:lstStyle/>
            <a:p>
              <a:pPr algn="ctr"/>
              <a:r>
                <a:rPr kumimoji="1" lang="ja-JP" altLang="en-US" sz="1200" b="1" dirty="0">
                  <a:solidFill>
                    <a:srgbClr val="00B050"/>
                  </a:solidFill>
                  <a:latin typeface="ＭＳ ゴシック" panose="020B0609070205080204" pitchFamily="49" charset="-128"/>
                  <a:ea typeface="ＭＳ ゴシック" panose="020B0609070205080204" pitchFamily="49" charset="-128"/>
                </a:rPr>
                <a:t>制御装置</a:t>
              </a:r>
            </a:p>
          </p:txBody>
        </p:sp>
        <p:sp>
          <p:nvSpPr>
            <p:cNvPr id="39" name="フレーム 38">
              <a:extLst>
                <a:ext uri="{FF2B5EF4-FFF2-40B4-BE49-F238E27FC236}">
                  <a16:creationId xmlns:a16="http://schemas.microsoft.com/office/drawing/2014/main" id="{5C6238D1-B49B-4611-9617-1C41DBDA0295}"/>
                </a:ext>
              </a:extLst>
            </p:cNvPr>
            <p:cNvSpPr/>
            <p:nvPr/>
          </p:nvSpPr>
          <p:spPr>
            <a:xfrm>
              <a:off x="3638207" y="3745202"/>
              <a:ext cx="488601" cy="188114"/>
            </a:xfrm>
            <a:prstGeom prst="frame">
              <a:avLst>
                <a:gd name="adj1" fmla="val 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latin typeface="ＭＳ ゴシック" panose="020B0609070205080204" pitchFamily="49" charset="-128"/>
                <a:ea typeface="ＭＳ ゴシック" panose="020B0609070205080204" pitchFamily="49" charset="-128"/>
              </a:endParaRPr>
            </a:p>
          </p:txBody>
        </p:sp>
      </p:grpSp>
      <p:sp>
        <p:nvSpPr>
          <p:cNvPr id="40" name="テキスト ボックス 39">
            <a:extLst>
              <a:ext uri="{FF2B5EF4-FFF2-40B4-BE49-F238E27FC236}">
                <a16:creationId xmlns:a16="http://schemas.microsoft.com/office/drawing/2014/main" id="{10186455-BE9F-4BDF-A39E-9811E6E93F1F}"/>
              </a:ext>
            </a:extLst>
          </p:cNvPr>
          <p:cNvSpPr txBox="1"/>
          <p:nvPr/>
        </p:nvSpPr>
        <p:spPr>
          <a:xfrm>
            <a:off x="6870236" y="2508308"/>
            <a:ext cx="1744940"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コンプレッサー</a:t>
            </a:r>
            <a:endParaRPr kumimoji="0" lang="en-US" altLang="ja-JP" sz="1200" b="1" i="0" u="none" strike="noStrike" kern="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id="{6F3E3AFB-807B-4F6D-80C6-8E5D4B0ADF3A}"/>
              </a:ext>
            </a:extLst>
          </p:cNvPr>
          <p:cNvSpPr txBox="1"/>
          <p:nvPr/>
        </p:nvSpPr>
        <p:spPr>
          <a:xfrm>
            <a:off x="6629999" y="3597013"/>
            <a:ext cx="1570755"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振動センサ</a:t>
            </a:r>
            <a:endParaRPr kumimoji="0" lang="en-US" altLang="ja-JP"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2" name="楕円 41">
            <a:extLst>
              <a:ext uri="{FF2B5EF4-FFF2-40B4-BE49-F238E27FC236}">
                <a16:creationId xmlns:a16="http://schemas.microsoft.com/office/drawing/2014/main" id="{2D7858B1-9476-445B-9DE7-8C979EFAF151}"/>
              </a:ext>
            </a:extLst>
          </p:cNvPr>
          <p:cNvSpPr/>
          <p:nvPr/>
        </p:nvSpPr>
        <p:spPr>
          <a:xfrm>
            <a:off x="8030578" y="3445074"/>
            <a:ext cx="99129" cy="991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ＭＳ ゴシック" panose="020B0609070205080204" pitchFamily="49" charset="-128"/>
              <a:ea typeface="ＭＳ ゴシック" panose="020B0609070205080204" pitchFamily="49" charset="-128"/>
            </a:endParaRPr>
          </a:p>
        </p:txBody>
      </p:sp>
      <p:grpSp>
        <p:nvGrpSpPr>
          <p:cNvPr id="43" name="グループ化 42">
            <a:extLst>
              <a:ext uri="{FF2B5EF4-FFF2-40B4-BE49-F238E27FC236}">
                <a16:creationId xmlns:a16="http://schemas.microsoft.com/office/drawing/2014/main" id="{4F88FFD2-0CC4-4287-881C-C6DA315C44B0}"/>
              </a:ext>
            </a:extLst>
          </p:cNvPr>
          <p:cNvGrpSpPr/>
          <p:nvPr/>
        </p:nvGrpSpPr>
        <p:grpSpPr>
          <a:xfrm>
            <a:off x="8442988" y="2965504"/>
            <a:ext cx="432084" cy="416017"/>
            <a:chOff x="1570403" y="1756093"/>
            <a:chExt cx="483210" cy="465243"/>
          </a:xfrm>
        </p:grpSpPr>
        <p:sp>
          <p:nvSpPr>
            <p:cNvPr id="44" name="円弧 43">
              <a:extLst>
                <a:ext uri="{FF2B5EF4-FFF2-40B4-BE49-F238E27FC236}">
                  <a16:creationId xmlns:a16="http://schemas.microsoft.com/office/drawing/2014/main" id="{CCFCE555-CF01-4196-8B84-CD1735DA2B35}"/>
                </a:ext>
              </a:extLst>
            </p:cNvPr>
            <p:cNvSpPr/>
            <p:nvPr/>
          </p:nvSpPr>
          <p:spPr>
            <a:xfrm rot="2700000">
              <a:off x="1579386" y="1747110"/>
              <a:ext cx="465243" cy="483210"/>
            </a:xfrm>
            <a:prstGeom prst="arc">
              <a:avLst/>
            </a:prstGeom>
            <a:no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5" name="円弧 44">
              <a:extLst>
                <a:ext uri="{FF2B5EF4-FFF2-40B4-BE49-F238E27FC236}">
                  <a16:creationId xmlns:a16="http://schemas.microsoft.com/office/drawing/2014/main" id="{9620E29D-F893-4382-98D2-A6C588BCDFB9}"/>
                </a:ext>
              </a:extLst>
            </p:cNvPr>
            <p:cNvSpPr/>
            <p:nvPr/>
          </p:nvSpPr>
          <p:spPr>
            <a:xfrm rot="2700000">
              <a:off x="1633874" y="1834961"/>
              <a:ext cx="296075" cy="307509"/>
            </a:xfrm>
            <a:prstGeom prst="arc">
              <a:avLst/>
            </a:prstGeom>
            <a:no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6" name="円弧 45">
              <a:extLst>
                <a:ext uri="{FF2B5EF4-FFF2-40B4-BE49-F238E27FC236}">
                  <a16:creationId xmlns:a16="http://schemas.microsoft.com/office/drawing/2014/main" id="{4AC02D28-5D62-4E80-9123-08E92845BE82}"/>
                </a:ext>
              </a:extLst>
            </p:cNvPr>
            <p:cNvSpPr/>
            <p:nvPr/>
          </p:nvSpPr>
          <p:spPr>
            <a:xfrm rot="2700000">
              <a:off x="1609346" y="1880197"/>
              <a:ext cx="208967" cy="217037"/>
            </a:xfrm>
            <a:prstGeom prst="arc">
              <a:avLst/>
            </a:prstGeom>
            <a:no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grpSp>
        <p:nvGrpSpPr>
          <p:cNvPr id="47" name="グループ化 46">
            <a:extLst>
              <a:ext uri="{FF2B5EF4-FFF2-40B4-BE49-F238E27FC236}">
                <a16:creationId xmlns:a16="http://schemas.microsoft.com/office/drawing/2014/main" id="{63D0D9CA-7C75-4F4A-BEC4-189ACE90DE77}"/>
              </a:ext>
            </a:extLst>
          </p:cNvPr>
          <p:cNvGrpSpPr/>
          <p:nvPr/>
        </p:nvGrpSpPr>
        <p:grpSpPr>
          <a:xfrm>
            <a:off x="10046817" y="3062181"/>
            <a:ext cx="295402" cy="264748"/>
            <a:chOff x="1605311" y="1840678"/>
            <a:chExt cx="330355" cy="296075"/>
          </a:xfrm>
        </p:grpSpPr>
        <p:sp>
          <p:nvSpPr>
            <p:cNvPr id="48" name="円弧 47">
              <a:extLst>
                <a:ext uri="{FF2B5EF4-FFF2-40B4-BE49-F238E27FC236}">
                  <a16:creationId xmlns:a16="http://schemas.microsoft.com/office/drawing/2014/main" id="{29610460-40D0-4899-B3EC-3BC0E9FBD0FB}"/>
                </a:ext>
              </a:extLst>
            </p:cNvPr>
            <p:cNvSpPr/>
            <p:nvPr/>
          </p:nvSpPr>
          <p:spPr>
            <a:xfrm rot="2700000">
              <a:off x="1633874" y="1834961"/>
              <a:ext cx="296075" cy="307509"/>
            </a:xfrm>
            <a:prstGeom prst="arc">
              <a:avLst/>
            </a:prstGeom>
            <a:no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9" name="円弧 48">
              <a:extLst>
                <a:ext uri="{FF2B5EF4-FFF2-40B4-BE49-F238E27FC236}">
                  <a16:creationId xmlns:a16="http://schemas.microsoft.com/office/drawing/2014/main" id="{1F449769-ECED-47CB-B404-2790993A982B}"/>
                </a:ext>
              </a:extLst>
            </p:cNvPr>
            <p:cNvSpPr/>
            <p:nvPr/>
          </p:nvSpPr>
          <p:spPr>
            <a:xfrm rot="2700000">
              <a:off x="1609346" y="1880197"/>
              <a:ext cx="208967" cy="217037"/>
            </a:xfrm>
            <a:prstGeom prst="arc">
              <a:avLst/>
            </a:prstGeom>
            <a:no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sp>
        <p:nvSpPr>
          <p:cNvPr id="50" name="テキスト ボックス 49">
            <a:extLst>
              <a:ext uri="{FF2B5EF4-FFF2-40B4-BE49-F238E27FC236}">
                <a16:creationId xmlns:a16="http://schemas.microsoft.com/office/drawing/2014/main" id="{0E05AD7F-3694-46B0-BF39-2FFD90C66550}"/>
              </a:ext>
            </a:extLst>
          </p:cNvPr>
          <p:cNvSpPr txBox="1"/>
          <p:nvPr/>
        </p:nvSpPr>
        <p:spPr>
          <a:xfrm>
            <a:off x="6920109" y="2249120"/>
            <a:ext cx="1570755" cy="276999"/>
          </a:xfrm>
          <a:prstGeom prst="rect">
            <a:avLst/>
          </a:prstGeom>
          <a:noFill/>
        </p:spPr>
        <p:txBody>
          <a:bodyPr wrap="square" rtlCol="0">
            <a:spAutoFit/>
          </a:bodyPr>
          <a:lstStyle/>
          <a:p>
            <a:pPr marL="253800" marR="0" lvl="0" indent="0" algn="ctr" defTabSz="41148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防音箱</a:t>
            </a:r>
            <a:endParaRPr kumimoji="0" lang="en-US" altLang="ja-JP" sz="12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1" name="テキスト ボックス 50">
            <a:extLst>
              <a:ext uri="{FF2B5EF4-FFF2-40B4-BE49-F238E27FC236}">
                <a16:creationId xmlns:a16="http://schemas.microsoft.com/office/drawing/2014/main" id="{D4B70641-F572-42B5-A79C-3F18BDF42947}"/>
              </a:ext>
            </a:extLst>
          </p:cNvPr>
          <p:cNvSpPr txBox="1"/>
          <p:nvPr/>
        </p:nvSpPr>
        <p:spPr>
          <a:xfrm>
            <a:off x="8284076" y="4613609"/>
            <a:ext cx="1994457" cy="369332"/>
          </a:xfrm>
          <a:prstGeom prst="rect">
            <a:avLst/>
          </a:prstGeom>
          <a:noFill/>
        </p:spPr>
        <p:txBody>
          <a:bodyPr wrap="none" rtlCol="0">
            <a:spAutoFit/>
          </a:bodyPr>
          <a:lstStyle/>
          <a:p>
            <a:r>
              <a:rPr lang="ja-JP" altLang="en-US" dirty="0"/>
              <a:t>図</a:t>
            </a:r>
            <a:r>
              <a:rPr lang="en-US" altLang="ja-JP" dirty="0"/>
              <a:t>2</a:t>
            </a:r>
            <a:r>
              <a:rPr kumimoji="1" lang="en-US" altLang="ja-JP" dirty="0"/>
              <a:t> </a:t>
            </a:r>
            <a:r>
              <a:rPr lang="ja-JP" altLang="en-US" dirty="0"/>
              <a:t>先行研究装置</a:t>
            </a:r>
            <a:endParaRPr kumimoji="1" lang="ja-JP" altLang="en-US" dirty="0"/>
          </a:p>
        </p:txBody>
      </p:sp>
      <p:sp>
        <p:nvSpPr>
          <p:cNvPr id="3" name="テキスト ボックス 2">
            <a:extLst>
              <a:ext uri="{FF2B5EF4-FFF2-40B4-BE49-F238E27FC236}">
                <a16:creationId xmlns:a16="http://schemas.microsoft.com/office/drawing/2014/main" id="{A3ADF4E2-0725-F0E0-A4DD-4DF4AD837672}"/>
              </a:ext>
            </a:extLst>
          </p:cNvPr>
          <p:cNvSpPr txBox="1"/>
          <p:nvPr/>
        </p:nvSpPr>
        <p:spPr>
          <a:xfrm>
            <a:off x="6830896" y="6119336"/>
            <a:ext cx="4689104" cy="738664"/>
          </a:xfrm>
          <a:prstGeom prst="rect">
            <a:avLst/>
          </a:prstGeom>
          <a:noFill/>
        </p:spPr>
        <p:txBody>
          <a:bodyPr wrap="none" rtlCol="0">
            <a:spAutoFit/>
          </a:bodyPr>
          <a:lstStyle/>
          <a:p>
            <a:r>
              <a:rPr lang="en-US" altLang="ja-JP" sz="1400" dirty="0"/>
              <a:t>[</a:t>
            </a:r>
            <a:r>
              <a:rPr kumimoji="1" lang="en-US" altLang="ja-JP" sz="1400" dirty="0"/>
              <a:t>2</a:t>
            </a:r>
            <a:r>
              <a:rPr lang="en-US" altLang="ja-JP" sz="1400" dirty="0"/>
              <a:t>]</a:t>
            </a:r>
            <a:r>
              <a:rPr kumimoji="1" lang="ja-JP" altLang="en-US" sz="1400" dirty="0"/>
              <a:t>香田達朗，小林泰秀</a:t>
            </a:r>
            <a:r>
              <a:rPr kumimoji="1" lang="en-US" altLang="ja-JP" sz="1400" dirty="0"/>
              <a:t>: ”</a:t>
            </a:r>
            <a:r>
              <a:rPr kumimoji="1" lang="ja-JP" altLang="en-US" sz="1400" dirty="0"/>
              <a:t>コンプレッサー騒音における</a:t>
            </a:r>
            <a:endParaRPr kumimoji="1" lang="en-US" altLang="ja-JP" sz="1400" dirty="0"/>
          </a:p>
          <a:p>
            <a:r>
              <a:rPr kumimoji="1" lang="ja-JP" altLang="en-US" sz="1400" dirty="0"/>
              <a:t>高次モードを考慮した狭帯域能動騒音制御系の設計”，</a:t>
            </a:r>
            <a:endParaRPr kumimoji="1" lang="en-US" altLang="ja-JP" sz="1400" dirty="0"/>
          </a:p>
          <a:p>
            <a:r>
              <a:rPr kumimoji="1" lang="ja-JP" altLang="en-US" sz="1400" dirty="0"/>
              <a:t>日本機械学会　北陸信越支部第</a:t>
            </a:r>
            <a:r>
              <a:rPr kumimoji="1" lang="en-US" altLang="ja-JP" sz="1400" dirty="0"/>
              <a:t>58</a:t>
            </a:r>
            <a:r>
              <a:rPr kumimoji="1" lang="ja-JP" altLang="en-US" sz="1400" dirty="0"/>
              <a:t>期総会・講演会</a:t>
            </a:r>
            <a:r>
              <a:rPr kumimoji="1" lang="en-US" altLang="ja-JP" sz="1400" dirty="0"/>
              <a:t>(2021)</a:t>
            </a:r>
            <a:endParaRPr kumimoji="1" lang="ja-JP" altLang="en-US" sz="1400" dirty="0"/>
          </a:p>
        </p:txBody>
      </p:sp>
      <p:sp>
        <p:nvSpPr>
          <p:cNvPr id="5" name="テキスト ボックス 4">
            <a:extLst>
              <a:ext uri="{FF2B5EF4-FFF2-40B4-BE49-F238E27FC236}">
                <a16:creationId xmlns:a16="http://schemas.microsoft.com/office/drawing/2014/main" id="{C8438A9F-5A26-E158-907A-741FDB793FB9}"/>
              </a:ext>
            </a:extLst>
          </p:cNvPr>
          <p:cNvSpPr txBox="1"/>
          <p:nvPr/>
        </p:nvSpPr>
        <p:spPr>
          <a:xfrm>
            <a:off x="8325039" y="2971115"/>
            <a:ext cx="192976" cy="369332"/>
          </a:xfrm>
          <a:prstGeom prst="rect">
            <a:avLst/>
          </a:prstGeom>
          <a:solidFill>
            <a:schemeClr val="bg1"/>
          </a:solidFill>
        </p:spPr>
        <p:txBody>
          <a:bodyPr wrap="square" rtlCol="0">
            <a:spAutoFit/>
          </a:bodyPr>
          <a:lstStyle/>
          <a:p>
            <a:r>
              <a:rPr kumimoji="1" lang="ja-JP" altLang="en-US" dirty="0"/>
              <a:t>　</a:t>
            </a:r>
          </a:p>
        </p:txBody>
      </p:sp>
      <p:sp>
        <p:nvSpPr>
          <p:cNvPr id="52" name="テキスト ボックス 51">
            <a:extLst>
              <a:ext uri="{FF2B5EF4-FFF2-40B4-BE49-F238E27FC236}">
                <a16:creationId xmlns:a16="http://schemas.microsoft.com/office/drawing/2014/main" id="{C97B57D4-BD3B-5540-36F8-5623E8B2280D}"/>
              </a:ext>
            </a:extLst>
          </p:cNvPr>
          <p:cNvSpPr txBox="1"/>
          <p:nvPr/>
        </p:nvSpPr>
        <p:spPr>
          <a:xfrm>
            <a:off x="8371235" y="2991127"/>
            <a:ext cx="192976" cy="369332"/>
          </a:xfrm>
          <a:prstGeom prst="rect">
            <a:avLst/>
          </a:prstGeom>
          <a:solidFill>
            <a:schemeClr val="bg1"/>
          </a:solidFill>
        </p:spPr>
        <p:txBody>
          <a:bodyPr wrap="square" rtlCol="0">
            <a:spAutoFit/>
          </a:bodyPr>
          <a:lstStyle/>
          <a:p>
            <a:r>
              <a:rPr kumimoji="1" lang="ja-JP" altLang="en-US" dirty="0"/>
              <a:t>　</a:t>
            </a:r>
          </a:p>
        </p:txBody>
      </p:sp>
    </p:spTree>
    <p:extLst>
      <p:ext uri="{BB962C8B-B14F-4D97-AF65-F5344CB8AC3E}">
        <p14:creationId xmlns:p14="http://schemas.microsoft.com/office/powerpoint/2010/main" val="9920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B9CE53-7B47-487A-B0DD-90BEAF2D2DE7}"/>
              </a:ext>
            </a:extLst>
          </p:cNvPr>
          <p:cNvSpPr txBox="1"/>
          <p:nvPr/>
        </p:nvSpPr>
        <p:spPr>
          <a:xfrm>
            <a:off x="7137769" y="4798962"/>
            <a:ext cx="2646878"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・周期騒音の抑制</a:t>
            </a:r>
          </a:p>
        </p:txBody>
      </p:sp>
      <p:sp>
        <p:nvSpPr>
          <p:cNvPr id="4" name="テキスト ボックス 3">
            <a:extLst>
              <a:ext uri="{FF2B5EF4-FFF2-40B4-BE49-F238E27FC236}">
                <a16:creationId xmlns:a16="http://schemas.microsoft.com/office/drawing/2014/main" id="{5832F0DC-A8DF-471F-A476-843AB382B2DB}"/>
              </a:ext>
            </a:extLst>
          </p:cNvPr>
          <p:cNvSpPr txBox="1"/>
          <p:nvPr/>
        </p:nvSpPr>
        <p:spPr>
          <a:xfrm>
            <a:off x="7157351" y="5351070"/>
            <a:ext cx="2031325"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・騒音</a:t>
            </a:r>
            <a:r>
              <a:rPr lang="ja-JP" altLang="en-US" sz="2400" dirty="0">
                <a:latin typeface="ＭＳ ゴシック" panose="020B0609070205080204" pitchFamily="49" charset="-128"/>
                <a:ea typeface="ＭＳ ゴシック" panose="020B0609070205080204" pitchFamily="49" charset="-128"/>
              </a:rPr>
              <a:t>の軽減</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6E8CF899-B8D7-4F75-9A43-96F190FD1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581" y="821841"/>
            <a:ext cx="3780000" cy="2658522"/>
          </a:xfrm>
          <a:prstGeom prst="rect">
            <a:avLst/>
          </a:prstGeom>
        </p:spPr>
      </p:pic>
      <p:pic>
        <p:nvPicPr>
          <p:cNvPr id="14" name="図 13">
            <a:extLst>
              <a:ext uri="{FF2B5EF4-FFF2-40B4-BE49-F238E27FC236}">
                <a16:creationId xmlns:a16="http://schemas.microsoft.com/office/drawing/2014/main" id="{AF04CCCB-F7F2-4432-B689-A1A22B2FAC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895" y="821841"/>
            <a:ext cx="3780000" cy="2658522"/>
          </a:xfrm>
          <a:prstGeom prst="rect">
            <a:avLst/>
          </a:prstGeom>
        </p:spPr>
      </p:pic>
      <p:sp>
        <p:nvSpPr>
          <p:cNvPr id="21" name="テキスト ボックス 20">
            <a:extLst>
              <a:ext uri="{FF2B5EF4-FFF2-40B4-BE49-F238E27FC236}">
                <a16:creationId xmlns:a16="http://schemas.microsoft.com/office/drawing/2014/main" id="{289F2498-CE49-4E89-8877-967C067BA345}"/>
              </a:ext>
            </a:extLst>
          </p:cNvPr>
          <p:cNvSpPr txBox="1"/>
          <p:nvPr/>
        </p:nvSpPr>
        <p:spPr>
          <a:xfrm>
            <a:off x="2014366" y="3476902"/>
            <a:ext cx="1526380" cy="369332"/>
          </a:xfrm>
          <a:prstGeom prst="rect">
            <a:avLst/>
          </a:prstGeom>
          <a:noFill/>
        </p:spPr>
        <p:txBody>
          <a:bodyPr wrap="none" rtlCol="0">
            <a:spAutoFit/>
          </a:bodyPr>
          <a:lstStyle/>
          <a:p>
            <a:r>
              <a:rPr kumimoji="1" lang="ja-JP" altLang="en-US" dirty="0"/>
              <a:t>図</a:t>
            </a:r>
            <a:r>
              <a:rPr kumimoji="1" lang="en-US" altLang="ja-JP" dirty="0"/>
              <a:t>3</a:t>
            </a:r>
            <a:r>
              <a:rPr kumimoji="1" lang="ja-JP" altLang="en-US" dirty="0"/>
              <a:t>　</a:t>
            </a:r>
            <a:r>
              <a:rPr lang="ja-JP" altLang="en-US" dirty="0"/>
              <a:t>制御</a:t>
            </a:r>
            <a:r>
              <a:rPr lang="en-US" altLang="ja-JP" dirty="0"/>
              <a:t>off</a:t>
            </a:r>
            <a:endParaRPr kumimoji="1" lang="ja-JP" altLang="en-US" dirty="0"/>
          </a:p>
        </p:txBody>
      </p:sp>
      <p:sp>
        <p:nvSpPr>
          <p:cNvPr id="22" name="テキスト ボックス 21">
            <a:extLst>
              <a:ext uri="{FF2B5EF4-FFF2-40B4-BE49-F238E27FC236}">
                <a16:creationId xmlns:a16="http://schemas.microsoft.com/office/drawing/2014/main" id="{3763D36A-E1F6-471F-ADD0-F3914D026534}"/>
              </a:ext>
            </a:extLst>
          </p:cNvPr>
          <p:cNvSpPr txBox="1"/>
          <p:nvPr/>
        </p:nvSpPr>
        <p:spPr>
          <a:xfrm>
            <a:off x="8251064" y="3476902"/>
            <a:ext cx="1500732" cy="369332"/>
          </a:xfrm>
          <a:prstGeom prst="rect">
            <a:avLst/>
          </a:prstGeom>
          <a:noFill/>
        </p:spPr>
        <p:txBody>
          <a:bodyPr wrap="none" rtlCol="0">
            <a:spAutoFit/>
          </a:bodyPr>
          <a:lstStyle/>
          <a:p>
            <a:r>
              <a:rPr kumimoji="1" lang="ja-JP" altLang="en-US" dirty="0"/>
              <a:t>図</a:t>
            </a:r>
            <a:r>
              <a:rPr lang="en-US" altLang="ja-JP" dirty="0"/>
              <a:t>4</a:t>
            </a:r>
            <a:r>
              <a:rPr kumimoji="1" lang="ja-JP" altLang="en-US" dirty="0"/>
              <a:t>　</a:t>
            </a:r>
            <a:r>
              <a:rPr lang="ja-JP" altLang="en-US" dirty="0"/>
              <a:t>制御</a:t>
            </a:r>
            <a:r>
              <a:rPr lang="en-US" altLang="ja-JP" dirty="0"/>
              <a:t>on</a:t>
            </a:r>
            <a:endParaRPr kumimoji="1" lang="ja-JP" altLang="en-US" dirty="0"/>
          </a:p>
        </p:txBody>
      </p:sp>
      <p:sp>
        <p:nvSpPr>
          <p:cNvPr id="23" name="テキスト ボックス 22">
            <a:extLst>
              <a:ext uri="{FF2B5EF4-FFF2-40B4-BE49-F238E27FC236}">
                <a16:creationId xmlns:a16="http://schemas.microsoft.com/office/drawing/2014/main" id="{7DFC2CE0-E15A-4E30-9658-31DC63151D0E}"/>
              </a:ext>
            </a:extLst>
          </p:cNvPr>
          <p:cNvSpPr txBox="1"/>
          <p:nvPr/>
        </p:nvSpPr>
        <p:spPr>
          <a:xfrm>
            <a:off x="11520000" y="6372000"/>
            <a:ext cx="312906" cy="369332"/>
          </a:xfrm>
          <a:prstGeom prst="rect">
            <a:avLst/>
          </a:prstGeom>
          <a:noFill/>
        </p:spPr>
        <p:txBody>
          <a:bodyPr wrap="none" rtlCol="0">
            <a:spAutoFit/>
          </a:bodyPr>
          <a:lstStyle/>
          <a:p>
            <a:r>
              <a:rPr kumimoji="1" lang="en-US" altLang="ja-JP" dirty="0"/>
              <a:t>3</a:t>
            </a:r>
            <a:endParaRPr kumimoji="1" lang="ja-JP" altLang="en-US" dirty="0"/>
          </a:p>
        </p:txBody>
      </p:sp>
      <p:sp>
        <p:nvSpPr>
          <p:cNvPr id="6" name="矢印: 下 5">
            <a:extLst>
              <a:ext uri="{FF2B5EF4-FFF2-40B4-BE49-F238E27FC236}">
                <a16:creationId xmlns:a16="http://schemas.microsoft.com/office/drawing/2014/main" id="{1A392F79-18A9-E12E-428A-9E2569B56B21}"/>
              </a:ext>
            </a:extLst>
          </p:cNvPr>
          <p:cNvSpPr/>
          <p:nvPr/>
        </p:nvSpPr>
        <p:spPr>
          <a:xfrm>
            <a:off x="1905766"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410D818D-CD31-C5C7-8D5D-D0FCC932B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063" y="3776587"/>
            <a:ext cx="3744989" cy="2710432"/>
          </a:xfrm>
          <a:prstGeom prst="rect">
            <a:avLst/>
          </a:prstGeom>
        </p:spPr>
      </p:pic>
      <p:sp>
        <p:nvSpPr>
          <p:cNvPr id="19" name="テキスト ボックス 18">
            <a:extLst>
              <a:ext uri="{FF2B5EF4-FFF2-40B4-BE49-F238E27FC236}">
                <a16:creationId xmlns:a16="http://schemas.microsoft.com/office/drawing/2014/main" id="{31D1D752-A6E6-D64B-B4AC-EC818F0C815A}"/>
              </a:ext>
            </a:extLst>
          </p:cNvPr>
          <p:cNvSpPr txBox="1"/>
          <p:nvPr/>
        </p:nvSpPr>
        <p:spPr>
          <a:xfrm>
            <a:off x="1351525" y="6487019"/>
            <a:ext cx="2852063" cy="369332"/>
          </a:xfrm>
          <a:prstGeom prst="rect">
            <a:avLst/>
          </a:prstGeom>
          <a:noFill/>
        </p:spPr>
        <p:txBody>
          <a:bodyPr wrap="none" rtlCol="0">
            <a:spAutoFit/>
          </a:bodyPr>
          <a:lstStyle/>
          <a:p>
            <a:r>
              <a:rPr kumimoji="1" lang="ja-JP" altLang="en-US" dirty="0"/>
              <a:t>図</a:t>
            </a:r>
            <a:r>
              <a:rPr kumimoji="1" lang="en-US" altLang="ja-JP" dirty="0"/>
              <a:t>5</a:t>
            </a:r>
            <a:r>
              <a:rPr kumimoji="1" lang="ja-JP" altLang="en-US" dirty="0"/>
              <a:t>　騒音の大きさの比較</a:t>
            </a:r>
          </a:p>
        </p:txBody>
      </p:sp>
      <p:sp>
        <p:nvSpPr>
          <p:cNvPr id="25" name="正方形/長方形 24">
            <a:extLst>
              <a:ext uri="{FF2B5EF4-FFF2-40B4-BE49-F238E27FC236}">
                <a16:creationId xmlns:a16="http://schemas.microsoft.com/office/drawing/2014/main" id="{7FE49F4D-F0A1-690C-9E8D-8CD650255544}"/>
              </a:ext>
            </a:extLst>
          </p:cNvPr>
          <p:cNvSpPr/>
          <p:nvPr/>
        </p:nvSpPr>
        <p:spPr>
          <a:xfrm>
            <a:off x="4409404" y="5131803"/>
            <a:ext cx="31598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AFF9DD9-EC09-772E-DE35-F456B845BB6E}"/>
              </a:ext>
            </a:extLst>
          </p:cNvPr>
          <p:cNvSpPr/>
          <p:nvPr/>
        </p:nvSpPr>
        <p:spPr>
          <a:xfrm>
            <a:off x="4409404" y="4897662"/>
            <a:ext cx="31598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E380E72-587B-DB02-6C7D-B06D1C8CF0C5}"/>
              </a:ext>
            </a:extLst>
          </p:cNvPr>
          <p:cNvSpPr txBox="1"/>
          <p:nvPr/>
        </p:nvSpPr>
        <p:spPr>
          <a:xfrm>
            <a:off x="4725392" y="4743773"/>
            <a:ext cx="748923" cy="307777"/>
          </a:xfrm>
          <a:prstGeom prst="rect">
            <a:avLst/>
          </a:prstGeom>
          <a:noFill/>
        </p:spPr>
        <p:txBody>
          <a:bodyPr wrap="none" rtlCol="0">
            <a:spAutoFit/>
          </a:bodyPr>
          <a:lstStyle/>
          <a:p>
            <a:r>
              <a:rPr kumimoji="1" lang="ja-JP" altLang="en-US" sz="1400" dirty="0"/>
              <a:t>制御</a:t>
            </a:r>
            <a:r>
              <a:rPr lang="en-US" altLang="ja-JP" sz="1400" dirty="0"/>
              <a:t>on</a:t>
            </a:r>
            <a:endParaRPr kumimoji="1" lang="ja-JP" altLang="en-US" sz="1400" dirty="0"/>
          </a:p>
        </p:txBody>
      </p:sp>
      <p:sp>
        <p:nvSpPr>
          <p:cNvPr id="28" name="テキスト ボックス 27">
            <a:extLst>
              <a:ext uri="{FF2B5EF4-FFF2-40B4-BE49-F238E27FC236}">
                <a16:creationId xmlns:a16="http://schemas.microsoft.com/office/drawing/2014/main" id="{BF0F0641-2742-1D42-122D-84893A1AB214}"/>
              </a:ext>
            </a:extLst>
          </p:cNvPr>
          <p:cNvSpPr txBox="1"/>
          <p:nvPr/>
        </p:nvSpPr>
        <p:spPr>
          <a:xfrm>
            <a:off x="4725391" y="5023633"/>
            <a:ext cx="769763" cy="307777"/>
          </a:xfrm>
          <a:prstGeom prst="rect">
            <a:avLst/>
          </a:prstGeom>
          <a:noFill/>
        </p:spPr>
        <p:txBody>
          <a:bodyPr wrap="none" rtlCol="0">
            <a:spAutoFit/>
          </a:bodyPr>
          <a:lstStyle/>
          <a:p>
            <a:r>
              <a:rPr kumimoji="1" lang="ja-JP" altLang="en-US" sz="1400" dirty="0"/>
              <a:t>制御</a:t>
            </a:r>
            <a:r>
              <a:rPr lang="en-US" altLang="ja-JP" sz="1400" dirty="0"/>
              <a:t>off</a:t>
            </a:r>
            <a:endParaRPr kumimoji="1" lang="ja-JP" altLang="en-US" sz="1400" dirty="0"/>
          </a:p>
        </p:txBody>
      </p:sp>
      <p:sp>
        <p:nvSpPr>
          <p:cNvPr id="29" name="正方形/長方形 28">
            <a:extLst>
              <a:ext uri="{FF2B5EF4-FFF2-40B4-BE49-F238E27FC236}">
                <a16:creationId xmlns:a16="http://schemas.microsoft.com/office/drawing/2014/main" id="{A9943F7F-5ADF-F787-7CD8-70A3B1C6DABF}"/>
              </a:ext>
            </a:extLst>
          </p:cNvPr>
          <p:cNvSpPr/>
          <p:nvPr/>
        </p:nvSpPr>
        <p:spPr>
          <a:xfrm>
            <a:off x="7062430" y="4618998"/>
            <a:ext cx="2951333" cy="1417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456F08D8-060C-4616-8A80-23705FE86C0A}"/>
              </a:ext>
            </a:extLst>
          </p:cNvPr>
          <p:cNvSpPr txBox="1"/>
          <p:nvPr/>
        </p:nvSpPr>
        <p:spPr>
          <a:xfrm>
            <a:off x="360000" y="360000"/>
            <a:ext cx="295465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先行研究結果</a:t>
            </a:r>
          </a:p>
        </p:txBody>
      </p:sp>
      <p:sp>
        <p:nvSpPr>
          <p:cNvPr id="5" name="テキスト ボックス 4">
            <a:extLst>
              <a:ext uri="{FF2B5EF4-FFF2-40B4-BE49-F238E27FC236}">
                <a16:creationId xmlns:a16="http://schemas.microsoft.com/office/drawing/2014/main" id="{CC0E441A-1C06-56ED-AA46-FE834C028047}"/>
              </a:ext>
            </a:extLst>
          </p:cNvPr>
          <p:cNvSpPr txBox="1"/>
          <p:nvPr/>
        </p:nvSpPr>
        <p:spPr>
          <a:xfrm>
            <a:off x="7327816" y="4337297"/>
            <a:ext cx="800219" cy="461665"/>
          </a:xfrm>
          <a:prstGeom prst="rect">
            <a:avLst/>
          </a:prstGeom>
          <a:solidFill>
            <a:schemeClr val="bg1"/>
          </a:solid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結果</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0" name="矢印: 下 19">
            <a:extLst>
              <a:ext uri="{FF2B5EF4-FFF2-40B4-BE49-F238E27FC236}">
                <a16:creationId xmlns:a16="http://schemas.microsoft.com/office/drawing/2014/main" id="{569E8DA4-A456-E4EC-FC49-D53ED85ED774}"/>
              </a:ext>
            </a:extLst>
          </p:cNvPr>
          <p:cNvSpPr/>
          <p:nvPr/>
        </p:nvSpPr>
        <p:spPr>
          <a:xfrm>
            <a:off x="2249359"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24" name="矢印: 下 23">
            <a:extLst>
              <a:ext uri="{FF2B5EF4-FFF2-40B4-BE49-F238E27FC236}">
                <a16:creationId xmlns:a16="http://schemas.microsoft.com/office/drawing/2014/main" id="{EBA50097-0177-5F8D-A5D9-470369948F0D}"/>
              </a:ext>
            </a:extLst>
          </p:cNvPr>
          <p:cNvSpPr/>
          <p:nvPr/>
        </p:nvSpPr>
        <p:spPr>
          <a:xfrm>
            <a:off x="3017680"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0" name="矢印: 下 29">
            <a:extLst>
              <a:ext uri="{FF2B5EF4-FFF2-40B4-BE49-F238E27FC236}">
                <a16:creationId xmlns:a16="http://schemas.microsoft.com/office/drawing/2014/main" id="{18382950-28BD-AC89-29A2-F38CF972FC15}"/>
              </a:ext>
            </a:extLst>
          </p:cNvPr>
          <p:cNvSpPr/>
          <p:nvPr/>
        </p:nvSpPr>
        <p:spPr>
          <a:xfrm>
            <a:off x="3182958"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EB03C6D9-0A72-3C7B-2CCE-E6FBF70CF3E0}"/>
              </a:ext>
            </a:extLst>
          </p:cNvPr>
          <p:cNvSpPr/>
          <p:nvPr/>
        </p:nvSpPr>
        <p:spPr>
          <a:xfrm>
            <a:off x="3720152"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2" name="矢印: 下 31">
            <a:extLst>
              <a:ext uri="{FF2B5EF4-FFF2-40B4-BE49-F238E27FC236}">
                <a16:creationId xmlns:a16="http://schemas.microsoft.com/office/drawing/2014/main" id="{768FD895-D21A-9785-FEC1-BEBFCEBC5F60}"/>
              </a:ext>
            </a:extLst>
          </p:cNvPr>
          <p:cNvSpPr/>
          <p:nvPr/>
        </p:nvSpPr>
        <p:spPr>
          <a:xfrm>
            <a:off x="8062406"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3" name="矢印: 下 32">
            <a:extLst>
              <a:ext uri="{FF2B5EF4-FFF2-40B4-BE49-F238E27FC236}">
                <a16:creationId xmlns:a16="http://schemas.microsoft.com/office/drawing/2014/main" id="{53549488-EF4D-AD78-4CEE-D93D93DB504A}"/>
              </a:ext>
            </a:extLst>
          </p:cNvPr>
          <p:cNvSpPr/>
          <p:nvPr/>
        </p:nvSpPr>
        <p:spPr>
          <a:xfrm>
            <a:off x="8405999"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4" name="矢印: 下 33">
            <a:extLst>
              <a:ext uri="{FF2B5EF4-FFF2-40B4-BE49-F238E27FC236}">
                <a16:creationId xmlns:a16="http://schemas.microsoft.com/office/drawing/2014/main" id="{6B578125-F21D-E7CC-DF60-E38ED0D41E23}"/>
              </a:ext>
            </a:extLst>
          </p:cNvPr>
          <p:cNvSpPr/>
          <p:nvPr/>
        </p:nvSpPr>
        <p:spPr>
          <a:xfrm>
            <a:off x="9174320"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5" name="矢印: 下 34">
            <a:extLst>
              <a:ext uri="{FF2B5EF4-FFF2-40B4-BE49-F238E27FC236}">
                <a16:creationId xmlns:a16="http://schemas.microsoft.com/office/drawing/2014/main" id="{D101C6A1-7F37-0AFD-826B-995FD9DB3FAB}"/>
              </a:ext>
            </a:extLst>
          </p:cNvPr>
          <p:cNvSpPr/>
          <p:nvPr/>
        </p:nvSpPr>
        <p:spPr>
          <a:xfrm>
            <a:off x="9339598"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6" name="矢印: 下 35">
            <a:extLst>
              <a:ext uri="{FF2B5EF4-FFF2-40B4-BE49-F238E27FC236}">
                <a16:creationId xmlns:a16="http://schemas.microsoft.com/office/drawing/2014/main" id="{2F05ECF8-3B72-3EED-078E-E895165E0AD6}"/>
              </a:ext>
            </a:extLst>
          </p:cNvPr>
          <p:cNvSpPr/>
          <p:nvPr/>
        </p:nvSpPr>
        <p:spPr>
          <a:xfrm>
            <a:off x="9876792" y="1351170"/>
            <a:ext cx="131697" cy="363810"/>
          </a:xfrm>
          <a:prstGeom prst="downArrow">
            <a:avLst/>
          </a:prstGeom>
          <a:gradFill>
            <a:gsLst>
              <a:gs pos="0">
                <a:srgbClr val="FF0000"/>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727A2A64-3AA2-2A2E-5C79-6272F58FBF41}"/>
              </a:ext>
            </a:extLst>
          </p:cNvPr>
          <p:cNvSpPr txBox="1"/>
          <p:nvPr/>
        </p:nvSpPr>
        <p:spPr>
          <a:xfrm rot="16200000">
            <a:off x="683390" y="4946873"/>
            <a:ext cx="683200" cy="276999"/>
          </a:xfrm>
          <a:prstGeom prst="rect">
            <a:avLst/>
          </a:prstGeom>
          <a:solidFill>
            <a:schemeClr val="bg1"/>
          </a:solidFill>
          <a:ln>
            <a:solidFill>
              <a:schemeClr val="bg1"/>
            </a:solidFill>
          </a:ln>
        </p:spPr>
        <p:txBody>
          <a:bodyPr wrap="none" rtlCol="0">
            <a:spAutoFit/>
          </a:bodyPr>
          <a:lstStyle/>
          <a:p>
            <a:r>
              <a:rPr kumimoji="1" lang="en-US" altLang="ja-JP" sz="1200" dirty="0"/>
              <a:t>Volt(V)</a:t>
            </a:r>
            <a:endParaRPr kumimoji="1" lang="ja-JP" altLang="en-US" sz="1200" dirty="0"/>
          </a:p>
        </p:txBody>
      </p:sp>
      <p:sp>
        <p:nvSpPr>
          <p:cNvPr id="38" name="テキスト ボックス 37">
            <a:extLst>
              <a:ext uri="{FF2B5EF4-FFF2-40B4-BE49-F238E27FC236}">
                <a16:creationId xmlns:a16="http://schemas.microsoft.com/office/drawing/2014/main" id="{AD8B7ADD-4472-E96F-7700-4EF11B31F179}"/>
              </a:ext>
            </a:extLst>
          </p:cNvPr>
          <p:cNvSpPr txBox="1"/>
          <p:nvPr/>
        </p:nvSpPr>
        <p:spPr>
          <a:xfrm>
            <a:off x="2437729" y="6279667"/>
            <a:ext cx="737702" cy="276999"/>
          </a:xfrm>
          <a:prstGeom prst="rect">
            <a:avLst/>
          </a:prstGeom>
          <a:solidFill>
            <a:schemeClr val="bg1"/>
          </a:solidFill>
          <a:ln>
            <a:solidFill>
              <a:schemeClr val="bg1"/>
            </a:solidFill>
          </a:ln>
        </p:spPr>
        <p:txBody>
          <a:bodyPr wrap="none" rtlCol="0">
            <a:spAutoFit/>
          </a:bodyPr>
          <a:lstStyle/>
          <a:p>
            <a:r>
              <a:rPr kumimoji="1" lang="en-US" altLang="ja-JP" sz="1200" dirty="0"/>
              <a:t>Time(s)</a:t>
            </a:r>
            <a:endParaRPr kumimoji="1" lang="ja-JP" altLang="en-US" sz="1200" dirty="0"/>
          </a:p>
        </p:txBody>
      </p:sp>
    </p:spTree>
    <p:extLst>
      <p:ext uri="{BB962C8B-B14F-4D97-AF65-F5344CB8AC3E}">
        <p14:creationId xmlns:p14="http://schemas.microsoft.com/office/powerpoint/2010/main" val="187361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BA2E9DB-1E35-46A7-9241-39AC299336D1}"/>
              </a:ext>
            </a:extLst>
          </p:cNvPr>
          <p:cNvSpPr txBox="1"/>
          <p:nvPr/>
        </p:nvSpPr>
        <p:spPr>
          <a:xfrm>
            <a:off x="11520000" y="6372000"/>
            <a:ext cx="312906" cy="369332"/>
          </a:xfrm>
          <a:prstGeom prst="rect">
            <a:avLst/>
          </a:prstGeom>
          <a:noFill/>
        </p:spPr>
        <p:txBody>
          <a:bodyPr wrap="none" rtlCol="0">
            <a:spAutoFit/>
          </a:bodyPr>
          <a:lstStyle/>
          <a:p>
            <a:r>
              <a:rPr kumimoji="1" lang="en-US" altLang="ja-JP" dirty="0"/>
              <a:t>4</a:t>
            </a:r>
            <a:endParaRPr kumimoji="1" lang="ja-JP" altLang="en-US" dirty="0"/>
          </a:p>
        </p:txBody>
      </p:sp>
      <p:sp>
        <p:nvSpPr>
          <p:cNvPr id="16" name="テキスト ボックス 15">
            <a:extLst>
              <a:ext uri="{FF2B5EF4-FFF2-40B4-BE49-F238E27FC236}">
                <a16:creationId xmlns:a16="http://schemas.microsoft.com/office/drawing/2014/main" id="{809D22E8-32A8-4A8A-B80F-E6E5447093AE}"/>
              </a:ext>
            </a:extLst>
          </p:cNvPr>
          <p:cNvSpPr txBox="1"/>
          <p:nvPr/>
        </p:nvSpPr>
        <p:spPr>
          <a:xfrm>
            <a:off x="3459130" y="2624229"/>
            <a:ext cx="5163950" cy="461665"/>
          </a:xfrm>
          <a:prstGeom prst="rect">
            <a:avLst/>
          </a:prstGeom>
          <a:noFill/>
        </p:spPr>
        <p:txBody>
          <a:bodyPr wrap="square" rtlCol="0">
            <a:spAutoFit/>
          </a:bodyPr>
          <a:lstStyle/>
          <a:p>
            <a:r>
              <a:rPr lang="ja-JP" altLang="en-US" sz="2400" dirty="0">
                <a:uFill>
                  <a:solidFill>
                    <a:srgbClr val="FF0000"/>
                  </a:solidFill>
                </a:uFill>
                <a:latin typeface="ＭＳ ゴシック" panose="020B0609070205080204" pitchFamily="49" charset="-128"/>
                <a:ea typeface="ＭＳ ゴシック" panose="020B0609070205080204" pitchFamily="49" charset="-128"/>
              </a:rPr>
              <a:t>周期騒音以外の周波数に対して制御</a:t>
            </a:r>
            <a:endParaRPr lang="en-US" altLang="ja-JP" sz="2400" dirty="0">
              <a:uFill>
                <a:solidFill>
                  <a:srgbClr val="FF0000"/>
                </a:solidFill>
              </a:u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ACE377DE-5223-41E7-0049-511270046DF3}"/>
              </a:ext>
            </a:extLst>
          </p:cNvPr>
          <p:cNvSpPr txBox="1"/>
          <p:nvPr/>
        </p:nvSpPr>
        <p:spPr>
          <a:xfrm>
            <a:off x="3323787" y="4879438"/>
            <a:ext cx="5733532" cy="830997"/>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2</a:t>
            </a:r>
            <a:r>
              <a:rPr kumimoji="1" lang="ja-JP" altLang="en-US" sz="2400" dirty="0">
                <a:latin typeface="ＭＳ ゴシック" panose="020B0609070205080204" pitchFamily="49" charset="-128"/>
                <a:ea typeface="ＭＳ ゴシック" panose="020B0609070205080204" pitchFamily="49" charset="-128"/>
              </a:rPr>
              <a:t>つの制御音源を用いた振動機構により</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騒音の進行方向と直交方向に空気を振動</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C118ED54-741C-D7BC-34BD-4C6F09C54FC8}"/>
              </a:ext>
            </a:extLst>
          </p:cNvPr>
          <p:cNvSpPr txBox="1"/>
          <p:nvPr/>
        </p:nvSpPr>
        <p:spPr>
          <a:xfrm>
            <a:off x="3024898" y="5792220"/>
            <a:ext cx="6032421" cy="461665"/>
          </a:xfrm>
          <a:prstGeom prst="rect">
            <a:avLst/>
          </a:prstGeom>
          <a:noFill/>
        </p:spPr>
        <p:txBody>
          <a:bodyPr wrap="none" rtlCol="0">
            <a:spAutoFit/>
          </a:bodyPr>
          <a:lstStyle/>
          <a:p>
            <a:r>
              <a:rPr kumimoji="1" lang="ja-JP" altLang="en-US" sz="2400" dirty="0">
                <a:solidFill>
                  <a:srgbClr val="FF0000"/>
                </a:solidFill>
                <a:latin typeface="ＭＳ ゴシック" panose="020B0609070205080204" pitchFamily="49" charset="-128"/>
                <a:ea typeface="ＭＳ ゴシック" panose="020B0609070205080204" pitchFamily="49" charset="-128"/>
              </a:rPr>
              <a:t>騒音の伝播特性に影響をもたらすのか検証</a:t>
            </a:r>
          </a:p>
        </p:txBody>
      </p:sp>
      <p:sp>
        <p:nvSpPr>
          <p:cNvPr id="2" name="テキスト ボックス 1">
            <a:extLst>
              <a:ext uri="{FF2B5EF4-FFF2-40B4-BE49-F238E27FC236}">
                <a16:creationId xmlns:a16="http://schemas.microsoft.com/office/drawing/2014/main" id="{C36294E8-EDA9-4246-B9BC-157CD1EF273C}"/>
              </a:ext>
            </a:extLst>
          </p:cNvPr>
          <p:cNvSpPr txBox="1"/>
          <p:nvPr/>
        </p:nvSpPr>
        <p:spPr>
          <a:xfrm>
            <a:off x="360000" y="360000"/>
            <a:ext cx="1107996"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目的</a:t>
            </a:r>
          </a:p>
        </p:txBody>
      </p:sp>
      <p:sp>
        <p:nvSpPr>
          <p:cNvPr id="3" name="テキスト ボックス 2">
            <a:extLst>
              <a:ext uri="{FF2B5EF4-FFF2-40B4-BE49-F238E27FC236}">
                <a16:creationId xmlns:a16="http://schemas.microsoft.com/office/drawing/2014/main" id="{E95D9075-8E6E-DE06-2721-6DAD54D50820}"/>
              </a:ext>
            </a:extLst>
          </p:cNvPr>
          <p:cNvSpPr txBox="1"/>
          <p:nvPr/>
        </p:nvSpPr>
        <p:spPr>
          <a:xfrm>
            <a:off x="3571716" y="1351800"/>
            <a:ext cx="4841452"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周期騒音に対しての騒音抑制効果</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 name="矢印: 右 3">
            <a:extLst>
              <a:ext uri="{FF2B5EF4-FFF2-40B4-BE49-F238E27FC236}">
                <a16:creationId xmlns:a16="http://schemas.microsoft.com/office/drawing/2014/main" id="{9123014F-7D33-AC64-5209-CC9C13329F20}"/>
              </a:ext>
            </a:extLst>
          </p:cNvPr>
          <p:cNvSpPr/>
          <p:nvPr/>
        </p:nvSpPr>
        <p:spPr>
          <a:xfrm rot="5400000">
            <a:off x="5762794" y="1889516"/>
            <a:ext cx="556623" cy="631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A25B349-0BA4-CC36-D9EA-23FA6DBD4E3E}"/>
              </a:ext>
            </a:extLst>
          </p:cNvPr>
          <p:cNvSpPr txBox="1"/>
          <p:nvPr/>
        </p:nvSpPr>
        <p:spPr>
          <a:xfrm>
            <a:off x="5215818" y="885400"/>
            <a:ext cx="1663032" cy="461665"/>
          </a:xfrm>
          <a:prstGeom prst="rect">
            <a:avLst/>
          </a:prstGeom>
          <a:noFill/>
        </p:spPr>
        <p:txBody>
          <a:bodyPr wrap="square" rtlCol="0">
            <a:spAutoFit/>
          </a:bodyPr>
          <a:lstStyle/>
          <a:p>
            <a:r>
              <a:rPr lang="ja-JP" altLang="en-US" sz="2400" dirty="0">
                <a:uFill>
                  <a:solidFill>
                    <a:srgbClr val="FF0000"/>
                  </a:solidFill>
                </a:uFill>
                <a:latin typeface="ＭＳ ゴシック" panose="020B0609070205080204" pitchFamily="49" charset="-128"/>
                <a:ea typeface="ＭＳ ゴシック" panose="020B0609070205080204" pitchFamily="49" charset="-128"/>
              </a:rPr>
              <a:t>先行研究</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95003CFD-24E0-935B-A4CA-8316647B16E2}"/>
              </a:ext>
            </a:extLst>
          </p:cNvPr>
          <p:cNvSpPr txBox="1"/>
          <p:nvPr/>
        </p:nvSpPr>
        <p:spPr>
          <a:xfrm>
            <a:off x="3663460" y="3861774"/>
            <a:ext cx="4938780" cy="830997"/>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先行研究の方法は周期騒音のみの制御であるため別の方法が必要</a:t>
            </a:r>
          </a:p>
        </p:txBody>
      </p:sp>
      <p:sp>
        <p:nvSpPr>
          <p:cNvPr id="8" name="テキスト ボックス 7">
            <a:extLst>
              <a:ext uri="{FF2B5EF4-FFF2-40B4-BE49-F238E27FC236}">
                <a16:creationId xmlns:a16="http://schemas.microsoft.com/office/drawing/2014/main" id="{F0AB08A1-EE29-24AE-1251-9ABE531033F5}"/>
              </a:ext>
            </a:extLst>
          </p:cNvPr>
          <p:cNvSpPr txBox="1"/>
          <p:nvPr/>
        </p:nvSpPr>
        <p:spPr>
          <a:xfrm>
            <a:off x="4684821" y="3085894"/>
            <a:ext cx="2712568" cy="461665"/>
          </a:xfrm>
          <a:prstGeom prst="rect">
            <a:avLst/>
          </a:prstGeom>
          <a:noFill/>
        </p:spPr>
        <p:txBody>
          <a:bodyPr wrap="square" rtlCol="0">
            <a:spAutoFit/>
          </a:bodyPr>
          <a:lstStyle/>
          <a:p>
            <a:r>
              <a:rPr lang="ja-JP" altLang="en-US" sz="2400" dirty="0">
                <a:uFill>
                  <a:solidFill>
                    <a:srgbClr val="FF0000"/>
                  </a:solidFill>
                </a:uFill>
                <a:latin typeface="ＭＳ ゴシック" panose="020B0609070205080204" pitchFamily="49" charset="-128"/>
                <a:ea typeface="ＭＳ ゴシック" panose="020B0609070205080204" pitchFamily="49" charset="-128"/>
              </a:rPr>
              <a:t>実用可能性の向上</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8475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9D396D4-F7B9-4365-81BA-9139AEA2E0E7}"/>
              </a:ext>
            </a:extLst>
          </p:cNvPr>
          <p:cNvSpPr txBox="1"/>
          <p:nvPr/>
        </p:nvSpPr>
        <p:spPr>
          <a:xfrm>
            <a:off x="6281451" y="6385580"/>
            <a:ext cx="1697901" cy="369332"/>
          </a:xfrm>
          <a:prstGeom prst="rect">
            <a:avLst/>
          </a:prstGeom>
          <a:noFill/>
        </p:spPr>
        <p:txBody>
          <a:bodyPr wrap="none" rtlCol="0">
            <a:spAutoFit/>
          </a:bodyPr>
          <a:lstStyle/>
          <a:p>
            <a:r>
              <a:rPr kumimoji="1" lang="ja-JP" altLang="en-US" dirty="0"/>
              <a:t>図</a:t>
            </a:r>
            <a:r>
              <a:rPr kumimoji="1" lang="en-US" altLang="ja-JP" dirty="0"/>
              <a:t>6</a:t>
            </a:r>
            <a:r>
              <a:rPr kumimoji="1" lang="ja-JP" altLang="en-US" dirty="0"/>
              <a:t>　実験装置</a:t>
            </a:r>
          </a:p>
        </p:txBody>
      </p:sp>
      <p:sp>
        <p:nvSpPr>
          <p:cNvPr id="24" name="テキスト ボックス 23">
            <a:extLst>
              <a:ext uri="{FF2B5EF4-FFF2-40B4-BE49-F238E27FC236}">
                <a16:creationId xmlns:a16="http://schemas.microsoft.com/office/drawing/2014/main" id="{7F06D82C-1ADB-460C-AED9-BE9627D4E68C}"/>
              </a:ext>
            </a:extLst>
          </p:cNvPr>
          <p:cNvSpPr txBox="1"/>
          <p:nvPr/>
        </p:nvSpPr>
        <p:spPr>
          <a:xfrm>
            <a:off x="11520000" y="6372000"/>
            <a:ext cx="312906" cy="369332"/>
          </a:xfrm>
          <a:prstGeom prst="rect">
            <a:avLst/>
          </a:prstGeom>
          <a:noFill/>
        </p:spPr>
        <p:txBody>
          <a:bodyPr wrap="none" rtlCol="0">
            <a:spAutoFit/>
          </a:bodyPr>
          <a:lstStyle/>
          <a:p>
            <a:r>
              <a:rPr lang="en-US" altLang="ja-JP" dirty="0"/>
              <a:t>5</a:t>
            </a:r>
            <a:endParaRPr kumimoji="1" lang="ja-JP" altLang="en-US" dirty="0"/>
          </a:p>
        </p:txBody>
      </p:sp>
      <p:cxnSp>
        <p:nvCxnSpPr>
          <p:cNvPr id="146" name="直線コネクタ 145">
            <a:extLst>
              <a:ext uri="{FF2B5EF4-FFF2-40B4-BE49-F238E27FC236}">
                <a16:creationId xmlns:a16="http://schemas.microsoft.com/office/drawing/2014/main" id="{4B403AD1-1073-F8DD-8C0B-A7929131134F}"/>
              </a:ext>
            </a:extLst>
          </p:cNvPr>
          <p:cNvCxnSpPr/>
          <p:nvPr/>
        </p:nvCxnSpPr>
        <p:spPr>
          <a:xfrm>
            <a:off x="3904182" y="3373346"/>
            <a:ext cx="0" cy="0"/>
          </a:xfrm>
          <a:prstGeom prst="line">
            <a:avLst/>
          </a:prstGeom>
        </p:spPr>
        <p:style>
          <a:lnRef idx="3">
            <a:schemeClr val="dk1"/>
          </a:lnRef>
          <a:fillRef idx="0">
            <a:schemeClr val="dk1"/>
          </a:fillRef>
          <a:effectRef idx="2">
            <a:schemeClr val="dk1"/>
          </a:effectRef>
          <a:fontRef idx="minor">
            <a:schemeClr val="tx1"/>
          </a:fontRef>
        </p:style>
      </p:cxnSp>
      <p:cxnSp>
        <p:nvCxnSpPr>
          <p:cNvPr id="147" name="直線コネクタ 146">
            <a:extLst>
              <a:ext uri="{FF2B5EF4-FFF2-40B4-BE49-F238E27FC236}">
                <a16:creationId xmlns:a16="http://schemas.microsoft.com/office/drawing/2014/main" id="{E51AAAEC-BDEA-C3B4-2EDE-701C4B93F00A}"/>
              </a:ext>
            </a:extLst>
          </p:cNvPr>
          <p:cNvCxnSpPr>
            <a:cxnSpLocks/>
          </p:cNvCxnSpPr>
          <p:nvPr/>
        </p:nvCxnSpPr>
        <p:spPr>
          <a:xfrm>
            <a:off x="3594522" y="3189066"/>
            <a:ext cx="3600000" cy="0"/>
          </a:xfrm>
          <a:prstGeom prst="line">
            <a:avLst/>
          </a:prstGeom>
        </p:spPr>
        <p:style>
          <a:lnRef idx="3">
            <a:schemeClr val="dk1"/>
          </a:lnRef>
          <a:fillRef idx="0">
            <a:schemeClr val="dk1"/>
          </a:fillRef>
          <a:effectRef idx="2">
            <a:schemeClr val="dk1"/>
          </a:effectRef>
          <a:fontRef idx="minor">
            <a:schemeClr val="tx1"/>
          </a:fontRef>
        </p:style>
      </p:cxnSp>
      <p:cxnSp>
        <p:nvCxnSpPr>
          <p:cNvPr id="148" name="直線コネクタ 147">
            <a:extLst>
              <a:ext uri="{FF2B5EF4-FFF2-40B4-BE49-F238E27FC236}">
                <a16:creationId xmlns:a16="http://schemas.microsoft.com/office/drawing/2014/main" id="{704591C1-4F24-2BF5-A09E-1617F11E47CC}"/>
              </a:ext>
            </a:extLst>
          </p:cNvPr>
          <p:cNvCxnSpPr/>
          <p:nvPr/>
        </p:nvCxnSpPr>
        <p:spPr>
          <a:xfrm>
            <a:off x="3261147" y="3091866"/>
            <a:ext cx="0" cy="360000"/>
          </a:xfrm>
          <a:prstGeom prst="line">
            <a:avLst/>
          </a:prstGeom>
        </p:spPr>
        <p:style>
          <a:lnRef idx="3">
            <a:schemeClr val="dk1"/>
          </a:lnRef>
          <a:fillRef idx="0">
            <a:schemeClr val="dk1"/>
          </a:fillRef>
          <a:effectRef idx="2">
            <a:schemeClr val="dk1"/>
          </a:effectRef>
          <a:fontRef idx="minor">
            <a:schemeClr val="tx1"/>
          </a:fontRef>
        </p:style>
      </p:cxnSp>
      <p:cxnSp>
        <p:nvCxnSpPr>
          <p:cNvPr id="149" name="直線コネクタ 148">
            <a:extLst>
              <a:ext uri="{FF2B5EF4-FFF2-40B4-BE49-F238E27FC236}">
                <a16:creationId xmlns:a16="http://schemas.microsoft.com/office/drawing/2014/main" id="{78167041-DFDA-E998-4CD7-831B9669B987}"/>
              </a:ext>
            </a:extLst>
          </p:cNvPr>
          <p:cNvCxnSpPr/>
          <p:nvPr/>
        </p:nvCxnSpPr>
        <p:spPr>
          <a:xfrm flipH="1">
            <a:off x="3175422" y="3091866"/>
            <a:ext cx="85725" cy="0"/>
          </a:xfrm>
          <a:prstGeom prst="line">
            <a:avLst/>
          </a:prstGeom>
        </p:spPr>
        <p:style>
          <a:lnRef idx="3">
            <a:schemeClr val="dk1"/>
          </a:lnRef>
          <a:fillRef idx="0">
            <a:schemeClr val="dk1"/>
          </a:fillRef>
          <a:effectRef idx="2">
            <a:schemeClr val="dk1"/>
          </a:effectRef>
          <a:fontRef idx="minor">
            <a:schemeClr val="tx1"/>
          </a:fontRef>
        </p:style>
      </p:cxnSp>
      <p:cxnSp>
        <p:nvCxnSpPr>
          <p:cNvPr id="150" name="直線コネクタ 149">
            <a:extLst>
              <a:ext uri="{FF2B5EF4-FFF2-40B4-BE49-F238E27FC236}">
                <a16:creationId xmlns:a16="http://schemas.microsoft.com/office/drawing/2014/main" id="{64C98E3B-C481-7320-C2C8-E4DD1EF9E46B}"/>
              </a:ext>
            </a:extLst>
          </p:cNvPr>
          <p:cNvCxnSpPr/>
          <p:nvPr/>
        </p:nvCxnSpPr>
        <p:spPr>
          <a:xfrm flipH="1">
            <a:off x="3175422" y="3451866"/>
            <a:ext cx="85725" cy="0"/>
          </a:xfrm>
          <a:prstGeom prst="line">
            <a:avLst/>
          </a:prstGeom>
        </p:spPr>
        <p:style>
          <a:lnRef idx="3">
            <a:schemeClr val="dk1"/>
          </a:lnRef>
          <a:fillRef idx="0">
            <a:schemeClr val="dk1"/>
          </a:fillRef>
          <a:effectRef idx="2">
            <a:schemeClr val="dk1"/>
          </a:effectRef>
          <a:fontRef idx="minor">
            <a:schemeClr val="tx1"/>
          </a:fontRef>
        </p:style>
      </p:cxnSp>
      <p:cxnSp>
        <p:nvCxnSpPr>
          <p:cNvPr id="151" name="直線コネクタ 150">
            <a:extLst>
              <a:ext uri="{FF2B5EF4-FFF2-40B4-BE49-F238E27FC236}">
                <a16:creationId xmlns:a16="http://schemas.microsoft.com/office/drawing/2014/main" id="{E0B29A16-53A8-81FF-46BB-55A7FB6227C9}"/>
              </a:ext>
            </a:extLst>
          </p:cNvPr>
          <p:cNvCxnSpPr/>
          <p:nvPr/>
        </p:nvCxnSpPr>
        <p:spPr>
          <a:xfrm>
            <a:off x="3218284" y="3091866"/>
            <a:ext cx="0" cy="360000"/>
          </a:xfrm>
          <a:prstGeom prst="line">
            <a:avLst/>
          </a:prstGeom>
        </p:spPr>
        <p:style>
          <a:lnRef idx="3">
            <a:schemeClr val="dk1"/>
          </a:lnRef>
          <a:fillRef idx="0">
            <a:schemeClr val="dk1"/>
          </a:fillRef>
          <a:effectRef idx="2">
            <a:schemeClr val="dk1"/>
          </a:effectRef>
          <a:fontRef idx="minor">
            <a:schemeClr val="tx1"/>
          </a:fontRef>
        </p:style>
      </p:cxnSp>
      <p:cxnSp>
        <p:nvCxnSpPr>
          <p:cNvPr id="152" name="直線コネクタ 151">
            <a:extLst>
              <a:ext uri="{FF2B5EF4-FFF2-40B4-BE49-F238E27FC236}">
                <a16:creationId xmlns:a16="http://schemas.microsoft.com/office/drawing/2014/main" id="{B7E569D9-E90F-ACB7-55FB-9845862413D8}"/>
              </a:ext>
            </a:extLst>
          </p:cNvPr>
          <p:cNvCxnSpPr/>
          <p:nvPr/>
        </p:nvCxnSpPr>
        <p:spPr>
          <a:xfrm flipH="1">
            <a:off x="3068690" y="3091866"/>
            <a:ext cx="106732" cy="97200"/>
          </a:xfrm>
          <a:prstGeom prst="line">
            <a:avLst/>
          </a:prstGeom>
        </p:spPr>
        <p:style>
          <a:lnRef idx="3">
            <a:schemeClr val="dk1"/>
          </a:lnRef>
          <a:fillRef idx="0">
            <a:schemeClr val="dk1"/>
          </a:fillRef>
          <a:effectRef idx="2">
            <a:schemeClr val="dk1"/>
          </a:effectRef>
          <a:fontRef idx="minor">
            <a:schemeClr val="tx1"/>
          </a:fontRef>
        </p:style>
      </p:cxnSp>
      <p:cxnSp>
        <p:nvCxnSpPr>
          <p:cNvPr id="153" name="直線コネクタ 152">
            <a:extLst>
              <a:ext uri="{FF2B5EF4-FFF2-40B4-BE49-F238E27FC236}">
                <a16:creationId xmlns:a16="http://schemas.microsoft.com/office/drawing/2014/main" id="{BD349614-E614-B63C-D041-F9C1D2CD80CD}"/>
              </a:ext>
            </a:extLst>
          </p:cNvPr>
          <p:cNvCxnSpPr>
            <a:cxnSpLocks/>
          </p:cNvCxnSpPr>
          <p:nvPr/>
        </p:nvCxnSpPr>
        <p:spPr>
          <a:xfrm>
            <a:off x="3068690" y="3196409"/>
            <a:ext cx="0" cy="180000"/>
          </a:xfrm>
          <a:prstGeom prst="line">
            <a:avLst/>
          </a:prstGeom>
        </p:spPr>
        <p:style>
          <a:lnRef idx="3">
            <a:schemeClr val="dk1"/>
          </a:lnRef>
          <a:fillRef idx="0">
            <a:schemeClr val="dk1"/>
          </a:fillRef>
          <a:effectRef idx="2">
            <a:schemeClr val="dk1"/>
          </a:effectRef>
          <a:fontRef idx="minor">
            <a:schemeClr val="tx1"/>
          </a:fontRef>
        </p:style>
      </p:cxnSp>
      <p:cxnSp>
        <p:nvCxnSpPr>
          <p:cNvPr id="154" name="直線コネクタ 153">
            <a:extLst>
              <a:ext uri="{FF2B5EF4-FFF2-40B4-BE49-F238E27FC236}">
                <a16:creationId xmlns:a16="http://schemas.microsoft.com/office/drawing/2014/main" id="{4C05F3E9-DDC4-49CC-7C17-DC2C8B19CFEB}"/>
              </a:ext>
            </a:extLst>
          </p:cNvPr>
          <p:cNvCxnSpPr>
            <a:cxnSpLocks/>
          </p:cNvCxnSpPr>
          <p:nvPr/>
        </p:nvCxnSpPr>
        <p:spPr>
          <a:xfrm flipH="1" flipV="1">
            <a:off x="3068690" y="3369066"/>
            <a:ext cx="106732" cy="82800"/>
          </a:xfrm>
          <a:prstGeom prst="line">
            <a:avLst/>
          </a:prstGeom>
        </p:spPr>
        <p:style>
          <a:lnRef idx="3">
            <a:schemeClr val="dk1"/>
          </a:lnRef>
          <a:fillRef idx="0">
            <a:schemeClr val="dk1"/>
          </a:fillRef>
          <a:effectRef idx="2">
            <a:schemeClr val="dk1"/>
          </a:effectRef>
          <a:fontRef idx="minor">
            <a:schemeClr val="tx1"/>
          </a:fontRef>
        </p:style>
      </p:cxnSp>
      <p:cxnSp>
        <p:nvCxnSpPr>
          <p:cNvPr id="155" name="直線コネクタ 154">
            <a:extLst>
              <a:ext uri="{FF2B5EF4-FFF2-40B4-BE49-F238E27FC236}">
                <a16:creationId xmlns:a16="http://schemas.microsoft.com/office/drawing/2014/main" id="{5315A170-03D7-3ADF-23EA-45DC73E11E5B}"/>
              </a:ext>
            </a:extLst>
          </p:cNvPr>
          <p:cNvCxnSpPr>
            <a:cxnSpLocks/>
          </p:cNvCxnSpPr>
          <p:nvPr/>
        </p:nvCxnSpPr>
        <p:spPr>
          <a:xfrm flipH="1">
            <a:off x="3261147" y="3451866"/>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56" name="直線コネクタ 155">
            <a:extLst>
              <a:ext uri="{FF2B5EF4-FFF2-40B4-BE49-F238E27FC236}">
                <a16:creationId xmlns:a16="http://schemas.microsoft.com/office/drawing/2014/main" id="{4E82D6CB-6D77-B66E-55DC-400FAD9E4AD9}"/>
              </a:ext>
            </a:extLst>
          </p:cNvPr>
          <p:cNvCxnSpPr>
            <a:cxnSpLocks/>
          </p:cNvCxnSpPr>
          <p:nvPr/>
        </p:nvCxnSpPr>
        <p:spPr>
          <a:xfrm flipH="1">
            <a:off x="3261147" y="3091866"/>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57" name="直線コネクタ 156">
            <a:extLst>
              <a:ext uri="{FF2B5EF4-FFF2-40B4-BE49-F238E27FC236}">
                <a16:creationId xmlns:a16="http://schemas.microsoft.com/office/drawing/2014/main" id="{5AA03CB8-64F5-529C-D994-377C81887104}"/>
              </a:ext>
            </a:extLst>
          </p:cNvPr>
          <p:cNvCxnSpPr>
            <a:cxnSpLocks/>
          </p:cNvCxnSpPr>
          <p:nvPr/>
        </p:nvCxnSpPr>
        <p:spPr>
          <a:xfrm flipH="1">
            <a:off x="2948257" y="3091866"/>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58" name="直線コネクタ 157">
            <a:extLst>
              <a:ext uri="{FF2B5EF4-FFF2-40B4-BE49-F238E27FC236}">
                <a16:creationId xmlns:a16="http://schemas.microsoft.com/office/drawing/2014/main" id="{92E26C7A-E6F0-007B-16A7-F945E2A9AF4B}"/>
              </a:ext>
            </a:extLst>
          </p:cNvPr>
          <p:cNvCxnSpPr>
            <a:cxnSpLocks/>
          </p:cNvCxnSpPr>
          <p:nvPr/>
        </p:nvCxnSpPr>
        <p:spPr>
          <a:xfrm flipH="1">
            <a:off x="2948257" y="3451866"/>
            <a:ext cx="22716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59" name="直線コネクタ 158">
            <a:extLst>
              <a:ext uri="{FF2B5EF4-FFF2-40B4-BE49-F238E27FC236}">
                <a16:creationId xmlns:a16="http://schemas.microsoft.com/office/drawing/2014/main" id="{465DD613-F250-F6AD-C807-ADB74BDE21FE}"/>
              </a:ext>
            </a:extLst>
          </p:cNvPr>
          <p:cNvCxnSpPr>
            <a:cxnSpLocks/>
          </p:cNvCxnSpPr>
          <p:nvPr/>
        </p:nvCxnSpPr>
        <p:spPr>
          <a:xfrm flipV="1">
            <a:off x="2948257" y="3099209"/>
            <a:ext cx="0" cy="3600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60" name="直線コネクタ 159">
            <a:extLst>
              <a:ext uri="{FF2B5EF4-FFF2-40B4-BE49-F238E27FC236}">
                <a16:creationId xmlns:a16="http://schemas.microsoft.com/office/drawing/2014/main" id="{9D364BA9-4806-D0EC-482E-4FADCC94B55B}"/>
              </a:ext>
            </a:extLst>
          </p:cNvPr>
          <p:cNvCxnSpPr>
            <a:cxnSpLocks/>
          </p:cNvCxnSpPr>
          <p:nvPr/>
        </p:nvCxnSpPr>
        <p:spPr>
          <a:xfrm flipH="1" flipV="1">
            <a:off x="3488312" y="3091866"/>
            <a:ext cx="106210" cy="972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61" name="直線コネクタ 160">
            <a:extLst>
              <a:ext uri="{FF2B5EF4-FFF2-40B4-BE49-F238E27FC236}">
                <a16:creationId xmlns:a16="http://schemas.microsoft.com/office/drawing/2014/main" id="{30CA60C1-184C-7AF0-BE39-C0D0906BA88C}"/>
              </a:ext>
            </a:extLst>
          </p:cNvPr>
          <p:cNvCxnSpPr>
            <a:cxnSpLocks/>
          </p:cNvCxnSpPr>
          <p:nvPr/>
        </p:nvCxnSpPr>
        <p:spPr>
          <a:xfrm flipH="1">
            <a:off x="3488312" y="3369066"/>
            <a:ext cx="106210" cy="8280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62" name="直線コネクタ 161">
            <a:extLst>
              <a:ext uri="{FF2B5EF4-FFF2-40B4-BE49-F238E27FC236}">
                <a16:creationId xmlns:a16="http://schemas.microsoft.com/office/drawing/2014/main" id="{97EA93A3-6707-251E-C9D7-C60350A3FC8E}"/>
              </a:ext>
            </a:extLst>
          </p:cNvPr>
          <p:cNvCxnSpPr>
            <a:cxnSpLocks/>
          </p:cNvCxnSpPr>
          <p:nvPr/>
        </p:nvCxnSpPr>
        <p:spPr>
          <a:xfrm>
            <a:off x="3594522" y="3369066"/>
            <a:ext cx="3600000" cy="0"/>
          </a:xfrm>
          <a:prstGeom prst="line">
            <a:avLst/>
          </a:prstGeom>
        </p:spPr>
        <p:style>
          <a:lnRef idx="3">
            <a:schemeClr val="dk1"/>
          </a:lnRef>
          <a:fillRef idx="0">
            <a:schemeClr val="dk1"/>
          </a:fillRef>
          <a:effectRef idx="2">
            <a:schemeClr val="dk1"/>
          </a:effectRef>
          <a:fontRef idx="minor">
            <a:schemeClr val="tx1"/>
          </a:fontRef>
        </p:style>
      </p:cxnSp>
      <p:cxnSp>
        <p:nvCxnSpPr>
          <p:cNvPr id="163" name="直線コネクタ 162">
            <a:extLst>
              <a:ext uri="{FF2B5EF4-FFF2-40B4-BE49-F238E27FC236}">
                <a16:creationId xmlns:a16="http://schemas.microsoft.com/office/drawing/2014/main" id="{D850BD29-1AC5-68B3-6A0F-669A2F47BA62}"/>
              </a:ext>
            </a:extLst>
          </p:cNvPr>
          <p:cNvCxnSpPr/>
          <p:nvPr/>
        </p:nvCxnSpPr>
        <p:spPr>
          <a:xfrm>
            <a:off x="7194522" y="2883066"/>
            <a:ext cx="0" cy="306000"/>
          </a:xfrm>
          <a:prstGeom prst="line">
            <a:avLst/>
          </a:prstGeom>
        </p:spPr>
        <p:style>
          <a:lnRef idx="3">
            <a:schemeClr val="dk1"/>
          </a:lnRef>
          <a:fillRef idx="0">
            <a:schemeClr val="dk1"/>
          </a:fillRef>
          <a:effectRef idx="2">
            <a:schemeClr val="dk1"/>
          </a:effectRef>
          <a:fontRef idx="minor">
            <a:schemeClr val="tx1"/>
          </a:fontRef>
        </p:style>
      </p:cxnSp>
      <p:cxnSp>
        <p:nvCxnSpPr>
          <p:cNvPr id="164" name="直線コネクタ 163">
            <a:extLst>
              <a:ext uri="{FF2B5EF4-FFF2-40B4-BE49-F238E27FC236}">
                <a16:creationId xmlns:a16="http://schemas.microsoft.com/office/drawing/2014/main" id="{41D5DE93-CCFF-CE2C-3C7C-8E7701C46C0A}"/>
              </a:ext>
            </a:extLst>
          </p:cNvPr>
          <p:cNvCxnSpPr/>
          <p:nvPr/>
        </p:nvCxnSpPr>
        <p:spPr>
          <a:xfrm>
            <a:off x="7374522" y="2883066"/>
            <a:ext cx="0" cy="306000"/>
          </a:xfrm>
          <a:prstGeom prst="line">
            <a:avLst/>
          </a:prstGeom>
        </p:spPr>
        <p:style>
          <a:lnRef idx="3">
            <a:schemeClr val="dk1"/>
          </a:lnRef>
          <a:fillRef idx="0">
            <a:schemeClr val="dk1"/>
          </a:fillRef>
          <a:effectRef idx="2">
            <a:schemeClr val="dk1"/>
          </a:effectRef>
          <a:fontRef idx="minor">
            <a:schemeClr val="tx1"/>
          </a:fontRef>
        </p:style>
      </p:cxnSp>
      <p:cxnSp>
        <p:nvCxnSpPr>
          <p:cNvPr id="165" name="直線コネクタ 164">
            <a:extLst>
              <a:ext uri="{FF2B5EF4-FFF2-40B4-BE49-F238E27FC236}">
                <a16:creationId xmlns:a16="http://schemas.microsoft.com/office/drawing/2014/main" id="{1C97FEC2-3921-1F22-5A7D-55F0007405FE}"/>
              </a:ext>
            </a:extLst>
          </p:cNvPr>
          <p:cNvCxnSpPr/>
          <p:nvPr/>
        </p:nvCxnSpPr>
        <p:spPr>
          <a:xfrm>
            <a:off x="7194522" y="3369066"/>
            <a:ext cx="0" cy="306000"/>
          </a:xfrm>
          <a:prstGeom prst="line">
            <a:avLst/>
          </a:prstGeom>
        </p:spPr>
        <p:style>
          <a:lnRef idx="3">
            <a:schemeClr val="dk1"/>
          </a:lnRef>
          <a:fillRef idx="0">
            <a:schemeClr val="dk1"/>
          </a:fillRef>
          <a:effectRef idx="2">
            <a:schemeClr val="dk1"/>
          </a:effectRef>
          <a:fontRef idx="minor">
            <a:schemeClr val="tx1"/>
          </a:fontRef>
        </p:style>
      </p:cxnSp>
      <p:cxnSp>
        <p:nvCxnSpPr>
          <p:cNvPr id="166" name="直線コネクタ 165">
            <a:extLst>
              <a:ext uri="{FF2B5EF4-FFF2-40B4-BE49-F238E27FC236}">
                <a16:creationId xmlns:a16="http://schemas.microsoft.com/office/drawing/2014/main" id="{70F9EDCA-DF9F-C55B-84DC-2EDF9C49B43D}"/>
              </a:ext>
            </a:extLst>
          </p:cNvPr>
          <p:cNvCxnSpPr/>
          <p:nvPr/>
        </p:nvCxnSpPr>
        <p:spPr>
          <a:xfrm>
            <a:off x="7373598" y="3369066"/>
            <a:ext cx="0" cy="306000"/>
          </a:xfrm>
          <a:prstGeom prst="line">
            <a:avLst/>
          </a:prstGeom>
        </p:spPr>
        <p:style>
          <a:lnRef idx="3">
            <a:schemeClr val="dk1"/>
          </a:lnRef>
          <a:fillRef idx="0">
            <a:schemeClr val="dk1"/>
          </a:fillRef>
          <a:effectRef idx="2">
            <a:schemeClr val="dk1"/>
          </a:effectRef>
          <a:fontRef idx="minor">
            <a:schemeClr val="tx1"/>
          </a:fontRef>
        </p:style>
      </p:cxnSp>
      <p:cxnSp>
        <p:nvCxnSpPr>
          <p:cNvPr id="167" name="直線コネクタ 166">
            <a:extLst>
              <a:ext uri="{FF2B5EF4-FFF2-40B4-BE49-F238E27FC236}">
                <a16:creationId xmlns:a16="http://schemas.microsoft.com/office/drawing/2014/main" id="{56B88477-F961-3773-E645-342B1AFED303}"/>
              </a:ext>
            </a:extLst>
          </p:cNvPr>
          <p:cNvCxnSpPr/>
          <p:nvPr/>
        </p:nvCxnSpPr>
        <p:spPr>
          <a:xfrm>
            <a:off x="7194522" y="3675066"/>
            <a:ext cx="0" cy="28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8" name="直線コネクタ 167">
            <a:extLst>
              <a:ext uri="{FF2B5EF4-FFF2-40B4-BE49-F238E27FC236}">
                <a16:creationId xmlns:a16="http://schemas.microsoft.com/office/drawing/2014/main" id="{10AD374D-C4C6-8CBC-971C-AF73FE7A9202}"/>
              </a:ext>
            </a:extLst>
          </p:cNvPr>
          <p:cNvCxnSpPr/>
          <p:nvPr/>
        </p:nvCxnSpPr>
        <p:spPr>
          <a:xfrm>
            <a:off x="7373598" y="3675066"/>
            <a:ext cx="0" cy="28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9" name="直線コネクタ 168">
            <a:extLst>
              <a:ext uri="{FF2B5EF4-FFF2-40B4-BE49-F238E27FC236}">
                <a16:creationId xmlns:a16="http://schemas.microsoft.com/office/drawing/2014/main" id="{6D7B2B7C-1E70-5BAF-8395-E4A06E5CDB49}"/>
              </a:ext>
            </a:extLst>
          </p:cNvPr>
          <p:cNvCxnSpPr>
            <a:cxnSpLocks/>
          </p:cNvCxnSpPr>
          <p:nvPr/>
        </p:nvCxnSpPr>
        <p:spPr>
          <a:xfrm flipH="1">
            <a:off x="7094709" y="3963066"/>
            <a:ext cx="99813" cy="1203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70" name="直線コネクタ 169">
            <a:extLst>
              <a:ext uri="{FF2B5EF4-FFF2-40B4-BE49-F238E27FC236}">
                <a16:creationId xmlns:a16="http://schemas.microsoft.com/office/drawing/2014/main" id="{4A50AC19-A756-3351-6C56-443995AF4E4B}"/>
              </a:ext>
            </a:extLst>
          </p:cNvPr>
          <p:cNvCxnSpPr>
            <a:cxnSpLocks/>
          </p:cNvCxnSpPr>
          <p:nvPr/>
        </p:nvCxnSpPr>
        <p:spPr>
          <a:xfrm>
            <a:off x="7094709" y="4083382"/>
            <a:ext cx="360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1" name="直線コネクタ 170">
            <a:extLst>
              <a:ext uri="{FF2B5EF4-FFF2-40B4-BE49-F238E27FC236}">
                <a16:creationId xmlns:a16="http://schemas.microsoft.com/office/drawing/2014/main" id="{B45BF7A5-FCBE-8C4B-50DD-55337B963F92}"/>
              </a:ext>
            </a:extLst>
          </p:cNvPr>
          <p:cNvCxnSpPr>
            <a:cxnSpLocks/>
          </p:cNvCxnSpPr>
          <p:nvPr/>
        </p:nvCxnSpPr>
        <p:spPr>
          <a:xfrm>
            <a:off x="7373598" y="3963066"/>
            <a:ext cx="81111" cy="1203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72" name="直線コネクタ 171">
            <a:extLst>
              <a:ext uri="{FF2B5EF4-FFF2-40B4-BE49-F238E27FC236}">
                <a16:creationId xmlns:a16="http://schemas.microsoft.com/office/drawing/2014/main" id="{A14CC23E-37E7-1541-8EF4-1D58E2E56AA0}"/>
              </a:ext>
            </a:extLst>
          </p:cNvPr>
          <p:cNvCxnSpPr>
            <a:cxnSpLocks/>
          </p:cNvCxnSpPr>
          <p:nvPr/>
        </p:nvCxnSpPr>
        <p:spPr>
          <a:xfrm>
            <a:off x="7094709" y="4083382"/>
            <a:ext cx="0" cy="432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3" name="直線コネクタ 172">
            <a:extLst>
              <a:ext uri="{FF2B5EF4-FFF2-40B4-BE49-F238E27FC236}">
                <a16:creationId xmlns:a16="http://schemas.microsoft.com/office/drawing/2014/main" id="{D4CAAA14-9CA6-D59F-B580-4F7DC62C1464}"/>
              </a:ext>
            </a:extLst>
          </p:cNvPr>
          <p:cNvCxnSpPr>
            <a:cxnSpLocks/>
          </p:cNvCxnSpPr>
          <p:nvPr/>
        </p:nvCxnSpPr>
        <p:spPr>
          <a:xfrm>
            <a:off x="7454709" y="4083382"/>
            <a:ext cx="0" cy="432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4" name="直線コネクタ 173">
            <a:extLst>
              <a:ext uri="{FF2B5EF4-FFF2-40B4-BE49-F238E27FC236}">
                <a16:creationId xmlns:a16="http://schemas.microsoft.com/office/drawing/2014/main" id="{71AE3BCA-4EC9-C533-0E6D-268E2B93A092}"/>
              </a:ext>
            </a:extLst>
          </p:cNvPr>
          <p:cNvCxnSpPr>
            <a:cxnSpLocks/>
          </p:cNvCxnSpPr>
          <p:nvPr/>
        </p:nvCxnSpPr>
        <p:spPr>
          <a:xfrm flipH="1">
            <a:off x="6942309" y="4515382"/>
            <a:ext cx="152400" cy="14905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5" name="直線コネクタ 174">
            <a:extLst>
              <a:ext uri="{FF2B5EF4-FFF2-40B4-BE49-F238E27FC236}">
                <a16:creationId xmlns:a16="http://schemas.microsoft.com/office/drawing/2014/main" id="{15F8A218-99CA-F8E7-0AEC-91220012CE51}"/>
              </a:ext>
            </a:extLst>
          </p:cNvPr>
          <p:cNvCxnSpPr>
            <a:cxnSpLocks/>
          </p:cNvCxnSpPr>
          <p:nvPr/>
        </p:nvCxnSpPr>
        <p:spPr>
          <a:xfrm>
            <a:off x="7454709" y="4515382"/>
            <a:ext cx="177410" cy="14905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6" name="直線コネクタ 175">
            <a:extLst>
              <a:ext uri="{FF2B5EF4-FFF2-40B4-BE49-F238E27FC236}">
                <a16:creationId xmlns:a16="http://schemas.microsoft.com/office/drawing/2014/main" id="{1A6F45B4-9B31-0FF4-6056-75320478EF53}"/>
              </a:ext>
            </a:extLst>
          </p:cNvPr>
          <p:cNvCxnSpPr>
            <a:cxnSpLocks/>
          </p:cNvCxnSpPr>
          <p:nvPr/>
        </p:nvCxnSpPr>
        <p:spPr>
          <a:xfrm>
            <a:off x="6924522" y="4664439"/>
            <a:ext cx="720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7" name="直線コネクタ 176">
            <a:extLst>
              <a:ext uri="{FF2B5EF4-FFF2-40B4-BE49-F238E27FC236}">
                <a16:creationId xmlns:a16="http://schemas.microsoft.com/office/drawing/2014/main" id="{28A9DB06-4A43-BDAC-BCFD-B98EA0E131A3}"/>
              </a:ext>
            </a:extLst>
          </p:cNvPr>
          <p:cNvCxnSpPr>
            <a:cxnSpLocks/>
          </p:cNvCxnSpPr>
          <p:nvPr/>
        </p:nvCxnSpPr>
        <p:spPr>
          <a:xfrm>
            <a:off x="6924522" y="4664439"/>
            <a:ext cx="0" cy="900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8" name="直線コネクタ 177">
            <a:extLst>
              <a:ext uri="{FF2B5EF4-FFF2-40B4-BE49-F238E27FC236}">
                <a16:creationId xmlns:a16="http://schemas.microsoft.com/office/drawing/2014/main" id="{FD25AEF3-6483-1AB5-13F4-85DA80BFA4BE}"/>
              </a:ext>
            </a:extLst>
          </p:cNvPr>
          <p:cNvCxnSpPr>
            <a:cxnSpLocks/>
          </p:cNvCxnSpPr>
          <p:nvPr/>
        </p:nvCxnSpPr>
        <p:spPr>
          <a:xfrm>
            <a:off x="7644522" y="4664439"/>
            <a:ext cx="0" cy="900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9" name="直線コネクタ 178">
            <a:extLst>
              <a:ext uri="{FF2B5EF4-FFF2-40B4-BE49-F238E27FC236}">
                <a16:creationId xmlns:a16="http://schemas.microsoft.com/office/drawing/2014/main" id="{BF94DDB7-028A-3A5A-B66E-21BE1F7B9D4A}"/>
              </a:ext>
            </a:extLst>
          </p:cNvPr>
          <p:cNvCxnSpPr/>
          <p:nvPr/>
        </p:nvCxnSpPr>
        <p:spPr>
          <a:xfrm>
            <a:off x="6752069" y="5704017"/>
            <a:ext cx="1080000" cy="0"/>
          </a:xfrm>
          <a:prstGeom prst="line">
            <a:avLst/>
          </a:prstGeom>
        </p:spPr>
        <p:style>
          <a:lnRef idx="3">
            <a:schemeClr val="dk1"/>
          </a:lnRef>
          <a:fillRef idx="0">
            <a:schemeClr val="dk1"/>
          </a:fillRef>
          <a:effectRef idx="2">
            <a:schemeClr val="dk1"/>
          </a:effectRef>
          <a:fontRef idx="minor">
            <a:schemeClr val="tx1"/>
          </a:fontRef>
        </p:style>
      </p:cxnSp>
      <p:cxnSp>
        <p:nvCxnSpPr>
          <p:cNvPr id="180" name="直線コネクタ 179">
            <a:extLst>
              <a:ext uri="{FF2B5EF4-FFF2-40B4-BE49-F238E27FC236}">
                <a16:creationId xmlns:a16="http://schemas.microsoft.com/office/drawing/2014/main" id="{26E43BD0-0C59-7B55-47BB-7518BF0DE939}"/>
              </a:ext>
            </a:extLst>
          </p:cNvPr>
          <p:cNvCxnSpPr>
            <a:cxnSpLocks/>
          </p:cNvCxnSpPr>
          <p:nvPr/>
        </p:nvCxnSpPr>
        <p:spPr>
          <a:xfrm>
            <a:off x="7644522" y="5561279"/>
            <a:ext cx="177410" cy="149057"/>
          </a:xfrm>
          <a:prstGeom prst="line">
            <a:avLst/>
          </a:prstGeom>
        </p:spPr>
        <p:style>
          <a:lnRef idx="3">
            <a:schemeClr val="accent1"/>
          </a:lnRef>
          <a:fillRef idx="0">
            <a:schemeClr val="accent1"/>
          </a:fillRef>
          <a:effectRef idx="2">
            <a:schemeClr val="accent1"/>
          </a:effectRef>
          <a:fontRef idx="minor">
            <a:schemeClr val="tx1"/>
          </a:fontRef>
        </p:style>
      </p:cxnSp>
      <p:cxnSp>
        <p:nvCxnSpPr>
          <p:cNvPr id="181" name="直線コネクタ 180">
            <a:extLst>
              <a:ext uri="{FF2B5EF4-FFF2-40B4-BE49-F238E27FC236}">
                <a16:creationId xmlns:a16="http://schemas.microsoft.com/office/drawing/2014/main" id="{34E77642-650A-CBEB-8E1A-EF55AE30BCE7}"/>
              </a:ext>
            </a:extLst>
          </p:cNvPr>
          <p:cNvCxnSpPr>
            <a:cxnSpLocks/>
          </p:cNvCxnSpPr>
          <p:nvPr/>
        </p:nvCxnSpPr>
        <p:spPr>
          <a:xfrm flipH="1">
            <a:off x="6741932" y="5561279"/>
            <a:ext cx="182589" cy="142738"/>
          </a:xfrm>
          <a:prstGeom prst="line">
            <a:avLst/>
          </a:prstGeom>
        </p:spPr>
        <p:style>
          <a:lnRef idx="3">
            <a:schemeClr val="accent1"/>
          </a:lnRef>
          <a:fillRef idx="0">
            <a:schemeClr val="accent1"/>
          </a:fillRef>
          <a:effectRef idx="2">
            <a:schemeClr val="accent1"/>
          </a:effectRef>
          <a:fontRef idx="minor">
            <a:schemeClr val="tx1"/>
          </a:fontRef>
        </p:style>
      </p:cxnSp>
      <p:cxnSp>
        <p:nvCxnSpPr>
          <p:cNvPr id="182" name="直線コネクタ 181">
            <a:extLst>
              <a:ext uri="{FF2B5EF4-FFF2-40B4-BE49-F238E27FC236}">
                <a16:creationId xmlns:a16="http://schemas.microsoft.com/office/drawing/2014/main" id="{E7CAF8BA-9FBB-EEF9-856A-8B27F19CC4E5}"/>
              </a:ext>
            </a:extLst>
          </p:cNvPr>
          <p:cNvCxnSpPr/>
          <p:nvPr/>
        </p:nvCxnSpPr>
        <p:spPr>
          <a:xfrm>
            <a:off x="6752069" y="5760164"/>
            <a:ext cx="1080000" cy="0"/>
          </a:xfrm>
          <a:prstGeom prst="line">
            <a:avLst/>
          </a:prstGeom>
        </p:spPr>
        <p:style>
          <a:lnRef idx="3">
            <a:schemeClr val="dk1"/>
          </a:lnRef>
          <a:fillRef idx="0">
            <a:schemeClr val="dk1"/>
          </a:fillRef>
          <a:effectRef idx="2">
            <a:schemeClr val="dk1"/>
          </a:effectRef>
          <a:fontRef idx="minor">
            <a:schemeClr val="tx1"/>
          </a:fontRef>
        </p:style>
      </p:cxnSp>
      <p:cxnSp>
        <p:nvCxnSpPr>
          <p:cNvPr id="183" name="直線コネクタ 182">
            <a:extLst>
              <a:ext uri="{FF2B5EF4-FFF2-40B4-BE49-F238E27FC236}">
                <a16:creationId xmlns:a16="http://schemas.microsoft.com/office/drawing/2014/main" id="{F667F29B-BF46-3A8F-C271-5519D571E03F}"/>
              </a:ext>
            </a:extLst>
          </p:cNvPr>
          <p:cNvCxnSpPr>
            <a:cxnSpLocks/>
          </p:cNvCxnSpPr>
          <p:nvPr/>
        </p:nvCxnSpPr>
        <p:spPr>
          <a:xfrm>
            <a:off x="6741932" y="5704017"/>
            <a:ext cx="0" cy="56147"/>
          </a:xfrm>
          <a:prstGeom prst="line">
            <a:avLst/>
          </a:prstGeom>
        </p:spPr>
        <p:style>
          <a:lnRef idx="3">
            <a:schemeClr val="dk1"/>
          </a:lnRef>
          <a:fillRef idx="0">
            <a:schemeClr val="dk1"/>
          </a:fillRef>
          <a:effectRef idx="2">
            <a:schemeClr val="dk1"/>
          </a:effectRef>
          <a:fontRef idx="minor">
            <a:schemeClr val="tx1"/>
          </a:fontRef>
        </p:style>
      </p:cxnSp>
      <p:cxnSp>
        <p:nvCxnSpPr>
          <p:cNvPr id="184" name="直線コネクタ 183">
            <a:extLst>
              <a:ext uri="{FF2B5EF4-FFF2-40B4-BE49-F238E27FC236}">
                <a16:creationId xmlns:a16="http://schemas.microsoft.com/office/drawing/2014/main" id="{9E9AD2E4-6E20-FD64-AF2E-87547713AF95}"/>
              </a:ext>
            </a:extLst>
          </p:cNvPr>
          <p:cNvCxnSpPr>
            <a:cxnSpLocks/>
          </p:cNvCxnSpPr>
          <p:nvPr/>
        </p:nvCxnSpPr>
        <p:spPr>
          <a:xfrm>
            <a:off x="7821932" y="5704017"/>
            <a:ext cx="5178" cy="56147"/>
          </a:xfrm>
          <a:prstGeom prst="line">
            <a:avLst/>
          </a:prstGeom>
        </p:spPr>
        <p:style>
          <a:lnRef idx="3">
            <a:schemeClr val="dk1"/>
          </a:lnRef>
          <a:fillRef idx="0">
            <a:schemeClr val="dk1"/>
          </a:fillRef>
          <a:effectRef idx="2">
            <a:schemeClr val="dk1"/>
          </a:effectRef>
          <a:fontRef idx="minor">
            <a:schemeClr val="tx1"/>
          </a:fontRef>
        </p:style>
      </p:cxnSp>
      <p:cxnSp>
        <p:nvCxnSpPr>
          <p:cNvPr id="185" name="直線コネクタ 184">
            <a:extLst>
              <a:ext uri="{FF2B5EF4-FFF2-40B4-BE49-F238E27FC236}">
                <a16:creationId xmlns:a16="http://schemas.microsoft.com/office/drawing/2014/main" id="{E7A20AA9-7601-FD5F-4B7F-87BC5A11B3F0}"/>
              </a:ext>
            </a:extLst>
          </p:cNvPr>
          <p:cNvCxnSpPr>
            <a:cxnSpLocks/>
          </p:cNvCxnSpPr>
          <p:nvPr/>
        </p:nvCxnSpPr>
        <p:spPr>
          <a:xfrm>
            <a:off x="6741932" y="5760164"/>
            <a:ext cx="0" cy="86591"/>
          </a:xfrm>
          <a:prstGeom prst="line">
            <a:avLst/>
          </a:prstGeom>
        </p:spPr>
        <p:style>
          <a:lnRef idx="3">
            <a:schemeClr val="dk1"/>
          </a:lnRef>
          <a:fillRef idx="0">
            <a:schemeClr val="dk1"/>
          </a:fillRef>
          <a:effectRef idx="2">
            <a:schemeClr val="dk1"/>
          </a:effectRef>
          <a:fontRef idx="minor">
            <a:schemeClr val="tx1"/>
          </a:fontRef>
        </p:style>
      </p:cxnSp>
      <p:cxnSp>
        <p:nvCxnSpPr>
          <p:cNvPr id="186" name="直線コネクタ 185">
            <a:extLst>
              <a:ext uri="{FF2B5EF4-FFF2-40B4-BE49-F238E27FC236}">
                <a16:creationId xmlns:a16="http://schemas.microsoft.com/office/drawing/2014/main" id="{044052CB-8BB2-E429-6C0F-FC886206C0D4}"/>
              </a:ext>
            </a:extLst>
          </p:cNvPr>
          <p:cNvCxnSpPr>
            <a:cxnSpLocks/>
          </p:cNvCxnSpPr>
          <p:nvPr/>
        </p:nvCxnSpPr>
        <p:spPr>
          <a:xfrm>
            <a:off x="7821932" y="5758414"/>
            <a:ext cx="0" cy="86591"/>
          </a:xfrm>
          <a:prstGeom prst="line">
            <a:avLst/>
          </a:prstGeom>
        </p:spPr>
        <p:style>
          <a:lnRef idx="3">
            <a:schemeClr val="dk1"/>
          </a:lnRef>
          <a:fillRef idx="0">
            <a:schemeClr val="dk1"/>
          </a:fillRef>
          <a:effectRef idx="2">
            <a:schemeClr val="dk1"/>
          </a:effectRef>
          <a:fontRef idx="minor">
            <a:schemeClr val="tx1"/>
          </a:fontRef>
        </p:style>
      </p:cxnSp>
      <p:cxnSp>
        <p:nvCxnSpPr>
          <p:cNvPr id="187" name="直線コネクタ 186">
            <a:extLst>
              <a:ext uri="{FF2B5EF4-FFF2-40B4-BE49-F238E27FC236}">
                <a16:creationId xmlns:a16="http://schemas.microsoft.com/office/drawing/2014/main" id="{9A2593A7-59A6-43A7-B1C0-DFCF38858E36}"/>
              </a:ext>
            </a:extLst>
          </p:cNvPr>
          <p:cNvCxnSpPr>
            <a:cxnSpLocks/>
          </p:cNvCxnSpPr>
          <p:nvPr/>
        </p:nvCxnSpPr>
        <p:spPr>
          <a:xfrm>
            <a:off x="6741932" y="5845005"/>
            <a:ext cx="182589" cy="165011"/>
          </a:xfrm>
          <a:prstGeom prst="line">
            <a:avLst/>
          </a:prstGeom>
        </p:spPr>
        <p:style>
          <a:lnRef idx="3">
            <a:schemeClr val="dk1"/>
          </a:lnRef>
          <a:fillRef idx="0">
            <a:schemeClr val="dk1"/>
          </a:fillRef>
          <a:effectRef idx="2">
            <a:schemeClr val="dk1"/>
          </a:effectRef>
          <a:fontRef idx="minor">
            <a:schemeClr val="tx1"/>
          </a:fontRef>
        </p:style>
      </p:cxnSp>
      <p:cxnSp>
        <p:nvCxnSpPr>
          <p:cNvPr id="188" name="直線コネクタ 187">
            <a:extLst>
              <a:ext uri="{FF2B5EF4-FFF2-40B4-BE49-F238E27FC236}">
                <a16:creationId xmlns:a16="http://schemas.microsoft.com/office/drawing/2014/main" id="{89135894-8FFB-472B-B8AC-F9EB25127DEA}"/>
              </a:ext>
            </a:extLst>
          </p:cNvPr>
          <p:cNvCxnSpPr>
            <a:cxnSpLocks/>
          </p:cNvCxnSpPr>
          <p:nvPr/>
        </p:nvCxnSpPr>
        <p:spPr>
          <a:xfrm flipH="1">
            <a:off x="7632119" y="5843595"/>
            <a:ext cx="199950" cy="166421"/>
          </a:xfrm>
          <a:prstGeom prst="line">
            <a:avLst/>
          </a:prstGeom>
        </p:spPr>
        <p:style>
          <a:lnRef idx="3">
            <a:schemeClr val="dk1"/>
          </a:lnRef>
          <a:fillRef idx="0">
            <a:schemeClr val="dk1"/>
          </a:fillRef>
          <a:effectRef idx="2">
            <a:schemeClr val="dk1"/>
          </a:effectRef>
          <a:fontRef idx="minor">
            <a:schemeClr val="tx1"/>
          </a:fontRef>
        </p:style>
      </p:cxnSp>
      <p:cxnSp>
        <p:nvCxnSpPr>
          <p:cNvPr id="189" name="直線コネクタ 188">
            <a:extLst>
              <a:ext uri="{FF2B5EF4-FFF2-40B4-BE49-F238E27FC236}">
                <a16:creationId xmlns:a16="http://schemas.microsoft.com/office/drawing/2014/main" id="{E5B35A67-0B0D-4011-84A3-DEB50B021FF9}"/>
              </a:ext>
            </a:extLst>
          </p:cNvPr>
          <p:cNvCxnSpPr>
            <a:cxnSpLocks/>
          </p:cNvCxnSpPr>
          <p:nvPr/>
        </p:nvCxnSpPr>
        <p:spPr>
          <a:xfrm>
            <a:off x="6924521" y="6010016"/>
            <a:ext cx="707598" cy="0"/>
          </a:xfrm>
          <a:prstGeom prst="line">
            <a:avLst/>
          </a:prstGeom>
        </p:spPr>
        <p:style>
          <a:lnRef idx="3">
            <a:schemeClr val="dk1"/>
          </a:lnRef>
          <a:fillRef idx="0">
            <a:schemeClr val="dk1"/>
          </a:fillRef>
          <a:effectRef idx="2">
            <a:schemeClr val="dk1"/>
          </a:effectRef>
          <a:fontRef idx="minor">
            <a:schemeClr val="tx1"/>
          </a:fontRef>
        </p:style>
      </p:cxnSp>
      <p:cxnSp>
        <p:nvCxnSpPr>
          <p:cNvPr id="190" name="直線コネクタ 189">
            <a:extLst>
              <a:ext uri="{FF2B5EF4-FFF2-40B4-BE49-F238E27FC236}">
                <a16:creationId xmlns:a16="http://schemas.microsoft.com/office/drawing/2014/main" id="{4010575B-360E-2F52-5C82-92F362254B5B}"/>
              </a:ext>
            </a:extLst>
          </p:cNvPr>
          <p:cNvCxnSpPr>
            <a:cxnSpLocks/>
          </p:cNvCxnSpPr>
          <p:nvPr/>
        </p:nvCxnSpPr>
        <p:spPr>
          <a:xfrm>
            <a:off x="6741932" y="5843595"/>
            <a:ext cx="10137" cy="444978"/>
          </a:xfrm>
          <a:prstGeom prst="line">
            <a:avLst/>
          </a:prstGeom>
        </p:spPr>
        <p:style>
          <a:lnRef idx="3">
            <a:schemeClr val="accent1"/>
          </a:lnRef>
          <a:fillRef idx="0">
            <a:schemeClr val="accent1"/>
          </a:fillRef>
          <a:effectRef idx="2">
            <a:schemeClr val="accent1"/>
          </a:effectRef>
          <a:fontRef idx="minor">
            <a:schemeClr val="tx1"/>
          </a:fontRef>
        </p:style>
      </p:cxnSp>
      <p:cxnSp>
        <p:nvCxnSpPr>
          <p:cNvPr id="191" name="直線コネクタ 190">
            <a:extLst>
              <a:ext uri="{FF2B5EF4-FFF2-40B4-BE49-F238E27FC236}">
                <a16:creationId xmlns:a16="http://schemas.microsoft.com/office/drawing/2014/main" id="{1ED9ABA7-475C-6A1D-383F-2DA0A1871DEB}"/>
              </a:ext>
            </a:extLst>
          </p:cNvPr>
          <p:cNvCxnSpPr>
            <a:cxnSpLocks/>
          </p:cNvCxnSpPr>
          <p:nvPr/>
        </p:nvCxnSpPr>
        <p:spPr>
          <a:xfrm>
            <a:off x="7821932" y="5853074"/>
            <a:ext cx="10137" cy="444978"/>
          </a:xfrm>
          <a:prstGeom prst="line">
            <a:avLst/>
          </a:prstGeom>
        </p:spPr>
        <p:style>
          <a:lnRef idx="3">
            <a:schemeClr val="accent1"/>
          </a:lnRef>
          <a:fillRef idx="0">
            <a:schemeClr val="accent1"/>
          </a:fillRef>
          <a:effectRef idx="2">
            <a:schemeClr val="accent1"/>
          </a:effectRef>
          <a:fontRef idx="minor">
            <a:schemeClr val="tx1"/>
          </a:fontRef>
        </p:style>
      </p:cxnSp>
      <p:cxnSp>
        <p:nvCxnSpPr>
          <p:cNvPr id="192" name="直線コネクタ 191">
            <a:extLst>
              <a:ext uri="{FF2B5EF4-FFF2-40B4-BE49-F238E27FC236}">
                <a16:creationId xmlns:a16="http://schemas.microsoft.com/office/drawing/2014/main" id="{989DF52F-D889-4275-268A-4A246ADCF196}"/>
              </a:ext>
            </a:extLst>
          </p:cNvPr>
          <p:cNvCxnSpPr>
            <a:cxnSpLocks/>
          </p:cNvCxnSpPr>
          <p:nvPr/>
        </p:nvCxnSpPr>
        <p:spPr>
          <a:xfrm>
            <a:off x="6752069" y="6288573"/>
            <a:ext cx="1080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93" name="図 192">
            <a:extLst>
              <a:ext uri="{FF2B5EF4-FFF2-40B4-BE49-F238E27FC236}">
                <a16:creationId xmlns:a16="http://schemas.microsoft.com/office/drawing/2014/main" id="{4A73D362-65B3-6069-3F06-C09B5D725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726667" y="269837"/>
            <a:ext cx="1111145" cy="2635160"/>
          </a:xfrm>
          <a:prstGeom prst="rect">
            <a:avLst/>
          </a:prstGeom>
        </p:spPr>
      </p:pic>
      <p:cxnSp>
        <p:nvCxnSpPr>
          <p:cNvPr id="194" name="直線コネクタ 193">
            <a:extLst>
              <a:ext uri="{FF2B5EF4-FFF2-40B4-BE49-F238E27FC236}">
                <a16:creationId xmlns:a16="http://schemas.microsoft.com/office/drawing/2014/main" id="{82068567-67A0-B5F0-F0E2-55628191597B}"/>
              </a:ext>
            </a:extLst>
          </p:cNvPr>
          <p:cNvCxnSpPr>
            <a:cxnSpLocks/>
          </p:cNvCxnSpPr>
          <p:nvPr/>
        </p:nvCxnSpPr>
        <p:spPr>
          <a:xfrm>
            <a:off x="7373598" y="3183383"/>
            <a:ext cx="1764000" cy="0"/>
          </a:xfrm>
          <a:prstGeom prst="line">
            <a:avLst/>
          </a:prstGeom>
        </p:spPr>
        <p:style>
          <a:lnRef idx="3">
            <a:schemeClr val="dk1"/>
          </a:lnRef>
          <a:fillRef idx="0">
            <a:schemeClr val="dk1"/>
          </a:fillRef>
          <a:effectRef idx="2">
            <a:schemeClr val="dk1"/>
          </a:effectRef>
          <a:fontRef idx="minor">
            <a:schemeClr val="tx1"/>
          </a:fontRef>
        </p:style>
      </p:cxnSp>
      <p:cxnSp>
        <p:nvCxnSpPr>
          <p:cNvPr id="195" name="直線コネクタ 194">
            <a:extLst>
              <a:ext uri="{FF2B5EF4-FFF2-40B4-BE49-F238E27FC236}">
                <a16:creationId xmlns:a16="http://schemas.microsoft.com/office/drawing/2014/main" id="{553D4C88-1A24-B6DE-AA1B-FB6E9235B551}"/>
              </a:ext>
            </a:extLst>
          </p:cNvPr>
          <p:cNvCxnSpPr>
            <a:cxnSpLocks/>
          </p:cNvCxnSpPr>
          <p:nvPr/>
        </p:nvCxnSpPr>
        <p:spPr>
          <a:xfrm>
            <a:off x="7373598" y="3369066"/>
            <a:ext cx="1764000" cy="0"/>
          </a:xfrm>
          <a:prstGeom prst="line">
            <a:avLst/>
          </a:prstGeom>
        </p:spPr>
        <p:style>
          <a:lnRef idx="3">
            <a:schemeClr val="dk1"/>
          </a:lnRef>
          <a:fillRef idx="0">
            <a:schemeClr val="dk1"/>
          </a:fillRef>
          <a:effectRef idx="2">
            <a:schemeClr val="dk1"/>
          </a:effectRef>
          <a:fontRef idx="minor">
            <a:schemeClr val="tx1"/>
          </a:fontRef>
        </p:style>
      </p:cxnSp>
      <p:sp>
        <p:nvSpPr>
          <p:cNvPr id="196" name="フローチャート: 結合子 195">
            <a:extLst>
              <a:ext uri="{FF2B5EF4-FFF2-40B4-BE49-F238E27FC236}">
                <a16:creationId xmlns:a16="http://schemas.microsoft.com/office/drawing/2014/main" id="{EDA1EA9E-DA6D-27E4-7C9D-D82247DCC58D}"/>
              </a:ext>
            </a:extLst>
          </p:cNvPr>
          <p:cNvSpPr/>
          <p:nvPr/>
        </p:nvSpPr>
        <p:spPr>
          <a:xfrm>
            <a:off x="9114738" y="3247442"/>
            <a:ext cx="45719" cy="6324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8" name="テキスト ボックス 197">
            <a:extLst>
              <a:ext uri="{FF2B5EF4-FFF2-40B4-BE49-F238E27FC236}">
                <a16:creationId xmlns:a16="http://schemas.microsoft.com/office/drawing/2014/main" id="{BE89B72D-125E-2416-2FAC-2DA140598C58}"/>
              </a:ext>
            </a:extLst>
          </p:cNvPr>
          <p:cNvSpPr txBox="1"/>
          <p:nvPr/>
        </p:nvSpPr>
        <p:spPr>
          <a:xfrm>
            <a:off x="8075904" y="449560"/>
            <a:ext cx="769763" cy="646331"/>
          </a:xfrm>
          <a:prstGeom prst="rect">
            <a:avLst/>
          </a:prstGeom>
          <a:noFill/>
        </p:spPr>
        <p:txBody>
          <a:bodyPr wrap="none" rtlCol="0">
            <a:spAutoFit/>
          </a:bodyPr>
          <a:lstStyle/>
          <a:p>
            <a:r>
              <a:rPr kumimoji="1" lang="ja-JP" altLang="en-US" dirty="0"/>
              <a:t>制御</a:t>
            </a:r>
            <a:endParaRPr kumimoji="1" lang="en-US" altLang="ja-JP" dirty="0"/>
          </a:p>
          <a:p>
            <a:r>
              <a:rPr kumimoji="1" lang="en-US" altLang="ja-JP" dirty="0"/>
              <a:t>SPK1</a:t>
            </a:r>
            <a:endParaRPr kumimoji="1" lang="ja-JP" altLang="en-US" dirty="0"/>
          </a:p>
        </p:txBody>
      </p:sp>
      <p:sp>
        <p:nvSpPr>
          <p:cNvPr id="199" name="テキスト ボックス 198">
            <a:extLst>
              <a:ext uri="{FF2B5EF4-FFF2-40B4-BE49-F238E27FC236}">
                <a16:creationId xmlns:a16="http://schemas.microsoft.com/office/drawing/2014/main" id="{5DE07E88-D30C-A5A0-CFDC-8E4262358FB1}"/>
              </a:ext>
            </a:extLst>
          </p:cNvPr>
          <p:cNvSpPr txBox="1"/>
          <p:nvPr/>
        </p:nvSpPr>
        <p:spPr>
          <a:xfrm>
            <a:off x="8043962" y="5651721"/>
            <a:ext cx="769763" cy="646331"/>
          </a:xfrm>
          <a:prstGeom prst="rect">
            <a:avLst/>
          </a:prstGeom>
          <a:noFill/>
        </p:spPr>
        <p:txBody>
          <a:bodyPr wrap="none" rtlCol="0">
            <a:spAutoFit/>
          </a:bodyPr>
          <a:lstStyle/>
          <a:p>
            <a:r>
              <a:rPr kumimoji="1" lang="ja-JP" altLang="en-US" dirty="0"/>
              <a:t>制御</a:t>
            </a:r>
            <a:endParaRPr kumimoji="1" lang="en-US" altLang="ja-JP" dirty="0"/>
          </a:p>
          <a:p>
            <a:r>
              <a:rPr kumimoji="1" lang="en-US" altLang="ja-JP" dirty="0"/>
              <a:t>SPK2</a:t>
            </a:r>
            <a:endParaRPr kumimoji="1" lang="ja-JP" altLang="en-US" dirty="0"/>
          </a:p>
        </p:txBody>
      </p:sp>
      <p:sp>
        <p:nvSpPr>
          <p:cNvPr id="200" name="テキスト ボックス 199">
            <a:extLst>
              <a:ext uri="{FF2B5EF4-FFF2-40B4-BE49-F238E27FC236}">
                <a16:creationId xmlns:a16="http://schemas.microsoft.com/office/drawing/2014/main" id="{F96D725B-BA6A-6553-BD3C-5B9218253305}"/>
              </a:ext>
            </a:extLst>
          </p:cNvPr>
          <p:cNvSpPr txBox="1"/>
          <p:nvPr/>
        </p:nvSpPr>
        <p:spPr>
          <a:xfrm>
            <a:off x="8677056" y="3444749"/>
            <a:ext cx="877163" cy="369332"/>
          </a:xfrm>
          <a:prstGeom prst="rect">
            <a:avLst/>
          </a:prstGeom>
          <a:noFill/>
        </p:spPr>
        <p:txBody>
          <a:bodyPr wrap="none" rtlCol="0">
            <a:spAutoFit/>
          </a:bodyPr>
          <a:lstStyle/>
          <a:p>
            <a:r>
              <a:rPr lang="ja-JP" altLang="en-US" dirty="0"/>
              <a:t>マイク</a:t>
            </a:r>
            <a:endParaRPr kumimoji="1" lang="ja-JP" altLang="en-US" dirty="0"/>
          </a:p>
        </p:txBody>
      </p:sp>
      <p:cxnSp>
        <p:nvCxnSpPr>
          <p:cNvPr id="201" name="直線コネクタ 200">
            <a:extLst>
              <a:ext uri="{FF2B5EF4-FFF2-40B4-BE49-F238E27FC236}">
                <a16:creationId xmlns:a16="http://schemas.microsoft.com/office/drawing/2014/main" id="{858195E4-3884-1DB2-318D-5C0948198BF1}"/>
              </a:ext>
            </a:extLst>
          </p:cNvPr>
          <p:cNvCxnSpPr>
            <a:cxnSpLocks/>
          </p:cNvCxnSpPr>
          <p:nvPr/>
        </p:nvCxnSpPr>
        <p:spPr>
          <a:xfrm>
            <a:off x="3261147" y="2880634"/>
            <a:ext cx="2867" cy="211232"/>
          </a:xfrm>
          <a:prstGeom prst="line">
            <a:avLst/>
          </a:prstGeom>
        </p:spPr>
        <p:style>
          <a:lnRef idx="1">
            <a:schemeClr val="dk1"/>
          </a:lnRef>
          <a:fillRef idx="0">
            <a:schemeClr val="dk1"/>
          </a:fillRef>
          <a:effectRef idx="0">
            <a:schemeClr val="dk1"/>
          </a:effectRef>
          <a:fontRef idx="minor">
            <a:schemeClr val="tx1"/>
          </a:fontRef>
        </p:style>
      </p:cxnSp>
      <p:cxnSp>
        <p:nvCxnSpPr>
          <p:cNvPr id="202" name="直線コネクタ 201">
            <a:extLst>
              <a:ext uri="{FF2B5EF4-FFF2-40B4-BE49-F238E27FC236}">
                <a16:creationId xmlns:a16="http://schemas.microsoft.com/office/drawing/2014/main" id="{2619C093-BA6A-E506-8E7F-631977D154F2}"/>
              </a:ext>
            </a:extLst>
          </p:cNvPr>
          <p:cNvCxnSpPr>
            <a:cxnSpLocks/>
          </p:cNvCxnSpPr>
          <p:nvPr/>
        </p:nvCxnSpPr>
        <p:spPr>
          <a:xfrm>
            <a:off x="9102307" y="2880634"/>
            <a:ext cx="0" cy="303167"/>
          </a:xfrm>
          <a:prstGeom prst="line">
            <a:avLst/>
          </a:prstGeom>
        </p:spPr>
        <p:style>
          <a:lnRef idx="1">
            <a:schemeClr val="dk1"/>
          </a:lnRef>
          <a:fillRef idx="0">
            <a:schemeClr val="dk1"/>
          </a:fillRef>
          <a:effectRef idx="0">
            <a:schemeClr val="dk1"/>
          </a:effectRef>
          <a:fontRef idx="minor">
            <a:schemeClr val="tx1"/>
          </a:fontRef>
        </p:style>
      </p:cxnSp>
      <p:cxnSp>
        <p:nvCxnSpPr>
          <p:cNvPr id="203" name="直線矢印コネクタ 202">
            <a:extLst>
              <a:ext uri="{FF2B5EF4-FFF2-40B4-BE49-F238E27FC236}">
                <a16:creationId xmlns:a16="http://schemas.microsoft.com/office/drawing/2014/main" id="{22A750C5-C1BC-B9CD-7112-068B651361E7}"/>
              </a:ext>
            </a:extLst>
          </p:cNvPr>
          <p:cNvCxnSpPr>
            <a:cxnSpLocks/>
          </p:cNvCxnSpPr>
          <p:nvPr/>
        </p:nvCxnSpPr>
        <p:spPr>
          <a:xfrm>
            <a:off x="3261147" y="2995169"/>
            <a:ext cx="4017615" cy="1987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4" name="テキスト ボックス 203">
            <a:extLst>
              <a:ext uri="{FF2B5EF4-FFF2-40B4-BE49-F238E27FC236}">
                <a16:creationId xmlns:a16="http://schemas.microsoft.com/office/drawing/2014/main" id="{3DBFE89B-5C65-FAEB-6E6D-E1630C95D685}"/>
              </a:ext>
            </a:extLst>
          </p:cNvPr>
          <p:cNvSpPr txBox="1"/>
          <p:nvPr/>
        </p:nvSpPr>
        <p:spPr>
          <a:xfrm>
            <a:off x="5529112" y="2676493"/>
            <a:ext cx="808235" cy="338554"/>
          </a:xfrm>
          <a:prstGeom prst="rect">
            <a:avLst/>
          </a:prstGeom>
          <a:noFill/>
        </p:spPr>
        <p:txBody>
          <a:bodyPr wrap="none" rtlCol="0">
            <a:spAutoFit/>
          </a:bodyPr>
          <a:lstStyle/>
          <a:p>
            <a:r>
              <a:rPr kumimoji="1" lang="en-US" altLang="ja-JP" sz="1600" dirty="0"/>
              <a:t>125cm</a:t>
            </a:r>
            <a:endParaRPr kumimoji="1" lang="ja-JP" altLang="en-US" sz="1600" dirty="0"/>
          </a:p>
        </p:txBody>
      </p:sp>
      <p:cxnSp>
        <p:nvCxnSpPr>
          <p:cNvPr id="205" name="直線コネクタ 204">
            <a:extLst>
              <a:ext uri="{FF2B5EF4-FFF2-40B4-BE49-F238E27FC236}">
                <a16:creationId xmlns:a16="http://schemas.microsoft.com/office/drawing/2014/main" id="{13A6CDE5-D721-A365-CBF2-D7CD317B42EC}"/>
              </a:ext>
            </a:extLst>
          </p:cNvPr>
          <p:cNvCxnSpPr>
            <a:cxnSpLocks/>
          </p:cNvCxnSpPr>
          <p:nvPr/>
        </p:nvCxnSpPr>
        <p:spPr>
          <a:xfrm>
            <a:off x="5957529" y="3279209"/>
            <a:ext cx="824661" cy="0"/>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206" name="直線コネクタ 205">
            <a:extLst>
              <a:ext uri="{FF2B5EF4-FFF2-40B4-BE49-F238E27FC236}">
                <a16:creationId xmlns:a16="http://schemas.microsoft.com/office/drawing/2014/main" id="{F2017998-EAA9-DF2D-C5FF-545665DA032E}"/>
              </a:ext>
            </a:extLst>
          </p:cNvPr>
          <p:cNvCxnSpPr>
            <a:cxnSpLocks/>
          </p:cNvCxnSpPr>
          <p:nvPr/>
        </p:nvCxnSpPr>
        <p:spPr>
          <a:xfrm>
            <a:off x="6369861" y="5704017"/>
            <a:ext cx="372071" cy="0"/>
          </a:xfrm>
          <a:prstGeom prst="line">
            <a:avLst/>
          </a:prstGeom>
        </p:spPr>
        <p:style>
          <a:lnRef idx="1">
            <a:schemeClr val="dk1"/>
          </a:lnRef>
          <a:fillRef idx="0">
            <a:schemeClr val="dk1"/>
          </a:fillRef>
          <a:effectRef idx="0">
            <a:schemeClr val="dk1"/>
          </a:effectRef>
          <a:fontRef idx="minor">
            <a:schemeClr val="tx1"/>
          </a:fontRef>
        </p:style>
      </p:cxnSp>
      <p:cxnSp>
        <p:nvCxnSpPr>
          <p:cNvPr id="207" name="直線矢印コネクタ 206">
            <a:extLst>
              <a:ext uri="{FF2B5EF4-FFF2-40B4-BE49-F238E27FC236}">
                <a16:creationId xmlns:a16="http://schemas.microsoft.com/office/drawing/2014/main" id="{319EBDB8-F8E2-5B18-D4DA-F8EAF3CFD864}"/>
              </a:ext>
            </a:extLst>
          </p:cNvPr>
          <p:cNvCxnSpPr>
            <a:cxnSpLocks/>
          </p:cNvCxnSpPr>
          <p:nvPr/>
        </p:nvCxnSpPr>
        <p:spPr>
          <a:xfrm>
            <a:off x="6480340" y="3279209"/>
            <a:ext cx="1816" cy="24248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8" name="テキスト ボックス 207">
            <a:extLst>
              <a:ext uri="{FF2B5EF4-FFF2-40B4-BE49-F238E27FC236}">
                <a16:creationId xmlns:a16="http://schemas.microsoft.com/office/drawing/2014/main" id="{8C69703C-E230-91EC-112D-6F8D6F3E6A8A}"/>
              </a:ext>
            </a:extLst>
          </p:cNvPr>
          <p:cNvSpPr txBox="1"/>
          <p:nvPr/>
        </p:nvSpPr>
        <p:spPr>
          <a:xfrm rot="16200000">
            <a:off x="5880497" y="4520266"/>
            <a:ext cx="861133" cy="338554"/>
          </a:xfrm>
          <a:prstGeom prst="rect">
            <a:avLst/>
          </a:prstGeom>
          <a:noFill/>
        </p:spPr>
        <p:txBody>
          <a:bodyPr wrap="none" rtlCol="0">
            <a:spAutoFit/>
          </a:bodyPr>
          <a:lstStyle/>
          <a:p>
            <a:r>
              <a:rPr lang="en-US" altLang="ja-JP" sz="1600" dirty="0"/>
              <a:t>67.5</a:t>
            </a:r>
            <a:r>
              <a:rPr kumimoji="1" lang="en-US" altLang="ja-JP" sz="1600" dirty="0"/>
              <a:t>cm</a:t>
            </a:r>
            <a:endParaRPr kumimoji="1" lang="ja-JP" altLang="en-US" sz="1600" dirty="0"/>
          </a:p>
        </p:txBody>
      </p:sp>
      <p:cxnSp>
        <p:nvCxnSpPr>
          <p:cNvPr id="209" name="直線コネクタ 208">
            <a:extLst>
              <a:ext uri="{FF2B5EF4-FFF2-40B4-BE49-F238E27FC236}">
                <a16:creationId xmlns:a16="http://schemas.microsoft.com/office/drawing/2014/main" id="{54A31863-1E00-6D19-7B1D-E5022AC02E95}"/>
              </a:ext>
            </a:extLst>
          </p:cNvPr>
          <p:cNvCxnSpPr>
            <a:cxnSpLocks/>
          </p:cNvCxnSpPr>
          <p:nvPr/>
        </p:nvCxnSpPr>
        <p:spPr>
          <a:xfrm>
            <a:off x="6370216" y="853198"/>
            <a:ext cx="364050" cy="7954"/>
          </a:xfrm>
          <a:prstGeom prst="line">
            <a:avLst/>
          </a:prstGeom>
        </p:spPr>
        <p:style>
          <a:lnRef idx="1">
            <a:schemeClr val="dk1"/>
          </a:lnRef>
          <a:fillRef idx="0">
            <a:schemeClr val="dk1"/>
          </a:fillRef>
          <a:effectRef idx="0">
            <a:schemeClr val="dk1"/>
          </a:effectRef>
          <a:fontRef idx="minor">
            <a:schemeClr val="tx1"/>
          </a:fontRef>
        </p:style>
      </p:cxnSp>
      <p:cxnSp>
        <p:nvCxnSpPr>
          <p:cNvPr id="210" name="直線矢印コネクタ 209">
            <a:extLst>
              <a:ext uri="{FF2B5EF4-FFF2-40B4-BE49-F238E27FC236}">
                <a16:creationId xmlns:a16="http://schemas.microsoft.com/office/drawing/2014/main" id="{D2828140-EA5E-0595-E712-B4BB655E1CBA}"/>
              </a:ext>
            </a:extLst>
          </p:cNvPr>
          <p:cNvCxnSpPr>
            <a:cxnSpLocks/>
          </p:cNvCxnSpPr>
          <p:nvPr/>
        </p:nvCxnSpPr>
        <p:spPr>
          <a:xfrm>
            <a:off x="6480340" y="851683"/>
            <a:ext cx="1" cy="24275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1" name="テキスト ボックス 210">
            <a:extLst>
              <a:ext uri="{FF2B5EF4-FFF2-40B4-BE49-F238E27FC236}">
                <a16:creationId xmlns:a16="http://schemas.microsoft.com/office/drawing/2014/main" id="{1BF29B9D-017E-47E7-0F8D-24135C776F76}"/>
              </a:ext>
            </a:extLst>
          </p:cNvPr>
          <p:cNvSpPr txBox="1"/>
          <p:nvPr/>
        </p:nvSpPr>
        <p:spPr>
          <a:xfrm rot="16200000">
            <a:off x="5939295" y="1656865"/>
            <a:ext cx="861133" cy="338554"/>
          </a:xfrm>
          <a:prstGeom prst="rect">
            <a:avLst/>
          </a:prstGeom>
          <a:noFill/>
        </p:spPr>
        <p:txBody>
          <a:bodyPr wrap="none" rtlCol="0">
            <a:spAutoFit/>
          </a:bodyPr>
          <a:lstStyle/>
          <a:p>
            <a:r>
              <a:rPr lang="en-US" altLang="ja-JP" sz="1600" dirty="0"/>
              <a:t>67.5</a:t>
            </a:r>
            <a:r>
              <a:rPr kumimoji="1" lang="en-US" altLang="ja-JP" sz="1600" dirty="0"/>
              <a:t>cm</a:t>
            </a:r>
            <a:endParaRPr kumimoji="1" lang="ja-JP" altLang="en-US" sz="1600" dirty="0"/>
          </a:p>
        </p:txBody>
      </p:sp>
      <p:sp>
        <p:nvSpPr>
          <p:cNvPr id="213" name="テキスト ボックス 212">
            <a:extLst>
              <a:ext uri="{FF2B5EF4-FFF2-40B4-BE49-F238E27FC236}">
                <a16:creationId xmlns:a16="http://schemas.microsoft.com/office/drawing/2014/main" id="{26A36B8B-E112-6C57-DA25-EF90ADBA4183}"/>
              </a:ext>
            </a:extLst>
          </p:cNvPr>
          <p:cNvSpPr txBox="1"/>
          <p:nvPr/>
        </p:nvSpPr>
        <p:spPr>
          <a:xfrm>
            <a:off x="2916584" y="2229785"/>
            <a:ext cx="646331" cy="646331"/>
          </a:xfrm>
          <a:prstGeom prst="rect">
            <a:avLst/>
          </a:prstGeom>
          <a:noFill/>
        </p:spPr>
        <p:txBody>
          <a:bodyPr wrap="none" rtlCol="0">
            <a:spAutoFit/>
          </a:bodyPr>
          <a:lstStyle/>
          <a:p>
            <a:r>
              <a:rPr lang="ja-JP" altLang="en-US" dirty="0"/>
              <a:t>騒音</a:t>
            </a:r>
            <a:endParaRPr lang="en-US" altLang="ja-JP" dirty="0"/>
          </a:p>
          <a:p>
            <a:r>
              <a:rPr lang="en-US" altLang="ja-JP" dirty="0"/>
              <a:t>SPK</a:t>
            </a:r>
            <a:endParaRPr kumimoji="1" lang="ja-JP" altLang="en-US" dirty="0"/>
          </a:p>
        </p:txBody>
      </p:sp>
      <p:cxnSp>
        <p:nvCxnSpPr>
          <p:cNvPr id="4" name="直線コネクタ 3">
            <a:extLst>
              <a:ext uri="{FF2B5EF4-FFF2-40B4-BE49-F238E27FC236}">
                <a16:creationId xmlns:a16="http://schemas.microsoft.com/office/drawing/2014/main" id="{28C0FD9D-B118-B5A3-6735-5D82BA8A30D7}"/>
              </a:ext>
            </a:extLst>
          </p:cNvPr>
          <p:cNvCxnSpPr>
            <a:cxnSpLocks/>
          </p:cNvCxnSpPr>
          <p:nvPr/>
        </p:nvCxnSpPr>
        <p:spPr>
          <a:xfrm flipV="1">
            <a:off x="7278762" y="2880634"/>
            <a:ext cx="0" cy="891717"/>
          </a:xfrm>
          <a:prstGeom prst="line">
            <a:avLst/>
          </a:prstGeom>
          <a:ln>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3075BBCF-AF8F-564C-D87B-8E371D37F0E2}"/>
              </a:ext>
            </a:extLst>
          </p:cNvPr>
          <p:cNvCxnSpPr>
            <a:cxnSpLocks/>
          </p:cNvCxnSpPr>
          <p:nvPr/>
        </p:nvCxnSpPr>
        <p:spPr>
          <a:xfrm flipV="1">
            <a:off x="7292069" y="3007124"/>
            <a:ext cx="1822669" cy="56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8C5D8988-86AA-4C29-26C1-6FD155B57DB3}"/>
              </a:ext>
            </a:extLst>
          </p:cNvPr>
          <p:cNvSpPr txBox="1"/>
          <p:nvPr/>
        </p:nvSpPr>
        <p:spPr>
          <a:xfrm>
            <a:off x="7783460" y="2691370"/>
            <a:ext cx="694421" cy="338554"/>
          </a:xfrm>
          <a:prstGeom prst="rect">
            <a:avLst/>
          </a:prstGeom>
          <a:noFill/>
        </p:spPr>
        <p:txBody>
          <a:bodyPr wrap="none" rtlCol="0">
            <a:spAutoFit/>
          </a:bodyPr>
          <a:lstStyle/>
          <a:p>
            <a:r>
              <a:rPr lang="en-US" altLang="ja-JP" sz="1600" dirty="0"/>
              <a:t>49</a:t>
            </a:r>
            <a:r>
              <a:rPr kumimoji="1" lang="en-US" altLang="ja-JP" sz="1600" dirty="0"/>
              <a:t>cm</a:t>
            </a:r>
            <a:endParaRPr kumimoji="1" lang="ja-JP" altLang="en-US" sz="1600" dirty="0"/>
          </a:p>
        </p:txBody>
      </p:sp>
      <p:sp>
        <p:nvSpPr>
          <p:cNvPr id="5" name="正方形/長方形 4">
            <a:extLst>
              <a:ext uri="{FF2B5EF4-FFF2-40B4-BE49-F238E27FC236}">
                <a16:creationId xmlns:a16="http://schemas.microsoft.com/office/drawing/2014/main" id="{BF357027-73D0-8623-899A-83B86BD744A6}"/>
              </a:ext>
            </a:extLst>
          </p:cNvPr>
          <p:cNvSpPr/>
          <p:nvPr/>
        </p:nvSpPr>
        <p:spPr>
          <a:xfrm>
            <a:off x="6649263" y="155163"/>
            <a:ext cx="1337874" cy="621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3A5FB26-BCA2-8AEE-57BD-F6752DDFD006}"/>
              </a:ext>
            </a:extLst>
          </p:cNvPr>
          <p:cNvSpPr txBox="1"/>
          <p:nvPr/>
        </p:nvSpPr>
        <p:spPr>
          <a:xfrm>
            <a:off x="3906382" y="5577207"/>
            <a:ext cx="2158135" cy="461665"/>
          </a:xfrm>
          <a:prstGeom prst="rect">
            <a:avLst/>
          </a:prstGeom>
          <a:noFill/>
        </p:spPr>
        <p:txBody>
          <a:bodyPr wrap="square" rtlCol="0">
            <a:spAutoFit/>
          </a:bodyPr>
          <a:lstStyle/>
          <a:p>
            <a:r>
              <a:rPr kumimoji="1" lang="ja-JP" altLang="en-US" sz="2400" dirty="0">
                <a:solidFill>
                  <a:srgbClr val="FF0000"/>
                </a:solidFill>
                <a:latin typeface="ＭＳ ゴシック" panose="020B0609070205080204" pitchFamily="49" charset="-128"/>
                <a:ea typeface="ＭＳ ゴシック" panose="020B0609070205080204" pitchFamily="49" charset="-128"/>
              </a:rPr>
              <a:t>直交振動機構</a:t>
            </a:r>
            <a:endParaRPr kumimoji="1" lang="en-US" altLang="ja-JP" sz="2400" dirty="0">
              <a:solidFill>
                <a:srgbClr val="FF0000"/>
              </a:solidFill>
              <a:latin typeface="ＭＳ ゴシック" panose="020B0609070205080204" pitchFamily="49" charset="-128"/>
              <a:ea typeface="ＭＳ ゴシック" panose="020B0609070205080204" pitchFamily="49" charset="-128"/>
            </a:endParaRPr>
          </a:p>
        </p:txBody>
      </p:sp>
      <p:cxnSp>
        <p:nvCxnSpPr>
          <p:cNvPr id="16" name="直線コネクタ 15">
            <a:extLst>
              <a:ext uri="{FF2B5EF4-FFF2-40B4-BE49-F238E27FC236}">
                <a16:creationId xmlns:a16="http://schemas.microsoft.com/office/drawing/2014/main" id="{FB05631F-57FC-E2CA-1E8E-2E37D0814143}"/>
              </a:ext>
            </a:extLst>
          </p:cNvPr>
          <p:cNvCxnSpPr>
            <a:stCxn id="10" idx="0"/>
          </p:cNvCxnSpPr>
          <p:nvPr/>
        </p:nvCxnSpPr>
        <p:spPr>
          <a:xfrm flipV="1">
            <a:off x="4985450" y="3458923"/>
            <a:ext cx="1669158" cy="21182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7CE6DEA-5FA3-BA9D-6C79-D6B985357450}"/>
              </a:ext>
            </a:extLst>
          </p:cNvPr>
          <p:cNvSpPr txBox="1"/>
          <p:nvPr/>
        </p:nvSpPr>
        <p:spPr>
          <a:xfrm>
            <a:off x="360000" y="360000"/>
            <a:ext cx="2031325" cy="646331"/>
          </a:xfrm>
          <a:prstGeom prst="rect">
            <a:avLst/>
          </a:prstGeom>
          <a:noFill/>
          <a:ln>
            <a:solidFill>
              <a:schemeClr val="tx1"/>
            </a:solidFill>
          </a:ln>
        </p:spPr>
        <p:txBody>
          <a:bodyPr wrap="none" rtlCol="0">
            <a:spAutoFit/>
          </a:bodyPr>
          <a:lstStyle/>
          <a:p>
            <a:r>
              <a:rPr lang="ja-JP" altLang="en-US" sz="3600" dirty="0">
                <a:latin typeface="ＭＳ ゴシック" panose="020B0609070205080204" pitchFamily="49" charset="-128"/>
                <a:ea typeface="ＭＳ ゴシック" panose="020B0609070205080204" pitchFamily="49" charset="-128"/>
              </a:rPr>
              <a:t>実験装置</a:t>
            </a: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13" name="図 12" descr="屋内, テーブル, 座る, キッチン が含まれている画像&#10;&#10;自動的に生成された説明">
            <a:extLst>
              <a:ext uri="{FF2B5EF4-FFF2-40B4-BE49-F238E27FC236}">
                <a16:creationId xmlns:a16="http://schemas.microsoft.com/office/drawing/2014/main" id="{319274CC-C000-3566-8DF4-1B66FFB637E6}"/>
              </a:ext>
            </a:extLst>
          </p:cNvPr>
          <p:cNvPicPr>
            <a:picLocks noChangeAspect="1"/>
          </p:cNvPicPr>
          <p:nvPr/>
        </p:nvPicPr>
        <p:blipFill rotWithShape="1">
          <a:blip r:embed="rId4">
            <a:extLst>
              <a:ext uri="{28A0092B-C50C-407E-A947-70E740481C1C}">
                <a14:useLocalDpi xmlns:a14="http://schemas.microsoft.com/office/drawing/2010/main" val="0"/>
              </a:ext>
            </a:extLst>
          </a:blip>
          <a:srcRect l="7931" t="9718" r="965" b="12113"/>
          <a:stretch/>
        </p:blipFill>
        <p:spPr>
          <a:xfrm>
            <a:off x="1629641" y="1075078"/>
            <a:ext cx="8357420" cy="5378245"/>
          </a:xfrm>
          <a:prstGeom prst="rect">
            <a:avLst/>
          </a:prstGeom>
        </p:spPr>
      </p:pic>
      <p:sp>
        <p:nvSpPr>
          <p:cNvPr id="22" name="テキスト ボックス 21">
            <a:extLst>
              <a:ext uri="{FF2B5EF4-FFF2-40B4-BE49-F238E27FC236}">
                <a16:creationId xmlns:a16="http://schemas.microsoft.com/office/drawing/2014/main" id="{8454ACB7-CE25-992B-20BE-8342EC52D8C1}"/>
              </a:ext>
            </a:extLst>
          </p:cNvPr>
          <p:cNvSpPr txBox="1"/>
          <p:nvPr/>
        </p:nvSpPr>
        <p:spPr>
          <a:xfrm>
            <a:off x="1806726" y="2449089"/>
            <a:ext cx="646331" cy="646331"/>
          </a:xfrm>
          <a:prstGeom prst="rect">
            <a:avLst/>
          </a:prstGeom>
          <a:solidFill>
            <a:schemeClr val="bg1"/>
          </a:solidFill>
          <a:ln>
            <a:solidFill>
              <a:schemeClr val="tx1"/>
            </a:solidFill>
          </a:ln>
        </p:spPr>
        <p:txBody>
          <a:bodyPr wrap="none" rtlCol="0">
            <a:spAutoFit/>
          </a:bodyPr>
          <a:lstStyle/>
          <a:p>
            <a:r>
              <a:rPr kumimoji="1" lang="ja-JP" altLang="en-US" dirty="0"/>
              <a:t>騒音</a:t>
            </a:r>
            <a:endParaRPr kumimoji="1" lang="en-US" altLang="ja-JP" dirty="0"/>
          </a:p>
          <a:p>
            <a:r>
              <a:rPr lang="en-US" altLang="ja-JP" dirty="0"/>
              <a:t>SPK</a:t>
            </a:r>
            <a:endParaRPr kumimoji="1" lang="ja-JP" altLang="en-US" dirty="0"/>
          </a:p>
        </p:txBody>
      </p:sp>
      <p:sp>
        <p:nvSpPr>
          <p:cNvPr id="23" name="テキスト ボックス 22">
            <a:extLst>
              <a:ext uri="{FF2B5EF4-FFF2-40B4-BE49-F238E27FC236}">
                <a16:creationId xmlns:a16="http://schemas.microsoft.com/office/drawing/2014/main" id="{80228E91-9B9E-E68E-BD09-72D9213F6138}"/>
              </a:ext>
            </a:extLst>
          </p:cNvPr>
          <p:cNvSpPr txBox="1"/>
          <p:nvPr/>
        </p:nvSpPr>
        <p:spPr>
          <a:xfrm>
            <a:off x="5335393" y="1595854"/>
            <a:ext cx="769763" cy="646331"/>
          </a:xfrm>
          <a:prstGeom prst="rect">
            <a:avLst/>
          </a:prstGeom>
          <a:solidFill>
            <a:schemeClr val="bg1"/>
          </a:solidFill>
          <a:ln>
            <a:solidFill>
              <a:schemeClr val="tx1"/>
            </a:solidFill>
          </a:ln>
        </p:spPr>
        <p:txBody>
          <a:bodyPr wrap="none" rtlCol="0">
            <a:spAutoFit/>
          </a:bodyPr>
          <a:lstStyle/>
          <a:p>
            <a:r>
              <a:rPr lang="ja-JP" altLang="en-US" dirty="0"/>
              <a:t>制御</a:t>
            </a:r>
            <a:endParaRPr lang="en-US" altLang="ja-JP" dirty="0"/>
          </a:p>
          <a:p>
            <a:r>
              <a:rPr lang="en-US" altLang="ja-JP" dirty="0"/>
              <a:t>SPK1</a:t>
            </a:r>
            <a:endParaRPr kumimoji="1" lang="en-US" altLang="ja-JP" dirty="0"/>
          </a:p>
        </p:txBody>
      </p:sp>
      <p:sp>
        <p:nvSpPr>
          <p:cNvPr id="25" name="テキスト ボックス 24">
            <a:extLst>
              <a:ext uri="{FF2B5EF4-FFF2-40B4-BE49-F238E27FC236}">
                <a16:creationId xmlns:a16="http://schemas.microsoft.com/office/drawing/2014/main" id="{8FDECA0F-9075-4200-424D-F9416A53215A}"/>
              </a:ext>
            </a:extLst>
          </p:cNvPr>
          <p:cNvSpPr txBox="1"/>
          <p:nvPr/>
        </p:nvSpPr>
        <p:spPr>
          <a:xfrm>
            <a:off x="6780912" y="5110689"/>
            <a:ext cx="769763" cy="646331"/>
          </a:xfrm>
          <a:prstGeom prst="rect">
            <a:avLst/>
          </a:prstGeom>
          <a:solidFill>
            <a:schemeClr val="bg1"/>
          </a:solidFill>
          <a:ln>
            <a:solidFill>
              <a:schemeClr val="tx1"/>
            </a:solidFill>
          </a:ln>
        </p:spPr>
        <p:txBody>
          <a:bodyPr wrap="none" rtlCol="0">
            <a:spAutoFit/>
          </a:bodyPr>
          <a:lstStyle/>
          <a:p>
            <a:r>
              <a:rPr lang="ja-JP" altLang="en-US" dirty="0"/>
              <a:t>制御</a:t>
            </a:r>
            <a:endParaRPr lang="en-US" altLang="ja-JP" dirty="0"/>
          </a:p>
          <a:p>
            <a:r>
              <a:rPr lang="en-US" altLang="ja-JP" dirty="0"/>
              <a:t>SPK2</a:t>
            </a:r>
            <a:endParaRPr kumimoji="1" lang="en-US" altLang="ja-JP" dirty="0"/>
          </a:p>
        </p:txBody>
      </p:sp>
      <p:sp>
        <p:nvSpPr>
          <p:cNvPr id="26" name="テキスト ボックス 25">
            <a:extLst>
              <a:ext uri="{FF2B5EF4-FFF2-40B4-BE49-F238E27FC236}">
                <a16:creationId xmlns:a16="http://schemas.microsoft.com/office/drawing/2014/main" id="{346DB582-9C4A-DF34-53C9-C7DF78F5B076}"/>
              </a:ext>
            </a:extLst>
          </p:cNvPr>
          <p:cNvSpPr txBox="1"/>
          <p:nvPr/>
        </p:nvSpPr>
        <p:spPr>
          <a:xfrm>
            <a:off x="9109898" y="2772254"/>
            <a:ext cx="877163" cy="369332"/>
          </a:xfrm>
          <a:prstGeom prst="rect">
            <a:avLst/>
          </a:prstGeom>
          <a:solidFill>
            <a:schemeClr val="bg1"/>
          </a:solidFill>
          <a:ln>
            <a:solidFill>
              <a:schemeClr val="tx1"/>
            </a:solidFill>
          </a:ln>
        </p:spPr>
        <p:txBody>
          <a:bodyPr wrap="none" rtlCol="0">
            <a:spAutoFit/>
          </a:bodyPr>
          <a:lstStyle/>
          <a:p>
            <a:r>
              <a:rPr kumimoji="1" lang="ja-JP" altLang="en-US" dirty="0"/>
              <a:t>マイク</a:t>
            </a:r>
          </a:p>
        </p:txBody>
      </p:sp>
      <p:sp>
        <p:nvSpPr>
          <p:cNvPr id="27" name="楕円 26">
            <a:extLst>
              <a:ext uri="{FF2B5EF4-FFF2-40B4-BE49-F238E27FC236}">
                <a16:creationId xmlns:a16="http://schemas.microsoft.com/office/drawing/2014/main" id="{B9A3A6EE-7327-9685-5BF1-7E68B2D4A9DA}"/>
              </a:ext>
            </a:extLst>
          </p:cNvPr>
          <p:cNvSpPr/>
          <p:nvPr/>
        </p:nvSpPr>
        <p:spPr>
          <a:xfrm>
            <a:off x="9682261" y="3377758"/>
            <a:ext cx="304800" cy="498689"/>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98D2870E-0B84-71CC-2D6B-C052CA25360B}"/>
              </a:ext>
            </a:extLst>
          </p:cNvPr>
          <p:cNvCxnSpPr>
            <a:stCxn id="26" idx="2"/>
            <a:endCxn id="27" idx="2"/>
          </p:cNvCxnSpPr>
          <p:nvPr/>
        </p:nvCxnSpPr>
        <p:spPr>
          <a:xfrm>
            <a:off x="9548480" y="3141586"/>
            <a:ext cx="133781" cy="485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C969B647-0324-2D7B-8FE2-5CCCF53380B4}"/>
              </a:ext>
            </a:extLst>
          </p:cNvPr>
          <p:cNvSpPr txBox="1"/>
          <p:nvPr/>
        </p:nvSpPr>
        <p:spPr>
          <a:xfrm>
            <a:off x="3681610" y="6443273"/>
            <a:ext cx="4253481" cy="369332"/>
          </a:xfrm>
          <a:prstGeom prst="rect">
            <a:avLst/>
          </a:prstGeom>
          <a:solidFill>
            <a:schemeClr val="bg1"/>
          </a:solidFill>
        </p:spPr>
        <p:txBody>
          <a:bodyPr wrap="square" rtlCol="0">
            <a:spAutoFit/>
          </a:bodyPr>
          <a:lstStyle/>
          <a:p>
            <a:pPr algn="ctr"/>
            <a:r>
              <a:rPr kumimoji="1" lang="ja-JP" altLang="en-US" dirty="0"/>
              <a:t>図</a:t>
            </a:r>
            <a:r>
              <a:rPr lang="en-US" altLang="ja-JP" dirty="0"/>
              <a:t>7</a:t>
            </a:r>
            <a:r>
              <a:rPr kumimoji="1" lang="ja-JP" altLang="en-US" dirty="0"/>
              <a:t>　実験装置外観</a:t>
            </a:r>
          </a:p>
        </p:txBody>
      </p:sp>
      <p:cxnSp>
        <p:nvCxnSpPr>
          <p:cNvPr id="30" name="直線コネクタ 29">
            <a:extLst>
              <a:ext uri="{FF2B5EF4-FFF2-40B4-BE49-F238E27FC236}">
                <a16:creationId xmlns:a16="http://schemas.microsoft.com/office/drawing/2014/main" id="{9EA98AD1-96AD-7278-EF3F-D3C50D85BB97}"/>
              </a:ext>
            </a:extLst>
          </p:cNvPr>
          <p:cNvCxnSpPr>
            <a:cxnSpLocks/>
          </p:cNvCxnSpPr>
          <p:nvPr/>
        </p:nvCxnSpPr>
        <p:spPr>
          <a:xfrm>
            <a:off x="6036179" y="1424244"/>
            <a:ext cx="2228047" cy="50290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4AFB134-6FA9-5668-5621-1EBFF3304A62}"/>
              </a:ext>
            </a:extLst>
          </p:cNvPr>
          <p:cNvCxnSpPr>
            <a:cxnSpLocks/>
          </p:cNvCxnSpPr>
          <p:nvPr/>
        </p:nvCxnSpPr>
        <p:spPr>
          <a:xfrm flipV="1">
            <a:off x="6036179" y="1028800"/>
            <a:ext cx="1129614" cy="3592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880B0D-CC11-2EB1-280D-54B427C036FA}"/>
              </a:ext>
            </a:extLst>
          </p:cNvPr>
          <p:cNvCxnSpPr>
            <a:cxnSpLocks/>
          </p:cNvCxnSpPr>
          <p:nvPr/>
        </p:nvCxnSpPr>
        <p:spPr>
          <a:xfrm>
            <a:off x="7165793" y="1028800"/>
            <a:ext cx="2821268" cy="48207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972BB03-5429-0027-3DE5-9186A67F0487}"/>
              </a:ext>
            </a:extLst>
          </p:cNvPr>
          <p:cNvCxnSpPr>
            <a:cxnSpLocks/>
          </p:cNvCxnSpPr>
          <p:nvPr/>
        </p:nvCxnSpPr>
        <p:spPr>
          <a:xfrm flipV="1">
            <a:off x="8264226" y="5895859"/>
            <a:ext cx="1722835" cy="57423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48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0B9AEA-F5F9-477F-A9AC-8A5A3F713724}"/>
              </a:ext>
            </a:extLst>
          </p:cNvPr>
          <p:cNvSpPr txBox="1"/>
          <p:nvPr/>
        </p:nvSpPr>
        <p:spPr>
          <a:xfrm>
            <a:off x="360000" y="360000"/>
            <a:ext cx="4108817"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制御</a:t>
            </a:r>
            <a:r>
              <a:rPr kumimoji="1" lang="en-US" altLang="ja-JP" sz="3600" dirty="0">
                <a:latin typeface="ＭＳ ゴシック" panose="020B0609070205080204" pitchFamily="49" charset="-128"/>
                <a:ea typeface="ＭＳ ゴシック" panose="020B0609070205080204" pitchFamily="49" charset="-128"/>
              </a:rPr>
              <a:t>SPK</a:t>
            </a:r>
            <a:r>
              <a:rPr kumimoji="1" lang="ja-JP" altLang="en-US" sz="3600" dirty="0">
                <a:latin typeface="ＭＳ ゴシック" panose="020B0609070205080204" pitchFamily="49" charset="-128"/>
                <a:ea typeface="ＭＳ ゴシック" panose="020B0609070205080204" pitchFamily="49" charset="-128"/>
              </a:rPr>
              <a:t>の駆動設定</a:t>
            </a:r>
          </a:p>
        </p:txBody>
      </p:sp>
      <p:sp>
        <p:nvSpPr>
          <p:cNvPr id="7" name="テキスト ボックス 6">
            <a:extLst>
              <a:ext uri="{FF2B5EF4-FFF2-40B4-BE49-F238E27FC236}">
                <a16:creationId xmlns:a16="http://schemas.microsoft.com/office/drawing/2014/main" id="{C3399037-74D2-428D-89F3-3028AABDB47E}"/>
              </a:ext>
            </a:extLst>
          </p:cNvPr>
          <p:cNvSpPr txBox="1"/>
          <p:nvPr/>
        </p:nvSpPr>
        <p:spPr>
          <a:xfrm>
            <a:off x="11520000" y="6372000"/>
            <a:ext cx="312906" cy="369332"/>
          </a:xfrm>
          <a:prstGeom prst="rect">
            <a:avLst/>
          </a:prstGeom>
          <a:noFill/>
        </p:spPr>
        <p:txBody>
          <a:bodyPr wrap="none" rtlCol="0">
            <a:spAutoFit/>
          </a:bodyPr>
          <a:lstStyle/>
          <a:p>
            <a:r>
              <a:rPr lang="en-US" altLang="ja-JP" dirty="0"/>
              <a:t>6</a:t>
            </a:r>
            <a:endParaRPr kumimoji="1" lang="ja-JP" altLang="en-US" dirty="0"/>
          </a:p>
        </p:txBody>
      </p:sp>
      <p:sp>
        <p:nvSpPr>
          <p:cNvPr id="6" name="テキスト ボックス 5">
            <a:extLst>
              <a:ext uri="{FF2B5EF4-FFF2-40B4-BE49-F238E27FC236}">
                <a16:creationId xmlns:a16="http://schemas.microsoft.com/office/drawing/2014/main" id="{A3CDB263-878E-41AB-2CF9-362DB47FCC12}"/>
              </a:ext>
            </a:extLst>
          </p:cNvPr>
          <p:cNvSpPr txBox="1"/>
          <p:nvPr/>
        </p:nvSpPr>
        <p:spPr>
          <a:xfrm>
            <a:off x="815508" y="6372000"/>
            <a:ext cx="5009705" cy="369332"/>
          </a:xfrm>
          <a:prstGeom prst="rect">
            <a:avLst/>
          </a:prstGeom>
          <a:noFill/>
        </p:spPr>
        <p:txBody>
          <a:bodyPr wrap="none" rtlCol="0">
            <a:spAutoFit/>
          </a:bodyPr>
          <a:lstStyle/>
          <a:p>
            <a:r>
              <a:rPr kumimoji="1" lang="ja-JP" altLang="en-US" dirty="0"/>
              <a:t>図</a:t>
            </a:r>
            <a:r>
              <a:rPr kumimoji="1" lang="en-US" altLang="ja-JP" dirty="0"/>
              <a:t>8</a:t>
            </a:r>
            <a:r>
              <a:rPr kumimoji="1" lang="ja-JP" altLang="en-US" dirty="0"/>
              <a:t>　制御</a:t>
            </a:r>
            <a:r>
              <a:rPr kumimoji="1" lang="en-US" altLang="ja-JP" dirty="0"/>
              <a:t>SPK1,2</a:t>
            </a:r>
            <a:r>
              <a:rPr kumimoji="1" lang="ja-JP" altLang="en-US" dirty="0"/>
              <a:t>からマイクまで　</a:t>
            </a:r>
            <a:r>
              <a:rPr lang="ja-JP" altLang="en-US" dirty="0"/>
              <a:t>周波数応答</a:t>
            </a:r>
            <a:endParaRPr kumimoji="1" lang="ja-JP" altLang="en-US" dirty="0"/>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969FD84-60BA-83D4-1ED4-FDB8C76FE82C}"/>
                  </a:ext>
                </a:extLst>
              </p:cNvPr>
              <p:cNvSpPr txBox="1"/>
              <p:nvPr/>
            </p:nvSpPr>
            <p:spPr>
              <a:xfrm>
                <a:off x="3320359" y="2174861"/>
                <a:ext cx="3149965" cy="738664"/>
              </a:xfrm>
              <a:prstGeom prst="rect">
                <a:avLst/>
              </a:prstGeom>
              <a:noFill/>
            </p:spPr>
            <p:txBody>
              <a:bodyPr wrap="none" lIns="0" tIns="0" rIns="0" bIns="0" rtlCol="0">
                <a:spAutoFit/>
              </a:bodyPr>
              <a:lstStyle/>
              <a:p>
                <a14:m>
                  <m:oMath xmlns:m="http://schemas.openxmlformats.org/officeDocument/2006/math">
                    <m:r>
                      <a:rPr kumimoji="1" lang="en-US" altLang="ja-JP" sz="2400" b="0" i="1" smtClean="0">
                        <a:latin typeface="Cambria Math" panose="02040503050406030204" pitchFamily="18" charset="0"/>
                      </a:rPr>
                      <m:t>   </m:t>
                    </m:r>
                    <m:r>
                      <a:rPr kumimoji="1" lang="en-US" altLang="ja-JP" sz="2400" i="1" smtClean="0">
                        <a:latin typeface="Cambria Math" panose="02040503050406030204" pitchFamily="18" charset="0"/>
                      </a:rPr>
                      <m:t>𝑢</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𝑡</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oMath>
                </a14:m>
                <a:r>
                  <a:rPr kumimoji="1" lang="en-US" altLang="ja-JP" sz="2400" b="0" dirty="0">
                    <a:latin typeface="Cambria Math" panose="02040503050406030204" pitchFamily="18" charset="0"/>
                  </a:rPr>
                  <a:t>cos</a:t>
                </a:r>
                <a14:m>
                  <m:oMath xmlns:m="http://schemas.openxmlformats.org/officeDocument/2006/math">
                    <m:r>
                      <a:rPr kumimoji="1" lang="ja-JP" altLang="en-US" sz="2400" b="0" i="1" smtClean="0">
                        <a:latin typeface="Cambria Math" panose="02040503050406030204" pitchFamily="18" charset="0"/>
                      </a:rPr>
                      <m:t>𝜔</m:t>
                    </m:r>
                    <m:r>
                      <a:rPr kumimoji="1" lang="en-US" altLang="ja-JP" sz="2400" b="0" i="1" smtClean="0">
                        <a:latin typeface="Cambria Math" panose="02040503050406030204" pitchFamily="18" charset="0"/>
                      </a:rPr>
                      <m:t>𝑡</m:t>
                    </m:r>
                  </m:oMath>
                </a14:m>
                <a:endParaRPr kumimoji="1" lang="en-US" altLang="ja-JP"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𝑣</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𝐵</m:t>
                      </m:r>
                      <m:r>
                        <m:rPr>
                          <m:sty m:val="p"/>
                        </m:rPr>
                        <a:rPr kumimoji="1" lang="en-US" altLang="ja-JP" sz="2400" b="0" i="0" smtClean="0">
                          <a:latin typeface="Cambria Math" panose="02040503050406030204" pitchFamily="18" charset="0"/>
                        </a:rPr>
                        <m:t>cos</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𝜔</m:t>
                      </m:r>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2" name="テキスト ボックス 11">
                <a:extLst>
                  <a:ext uri="{FF2B5EF4-FFF2-40B4-BE49-F238E27FC236}">
                    <a16:creationId xmlns:a16="http://schemas.microsoft.com/office/drawing/2014/main" id="{3969FD84-60BA-83D4-1ED4-FDB8C76FE82C}"/>
                  </a:ext>
                </a:extLst>
              </p:cNvPr>
              <p:cNvSpPr txBox="1">
                <a:spLocks noRot="1" noChangeAspect="1" noMove="1" noResize="1" noEditPoints="1" noAdjustHandles="1" noChangeArrowheads="1" noChangeShapeType="1" noTextEdit="1"/>
              </p:cNvSpPr>
              <p:nvPr/>
            </p:nvSpPr>
            <p:spPr>
              <a:xfrm>
                <a:off x="3320359" y="2174861"/>
                <a:ext cx="3149965" cy="738664"/>
              </a:xfrm>
              <a:prstGeom prst="rect">
                <a:avLst/>
              </a:prstGeom>
              <a:blipFill>
                <a:blip r:embed="rId3"/>
                <a:stretch>
                  <a:fillRect l="-194" t="-13223" b="-157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39BE26B-EEAC-88F2-5581-B27F4CDBB944}"/>
                  </a:ext>
                </a:extLst>
              </p:cNvPr>
              <p:cNvSpPr txBox="1"/>
              <p:nvPr/>
            </p:nvSpPr>
            <p:spPr>
              <a:xfrm>
                <a:off x="360000" y="1222838"/>
                <a:ext cx="7992163" cy="830997"/>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制御</a:t>
                </a:r>
                <a:r>
                  <a:rPr kumimoji="1" lang="en-US" altLang="ja-JP" sz="2400" dirty="0">
                    <a:latin typeface="ＭＳ ゴシック" panose="020B0609070205080204" pitchFamily="49" charset="-128"/>
                    <a:ea typeface="ＭＳ ゴシック" panose="020B0609070205080204" pitchFamily="49" charset="-128"/>
                  </a:rPr>
                  <a:t>SPK1</a:t>
                </a:r>
                <a:r>
                  <a:rPr lang="ja-JP" altLang="en-US" sz="2400" dirty="0">
                    <a:latin typeface="ＭＳ ゴシック" panose="020B0609070205080204" pitchFamily="49" charset="-128"/>
                    <a:ea typeface="ＭＳ ゴシック" panose="020B0609070205080204" pitchFamily="49" charset="-128"/>
                  </a:rPr>
                  <a:t>の信号に対し制御</a:t>
                </a:r>
                <a:r>
                  <a:rPr lang="en-US" altLang="ja-JP" sz="2400" dirty="0">
                    <a:latin typeface="ＭＳ ゴシック" panose="020B0609070205080204" pitchFamily="49" charset="-128"/>
                    <a:ea typeface="ＭＳ ゴシック" panose="020B0609070205080204" pitchFamily="49" charset="-128"/>
                  </a:rPr>
                  <a:t>SPK2</a:t>
                </a:r>
                <a:r>
                  <a:rPr lang="ja-JP" altLang="en-US" sz="2400" dirty="0">
                    <a:latin typeface="ＭＳ ゴシック" panose="020B0609070205080204" pitchFamily="49" charset="-128"/>
                    <a:ea typeface="ＭＳ ゴシック" panose="020B0609070205080204" pitchFamily="49" charset="-128"/>
                  </a:rPr>
                  <a:t>の信号により，マイクの信号を小さくするように</a:t>
                </a:r>
                <a:r>
                  <a:rPr kumimoji="1" lang="ja-JP" altLang="en-US" sz="2400" dirty="0">
                    <a:latin typeface="ＭＳ ゴシック" panose="020B0609070205080204" pitchFamily="49" charset="-128"/>
                    <a:ea typeface="ＭＳ ゴシック" panose="020B0609070205080204" pitchFamily="49" charset="-128"/>
                  </a:rPr>
                  <a:t>駆動信号</a:t>
                </a:r>
                <a14:m>
                  <m:oMath xmlns:m="http://schemas.openxmlformats.org/officeDocument/2006/math">
                    <m:r>
                      <a:rPr lang="en-US" altLang="ja-JP" sz="2400" b="0" i="1" smtClean="0">
                        <a:latin typeface="Cambria Math" panose="02040503050406030204" pitchFamily="18" charset="0"/>
                        <a:ea typeface="ＭＳ ゴシック" panose="020B0609070205080204" pitchFamily="49" charset="-128"/>
                      </a:rPr>
                      <m:t>𝑢</m:t>
                    </m:r>
                    <m:r>
                      <a:rPr lang="en-US" altLang="ja-JP" sz="2400" b="0" i="0" smtClean="0">
                        <a:latin typeface="Cambria Math" panose="02040503050406030204" pitchFamily="18" charset="0"/>
                        <a:ea typeface="ＭＳ ゴシック" panose="020B0609070205080204" pitchFamily="49" charset="-128"/>
                      </a:rPr>
                      <m:t>(</m:t>
                    </m:r>
                    <m:r>
                      <m:rPr>
                        <m:sty m:val="p"/>
                      </m:rPr>
                      <a:rPr lang="en-US" altLang="ja-JP" sz="2400" b="0" i="0" smtClean="0">
                        <a:latin typeface="Cambria Math" panose="02040503050406030204" pitchFamily="18" charset="0"/>
                        <a:ea typeface="ＭＳ ゴシック" panose="020B0609070205080204" pitchFamily="49" charset="-128"/>
                      </a:rPr>
                      <m:t>t</m:t>
                    </m:r>
                    <m:r>
                      <a:rPr lang="en-US" altLang="ja-JP" sz="2400" b="0" i="0" smtClean="0">
                        <a:latin typeface="Cambria Math" panose="02040503050406030204" pitchFamily="18" charset="0"/>
                        <a:ea typeface="ＭＳ ゴシック" panose="020B0609070205080204" pitchFamily="49" charset="-128"/>
                      </a:rPr>
                      <m:t>)</m:t>
                    </m:r>
                    <m:r>
                      <a:rPr lang="ja-JP" altLang="en-US" sz="2400" i="1">
                        <a:latin typeface="Cambria Math" panose="02040503050406030204" pitchFamily="18" charset="0"/>
                        <a:ea typeface="ＭＳ ゴシック" panose="020B0609070205080204" pitchFamily="49" charset="-128"/>
                      </a:rPr>
                      <m:t>，</m:t>
                    </m:r>
                    <m:r>
                      <a:rPr lang="en-US" altLang="ja-JP" sz="2400" b="0" i="1" smtClean="0">
                        <a:latin typeface="Cambria Math" panose="02040503050406030204" pitchFamily="18" charset="0"/>
                        <a:ea typeface="ＭＳ ゴシック" panose="020B0609070205080204" pitchFamily="49" charset="-128"/>
                      </a:rPr>
                      <m:t>𝑣</m:t>
                    </m:r>
                    <m:r>
                      <a:rPr lang="en-US" altLang="ja-JP" sz="2400" b="0" i="1" smtClean="0">
                        <a:latin typeface="Cambria Math" panose="02040503050406030204" pitchFamily="18" charset="0"/>
                        <a:ea typeface="ＭＳ ゴシック" panose="020B0609070205080204" pitchFamily="49" charset="-128"/>
                      </a:rPr>
                      <m:t>(</m:t>
                    </m:r>
                    <m:r>
                      <a:rPr lang="en-US" altLang="ja-JP" sz="2400" b="0" i="1" smtClean="0">
                        <a:latin typeface="Cambria Math" panose="02040503050406030204" pitchFamily="18" charset="0"/>
                        <a:ea typeface="ＭＳ ゴシック" panose="020B0609070205080204" pitchFamily="49" charset="-128"/>
                      </a:rPr>
                      <m:t>𝑡</m:t>
                    </m:r>
                    <m:r>
                      <a:rPr lang="en-US" altLang="ja-JP" sz="2400" b="0" i="1" smtClean="0">
                        <a:latin typeface="Cambria Math" panose="02040503050406030204" pitchFamily="18" charset="0"/>
                        <a:ea typeface="ＭＳ ゴシック" panose="020B0609070205080204" pitchFamily="49" charset="-128"/>
                      </a:rPr>
                      <m:t>)</m:t>
                    </m:r>
                    <m:r>
                      <a:rPr lang="ja-JP" altLang="en-US" sz="2400" i="1">
                        <a:latin typeface="Cambria Math" panose="02040503050406030204" pitchFamily="18" charset="0"/>
                        <a:ea typeface="ＭＳ ゴシック" panose="020B0609070205080204" pitchFamily="49" charset="-128"/>
                      </a:rPr>
                      <m:t>を</m:t>
                    </m:r>
                  </m:oMath>
                </a14:m>
                <a:r>
                  <a:rPr lang="ja-JP" altLang="en-US" sz="2400" b="0" dirty="0">
                    <a:latin typeface="ＭＳ ゴシック" panose="020B0609070205080204" pitchFamily="49" charset="-128"/>
                    <a:ea typeface="ＭＳ ゴシック" panose="020B0609070205080204" pitchFamily="49" charset="-128"/>
                  </a:rPr>
                  <a:t>手動で調整</a:t>
                </a:r>
                <a:endParaRPr lang="en-US" altLang="ja-JP" sz="2400" b="0" dirty="0">
                  <a:latin typeface="ＭＳ ゴシック" panose="020B0609070205080204" pitchFamily="49" charset="-128"/>
                  <a:ea typeface="ＭＳ ゴシック" panose="020B0609070205080204" pitchFamily="49" charset="-128"/>
                </a:endParaRPr>
              </a:p>
            </p:txBody>
          </p:sp>
        </mc:Choice>
        <mc:Fallback xmlns="">
          <p:sp>
            <p:nvSpPr>
              <p:cNvPr id="16" name="テキスト ボックス 15">
                <a:extLst>
                  <a:ext uri="{FF2B5EF4-FFF2-40B4-BE49-F238E27FC236}">
                    <a16:creationId xmlns:a16="http://schemas.microsoft.com/office/drawing/2014/main" id="{239BE26B-EEAC-88F2-5581-B27F4CDBB944}"/>
                  </a:ext>
                </a:extLst>
              </p:cNvPr>
              <p:cNvSpPr txBox="1">
                <a:spLocks noRot="1" noChangeAspect="1" noMove="1" noResize="1" noEditPoints="1" noAdjustHandles="1" noChangeArrowheads="1" noChangeShapeType="1" noTextEdit="1"/>
              </p:cNvSpPr>
              <p:nvPr/>
            </p:nvSpPr>
            <p:spPr>
              <a:xfrm>
                <a:off x="360000" y="1222838"/>
                <a:ext cx="7992163" cy="830997"/>
              </a:xfrm>
              <a:prstGeom prst="rect">
                <a:avLst/>
              </a:prstGeom>
              <a:blipFill>
                <a:blip r:embed="rId4"/>
                <a:stretch>
                  <a:fillRect l="-1144" t="-5882" r="-1144" b="-13971"/>
                </a:stretch>
              </a:blipFill>
            </p:spPr>
            <p:txBody>
              <a:bodyPr/>
              <a:lstStyle/>
              <a:p>
                <a:r>
                  <a:rPr lang="ja-JP" altLang="en-US">
                    <a:noFill/>
                  </a:rPr>
                  <a:t> </a:t>
                </a:r>
              </a:p>
            </p:txBody>
          </p:sp>
        </mc:Fallback>
      </mc:AlternateContent>
      <p:pic>
        <p:nvPicPr>
          <p:cNvPr id="10" name="図 9" descr="グラフィカル ユーザー インターフェイス, グラフ&#10;&#10;自動的に生成された説明">
            <a:extLst>
              <a:ext uri="{FF2B5EF4-FFF2-40B4-BE49-F238E27FC236}">
                <a16:creationId xmlns:a16="http://schemas.microsoft.com/office/drawing/2014/main" id="{38078014-F875-10FB-4BA0-E2EBF2DFFCD7}"/>
              </a:ext>
            </a:extLst>
          </p:cNvPr>
          <p:cNvPicPr>
            <a:picLocks noChangeAspect="1"/>
          </p:cNvPicPr>
          <p:nvPr/>
        </p:nvPicPr>
        <p:blipFill rotWithShape="1">
          <a:blip r:embed="rId5"/>
          <a:srcRect l="7870" t="5921" r="7778" b="3724"/>
          <a:stretch/>
        </p:blipFill>
        <p:spPr>
          <a:xfrm>
            <a:off x="3499" y="2962667"/>
            <a:ext cx="6633721" cy="3444292"/>
          </a:xfrm>
          <a:prstGeom prst="rect">
            <a:avLst/>
          </a:prstGeom>
        </p:spPr>
      </p:pic>
      <p:sp>
        <p:nvSpPr>
          <p:cNvPr id="3" name="テキスト ボックス 2">
            <a:extLst>
              <a:ext uri="{FF2B5EF4-FFF2-40B4-BE49-F238E27FC236}">
                <a16:creationId xmlns:a16="http://schemas.microsoft.com/office/drawing/2014/main" id="{E5FBDC38-7046-62D7-B9E8-2ED0B9DB07A7}"/>
              </a:ext>
            </a:extLst>
          </p:cNvPr>
          <p:cNvSpPr txBox="1"/>
          <p:nvPr/>
        </p:nvSpPr>
        <p:spPr>
          <a:xfrm>
            <a:off x="8571889" y="3429000"/>
            <a:ext cx="1467068" cy="369332"/>
          </a:xfrm>
          <a:prstGeom prst="rect">
            <a:avLst/>
          </a:prstGeom>
          <a:noFill/>
        </p:spPr>
        <p:txBody>
          <a:bodyPr wrap="none" rtlCol="0">
            <a:spAutoFit/>
          </a:bodyPr>
          <a:lstStyle/>
          <a:p>
            <a:r>
              <a:rPr kumimoji="1" lang="ja-JP" altLang="en-US" dirty="0"/>
              <a:t>表</a:t>
            </a:r>
            <a:r>
              <a:rPr kumimoji="1" lang="en-US" altLang="ja-JP" dirty="0"/>
              <a:t>1</a:t>
            </a:r>
            <a:r>
              <a:rPr kumimoji="1" lang="ja-JP" altLang="en-US" dirty="0"/>
              <a:t>　設定値</a:t>
            </a:r>
          </a:p>
        </p:txBody>
      </p:sp>
      <p:sp>
        <p:nvSpPr>
          <p:cNvPr id="4" name="テキスト ボックス 3">
            <a:extLst>
              <a:ext uri="{FF2B5EF4-FFF2-40B4-BE49-F238E27FC236}">
                <a16:creationId xmlns:a16="http://schemas.microsoft.com/office/drawing/2014/main" id="{DBCFE0C7-5FBD-05AF-C487-70EB33E1BF6D}"/>
              </a:ext>
            </a:extLst>
          </p:cNvPr>
          <p:cNvSpPr txBox="1"/>
          <p:nvPr/>
        </p:nvSpPr>
        <p:spPr>
          <a:xfrm>
            <a:off x="1947100" y="2175251"/>
            <a:ext cx="1216513" cy="400110"/>
          </a:xfrm>
          <a:prstGeom prst="rect">
            <a:avLst/>
          </a:prstGeom>
          <a:noFill/>
        </p:spPr>
        <p:txBody>
          <a:bodyPr wrap="square" rtlCol="0">
            <a:spAutoFit/>
          </a:bodyPr>
          <a:lstStyle/>
          <a:p>
            <a:r>
              <a:rPr kumimoji="1" lang="ja-JP" altLang="en-US" sz="2000" dirty="0">
                <a:uFill>
                  <a:solidFill>
                    <a:srgbClr val="FF0000"/>
                  </a:solidFill>
                </a:uFill>
                <a:latin typeface="ＭＳ ゴシック" panose="020B0609070205080204" pitchFamily="49" charset="-128"/>
                <a:ea typeface="ＭＳ ゴシック" panose="020B0609070205080204" pitchFamily="49" charset="-128"/>
              </a:rPr>
              <a:t>制御</a:t>
            </a:r>
            <a:r>
              <a:rPr kumimoji="1" lang="en-US" altLang="ja-JP" sz="2000" dirty="0">
                <a:uFill>
                  <a:solidFill>
                    <a:srgbClr val="FF0000"/>
                  </a:solidFill>
                </a:uFill>
                <a:latin typeface="ＭＳ ゴシック" panose="020B0609070205080204" pitchFamily="49" charset="-128"/>
                <a:ea typeface="ＭＳ ゴシック" panose="020B0609070205080204" pitchFamily="49" charset="-128"/>
              </a:rPr>
              <a:t>SPK1</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45EE3481-05BD-F53A-16B2-16DDF6F60EF8}"/>
              </a:ext>
            </a:extLst>
          </p:cNvPr>
          <p:cNvSpPr txBox="1"/>
          <p:nvPr/>
        </p:nvSpPr>
        <p:spPr>
          <a:xfrm>
            <a:off x="1947100" y="2577059"/>
            <a:ext cx="1216513" cy="400110"/>
          </a:xfrm>
          <a:prstGeom prst="rect">
            <a:avLst/>
          </a:prstGeom>
          <a:noFill/>
        </p:spPr>
        <p:txBody>
          <a:bodyPr wrap="square" rtlCol="0">
            <a:spAutoFit/>
          </a:bodyPr>
          <a:lstStyle/>
          <a:p>
            <a:r>
              <a:rPr kumimoji="1" lang="ja-JP" altLang="en-US" sz="2000" dirty="0">
                <a:uFill>
                  <a:solidFill>
                    <a:srgbClr val="FF0000"/>
                  </a:solidFill>
                </a:uFill>
                <a:latin typeface="ＭＳ ゴシック" panose="020B0609070205080204" pitchFamily="49" charset="-128"/>
                <a:ea typeface="ＭＳ ゴシック" panose="020B0609070205080204" pitchFamily="49" charset="-128"/>
              </a:rPr>
              <a:t>制御</a:t>
            </a:r>
            <a:r>
              <a:rPr kumimoji="1" lang="en-US" altLang="ja-JP" sz="2000" dirty="0">
                <a:uFill>
                  <a:solidFill>
                    <a:srgbClr val="FF0000"/>
                  </a:solidFill>
                </a:uFill>
                <a:latin typeface="ＭＳ ゴシック" panose="020B0609070205080204" pitchFamily="49" charset="-128"/>
                <a:ea typeface="ＭＳ ゴシック" panose="020B0609070205080204" pitchFamily="49" charset="-128"/>
              </a:rPr>
              <a:t>SPK2</a:t>
            </a:r>
            <a:endParaRPr kumimoji="1" lang="ja-JP" altLang="en-US" sz="2000" dirty="0">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E2D97FD3-559E-338B-6CD5-C487512E5673}"/>
              </a:ext>
            </a:extLst>
          </p:cNvPr>
          <p:cNvPicPr>
            <a:picLocks noChangeAspect="1"/>
          </p:cNvPicPr>
          <p:nvPr/>
        </p:nvPicPr>
        <p:blipFill>
          <a:blip r:embed="rId6"/>
          <a:stretch>
            <a:fillRect/>
          </a:stretch>
        </p:blipFill>
        <p:spPr>
          <a:xfrm>
            <a:off x="6637220" y="3911914"/>
            <a:ext cx="5294998" cy="1784502"/>
          </a:xfrm>
          <a:prstGeom prst="rect">
            <a:avLst/>
          </a:prstGeom>
        </p:spPr>
      </p:pic>
    </p:spTree>
    <p:extLst>
      <p:ext uri="{BB962C8B-B14F-4D97-AF65-F5344CB8AC3E}">
        <p14:creationId xmlns:p14="http://schemas.microsoft.com/office/powerpoint/2010/main" val="373839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E9074CE-2B34-32EB-17EB-695AAF3D56D1}"/>
              </a:ext>
            </a:extLst>
          </p:cNvPr>
          <p:cNvSpPr/>
          <p:nvPr/>
        </p:nvSpPr>
        <p:spPr>
          <a:xfrm>
            <a:off x="465449" y="3378991"/>
            <a:ext cx="7919697" cy="1689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42A557C-8AFD-12D7-4568-E0640153512C}"/>
              </a:ext>
            </a:extLst>
          </p:cNvPr>
          <p:cNvSpPr/>
          <p:nvPr/>
        </p:nvSpPr>
        <p:spPr>
          <a:xfrm>
            <a:off x="465449" y="1424920"/>
            <a:ext cx="7919697" cy="1312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5ADC18D-861C-450A-9E18-C4821F3573B5}"/>
              </a:ext>
            </a:extLst>
          </p:cNvPr>
          <p:cNvSpPr txBox="1"/>
          <p:nvPr/>
        </p:nvSpPr>
        <p:spPr>
          <a:xfrm>
            <a:off x="360000" y="285355"/>
            <a:ext cx="203132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実験方法</a:t>
            </a:r>
          </a:p>
        </p:txBody>
      </p:sp>
      <p:sp>
        <p:nvSpPr>
          <p:cNvPr id="148" name="テキスト ボックス 147">
            <a:extLst>
              <a:ext uri="{FF2B5EF4-FFF2-40B4-BE49-F238E27FC236}">
                <a16:creationId xmlns:a16="http://schemas.microsoft.com/office/drawing/2014/main" id="{ED686EFF-B142-4F89-9762-9C6A957D0BA9}"/>
              </a:ext>
            </a:extLst>
          </p:cNvPr>
          <p:cNvSpPr txBox="1"/>
          <p:nvPr/>
        </p:nvSpPr>
        <p:spPr>
          <a:xfrm>
            <a:off x="11520000" y="6372000"/>
            <a:ext cx="312906" cy="369332"/>
          </a:xfrm>
          <a:prstGeom prst="rect">
            <a:avLst/>
          </a:prstGeom>
          <a:noFill/>
        </p:spPr>
        <p:txBody>
          <a:bodyPr wrap="none" rtlCol="0">
            <a:spAutoFit/>
          </a:bodyPr>
          <a:lstStyle/>
          <a:p>
            <a:r>
              <a:rPr kumimoji="1" lang="en-US" altLang="ja-JP" dirty="0"/>
              <a:t>7</a:t>
            </a:r>
            <a:endParaRPr kumimoji="1" lang="ja-JP" altLang="en-US" dirty="0"/>
          </a:p>
        </p:txBody>
      </p:sp>
      <p:sp>
        <p:nvSpPr>
          <p:cNvPr id="3" name="テキスト ボックス 2">
            <a:extLst>
              <a:ext uri="{FF2B5EF4-FFF2-40B4-BE49-F238E27FC236}">
                <a16:creationId xmlns:a16="http://schemas.microsoft.com/office/drawing/2014/main" id="{6EDA2583-5E70-ADAD-A89C-19262FF4DA4B}"/>
              </a:ext>
            </a:extLst>
          </p:cNvPr>
          <p:cNvSpPr txBox="1"/>
          <p:nvPr/>
        </p:nvSpPr>
        <p:spPr>
          <a:xfrm>
            <a:off x="1173335" y="1710758"/>
            <a:ext cx="7109639"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・騒音</a:t>
            </a:r>
            <a:r>
              <a:rPr lang="en-US" altLang="ja-JP" sz="2400" dirty="0">
                <a:latin typeface="ＭＳ ゴシック" panose="020B0609070205080204" pitchFamily="49" charset="-128"/>
                <a:ea typeface="ＭＳ ゴシック" panose="020B0609070205080204" pitchFamily="49" charset="-128"/>
              </a:rPr>
              <a:t>SPK</a:t>
            </a:r>
            <a:r>
              <a:rPr lang="ja-JP" altLang="en-US" sz="2400" dirty="0">
                <a:latin typeface="ＭＳ ゴシック" panose="020B0609070205080204" pitchFamily="49" charset="-128"/>
                <a:ea typeface="ＭＳ ゴシック" panose="020B0609070205080204" pitchFamily="49" charset="-128"/>
              </a:rPr>
              <a:t>の入力信号からマイクの出力信号までの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周波数応答を計測</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0F7D6F5C-E293-49CB-C402-9C185FD4AB2C}"/>
              </a:ext>
            </a:extLst>
          </p:cNvPr>
          <p:cNvSpPr txBox="1"/>
          <p:nvPr/>
        </p:nvSpPr>
        <p:spPr>
          <a:xfrm>
            <a:off x="1173335" y="3719719"/>
            <a:ext cx="6647974" cy="1200329"/>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・制御</a:t>
            </a:r>
            <a:r>
              <a:rPr lang="en-US" altLang="ja-JP" sz="2400" dirty="0">
                <a:latin typeface="ＭＳ ゴシック" panose="020B0609070205080204" pitchFamily="49" charset="-128"/>
                <a:ea typeface="ＭＳ ゴシック" panose="020B0609070205080204" pitchFamily="49" charset="-128"/>
              </a:rPr>
              <a:t>SPK1,2</a:t>
            </a:r>
            <a:r>
              <a:rPr lang="ja-JP" altLang="en-US" sz="2400" dirty="0">
                <a:latin typeface="ＭＳ ゴシック" panose="020B0609070205080204" pitchFamily="49" charset="-128"/>
                <a:ea typeface="ＭＳ ゴシック" panose="020B0609070205080204" pitchFamily="49" charset="-128"/>
              </a:rPr>
              <a:t>を駆動</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直交振動制御</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時、</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SPK3</a:t>
            </a:r>
            <a:r>
              <a:rPr lang="ja-JP" altLang="en-US" sz="2400" dirty="0">
                <a:latin typeface="ＭＳ ゴシック" panose="020B0609070205080204" pitchFamily="49" charset="-128"/>
                <a:ea typeface="ＭＳ ゴシック" panose="020B0609070205080204" pitchFamily="49" charset="-128"/>
              </a:rPr>
              <a:t>の入力信号からマイクの出力信号までの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周波数応答を計測</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3B484F6E-7E3C-99DA-AAD7-91BB20CAA385}"/>
              </a:ext>
            </a:extLst>
          </p:cNvPr>
          <p:cNvSpPr txBox="1"/>
          <p:nvPr/>
        </p:nvSpPr>
        <p:spPr>
          <a:xfrm>
            <a:off x="3618398" y="6095001"/>
            <a:ext cx="4955203"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制御</a:t>
            </a:r>
            <a:r>
              <a:rPr lang="en-US" altLang="ja-JP" sz="2400" dirty="0">
                <a:latin typeface="ＭＳ ゴシック" panose="020B0609070205080204" pitchFamily="49" charset="-128"/>
                <a:ea typeface="ＭＳ ゴシック" panose="020B0609070205080204" pitchFamily="49" charset="-128"/>
              </a:rPr>
              <a:t>off</a:t>
            </a:r>
            <a:r>
              <a:rPr lang="ja-JP" altLang="en-US" sz="2400" dirty="0">
                <a:latin typeface="ＭＳ ゴシック" panose="020B0609070205080204" pitchFamily="49" charset="-128"/>
                <a:ea typeface="ＭＳ ゴシック" panose="020B0609070205080204" pitchFamily="49" charset="-128"/>
              </a:rPr>
              <a:t>と</a:t>
            </a:r>
            <a:r>
              <a:rPr lang="en-US" altLang="ja-JP" sz="2400" dirty="0">
                <a:latin typeface="ＭＳ ゴシック" panose="020B0609070205080204" pitchFamily="49" charset="-128"/>
                <a:ea typeface="ＭＳ ゴシック" panose="020B0609070205080204" pitchFamily="49" charset="-128"/>
              </a:rPr>
              <a:t>on</a:t>
            </a:r>
            <a:r>
              <a:rPr lang="ja-JP" altLang="en-US" sz="2400" dirty="0">
                <a:latin typeface="ＭＳ ゴシック" panose="020B0609070205080204" pitchFamily="49" charset="-128"/>
                <a:ea typeface="ＭＳ ゴシック" panose="020B0609070205080204" pitchFamily="49" charset="-128"/>
              </a:rPr>
              <a:t>での周波数応答を比較</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6DA73983-F5F6-BF15-DAD9-0CA95D6DE27D}"/>
              </a:ext>
            </a:extLst>
          </p:cNvPr>
          <p:cNvSpPr txBox="1"/>
          <p:nvPr/>
        </p:nvSpPr>
        <p:spPr>
          <a:xfrm>
            <a:off x="661663" y="1206494"/>
            <a:ext cx="1322683" cy="461665"/>
          </a:xfrm>
          <a:prstGeom prst="rect">
            <a:avLst/>
          </a:prstGeom>
          <a:solidFill>
            <a:schemeClr val="bg1"/>
          </a:solidFill>
          <a:ln>
            <a:solidFill>
              <a:schemeClr val="tx1"/>
            </a:solidFill>
          </a:ln>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制御</a:t>
            </a:r>
            <a:r>
              <a:rPr lang="en-US" altLang="ja-JP" sz="2400" dirty="0">
                <a:latin typeface="ＭＳ ゴシック" panose="020B0609070205080204" pitchFamily="49" charset="-128"/>
                <a:ea typeface="ＭＳ ゴシック" panose="020B0609070205080204" pitchFamily="49" charset="-128"/>
              </a:rPr>
              <a:t>off</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E7FFF41F-9D40-32CB-90F1-745EF75CBF36}"/>
              </a:ext>
            </a:extLst>
          </p:cNvPr>
          <p:cNvSpPr txBox="1"/>
          <p:nvPr/>
        </p:nvSpPr>
        <p:spPr>
          <a:xfrm>
            <a:off x="661664" y="3122934"/>
            <a:ext cx="1219558" cy="461665"/>
          </a:xfrm>
          <a:prstGeom prst="rect">
            <a:avLst/>
          </a:prstGeom>
          <a:solidFill>
            <a:schemeClr val="bg1"/>
          </a:solidFill>
          <a:ln>
            <a:solidFill>
              <a:schemeClr val="tx1"/>
            </a:solidFill>
          </a:ln>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制御</a:t>
            </a:r>
            <a:r>
              <a:rPr lang="en-US" altLang="ja-JP" sz="2400" dirty="0">
                <a:latin typeface="ＭＳ ゴシック" panose="020B0609070205080204" pitchFamily="49" charset="-128"/>
                <a:ea typeface="ＭＳ ゴシック" panose="020B0609070205080204" pitchFamily="49" charset="-128"/>
              </a:rPr>
              <a:t>on</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7102528B-907A-3B73-E5E2-883328731426}"/>
              </a:ext>
            </a:extLst>
          </p:cNvPr>
          <p:cNvSpPr txBox="1"/>
          <p:nvPr/>
        </p:nvSpPr>
        <p:spPr>
          <a:xfrm>
            <a:off x="7543014" y="5433080"/>
            <a:ext cx="3570208" cy="461665"/>
          </a:xfrm>
          <a:prstGeom prst="rect">
            <a:avLst/>
          </a:prstGeom>
          <a:noFill/>
        </p:spPr>
        <p:txBody>
          <a:bodyPr wrap="none" rtlCol="0">
            <a:spAutoFit/>
          </a:bodyPr>
          <a:lstStyle/>
          <a:p>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制御</a:t>
            </a:r>
            <a:r>
              <a:rPr lang="en-US" altLang="ja-JP" sz="2400" dirty="0" err="1">
                <a:latin typeface="ＭＳ ゴシック" panose="020B0609070205080204" pitchFamily="49" charset="-128"/>
                <a:ea typeface="ＭＳ ゴシック" panose="020B0609070205080204" pitchFamily="49" charset="-128"/>
              </a:rPr>
              <a:t>off,on,off,on</a:t>
            </a:r>
            <a:r>
              <a:rPr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7D29BAC7-92DA-24A7-88BC-1E433C3ACC96}"/>
              </a:ext>
            </a:extLst>
          </p:cNvPr>
          <p:cNvSpPr txBox="1"/>
          <p:nvPr/>
        </p:nvSpPr>
        <p:spPr>
          <a:xfrm>
            <a:off x="472516" y="5433080"/>
            <a:ext cx="6801862"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再現性を確認するため制御</a:t>
            </a:r>
            <a:r>
              <a:rPr lang="en-US" altLang="ja-JP" sz="2400" dirty="0">
                <a:latin typeface="ＭＳ ゴシック" panose="020B0609070205080204" pitchFamily="49" charset="-128"/>
                <a:ea typeface="ＭＳ ゴシック" panose="020B0609070205080204" pitchFamily="49" charset="-128"/>
              </a:rPr>
              <a:t>off</a:t>
            </a:r>
            <a:r>
              <a:rPr lang="ja-JP" altLang="en-US" sz="2400" dirty="0">
                <a:latin typeface="ＭＳ ゴシック" panose="020B0609070205080204" pitchFamily="49" charset="-128"/>
                <a:ea typeface="ＭＳ ゴシック" panose="020B0609070205080204" pitchFamily="49" charset="-128"/>
              </a:rPr>
              <a:t>と</a:t>
            </a:r>
            <a:r>
              <a:rPr lang="en-US" altLang="ja-JP" sz="2400" dirty="0">
                <a:latin typeface="ＭＳ ゴシック" panose="020B0609070205080204" pitchFamily="49" charset="-128"/>
                <a:ea typeface="ＭＳ ゴシック" panose="020B0609070205080204" pitchFamily="49" charset="-128"/>
              </a:rPr>
              <a:t>on</a:t>
            </a:r>
            <a:r>
              <a:rPr lang="ja-JP" altLang="en-US" sz="2400" dirty="0">
                <a:latin typeface="ＭＳ ゴシック" panose="020B0609070205080204" pitchFamily="49" charset="-128"/>
                <a:ea typeface="ＭＳ ゴシック" panose="020B0609070205080204" pitchFamily="49" charset="-128"/>
              </a:rPr>
              <a:t>の順で各６回</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659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13659D-BF3D-DEA1-5AC0-CBD684BAEFE0}"/>
              </a:ext>
            </a:extLst>
          </p:cNvPr>
          <p:cNvSpPr txBox="1"/>
          <p:nvPr/>
        </p:nvSpPr>
        <p:spPr>
          <a:xfrm>
            <a:off x="360000" y="248033"/>
            <a:ext cx="2031325" cy="646331"/>
          </a:xfrm>
          <a:prstGeom prst="rect">
            <a:avLst/>
          </a:prstGeom>
          <a:noFill/>
          <a:ln>
            <a:solidFill>
              <a:schemeClr val="tx1"/>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実験結果</a:t>
            </a:r>
          </a:p>
        </p:txBody>
      </p:sp>
      <p:sp>
        <p:nvSpPr>
          <p:cNvPr id="39" name="テキスト ボックス 38">
            <a:extLst>
              <a:ext uri="{FF2B5EF4-FFF2-40B4-BE49-F238E27FC236}">
                <a16:creationId xmlns:a16="http://schemas.microsoft.com/office/drawing/2014/main" id="{596334DE-6124-293C-AEF3-CB056DA5A6A3}"/>
              </a:ext>
            </a:extLst>
          </p:cNvPr>
          <p:cNvSpPr txBox="1"/>
          <p:nvPr/>
        </p:nvSpPr>
        <p:spPr>
          <a:xfrm>
            <a:off x="3882887" y="5325733"/>
            <a:ext cx="4426212" cy="369332"/>
          </a:xfrm>
          <a:prstGeom prst="rect">
            <a:avLst/>
          </a:prstGeom>
          <a:noFill/>
        </p:spPr>
        <p:txBody>
          <a:bodyPr wrap="none" rtlCol="0">
            <a:spAutoFit/>
          </a:bodyPr>
          <a:lstStyle/>
          <a:p>
            <a:r>
              <a:rPr kumimoji="1" lang="ja-JP" altLang="en-US" dirty="0"/>
              <a:t>図</a:t>
            </a:r>
            <a:r>
              <a:rPr lang="en-US" altLang="ja-JP" dirty="0"/>
              <a:t>9</a:t>
            </a:r>
            <a:r>
              <a:rPr kumimoji="1" lang="ja-JP" altLang="en-US" dirty="0"/>
              <a:t>　直交振動制御　</a:t>
            </a:r>
            <a:r>
              <a:rPr kumimoji="1" lang="en-US" altLang="ja-JP" dirty="0"/>
              <a:t>1~3</a:t>
            </a:r>
            <a:r>
              <a:rPr kumimoji="1" lang="ja-JP" altLang="en-US" dirty="0"/>
              <a:t>回目</a:t>
            </a:r>
            <a:r>
              <a:rPr lang="ja-JP" altLang="en-US" dirty="0"/>
              <a:t>周波数応答</a:t>
            </a:r>
            <a:endParaRPr kumimoji="1" lang="ja-JP" altLang="en-US" dirty="0"/>
          </a:p>
        </p:txBody>
      </p:sp>
      <p:sp>
        <p:nvSpPr>
          <p:cNvPr id="44" name="テキスト ボックス 43">
            <a:extLst>
              <a:ext uri="{FF2B5EF4-FFF2-40B4-BE49-F238E27FC236}">
                <a16:creationId xmlns:a16="http://schemas.microsoft.com/office/drawing/2014/main" id="{2C2D2475-6466-3205-855F-3DE9737E0181}"/>
              </a:ext>
            </a:extLst>
          </p:cNvPr>
          <p:cNvSpPr txBox="1"/>
          <p:nvPr/>
        </p:nvSpPr>
        <p:spPr>
          <a:xfrm>
            <a:off x="11520000" y="6372000"/>
            <a:ext cx="312906" cy="369332"/>
          </a:xfrm>
          <a:prstGeom prst="rect">
            <a:avLst/>
          </a:prstGeom>
          <a:noFill/>
        </p:spPr>
        <p:txBody>
          <a:bodyPr wrap="none" rtlCol="0">
            <a:spAutoFit/>
          </a:bodyPr>
          <a:lstStyle/>
          <a:p>
            <a:r>
              <a:rPr lang="en-US" altLang="ja-JP" dirty="0"/>
              <a:t>8</a:t>
            </a:r>
            <a:endParaRPr kumimoji="1" lang="ja-JP" altLang="en-US" dirty="0"/>
          </a:p>
        </p:txBody>
      </p:sp>
      <p:pic>
        <p:nvPicPr>
          <p:cNvPr id="5" name="図 4" descr="グラフ&#10;&#10;中程度の精度で自動的に生成された説明">
            <a:extLst>
              <a:ext uri="{FF2B5EF4-FFF2-40B4-BE49-F238E27FC236}">
                <a16:creationId xmlns:a16="http://schemas.microsoft.com/office/drawing/2014/main" id="{1F1C9C47-56E7-4BA6-3A9B-80F4086AAB43}"/>
              </a:ext>
            </a:extLst>
          </p:cNvPr>
          <p:cNvPicPr>
            <a:picLocks noChangeAspect="1"/>
          </p:cNvPicPr>
          <p:nvPr/>
        </p:nvPicPr>
        <p:blipFill rotWithShape="1">
          <a:blip r:embed="rId3"/>
          <a:srcRect l="7500" t="5562" r="7713" b="3298"/>
          <a:stretch/>
        </p:blipFill>
        <p:spPr>
          <a:xfrm>
            <a:off x="2125356" y="1136199"/>
            <a:ext cx="7941287" cy="4137694"/>
          </a:xfrm>
          <a:prstGeom prst="rect">
            <a:avLst/>
          </a:prstGeom>
        </p:spPr>
      </p:pic>
      <p:sp>
        <p:nvSpPr>
          <p:cNvPr id="4" name="正方形/長方形 3">
            <a:extLst>
              <a:ext uri="{FF2B5EF4-FFF2-40B4-BE49-F238E27FC236}">
                <a16:creationId xmlns:a16="http://schemas.microsoft.com/office/drawing/2014/main" id="{49CB727C-0159-D182-31A2-01CE39D298F3}"/>
              </a:ext>
            </a:extLst>
          </p:cNvPr>
          <p:cNvSpPr/>
          <p:nvPr/>
        </p:nvSpPr>
        <p:spPr>
          <a:xfrm>
            <a:off x="1634320" y="982133"/>
            <a:ext cx="8466666" cy="473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AD96047-6457-8A5E-73E3-AF3AB92D0946}"/>
              </a:ext>
            </a:extLst>
          </p:cNvPr>
          <p:cNvPicPr>
            <a:picLocks noChangeAspect="1"/>
          </p:cNvPicPr>
          <p:nvPr/>
        </p:nvPicPr>
        <p:blipFill>
          <a:blip r:embed="rId4"/>
          <a:stretch>
            <a:fillRect/>
          </a:stretch>
        </p:blipFill>
        <p:spPr>
          <a:xfrm>
            <a:off x="2696754" y="1084359"/>
            <a:ext cx="6341795" cy="3518876"/>
          </a:xfrm>
          <a:prstGeom prst="rect">
            <a:avLst/>
          </a:prstGeom>
        </p:spPr>
      </p:pic>
      <p:sp>
        <p:nvSpPr>
          <p:cNvPr id="41" name="テキスト ボックス 40">
            <a:extLst>
              <a:ext uri="{FF2B5EF4-FFF2-40B4-BE49-F238E27FC236}">
                <a16:creationId xmlns:a16="http://schemas.microsoft.com/office/drawing/2014/main" id="{DD2CC465-8A77-2B6E-7000-0C5B0B134476}"/>
              </a:ext>
            </a:extLst>
          </p:cNvPr>
          <p:cNvSpPr txBox="1"/>
          <p:nvPr/>
        </p:nvSpPr>
        <p:spPr>
          <a:xfrm>
            <a:off x="2768271" y="4565924"/>
            <a:ext cx="6655444" cy="369332"/>
          </a:xfrm>
          <a:prstGeom prst="rect">
            <a:avLst/>
          </a:prstGeom>
          <a:solidFill>
            <a:schemeClr val="bg1"/>
          </a:solidFill>
        </p:spPr>
        <p:txBody>
          <a:bodyPr wrap="square" rtlCol="0">
            <a:spAutoFit/>
          </a:bodyPr>
          <a:lstStyle/>
          <a:p>
            <a:pPr algn="ctr"/>
            <a:r>
              <a:rPr kumimoji="1" lang="ja-JP" altLang="en-US" dirty="0"/>
              <a:t>図</a:t>
            </a:r>
            <a:r>
              <a:rPr kumimoji="1" lang="en-US" altLang="ja-JP" dirty="0"/>
              <a:t>10</a:t>
            </a:r>
            <a:r>
              <a:rPr kumimoji="1" lang="ja-JP" altLang="en-US" dirty="0"/>
              <a:t>　</a:t>
            </a:r>
            <a:r>
              <a:rPr kumimoji="1" lang="en-US" altLang="ja-JP" dirty="0"/>
              <a:t>371Hz</a:t>
            </a:r>
            <a:r>
              <a:rPr kumimoji="1" lang="ja-JP" altLang="en-US" dirty="0"/>
              <a:t>　</a:t>
            </a:r>
            <a:r>
              <a:rPr lang="ja-JP" altLang="en-US" dirty="0"/>
              <a:t>制御</a:t>
            </a:r>
            <a:r>
              <a:rPr lang="en-US" altLang="ja-JP" dirty="0" err="1"/>
              <a:t>off,on</a:t>
            </a:r>
            <a:r>
              <a:rPr lang="ja-JP" altLang="en-US" dirty="0"/>
              <a:t>の相関</a:t>
            </a:r>
            <a:endParaRPr kumimoji="1" lang="en-US" altLang="ja-JP" dirty="0"/>
          </a:p>
        </p:txBody>
      </p:sp>
      <p:sp>
        <p:nvSpPr>
          <p:cNvPr id="3" name="テキスト ボックス 2">
            <a:extLst>
              <a:ext uri="{FF2B5EF4-FFF2-40B4-BE49-F238E27FC236}">
                <a16:creationId xmlns:a16="http://schemas.microsoft.com/office/drawing/2014/main" id="{806EE130-D2A9-E25D-0BC1-0517DEC7F84C}"/>
              </a:ext>
            </a:extLst>
          </p:cNvPr>
          <p:cNvSpPr txBox="1"/>
          <p:nvPr/>
        </p:nvSpPr>
        <p:spPr>
          <a:xfrm>
            <a:off x="3380931" y="4897902"/>
            <a:ext cx="4973443" cy="523220"/>
          </a:xfrm>
          <a:prstGeom prst="rect">
            <a:avLst/>
          </a:prstGeom>
          <a:solidFill>
            <a:schemeClr val="bg1"/>
          </a:solidFill>
        </p:spPr>
        <p:txBody>
          <a:bodyPr wrap="square" rtlCol="0">
            <a:spAutoFit/>
          </a:bodyPr>
          <a:lstStyle/>
          <a:p>
            <a:pPr algn="ctr"/>
            <a:r>
              <a:rPr lang="ja-JP" altLang="en-US" sz="2800" dirty="0">
                <a:latin typeface="ＭＳ ゴシック" panose="020B0609070205080204" pitchFamily="49" charset="-128"/>
                <a:ea typeface="ＭＳ ゴシック" panose="020B0609070205080204" pitchFamily="49" charset="-128"/>
              </a:rPr>
              <a:t>約</a:t>
            </a:r>
            <a:r>
              <a:rPr lang="en-US" altLang="ja-JP" sz="2800" dirty="0">
                <a:latin typeface="ＭＳ ゴシック" panose="020B0609070205080204" pitchFamily="49" charset="-128"/>
                <a:ea typeface="ＭＳ ゴシック" panose="020B0609070205080204" pitchFamily="49" charset="-128"/>
              </a:rPr>
              <a:t>3</a:t>
            </a:r>
            <a:r>
              <a:rPr lang="ja-JP" altLang="en-US" sz="2800" dirty="0">
                <a:latin typeface="ＭＳ ゴシック" panose="020B0609070205080204" pitchFamily="49" charset="-128"/>
                <a:ea typeface="ＭＳ ゴシック" panose="020B0609070205080204" pitchFamily="49" charset="-128"/>
              </a:rPr>
              <a:t>％の軽減</a:t>
            </a:r>
            <a:endParaRPr lang="en-US" altLang="ja-JP" sz="2800" dirty="0">
              <a:latin typeface="ＭＳ ゴシック" panose="020B0609070205080204" pitchFamily="49" charset="-128"/>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E93CC99A-7582-DB70-526A-EA83498D0881}"/>
              </a:ext>
            </a:extLst>
          </p:cNvPr>
          <p:cNvSpPr txBox="1"/>
          <p:nvPr/>
        </p:nvSpPr>
        <p:spPr>
          <a:xfrm>
            <a:off x="2323164" y="5485295"/>
            <a:ext cx="7545655" cy="523220"/>
          </a:xfrm>
          <a:prstGeom prst="rect">
            <a:avLst/>
          </a:prstGeom>
          <a:solidFill>
            <a:schemeClr val="bg1"/>
          </a:solidFill>
        </p:spPr>
        <p:txBody>
          <a:bodyPr wrap="none" rtlCol="0">
            <a:spAutoFit/>
          </a:bodyPr>
          <a:lstStyle/>
          <a:p>
            <a:r>
              <a:rPr lang="en-US" altLang="ja-JP" sz="2800" dirty="0">
                <a:latin typeface="ＭＳ ゴシック" panose="020B0609070205080204" pitchFamily="49" charset="-128"/>
                <a:ea typeface="ＭＳ ゴシック" panose="020B0609070205080204" pitchFamily="49" charset="-128"/>
              </a:rPr>
              <a:t>371Hz</a:t>
            </a:r>
            <a:r>
              <a:rPr lang="ja-JP" altLang="en-US" sz="2800" dirty="0">
                <a:latin typeface="ＭＳ ゴシック" panose="020B0609070205080204" pitchFamily="49" charset="-128"/>
                <a:ea typeface="ＭＳ ゴシック" panose="020B0609070205080204" pitchFamily="49" charset="-128"/>
              </a:rPr>
              <a:t>に注目し制御の効果といえるか確かめる</a:t>
            </a:r>
            <a:endParaRPr lang="en-US" altLang="ja-JP"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449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3" grpId="0" animBg="1"/>
      <p:bldP spid="4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14310</TotalTime>
  <Words>3011</Words>
  <Application>Microsoft Office PowerPoint</Application>
  <PresentationFormat>ワイド画面</PresentationFormat>
  <Paragraphs>280</Paragraphs>
  <Slides>21</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ＭＳ ゴシック</vt:lpstr>
      <vt:lpstr>游ゴシック</vt:lpstr>
      <vt:lpstr>游ゴシック Light</vt:lpstr>
      <vt:lpstr>游明朝</vt:lpstr>
      <vt:lpstr>Arial</vt:lpstr>
      <vt:lpstr>Cambria Math</vt:lpstr>
      <vt:lpstr>Office テーマ</vt:lpstr>
      <vt:lpstr>一次元ダクトの能動騒音制御における 直交振動機構の効果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一次元ダクトの能動騒音制御における 整流制御機構の制作</dc:title>
  <dc:creator>天</dc:creator>
  <cp:lastModifiedBy>中島天</cp:lastModifiedBy>
  <cp:revision>152</cp:revision>
  <cp:lastPrinted>2022-10-14T00:48:05Z</cp:lastPrinted>
  <dcterms:created xsi:type="dcterms:W3CDTF">2021-11-22T23:45:43Z</dcterms:created>
  <dcterms:modified xsi:type="dcterms:W3CDTF">2023-02-20T02:57:00Z</dcterms:modified>
</cp:coreProperties>
</file>