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7" r:id="rId2"/>
    <p:sldId id="295" r:id="rId3"/>
    <p:sldId id="296" r:id="rId4"/>
    <p:sldId id="297" r:id="rId5"/>
    <p:sldId id="298" r:id="rId6"/>
    <p:sldId id="299" r:id="rId7"/>
    <p:sldId id="301" r:id="rId8"/>
    <p:sldId id="303" r:id="rId9"/>
    <p:sldId id="306" r:id="rId10"/>
    <p:sldId id="304" r:id="rId11"/>
    <p:sldId id="305" r:id="rId12"/>
    <p:sldId id="309" r:id="rId13"/>
    <p:sldId id="310" r:id="rId14"/>
    <p:sldId id="311" r:id="rId15"/>
    <p:sldId id="312" r:id="rId16"/>
    <p:sldId id="313" r:id="rId17"/>
    <p:sldId id="315" r:id="rId18"/>
    <p:sldId id="316" r:id="rId19"/>
    <p:sldId id="317" r:id="rId20"/>
    <p:sldId id="318" r:id="rId21"/>
    <p:sldId id="319" r:id="rId22"/>
    <p:sldId id="294" r:id="rId23"/>
    <p:sldId id="322" r:id="rId24"/>
    <p:sldId id="329" r:id="rId25"/>
    <p:sldId id="326" r:id="rId26"/>
    <p:sldId id="325" r:id="rId27"/>
    <p:sldId id="324" r:id="rId28"/>
    <p:sldId id="323" r:id="rId29"/>
    <p:sldId id="328" r:id="rId30"/>
    <p:sldId id="314" r:id="rId31"/>
  </p:sldIdLst>
  <p:sldSz cx="9144000" cy="6858000" type="screen4x3"/>
  <p:notesSz cx="9939338" cy="680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9" autoAdjust="0"/>
    <p:restoredTop sz="94660"/>
  </p:normalViewPr>
  <p:slideViewPr>
    <p:cSldViewPr snapToGrid="0">
      <p:cViewPr varScale="1">
        <p:scale>
          <a:sx n="108" d="100"/>
          <a:sy n="108" d="100"/>
        </p:scale>
        <p:origin x="2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6" cy="341463"/>
          </a:xfrm>
          <a:prstGeom prst="rect">
            <a:avLst/>
          </a:prstGeom>
        </p:spPr>
        <p:txBody>
          <a:bodyPr vert="horz" lIns="91440" tIns="45720" rIns="91440" bIns="45720" rtlCol="0"/>
          <a:lstStyle>
            <a:lvl1pPr algn="r">
              <a:defRPr sz="1200"/>
            </a:lvl1pPr>
          </a:lstStyle>
          <a:p>
            <a:fld id="{9D4FE940-B7BE-4368-8302-D2749E926C6B}" type="datetimeFigureOut">
              <a:rPr kumimoji="1" lang="ja-JP" altLang="en-US" smtClean="0"/>
              <a:t>2021/2/9</a:t>
            </a:fld>
            <a:endParaRPr kumimoji="1" lang="ja-JP" altLang="en-US"/>
          </a:p>
        </p:txBody>
      </p:sp>
      <p:sp>
        <p:nvSpPr>
          <p:cNvPr id="4" name="フッター プレースホルダー 3"/>
          <p:cNvSpPr>
            <a:spLocks noGrp="1"/>
          </p:cNvSpPr>
          <p:nvPr>
            <p:ph type="ftr" sz="quarter" idx="2"/>
          </p:nvPr>
        </p:nvSpPr>
        <p:spPr>
          <a:xfrm>
            <a:off x="0" y="6464151"/>
            <a:ext cx="4307046" cy="34146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4151"/>
            <a:ext cx="4307046" cy="341462"/>
          </a:xfrm>
          <a:prstGeom prst="rect">
            <a:avLst/>
          </a:prstGeom>
        </p:spPr>
        <p:txBody>
          <a:bodyPr vert="horz" lIns="91440" tIns="45720" rIns="91440" bIns="45720" rtlCol="0" anchor="b"/>
          <a:lstStyle>
            <a:lvl1pPr algn="r">
              <a:defRPr sz="1200"/>
            </a:lvl1pPr>
          </a:lstStyle>
          <a:p>
            <a:fld id="{B320F5A9-10B2-4FDE-A5F3-6033B8D546B9}" type="slidenum">
              <a:rPr kumimoji="1" lang="ja-JP" altLang="en-US" smtClean="0"/>
              <a:t>‹#›</a:t>
            </a:fld>
            <a:endParaRPr kumimoji="1" lang="ja-JP" altLang="en-US"/>
          </a:p>
        </p:txBody>
      </p:sp>
    </p:spTree>
    <p:extLst>
      <p:ext uri="{BB962C8B-B14F-4D97-AF65-F5344CB8AC3E}">
        <p14:creationId xmlns:p14="http://schemas.microsoft.com/office/powerpoint/2010/main" val="946954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14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6" cy="341463"/>
          </a:xfrm>
          <a:prstGeom prst="rect">
            <a:avLst/>
          </a:prstGeom>
        </p:spPr>
        <p:txBody>
          <a:bodyPr vert="horz" lIns="91440" tIns="45720" rIns="91440" bIns="45720" rtlCol="0"/>
          <a:lstStyle>
            <a:lvl1pPr algn="r">
              <a:defRPr sz="1200"/>
            </a:lvl1pPr>
          </a:lstStyle>
          <a:p>
            <a:fld id="{06BF5643-DA35-4B53-BAC4-CC83B0FE30E6}" type="datetimeFigureOut">
              <a:rPr kumimoji="1" lang="ja-JP" altLang="en-US" smtClean="0"/>
              <a:t>2021/2/9</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201"/>
            <a:ext cx="7951470" cy="26797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4151"/>
            <a:ext cx="4307046" cy="34146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4151"/>
            <a:ext cx="4307046" cy="341462"/>
          </a:xfrm>
          <a:prstGeom prst="rect">
            <a:avLst/>
          </a:prstGeom>
        </p:spPr>
        <p:txBody>
          <a:bodyPr vert="horz" lIns="91440" tIns="45720" rIns="91440" bIns="45720" rtlCol="0" anchor="b"/>
          <a:lstStyle>
            <a:lvl1pPr algn="r">
              <a:defRPr sz="1200"/>
            </a:lvl1pPr>
          </a:lstStyle>
          <a:p>
            <a:fld id="{9A302EF4-B7A4-4A1D-9A53-CEDE749E0AE2}" type="slidenum">
              <a:rPr kumimoji="1" lang="ja-JP" altLang="en-US" smtClean="0"/>
              <a:t>‹#›</a:t>
            </a:fld>
            <a:endParaRPr kumimoji="1" lang="ja-JP" altLang="en-US"/>
          </a:p>
        </p:txBody>
      </p:sp>
    </p:spTree>
    <p:extLst>
      <p:ext uri="{BB962C8B-B14F-4D97-AF65-F5344CB8AC3E}">
        <p14:creationId xmlns:p14="http://schemas.microsoft.com/office/powerpoint/2010/main" val="14255743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a:t>
            </a:fld>
            <a:endParaRPr kumimoji="1" lang="ja-JP" altLang="en-US"/>
          </a:p>
        </p:txBody>
      </p:sp>
    </p:spTree>
    <p:extLst>
      <p:ext uri="{BB962C8B-B14F-4D97-AF65-F5344CB8AC3E}">
        <p14:creationId xmlns:p14="http://schemas.microsoft.com/office/powerpoint/2010/main" val="5179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12</a:t>
            </a:fld>
            <a:endParaRPr kumimoji="1" lang="ja-JP" altLang="en-US"/>
          </a:p>
        </p:txBody>
      </p:sp>
    </p:spTree>
    <p:extLst>
      <p:ext uri="{BB962C8B-B14F-4D97-AF65-F5344CB8AC3E}">
        <p14:creationId xmlns:p14="http://schemas.microsoft.com/office/powerpoint/2010/main" val="310047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13</a:t>
            </a:fld>
            <a:endParaRPr kumimoji="1" lang="ja-JP" altLang="en-US"/>
          </a:p>
        </p:txBody>
      </p:sp>
    </p:spTree>
    <p:extLst>
      <p:ext uri="{BB962C8B-B14F-4D97-AF65-F5344CB8AC3E}">
        <p14:creationId xmlns:p14="http://schemas.microsoft.com/office/powerpoint/2010/main" val="182171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14</a:t>
            </a:fld>
            <a:endParaRPr kumimoji="1" lang="ja-JP" altLang="en-US"/>
          </a:p>
        </p:txBody>
      </p:sp>
    </p:spTree>
    <p:extLst>
      <p:ext uri="{BB962C8B-B14F-4D97-AF65-F5344CB8AC3E}">
        <p14:creationId xmlns:p14="http://schemas.microsoft.com/office/powerpoint/2010/main" val="307548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15</a:t>
            </a:fld>
            <a:endParaRPr kumimoji="1" lang="ja-JP" altLang="en-US"/>
          </a:p>
        </p:txBody>
      </p:sp>
    </p:spTree>
    <p:extLst>
      <p:ext uri="{BB962C8B-B14F-4D97-AF65-F5344CB8AC3E}">
        <p14:creationId xmlns:p14="http://schemas.microsoft.com/office/powerpoint/2010/main" val="207833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16</a:t>
            </a:fld>
            <a:endParaRPr kumimoji="1" lang="ja-JP" altLang="en-US"/>
          </a:p>
        </p:txBody>
      </p:sp>
    </p:spTree>
    <p:extLst>
      <p:ext uri="{BB962C8B-B14F-4D97-AF65-F5344CB8AC3E}">
        <p14:creationId xmlns:p14="http://schemas.microsoft.com/office/powerpoint/2010/main" val="381727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17</a:t>
            </a:fld>
            <a:endParaRPr kumimoji="1" lang="ja-JP" altLang="en-US"/>
          </a:p>
        </p:txBody>
      </p:sp>
    </p:spTree>
    <p:extLst>
      <p:ext uri="{BB962C8B-B14F-4D97-AF65-F5344CB8AC3E}">
        <p14:creationId xmlns:p14="http://schemas.microsoft.com/office/powerpoint/2010/main" val="235171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18</a:t>
            </a:fld>
            <a:endParaRPr kumimoji="1" lang="ja-JP" altLang="en-US"/>
          </a:p>
        </p:txBody>
      </p:sp>
    </p:spTree>
    <p:extLst>
      <p:ext uri="{BB962C8B-B14F-4D97-AF65-F5344CB8AC3E}">
        <p14:creationId xmlns:p14="http://schemas.microsoft.com/office/powerpoint/2010/main" val="85664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19</a:t>
            </a:fld>
            <a:endParaRPr kumimoji="1" lang="ja-JP" altLang="en-US"/>
          </a:p>
        </p:txBody>
      </p:sp>
    </p:spTree>
    <p:extLst>
      <p:ext uri="{BB962C8B-B14F-4D97-AF65-F5344CB8AC3E}">
        <p14:creationId xmlns:p14="http://schemas.microsoft.com/office/powerpoint/2010/main" val="35629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20</a:t>
            </a:fld>
            <a:endParaRPr kumimoji="1" lang="ja-JP" altLang="en-US"/>
          </a:p>
        </p:txBody>
      </p:sp>
    </p:spTree>
    <p:extLst>
      <p:ext uri="{BB962C8B-B14F-4D97-AF65-F5344CB8AC3E}">
        <p14:creationId xmlns:p14="http://schemas.microsoft.com/office/powerpoint/2010/main" val="226189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21</a:t>
            </a:fld>
            <a:endParaRPr kumimoji="1" lang="ja-JP" altLang="en-US"/>
          </a:p>
        </p:txBody>
      </p:sp>
    </p:spTree>
    <p:extLst>
      <p:ext uri="{BB962C8B-B14F-4D97-AF65-F5344CB8AC3E}">
        <p14:creationId xmlns:p14="http://schemas.microsoft.com/office/powerpoint/2010/main" val="161610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3</a:t>
            </a:fld>
            <a:endParaRPr kumimoji="1" lang="ja-JP" altLang="en-US"/>
          </a:p>
        </p:txBody>
      </p:sp>
    </p:spTree>
    <p:extLst>
      <p:ext uri="{BB962C8B-B14F-4D97-AF65-F5344CB8AC3E}">
        <p14:creationId xmlns:p14="http://schemas.microsoft.com/office/powerpoint/2010/main" val="129502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22</a:t>
            </a:fld>
            <a:endParaRPr kumimoji="1" lang="ja-JP" altLang="en-US"/>
          </a:p>
        </p:txBody>
      </p:sp>
    </p:spTree>
    <p:extLst>
      <p:ext uri="{BB962C8B-B14F-4D97-AF65-F5344CB8AC3E}">
        <p14:creationId xmlns:p14="http://schemas.microsoft.com/office/powerpoint/2010/main" val="369268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23</a:t>
            </a:fld>
            <a:endParaRPr kumimoji="1" lang="ja-JP" altLang="en-US"/>
          </a:p>
        </p:txBody>
      </p:sp>
    </p:spTree>
    <p:extLst>
      <p:ext uri="{BB962C8B-B14F-4D97-AF65-F5344CB8AC3E}">
        <p14:creationId xmlns:p14="http://schemas.microsoft.com/office/powerpoint/2010/main" val="2164039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24</a:t>
            </a:fld>
            <a:endParaRPr kumimoji="1" lang="ja-JP" altLang="en-US"/>
          </a:p>
        </p:txBody>
      </p:sp>
    </p:spTree>
    <p:extLst>
      <p:ext uri="{BB962C8B-B14F-4D97-AF65-F5344CB8AC3E}">
        <p14:creationId xmlns:p14="http://schemas.microsoft.com/office/powerpoint/2010/main" val="2308521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25</a:t>
            </a:fld>
            <a:endParaRPr kumimoji="1" lang="ja-JP" altLang="en-US"/>
          </a:p>
        </p:txBody>
      </p:sp>
    </p:spTree>
    <p:extLst>
      <p:ext uri="{BB962C8B-B14F-4D97-AF65-F5344CB8AC3E}">
        <p14:creationId xmlns:p14="http://schemas.microsoft.com/office/powerpoint/2010/main" val="269037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26</a:t>
            </a:fld>
            <a:endParaRPr kumimoji="1" lang="ja-JP" altLang="en-US"/>
          </a:p>
        </p:txBody>
      </p:sp>
    </p:spTree>
    <p:extLst>
      <p:ext uri="{BB962C8B-B14F-4D97-AF65-F5344CB8AC3E}">
        <p14:creationId xmlns:p14="http://schemas.microsoft.com/office/powerpoint/2010/main" val="1771029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27</a:t>
            </a:fld>
            <a:endParaRPr kumimoji="1" lang="ja-JP" altLang="en-US"/>
          </a:p>
        </p:txBody>
      </p:sp>
    </p:spTree>
    <p:extLst>
      <p:ext uri="{BB962C8B-B14F-4D97-AF65-F5344CB8AC3E}">
        <p14:creationId xmlns:p14="http://schemas.microsoft.com/office/powerpoint/2010/main" val="1649666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28</a:t>
            </a:fld>
            <a:endParaRPr kumimoji="1" lang="ja-JP" altLang="en-US"/>
          </a:p>
        </p:txBody>
      </p:sp>
    </p:spTree>
    <p:extLst>
      <p:ext uri="{BB962C8B-B14F-4D97-AF65-F5344CB8AC3E}">
        <p14:creationId xmlns:p14="http://schemas.microsoft.com/office/powerpoint/2010/main" val="49706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29</a:t>
            </a:fld>
            <a:endParaRPr kumimoji="1" lang="ja-JP" altLang="en-US"/>
          </a:p>
        </p:txBody>
      </p:sp>
    </p:spTree>
    <p:extLst>
      <p:ext uri="{BB962C8B-B14F-4D97-AF65-F5344CB8AC3E}">
        <p14:creationId xmlns:p14="http://schemas.microsoft.com/office/powerpoint/2010/main" val="3677739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30</a:t>
            </a:fld>
            <a:endParaRPr kumimoji="1" lang="ja-JP" altLang="en-US"/>
          </a:p>
        </p:txBody>
      </p:sp>
    </p:spTree>
    <p:extLst>
      <p:ext uri="{BB962C8B-B14F-4D97-AF65-F5344CB8AC3E}">
        <p14:creationId xmlns:p14="http://schemas.microsoft.com/office/powerpoint/2010/main" val="233596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4</a:t>
            </a:fld>
            <a:endParaRPr kumimoji="1" lang="ja-JP" altLang="en-US"/>
          </a:p>
        </p:txBody>
      </p:sp>
    </p:spTree>
    <p:extLst>
      <p:ext uri="{BB962C8B-B14F-4D97-AF65-F5344CB8AC3E}">
        <p14:creationId xmlns:p14="http://schemas.microsoft.com/office/powerpoint/2010/main" val="152902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5</a:t>
            </a:fld>
            <a:endParaRPr kumimoji="1" lang="ja-JP" altLang="en-US"/>
          </a:p>
        </p:txBody>
      </p:sp>
    </p:spTree>
    <p:extLst>
      <p:ext uri="{BB962C8B-B14F-4D97-AF65-F5344CB8AC3E}">
        <p14:creationId xmlns:p14="http://schemas.microsoft.com/office/powerpoint/2010/main" val="1556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6</a:t>
            </a:fld>
            <a:endParaRPr kumimoji="1" lang="ja-JP" altLang="en-US"/>
          </a:p>
        </p:txBody>
      </p:sp>
    </p:spTree>
    <p:extLst>
      <p:ext uri="{BB962C8B-B14F-4D97-AF65-F5344CB8AC3E}">
        <p14:creationId xmlns:p14="http://schemas.microsoft.com/office/powerpoint/2010/main" val="191845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7</a:t>
            </a:fld>
            <a:endParaRPr kumimoji="1" lang="ja-JP" altLang="en-US"/>
          </a:p>
        </p:txBody>
      </p:sp>
    </p:spTree>
    <p:extLst>
      <p:ext uri="{BB962C8B-B14F-4D97-AF65-F5344CB8AC3E}">
        <p14:creationId xmlns:p14="http://schemas.microsoft.com/office/powerpoint/2010/main" val="94664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9</a:t>
            </a:fld>
            <a:endParaRPr kumimoji="1" lang="ja-JP" altLang="en-US"/>
          </a:p>
        </p:txBody>
      </p:sp>
    </p:spTree>
    <p:extLst>
      <p:ext uri="{BB962C8B-B14F-4D97-AF65-F5344CB8AC3E}">
        <p14:creationId xmlns:p14="http://schemas.microsoft.com/office/powerpoint/2010/main" val="211992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10</a:t>
            </a:fld>
            <a:endParaRPr kumimoji="1" lang="ja-JP" altLang="en-US"/>
          </a:p>
        </p:txBody>
      </p:sp>
    </p:spTree>
    <p:extLst>
      <p:ext uri="{BB962C8B-B14F-4D97-AF65-F5344CB8AC3E}">
        <p14:creationId xmlns:p14="http://schemas.microsoft.com/office/powerpoint/2010/main" val="53459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CAD5269-AC25-464B-9F23-DBC2C4FF5363}" type="slidenum">
              <a:rPr kumimoji="1" lang="ja-JP" altLang="en-US" smtClean="0"/>
              <a:t>11</a:t>
            </a:fld>
            <a:endParaRPr kumimoji="1" lang="ja-JP" altLang="en-US"/>
          </a:p>
        </p:txBody>
      </p:sp>
    </p:spTree>
    <p:extLst>
      <p:ext uri="{BB962C8B-B14F-4D97-AF65-F5344CB8AC3E}">
        <p14:creationId xmlns:p14="http://schemas.microsoft.com/office/powerpoint/2010/main" val="381165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BABD34-DA4E-42C9-B0DD-60AC85E3AB6F}"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275049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50CAA-8D03-4956-967D-5B0891487893}"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4492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E21727-56D5-4876-BC4A-7C084FE044A5}"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210061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89000E-FBFC-4ED2-8365-C2C168B7B91F}"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285295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225D52-8F63-42EB-A903-DC2F947CCCBD}"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366287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348411-188E-4074-92AD-1D57837902D8}" type="datetime1">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111901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E8F905-1FA4-4514-B76D-0F712A67AA97}" type="datetime1">
              <a:rPr kumimoji="1" lang="ja-JP" altLang="en-US" smtClean="0"/>
              <a:t>2021/2/9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332256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A4F180-AD45-4C7A-B773-52DDBFCBCB47}" type="datetime1">
              <a:rPr kumimoji="1" lang="ja-JP" altLang="en-US" smtClean="0"/>
              <a:t>2021/2/9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182936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35163-E7F7-4430-AEFB-BB7A4259B5F7}" type="datetime1">
              <a:rPr kumimoji="1" lang="ja-JP" altLang="en-US" smtClean="0"/>
              <a:t>2021/2/9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19652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A8FAAC-F075-4371-B7A9-765CF6175E2E}" type="datetime1">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12412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9FFBD9-DD1C-4E73-82A3-EDB0B842765A}" type="datetime1">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388182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A4781-6D84-46A5-8015-9A9470619A18}" type="datetime1">
              <a:rPr kumimoji="1" lang="ja-JP" altLang="en-US" smtClean="0"/>
              <a:t>2021/2/9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480B3-BF2C-483F-905D-A628908D98B5}" type="slidenum">
              <a:rPr kumimoji="1" lang="ja-JP" altLang="en-US" smtClean="0"/>
              <a:t>‹#›</a:t>
            </a:fld>
            <a:endParaRPr kumimoji="1" lang="ja-JP" altLang="en-US"/>
          </a:p>
        </p:txBody>
      </p:sp>
    </p:spTree>
    <p:extLst>
      <p:ext uri="{BB962C8B-B14F-4D97-AF65-F5344CB8AC3E}">
        <p14:creationId xmlns:p14="http://schemas.microsoft.com/office/powerpoint/2010/main" val="228581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52.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51.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90.png"/><Relationship Id="rId10" Type="http://schemas.openxmlformats.org/officeDocument/2006/relationships/image" Target="../media/image61.png"/><Relationship Id="rId4" Type="http://schemas.openxmlformats.org/officeDocument/2006/relationships/image" Target="../media/image580.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0.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8.png"/><Relationship Id="rId4" Type="http://schemas.openxmlformats.org/officeDocument/2006/relationships/image" Target="../media/image66.pn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0.png"/><Relationship Id="rId7"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10.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4.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0.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image" Target="../media/image90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20.png"/><Relationship Id="rId4" Type="http://schemas.openxmlformats.org/officeDocument/2006/relationships/image" Target="../media/image96.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5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60.png"/><Relationship Id="rId4" Type="http://schemas.openxmlformats.org/officeDocument/2006/relationships/image" Target="../media/image5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51.png"/><Relationship Id="rId39" Type="http://schemas.openxmlformats.org/officeDocument/2006/relationships/image" Target="../media/image29.png"/><Relationship Id="rId21" Type="http://schemas.openxmlformats.org/officeDocument/2006/relationships/image" Target="../media/image18.png"/><Relationship Id="rId34" Type="http://schemas.openxmlformats.org/officeDocument/2006/relationships/image" Target="../media/image24.png"/><Relationship Id="rId42" Type="http://schemas.openxmlformats.org/officeDocument/2006/relationships/image" Target="../media/image32.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0.png"/><Relationship Id="rId41" Type="http://schemas.openxmlformats.org/officeDocument/2006/relationships/image" Target="../media/image31.png"/><Relationship Id="rId1" Type="http://schemas.openxmlformats.org/officeDocument/2006/relationships/tags" Target="../tags/tag1.xml"/><Relationship Id="rId6" Type="http://schemas.openxmlformats.org/officeDocument/2006/relationships/image" Target="../media/image310.png"/><Relationship Id="rId11" Type="http://schemas.openxmlformats.org/officeDocument/2006/relationships/image" Target="../media/image8.png"/><Relationship Id="rId32" Type="http://schemas.openxmlformats.org/officeDocument/2006/relationships/image" Target="../media/image22.png"/><Relationship Id="rId37" Type="http://schemas.openxmlformats.org/officeDocument/2006/relationships/image" Target="../media/image27.png"/><Relationship Id="rId40" Type="http://schemas.openxmlformats.org/officeDocument/2006/relationships/image" Target="../media/image30.png"/><Relationship Id="rId5" Type="http://schemas.openxmlformats.org/officeDocument/2006/relationships/image" Target="../media/image510.png"/><Relationship Id="rId15" Type="http://schemas.openxmlformats.org/officeDocument/2006/relationships/image" Target="../media/image12.png"/><Relationship Id="rId28" Type="http://schemas.openxmlformats.org/officeDocument/2006/relationships/image" Target="../media/image19.png"/><Relationship Id="rId36" Type="http://schemas.openxmlformats.org/officeDocument/2006/relationships/image" Target="../media/image26.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 Id="rId27" Type="http://schemas.openxmlformats.org/officeDocument/2006/relationships/image" Target="../media/image250.png"/><Relationship Id="rId30" Type="http://schemas.openxmlformats.org/officeDocument/2006/relationships/image" Target="../media/image280.png"/><Relationship Id="rId35" Type="http://schemas.openxmlformats.org/officeDocument/2006/relationships/image" Target="../media/image25.png"/><Relationship Id="rId43" Type="http://schemas.openxmlformats.org/officeDocument/2006/relationships/image" Target="../media/image33.png"/><Relationship Id="rId8"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5496" y="1845096"/>
            <a:ext cx="9108504" cy="93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dirty="0">
                <a:latin typeface="Arial" charset="0"/>
              </a:rPr>
              <a:t>定常発振制御に基づく二慣性系における</a:t>
            </a:r>
            <a:endParaRPr lang="en-US" altLang="ja-JP" b="1" dirty="0">
              <a:latin typeface="Arial" charset="0"/>
            </a:endParaRPr>
          </a:p>
          <a:p>
            <a:pPr algn="ctr" eaLnBrk="1" hangingPunct="1">
              <a:spcBef>
                <a:spcPct val="0"/>
              </a:spcBef>
              <a:buFontTx/>
              <a:buNone/>
            </a:pPr>
            <a:r>
              <a:rPr lang="ja-JP" altLang="en-US" b="1" dirty="0">
                <a:latin typeface="Arial" charset="0"/>
              </a:rPr>
              <a:t>共振周波数の推定と制御系の安定性解析</a:t>
            </a:r>
          </a:p>
        </p:txBody>
      </p:sp>
      <p:sp>
        <p:nvSpPr>
          <p:cNvPr id="8" name="テキスト ボックス 4"/>
          <p:cNvSpPr txBox="1">
            <a:spLocks noChangeArrowheads="1"/>
          </p:cNvSpPr>
          <p:nvPr/>
        </p:nvSpPr>
        <p:spPr bwMode="auto">
          <a:xfrm>
            <a:off x="3851922" y="4542221"/>
            <a:ext cx="6697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t>長岡技術科学大学大学院 工学研究科</a:t>
            </a:r>
            <a:endParaRPr lang="en-US" altLang="ja-JP" sz="2400" dirty="0"/>
          </a:p>
          <a:p>
            <a:pPr eaLnBrk="1" hangingPunct="1">
              <a:spcBef>
                <a:spcPct val="0"/>
              </a:spcBef>
              <a:buFontTx/>
              <a:buNone/>
            </a:pPr>
            <a:r>
              <a:rPr lang="ja-JP" altLang="en-US" sz="2400" dirty="0"/>
              <a:t>機械創造工学専攻</a:t>
            </a:r>
            <a:endParaRPr lang="en-US" altLang="ja-JP" sz="2400" dirty="0"/>
          </a:p>
        </p:txBody>
      </p:sp>
      <p:sp>
        <p:nvSpPr>
          <p:cNvPr id="9" name="テキスト ボックス 4"/>
          <p:cNvSpPr txBox="1">
            <a:spLocks noChangeArrowheads="1"/>
          </p:cNvSpPr>
          <p:nvPr/>
        </p:nvSpPr>
        <p:spPr bwMode="auto">
          <a:xfrm>
            <a:off x="1258715" y="692698"/>
            <a:ext cx="6697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a:t>令和二年度</a:t>
            </a:r>
            <a:r>
              <a:rPr lang="ja-JP" altLang="en-US" dirty="0"/>
              <a:t>　修士論文発表会</a:t>
            </a:r>
            <a:endParaRPr lang="en-US" altLang="ja-JP" dirty="0"/>
          </a:p>
        </p:txBody>
      </p:sp>
      <p:sp>
        <p:nvSpPr>
          <p:cNvPr id="10" name="正方形/長方形 9"/>
          <p:cNvSpPr/>
          <p:nvPr/>
        </p:nvSpPr>
        <p:spPr>
          <a:xfrm>
            <a:off x="107505" y="2876745"/>
            <a:ext cx="8712968" cy="1200329"/>
          </a:xfrm>
          <a:prstGeom prst="rect">
            <a:avLst/>
          </a:prstGeom>
        </p:spPr>
        <p:txBody>
          <a:bodyPr wrap="square">
            <a:spAutoFit/>
          </a:bodyPr>
          <a:lstStyle/>
          <a:p>
            <a:pPr algn="ctr"/>
            <a:r>
              <a:rPr lang="en-US" altLang="ja-JP" sz="2400" dirty="0">
                <a:latin typeface="Arial" panose="020B0604020202020204" pitchFamily="34" charset="0"/>
                <a:cs typeface="Arial" panose="020B0604020202020204" pitchFamily="34" charset="0"/>
              </a:rPr>
              <a:t>Estimation of resonance frequency in a two-inertial system </a:t>
            </a:r>
          </a:p>
          <a:p>
            <a:pPr algn="ctr"/>
            <a:r>
              <a:rPr lang="en-US" altLang="ja-JP" sz="2400" dirty="0">
                <a:latin typeface="Arial" panose="020B0604020202020204" pitchFamily="34" charset="0"/>
                <a:cs typeface="Arial" panose="020B0604020202020204" pitchFamily="34" charset="0"/>
              </a:rPr>
              <a:t> based on steady-state oscillation control and stability analysis of control system</a:t>
            </a:r>
            <a:endParaRPr lang="ja-JP" altLang="en-US" sz="2400" dirty="0">
              <a:latin typeface="Arial" panose="020B0604020202020204" pitchFamily="34" charset="0"/>
              <a:cs typeface="Arial" panose="020B0604020202020204" pitchFamily="34" charset="0"/>
            </a:endParaRPr>
          </a:p>
        </p:txBody>
      </p:sp>
      <p:sp>
        <p:nvSpPr>
          <p:cNvPr id="11" name="テキスト ボックス 4"/>
          <p:cNvSpPr txBox="1">
            <a:spLocks noChangeArrowheads="1"/>
          </p:cNvSpPr>
          <p:nvPr/>
        </p:nvSpPr>
        <p:spPr bwMode="auto">
          <a:xfrm>
            <a:off x="3923928" y="5487617"/>
            <a:ext cx="43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dirty="0"/>
              <a:t>No.</a:t>
            </a:r>
            <a:r>
              <a:rPr lang="ja-JP" altLang="en-US" sz="2400" dirty="0"/>
              <a:t> </a:t>
            </a:r>
            <a:r>
              <a:rPr lang="en-US" altLang="ja-JP" sz="2400" dirty="0"/>
              <a:t>17305285</a:t>
            </a:r>
            <a:r>
              <a:rPr lang="ja-JP" altLang="en-US" sz="2400" dirty="0"/>
              <a:t>　田上　和叡</a:t>
            </a:r>
            <a:endParaRPr lang="en-US" altLang="ja-JP" sz="2400" dirty="0"/>
          </a:p>
        </p:txBody>
      </p:sp>
      <p:sp>
        <p:nvSpPr>
          <p:cNvPr id="12" name="テキスト ボックス 4"/>
          <p:cNvSpPr txBox="1">
            <a:spLocks noChangeArrowheads="1"/>
          </p:cNvSpPr>
          <p:nvPr/>
        </p:nvSpPr>
        <p:spPr bwMode="auto">
          <a:xfrm>
            <a:off x="3923928" y="5847657"/>
            <a:ext cx="43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t>指導教員　小林 泰秀 准教授</a:t>
            </a:r>
            <a:endParaRPr lang="en-US" altLang="ja-JP" sz="2400" dirty="0"/>
          </a:p>
        </p:txBody>
      </p:sp>
    </p:spTree>
    <p:extLst>
      <p:ext uri="{BB962C8B-B14F-4D97-AF65-F5344CB8AC3E}">
        <p14:creationId xmlns:p14="http://schemas.microsoft.com/office/powerpoint/2010/main" val="2042587573"/>
      </p:ext>
    </p:extLst>
  </p:cSld>
  <p:clrMapOvr>
    <a:masterClrMapping/>
  </p:clrMapOvr>
  <mc:AlternateContent xmlns:mc="http://schemas.openxmlformats.org/markup-compatibility/2006" xmlns:p14="http://schemas.microsoft.com/office/powerpoint/2010/main">
    <mc:Choice Requires="p14">
      <p:transition spd="slow" p14:dur="2000" advTm="10127"/>
    </mc:Choice>
    <mc:Fallback xmlns="">
      <p:transition spd="slow" advTm="1012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実験結果</a:t>
            </a:r>
            <a:r>
              <a:rPr lang="ja-JP" altLang="en-US" sz="3600" b="1" dirty="0" err="1">
                <a:latin typeface="+mj-ea"/>
              </a:rPr>
              <a:t>ー</a:t>
            </a:r>
            <a:r>
              <a:rPr lang="ja-JP" altLang="en-US" sz="3600" b="1" dirty="0">
                <a:latin typeface="+mj-ea"/>
              </a:rPr>
              <a:t>共振周波数の推定</a:t>
            </a:r>
            <a:r>
              <a:rPr lang="ja-JP" altLang="en-US" sz="3600" b="1" dirty="0" err="1">
                <a:latin typeface="+mj-ea"/>
              </a:rPr>
              <a:t>ー</a:t>
            </a:r>
            <a:r>
              <a:rPr lang="ja-JP" altLang="en-US" sz="3600" b="1" dirty="0">
                <a:latin typeface="+mj-ea"/>
              </a:rPr>
              <a:t>　</a:t>
            </a:r>
          </a:p>
        </p:txBody>
      </p:sp>
      <mc:AlternateContent xmlns:mc="http://schemas.openxmlformats.org/markup-compatibility/2006" xmlns:a14="http://schemas.microsoft.com/office/drawing/2010/main">
        <mc:Choice Requires="a14">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591710"/>
                <a:ext cx="7162800"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実験条件（</a:t>
                </a:r>
                <a14:m>
                  <m:oMath xmlns:m="http://schemas.openxmlformats.org/officeDocument/2006/math">
                    <m:acc>
                      <m:accPr>
                        <m:chr m:val="̅"/>
                        <m:ctrlPr>
                          <a:rPr lang="ja-JP" altLang="en-US" sz="2400" b="1" i="1">
                            <a:latin typeface="Cambria Math" panose="02040503050406030204" pitchFamily="18" charset="0"/>
                            <a:cs typeface="Times New Roman" panose="02020603050405020304" pitchFamily="18" charset="0"/>
                          </a:rPr>
                        </m:ctrlPr>
                      </m:accPr>
                      <m:e>
                        <m:sSub>
                          <m:sSubPr>
                            <m:ctrlPr>
                              <a:rPr lang="en-US" altLang="ja-JP" sz="2400" b="1" i="1">
                                <a:latin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cs typeface="Times New Roman" panose="02020603050405020304" pitchFamily="18" charset="0"/>
                              </a:rPr>
                              <m:t>𝑴</m:t>
                            </m:r>
                          </m:sub>
                        </m:sSub>
                      </m:e>
                    </m:acc>
                    <m:r>
                      <a:rPr lang="en-US" altLang="ja-JP" sz="2400" b="1" i="1">
                        <a:latin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cs typeface="Times New Roman" panose="02020603050405020304" pitchFamily="18" charset="0"/>
                      </a:rPr>
                      <m:t>𝟐𝟎</m:t>
                    </m:r>
                  </m:oMath>
                </a14:m>
                <a:r>
                  <a:rPr lang="en-US" altLang="ja-JP" sz="2400" b="1" dirty="0">
                    <a:latin typeface="Times New Roman" panose="02020603050405020304" pitchFamily="18" charset="0"/>
                    <a:cs typeface="Times New Roman" panose="02020603050405020304" pitchFamily="18" charset="0"/>
                  </a:rPr>
                  <a:t> rad/s</a:t>
                </a:r>
                <a:r>
                  <a:rPr lang="ja-JP" altLang="en-US" sz="2400"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ja-JP" sz="2400" b="1" i="1">
                            <a:latin typeface="Cambria Math" panose="02040503050406030204" pitchFamily="18" charset="0"/>
                          </a:rPr>
                        </m:ctrlPr>
                      </m:sSupPr>
                      <m:e>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𝑨</m:t>
                            </m:r>
                          </m:e>
                          <m:sub>
                            <m:r>
                              <a:rPr lang="ja-JP" altLang="en-US" sz="2400" b="1" i="1">
                                <a:latin typeface="Cambria Math" panose="02040503050406030204" pitchFamily="18" charset="0"/>
                              </a:rPr>
                              <m:t>𝝎</m:t>
                            </m:r>
                          </m:sub>
                        </m:sSub>
                      </m:e>
                      <m:sup>
                        <m:r>
                          <a:rPr lang="en-US" altLang="ja-JP" sz="2400" b="1" i="1">
                            <a:latin typeface="Cambria Math" panose="02040503050406030204" pitchFamily="18" charset="0"/>
                            <a:ea typeface="Cambria Math" panose="02040503050406030204" pitchFamily="18" charset="0"/>
                          </a:rPr>
                          <m:t>∗</m:t>
                        </m:r>
                      </m:sup>
                    </m:sSup>
                    <m:r>
                      <a:rPr lang="en-US" altLang="ja-JP" sz="2400" b="1" i="1">
                        <a:latin typeface="Cambria Math" panose="02040503050406030204" pitchFamily="18" charset="0"/>
                        <a:ea typeface="Cambria Math" panose="02040503050406030204" pitchFamily="18" charset="0"/>
                      </a:rPr>
                      <m:t>=</m:t>
                    </m:r>
                    <m:r>
                      <a:rPr lang="en-US" altLang="ja-JP" sz="2400" b="1" i="1">
                        <a:latin typeface="Cambria Math" panose="02040503050406030204" pitchFamily="18" charset="0"/>
                        <a:ea typeface="Cambria Math" panose="02040503050406030204" pitchFamily="18" charset="0"/>
                      </a:rPr>
                      <m:t>𝟓</m:t>
                    </m:r>
                  </m:oMath>
                </a14:m>
                <a:r>
                  <a:rPr lang="en-US" altLang="ja-JP" sz="2400" b="1" dirty="0">
                    <a:latin typeface="Times New Roman" panose="02020603050405020304" pitchFamily="18" charset="0"/>
                    <a:cs typeface="Times New Roman" panose="02020603050405020304" pitchFamily="18" charset="0"/>
                  </a:rPr>
                  <a:t> rad/s</a:t>
                </a:r>
                <a:r>
                  <a:rPr lang="ja-JP" altLang="en-US" sz="2400" b="1" dirty="0">
                    <a:latin typeface="Times New Roman" panose="02020603050405020304" pitchFamily="18" charset="0"/>
                    <a:cs typeface="Times New Roman" panose="02020603050405020304" pitchFamily="18" charset="0"/>
                  </a:rPr>
                  <a:t>）</a:t>
                </a:r>
              </a:p>
            </p:txBody>
          </p:sp>
        </mc:Choice>
        <mc:Fallback xmlns="">
          <p:sp>
            <p:nvSpPr>
              <p:cNvPr id="9" name="正方形/長方形 9">
                <a:extLst>
                  <a:ext uri="{FF2B5EF4-FFF2-40B4-BE49-F238E27FC236}">
                    <a16:creationId xmlns:a16="http://schemas.microsoft.com/office/drawing/2014/main" id="{DB8E60E0-6654-4101-BFE4-34AEE4E63DBD}"/>
                  </a:ext>
                </a:extLst>
              </p:cNvPr>
              <p:cNvSpPr>
                <a:spLocks noRot="1" noChangeAspect="1" noMove="1" noResize="1" noEditPoints="1" noAdjustHandles="1" noChangeArrowheads="1" noChangeShapeType="1" noTextEdit="1"/>
              </p:cNvSpPr>
              <p:nvPr/>
            </p:nvSpPr>
            <p:spPr bwMode="auto">
              <a:xfrm>
                <a:off x="0" y="591710"/>
                <a:ext cx="7162800" cy="461665"/>
              </a:xfrm>
              <a:prstGeom prst="rect">
                <a:avLst/>
              </a:prstGeom>
              <a:blipFill>
                <a:blip r:embed="rId3"/>
                <a:stretch>
                  <a:fillRect l="-1277" t="-14474"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ja-JP" altLang="en-US">
                    <a:noFill/>
                  </a:rPr>
                  <a:t> </a:t>
                </a:r>
              </a:p>
            </p:txBody>
          </p:sp>
        </mc:Fallback>
      </mc:AlternateContent>
      <p:pic>
        <p:nvPicPr>
          <p:cNvPr id="11" name="図 10" descr="グラフ&#10;&#10;自動的に生成された説明">
            <a:extLst>
              <a:ext uri="{FF2B5EF4-FFF2-40B4-BE49-F238E27FC236}">
                <a16:creationId xmlns:a16="http://schemas.microsoft.com/office/drawing/2014/main" id="{24105A11-DB18-4FC7-98D3-CED268A9E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74" y="1509136"/>
            <a:ext cx="4474226" cy="3839727"/>
          </a:xfrm>
          <a:prstGeom prst="rect">
            <a:avLst/>
          </a:prstGeom>
        </p:spPr>
      </p:pic>
      <p:sp>
        <p:nvSpPr>
          <p:cNvPr id="13" name="テキスト ボックス 1">
            <a:extLst>
              <a:ext uri="{FF2B5EF4-FFF2-40B4-BE49-F238E27FC236}">
                <a16:creationId xmlns:a16="http://schemas.microsoft.com/office/drawing/2014/main" id="{7DD5FD96-E936-4646-B74E-76DC706E44DE}"/>
              </a:ext>
            </a:extLst>
          </p:cNvPr>
          <p:cNvSpPr txBox="1">
            <a:spLocks noChangeArrowheads="1"/>
          </p:cNvSpPr>
          <p:nvPr/>
        </p:nvSpPr>
        <p:spPr bwMode="auto">
          <a:xfrm>
            <a:off x="-1" y="1032625"/>
            <a:ext cx="54282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tabLst>
                <a:tab pos="358775"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tabLst>
                <a:tab pos="358775"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tabLst>
                <a:tab pos="358775"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9pPr>
          </a:lstStyle>
          <a:p>
            <a:pPr indent="-216000" eaLnBrk="1" hangingPunct="1">
              <a:spcBef>
                <a:spcPct val="0"/>
              </a:spcBef>
              <a:buClr>
                <a:schemeClr val="tx1"/>
              </a:buClr>
            </a:pPr>
            <a:r>
              <a:rPr lang="ja-JP" altLang="en-US" sz="2400" b="1" dirty="0">
                <a:latin typeface="Arial" panose="020B0604020202020204" pitchFamily="34" charset="0"/>
                <a:cs typeface="Arial" panose="020B0604020202020204" pitchFamily="34" charset="0"/>
              </a:rPr>
              <a:t>安定 </a:t>
            </a:r>
            <a:r>
              <a:rPr lang="ja-JP" altLang="en-US" sz="2400" b="1" dirty="0">
                <a:latin typeface="Times New Roman" panose="02020603050405020304" pitchFamily="18" charset="0"/>
                <a:cs typeface="Times New Roman" panose="02020603050405020304" pitchFamily="18" charset="0"/>
              </a:rPr>
              <a:t>（</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0.004</a:t>
            </a:r>
            <a:r>
              <a:rPr lang="ja-JP" altLang="en-US" sz="2400" b="1" dirty="0">
                <a:latin typeface="Times New Roman" panose="02020603050405020304" pitchFamily="18" charset="0"/>
                <a:cs typeface="Times New Roman" panose="02020603050405020304" pitchFamily="18" charset="0"/>
              </a:rPr>
              <a:t>，</a:t>
            </a:r>
            <a:r>
              <a:rPr lang="en-US" altLang="ja-JP" sz="2400" b="1" i="1" baseline="-25000" dirty="0">
                <a:latin typeface="Times New Roman" panose="02020603050405020304" pitchFamily="18" charset="0"/>
                <a:cs typeface="Times New Roman" panose="02020603050405020304" pitchFamily="18" charset="0"/>
              </a:rPr>
              <a: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0.003</a:t>
            </a:r>
            <a:r>
              <a:rPr lang="ja-JP" altLang="en-US" sz="2400" b="1" dirty="0">
                <a:latin typeface="Times New Roman" panose="02020603050405020304" pitchFamily="18" charset="0"/>
                <a:cs typeface="Times New Roman" panose="02020603050405020304" pitchFamily="18" charset="0"/>
              </a:rPr>
              <a:t>）</a:t>
            </a:r>
            <a:endParaRPr lang="en-US" altLang="ja-JP" sz="2400" b="1" dirty="0">
              <a:latin typeface="Arial" panose="020B0604020202020204" pitchFamily="34" charset="0"/>
              <a:cs typeface="Arial" panose="020B0604020202020204" pitchFamily="34" charset="0"/>
            </a:endParaRPr>
          </a:p>
        </p:txBody>
      </p:sp>
      <p:pic>
        <p:nvPicPr>
          <p:cNvPr id="18" name="図 17" descr="グラフ, 折れ線グラフ, ヒストグラム&#10;&#10;自動的に生成された説明">
            <a:extLst>
              <a:ext uri="{FF2B5EF4-FFF2-40B4-BE49-F238E27FC236}">
                <a16:creationId xmlns:a16="http://schemas.microsoft.com/office/drawing/2014/main" id="{AB8423FC-FCF2-494A-8BF0-D3B169364EE2}"/>
              </a:ext>
            </a:extLst>
          </p:cNvPr>
          <p:cNvPicPr>
            <a:picLocks noChangeAspect="1"/>
          </p:cNvPicPr>
          <p:nvPr/>
        </p:nvPicPr>
        <p:blipFill rotWithShape="1">
          <a:blip r:embed="rId5">
            <a:extLst>
              <a:ext uri="{28A0092B-C50C-407E-A947-70E740481C1C}">
                <a14:useLocalDpi xmlns:a14="http://schemas.microsoft.com/office/drawing/2010/main" val="0"/>
              </a:ext>
            </a:extLst>
          </a:blip>
          <a:srcRect l="12500" t="2012" r="9167"/>
          <a:stretch/>
        </p:blipFill>
        <p:spPr>
          <a:xfrm>
            <a:off x="86677" y="1645085"/>
            <a:ext cx="4496420" cy="4283660"/>
          </a:xfrm>
          <a:prstGeom prst="rect">
            <a:avLst/>
          </a:prstGeom>
        </p:spPr>
      </p:pic>
      <p:sp>
        <p:nvSpPr>
          <p:cNvPr id="21" name="正方形/長方形 11">
            <a:extLst>
              <a:ext uri="{FF2B5EF4-FFF2-40B4-BE49-F238E27FC236}">
                <a16:creationId xmlns:a16="http://schemas.microsoft.com/office/drawing/2014/main" id="{25C0E0D6-5F15-41F5-B8F1-44404F153CC9}"/>
              </a:ext>
            </a:extLst>
          </p:cNvPr>
          <p:cNvSpPr>
            <a:spLocks noChangeArrowheads="1"/>
          </p:cNvSpPr>
          <p:nvPr/>
        </p:nvSpPr>
        <p:spPr bwMode="auto">
          <a:xfrm>
            <a:off x="186392" y="5861059"/>
            <a:ext cx="8771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cs typeface="Arial" panose="020B0604020202020204" pitchFamily="34" charset="0"/>
              </a:rPr>
              <a:t>両者の値が定量的に一致</a:t>
            </a:r>
            <a:endParaRPr lang="en-US" altLang="ja-JP" sz="2400" b="1" dirty="0">
              <a:cs typeface="Arial" panose="020B0604020202020204" pitchFamily="34" charset="0"/>
            </a:endParaRPr>
          </a:p>
          <a:p>
            <a:pPr algn="ctr" eaLnBrk="1" hangingPunct="1"/>
            <a:r>
              <a:rPr lang="ja-JP" altLang="en-US" sz="2400" b="1" dirty="0">
                <a:cs typeface="Arial" panose="020B0604020202020204" pitchFamily="34" charset="0"/>
              </a:rPr>
              <a:t>（誤差は約</a:t>
            </a:r>
            <a:r>
              <a:rPr lang="en-US" altLang="ja-JP" sz="2400" b="1" dirty="0">
                <a:latin typeface="Times New Roman" panose="02020603050405020304" pitchFamily="18" charset="0"/>
                <a:cs typeface="Times New Roman" panose="02020603050405020304" pitchFamily="18" charset="0"/>
              </a:rPr>
              <a:t>3%</a:t>
            </a:r>
            <a:r>
              <a:rPr lang="ja-JP" altLang="en-US" sz="2400" b="1" dirty="0">
                <a:latin typeface="Times New Roman" panose="02020603050405020304" pitchFamily="18" charset="0"/>
                <a:cs typeface="Times New Roman" panose="02020603050405020304" pitchFamily="18" charset="0"/>
              </a:rPr>
              <a:t>）</a:t>
            </a:r>
            <a:endParaRPr lang="en-US" altLang="ja-JP" sz="2400" b="1" dirty="0">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10</a:t>
            </a:fld>
            <a:endParaRPr kumimoji="1" lang="ja-JP" altLang="en-US" dirty="0"/>
          </a:p>
        </p:txBody>
      </p:sp>
      <p:pic>
        <p:nvPicPr>
          <p:cNvPr id="10" name="図 9">
            <a:extLst>
              <a:ext uri="{FF2B5EF4-FFF2-40B4-BE49-F238E27FC236}">
                <a16:creationId xmlns:a16="http://schemas.microsoft.com/office/drawing/2014/main" id="{4AB1D159-35C7-4E45-A7A4-D460FC0587BA}"/>
              </a:ext>
            </a:extLst>
          </p:cNvPr>
          <p:cNvPicPr>
            <a:picLocks noChangeAspect="1"/>
          </p:cNvPicPr>
          <p:nvPr/>
        </p:nvPicPr>
        <p:blipFill rotWithShape="1">
          <a:blip r:embed="rId6">
            <a:extLst>
              <a:ext uri="{28A0092B-C50C-407E-A947-70E740481C1C}">
                <a14:useLocalDpi xmlns:a14="http://schemas.microsoft.com/office/drawing/2010/main" val="0"/>
              </a:ext>
            </a:extLst>
          </a:blip>
          <a:srcRect l="7961" t="6701" r="7476" b="3431"/>
          <a:stretch/>
        </p:blipFill>
        <p:spPr>
          <a:xfrm>
            <a:off x="4594194" y="1806191"/>
            <a:ext cx="4549806" cy="4019184"/>
          </a:xfrm>
          <a:prstGeom prst="rect">
            <a:avLst/>
          </a:prstGeom>
        </p:spPr>
      </p:pic>
    </p:spTree>
    <p:extLst>
      <p:ext uri="{BB962C8B-B14F-4D97-AF65-F5344CB8AC3E}">
        <p14:creationId xmlns:p14="http://schemas.microsoft.com/office/powerpoint/2010/main" val="2046267672"/>
      </p:ext>
    </p:extLst>
  </p:cSld>
  <p:clrMapOvr>
    <a:masterClrMapping/>
  </p:clrMapOvr>
  <mc:AlternateContent xmlns:mc="http://schemas.openxmlformats.org/markup-compatibility/2006" xmlns:p14="http://schemas.microsoft.com/office/powerpoint/2010/main">
    <mc:Choice Requires="p14">
      <p:transition spd="slow" p14:dur="2000" advTm="305"/>
    </mc:Choice>
    <mc:Fallback xmlns="">
      <p:transition spd="slow" advTm="3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実験結果</a:t>
            </a:r>
            <a:r>
              <a:rPr lang="ja-JP" altLang="en-US" sz="3600" b="1" dirty="0" err="1">
                <a:latin typeface="+mj-ea"/>
              </a:rPr>
              <a:t>ー</a:t>
            </a:r>
            <a:r>
              <a:rPr lang="ja-JP" altLang="en-US" sz="3600" b="1" dirty="0">
                <a:latin typeface="+mj-ea"/>
              </a:rPr>
              <a:t>システムが不安定な場合ー　</a:t>
            </a:r>
          </a:p>
        </p:txBody>
      </p:sp>
      <mc:AlternateContent xmlns:mc="http://schemas.openxmlformats.org/markup-compatibility/2006" xmlns:a14="http://schemas.microsoft.com/office/drawing/2010/main">
        <mc:Choice Requires="a14">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599601"/>
                <a:ext cx="7162800"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実験条件（</a:t>
                </a:r>
                <a14:m>
                  <m:oMath xmlns:m="http://schemas.openxmlformats.org/officeDocument/2006/math">
                    <m:acc>
                      <m:accPr>
                        <m:chr m:val="̅"/>
                        <m:ctrlPr>
                          <a:rPr lang="ja-JP" altLang="en-US" sz="2400" b="1" i="1">
                            <a:latin typeface="Cambria Math" panose="02040503050406030204" pitchFamily="18" charset="0"/>
                            <a:cs typeface="Times New Roman" panose="02020603050405020304" pitchFamily="18" charset="0"/>
                          </a:rPr>
                        </m:ctrlPr>
                      </m:accPr>
                      <m:e>
                        <m:sSub>
                          <m:sSubPr>
                            <m:ctrlPr>
                              <a:rPr lang="en-US" altLang="ja-JP" sz="2400" b="1" i="1">
                                <a:latin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cs typeface="Times New Roman" panose="02020603050405020304" pitchFamily="18" charset="0"/>
                              </a:rPr>
                              <m:t>𝑴</m:t>
                            </m:r>
                          </m:sub>
                        </m:sSub>
                      </m:e>
                    </m:acc>
                    <m:r>
                      <a:rPr lang="en-US" altLang="ja-JP" sz="2400" b="1" i="1">
                        <a:latin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cs typeface="Times New Roman" panose="02020603050405020304" pitchFamily="18" charset="0"/>
                      </a:rPr>
                      <m:t>𝟐𝟎</m:t>
                    </m:r>
                  </m:oMath>
                </a14:m>
                <a:r>
                  <a:rPr lang="en-US" altLang="ja-JP" sz="2400" b="1" dirty="0">
                    <a:latin typeface="Times New Roman" panose="02020603050405020304" pitchFamily="18" charset="0"/>
                    <a:cs typeface="Times New Roman" panose="02020603050405020304" pitchFamily="18" charset="0"/>
                  </a:rPr>
                  <a:t> rad/s</a:t>
                </a:r>
                <a:r>
                  <a:rPr lang="ja-JP" altLang="en-US" sz="2400"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ja-JP" sz="2400" b="1" i="1">
                            <a:latin typeface="Cambria Math" panose="02040503050406030204" pitchFamily="18" charset="0"/>
                          </a:rPr>
                        </m:ctrlPr>
                      </m:sSupPr>
                      <m:e>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𝑨</m:t>
                            </m:r>
                          </m:e>
                          <m:sub>
                            <m:r>
                              <a:rPr lang="ja-JP" altLang="en-US" sz="2400" b="1" i="1">
                                <a:latin typeface="Cambria Math" panose="02040503050406030204" pitchFamily="18" charset="0"/>
                              </a:rPr>
                              <m:t>𝝎</m:t>
                            </m:r>
                          </m:sub>
                        </m:sSub>
                      </m:e>
                      <m:sup>
                        <m:r>
                          <a:rPr lang="en-US" altLang="ja-JP" sz="2400" b="1" i="1">
                            <a:latin typeface="Cambria Math" panose="02040503050406030204" pitchFamily="18" charset="0"/>
                            <a:ea typeface="Cambria Math" panose="02040503050406030204" pitchFamily="18" charset="0"/>
                          </a:rPr>
                          <m:t>∗</m:t>
                        </m:r>
                      </m:sup>
                    </m:sSup>
                    <m:r>
                      <a:rPr lang="en-US" altLang="ja-JP" sz="2400" b="1" i="1">
                        <a:latin typeface="Cambria Math" panose="02040503050406030204" pitchFamily="18" charset="0"/>
                        <a:ea typeface="Cambria Math" panose="02040503050406030204" pitchFamily="18" charset="0"/>
                      </a:rPr>
                      <m:t>=</m:t>
                    </m:r>
                    <m:r>
                      <a:rPr lang="en-US" altLang="ja-JP" sz="2400" b="1" i="1">
                        <a:latin typeface="Cambria Math" panose="02040503050406030204" pitchFamily="18" charset="0"/>
                        <a:ea typeface="Cambria Math" panose="02040503050406030204" pitchFamily="18" charset="0"/>
                      </a:rPr>
                      <m:t>𝟓</m:t>
                    </m:r>
                  </m:oMath>
                </a14:m>
                <a:r>
                  <a:rPr lang="en-US" altLang="ja-JP" sz="2400" b="1" dirty="0">
                    <a:latin typeface="Times New Roman" panose="02020603050405020304" pitchFamily="18" charset="0"/>
                    <a:cs typeface="Times New Roman" panose="02020603050405020304" pitchFamily="18" charset="0"/>
                  </a:rPr>
                  <a:t> rad/s</a:t>
                </a:r>
                <a:r>
                  <a:rPr lang="ja-JP" altLang="en-US" sz="2400" b="1" dirty="0">
                    <a:latin typeface="Times New Roman" panose="02020603050405020304" pitchFamily="18" charset="0"/>
                    <a:cs typeface="Times New Roman" panose="02020603050405020304" pitchFamily="18" charset="0"/>
                  </a:rPr>
                  <a:t>）</a:t>
                </a:r>
              </a:p>
            </p:txBody>
          </p:sp>
        </mc:Choice>
        <mc:Fallback xmlns="">
          <p:sp>
            <p:nvSpPr>
              <p:cNvPr id="9" name="正方形/長方形 9">
                <a:extLst>
                  <a:ext uri="{FF2B5EF4-FFF2-40B4-BE49-F238E27FC236}">
                    <a16:creationId xmlns:a16="http://schemas.microsoft.com/office/drawing/2014/main" id="{DB8E60E0-6654-4101-BFE4-34AEE4E63DBD}"/>
                  </a:ext>
                </a:extLst>
              </p:cNvPr>
              <p:cNvSpPr>
                <a:spLocks noRot="1" noChangeAspect="1" noMove="1" noResize="1" noEditPoints="1" noAdjustHandles="1" noChangeArrowheads="1" noChangeShapeType="1" noTextEdit="1"/>
              </p:cNvSpPr>
              <p:nvPr/>
            </p:nvSpPr>
            <p:spPr bwMode="auto">
              <a:xfrm>
                <a:off x="0" y="599601"/>
                <a:ext cx="7162800" cy="461665"/>
              </a:xfrm>
              <a:prstGeom prst="rect">
                <a:avLst/>
              </a:prstGeom>
              <a:blipFill>
                <a:blip r:embed="rId3"/>
                <a:stretch>
                  <a:fillRect l="-1277" t="-14474"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ja-JP" altLang="en-US">
                    <a:noFill/>
                  </a:rPr>
                  <a:t> </a:t>
                </a:r>
              </a:p>
            </p:txBody>
          </p:sp>
        </mc:Fallback>
      </mc:AlternateContent>
      <p:sp>
        <p:nvSpPr>
          <p:cNvPr id="12" name="テキスト ボックス 1">
            <a:extLst>
              <a:ext uri="{FF2B5EF4-FFF2-40B4-BE49-F238E27FC236}">
                <a16:creationId xmlns:a16="http://schemas.microsoft.com/office/drawing/2014/main" id="{2818EBD7-C95D-40E3-94D0-657A8E06BBEA}"/>
              </a:ext>
            </a:extLst>
          </p:cNvPr>
          <p:cNvSpPr txBox="1">
            <a:spLocks noChangeArrowheads="1"/>
          </p:cNvSpPr>
          <p:nvPr/>
        </p:nvSpPr>
        <p:spPr bwMode="auto">
          <a:xfrm>
            <a:off x="0" y="1122821"/>
            <a:ext cx="5538119" cy="461665"/>
          </a:xfrm>
          <a:prstGeom prst="rect">
            <a:avLst/>
          </a:prstGeom>
          <a:solidFill>
            <a:schemeClr val="bg1"/>
          </a:solidFill>
          <a:ln>
            <a:noFill/>
          </a:ln>
        </p:spPr>
        <p:txBody>
          <a:bodyPr wrap="square">
            <a:spAutoFit/>
          </a:bodyPr>
          <a:lstStyle>
            <a:lvl1pPr marL="285750" indent="-285750" eaLnBrk="0" hangingPunct="0">
              <a:spcBef>
                <a:spcPct val="20000"/>
              </a:spcBef>
              <a:buFont typeface="Arial" panose="020B0604020202020204" pitchFamily="34" charset="0"/>
              <a:buChar char="•"/>
              <a:tabLst>
                <a:tab pos="358775"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tabLst>
                <a:tab pos="358775"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tabLst>
                <a:tab pos="358775"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9pPr>
          </a:lstStyle>
          <a:p>
            <a:pPr indent="-216000" eaLnBrk="1" hangingPunct="1">
              <a:spcBef>
                <a:spcPct val="0"/>
              </a:spcBef>
              <a:buClr>
                <a:schemeClr val="tx1"/>
              </a:buClr>
            </a:pPr>
            <a:r>
              <a:rPr lang="en-US" altLang="ja-JP" sz="2400" b="1" dirty="0">
                <a:latin typeface="Times New Roman" panose="02020603050405020304" pitchFamily="18" charset="0"/>
                <a:cs typeface="Times New Roman" panose="02020603050405020304" pitchFamily="18" charset="0"/>
              </a:rPr>
              <a:t>PI</a:t>
            </a:r>
            <a:r>
              <a:rPr lang="ja-JP" altLang="en-US" sz="2400" b="1" dirty="0">
                <a:latin typeface="Arial" panose="020B0604020202020204" pitchFamily="34" charset="0"/>
                <a:cs typeface="Arial" panose="020B0604020202020204" pitchFamily="34" charset="0"/>
              </a:rPr>
              <a:t>ゲイン（</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0.004</a:t>
            </a:r>
            <a:r>
              <a:rPr lang="ja-JP" altLang="en-US" sz="2400" b="1" dirty="0">
                <a:latin typeface="Times New Roman" panose="02020603050405020304" pitchFamily="18" charset="0"/>
                <a:cs typeface="Times New Roman" panose="02020603050405020304" pitchFamily="18" charset="0"/>
              </a:rPr>
              <a:t>，</a:t>
            </a:r>
            <a:r>
              <a:rPr lang="en-US" altLang="ja-JP" sz="2400" b="1" i="1" baseline="-25000" dirty="0">
                <a:latin typeface="Times New Roman" panose="02020603050405020304" pitchFamily="18" charset="0"/>
                <a:cs typeface="Times New Roman" panose="02020603050405020304" pitchFamily="18" charset="0"/>
              </a:rPr>
              <a: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0.005</a:t>
            </a:r>
            <a:r>
              <a:rPr lang="ja-JP" altLang="en-US" sz="2400" b="1" dirty="0">
                <a:latin typeface="Times New Roman" panose="02020603050405020304" pitchFamily="18" charset="0"/>
                <a:cs typeface="Times New Roman" panose="02020603050405020304" pitchFamily="18" charset="0"/>
              </a:rPr>
              <a:t>）</a:t>
            </a:r>
            <a:endParaRPr lang="en-US" altLang="ja-JP" sz="2400" b="1" dirty="0">
              <a:latin typeface="Arial" panose="020B0604020202020204" pitchFamily="34" charset="0"/>
              <a:cs typeface="Arial" panose="020B0604020202020204" pitchFamily="34" charset="0"/>
            </a:endParaRPr>
          </a:p>
        </p:txBody>
      </p:sp>
      <p:pic>
        <p:nvPicPr>
          <p:cNvPr id="14" name="図 13" descr="グラフ&#10;&#10;自動的に生成された説明">
            <a:extLst>
              <a:ext uri="{FF2B5EF4-FFF2-40B4-BE49-F238E27FC236}">
                <a16:creationId xmlns:a16="http://schemas.microsoft.com/office/drawing/2014/main" id="{F8679FA4-BA90-47B9-9AA3-3712DF54E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30341"/>
            <a:ext cx="5694218" cy="3662324"/>
          </a:xfrm>
          <a:prstGeom prst="rect">
            <a:avLst/>
          </a:prstGeom>
        </p:spPr>
      </p:pic>
      <p:sp>
        <p:nvSpPr>
          <p:cNvPr id="15" name="正方形/長方形 11">
            <a:extLst>
              <a:ext uri="{FF2B5EF4-FFF2-40B4-BE49-F238E27FC236}">
                <a16:creationId xmlns:a16="http://schemas.microsoft.com/office/drawing/2014/main" id="{D0EDA748-4E50-4163-8CE4-7F150786B513}"/>
              </a:ext>
            </a:extLst>
          </p:cNvPr>
          <p:cNvSpPr>
            <a:spLocks noChangeArrowheads="1"/>
          </p:cNvSpPr>
          <p:nvPr/>
        </p:nvSpPr>
        <p:spPr bwMode="auto">
          <a:xfrm>
            <a:off x="134300" y="5538521"/>
            <a:ext cx="887539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t>振幅が目標値に収束せずに振動</a:t>
            </a:r>
            <a:endParaRPr lang="en-US" altLang="ja-JP" sz="2400" b="1" dirty="0"/>
          </a:p>
          <a:p>
            <a:pPr algn="ctr">
              <a:buNone/>
            </a:pP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ja-JP" altLang="en-US" sz="2400" b="1" dirty="0">
                <a:latin typeface="Times New Roman" panose="02020603050405020304" pitchFamily="18" charset="0"/>
                <a:cs typeface="Times New Roman" panose="02020603050405020304" pitchFamily="18" charset="0"/>
              </a:rPr>
              <a:t>＜</a:t>
            </a:r>
            <a:r>
              <a:rPr lang="en-US" altLang="ja-JP" sz="2400" b="1" i="1" baseline="-25000" dirty="0">
                <a:latin typeface="Times New Roman" panose="02020603050405020304" pitchFamily="18" charset="0"/>
                <a:cs typeface="Times New Roman" panose="02020603050405020304" pitchFamily="18" charset="0"/>
              </a:rPr>
              <a: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の際，システムは不安定となる</a:t>
            </a:r>
            <a:endParaRPr lang="ja-JP" altLang="en-US" sz="24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11</a:t>
            </a:fld>
            <a:endParaRPr kumimoji="1" lang="ja-JP" altLang="en-US" dirty="0"/>
          </a:p>
        </p:txBody>
      </p:sp>
      <mc:AlternateContent xmlns:mc="http://schemas.openxmlformats.org/markup-compatibility/2006" xmlns:a14="http://schemas.microsoft.com/office/drawing/2010/main">
        <mc:Choice Requires="a14">
          <p:sp>
            <p:nvSpPr>
              <p:cNvPr id="8" name="正方形/長方形 7"/>
              <p:cNvSpPr/>
              <p:nvPr/>
            </p:nvSpPr>
            <p:spPr>
              <a:xfrm>
                <a:off x="5929155" y="2867265"/>
                <a:ext cx="3559090" cy="1245406"/>
              </a:xfrm>
              <a:prstGeom prst="rect">
                <a:avLst/>
              </a:prstGeom>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latin typeface="ＭＳ Ｐゴシック" panose="020B0600070205080204" pitchFamily="50" charset="-128"/>
                    <a:ea typeface="ＭＳ Ｐゴシック" panose="020B0600070205080204" pitchFamily="50" charset="-128"/>
                  </a:rPr>
                  <a:t>黒線：振幅の推定値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p:txBody>
          </p:sp>
        </mc:Choice>
        <mc:Fallback xmlns="">
          <p:sp>
            <p:nvSpPr>
              <p:cNvPr id="8" name="正方形/長方形 7"/>
              <p:cNvSpPr>
                <a:spLocks noRot="1" noChangeAspect="1" noMove="1" noResize="1" noEditPoints="1" noAdjustHandles="1" noChangeArrowheads="1" noChangeShapeType="1" noTextEdit="1"/>
              </p:cNvSpPr>
              <p:nvPr/>
            </p:nvSpPr>
            <p:spPr>
              <a:xfrm>
                <a:off x="5929155" y="2867265"/>
                <a:ext cx="3559090" cy="1245406"/>
              </a:xfrm>
              <a:prstGeom prst="rect">
                <a:avLst/>
              </a:prstGeom>
              <a:blipFill>
                <a:blip r:embed="rId5"/>
                <a:stretch>
                  <a:fillRect l="-2744" t="-5366" b="-102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48443762"/>
      </p:ext>
    </p:extLst>
  </p:cSld>
  <p:clrMapOvr>
    <a:masterClrMapping/>
  </p:clrMapOvr>
  <mc:AlternateContent xmlns:mc="http://schemas.openxmlformats.org/markup-compatibility/2006" xmlns:p14="http://schemas.microsoft.com/office/powerpoint/2010/main">
    <mc:Choice Requires="p14">
      <p:transition spd="slow" p14:dur="2000" advTm="29617"/>
    </mc:Choice>
    <mc:Fallback xmlns="">
      <p:transition spd="slow" advTm="296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9206144" cy="720725"/>
          </a:xfrm>
        </p:spPr>
        <p:txBody>
          <a:bodyPr rtlCol="0">
            <a:noAutofit/>
          </a:bodyPr>
          <a:lstStyle/>
          <a:p>
            <a:pPr>
              <a:defRPr/>
            </a:pPr>
            <a:r>
              <a:rPr lang="ja-JP" altLang="en-US" sz="3600" b="1" dirty="0">
                <a:latin typeface="+mj-ea"/>
              </a:rPr>
              <a:t>定常発振制御系の安定条件（従来研究</a:t>
            </a:r>
            <a:r>
              <a:rPr lang="en-US" altLang="ja-JP" sz="3600" b="1" baseline="30000" dirty="0">
                <a:latin typeface="+mj-ea"/>
              </a:rPr>
              <a:t>[4]</a:t>
            </a:r>
            <a:r>
              <a:rPr lang="ja-JP" altLang="en-US" sz="3600" b="1" dirty="0">
                <a:latin typeface="+mj-ea"/>
              </a:rPr>
              <a:t>）　</a:t>
            </a:r>
          </a:p>
        </p:txBody>
      </p:sp>
      <p:sp>
        <p:nvSpPr>
          <p:cNvPr id="8" name="正方形/長方形 7"/>
          <p:cNvSpPr/>
          <p:nvPr/>
        </p:nvSpPr>
        <p:spPr>
          <a:xfrm>
            <a:off x="91440" y="866004"/>
            <a:ext cx="8919556" cy="333192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正方形/長方形 6"/>
          <p:cNvSpPr>
            <a:spLocks noChangeArrowheads="1"/>
          </p:cNvSpPr>
          <p:nvPr/>
        </p:nvSpPr>
        <p:spPr bwMode="auto">
          <a:xfrm>
            <a:off x="407740" y="618993"/>
            <a:ext cx="2658100" cy="523220"/>
          </a:xfrm>
          <a:prstGeom prst="rect">
            <a:avLst/>
          </a:prstGeom>
          <a:solidFill>
            <a:schemeClr val="bg1"/>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1" dirty="0"/>
              <a:t>二次振動モデル</a:t>
            </a:r>
          </a:p>
        </p:txBody>
      </p:sp>
      <p:sp>
        <p:nvSpPr>
          <p:cNvPr id="16" name="テキスト ボックス 6"/>
          <p:cNvSpPr txBox="1">
            <a:spLocks noChangeArrowheads="1"/>
          </p:cNvSpPr>
          <p:nvPr/>
        </p:nvSpPr>
        <p:spPr bwMode="auto">
          <a:xfrm>
            <a:off x="193895" y="2861263"/>
            <a:ext cx="30740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000" b="1" i="1" dirty="0" err="1">
                <a:latin typeface="Times New Roman" panose="02020603050405020304" pitchFamily="18" charset="0"/>
                <a:cs typeface="Times New Roman" panose="02020603050405020304" pitchFamily="18" charset="0"/>
              </a:rPr>
              <a:t>ω</a:t>
            </a:r>
            <a:r>
              <a:rPr lang="en-US" altLang="ja-JP" sz="1200" b="1" i="1" dirty="0" err="1">
                <a:latin typeface="Times New Roman" panose="02020603050405020304" pitchFamily="18" charset="0"/>
                <a:cs typeface="Times New Roman" panose="02020603050405020304" pitchFamily="18" charset="0"/>
              </a:rPr>
              <a:t>n</a:t>
            </a:r>
            <a:r>
              <a:rPr lang="ja-JP" altLang="en-US" sz="2000" b="1" dirty="0">
                <a:latin typeface="Arial" charset="0"/>
              </a:rPr>
              <a:t>：固有角振動数</a:t>
            </a:r>
            <a:endParaRPr lang="en-US" altLang="ja-JP" sz="2000" b="1" dirty="0">
              <a:latin typeface="Arial" charset="0"/>
            </a:endParaRPr>
          </a:p>
          <a:p>
            <a:pPr eaLnBrk="1" hangingPunct="1">
              <a:spcBef>
                <a:spcPct val="0"/>
              </a:spcBef>
              <a:buFontTx/>
              <a:buNone/>
            </a:pPr>
            <a:r>
              <a:rPr lang="en-US" altLang="ja-JP" sz="2000" b="1" i="1" dirty="0">
                <a:latin typeface="Times New Roman" panose="02020603050405020304" pitchFamily="18" charset="0"/>
                <a:cs typeface="Times New Roman" panose="02020603050405020304" pitchFamily="18" charset="0"/>
              </a:rPr>
              <a:t>ζ</a:t>
            </a:r>
            <a:r>
              <a:rPr lang="ja-JP" altLang="en-US" sz="2000" b="1" i="1" dirty="0">
                <a:latin typeface="Arial" charset="0"/>
              </a:rPr>
              <a:t>　</a:t>
            </a:r>
            <a:r>
              <a:rPr lang="ja-JP" altLang="en-US" sz="2000" b="1" dirty="0">
                <a:latin typeface="Arial" charset="0"/>
              </a:rPr>
              <a:t>：減衰比</a:t>
            </a:r>
            <a:endParaRPr lang="en-US" altLang="ja-JP" sz="2000" b="1" dirty="0">
              <a:latin typeface="Arial" charset="0"/>
            </a:endParaRPr>
          </a:p>
          <a:p>
            <a:pPr eaLnBrk="1" hangingPunct="1">
              <a:spcBef>
                <a:spcPct val="0"/>
              </a:spcBef>
              <a:buFontTx/>
              <a:buNone/>
            </a:pPr>
            <a:r>
              <a:rPr lang="en-US" altLang="ja-JP" sz="2000" b="1" i="1" dirty="0">
                <a:latin typeface="Times New Roman" panose="02020603050405020304" pitchFamily="18" charset="0"/>
                <a:cs typeface="Times New Roman" panose="02020603050405020304" pitchFamily="18" charset="0"/>
              </a:rPr>
              <a:t>α</a:t>
            </a:r>
            <a:r>
              <a:rPr lang="ja-JP" altLang="en-US" sz="2000" b="1" i="1" dirty="0">
                <a:latin typeface="Arial" charset="0"/>
              </a:rPr>
              <a:t>　</a:t>
            </a:r>
            <a:r>
              <a:rPr lang="ja-JP" altLang="en-US" sz="2000" b="1" dirty="0">
                <a:latin typeface="Arial" charset="0"/>
              </a:rPr>
              <a:t>：実数</a:t>
            </a:r>
            <a:endParaRPr lang="en-US" altLang="ja-JP" sz="2000" b="1" dirty="0">
              <a:latin typeface="Arial" charset="0"/>
            </a:endParaRPr>
          </a:p>
        </p:txBody>
      </p:sp>
      <p:sp>
        <p:nvSpPr>
          <p:cNvPr id="17" name="テキスト ボックス 6"/>
          <p:cNvSpPr txBox="1">
            <a:spLocks noChangeArrowheads="1"/>
          </p:cNvSpPr>
          <p:nvPr/>
        </p:nvSpPr>
        <p:spPr bwMode="auto">
          <a:xfrm>
            <a:off x="0" y="1098598"/>
            <a:ext cx="1800225" cy="43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dirty="0">
                <a:latin typeface="Arial" charset="0"/>
              </a:rPr>
              <a:t>【</a:t>
            </a:r>
            <a:r>
              <a:rPr lang="ja-JP" altLang="en-US" sz="2400" dirty="0">
                <a:latin typeface="Arial" charset="0"/>
              </a:rPr>
              <a:t>伝達関数</a:t>
            </a:r>
            <a:r>
              <a:rPr lang="en-US" altLang="ja-JP" sz="2400" dirty="0">
                <a:latin typeface="Arial" charset="0"/>
              </a:rPr>
              <a:t>】</a:t>
            </a:r>
            <a:endParaRPr lang="ja-JP" altLang="en-US" sz="2400" dirty="0">
              <a:latin typeface="Arial" charset="0"/>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772" y="1165430"/>
            <a:ext cx="4254221" cy="2932572"/>
          </a:xfrm>
          <a:prstGeom prst="rect">
            <a:avLst/>
          </a:prstGeom>
        </p:spPr>
      </p:pic>
      <mc:AlternateContent xmlns:mc="http://schemas.openxmlformats.org/markup-compatibility/2006" xmlns:a14="http://schemas.microsoft.com/office/drawing/2010/main">
        <mc:Choice Requires="a14">
          <p:sp>
            <p:nvSpPr>
              <p:cNvPr id="2" name="正方形/長方形 1"/>
              <p:cNvSpPr/>
              <p:nvPr/>
            </p:nvSpPr>
            <p:spPr>
              <a:xfrm>
                <a:off x="92445" y="1597977"/>
                <a:ext cx="4362413" cy="84837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ja-JP" sz="2400" b="1" i="1" smtClean="0">
                          <a:latin typeface="Cambria Math" panose="02040503050406030204" pitchFamily="18" charset="0"/>
                        </a:rPr>
                        <m:t>𝑷</m:t>
                      </m:r>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r>
                        <a:rPr lang="en-US" altLang="ja-JP" sz="2400" b="1" i="1" smtClean="0">
                          <a:latin typeface="Cambria Math" panose="02040503050406030204" pitchFamily="18" charset="0"/>
                          <a:ea typeface="Cambria Math" panose="02040503050406030204" pitchFamily="18" charset="0"/>
                        </a:rPr>
                        <m:t>=</m:t>
                      </m:r>
                      <m:f>
                        <m:fPr>
                          <m:ctrlPr>
                            <a:rPr lang="en-US" altLang="ja-JP" sz="2400" b="1" i="1" smtClean="0">
                              <a:latin typeface="Cambria Math" panose="02040503050406030204" pitchFamily="18" charset="0"/>
                              <a:ea typeface="Cambria Math" panose="02040503050406030204" pitchFamily="18" charset="0"/>
                            </a:rPr>
                          </m:ctrlPr>
                        </m:fPr>
                        <m:num>
                          <m:r>
                            <a:rPr lang="en-US" altLang="ja-JP" sz="2400" b="1" i="1" smtClean="0">
                              <a:latin typeface="Cambria Math" panose="02040503050406030204" pitchFamily="18" charset="0"/>
                              <a:ea typeface="Cambria Math" panose="02040503050406030204" pitchFamily="18" charset="0"/>
                            </a:rPr>
                            <m:t>𝒚</m:t>
                          </m:r>
                        </m:num>
                        <m:den>
                          <m:r>
                            <a:rPr lang="en-US" altLang="ja-JP" sz="2400" b="1" i="1" smtClean="0">
                              <a:latin typeface="Cambria Math" panose="02040503050406030204" pitchFamily="18" charset="0"/>
                              <a:ea typeface="Cambria Math" panose="02040503050406030204" pitchFamily="18" charset="0"/>
                            </a:rPr>
                            <m:t>𝒖</m:t>
                          </m:r>
                        </m:den>
                      </m:f>
                      <m:r>
                        <a:rPr lang="en-US" altLang="ja-JP" sz="2400" b="1" i="1">
                          <a:latin typeface="Cambria Math" panose="020405030504060302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𝜶</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ja-JP" altLang="en-US" sz="1600" b="1" dirty="0"/>
              </a:p>
            </p:txBody>
          </p:sp>
        </mc:Choice>
        <mc:Fallback xmlns="">
          <p:sp>
            <p:nvSpPr>
              <p:cNvPr id="2" name="正方形/長方形 1"/>
              <p:cNvSpPr>
                <a:spLocks noRot="1" noChangeAspect="1" noMove="1" noResize="1" noEditPoints="1" noAdjustHandles="1" noChangeArrowheads="1" noChangeShapeType="1" noTextEdit="1"/>
              </p:cNvSpPr>
              <p:nvPr/>
            </p:nvSpPr>
            <p:spPr>
              <a:xfrm>
                <a:off x="92445" y="1597977"/>
                <a:ext cx="4362413" cy="84837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0" y="4273353"/>
                <a:ext cx="9144000" cy="794705"/>
              </a:xfrm>
              <a:prstGeom prst="rect">
                <a:avLst/>
              </a:prstGeom>
              <a:noFill/>
            </p:spPr>
            <p:txBody>
              <a:bodyPr wrap="square" lIns="0" tIns="0" rIns="0" bIns="0"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二</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次振動モデルにおける定常発振制御系の安定条件：</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pPr algn="ctr"/>
                <a14:m>
                  <m:oMath xmlns:m="http://schemas.openxmlformats.org/officeDocument/2006/math">
                    <m:r>
                      <a:rPr kumimoji="1" lang="ja-JP" altLang="en-US" sz="2400" b="1" i="1" u="sng" smtClean="0">
                        <a:solidFill>
                          <a:schemeClr val="tx1"/>
                        </a:solidFill>
                        <a:latin typeface="Cambria Math" panose="02040503050406030204" pitchFamily="18" charset="0"/>
                      </a:rPr>
                      <m:t>𝜶</m:t>
                    </m:r>
                    <m:sSub>
                      <m:sSubPr>
                        <m:ctrlPr>
                          <a:rPr kumimoji="1" lang="en-US" altLang="ja-JP" sz="2400" b="1" i="1" u="sng">
                            <a:solidFill>
                              <a:schemeClr val="tx1"/>
                            </a:solidFill>
                            <a:latin typeface="Cambria Math" panose="02040503050406030204" pitchFamily="18" charset="0"/>
                          </a:rPr>
                        </m:ctrlPr>
                      </m:sSubPr>
                      <m:e>
                        <m:r>
                          <a:rPr kumimoji="1" lang="en-US" altLang="ja-JP" sz="2400" b="1" i="1" u="sng">
                            <a:solidFill>
                              <a:schemeClr val="tx1"/>
                            </a:solidFill>
                            <a:latin typeface="Cambria Math" panose="02040503050406030204" pitchFamily="18" charset="0"/>
                          </a:rPr>
                          <m:t>𝑲</m:t>
                        </m:r>
                      </m:e>
                      <m:sub>
                        <m:r>
                          <a:rPr kumimoji="1" lang="en-US" altLang="ja-JP" sz="2400" b="1" i="1" u="sng">
                            <a:solidFill>
                              <a:schemeClr val="tx1"/>
                            </a:solidFill>
                            <a:latin typeface="Cambria Math" panose="02040503050406030204" pitchFamily="18" charset="0"/>
                          </a:rPr>
                          <m:t>𝑰</m:t>
                        </m:r>
                      </m:sub>
                    </m:sSub>
                    <m:r>
                      <a:rPr kumimoji="1" lang="en-US" altLang="ja-JP" sz="2400" b="1" i="1" u="sng">
                        <a:solidFill>
                          <a:schemeClr val="tx1"/>
                        </a:solidFill>
                        <a:latin typeface="Cambria Math" panose="02040503050406030204" pitchFamily="18" charset="0"/>
                        <a:ea typeface="Cambria Math" panose="02040503050406030204" pitchFamily="18" charset="0"/>
                      </a:rPr>
                      <m:t>&lt;</m:t>
                    </m:r>
                    <m:r>
                      <a:rPr kumimoji="1" lang="en-US" altLang="ja-JP" sz="2400" b="1" i="1" u="sng">
                        <a:solidFill>
                          <a:schemeClr val="tx1"/>
                        </a:solidFill>
                        <a:latin typeface="Cambria Math" panose="02040503050406030204" pitchFamily="18" charset="0"/>
                        <a:ea typeface="Cambria Math" panose="02040503050406030204" pitchFamily="18" charset="0"/>
                      </a:rPr>
                      <m:t>𝟎</m:t>
                    </m:r>
                  </m:oMath>
                </a14:m>
                <a:r>
                  <a:rPr kumimoji="1" lang="ja-JP" altLang="en-US" sz="2400" b="1" u="sng" dirty="0">
                    <a:solidFill>
                      <a:schemeClr val="tx1"/>
                    </a:solidFill>
                    <a:latin typeface="ＭＳ Ｐゴシック" panose="020B0600070205080204" pitchFamily="50" charset="-128"/>
                    <a:ea typeface="ＭＳ Ｐゴシック" panose="020B0600070205080204" pitchFamily="50" charset="-128"/>
                  </a:rPr>
                  <a:t>　かつ　</a:t>
                </a:r>
                <a14:m>
                  <m:oMath xmlns:m="http://schemas.openxmlformats.org/officeDocument/2006/math">
                    <m:r>
                      <a:rPr lang="ja-JP" altLang="en-US" sz="2400" b="1" i="1" u="sng">
                        <a:solidFill>
                          <a:schemeClr val="tx1"/>
                        </a:solidFill>
                        <a:latin typeface="Cambria Math" panose="02040503050406030204" pitchFamily="18" charset="0"/>
                      </a:rPr>
                      <m:t>𝜶</m:t>
                    </m:r>
                    <m:d>
                      <m:dPr>
                        <m:ctrlPr>
                          <a:rPr lang="en-US" altLang="ja-JP" sz="2400" b="1" i="1" u="sng">
                            <a:solidFill>
                              <a:schemeClr val="tx1"/>
                            </a:solidFill>
                            <a:latin typeface="Cambria Math" panose="02040503050406030204" pitchFamily="18" charset="0"/>
                          </a:rPr>
                        </m:ctrlPr>
                      </m:dPr>
                      <m:e>
                        <m:sSub>
                          <m:sSubPr>
                            <m:ctrlPr>
                              <a:rPr lang="en-US" altLang="ja-JP" sz="2400" b="1" i="1" u="sng">
                                <a:solidFill>
                                  <a:schemeClr val="tx1"/>
                                </a:solidFill>
                                <a:latin typeface="Cambria Math" panose="02040503050406030204" pitchFamily="18" charset="0"/>
                              </a:rPr>
                            </m:ctrlPr>
                          </m:sSubPr>
                          <m:e>
                            <m:r>
                              <a:rPr lang="en-US" altLang="ja-JP" sz="2400" b="1" i="1" u="sng">
                                <a:solidFill>
                                  <a:schemeClr val="tx1"/>
                                </a:solidFill>
                                <a:latin typeface="Cambria Math" panose="02040503050406030204" pitchFamily="18" charset="0"/>
                              </a:rPr>
                              <m:t>𝑲</m:t>
                            </m:r>
                          </m:e>
                          <m:sub>
                            <m:r>
                              <a:rPr lang="en-US" altLang="ja-JP" sz="2400" b="1" i="1" u="sng">
                                <a:solidFill>
                                  <a:schemeClr val="tx1"/>
                                </a:solidFill>
                                <a:latin typeface="Cambria Math" panose="02040503050406030204" pitchFamily="18" charset="0"/>
                              </a:rPr>
                              <m:t>𝑰</m:t>
                            </m:r>
                          </m:sub>
                        </m:sSub>
                        <m:r>
                          <a:rPr lang="en-US" altLang="ja-JP" sz="2400" b="1" i="1" u="sng">
                            <a:solidFill>
                              <a:schemeClr val="tx1"/>
                            </a:solidFill>
                            <a:latin typeface="Cambria Math" panose="02040503050406030204" pitchFamily="18" charset="0"/>
                          </a:rPr>
                          <m:t>−</m:t>
                        </m:r>
                        <m:sSub>
                          <m:sSubPr>
                            <m:ctrlPr>
                              <a:rPr lang="en-US" altLang="ja-JP" sz="2400" b="1" i="1" u="sng">
                                <a:solidFill>
                                  <a:schemeClr val="tx1"/>
                                </a:solidFill>
                                <a:latin typeface="Cambria Math" panose="02040503050406030204" pitchFamily="18" charset="0"/>
                              </a:rPr>
                            </m:ctrlPr>
                          </m:sSubPr>
                          <m:e>
                            <m:r>
                              <a:rPr lang="ja-JP" altLang="en-US" sz="2400" b="1" i="1" u="sng">
                                <a:solidFill>
                                  <a:schemeClr val="tx1"/>
                                </a:solidFill>
                                <a:latin typeface="Cambria Math" panose="02040503050406030204" pitchFamily="18" charset="0"/>
                              </a:rPr>
                              <m:t>𝝎</m:t>
                            </m:r>
                          </m:e>
                          <m:sub>
                            <m:r>
                              <a:rPr lang="en-US" altLang="ja-JP" sz="2400" b="1" i="1" u="sng">
                                <a:solidFill>
                                  <a:schemeClr val="tx1"/>
                                </a:solidFill>
                                <a:latin typeface="Cambria Math" panose="02040503050406030204" pitchFamily="18" charset="0"/>
                              </a:rPr>
                              <m:t>𝒇</m:t>
                            </m:r>
                          </m:sub>
                        </m:sSub>
                        <m:sSub>
                          <m:sSubPr>
                            <m:ctrlPr>
                              <a:rPr lang="en-US" altLang="ja-JP" sz="2400" b="1" i="1" u="sng">
                                <a:solidFill>
                                  <a:schemeClr val="tx1"/>
                                </a:solidFill>
                                <a:latin typeface="Cambria Math" panose="02040503050406030204" pitchFamily="18" charset="0"/>
                              </a:rPr>
                            </m:ctrlPr>
                          </m:sSubPr>
                          <m:e>
                            <m:r>
                              <a:rPr lang="en-US" altLang="ja-JP" sz="2400" b="1" i="1" u="sng">
                                <a:solidFill>
                                  <a:schemeClr val="tx1"/>
                                </a:solidFill>
                                <a:latin typeface="Cambria Math" panose="02040503050406030204" pitchFamily="18" charset="0"/>
                              </a:rPr>
                              <m:t>𝑲</m:t>
                            </m:r>
                          </m:e>
                          <m:sub>
                            <m:r>
                              <a:rPr lang="en-US" altLang="ja-JP" sz="2400" b="1" i="1" u="sng">
                                <a:solidFill>
                                  <a:schemeClr val="tx1"/>
                                </a:solidFill>
                                <a:latin typeface="Cambria Math" panose="02040503050406030204" pitchFamily="18" charset="0"/>
                              </a:rPr>
                              <m:t>𝑷</m:t>
                            </m:r>
                          </m:sub>
                        </m:sSub>
                      </m:e>
                    </m:d>
                    <m:r>
                      <a:rPr lang="en-US" altLang="ja-JP" sz="2400" b="1" i="1" u="sng">
                        <a:solidFill>
                          <a:schemeClr val="tx1"/>
                        </a:solidFill>
                        <a:latin typeface="Cambria Math" panose="02040503050406030204" pitchFamily="18" charset="0"/>
                        <a:ea typeface="Cambria Math" panose="02040503050406030204" pitchFamily="18" charset="0"/>
                      </a:rPr>
                      <m:t>&gt;</m:t>
                    </m:r>
                    <m:r>
                      <a:rPr lang="en-US" altLang="ja-JP" sz="2400" b="1" i="1" u="sng">
                        <a:solidFill>
                          <a:schemeClr val="tx1"/>
                        </a:solidFill>
                        <a:latin typeface="Cambria Math" panose="02040503050406030204" pitchFamily="18" charset="0"/>
                        <a:ea typeface="Cambria Math" panose="02040503050406030204" pitchFamily="18" charset="0"/>
                      </a:rPr>
                      <m:t>𝟎</m:t>
                    </m:r>
                  </m:oMath>
                </a14:m>
                <a:endParaRPr kumimoji="1" lang="ja-JP" altLang="en-US" sz="2400" b="1" u="sng"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0" y="4273353"/>
                <a:ext cx="9144000" cy="794705"/>
              </a:xfrm>
              <a:prstGeom prst="rect">
                <a:avLst/>
              </a:prstGeom>
              <a:blipFill>
                <a:blip r:embed="rId5"/>
                <a:stretch>
                  <a:fillRect l="-2000" t="-11538" b="-16154"/>
                </a:stretch>
              </a:blipFill>
            </p:spPr>
            <p:txBody>
              <a:bodyPr/>
              <a:lstStyle/>
              <a:p>
                <a:r>
                  <a:rPr lang="ja-JP" altLang="en-US">
                    <a:noFill/>
                  </a:rPr>
                  <a:t> </a:t>
                </a:r>
              </a:p>
            </p:txBody>
          </p:sp>
        </mc:Fallback>
      </mc:AlternateContent>
      <p:sp>
        <p:nvSpPr>
          <p:cNvPr id="19" name="正方形/長方形 18"/>
          <p:cNvSpPr/>
          <p:nvPr/>
        </p:nvSpPr>
        <p:spPr>
          <a:xfrm>
            <a:off x="6556432" y="5068058"/>
            <a:ext cx="2587568" cy="600164"/>
          </a:xfrm>
          <a:prstGeom prst="rect">
            <a:avLst/>
          </a:prstGeom>
        </p:spPr>
        <p:txBody>
          <a:bodyPr wrap="none">
            <a:spAutoFit/>
          </a:bodyPr>
          <a:lstStyle/>
          <a:p>
            <a:r>
              <a:rPr lang="en-US" altLang="ja-JP" sz="1650" b="1" dirty="0">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1650" b="1" i="1" dirty="0">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1650" b="1" i="1" baseline="-25000" dirty="0">
                <a:latin typeface="Times New Roman" panose="02020603050405020304" pitchFamily="18" charset="0"/>
                <a:ea typeface="ＭＳ Ｐゴシック" panose="020B0600070205080204" pitchFamily="50" charset="-128"/>
                <a:cs typeface="Times New Roman" panose="02020603050405020304" pitchFamily="18" charset="0"/>
              </a:rPr>
              <a:t>P </a:t>
            </a:r>
            <a:r>
              <a:rPr lang="ja-JP" altLang="en-US" sz="1650" b="1" baseline="-25000" dirty="0" err="1">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650" b="1" i="1" dirty="0">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1650" b="1" i="1" baseline="-25000" dirty="0">
                <a:latin typeface="Times New Roman" panose="02020603050405020304" pitchFamily="18" charset="0"/>
                <a:ea typeface="ＭＳ Ｐゴシック" panose="020B0600070205080204" pitchFamily="50" charset="-128"/>
                <a:cs typeface="Times New Roman" panose="02020603050405020304" pitchFamily="18" charset="0"/>
              </a:rPr>
              <a:t>I</a:t>
            </a:r>
            <a:r>
              <a:rPr lang="en-US" altLang="ja-JP" sz="1650" b="1" dirty="0">
                <a:latin typeface="Times New Roman" panose="02020603050405020304" pitchFamily="18" charset="0"/>
                <a:ea typeface="ＭＳ Ｐゴシック" panose="020B0600070205080204" pitchFamily="50" charset="-128"/>
                <a:cs typeface="Times New Roman" panose="02020603050405020304" pitchFamily="18" charset="0"/>
              </a:rPr>
              <a:t> </a:t>
            </a:r>
            <a:r>
              <a:rPr lang="ja-JP" altLang="en-US" sz="165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650" b="1" dirty="0">
                <a:latin typeface="Times New Roman" panose="02020603050405020304" pitchFamily="18" charset="0"/>
                <a:ea typeface="ＭＳ Ｐゴシック" panose="020B0600070205080204" pitchFamily="50" charset="-128"/>
                <a:cs typeface="Times New Roman" panose="02020603050405020304" pitchFamily="18" charset="0"/>
              </a:rPr>
              <a:t>PI</a:t>
            </a:r>
            <a:r>
              <a:rPr lang="ja-JP" altLang="en-US" sz="1650" b="1" dirty="0">
                <a:latin typeface="Times New Roman" panose="02020603050405020304" pitchFamily="18" charset="0"/>
                <a:ea typeface="ＭＳ Ｐゴシック" panose="020B0600070205080204" pitchFamily="50" charset="-128"/>
                <a:cs typeface="Times New Roman" panose="02020603050405020304" pitchFamily="18" charset="0"/>
              </a:rPr>
              <a:t>補償器のゲイン</a:t>
            </a:r>
            <a:endParaRPr lang="en-US" altLang="ja-JP" sz="1650" b="1" dirty="0">
              <a:latin typeface="Times New Roman" panose="02020603050405020304" pitchFamily="18" charset="0"/>
              <a:ea typeface="ＭＳ Ｐゴシック" panose="020B0600070205080204" pitchFamily="50" charset="-128"/>
              <a:cs typeface="Times New Roman" panose="02020603050405020304" pitchFamily="18" charset="0"/>
            </a:endParaRPr>
          </a:p>
          <a:p>
            <a:r>
              <a:rPr lang="en-US" altLang="ja-JP" sz="1650" b="1" i="1" dirty="0" err="1">
                <a:latin typeface="Times New Roman" panose="02020603050405020304" pitchFamily="18" charset="0"/>
                <a:ea typeface="ＭＳ Ｐゴシック" panose="020B0600070205080204" pitchFamily="50" charset="-128"/>
                <a:cs typeface="Times New Roman" panose="02020603050405020304" pitchFamily="18" charset="0"/>
              </a:rPr>
              <a:t>ω</a:t>
            </a:r>
            <a:r>
              <a:rPr lang="en-US" altLang="ja-JP" sz="1650" b="1" i="1" baseline="-25000" dirty="0" err="1">
                <a:latin typeface="Times New Roman" panose="02020603050405020304" pitchFamily="18" charset="0"/>
                <a:ea typeface="ＭＳ Ｐゴシック" panose="020B0600070205080204" pitchFamily="50" charset="-128"/>
                <a:cs typeface="Times New Roman" panose="02020603050405020304" pitchFamily="18" charset="0"/>
              </a:rPr>
              <a:t>f</a:t>
            </a:r>
            <a:r>
              <a:rPr lang="ja-JP" altLang="en-US" sz="165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1650" b="1" dirty="0">
                <a:latin typeface="Times New Roman" panose="02020603050405020304" pitchFamily="18" charset="0"/>
                <a:ea typeface="ＭＳ Ｐゴシック" panose="020B0600070205080204" pitchFamily="50" charset="-128"/>
                <a:cs typeface="Times New Roman" panose="02020603050405020304" pitchFamily="18" charset="0"/>
              </a:rPr>
              <a:t>LPF</a:t>
            </a:r>
            <a:r>
              <a:rPr lang="ja-JP" altLang="en-US" sz="1650" b="1" dirty="0">
                <a:latin typeface="Times New Roman" panose="02020603050405020304" pitchFamily="18" charset="0"/>
                <a:ea typeface="ＭＳ Ｐゴシック" panose="020B0600070205080204" pitchFamily="50" charset="-128"/>
                <a:cs typeface="Times New Roman" panose="02020603050405020304" pitchFamily="18" charset="0"/>
              </a:rPr>
              <a:t>のカットオフ周波数</a:t>
            </a:r>
            <a:endParaRPr lang="en-US" altLang="ja-JP" sz="1650" b="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0" name="テキスト ボックス 6"/>
          <p:cNvSpPr txBox="1">
            <a:spLocks noChangeArrowheads="1"/>
          </p:cNvSpPr>
          <p:nvPr/>
        </p:nvSpPr>
        <p:spPr bwMode="auto">
          <a:xfrm>
            <a:off x="4331169" y="1090004"/>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dirty="0">
                <a:latin typeface="Arial" charset="0"/>
              </a:rPr>
              <a:t>【</a:t>
            </a:r>
            <a:r>
              <a:rPr lang="ja-JP" altLang="en-US" sz="2400" dirty="0">
                <a:latin typeface="Arial" charset="0"/>
              </a:rPr>
              <a:t>制御系</a:t>
            </a:r>
            <a:r>
              <a:rPr lang="en-US" altLang="ja-JP" sz="2400" dirty="0">
                <a:latin typeface="Arial" charset="0"/>
              </a:rPr>
              <a:t>】</a:t>
            </a:r>
            <a:endParaRPr lang="ja-JP" altLang="en-US" sz="2400" dirty="0">
              <a:latin typeface="Arial" charset="0"/>
            </a:endParaRPr>
          </a:p>
        </p:txBody>
      </p:sp>
      <p:sp>
        <p:nvSpPr>
          <p:cNvPr id="21" name="コンテンツ プレースホルダー 2"/>
          <p:cNvSpPr txBox="1">
            <a:spLocks/>
          </p:cNvSpPr>
          <p:nvPr/>
        </p:nvSpPr>
        <p:spPr>
          <a:xfrm>
            <a:off x="1093332" y="5819850"/>
            <a:ext cx="6957336" cy="3392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400" b="1" dirty="0">
                <a:latin typeface="ＭＳ Ｐゴシック" panose="020B0600070205080204" pitchFamily="50" charset="-128"/>
                <a:ea typeface="ＭＳ Ｐゴシック" panose="020B0600070205080204" pitchFamily="50" charset="-128"/>
              </a:rPr>
              <a:t>制御対象の信号</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y</a:t>
            </a:r>
            <a:r>
              <a:rPr lang="ja-JP" altLang="en-US" sz="2400" b="1" dirty="0">
                <a:latin typeface="ＭＳ Ｐゴシック" panose="020B0600070205080204" pitchFamily="50" charset="-128"/>
                <a:ea typeface="ＭＳ Ｐゴシック" panose="020B0600070205080204" pitchFamily="50" charset="-128"/>
              </a:rPr>
              <a:t>は</a:t>
            </a:r>
            <a:r>
              <a:rPr lang="ja-JP" altLang="en-US" sz="2400" b="1" dirty="0">
                <a:solidFill>
                  <a:srgbClr val="FF0000"/>
                </a:solidFill>
                <a:latin typeface="ＭＳ Ｐゴシック" panose="020B0600070205080204" pitchFamily="50" charset="-128"/>
                <a:ea typeface="ＭＳ Ｐゴシック" panose="020B0600070205080204" pitchFamily="50" charset="-128"/>
              </a:rPr>
              <a:t>目標振幅で定常発振</a:t>
            </a:r>
            <a:r>
              <a:rPr lang="ja-JP" altLang="en-US" sz="2400" b="1" dirty="0">
                <a:latin typeface="ＭＳ Ｐゴシック" panose="020B0600070205080204" pitchFamily="50" charset="-128"/>
                <a:ea typeface="ＭＳ Ｐゴシック" panose="020B0600070205080204" pitchFamily="50" charset="-128"/>
              </a:rPr>
              <a:t>する</a:t>
            </a:r>
            <a:endParaRPr lang="en-US" altLang="ja-JP" sz="2400" b="1" baseline="30000" dirty="0">
              <a:latin typeface="ＭＳ Ｐゴシック" panose="020B0600070205080204" pitchFamily="50" charset="-128"/>
              <a:ea typeface="ＭＳ Ｐゴシック" panose="020B0600070205080204" pitchFamily="50" charset="-128"/>
            </a:endParaRPr>
          </a:p>
          <a:p>
            <a:pPr marL="0" indent="0" algn="ctr">
              <a:buNone/>
            </a:pPr>
            <a:endParaRPr lang="en-US" altLang="ja-JP" sz="2400" b="1" baseline="30000" dirty="0">
              <a:latin typeface="ＭＳ Ｐゴシック" panose="020B0600070205080204" pitchFamily="50" charset="-128"/>
              <a:ea typeface="ＭＳ Ｐゴシック" panose="020B0600070205080204" pitchFamily="50" charset="-128"/>
            </a:endParaRPr>
          </a:p>
          <a:p>
            <a:pPr marL="0" indent="0" algn="ctr">
              <a:buFont typeface="Arial" panose="020B0604020202020204" pitchFamily="34" charset="0"/>
              <a:buNone/>
            </a:pPr>
            <a:endParaRPr lang="en-US" altLang="ja-JP" sz="2400" b="1"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12</a:t>
            </a:fld>
            <a:endParaRPr kumimoji="1" lang="ja-JP" altLang="en-US"/>
          </a:p>
        </p:txBody>
      </p:sp>
      <p:sp>
        <p:nvSpPr>
          <p:cNvPr id="14" name="正方形/長方形 13"/>
          <p:cNvSpPr/>
          <p:nvPr/>
        </p:nvSpPr>
        <p:spPr>
          <a:xfrm>
            <a:off x="0" y="6273225"/>
            <a:ext cx="9144000" cy="584775"/>
          </a:xfrm>
          <a:prstGeom prst="rect">
            <a:avLst/>
          </a:prstGeom>
        </p:spPr>
        <p:txBody>
          <a:bodyPr wrap="square">
            <a:spAutoFit/>
          </a:bodyPr>
          <a:lstStyle/>
          <a:p>
            <a:r>
              <a:rPr lang="en-US" altLang="ja-JP" sz="1600" dirty="0"/>
              <a:t>[4]</a:t>
            </a:r>
            <a:r>
              <a:rPr lang="ja-JP" altLang="en-US" sz="1600" dirty="0"/>
              <a:t>“臨界温度比推定のために熱音響エンジンを定常発振させる時変ゲインを用いた定エネルギー制御系の安定性解析</a:t>
            </a:r>
            <a:r>
              <a:rPr lang="en-US" altLang="ja-JP" sz="1600" dirty="0"/>
              <a:t>,,</a:t>
            </a:r>
            <a:r>
              <a:rPr lang="ja-JP" altLang="en-US" sz="1600" dirty="0"/>
              <a:t>” （櫻井一晃，他，</a:t>
            </a:r>
            <a:r>
              <a:rPr lang="en-US" altLang="ja-JP" sz="1600" dirty="0"/>
              <a:t>2015</a:t>
            </a:r>
            <a:r>
              <a:rPr lang="ja-JP" altLang="en-US" sz="1600" dirty="0"/>
              <a:t>）</a:t>
            </a:r>
          </a:p>
        </p:txBody>
      </p:sp>
    </p:spTree>
    <p:extLst>
      <p:ext uri="{BB962C8B-B14F-4D97-AF65-F5344CB8AC3E}">
        <p14:creationId xmlns:p14="http://schemas.microsoft.com/office/powerpoint/2010/main" val="1328687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本研究の安定性解析　</a:t>
            </a: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13</a:t>
            </a:fld>
            <a:endParaRPr kumimoji="1" lang="ja-JP" altLang="en-US" dirty="0"/>
          </a:p>
        </p:txBody>
      </p:sp>
      <p:sp>
        <p:nvSpPr>
          <p:cNvPr id="10"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6" y="603874"/>
            <a:ext cx="9144005" cy="304698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cs typeface="Arial" panose="020B0604020202020204" pitchFamily="34" charset="0"/>
              </a:rPr>
              <a:t>・実験で得た</a:t>
            </a:r>
            <a:r>
              <a:rPr lang="en-US" altLang="ja-JP" sz="2400" b="1" dirty="0">
                <a:latin typeface="Times New Roman" panose="02020603050405020304" pitchFamily="18" charset="0"/>
                <a:cs typeface="Times New Roman" panose="02020603050405020304" pitchFamily="18" charset="0"/>
              </a:rPr>
              <a:t>PI</a:t>
            </a:r>
            <a:r>
              <a:rPr lang="ja-JP" altLang="en-US" sz="2400" b="1" dirty="0">
                <a:cs typeface="Arial" panose="020B0604020202020204" pitchFamily="34" charset="0"/>
              </a:rPr>
              <a:t>ゲインによる安定条件の妥当性を検証</a:t>
            </a:r>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本研究は従来研究（二次振動モデル）</a:t>
            </a:r>
            <a:r>
              <a:rPr lang="en-US" altLang="ja-JP" sz="2400" b="1" baseline="30000" dirty="0">
                <a:latin typeface="+mj-ea"/>
              </a:rPr>
              <a:t>[4]</a:t>
            </a:r>
            <a:r>
              <a:rPr lang="ja-JP" altLang="en-US" sz="2400" b="1" dirty="0">
                <a:cs typeface="Arial" panose="020B0604020202020204" pitchFamily="34" charset="0"/>
              </a:rPr>
              <a:t>と異なり制御対象は</a:t>
            </a:r>
            <a:r>
              <a:rPr lang="ja-JP" altLang="en-US" sz="2400" b="1" dirty="0">
                <a:solidFill>
                  <a:srgbClr val="FF0000"/>
                </a:solidFill>
                <a:cs typeface="Arial" panose="020B0604020202020204" pitchFamily="34" charset="0"/>
              </a:rPr>
              <a:t>三次系</a:t>
            </a:r>
            <a:endParaRPr lang="en-US" altLang="ja-JP" sz="2400" b="1" dirty="0">
              <a:solidFill>
                <a:srgbClr val="FF0000"/>
              </a:solidFill>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三次系においても定常状態での応答は二次振動モデルと同様に</a:t>
            </a:r>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平均速度まわりで振動</a:t>
            </a:r>
            <a:endParaRPr lang="en-US" altLang="ja-JP" sz="2400" b="1" dirty="0">
              <a:cs typeface="Arial" panose="020B0604020202020204" pitchFamily="34" charset="0"/>
            </a:endParaRPr>
          </a:p>
          <a:p>
            <a:pPr eaLnBrk="1" hangingPunct="1"/>
            <a:endParaRPr lang="en-US" altLang="ja-JP" sz="2400" b="1" dirty="0">
              <a:solidFill>
                <a:srgbClr val="FF0000"/>
              </a:solidFill>
              <a:cs typeface="Arial" panose="020B0604020202020204" pitchFamily="34" charset="0"/>
            </a:endParaRPr>
          </a:p>
          <a:p>
            <a:pPr eaLnBrk="1" hangingPunct="1"/>
            <a:endParaRPr lang="en-US" altLang="ja-JP" sz="2400" b="1" dirty="0">
              <a:cs typeface="Arial" panose="020B0604020202020204" pitchFamily="34" charset="0"/>
            </a:endParaRPr>
          </a:p>
        </p:txBody>
      </p:sp>
      <p:sp>
        <p:nvSpPr>
          <p:cNvPr id="12"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7" y="5588802"/>
            <a:ext cx="8746953" cy="120032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cs typeface="Arial" panose="020B0604020202020204" pitchFamily="34" charset="0"/>
              </a:rPr>
              <a:t>調査内容</a:t>
            </a:r>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・ナイキスト軌跡に基づき定常発振する時変ゲインの有無</a:t>
            </a:r>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・数値シミュレーションによる定常発振制御の確認</a:t>
            </a:r>
            <a:endParaRPr lang="en-US" altLang="ja-JP" sz="2400" b="1" dirty="0">
              <a:cs typeface="Arial" panose="020B0604020202020204" pitchFamily="34" charset="0"/>
            </a:endParaRPr>
          </a:p>
        </p:txBody>
      </p:sp>
      <p:sp>
        <p:nvSpPr>
          <p:cNvPr id="6"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7" y="3141979"/>
            <a:ext cx="9144005" cy="156966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・簡易的に安定性解性を行うために，三次系のモデルから二次振動モデルへ近似したモデルを設定</a:t>
            </a:r>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p:txBody>
      </p:sp>
      <p:sp>
        <p:nvSpPr>
          <p:cNvPr id="9"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198531" y="4711639"/>
            <a:ext cx="9144000" cy="46166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u="sng" dirty="0">
                <a:cs typeface="Arial" panose="020B0604020202020204" pitchFamily="34" charset="0"/>
              </a:rPr>
              <a:t>近似したモデルが三次系の応答を再現するか調査</a:t>
            </a:r>
            <a:endParaRPr lang="en-US" altLang="ja-JP" sz="2400" b="1" u="sng" dirty="0">
              <a:cs typeface="Arial" panose="020B0604020202020204" pitchFamily="34" charset="0"/>
            </a:endParaRPr>
          </a:p>
        </p:txBody>
      </p:sp>
    </p:spTree>
    <p:extLst>
      <p:ext uri="{BB962C8B-B14F-4D97-AF65-F5344CB8AC3E}">
        <p14:creationId xmlns:p14="http://schemas.microsoft.com/office/powerpoint/2010/main" val="4126072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r>
                  <a:rPr lang="ja-JP" altLang="en-US" sz="3600" b="1" dirty="0">
                    <a:latin typeface="+mj-ea"/>
                  </a:rPr>
                  <a:t>二慣性系の物理モデル</a:t>
                </a:r>
                <a:r>
                  <a:rPr lang="en-US" altLang="ja-JP" sz="3600"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oMath>
                </a14:m>
                <a:r>
                  <a:rPr lang="ja-JP" altLang="en-US" sz="3600" b="1" dirty="0">
                    <a:latin typeface="+mj-ea"/>
                  </a:rPr>
                  <a:t>（三次系）</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l="-2019" t="-1355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14</a:t>
            </a:fld>
            <a:endParaRPr kumimoji="1" lang="ja-JP" altLang="en-US" dirty="0"/>
          </a:p>
        </p:txBody>
      </p:sp>
      <p:grpSp>
        <p:nvGrpSpPr>
          <p:cNvPr id="8" name="グループ化 7"/>
          <p:cNvGrpSpPr/>
          <p:nvPr/>
        </p:nvGrpSpPr>
        <p:grpSpPr>
          <a:xfrm>
            <a:off x="0" y="1089256"/>
            <a:ext cx="3602259" cy="1685766"/>
            <a:chOff x="419233" y="924814"/>
            <a:chExt cx="4435399" cy="2212848"/>
          </a:xfrm>
        </p:grpSpPr>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33" y="924814"/>
              <a:ext cx="4435399" cy="1818264"/>
            </a:xfrm>
            <a:prstGeom prst="rect">
              <a:avLst/>
            </a:prstGeom>
          </p:spPr>
        </p:pic>
        <p:sp>
          <p:nvSpPr>
            <p:cNvPr id="11" name="テキスト ボックス 10"/>
            <p:cNvSpPr txBox="1"/>
            <p:nvPr/>
          </p:nvSpPr>
          <p:spPr>
            <a:xfrm>
              <a:off x="814648" y="2768330"/>
              <a:ext cx="877163" cy="369332"/>
            </a:xfrm>
            <a:prstGeom prst="rect">
              <a:avLst/>
            </a:prstGeom>
            <a:noFill/>
          </p:spPr>
          <p:txBody>
            <a:bodyPr wrap="none" rtlCol="0">
              <a:spAutoFit/>
            </a:bodyPr>
            <a:lstStyle/>
            <a:p>
              <a:r>
                <a:rPr kumimoji="1" lang="ja-JP" altLang="en-US" dirty="0"/>
                <a:t>従動側</a:t>
              </a:r>
            </a:p>
          </p:txBody>
        </p:sp>
        <p:sp>
          <p:nvSpPr>
            <p:cNvPr id="13" name="テキスト ボックス 12"/>
            <p:cNvSpPr txBox="1"/>
            <p:nvPr/>
          </p:nvSpPr>
          <p:spPr>
            <a:xfrm>
              <a:off x="3435928" y="2768330"/>
              <a:ext cx="877163" cy="369332"/>
            </a:xfrm>
            <a:prstGeom prst="rect">
              <a:avLst/>
            </a:prstGeom>
            <a:noFill/>
          </p:spPr>
          <p:txBody>
            <a:bodyPr wrap="none" rtlCol="0">
              <a:spAutoFit/>
            </a:bodyPr>
            <a:lstStyle/>
            <a:p>
              <a:r>
                <a:rPr lang="ja-JP" altLang="en-US" dirty="0"/>
                <a:t>駆</a:t>
              </a:r>
              <a:r>
                <a:rPr kumimoji="1" lang="ja-JP" altLang="en-US" dirty="0"/>
                <a:t>動側</a:t>
              </a:r>
            </a:p>
          </p:txBody>
        </p:sp>
      </p:grpSp>
      <mc:AlternateContent xmlns:mc="http://schemas.openxmlformats.org/markup-compatibility/2006" xmlns:a14="http://schemas.microsoft.com/office/drawing/2010/main">
        <mc:Choice Requires="a14">
          <p:sp>
            <p:nvSpPr>
              <p:cNvPr id="14" name="コンテンツ プレースホルダー 2"/>
              <p:cNvSpPr>
                <a:spLocks noGrp="1"/>
              </p:cNvSpPr>
              <p:nvPr>
                <p:ph idx="1"/>
              </p:nvPr>
            </p:nvSpPr>
            <p:spPr>
              <a:xfrm>
                <a:off x="3796267" y="966596"/>
                <a:ext cx="5347733" cy="1842394"/>
              </a:xfrm>
            </p:spPr>
            <p:txBody>
              <a:bodyPr>
                <a:noAutofit/>
              </a:bodyPr>
              <a:lstStyle/>
              <a:p>
                <a:pPr marL="0" indent="0">
                  <a:buNone/>
                </a:pPr>
                <a:r>
                  <a:rPr lang="ja-JP" altLang="en-US" sz="2400" b="1" dirty="0">
                    <a:latin typeface="ＭＳ Ｐゴシック" panose="020B0600070205080204" pitchFamily="50" charset="-128"/>
                    <a:ea typeface="ＭＳ Ｐゴシック" panose="020B0600070205080204" pitchFamily="50" charset="-128"/>
                  </a:rPr>
                  <a:t>伝達関数</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s</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2400" b="1"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𝑻</m:t>
                        </m:r>
                      </m:e>
                      <m:sub>
                        <m:r>
                          <a:rPr lang="en-US" altLang="ja-JP" sz="2400" b="1" i="1">
                            <a:latin typeface="Cambria Math" panose="02040503050406030204" pitchFamily="18" charset="0"/>
                          </a:rPr>
                          <m:t>𝑴</m:t>
                        </m:r>
                      </m:sub>
                    </m:sSub>
                    <m:r>
                      <a:rPr lang="en-US" altLang="ja-JP" sz="2400" b="1" i="1" smtClean="0">
                        <a:latin typeface="Cambria Math" panose="02040503050406030204" pitchFamily="18" charset="0"/>
                        <a:ea typeface="Cambria Math" panose="02040503050406030204" pitchFamily="18" charset="0"/>
                      </a:rPr>
                      <m:t>→</m:t>
                    </m:r>
                    <m:sSub>
                      <m:sSubPr>
                        <m:ctrlPr>
                          <a:rPr lang="en-US" altLang="ja-JP" sz="2400" b="1" i="1" smtClean="0">
                            <a:latin typeface="Cambria Math" panose="02040503050406030204" pitchFamily="18" charset="0"/>
                          </a:rPr>
                        </m:ctrlPr>
                      </m:sSubPr>
                      <m:e>
                        <m:r>
                          <a:rPr lang="ja-JP" altLang="en-US" sz="2400" b="1" i="1">
                            <a:latin typeface="Cambria Math" panose="02040503050406030204" pitchFamily="18" charset="0"/>
                          </a:rPr>
                          <m:t>𝝎</m:t>
                        </m:r>
                      </m:e>
                      <m:sub>
                        <m:r>
                          <a:rPr lang="en-US" altLang="ja-JP" sz="2400" b="1" i="1">
                            <a:latin typeface="Cambria Math" panose="02040503050406030204" pitchFamily="18" charset="0"/>
                          </a:rPr>
                          <m:t>𝑴</m:t>
                        </m:r>
                      </m:sub>
                    </m:sSub>
                  </m:oMath>
                </a14:m>
                <a:r>
                  <a:rPr lang="ja-JP" altLang="en-US" sz="2400" b="1" dirty="0">
                    <a:latin typeface="Times New Roman" panose="02020603050405020304" pitchFamily="18" charset="0"/>
                    <a:cs typeface="Times New Roman" panose="02020603050405020304" pitchFamily="18" charset="0"/>
                  </a:rPr>
                  <a:t>）</a:t>
                </a:r>
                <a:endParaRPr lang="en-US" altLang="ja-JP" sz="2400" b="1" dirty="0">
                  <a:latin typeface="Times New Roman" panose="02020603050405020304" pitchFamily="18" charset="0"/>
                  <a:cs typeface="Times New Roman" panose="02020603050405020304" pitchFamily="18" charset="0"/>
                </a:endParaRPr>
              </a:p>
              <a:p>
                <a:pPr marL="0" indent="0">
                  <a:buNone/>
                </a:pPr>
                <a:endParaRPr lang="en-US" altLang="ja-JP" sz="2200" b="1"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a:rPr lang="en-US" altLang="ja-JP" sz="2200" b="1" i="1" smtClean="0">
                          <a:latin typeface="Cambria Math" panose="02040503050406030204" pitchFamily="18" charset="0"/>
                          <a:cs typeface="Times New Roman" panose="02020603050405020304" pitchFamily="18" charset="0"/>
                        </a:rPr>
                        <m:t>𝑷</m:t>
                      </m:r>
                      <m:d>
                        <m:dPr>
                          <m:ctrlPr>
                            <a:rPr lang="en-US" altLang="ja-JP" sz="2200" b="1" i="1" smtClean="0">
                              <a:latin typeface="Cambria Math" panose="02040503050406030204" pitchFamily="18" charset="0"/>
                              <a:cs typeface="Times New Roman" panose="02020603050405020304" pitchFamily="18" charset="0"/>
                            </a:rPr>
                          </m:ctrlPr>
                        </m:dPr>
                        <m:e>
                          <m:r>
                            <a:rPr lang="en-US" altLang="ja-JP" sz="2200" b="1" i="1" smtClean="0">
                              <a:latin typeface="Cambria Math" panose="02040503050406030204" pitchFamily="18" charset="0"/>
                              <a:cs typeface="Times New Roman" panose="02020603050405020304" pitchFamily="18" charset="0"/>
                            </a:rPr>
                            <m:t>𝒔</m:t>
                          </m:r>
                        </m:e>
                      </m:d>
                      <m:r>
                        <a:rPr lang="en-US" altLang="ja-JP" sz="2200" b="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sSup>
                            <m:sSup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𝑪</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sub>
                          </m:s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𝑲</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sub>
                          </m:sSub>
                        </m:num>
                        <m:den>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d>
                            <m:d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 </m:t>
                              </m:r>
                            </m:e>
                          </m:d>
                          <m:d>
                            <m:d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𝑴</m:t>
                                      </m:r>
                                    </m:sub>
                                  </m:sSub>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num>
                                <m:den>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den>
                              </m:f>
                              <m:sSup>
                                <m:sSup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𝑪</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sub>
                              </m:s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𝑲</m:t>
                                  </m:r>
                                </m:e>
                                <m: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𝒔</m:t>
                                  </m:r>
                                </m:sub>
                              </m:sSub>
                              <m:r>
                                <a:rPr lang="en-US" altLang="ja-JP" sz="2200" b="1" i="1" dirty="0" smtClean="0">
                                  <a:latin typeface="Cambria Math" panose="02040503050406030204" pitchFamily="18" charset="0"/>
                                  <a:ea typeface="Cambria Math" panose="02040503050406030204" pitchFamily="18" charset="0"/>
                                  <a:cs typeface="Times New Roman" panose="02020603050405020304" pitchFamily="18" charset="0"/>
                                </a:rPr>
                                <m:t> </m:t>
                              </m:r>
                            </m:e>
                          </m:d>
                        </m:den>
                      </m:f>
                    </m:oMath>
                  </m:oMathPara>
                </a14:m>
                <a:endParaRPr lang="en-US" altLang="ja-JP" sz="2200" b="1" dirty="0">
                  <a:latin typeface="Times New Roman" panose="02020603050405020304" pitchFamily="18" charset="0"/>
                  <a:cs typeface="Times New Roman" panose="02020603050405020304" pitchFamily="18" charset="0"/>
                </a:endParaRPr>
              </a:p>
            </p:txBody>
          </p:sp>
        </mc:Choice>
        <mc:Fallback xmlns="">
          <p:sp>
            <p:nvSpPr>
              <p:cNvPr id="14" name="コンテンツ プレースホルダー 2"/>
              <p:cNvSpPr>
                <a:spLocks noGrp="1" noRot="1" noChangeAspect="1" noMove="1" noResize="1" noEditPoints="1" noAdjustHandles="1" noChangeArrowheads="1" noChangeShapeType="1" noTextEdit="1"/>
              </p:cNvSpPr>
              <p:nvPr>
                <p:ph idx="1"/>
              </p:nvPr>
            </p:nvSpPr>
            <p:spPr>
              <a:xfrm>
                <a:off x="3796267" y="966596"/>
                <a:ext cx="5347733" cy="1842394"/>
              </a:xfrm>
              <a:blipFill>
                <a:blip r:embed="rId5"/>
                <a:stretch>
                  <a:fillRect l="-1824" t="-6291" b="-1026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コンテンツ プレースホルダー 2"/>
              <p:cNvSpPr txBox="1">
                <a:spLocks/>
              </p:cNvSpPr>
              <p:nvPr/>
            </p:nvSpPr>
            <p:spPr>
              <a:xfrm>
                <a:off x="321141" y="3143554"/>
                <a:ext cx="8673341" cy="36794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b="1" i="1" dirty="0" err="1">
                    <a:latin typeface="Times New Roman" panose="02020603050405020304" pitchFamily="18" charset="0"/>
                    <a:ea typeface="ＭＳ Ｐゴシック" panose="020B0600070205080204" pitchFamily="50" charset="-128"/>
                    <a:cs typeface="Times New Roman" panose="02020603050405020304" pitchFamily="18" charset="0"/>
                  </a:rPr>
                  <a:t>ω</a:t>
                </a:r>
                <a:r>
                  <a:rPr lang="en-US" altLang="ja-JP" sz="2400" b="1" i="1" baseline="-25000" dirty="0" err="1">
                    <a:latin typeface="Times New Roman" panose="02020603050405020304" pitchFamily="18" charset="0"/>
                    <a:ea typeface="ＭＳ Ｐゴシック" panose="020B0600070205080204" pitchFamily="50" charset="-128"/>
                    <a:cs typeface="Times New Roman" panose="02020603050405020304" pitchFamily="18" charset="0"/>
                  </a:rPr>
                  <a:t>n</a:t>
                </a:r>
                <a:r>
                  <a:rPr lang="ja-JP" altLang="en-US" sz="2400" b="1" i="1" dirty="0" err="1">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ζ</a:t>
                </a:r>
                <a:r>
                  <a:rPr lang="ja-JP" altLang="en-US" sz="2400" b="1" i="1" dirty="0" err="1">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r</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を共振角周波数，減衰比，慣性比と</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Font typeface="Arial" panose="020B0604020202020204" pitchFamily="34" charset="0"/>
                  <a:buNone/>
                </a:pP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すると次式が成り立つ</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Font typeface="Arial" panose="020B0604020202020204" pitchFamily="34" charset="0"/>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altLang="ja-JP" sz="2400" b="1" i="1" smtClean="0">
                          <a:latin typeface="Cambria Math" panose="02040503050406030204" pitchFamily="18" charset="0"/>
                          <a:cs typeface="Times New Roman" panose="02020603050405020304" pitchFamily="18" charset="0"/>
                        </a:rPr>
                        <m:t>𝑷</m:t>
                      </m:r>
                      <m:d>
                        <m:dPr>
                          <m:ctrlPr>
                            <a:rPr lang="en-US" altLang="ja-JP" sz="2400" b="1" i="1" smtClean="0">
                              <a:latin typeface="Cambria Math" panose="02040503050406030204" pitchFamily="18" charset="0"/>
                              <a:cs typeface="Times New Roman" panose="02020603050405020304" pitchFamily="18" charset="0"/>
                            </a:rPr>
                          </m:ctrlPr>
                        </m:dPr>
                        <m:e>
                          <m:r>
                            <a:rPr lang="en-US" altLang="ja-JP" sz="2400" b="1" i="1" smtClean="0">
                              <a:latin typeface="Cambria Math" panose="02040503050406030204" pitchFamily="18" charset="0"/>
                              <a:cs typeface="Times New Roman" panose="02020603050405020304" pitchFamily="18" charset="0"/>
                            </a:rPr>
                            <m:t>𝒔</m:t>
                          </m:r>
                        </m:e>
                      </m:d>
                      <m:r>
                        <a:rPr lang="en-US" altLang="ja-JP" sz="2400" b="1" i="1" smtClean="0">
                          <a:latin typeface="Cambria Math" panose="02040503050406030204" pitchFamily="18" charset="0"/>
                          <a:cs typeface="Times New Roman" panose="02020603050405020304" pitchFamily="18" charset="0"/>
                        </a:rPr>
                        <m:t>=</m:t>
                      </m:r>
                      <m:f>
                        <m:fPr>
                          <m:ctrlPr>
                            <a:rPr lang="en-US" altLang="ja-JP" sz="2400" b="1" i="1" smtClean="0">
                              <a:latin typeface="Cambria Math" panose="02040503050406030204" pitchFamily="18" charset="0"/>
                              <a:cs typeface="Times New Roman" panose="02020603050405020304" pitchFamily="18" charset="0"/>
                            </a:rPr>
                          </m:ctrlPr>
                        </m:fPr>
                        <m:num>
                          <m:r>
                            <a:rPr lang="en-US" altLang="ja-JP" sz="2400" b="1" i="1" smtClean="0">
                              <a:latin typeface="Cambria Math" panose="02040503050406030204" pitchFamily="18" charset="0"/>
                              <a:cs typeface="Times New Roman" panose="02020603050405020304" pitchFamily="18" charset="0"/>
                            </a:rPr>
                            <m:t>𝟏</m:t>
                          </m:r>
                        </m:num>
                        <m:den>
                          <m:d>
                            <m:d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 </m:t>
                              </m:r>
                            </m:e>
                          </m:d>
                        </m:den>
                      </m:f>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𝒔</m:t>
                          </m:r>
                        </m:den>
                      </m:f>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altLang="ja-JP" sz="2000" b="1" i="1" smtClean="0">
                          <a:latin typeface="Cambria Math" panose="02040503050406030204" pitchFamily="18" charset="0"/>
                          <a:cs typeface="Times New Roman" panose="02020603050405020304" pitchFamily="18" charset="0"/>
                        </a:rPr>
                        <m:t>𝒓</m:t>
                      </m:r>
                      <m:r>
                        <a:rPr lang="en-US" altLang="ja-JP" sz="2000" b="1" i="1" smtClean="0">
                          <a:latin typeface="Cambria Math" panose="02040503050406030204" pitchFamily="18" charset="0"/>
                          <a:cs typeface="Times New Roman" panose="02020603050405020304" pitchFamily="18" charset="0"/>
                        </a:rPr>
                        <m:t>=</m:t>
                      </m:r>
                      <m:f>
                        <m:fPr>
                          <m:ctrlPr>
                            <a:rPr lang="en-US" altLang="ja-JP" sz="2000" b="1" i="1" smtClean="0">
                              <a:latin typeface="Cambria Math" panose="02040503050406030204" pitchFamily="18" charset="0"/>
                              <a:cs typeface="Times New Roman" panose="02020603050405020304" pitchFamily="18" charset="0"/>
                            </a:rPr>
                          </m:ctrlPr>
                        </m:fPr>
                        <m:num>
                          <m:sSub>
                            <m:sSubPr>
                              <m:ctrlPr>
                                <a:rPr lang="en-US" altLang="ja-JP" sz="2000" b="1" i="1" smtClean="0">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 </m:t>
                              </m:r>
                              <m:r>
                                <a:rPr lang="en-US" altLang="ja-JP" sz="2000" b="1" i="1" smtClean="0">
                                  <a:latin typeface="Cambria Math" panose="02040503050406030204" pitchFamily="18" charset="0"/>
                                  <a:cs typeface="Times New Roman" panose="02020603050405020304" pitchFamily="18" charset="0"/>
                                </a:rPr>
                                <m:t>𝑱</m:t>
                              </m:r>
                            </m:e>
                            <m:sub>
                              <m:r>
                                <a:rPr lang="en-US" altLang="ja-JP" sz="2000" b="1" i="1" smtClean="0">
                                  <a:latin typeface="Cambria Math" panose="02040503050406030204" pitchFamily="18" charset="0"/>
                                  <a:cs typeface="Times New Roman" panose="02020603050405020304" pitchFamily="18" charset="0"/>
                                </a:rPr>
                                <m:t>𝑳</m:t>
                              </m:r>
                            </m:sub>
                          </m:sSub>
                          <m:r>
                            <a:rPr lang="en-US" altLang="ja-JP" sz="2000" b="1" i="1" smtClean="0">
                              <a:latin typeface="Cambria Math" panose="02040503050406030204" pitchFamily="18" charset="0"/>
                              <a:cs typeface="Times New Roman" panose="02020603050405020304" pitchFamily="18" charset="0"/>
                            </a:rPr>
                            <m:t> </m:t>
                          </m:r>
                        </m:num>
                        <m:den>
                          <m:r>
                            <a:rPr lang="en-US" altLang="ja-JP" sz="2000" b="1" i="1" smtClean="0">
                              <a:latin typeface="Cambria Math" panose="02040503050406030204" pitchFamily="18" charset="0"/>
                              <a:cs typeface="Times New Roman" panose="02020603050405020304" pitchFamily="18" charset="0"/>
                            </a:rPr>
                            <m:t> </m:t>
                          </m:r>
                          <m:sSub>
                            <m:sSubPr>
                              <m:ctrlPr>
                                <a:rPr lang="en-US" altLang="ja-JP" sz="2000" b="1" i="1" smtClean="0">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𝑱</m:t>
                              </m:r>
                            </m:e>
                            <m:sub>
                              <m:r>
                                <a:rPr lang="en-US" altLang="ja-JP" sz="2000" b="1" i="1" smtClean="0">
                                  <a:latin typeface="Cambria Math" panose="02040503050406030204" pitchFamily="18" charset="0"/>
                                  <a:cs typeface="Times New Roman" panose="02020603050405020304" pitchFamily="18" charset="0"/>
                                </a:rPr>
                                <m:t>𝑴</m:t>
                              </m:r>
                            </m:sub>
                          </m:sSub>
                          <m:r>
                            <a:rPr lang="en-US" altLang="ja-JP" sz="2000" b="1" i="1" smtClean="0">
                              <a:latin typeface="Cambria Math" panose="02040503050406030204" pitchFamily="18" charset="0"/>
                              <a:cs typeface="Times New Roman" panose="02020603050405020304" pitchFamily="18" charset="0"/>
                            </a:rPr>
                            <m:t> </m:t>
                          </m:r>
                        </m:den>
                      </m:f>
                      <m:r>
                        <a:rPr lang="en-US" altLang="ja-JP" sz="2000" b="1" i="0" smtClean="0">
                          <a:latin typeface="Cambria Math" panose="02040503050406030204" pitchFamily="18" charset="0"/>
                          <a:cs typeface="Times New Roman" panose="02020603050405020304" pitchFamily="18" charset="0"/>
                        </a:rPr>
                        <m:t>, </m:t>
                      </m:r>
                      <m:r>
                        <a:rPr lang="en-US" altLang="ja-JP" sz="2000" b="1" i="1" smtClean="0">
                          <a:latin typeface="Cambria Math" panose="02040503050406030204" pitchFamily="18" charset="0"/>
                          <a:cs typeface="Times New Roman" panose="02020603050405020304" pitchFamily="18" charset="0"/>
                        </a:rPr>
                        <m:t> </m:t>
                      </m:r>
                      <m:acc>
                        <m:accPr>
                          <m:chr m:val="̅"/>
                          <m:ctrlPr>
                            <a:rPr lang="en-US" altLang="ja-JP" sz="2000" b="1" i="1" smtClean="0">
                              <a:latin typeface="Cambria Math" panose="02040503050406030204" pitchFamily="18" charset="0"/>
                              <a:cs typeface="Times New Roman" panose="02020603050405020304" pitchFamily="18" charset="0"/>
                            </a:rPr>
                          </m:ctrlPr>
                        </m:accPr>
                        <m:e>
                          <m:r>
                            <a:rPr lang="en-US" altLang="ja-JP" sz="2000" b="1" i="1" smtClean="0">
                              <a:latin typeface="Cambria Math" panose="02040503050406030204" pitchFamily="18" charset="0"/>
                              <a:cs typeface="Times New Roman" panose="02020603050405020304" pitchFamily="18" charset="0"/>
                            </a:rPr>
                            <m:t>𝑱</m:t>
                          </m:r>
                        </m:e>
                      </m:acc>
                      <m:r>
                        <a:rPr lang="en-US" altLang="ja-JP" sz="2000" b="1" i="1" smtClean="0">
                          <a:latin typeface="Cambria Math" panose="02040503050406030204" pitchFamily="18" charset="0"/>
                          <a:cs typeface="Times New Roman" panose="02020603050405020304" pitchFamily="18" charset="0"/>
                        </a:rPr>
                        <m:t>= </m:t>
                      </m:r>
                      <m:f>
                        <m:fPr>
                          <m:ctrlPr>
                            <a:rPr lang="en-US" altLang="ja-JP" sz="2000" b="1" i="1">
                              <a:latin typeface="Cambria Math" panose="02040503050406030204" pitchFamily="18" charset="0"/>
                              <a:cs typeface="Times New Roman" panose="02020603050405020304" pitchFamily="18" charset="0"/>
                            </a:rPr>
                          </m:ctrlPr>
                        </m:fPr>
                        <m:num>
                          <m:sSub>
                            <m:sSubPr>
                              <m:ctrlPr>
                                <a:rPr lang="en-US" altLang="ja-JP" sz="2000" b="1" i="1">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 </m:t>
                              </m:r>
                              <m:r>
                                <a:rPr lang="en-US" altLang="ja-JP" sz="2000" b="1" i="1">
                                  <a:latin typeface="Cambria Math" panose="02040503050406030204" pitchFamily="18" charset="0"/>
                                  <a:cs typeface="Times New Roman" panose="02020603050405020304" pitchFamily="18" charset="0"/>
                                </a:rPr>
                                <m:t>𝑱</m:t>
                              </m:r>
                            </m:e>
                            <m:sub>
                              <m:r>
                                <a:rPr lang="en-US" altLang="ja-JP" sz="2000" b="1" i="1">
                                  <a:latin typeface="Cambria Math" panose="02040503050406030204" pitchFamily="18" charset="0"/>
                                  <a:cs typeface="Times New Roman" panose="02020603050405020304" pitchFamily="18" charset="0"/>
                                </a:rPr>
                                <m:t>𝑴</m:t>
                              </m:r>
                            </m:sub>
                          </m:sSub>
                          <m:sSub>
                            <m:sSubPr>
                              <m:ctrlPr>
                                <a:rPr lang="en-US" altLang="ja-JP" sz="2000" b="1" i="1">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 </m:t>
                              </m:r>
                              <m:r>
                                <a:rPr lang="en-US" altLang="ja-JP" sz="2000" b="1" i="1">
                                  <a:latin typeface="Cambria Math" panose="02040503050406030204" pitchFamily="18" charset="0"/>
                                  <a:cs typeface="Times New Roman" panose="02020603050405020304" pitchFamily="18" charset="0"/>
                                </a:rPr>
                                <m:t>𝑱</m:t>
                              </m:r>
                            </m:e>
                            <m:sub>
                              <m:r>
                                <a:rPr lang="en-US" altLang="ja-JP" sz="2000" b="1" i="1" smtClean="0">
                                  <a:latin typeface="Cambria Math" panose="02040503050406030204" pitchFamily="18" charset="0"/>
                                  <a:cs typeface="Times New Roman" panose="02020603050405020304" pitchFamily="18" charset="0"/>
                                </a:rPr>
                                <m:t>𝑳</m:t>
                              </m:r>
                            </m:sub>
                          </m:sSub>
                        </m:num>
                        <m:den>
                          <m:sSub>
                            <m:sSubPr>
                              <m:ctrlPr>
                                <a:rPr lang="en-US" altLang="ja-JP" sz="2000" b="1" i="1">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  </m:t>
                              </m:r>
                              <m:r>
                                <a:rPr lang="en-US" altLang="ja-JP" sz="2000" b="1" i="1">
                                  <a:latin typeface="Cambria Math" panose="02040503050406030204" pitchFamily="18" charset="0"/>
                                  <a:cs typeface="Times New Roman" panose="02020603050405020304" pitchFamily="18" charset="0"/>
                                </a:rPr>
                                <m:t>𝑱</m:t>
                              </m:r>
                            </m:e>
                            <m:sub>
                              <m:r>
                                <a:rPr lang="en-US" altLang="ja-JP" sz="2000" b="1" i="1">
                                  <a:latin typeface="Cambria Math" panose="02040503050406030204" pitchFamily="18" charset="0"/>
                                  <a:cs typeface="Times New Roman" panose="02020603050405020304" pitchFamily="18" charset="0"/>
                                </a:rPr>
                                <m:t>𝑴</m:t>
                              </m:r>
                            </m:sub>
                          </m:sSub>
                          <m:r>
                            <a:rPr lang="en-US" altLang="ja-JP" sz="2000" b="1" i="1" smtClean="0">
                              <a:latin typeface="Cambria Math" panose="02040503050406030204" pitchFamily="18" charset="0"/>
                              <a:cs typeface="Times New Roman" panose="02020603050405020304" pitchFamily="18" charset="0"/>
                            </a:rPr>
                            <m:t>+</m:t>
                          </m:r>
                          <m:sSub>
                            <m:sSubPr>
                              <m:ctrlPr>
                                <a:rPr lang="en-US" altLang="ja-JP" sz="2000" b="1" i="1">
                                  <a:latin typeface="Cambria Math" panose="02040503050406030204" pitchFamily="18" charset="0"/>
                                  <a:cs typeface="Times New Roman" panose="02020603050405020304" pitchFamily="18" charset="0"/>
                                </a:rPr>
                              </m:ctrlPr>
                            </m:sSubPr>
                            <m:e>
                              <m:r>
                                <a:rPr lang="en-US" altLang="ja-JP" sz="2000" b="1" i="1">
                                  <a:latin typeface="Cambria Math" panose="02040503050406030204" pitchFamily="18" charset="0"/>
                                  <a:cs typeface="Times New Roman" panose="02020603050405020304" pitchFamily="18" charset="0"/>
                                </a:rPr>
                                <m:t>𝑱</m:t>
                              </m:r>
                            </m:e>
                            <m:sub>
                              <m:r>
                                <a:rPr lang="en-US" altLang="ja-JP" sz="2000" b="1" i="1">
                                  <a:latin typeface="Cambria Math" panose="02040503050406030204" pitchFamily="18" charset="0"/>
                                  <a:cs typeface="Times New Roman" panose="02020603050405020304" pitchFamily="18" charset="0"/>
                                </a:rPr>
                                <m:t>𝑳</m:t>
                              </m:r>
                            </m:sub>
                          </m:sSub>
                          <m:r>
                            <a:rPr lang="en-US" altLang="ja-JP" sz="2000" b="1" i="1" smtClean="0">
                              <a:latin typeface="Cambria Math" panose="02040503050406030204" pitchFamily="18" charset="0"/>
                              <a:cs typeface="Times New Roman" panose="02020603050405020304" pitchFamily="18" charset="0"/>
                            </a:rPr>
                            <m:t> </m:t>
                          </m:r>
                        </m:den>
                      </m:f>
                      <m:r>
                        <a:rPr lang="en-US" altLang="ja-JP" sz="2000" b="1" i="1" smtClean="0">
                          <a:latin typeface="Cambria Math" panose="02040503050406030204" pitchFamily="18" charset="0"/>
                          <a:cs typeface="Times New Roman" panose="02020603050405020304" pitchFamily="18" charset="0"/>
                        </a:rPr>
                        <m:t>,  </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0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a:latin typeface="Cambria Math" panose="02040503050406030204" pitchFamily="18" charset="0"/>
                              <a:cs typeface="Times New Roman" panose="02020603050405020304" pitchFamily="18" charset="0"/>
                            </a:rPr>
                          </m:ctrlPr>
                        </m:fPr>
                        <m:num>
                          <m:sSub>
                            <m:sSubPr>
                              <m:ctrlPr>
                                <a:rPr lang="en-US" altLang="ja-JP" sz="2000" b="1" i="1">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 </m:t>
                              </m:r>
                              <m:r>
                                <a:rPr lang="en-US" altLang="ja-JP" sz="2000" b="1" i="1" smtClean="0">
                                  <a:latin typeface="Cambria Math" panose="02040503050406030204" pitchFamily="18" charset="0"/>
                                  <a:cs typeface="Times New Roman" panose="02020603050405020304" pitchFamily="18" charset="0"/>
                                </a:rPr>
                                <m:t>𝑪</m:t>
                              </m:r>
                            </m:e>
                            <m:sub>
                              <m:r>
                                <a:rPr lang="en-US" altLang="ja-JP" sz="2000" b="1" i="1" smtClean="0">
                                  <a:latin typeface="Cambria Math" panose="02040503050406030204" pitchFamily="18" charset="0"/>
                                  <a:cs typeface="Times New Roman" panose="02020603050405020304" pitchFamily="18" charset="0"/>
                                </a:rPr>
                                <m:t>𝒔</m:t>
                              </m:r>
                            </m:sub>
                          </m:sSub>
                          <m:r>
                            <a:rPr lang="en-US" altLang="ja-JP" sz="2000" b="1" i="1" smtClean="0">
                              <a:latin typeface="Cambria Math" panose="02040503050406030204" pitchFamily="18" charset="0"/>
                              <a:cs typeface="Times New Roman" panose="02020603050405020304" pitchFamily="18" charset="0"/>
                            </a:rPr>
                            <m:t> </m:t>
                          </m:r>
                        </m:num>
                        <m:den>
                          <m:acc>
                            <m:accPr>
                              <m:chr m:val="̅"/>
                              <m:ctrlPr>
                                <a:rPr lang="en-US" altLang="ja-JP" sz="2000" b="1" i="1">
                                  <a:latin typeface="Cambria Math" panose="02040503050406030204" pitchFamily="18" charset="0"/>
                                  <a:cs typeface="Times New Roman" panose="02020603050405020304" pitchFamily="18" charset="0"/>
                                </a:rPr>
                              </m:ctrlPr>
                            </m:accPr>
                            <m:e>
                              <m:r>
                                <a:rPr lang="en-US" altLang="ja-JP" sz="2000" b="1" i="1">
                                  <a:latin typeface="Cambria Math" panose="02040503050406030204" pitchFamily="18" charset="0"/>
                                  <a:cs typeface="Times New Roman" panose="02020603050405020304" pitchFamily="18" charset="0"/>
                                </a:rPr>
                                <m:t>𝑱</m:t>
                              </m:r>
                            </m:e>
                          </m:acc>
                        </m:den>
                      </m:f>
                      <m:r>
                        <a:rPr lang="en-US" altLang="ja-JP" sz="2000" b="1" i="1" smtClean="0">
                          <a:latin typeface="Cambria Math" panose="02040503050406030204" pitchFamily="18" charset="0"/>
                          <a:cs typeface="Times New Roman" panose="02020603050405020304" pitchFamily="18" charset="0"/>
                        </a:rPr>
                        <m:t>,  </m:t>
                      </m:r>
                      <m:sSup>
                        <m:sSup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0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a:latin typeface="Cambria Math" panose="02040503050406030204" pitchFamily="18" charset="0"/>
                              <a:cs typeface="Times New Roman" panose="02020603050405020304" pitchFamily="18" charset="0"/>
                            </a:rPr>
                          </m:ctrlPr>
                        </m:fPr>
                        <m:num>
                          <m:r>
                            <a:rPr lang="en-US" altLang="ja-JP" sz="2000" b="1" i="1" smtClean="0">
                              <a:latin typeface="Cambria Math" panose="02040503050406030204" pitchFamily="18" charset="0"/>
                              <a:cs typeface="Times New Roman" panose="02020603050405020304" pitchFamily="18" charset="0"/>
                            </a:rPr>
                            <m:t> </m:t>
                          </m:r>
                          <m:sSub>
                            <m:sSubPr>
                              <m:ctrlPr>
                                <a:rPr lang="en-US" altLang="ja-JP" sz="2000" b="1" i="1">
                                  <a:latin typeface="Cambria Math" panose="02040503050406030204" pitchFamily="18" charset="0"/>
                                  <a:cs typeface="Times New Roman" panose="02020603050405020304" pitchFamily="18" charset="0"/>
                                </a:rPr>
                              </m:ctrlPr>
                            </m:sSubPr>
                            <m:e>
                              <m:r>
                                <a:rPr lang="en-US" altLang="ja-JP" sz="2000" b="1" i="1" smtClean="0">
                                  <a:latin typeface="Cambria Math" panose="02040503050406030204" pitchFamily="18" charset="0"/>
                                  <a:cs typeface="Times New Roman" panose="02020603050405020304" pitchFamily="18" charset="0"/>
                                </a:rPr>
                                <m:t>𝑲</m:t>
                              </m:r>
                            </m:e>
                            <m:sub>
                              <m:r>
                                <a:rPr lang="en-US" altLang="ja-JP" sz="2000" b="1" i="1">
                                  <a:latin typeface="Cambria Math" panose="02040503050406030204" pitchFamily="18" charset="0"/>
                                  <a:cs typeface="Times New Roman" panose="02020603050405020304" pitchFamily="18" charset="0"/>
                                </a:rPr>
                                <m:t>𝒔</m:t>
                              </m:r>
                              <m:r>
                                <a:rPr lang="en-US" altLang="ja-JP" sz="2000" b="1" i="1" smtClean="0">
                                  <a:latin typeface="Cambria Math" panose="02040503050406030204" pitchFamily="18" charset="0"/>
                                  <a:cs typeface="Times New Roman" panose="02020603050405020304" pitchFamily="18" charset="0"/>
                                </a:rPr>
                                <m:t> </m:t>
                              </m:r>
                            </m:sub>
                          </m:sSub>
                        </m:num>
                        <m:den>
                          <m:r>
                            <a:rPr lang="en-US" altLang="ja-JP" sz="2000" b="1" i="1" smtClean="0">
                              <a:latin typeface="Cambria Math" panose="02040503050406030204" pitchFamily="18" charset="0"/>
                              <a:cs typeface="Times New Roman" panose="02020603050405020304" pitchFamily="18" charset="0"/>
                            </a:rPr>
                            <m:t> </m:t>
                          </m:r>
                          <m:acc>
                            <m:accPr>
                              <m:chr m:val="̅"/>
                              <m:ctrlPr>
                                <a:rPr lang="en-US" altLang="ja-JP" sz="2000" b="1" i="1">
                                  <a:latin typeface="Cambria Math" panose="02040503050406030204" pitchFamily="18" charset="0"/>
                                  <a:cs typeface="Times New Roman" panose="02020603050405020304" pitchFamily="18" charset="0"/>
                                </a:rPr>
                              </m:ctrlPr>
                            </m:accPr>
                            <m:e>
                              <m:r>
                                <a:rPr lang="en-US" altLang="ja-JP" sz="2000" b="1" i="1">
                                  <a:latin typeface="Cambria Math" panose="02040503050406030204" pitchFamily="18" charset="0"/>
                                  <a:cs typeface="Times New Roman" panose="02020603050405020304" pitchFamily="18" charset="0"/>
                                </a:rPr>
                                <m:t>𝑱</m:t>
                              </m:r>
                            </m:e>
                          </m:acc>
                          <m:r>
                            <a:rPr lang="en-US" altLang="ja-JP" sz="2000" b="1" i="1" smtClean="0">
                              <a:latin typeface="Cambria Math" panose="02040503050406030204" pitchFamily="18" charset="0"/>
                              <a:cs typeface="Times New Roman" panose="02020603050405020304" pitchFamily="18" charset="0"/>
                            </a:rPr>
                            <m:t> </m:t>
                          </m:r>
                        </m:den>
                      </m:f>
                    </m:oMath>
                  </m:oMathPara>
                </a14:m>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200" b="1" dirty="0">
                  <a:latin typeface="Times New Roman" panose="02020603050405020304" pitchFamily="18" charset="0"/>
                  <a:cs typeface="Times New Roman" panose="02020603050405020304" pitchFamily="18" charset="0"/>
                </a:endParaRPr>
              </a:p>
            </p:txBody>
          </p:sp>
        </mc:Choice>
        <mc:Fallback xmlns="">
          <p:sp>
            <p:nvSpPr>
              <p:cNvPr id="16" name="コンテンツ プレースホルダー 2"/>
              <p:cNvSpPr txBox="1">
                <a:spLocks noRot="1" noChangeAspect="1" noMove="1" noResize="1" noEditPoints="1" noAdjustHandles="1" noChangeArrowheads="1" noChangeShapeType="1" noTextEdit="1"/>
              </p:cNvSpPr>
              <p:nvPr/>
            </p:nvSpPr>
            <p:spPr>
              <a:xfrm>
                <a:off x="321141" y="3143554"/>
                <a:ext cx="8673341" cy="3679428"/>
              </a:xfrm>
              <a:prstGeom prst="rect">
                <a:avLst/>
              </a:prstGeom>
              <a:blipFill>
                <a:blip r:embed="rId6"/>
                <a:stretch>
                  <a:fillRect l="-1125" t="-2819"/>
                </a:stretch>
              </a:blipFill>
            </p:spPr>
            <p:txBody>
              <a:bodyPr/>
              <a:lstStyle/>
              <a:p>
                <a:r>
                  <a:rPr lang="ja-JP" altLang="en-US">
                    <a:noFill/>
                  </a:rPr>
                  <a:t> </a:t>
                </a:r>
              </a:p>
            </p:txBody>
          </p:sp>
        </mc:Fallback>
      </mc:AlternateContent>
      <p:cxnSp>
        <p:nvCxnSpPr>
          <p:cNvPr id="17" name="直線コネクタ 16"/>
          <p:cNvCxnSpPr/>
          <p:nvPr/>
        </p:nvCxnSpPr>
        <p:spPr>
          <a:xfrm>
            <a:off x="4566371" y="5257415"/>
            <a:ext cx="358630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テキスト ボックス 17"/>
          <p:cNvSpPr txBox="1"/>
          <p:nvPr/>
        </p:nvSpPr>
        <p:spPr>
          <a:xfrm>
            <a:off x="2363888" y="5334847"/>
            <a:ext cx="1723549" cy="461665"/>
          </a:xfrm>
          <a:prstGeom prst="rect">
            <a:avLst/>
          </a:prstGeom>
          <a:noFill/>
        </p:spPr>
        <p:txBody>
          <a:bodyPr wrap="none" rtlCol="0">
            <a:spAutoFit/>
          </a:bodyPr>
          <a:lstStyle/>
          <a:p>
            <a:r>
              <a:rPr kumimoji="1" lang="ja-JP" altLang="en-US" sz="2400" b="1" dirty="0">
                <a:solidFill>
                  <a:srgbClr val="FF0000"/>
                </a:solidFill>
              </a:rPr>
              <a:t>剛体モード</a:t>
            </a:r>
          </a:p>
        </p:txBody>
      </p:sp>
      <p:sp>
        <p:nvSpPr>
          <p:cNvPr id="19" name="テキスト ボックス 18"/>
          <p:cNvSpPr txBox="1"/>
          <p:nvPr/>
        </p:nvSpPr>
        <p:spPr>
          <a:xfrm>
            <a:off x="5064925" y="5274041"/>
            <a:ext cx="2339102" cy="461665"/>
          </a:xfrm>
          <a:prstGeom prst="rect">
            <a:avLst/>
          </a:prstGeom>
          <a:noFill/>
        </p:spPr>
        <p:txBody>
          <a:bodyPr wrap="none" rtlCol="0">
            <a:spAutoFit/>
          </a:bodyPr>
          <a:lstStyle/>
          <a:p>
            <a:r>
              <a:rPr kumimoji="1" lang="ja-JP" altLang="en-US" sz="2400" b="1" dirty="0">
                <a:solidFill>
                  <a:srgbClr val="FF0000"/>
                </a:solidFill>
              </a:rPr>
              <a:t>二次振動モデル</a:t>
            </a:r>
          </a:p>
        </p:txBody>
      </p:sp>
      <p:cxnSp>
        <p:nvCxnSpPr>
          <p:cNvPr id="20" name="直線コネクタ 19"/>
          <p:cNvCxnSpPr/>
          <p:nvPr/>
        </p:nvCxnSpPr>
        <p:spPr>
          <a:xfrm>
            <a:off x="2141083" y="5257415"/>
            <a:ext cx="216916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5535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r>
                  <a:rPr lang="ja-JP" altLang="en-US" sz="3600" b="1" dirty="0">
                    <a:latin typeface="+mj-ea"/>
                  </a:rPr>
                  <a:t>二慣性系の物理モデル</a:t>
                </a:r>
                <a:r>
                  <a:rPr lang="en-US" altLang="ja-JP" sz="3600"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oMath>
                </a14:m>
                <a:r>
                  <a:rPr lang="ja-JP" altLang="en-US" sz="3600" b="1" dirty="0">
                    <a:latin typeface="+mj-ea"/>
                  </a:rPr>
                  <a:t>（つづき）</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l="-2019" t="-1355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15</a:t>
            </a:fld>
            <a:endParaRPr kumimoji="1" lang="ja-JP" altLang="en-US" dirty="0"/>
          </a:p>
        </p:txBody>
      </p:sp>
      <mc:AlternateContent xmlns:mc="http://schemas.openxmlformats.org/markup-compatibility/2006" xmlns:a14="http://schemas.microsoft.com/office/drawing/2010/main">
        <mc:Choice Requires="a14">
          <p:sp>
            <p:nvSpPr>
              <p:cNvPr id="16" name="コンテンツ プレースホルダー 2"/>
              <p:cNvSpPr txBox="1">
                <a:spLocks/>
              </p:cNvSpPr>
              <p:nvPr/>
            </p:nvSpPr>
            <p:spPr>
              <a:xfrm>
                <a:off x="264867" y="811264"/>
                <a:ext cx="8673341" cy="1353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二慣性系の物理モデル</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s</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）（三次系）</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ctr">
                  <a:buNone/>
                </a:pPr>
                <a14:m>
                  <m:oMathPara xmlns:m="http://schemas.openxmlformats.org/officeDocument/2006/math">
                    <m:oMathParaPr>
                      <m:jc m:val="center"/>
                    </m:oMathParaPr>
                    <m:oMath xmlns:m="http://schemas.openxmlformats.org/officeDocument/2006/math">
                      <m:r>
                        <a:rPr lang="en-US" altLang="ja-JP" sz="2400" b="1" i="1" smtClean="0">
                          <a:latin typeface="Cambria Math" panose="02040503050406030204" pitchFamily="18" charset="0"/>
                          <a:cs typeface="Times New Roman" panose="02020603050405020304" pitchFamily="18" charset="0"/>
                        </a:rPr>
                        <m:t>𝑷</m:t>
                      </m:r>
                      <m:d>
                        <m:dPr>
                          <m:ctrlPr>
                            <a:rPr lang="en-US" altLang="ja-JP" sz="2400" b="1" i="1" smtClean="0">
                              <a:latin typeface="Cambria Math" panose="02040503050406030204" pitchFamily="18" charset="0"/>
                              <a:cs typeface="Times New Roman" panose="02020603050405020304" pitchFamily="18" charset="0"/>
                            </a:rPr>
                          </m:ctrlPr>
                        </m:dPr>
                        <m:e>
                          <m:r>
                            <a:rPr lang="en-US" altLang="ja-JP" sz="2400" b="1" i="1" smtClean="0">
                              <a:latin typeface="Cambria Math" panose="02040503050406030204" pitchFamily="18" charset="0"/>
                              <a:cs typeface="Times New Roman" panose="02020603050405020304" pitchFamily="18" charset="0"/>
                            </a:rPr>
                            <m:t>𝒔</m:t>
                          </m:r>
                        </m:e>
                      </m:d>
                      <m:r>
                        <a:rPr lang="en-US" altLang="ja-JP" sz="2400" b="1" i="1" smtClean="0">
                          <a:latin typeface="Cambria Math" panose="02040503050406030204" pitchFamily="18" charset="0"/>
                          <a:cs typeface="Times New Roman" panose="02020603050405020304" pitchFamily="18" charset="0"/>
                        </a:rPr>
                        <m:t>=</m:t>
                      </m:r>
                      <m:f>
                        <m:fPr>
                          <m:ctrlPr>
                            <a:rPr lang="en-US" altLang="ja-JP" sz="2400" b="1" i="1" smtClean="0">
                              <a:latin typeface="Cambria Math" panose="02040503050406030204" pitchFamily="18" charset="0"/>
                              <a:cs typeface="Times New Roman" panose="02020603050405020304" pitchFamily="18" charset="0"/>
                            </a:rPr>
                          </m:ctrlPr>
                        </m:fPr>
                        <m:num>
                          <m:r>
                            <a:rPr lang="en-US" altLang="ja-JP" sz="2400" b="1" i="1" smtClean="0">
                              <a:latin typeface="Cambria Math" panose="02040503050406030204" pitchFamily="18" charset="0"/>
                              <a:cs typeface="Times New Roman" panose="02020603050405020304" pitchFamily="18" charset="0"/>
                            </a:rPr>
                            <m:t>𝟏</m:t>
                          </m:r>
                        </m:num>
                        <m:den>
                          <m:d>
                            <m:d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 </m:t>
                              </m:r>
                            </m:e>
                          </m:d>
                        </m:den>
                      </m:f>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𝒔</m:t>
                          </m:r>
                        </m:den>
                      </m:f>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200" b="1" dirty="0">
                  <a:latin typeface="Times New Roman" panose="02020603050405020304" pitchFamily="18" charset="0"/>
                  <a:cs typeface="Times New Roman" panose="02020603050405020304" pitchFamily="18" charset="0"/>
                </a:endParaRPr>
              </a:p>
            </p:txBody>
          </p:sp>
        </mc:Choice>
        <mc:Fallback xmlns="">
          <p:sp>
            <p:nvSpPr>
              <p:cNvPr id="16" name="コンテンツ プレースホルダー 2"/>
              <p:cNvSpPr txBox="1">
                <a:spLocks noRot="1" noChangeAspect="1" noMove="1" noResize="1" noEditPoints="1" noAdjustHandles="1" noChangeArrowheads="1" noChangeShapeType="1" noTextEdit="1"/>
              </p:cNvSpPr>
              <p:nvPr/>
            </p:nvSpPr>
            <p:spPr>
              <a:xfrm>
                <a:off x="264867" y="811264"/>
                <a:ext cx="8673341" cy="1353331"/>
              </a:xfrm>
              <a:prstGeom prst="rect">
                <a:avLst/>
              </a:prstGeom>
              <a:blipFill>
                <a:blip r:embed="rId4"/>
                <a:stretch>
                  <a:fillRect l="-1054" t="-76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0" y="2342421"/>
                <a:ext cx="8121535" cy="461665"/>
              </a:xfrm>
              <a:prstGeom prst="rect">
                <a:avLst/>
              </a:prstGeom>
            </p:spPr>
            <p:txBody>
              <a:bodyPr wrap="square">
                <a:spAutoFit/>
              </a:bodyPr>
              <a:lstStyle/>
              <a:p>
                <a:r>
                  <a:rPr lang="ja-JP" altLang="en-US" sz="2400" b="1" dirty="0">
                    <a:latin typeface="ＭＳ Ｐゴシック" panose="020B0600070205080204" pitchFamily="50" charset="-128"/>
                    <a:ea typeface="ＭＳ Ｐゴシック" panose="020B0600070205080204" pitchFamily="50" charset="-128"/>
                  </a:rPr>
                  <a:t>・剛体モードによる減衰（</a:t>
                </a:r>
                <a14:m>
                  <m:oMath xmlns:m="http://schemas.openxmlformats.org/officeDocument/2006/math">
                    <m:r>
                      <a:rPr lang="ja-JP" altLang="en-US" sz="2400" b="1"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𝜺</m:t>
                    </m:r>
                  </m:oMath>
                </a14:m>
                <a:r>
                  <a:rPr lang="ja-JP" altLang="en-US" sz="2400" b="1" dirty="0">
                    <a:latin typeface="ＭＳ Ｐゴシック" panose="020B0600070205080204" pitchFamily="50" charset="-128"/>
                    <a:ea typeface="ＭＳ Ｐゴシック" panose="020B0600070205080204" pitchFamily="50" charset="-128"/>
                  </a:rPr>
                  <a:t>）を考慮し以下のように</a:t>
                </a:r>
                <a14:m>
                  <m:oMath xmlns:m="http://schemas.openxmlformats.org/officeDocument/2006/math">
                    <m:r>
                      <a:rPr lang="en-US" altLang="ja-JP" sz="2400" b="1" i="1">
                        <a:latin typeface="Cambria Math" panose="02040503050406030204" pitchFamily="18" charset="0"/>
                        <a:cs typeface="Times New Roman" panose="02020603050405020304" pitchFamily="18" charset="0"/>
                      </a:rPr>
                      <m:t>𝑷</m:t>
                    </m:r>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oMath>
                </a14:m>
                <a:r>
                  <a:rPr lang="ja-JP" altLang="en-US" sz="2400" b="1" dirty="0">
                    <a:latin typeface="ＭＳ Ｐゴシック" panose="020B0600070205080204" pitchFamily="50" charset="-128"/>
                    <a:ea typeface="ＭＳ Ｐゴシック" panose="020B0600070205080204" pitchFamily="50" charset="-128"/>
                  </a:rPr>
                  <a:t>を設定</a:t>
                </a:r>
              </a:p>
            </p:txBody>
          </p:sp>
        </mc:Choice>
        <mc:Fallback xmlns="">
          <p:sp>
            <p:nvSpPr>
              <p:cNvPr id="15" name="正方形/長方形 14"/>
              <p:cNvSpPr>
                <a:spLocks noRot="1" noChangeAspect="1" noMove="1" noResize="1" noEditPoints="1" noAdjustHandles="1" noChangeArrowheads="1" noChangeShapeType="1" noTextEdit="1"/>
              </p:cNvSpPr>
              <p:nvPr/>
            </p:nvSpPr>
            <p:spPr>
              <a:xfrm>
                <a:off x="0" y="2342421"/>
                <a:ext cx="8121535" cy="461665"/>
              </a:xfrm>
              <a:prstGeom prst="rect">
                <a:avLst/>
              </a:prstGeom>
              <a:blipFill>
                <a:blip r:embed="rId5"/>
                <a:stretch>
                  <a:fillRect l="-1126" t="-14474" b="-2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401559" y="3606178"/>
                <a:ext cx="7870222" cy="704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cs typeface="Times New Roman" panose="02020603050405020304" pitchFamily="18" charset="0"/>
                        </a:rPr>
                        <m:t>𝑷</m:t>
                      </m:r>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r>
                        <a:rPr lang="en-US" altLang="ja-JP" sz="2400" b="1" i="1">
                          <a:latin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cs typeface="Times New Roman" panose="02020603050405020304" pitchFamily="18" charset="0"/>
                            </a:rPr>
                            <m:t>𝟏</m:t>
                          </m:r>
                        </m:num>
                        <m:den>
                          <m:d>
                            <m:d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 </m:t>
                              </m:r>
                            </m:e>
                          </m:d>
                        </m:den>
                      </m:f>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400" b="1" i="1"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a:rPr lang="ja-JP" altLang="en-US" sz="2400"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𝜺</m:t>
                          </m:r>
                        </m:den>
                      </m:f>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sz="2400" b="1" dirty="0">
                  <a:latin typeface="+mn-ea"/>
                </a:endParaRPr>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401559" y="3606178"/>
                <a:ext cx="7870222" cy="704828"/>
              </a:xfrm>
              <a:prstGeom prst="rect">
                <a:avLst/>
              </a:prstGeom>
              <a:blipFill>
                <a:blip r:embed="rId6"/>
                <a:stretch>
                  <a:fillRect b="-12174"/>
                </a:stretch>
              </a:blipFill>
            </p:spPr>
            <p:txBody>
              <a:bodyPr/>
              <a:lstStyle/>
              <a:p>
                <a:r>
                  <a:rPr lang="ja-JP" altLang="en-US">
                    <a:noFill/>
                  </a:rPr>
                  <a:t> </a:t>
                </a:r>
              </a:p>
            </p:txBody>
          </p:sp>
        </mc:Fallback>
      </mc:AlternateContent>
      <p:pic>
        <p:nvPicPr>
          <p:cNvPr id="6" name="図 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02627" y="4552696"/>
            <a:ext cx="4597822" cy="2173000"/>
          </a:xfrm>
          <a:prstGeom prst="rect">
            <a:avLst/>
          </a:prstGeom>
        </p:spPr>
      </p:pic>
      <p:sp>
        <p:nvSpPr>
          <p:cNvPr id="22" name="テキスト ボックス 6"/>
          <p:cNvSpPr txBox="1">
            <a:spLocks noChangeArrowheads="1"/>
          </p:cNvSpPr>
          <p:nvPr/>
        </p:nvSpPr>
        <p:spPr bwMode="auto">
          <a:xfrm>
            <a:off x="0" y="3364488"/>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モデル</a:t>
            </a:r>
            <a:r>
              <a:rPr lang="en-US" altLang="ja-JP" sz="2400" b="1" dirty="0">
                <a:latin typeface="Arial" charset="0"/>
              </a:rPr>
              <a:t>】</a:t>
            </a:r>
            <a:endParaRPr lang="ja-JP" altLang="en-US" sz="2400" b="1" dirty="0">
              <a:latin typeface="Arial" charset="0"/>
            </a:endParaRPr>
          </a:p>
        </p:txBody>
      </p:sp>
      <p:sp>
        <p:nvSpPr>
          <p:cNvPr id="23" name="テキスト ボックス 6"/>
          <p:cNvSpPr txBox="1">
            <a:spLocks noChangeArrowheads="1"/>
          </p:cNvSpPr>
          <p:nvPr/>
        </p:nvSpPr>
        <p:spPr bwMode="auto">
          <a:xfrm>
            <a:off x="0" y="4446346"/>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制御系</a:t>
            </a:r>
            <a:r>
              <a:rPr lang="en-US" altLang="ja-JP" sz="2400" b="1" dirty="0">
                <a:latin typeface="Arial" charset="0"/>
              </a:rPr>
              <a:t>】</a:t>
            </a:r>
            <a:endParaRPr lang="ja-JP" altLang="en-US" sz="2400" b="1" dirty="0">
              <a:latin typeface="Arial" charset="0"/>
            </a:endParaRPr>
          </a:p>
        </p:txBody>
      </p:sp>
      <p:sp>
        <p:nvSpPr>
          <p:cNvPr id="7" name="正方形/長方形 6"/>
          <p:cNvSpPr/>
          <p:nvPr/>
        </p:nvSpPr>
        <p:spPr>
          <a:xfrm>
            <a:off x="74815" y="3225338"/>
            <a:ext cx="8695112" cy="3574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7575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r>
                  <a:rPr lang="en-US" altLang="ja-JP" sz="3600"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oMath>
                </a14:m>
                <a:r>
                  <a:rPr lang="ja-JP" altLang="en-US" sz="3600" b="1" dirty="0">
                    <a:latin typeface="+mj-ea"/>
                  </a:rPr>
                  <a:t>（三次系）に基づく安定性解析</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l="-2019" t="-1355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16</a:t>
            </a:fld>
            <a:endParaRPr kumimoji="1" lang="ja-JP" altLang="en-US" dirty="0"/>
          </a:p>
        </p:txBody>
      </p:sp>
      <p:sp>
        <p:nvSpPr>
          <p:cNvPr id="22" name="テキスト ボックス 6"/>
          <p:cNvSpPr txBox="1">
            <a:spLocks noChangeArrowheads="1"/>
          </p:cNvSpPr>
          <p:nvPr/>
        </p:nvSpPr>
        <p:spPr bwMode="auto">
          <a:xfrm>
            <a:off x="-94014" y="580554"/>
            <a:ext cx="4430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開ループ系のナイキスト軌跡</a:t>
            </a:r>
            <a:r>
              <a:rPr lang="en-US" altLang="ja-JP" sz="2400" b="1" dirty="0">
                <a:latin typeface="Arial" charset="0"/>
              </a:rPr>
              <a:t>】</a:t>
            </a:r>
            <a:endParaRPr lang="ja-JP" altLang="en-US" sz="2400" b="1" dirty="0">
              <a:latin typeface="Arial" charset="0"/>
            </a:endParaRPr>
          </a:p>
        </p:txBody>
      </p:sp>
      <p:sp>
        <p:nvSpPr>
          <p:cNvPr id="23" name="テキスト ボックス 6"/>
          <p:cNvSpPr txBox="1">
            <a:spLocks noChangeArrowheads="1"/>
          </p:cNvSpPr>
          <p:nvPr/>
        </p:nvSpPr>
        <p:spPr bwMode="auto">
          <a:xfrm>
            <a:off x="0" y="3643013"/>
            <a:ext cx="339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数値シミュレーション</a:t>
            </a:r>
            <a:r>
              <a:rPr lang="en-US" altLang="ja-JP" sz="2400" b="1" dirty="0">
                <a:latin typeface="Arial" charset="0"/>
              </a:rPr>
              <a:t>】</a:t>
            </a:r>
            <a:endParaRPr lang="ja-JP" altLang="en-US" sz="2400" b="1" dirty="0">
              <a:latin typeface="Arial" charset="0"/>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6727" t="4645" r="7455" b="5792"/>
          <a:stretch/>
        </p:blipFill>
        <p:spPr>
          <a:xfrm>
            <a:off x="167837" y="986719"/>
            <a:ext cx="3514701" cy="2621133"/>
          </a:xfrm>
          <a:prstGeom prst="rect">
            <a:avLst/>
          </a:prstGeom>
        </p:spPr>
      </p:pic>
      <p:pic>
        <p:nvPicPr>
          <p:cNvPr id="5" name="図 4"/>
          <p:cNvPicPr>
            <a:picLocks noChangeAspect="1"/>
          </p:cNvPicPr>
          <p:nvPr/>
        </p:nvPicPr>
        <p:blipFill rotWithShape="1">
          <a:blip r:embed="rId5">
            <a:extLst>
              <a:ext uri="{28A0092B-C50C-407E-A947-70E740481C1C}">
                <a14:useLocalDpi xmlns:a14="http://schemas.microsoft.com/office/drawing/2010/main" val="0"/>
              </a:ext>
            </a:extLst>
          </a:blip>
          <a:srcRect l="3091" t="5421" r="1182" b="2359"/>
          <a:stretch/>
        </p:blipFill>
        <p:spPr>
          <a:xfrm>
            <a:off x="127064" y="4104678"/>
            <a:ext cx="3988527" cy="2724015"/>
          </a:xfrm>
          <a:prstGeom prst="rect">
            <a:avLst/>
          </a:prstGeom>
        </p:spPr>
      </p:pic>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5181" t="5294" r="1364" b="1722"/>
          <a:stretch/>
        </p:blipFill>
        <p:spPr>
          <a:xfrm>
            <a:off x="127064" y="4099242"/>
            <a:ext cx="3988527" cy="2734887"/>
          </a:xfrm>
          <a:prstGeom prst="rect">
            <a:avLst/>
          </a:prstGeom>
        </p:spPr>
      </p:pic>
      <mc:AlternateContent xmlns:mc="http://schemas.openxmlformats.org/markup-compatibility/2006" xmlns:a14="http://schemas.microsoft.com/office/drawing/2010/main">
        <mc:Choice Requires="a14">
          <p:sp>
            <p:nvSpPr>
              <p:cNvPr id="14" name="コンテンツ プレースホルダー 2"/>
              <p:cNvSpPr txBox="1">
                <a:spLocks/>
              </p:cNvSpPr>
              <p:nvPr/>
            </p:nvSpPr>
            <p:spPr>
              <a:xfrm>
                <a:off x="3605683" y="1131708"/>
                <a:ext cx="5544552" cy="1193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線：制御対象</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en-US" altLang="ja-JP" sz="2400" b="1" dirty="0"/>
                  <a:t> </a:t>
                </a:r>
                <a14:m>
                  <m:oMath xmlns:m="http://schemas.openxmlformats.org/officeDocument/2006/math">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latin typeface="ＭＳ Ｐゴシック" panose="020B0600070205080204" pitchFamily="50" charset="-128"/>
                    <a:ea typeface="ＭＳ Ｐゴシック" panose="020B0600070205080204" pitchFamily="50" charset="-128"/>
                  </a:rPr>
                  <a:t>のナイキスト軌跡</a:t>
                </a:r>
                <a:r>
                  <a:rPr lang="en-US" altLang="ja-JP" sz="2400" b="1" dirty="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rPr>
                  <a:t>　</a:t>
                </a:r>
                <a:endParaRPr lang="en-US" altLang="ja-JP" sz="2400" b="1" dirty="0">
                  <a:latin typeface="ＭＳ Ｐゴシック" panose="020B0600070205080204" pitchFamily="50" charset="-128"/>
                  <a:ea typeface="ＭＳ Ｐゴシック" panose="020B0600070205080204" pitchFamily="50" charset="-128"/>
                </a:endParaRPr>
              </a:p>
              <a:p>
                <a:pPr marL="0" indent="0">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r>
                  <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b="1" dirty="0">
                    <a:latin typeface="ＭＳ Ｐゴシック" panose="020B0600070205080204" pitchFamily="50" charset="-128"/>
                    <a:ea typeface="ＭＳ Ｐゴシック" panose="020B0600070205080204" pitchFamily="50" charset="-128"/>
                  </a:rPr>
                  <a:t>を乗じた開ループ系のナイキスト軌跡</a:t>
                </a:r>
                <a:endParaRPr lang="en-US" altLang="ja-JP" sz="2400" b="1" dirty="0">
                  <a:latin typeface="ＭＳ Ｐゴシック" panose="020B0600070205080204" pitchFamily="50" charset="-128"/>
                  <a:ea typeface="ＭＳ Ｐゴシック" panose="020B0600070205080204" pitchFamily="50" charset="-128"/>
                </a:endParaRPr>
              </a:p>
            </p:txBody>
          </p:sp>
        </mc:Choice>
        <mc:Fallback xmlns="">
          <p:sp>
            <p:nvSpPr>
              <p:cNvPr id="14" name="コンテンツ プレースホルダー 2"/>
              <p:cNvSpPr txBox="1">
                <a:spLocks noRot="1" noChangeAspect="1" noMove="1" noResize="1" noEditPoints="1" noAdjustHandles="1" noChangeArrowheads="1" noChangeShapeType="1" noTextEdit="1"/>
              </p:cNvSpPr>
              <p:nvPr/>
            </p:nvSpPr>
            <p:spPr>
              <a:xfrm>
                <a:off x="3605683" y="1131708"/>
                <a:ext cx="5544552" cy="1193327"/>
              </a:xfrm>
              <a:prstGeom prst="rect">
                <a:avLst/>
              </a:prstGeom>
              <a:blipFill>
                <a:blip r:embed="rId7"/>
                <a:stretch>
                  <a:fillRect l="-1648" t="-9231" b="-12821"/>
                </a:stretch>
              </a:blipFill>
            </p:spPr>
            <p:txBody>
              <a:bodyPr/>
              <a:lstStyle/>
              <a:p>
                <a:r>
                  <a:rPr lang="ja-JP" altLang="en-US">
                    <a:noFill/>
                  </a:rPr>
                  <a:t> </a:t>
                </a:r>
              </a:p>
            </p:txBody>
          </p:sp>
        </mc:Fallback>
      </mc:AlternateContent>
      <p:sp>
        <p:nvSpPr>
          <p:cNvPr id="17" name="コンテンツ プレースホルダー 2"/>
          <p:cNvSpPr txBox="1">
            <a:spLocks/>
          </p:cNvSpPr>
          <p:nvPr/>
        </p:nvSpPr>
        <p:spPr>
          <a:xfrm>
            <a:off x="4710742" y="2594709"/>
            <a:ext cx="3705102" cy="801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線が</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-1</a:t>
            </a:r>
            <a:r>
              <a:rPr lang="ja-JP" altLang="en-US" sz="2400" b="1" dirty="0" err="1">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0</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）に重なる</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が存在</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正方形/長方形 17"/>
              <p:cNvSpPr/>
              <p:nvPr/>
            </p:nvSpPr>
            <p:spPr>
              <a:xfrm>
                <a:off x="4254535" y="4429340"/>
                <a:ext cx="4161309" cy="1984069"/>
              </a:xfrm>
              <a:prstGeom prst="rect">
                <a:avLst/>
              </a:prstGeom>
            </p:spPr>
            <p:txBody>
              <a:bodyPr wrap="square">
                <a:spAutoFit/>
              </a:bodyPr>
              <a:lstStyle/>
              <a:p>
                <a:r>
                  <a:rPr lang="ja-JP" altLang="en-US" sz="2400" b="1" dirty="0">
                    <a:solidFill>
                      <a:srgbClr val="FF0000"/>
                    </a:solidFill>
                  </a:rPr>
                  <a:t>赤</a:t>
                </a:r>
                <a:r>
                  <a:rPr lang="ja-JP" altLang="en-US" sz="2400" b="1" dirty="0"/>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Times New Roman" panose="02020603050405020304" pitchFamily="18" charset="0"/>
                    <a:cs typeface="Times New Roman" panose="02020603050405020304" pitchFamily="18" charset="0"/>
                  </a:rPr>
                  <a:t>　</a:t>
                </a:r>
                <a:endParaRPr lang="en-US" altLang="ja-JP" sz="2400" b="1" i="1" dirty="0">
                  <a:latin typeface="Times New Roman" panose="02020603050405020304" pitchFamily="18" charset="0"/>
                  <a:cs typeface="Times New Roman" panose="02020603050405020304" pitchFamily="18" charset="0"/>
                </a:endParaRPr>
              </a:p>
              <a:p>
                <a:r>
                  <a:rPr lang="ja-JP" altLang="en-US" sz="2400" b="1" dirty="0">
                    <a:solidFill>
                      <a:srgbClr val="00B050"/>
                    </a:solidFill>
                  </a:rPr>
                  <a:t>緑</a:t>
                </a:r>
                <a:r>
                  <a:rPr lang="ja-JP" altLang="en-US" sz="2400" b="1" dirty="0"/>
                  <a:t>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p>
              <a:p>
                <a:r>
                  <a:rPr lang="ja-JP" altLang="en-US" sz="2400" b="1" dirty="0">
                    <a:solidFill>
                      <a:srgbClr val="0070C0"/>
                    </a:solidFill>
                  </a:rPr>
                  <a:t>青</a:t>
                </a:r>
                <a:r>
                  <a:rPr lang="ja-JP" altLang="en-US" sz="2400" b="1" dirty="0"/>
                  <a:t>線：時変ゲイン</a:t>
                </a:r>
                <a:r>
                  <a:rPr lang="en-US" altLang="ja-JP" sz="2400" b="1" i="1" dirty="0">
                    <a:latin typeface="Times New Roman" panose="02020603050405020304" pitchFamily="18" charset="0"/>
                    <a:cs typeface="Times New Roman" panose="02020603050405020304" pitchFamily="18" charset="0"/>
                  </a:rPr>
                  <a:t>G</a:t>
                </a:r>
              </a:p>
              <a:p>
                <a:r>
                  <a:rPr lang="ja-JP" altLang="en-US" sz="2400" b="1" dirty="0">
                    <a:latin typeface="Times New Roman" panose="02020603050405020304" pitchFamily="18" charset="0"/>
                    <a:cs typeface="Times New Roman" panose="02020603050405020304" pitchFamily="18" charset="0"/>
                  </a:rPr>
                  <a:t>目標振幅：</a:t>
                </a:r>
                <a14:m>
                  <m:oMath xmlns:m="http://schemas.openxmlformats.org/officeDocument/2006/math">
                    <m:sSup>
                      <m:sSupPr>
                        <m:ctrlPr>
                          <a:rPr lang="en-US" altLang="ja-JP" sz="2400" b="1" i="1" dirty="0">
                            <a:latin typeface="Cambria Math" panose="02040503050406030204" pitchFamily="18" charset="0"/>
                            <a:cs typeface="Times New Roman" panose="02020603050405020304" pitchFamily="18" charset="0"/>
                          </a:rPr>
                        </m:ctrlPr>
                      </m:sSupPr>
                      <m:e>
                        <m:sSub>
                          <m:sSubPr>
                            <m:ctrlPr>
                              <a:rPr lang="en-US" altLang="ja-JP" sz="2400" b="1" i="1" dirty="0">
                                <a:latin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cs typeface="Times New Roman" panose="02020603050405020304" pitchFamily="18" charset="0"/>
                              </a:rPr>
                              <m:t>𝑨</m:t>
                            </m:r>
                          </m:e>
                          <m:sub>
                            <m:r>
                              <a:rPr lang="ja-JP" altLang="en-US" sz="2400" b="1" i="1" dirty="0">
                                <a:latin typeface="Cambria Math" panose="02040503050406030204" pitchFamily="18" charset="0"/>
                                <a:cs typeface="Times New Roman" panose="02020603050405020304" pitchFamily="18" charset="0"/>
                              </a:rPr>
                              <m:t>𝝎</m:t>
                            </m:r>
                          </m:sub>
                        </m:sSub>
                      </m:e>
                      <m:sup>
                        <m:r>
                          <a:rPr lang="en-US" altLang="ja-JP" sz="2400" b="1" i="1" dirty="0">
                            <a:latin typeface="Cambria Math"/>
                            <a:ea typeface="Cambria Math"/>
                            <a:cs typeface="Times New Roman" panose="02020603050405020304" pitchFamily="18" charset="0"/>
                          </a:rPr>
                          <m:t>∗</m:t>
                        </m:r>
                      </m:sup>
                    </m:sSup>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m:t>
                    </m:r>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𝟓</m:t>
                    </m:r>
                  </m:oMath>
                </a14:m>
                <a:endParaRPr lang="en-US" altLang="ja-JP" sz="2400" b="1" i="1" dirty="0">
                  <a:latin typeface="Times New Roman" panose="02020603050405020304" pitchFamily="18" charset="0"/>
                  <a:cs typeface="Times New Roman" panose="02020603050405020304" pitchFamily="18" charset="0"/>
                </a:endParaRPr>
              </a:p>
              <a:p>
                <a:r>
                  <a:rPr lang="en-US" altLang="ja-JP" sz="2400" b="1" dirty="0">
                    <a:latin typeface="Times New Roman" panose="02020603050405020304" pitchFamily="18" charset="0"/>
                    <a:cs typeface="Times New Roman" panose="02020603050405020304" pitchFamily="18" charset="0"/>
                  </a:rPr>
                  <a:t>PI</a:t>
                </a:r>
                <a:r>
                  <a:rPr lang="ja-JP" altLang="en-US" sz="2400" b="1" dirty="0">
                    <a:latin typeface="Times New Roman" panose="02020603050405020304" pitchFamily="18" charset="0"/>
                    <a:cs typeface="Times New Roman" panose="02020603050405020304" pitchFamily="18" charset="0"/>
                  </a:rPr>
                  <a:t>ゲイン：</a:t>
                </a:r>
                <a:r>
                  <a:rPr lang="en-US" altLang="ja-JP" sz="2400" b="1" i="1" dirty="0">
                    <a:solidFill>
                      <a:srgbClr val="FF0000"/>
                    </a:solidFill>
                    <a:latin typeface="Times New Roman" panose="02020603050405020304" pitchFamily="18" charset="0"/>
                    <a:cs typeface="Times New Roman" panose="02020603050405020304" pitchFamily="18" charset="0"/>
                  </a:rPr>
                  <a:t>K</a:t>
                </a:r>
                <a:r>
                  <a:rPr lang="en-US" altLang="ja-JP" sz="2400" b="1" i="1" baseline="-25000" dirty="0">
                    <a:solidFill>
                      <a:srgbClr val="FF0000"/>
                    </a:solidFill>
                    <a:latin typeface="Times New Roman" panose="02020603050405020304" pitchFamily="18" charset="0"/>
                    <a:cs typeface="Times New Roman" panose="02020603050405020304" pitchFamily="18" charset="0"/>
                  </a:rPr>
                  <a:t>P</a:t>
                </a:r>
                <a:r>
                  <a:rPr lang="ja-JP" altLang="en-US" sz="2400" b="1" dirty="0">
                    <a:solidFill>
                      <a:srgbClr val="FF0000"/>
                    </a:solidFill>
                    <a:latin typeface="Times New Roman" panose="02020603050405020304" pitchFamily="18" charset="0"/>
                    <a:cs typeface="Times New Roman" panose="02020603050405020304" pitchFamily="18" charset="0"/>
                  </a:rPr>
                  <a:t>＝</a:t>
                </a:r>
                <a:r>
                  <a:rPr lang="en-US" altLang="ja-JP" sz="2400" b="1" dirty="0">
                    <a:solidFill>
                      <a:srgbClr val="FF0000"/>
                    </a:solidFill>
                    <a:latin typeface="Times New Roman" panose="02020603050405020304" pitchFamily="18" charset="0"/>
                    <a:cs typeface="Times New Roman" panose="02020603050405020304" pitchFamily="18" charset="0"/>
                  </a:rPr>
                  <a:t>0.4</a:t>
                </a:r>
                <a:r>
                  <a:rPr lang="ja-JP" altLang="en-US" sz="2400" b="1" dirty="0" err="1">
                    <a:solidFill>
                      <a:srgbClr val="FF0000"/>
                    </a:solidFill>
                    <a:latin typeface="Times New Roman" panose="02020603050405020304" pitchFamily="18" charset="0"/>
                    <a:cs typeface="Times New Roman" panose="02020603050405020304" pitchFamily="18" charset="0"/>
                  </a:rPr>
                  <a:t>，</a:t>
                </a:r>
                <a:r>
                  <a:rPr lang="en-US" altLang="ja-JP" sz="2400" b="1" i="1" baseline="-25000" dirty="0">
                    <a:solidFill>
                      <a:srgbClr val="FF0000"/>
                    </a:solidFill>
                    <a:latin typeface="Times New Roman" panose="02020603050405020304" pitchFamily="18" charset="0"/>
                    <a:cs typeface="Times New Roman" panose="02020603050405020304" pitchFamily="18" charset="0"/>
                  </a:rPr>
                  <a:t> </a:t>
                </a:r>
                <a:r>
                  <a:rPr lang="en-US" altLang="ja-JP" sz="2400" b="1" i="1" dirty="0">
                    <a:solidFill>
                      <a:srgbClr val="FF0000"/>
                    </a:solidFill>
                    <a:latin typeface="Times New Roman" panose="02020603050405020304" pitchFamily="18" charset="0"/>
                    <a:cs typeface="Times New Roman" panose="02020603050405020304" pitchFamily="18" charset="0"/>
                  </a:rPr>
                  <a:t>K</a:t>
                </a:r>
                <a:r>
                  <a:rPr lang="en-US" altLang="ja-JP" sz="2400" b="1" i="1" baseline="-25000" dirty="0">
                    <a:solidFill>
                      <a:srgbClr val="FF0000"/>
                    </a:solidFill>
                    <a:latin typeface="Times New Roman" panose="02020603050405020304" pitchFamily="18" charset="0"/>
                    <a:cs typeface="Times New Roman" panose="02020603050405020304" pitchFamily="18" charset="0"/>
                  </a:rPr>
                  <a:t>I</a:t>
                </a:r>
                <a:r>
                  <a:rPr lang="ja-JP" altLang="en-US" sz="2400" b="1" dirty="0">
                    <a:solidFill>
                      <a:srgbClr val="FF0000"/>
                    </a:solidFill>
                    <a:latin typeface="Times New Roman" panose="02020603050405020304" pitchFamily="18" charset="0"/>
                    <a:cs typeface="Times New Roman" panose="02020603050405020304" pitchFamily="18" charset="0"/>
                  </a:rPr>
                  <a:t>＝</a:t>
                </a:r>
                <a:r>
                  <a:rPr lang="en-US" altLang="ja-JP" sz="2400" b="1" dirty="0">
                    <a:solidFill>
                      <a:srgbClr val="FF0000"/>
                    </a:solidFill>
                    <a:latin typeface="Times New Roman" panose="02020603050405020304" pitchFamily="18" charset="0"/>
                    <a:cs typeface="Times New Roman" panose="02020603050405020304" pitchFamily="18" charset="0"/>
                  </a:rPr>
                  <a:t>0.3</a:t>
                </a:r>
                <a:endParaRPr lang="en-US" altLang="ja-JP" sz="2400" b="1" dirty="0">
                  <a:latin typeface="Times New Roman" panose="02020603050405020304" pitchFamily="18" charset="0"/>
                  <a:cs typeface="Times New Roman" panose="02020603050405020304" pitchFamily="18" charset="0"/>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4254535" y="4429340"/>
                <a:ext cx="4161309" cy="1984069"/>
              </a:xfrm>
              <a:prstGeom prst="rect">
                <a:avLst/>
              </a:prstGeom>
              <a:blipFill>
                <a:blip r:embed="rId8"/>
                <a:stretch>
                  <a:fillRect l="-2343" t="-2154" b="-6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4297304" y="4454459"/>
                <a:ext cx="4161309" cy="2004138"/>
              </a:xfrm>
              <a:prstGeom prst="rect">
                <a:avLst/>
              </a:prstGeom>
              <a:solidFill>
                <a:schemeClr val="bg1"/>
              </a:solidFill>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solidFill>
                      <a:srgbClr val="00B050"/>
                    </a:solidFill>
                    <a:latin typeface="ＭＳ Ｐゴシック" panose="020B0600070205080204" pitchFamily="50" charset="-128"/>
                    <a:ea typeface="ＭＳ Ｐゴシック" panose="020B0600070205080204" pitchFamily="50" charset="-128"/>
                  </a:rPr>
                  <a:t>緑</a:t>
                </a:r>
                <a:r>
                  <a:rPr lang="ja-JP" altLang="en-US" sz="2400" b="1" dirty="0">
                    <a:latin typeface="ＭＳ Ｐゴシック" panose="020B0600070205080204" pitchFamily="50" charset="-128"/>
                    <a:ea typeface="ＭＳ Ｐゴシック" panose="020B0600070205080204" pitchFamily="50" charset="-128"/>
                  </a:rPr>
                  <a:t>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a:p>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目標振幅：</a:t>
                </a:r>
                <a14:m>
                  <m:oMath xmlns:m="http://schemas.openxmlformats.org/officeDocument/2006/math">
                    <m:sSup>
                      <m:sSupPr>
                        <m:ctrlPr>
                          <a:rPr lang="en-US" altLang="ja-JP" sz="2400" b="1" i="1" dirty="0" smtClean="0">
                            <a:solidFill>
                              <a:schemeClr val="tx1"/>
                            </a:solidFill>
                            <a:latin typeface="Cambria Math" panose="02040503050406030204" pitchFamily="18" charset="0"/>
                            <a:cs typeface="Times New Roman" panose="02020603050405020304" pitchFamily="18" charset="0"/>
                          </a:rPr>
                        </m:ctrlPr>
                      </m:sSupPr>
                      <m:e>
                        <m:sSub>
                          <m:sSubPr>
                            <m:ctrlPr>
                              <a:rPr lang="en-US" altLang="ja-JP" sz="2400" b="1" i="1" dirty="0" smtClean="0">
                                <a:solidFill>
                                  <a:schemeClr val="tx1"/>
                                </a:solidFill>
                                <a:latin typeface="Cambria Math" panose="02040503050406030204" pitchFamily="18" charset="0"/>
                                <a:cs typeface="Times New Roman" panose="02020603050405020304" pitchFamily="18" charset="0"/>
                              </a:rPr>
                            </m:ctrlPr>
                          </m:sSubPr>
                          <m:e>
                            <m:r>
                              <a:rPr lang="en-US" altLang="ja-JP" sz="2400" b="1" i="1" dirty="0" smtClean="0">
                                <a:solidFill>
                                  <a:schemeClr val="tx1"/>
                                </a:solidFill>
                                <a:latin typeface="Cambria Math" panose="02040503050406030204" pitchFamily="18" charset="0"/>
                                <a:cs typeface="Times New Roman" panose="02020603050405020304" pitchFamily="18" charset="0"/>
                              </a:rPr>
                              <m:t>𝑨</m:t>
                            </m:r>
                          </m:e>
                          <m:sub>
                            <m:r>
                              <a:rPr lang="ja-JP" altLang="en-US" sz="2400" b="1" i="1" dirty="0" smtClean="0">
                                <a:solidFill>
                                  <a:schemeClr val="tx1"/>
                                </a:solidFill>
                                <a:latin typeface="Cambria Math" panose="02040503050406030204" pitchFamily="18" charset="0"/>
                                <a:cs typeface="Times New Roman" panose="02020603050405020304" pitchFamily="18" charset="0"/>
                              </a:rPr>
                              <m:t>𝝎</m:t>
                            </m:r>
                          </m:sub>
                        </m:sSub>
                      </m:e>
                      <m:sup>
                        <m:r>
                          <a:rPr lang="en-US" altLang="ja-JP" sz="2400" b="1" i="1" dirty="0">
                            <a:solidFill>
                              <a:schemeClr val="tx1"/>
                            </a:solidFill>
                            <a:latin typeface="Cambria Math"/>
                            <a:ea typeface="Cambria Math"/>
                            <a:cs typeface="Times New Roman" panose="02020603050405020304" pitchFamily="18" charset="0"/>
                          </a:rPr>
                          <m:t>∗</m:t>
                        </m:r>
                      </m:sup>
                    </m:sSup>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m:t>
                    </m:r>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𝟓</m:t>
                    </m:r>
                  </m:oMath>
                </a14:m>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PI</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ゲイン：</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0.4</a:t>
                </a:r>
                <a:r>
                  <a:rPr lang="ja-JP" altLang="en-US" sz="2400" b="1" dirty="0" err="1">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I</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0.5</a:t>
                </a:r>
                <a:endPar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9" name="正方形/長方形 18"/>
              <p:cNvSpPr>
                <a:spLocks noRot="1" noChangeAspect="1" noMove="1" noResize="1" noEditPoints="1" noAdjustHandles="1" noChangeArrowheads="1" noChangeShapeType="1" noTextEdit="1"/>
              </p:cNvSpPr>
              <p:nvPr/>
            </p:nvSpPr>
            <p:spPr>
              <a:xfrm>
                <a:off x="4297304" y="4454459"/>
                <a:ext cx="4161309" cy="2004138"/>
              </a:xfrm>
              <a:prstGeom prst="rect">
                <a:avLst/>
              </a:prstGeom>
              <a:blipFill>
                <a:blip r:embed="rId9"/>
                <a:stretch>
                  <a:fillRect l="-2343" t="-3354" b="-5488"/>
                </a:stretch>
              </a:blipFill>
            </p:spPr>
            <p:txBody>
              <a:bodyPr/>
              <a:lstStyle/>
              <a:p>
                <a:r>
                  <a:rPr lang="ja-JP" altLang="en-US">
                    <a:noFill/>
                  </a:rPr>
                  <a:t> </a:t>
                </a:r>
              </a:p>
            </p:txBody>
          </p:sp>
        </mc:Fallback>
      </mc:AlternateContent>
      <p:sp>
        <p:nvSpPr>
          <p:cNvPr id="20" name="コンテンツ プレースホルダー 2"/>
          <p:cNvSpPr txBox="1">
            <a:spLocks/>
          </p:cNvSpPr>
          <p:nvPr/>
        </p:nvSpPr>
        <p:spPr>
          <a:xfrm>
            <a:off x="454411" y="5228776"/>
            <a:ext cx="7764518" cy="54412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b="1">
                <a:latin typeface="ＭＳ Ｐゴシック" panose="020B0600070205080204" pitchFamily="50" charset="-128"/>
                <a:ea typeface="ＭＳ Ｐゴシック" panose="020B0600070205080204" pitchFamily="50" charset="-128"/>
              </a:rPr>
              <a:t>実験結果と整合するシミュレーション結果</a:t>
            </a:r>
            <a:endParaRPr lang="en-US" altLang="ja-JP"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289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r>
                  <a:rPr lang="ja-JP" altLang="en-US" sz="3600" b="1" dirty="0" smtClean="0">
                    <a:latin typeface="+mj-ea"/>
                  </a:rPr>
                  <a:t>二次</a:t>
                </a:r>
                <a:r>
                  <a:rPr lang="ja-JP" altLang="en-US" sz="3600" b="1" dirty="0">
                    <a:latin typeface="+mj-ea"/>
                  </a:rPr>
                  <a:t>振動モデル</a:t>
                </a:r>
                <a:r>
                  <a:rPr lang="en-US" altLang="ja-JP" sz="3600" dirty="0"/>
                  <a:t> </a:t>
                </a:r>
                <a14:m>
                  <m:oMath xmlns:m="http://schemas.openxmlformats.org/officeDocument/2006/math">
                    <m:acc>
                      <m:accPr>
                        <m:chr m:val="̃"/>
                        <m:ctrlPr>
                          <a:rPr lang="ja-JP" altLang="en-US" sz="3600" i="1">
                            <a:latin typeface="Cambria Math" panose="02040503050406030204" pitchFamily="18" charset="0"/>
                          </a:rPr>
                        </m:ctrlPr>
                      </m:accPr>
                      <m:e>
                        <m:r>
                          <a:rPr lang="en-US" altLang="ja-JP" sz="3600" b="0" i="1">
                            <a:latin typeface="Cambria Math" panose="02040503050406030204" pitchFamily="18" charset="0"/>
                          </a:rPr>
                          <m:t>𝑃</m:t>
                        </m:r>
                      </m:e>
                    </m:acc>
                    <m:r>
                      <a:rPr lang="en-US" altLang="ja-JP" sz="3600" b="1" i="1">
                        <a:latin typeface="Cambria Math" panose="02040503050406030204" pitchFamily="18" charset="0"/>
                      </a:rPr>
                      <m:t> </m:t>
                    </m:r>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oMath>
                </a14:m>
                <a:r>
                  <a:rPr lang="ja-JP" altLang="en-US" sz="3600" b="1" dirty="0" smtClean="0">
                    <a:latin typeface="+mj-ea"/>
                  </a:rPr>
                  <a:t>の設定</a:t>
                </a:r>
                <a:endParaRPr lang="ja-JP" altLang="en-US" sz="3600" b="1" dirty="0">
                  <a:latin typeface="+mj-ea"/>
                </a:endParaRP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l="-2019" t="-9322" b="-24576"/>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17</a:t>
            </a:fld>
            <a:endParaRPr kumimoji="1" lang="ja-JP" altLang="en-US" dirty="0"/>
          </a:p>
        </p:txBody>
      </p:sp>
      <p:sp>
        <p:nvSpPr>
          <p:cNvPr id="16" name="コンテンツ プレースホルダー 2"/>
          <p:cNvSpPr txBox="1">
            <a:spLocks/>
          </p:cNvSpPr>
          <p:nvPr/>
        </p:nvSpPr>
        <p:spPr>
          <a:xfrm>
            <a:off x="0" y="720726"/>
            <a:ext cx="5137265" cy="492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直列接続された物理モデル</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s</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ctr">
              <a:buNone/>
            </a:pPr>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正方形/長方形 14"/>
              <p:cNvSpPr/>
              <p:nvPr/>
            </p:nvSpPr>
            <p:spPr>
              <a:xfrm>
                <a:off x="0" y="2119259"/>
                <a:ext cx="8121535" cy="468270"/>
              </a:xfrm>
              <a:prstGeom prst="rect">
                <a:avLst/>
              </a:prstGeom>
            </p:spPr>
            <p:txBody>
              <a:bodyPr wrap="square">
                <a:spAutoFit/>
              </a:bodyPr>
              <a:lstStyle/>
              <a:p>
                <a:r>
                  <a:rPr lang="ja-JP" altLang="en-US" sz="2400" b="1" dirty="0">
                    <a:latin typeface="ＭＳ Ｐゴシック" panose="020B0600070205080204" pitchFamily="50" charset="-128"/>
                    <a:ea typeface="ＭＳ Ｐゴシック" panose="020B0600070205080204" pitchFamily="50" charset="-128"/>
                  </a:rPr>
                  <a:t>・剛体モードを省略したモデルを</a:t>
                </a: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と定義</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0" y="2119259"/>
                <a:ext cx="8121535" cy="468270"/>
              </a:xfrm>
              <a:prstGeom prst="rect">
                <a:avLst/>
              </a:prstGeom>
              <a:blipFill>
                <a:blip r:embed="rId4"/>
                <a:stretch>
                  <a:fillRect l="-1126" t="-11842" b="-27632"/>
                </a:stretch>
              </a:blipFill>
            </p:spPr>
            <p:txBody>
              <a:bodyPr/>
              <a:lstStyle/>
              <a:p>
                <a:r>
                  <a:rPr lang="ja-JP" altLang="en-US">
                    <a:noFill/>
                  </a:rPr>
                  <a:t> </a:t>
                </a:r>
              </a:p>
            </p:txBody>
          </p:sp>
        </mc:Fallback>
      </mc:AlternateContent>
      <p:grpSp>
        <p:nvGrpSpPr>
          <p:cNvPr id="28" name="グループ化 27"/>
          <p:cNvGrpSpPr/>
          <p:nvPr/>
        </p:nvGrpSpPr>
        <p:grpSpPr>
          <a:xfrm>
            <a:off x="48485" y="2836158"/>
            <a:ext cx="8695112" cy="3847276"/>
            <a:chOff x="48485" y="2836158"/>
            <a:chExt cx="8695112" cy="3847276"/>
          </a:xfrm>
        </p:grpSpPr>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592697" y="3154598"/>
                  <a:ext cx="7870222" cy="704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ja-JP" sz="2400" b="1" i="1">
                                <a:latin typeface="Cambria Math" panose="02040503050406030204" pitchFamily="18" charset="0"/>
                                <a:cs typeface="Times New Roman" panose="02020603050405020304" pitchFamily="18" charset="0"/>
                              </a:rPr>
                            </m:ctrlPr>
                          </m:accPr>
                          <m:e>
                            <m:r>
                              <a:rPr lang="en-US" altLang="ja-JP" sz="2400" b="1" i="1">
                                <a:latin typeface="Cambria Math" panose="02040503050406030204" pitchFamily="18" charset="0"/>
                                <a:cs typeface="Times New Roman" panose="02020603050405020304" pitchFamily="18" charset="0"/>
                              </a:rPr>
                              <m:t>𝑷</m:t>
                            </m:r>
                          </m:e>
                        </m:acc>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r>
                          <a:rPr lang="en-US" altLang="ja-JP" sz="2400" b="1" i="1">
                            <a:latin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sz="2400" b="1" dirty="0">
                    <a:latin typeface="+mn-ea"/>
                  </a:endParaRPr>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592697" y="3154598"/>
                  <a:ext cx="7870222" cy="704828"/>
                </a:xfrm>
                <a:prstGeom prst="rect">
                  <a:avLst/>
                </a:prstGeom>
                <a:blipFill>
                  <a:blip r:embed="rId5"/>
                  <a:stretch>
                    <a:fillRect b="-12069"/>
                  </a:stretch>
                </a:blipFill>
              </p:spPr>
              <p:txBody>
                <a:bodyPr/>
                <a:lstStyle/>
                <a:p>
                  <a:r>
                    <a:rPr lang="ja-JP" altLang="en-US">
                      <a:noFill/>
                    </a:rPr>
                    <a:t> </a:t>
                  </a:r>
                </a:p>
              </p:txBody>
            </p:sp>
          </mc:Fallback>
        </mc:AlternateContent>
        <p:sp>
          <p:nvSpPr>
            <p:cNvPr id="22" name="テキスト ボックス 6"/>
            <p:cNvSpPr txBox="1">
              <a:spLocks noChangeArrowheads="1"/>
            </p:cNvSpPr>
            <p:nvPr/>
          </p:nvSpPr>
          <p:spPr bwMode="auto">
            <a:xfrm>
              <a:off x="48485" y="2895093"/>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モデル</a:t>
              </a:r>
              <a:r>
                <a:rPr lang="en-US" altLang="ja-JP" sz="2400" b="1" dirty="0">
                  <a:latin typeface="Arial" charset="0"/>
                </a:rPr>
                <a:t>】</a:t>
              </a:r>
              <a:endParaRPr lang="ja-JP" altLang="en-US" sz="2400" b="1" dirty="0">
                <a:latin typeface="Arial" charset="0"/>
              </a:endParaRPr>
            </a:p>
          </p:txBody>
        </p:sp>
        <p:sp>
          <p:nvSpPr>
            <p:cNvPr id="23" name="テキスト ボックス 6"/>
            <p:cNvSpPr txBox="1">
              <a:spLocks noChangeArrowheads="1"/>
            </p:cNvSpPr>
            <p:nvPr/>
          </p:nvSpPr>
          <p:spPr bwMode="auto">
            <a:xfrm>
              <a:off x="48485" y="3899330"/>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制御系</a:t>
              </a:r>
              <a:r>
                <a:rPr lang="en-US" altLang="ja-JP" sz="2400" b="1" dirty="0">
                  <a:latin typeface="Arial" charset="0"/>
                </a:rPr>
                <a:t>】</a:t>
              </a:r>
              <a:endParaRPr lang="ja-JP" altLang="en-US" sz="2400" b="1" dirty="0">
                <a:latin typeface="Arial" charset="0"/>
              </a:endParaRPr>
            </a:p>
          </p:txBody>
        </p:sp>
        <p:sp>
          <p:nvSpPr>
            <p:cNvPr id="7" name="正方形/長方形 6"/>
            <p:cNvSpPr/>
            <p:nvPr/>
          </p:nvSpPr>
          <p:spPr>
            <a:xfrm>
              <a:off x="48485" y="2836158"/>
              <a:ext cx="8695112" cy="3847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mc:AlternateContent xmlns:mc="http://schemas.openxmlformats.org/markup-compatibility/2006" xmlns:a14="http://schemas.microsoft.com/office/drawing/2010/main">
        <mc:Choice Requires="a14">
          <p:sp>
            <p:nvSpPr>
              <p:cNvPr id="18" name="コンテンツ プレースホルダー 2"/>
              <p:cNvSpPr txBox="1">
                <a:spLocks/>
              </p:cNvSpPr>
              <p:nvPr/>
            </p:nvSpPr>
            <p:spPr>
              <a:xfrm>
                <a:off x="592697" y="1164380"/>
                <a:ext cx="7870222" cy="704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400" b="1" i="1" smtClean="0">
                          <a:latin typeface="Cambria Math" panose="02040503050406030204" pitchFamily="18" charset="0"/>
                          <a:cs typeface="Times New Roman" panose="02020603050405020304" pitchFamily="18" charset="0"/>
                        </a:rPr>
                        <m:t>𝑷</m:t>
                      </m:r>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r>
                        <a:rPr lang="en-US" altLang="ja-JP" sz="2400" b="1" i="1">
                          <a:latin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cs typeface="Times New Roman" panose="02020603050405020304" pitchFamily="18" charset="0"/>
                            </a:rPr>
                            <m:t>𝟏</m:t>
                          </m:r>
                        </m:num>
                        <m:den>
                          <m:d>
                            <m:d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 </m:t>
                              </m:r>
                            </m:e>
                          </m:d>
                        </m:den>
                      </m:f>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ja-JP" altLang="en-US" sz="2400" b="1" i="1" dirty="0" smtClean="0">
                              <a:latin typeface="Cambria Math" panose="02040503050406030204" pitchFamily="18" charset="0"/>
                              <a:ea typeface="Cambria Math" panose="02040503050406030204" pitchFamily="18" charset="0"/>
                              <a:cs typeface="Times New Roman" panose="02020603050405020304" pitchFamily="18" charset="0"/>
                            </a:rPr>
                            <m:t>𝜺</m:t>
                          </m:r>
                        </m:den>
                      </m:f>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sz="2400" b="1" dirty="0">
                  <a:latin typeface="+mn-ea"/>
                </a:endParaRPr>
              </a:p>
            </p:txBody>
          </p:sp>
        </mc:Choice>
        <mc:Fallback xmlns="">
          <p:sp>
            <p:nvSpPr>
              <p:cNvPr id="18" name="コンテンツ プレースホルダー 2"/>
              <p:cNvSpPr txBox="1">
                <a:spLocks noRot="1" noChangeAspect="1" noMove="1" noResize="1" noEditPoints="1" noAdjustHandles="1" noChangeArrowheads="1" noChangeShapeType="1" noTextEdit="1"/>
              </p:cNvSpPr>
              <p:nvPr/>
            </p:nvSpPr>
            <p:spPr>
              <a:xfrm>
                <a:off x="592697" y="1164380"/>
                <a:ext cx="7870222" cy="704828"/>
              </a:xfrm>
              <a:prstGeom prst="rect">
                <a:avLst/>
              </a:prstGeom>
              <a:blipFill>
                <a:blip r:embed="rId9"/>
                <a:stretch>
                  <a:fillRect b="-11207"/>
                </a:stretch>
              </a:blipFill>
            </p:spPr>
            <p:txBody>
              <a:bodyPr/>
              <a:lstStyle/>
              <a:p>
                <a:r>
                  <a:rPr lang="ja-JP" altLang="en-US">
                    <a:noFill/>
                  </a:rPr>
                  <a:t> </a:t>
                </a:r>
              </a:p>
            </p:txBody>
          </p:sp>
        </mc:Fallback>
      </mc:AlternateContent>
      <p:pic>
        <p:nvPicPr>
          <p:cNvPr id="13" name="コンテンツ プレースホルダー 4">
            <a:extLst>
              <a:ext uri="{FF2B5EF4-FFF2-40B4-BE49-F238E27FC236}">
                <a16:creationId xmlns:a16="http://schemas.microsoft.com/office/drawing/2014/main" id="{CC83B5EA-8B7F-4702-8A69-CBFE2A39F852}"/>
              </a:ext>
            </a:extLst>
          </p:cNvPr>
          <p:cNvPicPr>
            <a:picLocks noGrp="1" noChangeAspect="1"/>
          </p:cNvPicPr>
          <p:nvPr>
            <p:ph idx="1"/>
          </p:nvPr>
        </p:nvPicPr>
        <p:blipFill>
          <a:blip r:embed="rId10" cstate="hqprint">
            <a:extLst>
              <a:ext uri="{28A0092B-C50C-407E-A947-70E740481C1C}">
                <a14:useLocalDpi xmlns:a14="http://schemas.microsoft.com/office/drawing/2010/main" val="0"/>
              </a:ext>
            </a:extLst>
          </a:blip>
          <a:stretch>
            <a:fillRect/>
          </a:stretch>
        </p:blipFill>
        <p:spPr>
          <a:xfrm>
            <a:off x="2357426" y="4167901"/>
            <a:ext cx="4429148" cy="2480883"/>
          </a:xfrm>
        </p:spPr>
      </p:pic>
    </p:spTree>
    <p:extLst>
      <p:ext uri="{BB962C8B-B14F-4D97-AF65-F5344CB8AC3E}">
        <p14:creationId xmlns:p14="http://schemas.microsoft.com/office/powerpoint/2010/main" val="9845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14:m>
                  <m:oMath xmlns:m="http://schemas.openxmlformats.org/officeDocument/2006/math">
                    <m:acc>
                      <m:accPr>
                        <m:chr m:val="̃"/>
                        <m:ctrlPr>
                          <a:rPr lang="ja-JP" altLang="en-US" sz="3600" i="1">
                            <a:latin typeface="Cambria Math" panose="02040503050406030204" pitchFamily="18" charset="0"/>
                          </a:rPr>
                        </m:ctrlPr>
                      </m:accPr>
                      <m:e>
                        <m:r>
                          <a:rPr lang="en-US" altLang="ja-JP" sz="3600" b="0" i="1">
                            <a:latin typeface="Cambria Math" panose="02040503050406030204" pitchFamily="18" charset="0"/>
                          </a:rPr>
                          <m:t>𝑃</m:t>
                        </m:r>
                      </m:e>
                    </m:acc>
                  </m:oMath>
                </a14:m>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oMath>
                </a14:m>
                <a:r>
                  <a:rPr lang="ja-JP" altLang="en-US" sz="3600" b="1" dirty="0">
                    <a:latin typeface="+mj-ea"/>
                  </a:rPr>
                  <a:t>に基づく安定性解析</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t="-9322" b="-24576"/>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18</a:t>
            </a:fld>
            <a:endParaRPr kumimoji="1" lang="ja-JP" altLang="en-US" dirty="0"/>
          </a:p>
        </p:txBody>
      </p:sp>
      <p:sp>
        <p:nvSpPr>
          <p:cNvPr id="22" name="テキスト ボックス 6"/>
          <p:cNvSpPr txBox="1">
            <a:spLocks noChangeArrowheads="1"/>
          </p:cNvSpPr>
          <p:nvPr/>
        </p:nvSpPr>
        <p:spPr bwMode="auto">
          <a:xfrm>
            <a:off x="-94014" y="580554"/>
            <a:ext cx="4430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開ループ系のナイキスト軌跡</a:t>
            </a:r>
            <a:r>
              <a:rPr lang="en-US" altLang="ja-JP" sz="2400" b="1" dirty="0">
                <a:latin typeface="Arial" charset="0"/>
              </a:rPr>
              <a:t>】</a:t>
            </a:r>
            <a:endParaRPr lang="ja-JP" altLang="en-US" sz="2400" b="1" dirty="0">
              <a:latin typeface="Arial" charset="0"/>
            </a:endParaRPr>
          </a:p>
        </p:txBody>
      </p:sp>
      <p:sp>
        <p:nvSpPr>
          <p:cNvPr id="23" name="テキスト ボックス 6"/>
          <p:cNvSpPr txBox="1">
            <a:spLocks noChangeArrowheads="1"/>
          </p:cNvSpPr>
          <p:nvPr/>
        </p:nvSpPr>
        <p:spPr bwMode="auto">
          <a:xfrm>
            <a:off x="0" y="3643013"/>
            <a:ext cx="339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数値シミュレーション</a:t>
            </a:r>
            <a:r>
              <a:rPr lang="en-US" altLang="ja-JP" sz="2400" b="1" dirty="0">
                <a:latin typeface="Arial" charset="0"/>
              </a:rPr>
              <a:t>】</a:t>
            </a:r>
            <a:endParaRPr lang="ja-JP" altLang="en-US" sz="2400" b="1" dirty="0">
              <a:latin typeface="Arial" charset="0"/>
            </a:endParaRPr>
          </a:p>
        </p:txBody>
      </p:sp>
      <mc:AlternateContent xmlns:mc="http://schemas.openxmlformats.org/markup-compatibility/2006" xmlns:a14="http://schemas.microsoft.com/office/drawing/2010/main">
        <mc:Choice Requires="a14">
          <p:sp>
            <p:nvSpPr>
              <p:cNvPr id="14" name="コンテンツ プレースホルダー 2"/>
              <p:cNvSpPr txBox="1">
                <a:spLocks/>
              </p:cNvSpPr>
              <p:nvPr/>
            </p:nvSpPr>
            <p:spPr>
              <a:xfrm>
                <a:off x="3605683" y="1131708"/>
                <a:ext cx="5544552" cy="1193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線：制御対象</a:t>
                </a:r>
                <a14:m>
                  <m:oMath xmlns:m="http://schemas.openxmlformats.org/officeDocument/2006/math">
                    <m:acc>
                      <m:accPr>
                        <m:chr m:val="̃"/>
                        <m:ctrlPr>
                          <a:rPr lang="en-US" altLang="ja-JP" sz="2400" b="1" i="1">
                            <a:latin typeface="Cambria Math" panose="02040503050406030204" pitchFamily="18" charset="0"/>
                            <a:cs typeface="Times New Roman" panose="02020603050405020304" pitchFamily="18" charset="0"/>
                          </a:rPr>
                        </m:ctrlPr>
                      </m:accPr>
                      <m:e>
                        <m:r>
                          <a:rPr lang="en-US" altLang="ja-JP" sz="2400" b="1" i="1">
                            <a:latin typeface="Cambria Math" panose="02040503050406030204" pitchFamily="18" charset="0"/>
                            <a:cs typeface="Times New Roman" panose="02020603050405020304" pitchFamily="18" charset="0"/>
                          </a:rPr>
                          <m:t>𝑷</m:t>
                        </m:r>
                      </m:e>
                    </m:acc>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oMath>
                </a14:m>
                <a:r>
                  <a:rPr lang="ja-JP" altLang="en-US" sz="2400" b="1" dirty="0">
                    <a:latin typeface="ＭＳ Ｐゴシック" panose="020B0600070205080204" pitchFamily="50" charset="-128"/>
                    <a:ea typeface="ＭＳ Ｐゴシック" panose="020B0600070205080204" pitchFamily="50" charset="-128"/>
                  </a:rPr>
                  <a:t>のナイキスト軌跡</a:t>
                </a:r>
                <a:r>
                  <a:rPr lang="en-US" altLang="ja-JP" sz="2400" b="1" dirty="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rPr>
                  <a:t>　</a:t>
                </a:r>
                <a:endParaRPr lang="en-US" altLang="ja-JP" sz="2400" b="1" dirty="0">
                  <a:latin typeface="ＭＳ Ｐゴシック" panose="020B0600070205080204" pitchFamily="50" charset="-128"/>
                  <a:ea typeface="ＭＳ Ｐゴシック" panose="020B0600070205080204" pitchFamily="50" charset="-128"/>
                </a:endParaRPr>
              </a:p>
              <a:p>
                <a:pPr marL="0" indent="0">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 </a:t>
                </a:r>
                <a:r>
                  <a:rPr lang="ja-JP" altLang="en-US" sz="2400" b="1" dirty="0">
                    <a:latin typeface="ＭＳ Ｐゴシック" panose="020B0600070205080204" pitchFamily="50" charset="-128"/>
                    <a:ea typeface="ＭＳ Ｐゴシック" panose="020B0600070205080204" pitchFamily="50" charset="-128"/>
                  </a:rPr>
                  <a:t>を乗じた開ループ系のナイキスト軌跡</a:t>
                </a:r>
                <a:endParaRPr lang="en-US" altLang="ja-JP" sz="2400" b="1" dirty="0">
                  <a:latin typeface="ＭＳ Ｐゴシック" panose="020B0600070205080204" pitchFamily="50" charset="-128"/>
                  <a:ea typeface="ＭＳ Ｐゴシック" panose="020B0600070205080204" pitchFamily="50" charset="-128"/>
                </a:endParaRPr>
              </a:p>
            </p:txBody>
          </p:sp>
        </mc:Choice>
        <mc:Fallback xmlns="">
          <p:sp>
            <p:nvSpPr>
              <p:cNvPr id="14" name="コンテンツ プレースホルダー 2"/>
              <p:cNvSpPr txBox="1">
                <a:spLocks noRot="1" noChangeAspect="1" noMove="1" noResize="1" noEditPoints="1" noAdjustHandles="1" noChangeArrowheads="1" noChangeShapeType="1" noTextEdit="1"/>
              </p:cNvSpPr>
              <p:nvPr/>
            </p:nvSpPr>
            <p:spPr>
              <a:xfrm>
                <a:off x="3605683" y="1131708"/>
                <a:ext cx="5544552" cy="1193327"/>
              </a:xfrm>
              <a:prstGeom prst="rect">
                <a:avLst/>
              </a:prstGeom>
              <a:blipFill>
                <a:blip r:embed="rId4"/>
                <a:stretch>
                  <a:fillRect l="-1648" t="-8205" b="-13846"/>
                </a:stretch>
              </a:blipFill>
            </p:spPr>
            <p:txBody>
              <a:bodyPr/>
              <a:lstStyle/>
              <a:p>
                <a:r>
                  <a:rPr lang="ja-JP" altLang="en-US">
                    <a:noFill/>
                  </a:rPr>
                  <a:t> </a:t>
                </a:r>
              </a:p>
            </p:txBody>
          </p:sp>
        </mc:Fallback>
      </mc:AlternateContent>
      <p:sp>
        <p:nvSpPr>
          <p:cNvPr id="17" name="コンテンツ プレースホルダー 2"/>
          <p:cNvSpPr txBox="1">
            <a:spLocks/>
          </p:cNvSpPr>
          <p:nvPr/>
        </p:nvSpPr>
        <p:spPr>
          <a:xfrm>
            <a:off x="4710742" y="2594709"/>
            <a:ext cx="3705102" cy="801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線が</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-1</a:t>
            </a:r>
            <a:r>
              <a:rPr lang="ja-JP" altLang="en-US" sz="2400" b="1" dirty="0" err="1">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0</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に重なる</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が存在しない</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正方形/長方形 17"/>
              <p:cNvSpPr/>
              <p:nvPr/>
            </p:nvSpPr>
            <p:spPr>
              <a:xfrm>
                <a:off x="4254535" y="4293377"/>
                <a:ext cx="4161309" cy="1984069"/>
              </a:xfrm>
              <a:prstGeom prst="rect">
                <a:avLst/>
              </a:prstGeom>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solidFill>
                      <a:srgbClr val="00B050"/>
                    </a:solidFill>
                    <a:latin typeface="ＭＳ Ｐゴシック" panose="020B0600070205080204" pitchFamily="50" charset="-128"/>
                    <a:ea typeface="ＭＳ Ｐゴシック" panose="020B0600070205080204" pitchFamily="50" charset="-128"/>
                  </a:rPr>
                  <a:t>緑</a:t>
                </a:r>
                <a:r>
                  <a:rPr lang="ja-JP" altLang="en-US" sz="2400" b="1" dirty="0">
                    <a:latin typeface="ＭＳ Ｐゴシック" panose="020B0600070205080204" pitchFamily="50" charset="-128"/>
                    <a:ea typeface="ＭＳ Ｐゴシック" panose="020B0600070205080204" pitchFamily="50" charset="-128"/>
                  </a:rPr>
                  <a:t>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a:p>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目標振幅：</a:t>
                </a:r>
                <a14:m>
                  <m:oMath xmlns:m="http://schemas.openxmlformats.org/officeDocument/2006/math">
                    <m:sSup>
                      <m:sSupPr>
                        <m:ctrlPr>
                          <a:rPr lang="en-US" altLang="ja-JP" sz="2400" b="1" i="1" dirty="0">
                            <a:latin typeface="Cambria Math" panose="02040503050406030204" pitchFamily="18" charset="0"/>
                            <a:cs typeface="Times New Roman" panose="02020603050405020304" pitchFamily="18" charset="0"/>
                          </a:rPr>
                        </m:ctrlPr>
                      </m:sSupPr>
                      <m:e>
                        <m:sSub>
                          <m:sSubPr>
                            <m:ctrlPr>
                              <a:rPr lang="en-US" altLang="ja-JP" sz="2400" b="1" i="1" dirty="0">
                                <a:latin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cs typeface="Times New Roman" panose="02020603050405020304" pitchFamily="18" charset="0"/>
                              </a:rPr>
                              <m:t>𝑨</m:t>
                            </m:r>
                          </m:e>
                          <m:sub>
                            <m:r>
                              <a:rPr lang="ja-JP" altLang="en-US" sz="2400" b="1" i="1" dirty="0">
                                <a:latin typeface="Cambria Math" panose="02040503050406030204" pitchFamily="18" charset="0"/>
                                <a:cs typeface="Times New Roman" panose="02020603050405020304" pitchFamily="18" charset="0"/>
                              </a:rPr>
                              <m:t>𝝎</m:t>
                            </m:r>
                          </m:sub>
                        </m:sSub>
                      </m:e>
                      <m:sup>
                        <m:r>
                          <a:rPr lang="en-US" altLang="ja-JP" sz="2400" b="1" i="1" dirty="0">
                            <a:latin typeface="Cambria Math"/>
                            <a:ea typeface="Cambria Math"/>
                            <a:cs typeface="Times New Roman" panose="02020603050405020304" pitchFamily="18" charset="0"/>
                          </a:rPr>
                          <m:t>∗</m:t>
                        </m:r>
                      </m:sup>
                    </m:sSup>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m:t>
                    </m:r>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𝟓</m:t>
                    </m:r>
                  </m:oMath>
                </a14:m>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PI</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0.4</a:t>
                </a:r>
                <a:r>
                  <a:rPr lang="ja-JP" altLang="en-US" sz="2400" b="1" dirty="0" err="1">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baseline="-25000" dirty="0">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latin typeface="Times New Roman" panose="02020603050405020304" pitchFamily="18" charset="0"/>
                    <a:ea typeface="ＭＳ Ｐゴシック" panose="020B0600070205080204" pitchFamily="50" charset="-128"/>
                    <a:cs typeface="Times New Roman" panose="02020603050405020304" pitchFamily="18" charset="0"/>
                  </a:rPr>
                  <a:t>I</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0.3</a:t>
                </a:r>
              </a:p>
            </p:txBody>
          </p:sp>
        </mc:Choice>
        <mc:Fallback xmlns="">
          <p:sp>
            <p:nvSpPr>
              <p:cNvPr id="18" name="正方形/長方形 17"/>
              <p:cNvSpPr>
                <a:spLocks noRot="1" noChangeAspect="1" noMove="1" noResize="1" noEditPoints="1" noAdjustHandles="1" noChangeArrowheads="1" noChangeShapeType="1" noTextEdit="1"/>
              </p:cNvSpPr>
              <p:nvPr/>
            </p:nvSpPr>
            <p:spPr>
              <a:xfrm>
                <a:off x="4254535" y="4293377"/>
                <a:ext cx="4161309" cy="1984069"/>
              </a:xfrm>
              <a:prstGeom prst="rect">
                <a:avLst/>
              </a:prstGeom>
              <a:blipFill>
                <a:blip r:embed="rId5"/>
                <a:stretch>
                  <a:fillRect l="-2343" t="-3374" b="-6135"/>
                </a:stretch>
              </a:blipFill>
            </p:spPr>
            <p:txBody>
              <a:bodyPr/>
              <a:lstStyle/>
              <a:p>
                <a:r>
                  <a:rPr lang="ja-JP" altLang="en-US">
                    <a:noFill/>
                  </a:rPr>
                  <a:t> </a:t>
                </a:r>
              </a:p>
            </p:txBody>
          </p:sp>
        </mc:Fallback>
      </mc:AlternateContent>
      <p:pic>
        <p:nvPicPr>
          <p:cNvPr id="6" name="図 5"/>
          <p:cNvPicPr>
            <a:picLocks noChangeAspect="1"/>
          </p:cNvPicPr>
          <p:nvPr/>
        </p:nvPicPr>
        <p:blipFill rotWithShape="1">
          <a:blip r:embed="rId6">
            <a:extLst>
              <a:ext uri="{28A0092B-C50C-407E-A947-70E740481C1C}">
                <a14:useLocalDpi xmlns:a14="http://schemas.microsoft.com/office/drawing/2010/main" val="0"/>
              </a:ext>
            </a:extLst>
          </a:blip>
          <a:srcRect l="8363" t="5028" r="8455" b="4645"/>
          <a:stretch/>
        </p:blipFill>
        <p:spPr>
          <a:xfrm>
            <a:off x="112516" y="978768"/>
            <a:ext cx="3514701" cy="2569888"/>
          </a:xfrm>
          <a:prstGeom prst="rect">
            <a:avLst/>
          </a:prstGeom>
        </p:spPr>
      </p:pic>
      <p:pic>
        <p:nvPicPr>
          <p:cNvPr id="8" name="図 7"/>
          <p:cNvPicPr>
            <a:picLocks noChangeAspect="1"/>
          </p:cNvPicPr>
          <p:nvPr/>
        </p:nvPicPr>
        <p:blipFill rotWithShape="1">
          <a:blip r:embed="rId7">
            <a:extLst>
              <a:ext uri="{28A0092B-C50C-407E-A947-70E740481C1C}">
                <a14:useLocalDpi xmlns:a14="http://schemas.microsoft.com/office/drawing/2010/main" val="0"/>
              </a:ext>
            </a:extLst>
          </a:blip>
          <a:srcRect l="3000" t="5421" r="1273" b="1849"/>
          <a:stretch/>
        </p:blipFill>
        <p:spPr>
          <a:xfrm>
            <a:off x="112516" y="4199035"/>
            <a:ext cx="3568630" cy="2506437"/>
          </a:xfrm>
          <a:prstGeom prst="rect">
            <a:avLst/>
          </a:prstGeom>
        </p:spPr>
      </p:pic>
    </p:spTree>
    <p:extLst>
      <p:ext uri="{BB962C8B-B14F-4D97-AF65-F5344CB8AC3E}">
        <p14:creationId xmlns:p14="http://schemas.microsoft.com/office/powerpoint/2010/main" val="19084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r>
                  <a:rPr lang="ja-JP" altLang="en-US" sz="3600" b="1" dirty="0" smtClean="0">
                    <a:latin typeface="+mj-ea"/>
                  </a:rPr>
                  <a:t>二次</a:t>
                </a:r>
                <a:r>
                  <a:rPr lang="ja-JP" altLang="en-US" sz="3600" b="1" dirty="0">
                    <a:latin typeface="+mj-ea"/>
                  </a:rPr>
                  <a:t>振動モデル</a:t>
                </a:r>
                <a14:m>
                  <m:oMath xmlns:m="http://schemas.openxmlformats.org/officeDocument/2006/math">
                    <m:acc>
                      <m:accPr>
                        <m:chr m:val="̅"/>
                        <m:ctrlPr>
                          <a:rPr lang="ja-JP" altLang="en-US" sz="3600" i="1">
                            <a:latin typeface="Cambria Math" panose="02040503050406030204" pitchFamily="18" charset="0"/>
                          </a:rPr>
                        </m:ctrlPr>
                      </m:accPr>
                      <m:e>
                        <m:r>
                          <a:rPr lang="en-US" altLang="ja-JP" sz="3600" b="0" i="1">
                            <a:latin typeface="Cambria Math" panose="02040503050406030204" pitchFamily="18" charset="0"/>
                          </a:rPr>
                          <m:t>𝑃</m:t>
                        </m:r>
                      </m:e>
                    </m:acc>
                  </m:oMath>
                </a14:m>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oMath>
                </a14:m>
                <a:r>
                  <a:rPr lang="ja-JP" altLang="en-US" sz="3600" b="1" dirty="0" smtClean="0">
                    <a:latin typeface="Times New Roman" panose="02020603050405020304" pitchFamily="18" charset="0"/>
                    <a:cs typeface="Times New Roman" panose="02020603050405020304" pitchFamily="18" charset="0"/>
                  </a:rPr>
                  <a:t>の設定</a:t>
                </a:r>
                <a:endParaRPr lang="ja-JP" altLang="en-US" sz="3600" b="1" dirty="0">
                  <a:latin typeface="Times New Roman" panose="02020603050405020304" pitchFamily="18" charset="0"/>
                  <a:cs typeface="Times New Roman" panose="02020603050405020304" pitchFamily="18" charset="0"/>
                </a:endParaRP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l="-2019" t="-1016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19</a:t>
            </a:fld>
            <a:endParaRPr kumimoji="1" lang="ja-JP" altLang="en-US" dirty="0"/>
          </a:p>
        </p:txBody>
      </p:sp>
      <p:sp>
        <p:nvSpPr>
          <p:cNvPr id="16" name="コンテンツ プレースホルダー 2"/>
          <p:cNvSpPr txBox="1">
            <a:spLocks/>
          </p:cNvSpPr>
          <p:nvPr/>
        </p:nvSpPr>
        <p:spPr>
          <a:xfrm>
            <a:off x="0" y="654222"/>
            <a:ext cx="4563687" cy="4925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並列接続された物理モデル</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s</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ctr">
              <a:buNone/>
            </a:pPr>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正方形/長方形 14"/>
              <p:cNvSpPr/>
              <p:nvPr/>
            </p:nvSpPr>
            <p:spPr>
              <a:xfrm>
                <a:off x="0" y="2507563"/>
                <a:ext cx="8121535" cy="468270"/>
              </a:xfrm>
              <a:prstGeom prst="rect">
                <a:avLst/>
              </a:prstGeom>
            </p:spPr>
            <p:txBody>
              <a:bodyPr wrap="square">
                <a:spAutoFit/>
              </a:bodyPr>
              <a:lstStyle/>
              <a:p>
                <a:r>
                  <a:rPr lang="ja-JP" altLang="en-US" sz="2400" b="1" dirty="0">
                    <a:latin typeface="ＭＳ Ｐゴシック" panose="020B0600070205080204" pitchFamily="50" charset="-128"/>
                    <a:ea typeface="ＭＳ Ｐゴシック" panose="020B0600070205080204" pitchFamily="50" charset="-128"/>
                  </a:rPr>
                  <a:t>・剛体モードを省略したモデル</a:t>
                </a:r>
                <a14:m>
                  <m:oMath xmlns:m="http://schemas.openxmlformats.org/officeDocument/2006/math">
                    <m:acc>
                      <m:accPr>
                        <m:chr m:val="̅"/>
                        <m:ctrlPr>
                          <a:rPr kumimoji="1" lang="ja-JP" altLang="en-US" sz="2400" b="1" i="1">
                            <a:latin typeface="Cambria Math" panose="02040503050406030204" pitchFamily="18" charset="0"/>
                          </a:rPr>
                        </m:ctrlPr>
                      </m:accPr>
                      <m:e>
                        <m:r>
                          <a:rPr kumimoji="1" lang="en-US" altLang="ja-JP" sz="2400" b="1" i="1">
                            <a:latin typeface="Cambria Math" panose="02040503050406030204" pitchFamily="18" charset="0"/>
                          </a:rPr>
                          <m:t>𝑷</m:t>
                        </m:r>
                      </m:e>
                    </m:acc>
                    <m:d>
                      <m:dPr>
                        <m:ctrlPr>
                          <a:rPr kumimoji="1" lang="en-US" altLang="ja-JP" sz="2400" b="1" i="1">
                            <a:latin typeface="Cambria Math" panose="02040503050406030204" pitchFamily="18" charset="0"/>
                          </a:rPr>
                        </m:ctrlPr>
                      </m:dPr>
                      <m:e>
                        <m:r>
                          <a:rPr kumimoji="1" lang="en-US" altLang="ja-JP" sz="2400" b="1" i="1">
                            <a:latin typeface="Cambria Math" panose="02040503050406030204" pitchFamily="18" charset="0"/>
                          </a:rPr>
                          <m:t>𝒔</m:t>
                        </m:r>
                      </m:e>
                    </m:d>
                  </m:oMath>
                </a14:m>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と定義</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mc:Choice>
        <mc:Fallback xmlns="">
          <p:sp>
            <p:nvSpPr>
              <p:cNvPr id="15" name="正方形/長方形 14"/>
              <p:cNvSpPr>
                <a:spLocks noRot="1" noChangeAspect="1" noMove="1" noResize="1" noEditPoints="1" noAdjustHandles="1" noChangeArrowheads="1" noChangeShapeType="1" noTextEdit="1"/>
              </p:cNvSpPr>
              <p:nvPr/>
            </p:nvSpPr>
            <p:spPr>
              <a:xfrm>
                <a:off x="0" y="2507563"/>
                <a:ext cx="8121535" cy="468270"/>
              </a:xfrm>
              <a:prstGeom prst="rect">
                <a:avLst/>
              </a:prstGeom>
              <a:blipFill>
                <a:blip r:embed="rId4"/>
                <a:stretch>
                  <a:fillRect l="-1126" t="-14286" b="-23377"/>
                </a:stretch>
              </a:blipFill>
            </p:spPr>
            <p:txBody>
              <a:bodyPr/>
              <a:lstStyle/>
              <a:p>
                <a:r>
                  <a:rPr lang="ja-JP" altLang="en-US">
                    <a:noFill/>
                  </a:rPr>
                  <a:t> </a:t>
                </a:r>
              </a:p>
            </p:txBody>
          </p:sp>
        </mc:Fallback>
      </mc:AlternateContent>
      <p:grpSp>
        <p:nvGrpSpPr>
          <p:cNvPr id="39" name="グループ化 38"/>
          <p:cNvGrpSpPr/>
          <p:nvPr/>
        </p:nvGrpSpPr>
        <p:grpSpPr>
          <a:xfrm>
            <a:off x="1618152" y="1053233"/>
            <a:ext cx="6050339" cy="1448762"/>
            <a:chOff x="2844692" y="2819417"/>
            <a:chExt cx="6050339" cy="1448762"/>
          </a:xfrm>
        </p:grpSpPr>
        <mc:AlternateContent xmlns:mc="http://schemas.openxmlformats.org/markup-compatibility/2006" xmlns:a14="http://schemas.microsoft.com/office/drawing/2010/main">
          <mc:Choice Requires="a14">
            <p:sp>
              <p:nvSpPr>
                <p:cNvPr id="40" name="テキスト ボックス 39"/>
                <p:cNvSpPr txBox="1"/>
                <p:nvPr/>
              </p:nvSpPr>
              <p:spPr>
                <a:xfrm>
                  <a:off x="2844692" y="2819417"/>
                  <a:ext cx="5256632" cy="705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𝑷</m:t>
                        </m:r>
                        <m:d>
                          <m:dPr>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𝒔</m:t>
                            </m:r>
                          </m:e>
                        </m:d>
                        <m:r>
                          <a:rPr kumimoji="1" lang="en-US" altLang="ja-JP" sz="2000" b="1" i="1" smtClean="0">
                            <a:latin typeface="Cambria Math" panose="02040503050406030204" pitchFamily="18" charset="0"/>
                          </a:rPr>
                          <m:t>=</m:t>
                        </m:r>
                        <m:f>
                          <m:fPr>
                            <m:ctrlPr>
                              <a:rPr kumimoji="1" lang="en-US" altLang="ja-JP" sz="2000" b="1" i="1" smtClean="0">
                                <a:latin typeface="Cambria Math" panose="02040503050406030204" pitchFamily="18" charset="0"/>
                              </a:rPr>
                            </m:ctrlPr>
                          </m:fPr>
                          <m:num>
                            <m:r>
                              <a:rPr kumimoji="1" lang="en-US" altLang="ja-JP" sz="2000" b="1" i="1" smtClean="0">
                                <a:latin typeface="Cambria Math" panose="02040503050406030204" pitchFamily="18" charset="0"/>
                              </a:rPr>
                              <m:t>𝟏</m:t>
                            </m:r>
                          </m:num>
                          <m:den>
                            <m:d>
                              <m:dPr>
                                <m:ctrlPr>
                                  <a:rPr kumimoji="1" lang="en-US" altLang="ja-JP" sz="2000" b="1" i="1" smtClean="0">
                                    <a:latin typeface="Cambria Math" panose="02040503050406030204" pitchFamily="18" charset="0"/>
                                  </a:rPr>
                                </m:ctrlPr>
                              </m:dPr>
                              <m:e>
                                <m:sSub>
                                  <m:sSub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𝑳</m:t>
                                    </m:r>
                                  </m:sub>
                                </m:sSub>
                              </m:e>
                            </m:d>
                          </m:den>
                        </m:f>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𝒔</m:t>
                            </m:r>
                          </m:den>
                        </m:f>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ja-JP" sz="2000" b="1"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000"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0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b="1" i="1" smtClean="0">
                                        <a:latin typeface="Cambria Math" panose="02040503050406030204" pitchFamily="18" charset="0"/>
                                        <a:ea typeface="Cambria Math" panose="02040503050406030204" pitchFamily="18" charset="0"/>
                                        <a:cs typeface="Times New Roman" panose="02020603050405020304" pitchFamily="18" charset="0"/>
                                      </a:rPr>
                                      <m:t>𝒓</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sup>
                                </m:sSup>
                              </m:den>
                            </m:f>
                          </m:e>
                        </m:d>
                      </m:oMath>
                    </m:oMathPara>
                  </a14:m>
                  <a:r>
                    <a:rPr lang="en-US" altLang="ja-JP" sz="2000" b="1" dirty="0">
                      <a:ea typeface="Cambria Math" panose="02040503050406030204" pitchFamily="18" charset="0"/>
                      <a:cs typeface="Times New Roman" panose="02020603050405020304" pitchFamily="18" charset="0"/>
                    </a:rPr>
                    <a:t/>
                  </a:r>
                  <a:br>
                    <a:rPr lang="en-US" altLang="ja-JP" sz="2000" b="1" dirty="0">
                      <a:ea typeface="Cambria Math" panose="02040503050406030204" pitchFamily="18" charset="0"/>
                      <a:cs typeface="Times New Roman" panose="02020603050405020304" pitchFamily="18" charset="0"/>
                    </a:rPr>
                  </a:br>
                  <a:endParaRPr kumimoji="1" lang="ja-JP" altLang="en-US" sz="2000" b="1"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844692" y="2819417"/>
                  <a:ext cx="5256632" cy="70564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3016209" y="3590942"/>
                  <a:ext cx="5878822" cy="6772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1" i="1" smtClean="0">
                            <a:latin typeface="Cambria Math" panose="02040503050406030204" pitchFamily="18" charset="0"/>
                          </a:rPr>
                          <m:t>=</m:t>
                        </m:r>
                        <m:f>
                          <m:fPr>
                            <m:ctrlPr>
                              <a:rPr lang="en-US" altLang="ja-JP" sz="2000" b="1" i="1">
                                <a:latin typeface="Cambria Math" panose="02040503050406030204" pitchFamily="18" charset="0"/>
                              </a:rPr>
                            </m:ctrlPr>
                          </m:fPr>
                          <m:num>
                            <m:r>
                              <a:rPr lang="en-US" altLang="ja-JP" sz="2000" b="1" i="1">
                                <a:latin typeface="Cambria Math" panose="02040503050406030204" pitchFamily="18" charset="0"/>
                              </a:rPr>
                              <m:t>𝟏</m:t>
                            </m:r>
                          </m:num>
                          <m:den>
                            <m:d>
                              <m:dPr>
                                <m:ctrlPr>
                                  <a:rPr lang="en-US" altLang="ja-JP" sz="2000" b="1" i="1">
                                    <a:latin typeface="Cambria Math" panose="02040503050406030204" pitchFamily="18" charset="0"/>
                                  </a:rPr>
                                </m:ctrlPr>
                              </m:dPr>
                              <m:e>
                                <m:sSub>
                                  <m:sSub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𝑳</m:t>
                                    </m:r>
                                  </m:sub>
                                </m:sSub>
                              </m:e>
                            </m:d>
                          </m:den>
                        </m:f>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𝒔</m:t>
                            </m:r>
                          </m:den>
                        </m:f>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a:latin typeface="Cambria Math" panose="02040503050406030204" pitchFamily="18" charset="0"/>
                              </a:rPr>
                            </m:ctrlPr>
                          </m:fPr>
                          <m:num>
                            <m:r>
                              <a:rPr lang="en-US" altLang="ja-JP" sz="2000" b="1" i="1" smtClean="0">
                                <a:latin typeface="Cambria Math" panose="02040503050406030204" pitchFamily="18" charset="0"/>
                              </a:rPr>
                              <m:t>𝟏</m:t>
                            </m:r>
                          </m:num>
                          <m:den>
                            <m:sSub>
                              <m:sSub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𝑳</m:t>
                                </m:r>
                              </m:sub>
                            </m:sSub>
                          </m:den>
                        </m:f>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𝒔</m:t>
                            </m:r>
                          </m:den>
                        </m:f>
                        <m:r>
                          <a:rPr lang="en-US" altLang="ja-JP" sz="2000" b="1" i="1" dirty="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000" b="1" i="1">
                                <a:latin typeface="Cambria Math" panose="02040503050406030204" pitchFamily="18" charset="0"/>
                              </a:rPr>
                              <m:t>𝒓</m:t>
                            </m:r>
                            <m:sSup>
                              <m:sSup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0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0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0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0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kumimoji="1" lang="ja-JP" altLang="en-US" sz="2000" b="1"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3016209" y="3590942"/>
                  <a:ext cx="5878822" cy="677237"/>
                </a:xfrm>
                <a:prstGeom prst="rect">
                  <a:avLst/>
                </a:prstGeom>
                <a:blipFill>
                  <a:blip r:embed="rId7"/>
                  <a:stretch>
                    <a:fillRect/>
                  </a:stretch>
                </a:blipFill>
              </p:spPr>
              <p:txBody>
                <a:bodyPr/>
                <a:lstStyle/>
                <a:p>
                  <a:r>
                    <a:rPr lang="ja-JP" altLang="en-US">
                      <a:noFill/>
                    </a:rPr>
                    <a:t> </a:t>
                  </a:r>
                </a:p>
              </p:txBody>
            </p:sp>
          </mc:Fallback>
        </mc:AlternateContent>
      </p:grpSp>
      <p:grpSp>
        <p:nvGrpSpPr>
          <p:cNvPr id="3" name="グループ化 2"/>
          <p:cNvGrpSpPr/>
          <p:nvPr/>
        </p:nvGrpSpPr>
        <p:grpSpPr>
          <a:xfrm>
            <a:off x="48485" y="2994849"/>
            <a:ext cx="8695112" cy="3674234"/>
            <a:chOff x="48485" y="3094605"/>
            <a:chExt cx="8695112" cy="3674234"/>
          </a:xfrm>
        </p:grpSpPr>
        <p:sp>
          <p:nvSpPr>
            <p:cNvPr id="22" name="テキスト ボックス 6"/>
            <p:cNvSpPr txBox="1">
              <a:spLocks noChangeArrowheads="1"/>
            </p:cNvSpPr>
            <p:nvPr/>
          </p:nvSpPr>
          <p:spPr bwMode="auto">
            <a:xfrm>
              <a:off x="48485" y="3094605"/>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モデル</a:t>
              </a:r>
              <a:r>
                <a:rPr lang="en-US" altLang="ja-JP" sz="2400" b="1" dirty="0">
                  <a:latin typeface="Arial" charset="0"/>
                </a:rPr>
                <a:t>】</a:t>
              </a:r>
              <a:endParaRPr lang="ja-JP" altLang="en-US" sz="2400" b="1" dirty="0">
                <a:latin typeface="Arial" charset="0"/>
              </a:endParaRPr>
            </a:p>
          </p:txBody>
        </p:sp>
        <p:sp>
          <p:nvSpPr>
            <p:cNvPr id="23" name="テキスト ボックス 6"/>
            <p:cNvSpPr txBox="1">
              <a:spLocks noChangeArrowheads="1"/>
            </p:cNvSpPr>
            <p:nvPr/>
          </p:nvSpPr>
          <p:spPr bwMode="auto">
            <a:xfrm>
              <a:off x="48485" y="4030108"/>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制御系</a:t>
              </a:r>
              <a:r>
                <a:rPr lang="en-US" altLang="ja-JP" sz="2400" b="1" dirty="0">
                  <a:latin typeface="Arial" charset="0"/>
                </a:rPr>
                <a:t>】</a:t>
              </a:r>
              <a:endParaRPr lang="ja-JP" altLang="en-US" sz="2400" b="1" dirty="0">
                <a:latin typeface="Arial" charset="0"/>
              </a:endParaRPr>
            </a:p>
          </p:txBody>
        </p:sp>
        <p:sp>
          <p:nvSpPr>
            <p:cNvPr id="7" name="正方形/長方形 6"/>
            <p:cNvSpPr/>
            <p:nvPr/>
          </p:nvSpPr>
          <p:spPr>
            <a:xfrm>
              <a:off x="48485" y="3094605"/>
              <a:ext cx="8695112" cy="3674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5" name="正方形/長方形 44"/>
                <p:cNvSpPr/>
                <p:nvPr/>
              </p:nvSpPr>
              <p:spPr>
                <a:xfrm>
                  <a:off x="2092889" y="3205558"/>
                  <a:ext cx="5299079"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r>
                          <a:rPr lang="en-US" altLang="ja-JP" sz="2400" b="1" i="1">
                            <a:latin typeface="Cambria Math" panose="02040503050406030204" pitchFamily="18" charset="0"/>
                          </a:rPr>
                          <m:t>= </m:t>
                        </m:r>
                        <m:f>
                          <m:fPr>
                            <m:ctrlPr>
                              <a:rPr lang="en-US" altLang="ja-JP" sz="2400" b="1" i="1">
                                <a:latin typeface="Cambria Math" panose="02040503050406030204" pitchFamily="18" charset="0"/>
                              </a:rPr>
                            </m:ctrlPr>
                          </m:fPr>
                          <m:num>
                            <m:r>
                              <a:rPr lang="en-US" altLang="ja-JP" sz="2400" b="1" i="1">
                                <a:latin typeface="Cambria Math" panose="02040503050406030204" pitchFamily="18" charset="0"/>
                              </a:rPr>
                              <m:t>𝟏</m:t>
                            </m:r>
                          </m:num>
                          <m:den>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𝑳</m:t>
                                </m:r>
                              </m:sub>
                            </m:sSub>
                          </m:den>
                        </m:f>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rPr>
                              <m:t>𝒓</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ja-JP" altLang="en-US" b="1" dirty="0"/>
                </a:p>
              </p:txBody>
            </p:sp>
          </mc:Choice>
          <mc:Fallback xmlns="">
            <p:sp>
              <p:nvSpPr>
                <p:cNvPr id="45" name="正方形/長方形 44"/>
                <p:cNvSpPr>
                  <a:spLocks noRot="1" noChangeAspect="1" noMove="1" noResize="1" noEditPoints="1" noAdjustHandles="1" noChangeArrowheads="1" noChangeShapeType="1" noTextEdit="1"/>
                </p:cNvSpPr>
                <p:nvPr/>
              </p:nvSpPr>
              <p:spPr>
                <a:xfrm>
                  <a:off x="2092889" y="3205558"/>
                  <a:ext cx="5299079" cy="848374"/>
                </a:xfrm>
                <a:prstGeom prst="rect">
                  <a:avLst/>
                </a:prstGeom>
                <a:blipFill>
                  <a:blip r:embed="rId8"/>
                  <a:stretch>
                    <a:fillRect/>
                  </a:stretch>
                </a:blipFill>
              </p:spPr>
              <p:txBody>
                <a:bodyPr/>
                <a:lstStyle/>
                <a:p>
                  <a:r>
                    <a:rPr lang="ja-JP" altLang="en-US">
                      <a:noFill/>
                    </a:rPr>
                    <a:t> </a:t>
                  </a:r>
                </a:p>
              </p:txBody>
            </p:sp>
          </mc:Fallback>
        </mc:AlternateContent>
        <p:pic>
          <p:nvPicPr>
            <p:cNvPr id="14" name="図 13">
              <a:extLst>
                <a:ext uri="{FF2B5EF4-FFF2-40B4-BE49-F238E27FC236}">
                  <a16:creationId xmlns:a16="http://schemas.microsoft.com/office/drawing/2014/main" id="{76D1EE87-21E3-452D-8D86-1CEB17FCF92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305404" y="4196932"/>
              <a:ext cx="4444808" cy="2489655"/>
            </a:xfrm>
            <a:prstGeom prst="rect">
              <a:avLst/>
            </a:prstGeom>
          </p:spPr>
        </p:pic>
      </p:grpSp>
    </p:spTree>
    <p:extLst>
      <p:ext uri="{BB962C8B-B14F-4D97-AF65-F5344CB8AC3E}">
        <p14:creationId xmlns:p14="http://schemas.microsoft.com/office/powerpoint/2010/main" val="40320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eaLnBrk="1" fontAlgn="auto" hangingPunct="1">
              <a:spcAft>
                <a:spcPts val="0"/>
              </a:spcAft>
              <a:defRPr/>
            </a:pPr>
            <a:r>
              <a:rPr lang="ja-JP" altLang="en-US" sz="3600" b="1" dirty="0">
                <a:latin typeface="+mj-ea"/>
              </a:rPr>
              <a:t>研究背景　</a:t>
            </a:r>
          </a:p>
        </p:txBody>
      </p:sp>
      <p:sp>
        <p:nvSpPr>
          <p:cNvPr id="26" name="正方形/長方形 16"/>
          <p:cNvSpPr>
            <a:spLocks noChangeArrowheads="1"/>
          </p:cNvSpPr>
          <p:nvPr/>
        </p:nvSpPr>
        <p:spPr bwMode="auto">
          <a:xfrm>
            <a:off x="-2" y="1285363"/>
            <a:ext cx="87747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・汎用サーボモータが産業用機械の駆動装置として使用</a:t>
            </a:r>
            <a:endParaRPr lang="en-US" altLang="ja-JP" sz="2400" b="1" dirty="0"/>
          </a:p>
          <a:p>
            <a:pPr eaLnBrk="1" hangingPunct="1">
              <a:spcBef>
                <a:spcPct val="0"/>
              </a:spcBef>
              <a:buFontTx/>
              <a:buNone/>
            </a:pPr>
            <a:r>
              <a:rPr lang="ja-JP" altLang="en-US" sz="2400" b="1" dirty="0"/>
              <a:t>・近年，機械系の軽量化および位置決め動作の高速化に伴い制御帯域内で</a:t>
            </a:r>
            <a:r>
              <a:rPr lang="ja-JP" altLang="en-US" sz="2400" b="1" dirty="0">
                <a:solidFill>
                  <a:srgbClr val="FF0000"/>
                </a:solidFill>
              </a:rPr>
              <a:t>共振</a:t>
            </a:r>
            <a:r>
              <a:rPr lang="ja-JP" altLang="en-US" sz="2400" b="1" dirty="0"/>
              <a:t>が発生</a:t>
            </a:r>
            <a:endParaRPr lang="en-US" altLang="ja-JP" sz="2400" b="1" dirty="0"/>
          </a:p>
        </p:txBody>
      </p:sp>
      <p:sp>
        <p:nvSpPr>
          <p:cNvPr id="27" name="正方形/長方形 9"/>
          <p:cNvSpPr>
            <a:spLocks noChangeArrowheads="1"/>
          </p:cNvSpPr>
          <p:nvPr/>
        </p:nvSpPr>
        <p:spPr bwMode="auto">
          <a:xfrm>
            <a:off x="0" y="750814"/>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背景</a:t>
            </a:r>
            <a:r>
              <a:rPr lang="en-US" altLang="ja-JP" sz="2400" b="1" dirty="0"/>
              <a:t>】</a:t>
            </a:r>
          </a:p>
        </p:txBody>
      </p:sp>
      <p:sp>
        <p:nvSpPr>
          <p:cNvPr id="23" name="正方形/長方形 9">
            <a:extLst>
              <a:ext uri="{FF2B5EF4-FFF2-40B4-BE49-F238E27FC236}">
                <a16:creationId xmlns:a16="http://schemas.microsoft.com/office/drawing/2014/main" id="{FCFC114B-5127-4ABA-ABAD-DC4C8A2DFE51}"/>
              </a:ext>
            </a:extLst>
          </p:cNvPr>
          <p:cNvSpPr>
            <a:spLocks noChangeArrowheads="1"/>
          </p:cNvSpPr>
          <p:nvPr/>
        </p:nvSpPr>
        <p:spPr bwMode="auto">
          <a:xfrm>
            <a:off x="0" y="2635436"/>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問題点</a:t>
            </a:r>
            <a:r>
              <a:rPr lang="en-US" altLang="ja-JP" sz="2400" b="1" dirty="0"/>
              <a:t>】</a:t>
            </a:r>
          </a:p>
        </p:txBody>
      </p:sp>
      <p:sp>
        <p:nvSpPr>
          <p:cNvPr id="28" name="正方形/長方形 16">
            <a:extLst>
              <a:ext uri="{FF2B5EF4-FFF2-40B4-BE49-F238E27FC236}">
                <a16:creationId xmlns:a16="http://schemas.microsoft.com/office/drawing/2014/main" id="{9BB8C354-B88C-46D6-A389-36095BEBB10B}"/>
              </a:ext>
            </a:extLst>
          </p:cNvPr>
          <p:cNvSpPr>
            <a:spLocks noChangeArrowheads="1"/>
          </p:cNvSpPr>
          <p:nvPr/>
        </p:nvSpPr>
        <p:spPr bwMode="auto">
          <a:xfrm>
            <a:off x="0" y="3151802"/>
            <a:ext cx="87747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・共振により，システムの</a:t>
            </a:r>
            <a:r>
              <a:rPr lang="ja-JP" altLang="en-US" sz="2400" b="1" dirty="0">
                <a:solidFill>
                  <a:srgbClr val="FF0000"/>
                </a:solidFill>
              </a:rPr>
              <a:t>性能低下</a:t>
            </a:r>
            <a:r>
              <a:rPr lang="ja-JP" altLang="en-US" sz="2400" b="1" dirty="0"/>
              <a:t>や機械系の</a:t>
            </a:r>
            <a:r>
              <a:rPr lang="ja-JP" altLang="en-US" sz="2400" b="1" dirty="0">
                <a:solidFill>
                  <a:srgbClr val="FF0000"/>
                </a:solidFill>
              </a:rPr>
              <a:t>破損</a:t>
            </a:r>
            <a:r>
              <a:rPr lang="ja-JP" altLang="en-US" sz="2400" b="1" dirty="0"/>
              <a:t>が</a:t>
            </a:r>
            <a:endParaRPr lang="en-US" altLang="ja-JP" sz="2400" b="1" dirty="0"/>
          </a:p>
          <a:p>
            <a:pPr eaLnBrk="1" hangingPunct="1">
              <a:spcBef>
                <a:spcPct val="0"/>
              </a:spcBef>
              <a:buFontTx/>
              <a:buNone/>
            </a:pPr>
            <a:r>
              <a:rPr lang="ja-JP" altLang="en-US" sz="2400" b="1" dirty="0"/>
              <a:t>引き起こされる</a:t>
            </a:r>
            <a:endParaRPr lang="en-US" altLang="ja-JP" sz="2400" b="1" dirty="0"/>
          </a:p>
        </p:txBody>
      </p:sp>
      <p:sp>
        <p:nvSpPr>
          <p:cNvPr id="45" name="正方形/長方形 9">
            <a:extLst>
              <a:ext uri="{FF2B5EF4-FFF2-40B4-BE49-F238E27FC236}">
                <a16:creationId xmlns:a16="http://schemas.microsoft.com/office/drawing/2014/main" id="{3F5EDBF8-7772-4E77-80AB-048F6D0B58AC}"/>
              </a:ext>
            </a:extLst>
          </p:cNvPr>
          <p:cNvSpPr>
            <a:spLocks noChangeArrowheads="1"/>
          </p:cNvSpPr>
          <p:nvPr/>
        </p:nvSpPr>
        <p:spPr bwMode="auto">
          <a:xfrm>
            <a:off x="0" y="4187244"/>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対策</a:t>
            </a:r>
            <a:r>
              <a:rPr lang="en-US" altLang="ja-JP" sz="2400" b="1" dirty="0"/>
              <a:t>】</a:t>
            </a:r>
          </a:p>
        </p:txBody>
      </p:sp>
      <p:sp>
        <p:nvSpPr>
          <p:cNvPr id="46" name="正方形/長方形 16">
            <a:extLst>
              <a:ext uri="{FF2B5EF4-FFF2-40B4-BE49-F238E27FC236}">
                <a16:creationId xmlns:a16="http://schemas.microsoft.com/office/drawing/2014/main" id="{44CDC6D1-F36C-4FEC-ADB1-4A4B9F8EE641}"/>
              </a:ext>
            </a:extLst>
          </p:cNvPr>
          <p:cNvSpPr>
            <a:spLocks noChangeArrowheads="1"/>
          </p:cNvSpPr>
          <p:nvPr/>
        </p:nvSpPr>
        <p:spPr bwMode="auto">
          <a:xfrm>
            <a:off x="0" y="4648909"/>
            <a:ext cx="877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・ノッチフィルタを設定することで，振動を抑制</a:t>
            </a:r>
            <a:endParaRPr lang="en-US" altLang="ja-JP" sz="24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2</a:t>
            </a:fld>
            <a:endParaRPr kumimoji="1" lang="ja-JP" altLang="en-US"/>
          </a:p>
        </p:txBody>
      </p:sp>
      <p:sp>
        <p:nvSpPr>
          <p:cNvPr id="10" name="正方形/長方形 9">
            <a:extLst>
              <a:ext uri="{FF2B5EF4-FFF2-40B4-BE49-F238E27FC236}">
                <a16:creationId xmlns:a16="http://schemas.microsoft.com/office/drawing/2014/main" id="{3F5EDBF8-7772-4E77-80AB-048F6D0B58AC}"/>
              </a:ext>
            </a:extLst>
          </p:cNvPr>
          <p:cNvSpPr>
            <a:spLocks noChangeArrowheads="1"/>
          </p:cNvSpPr>
          <p:nvPr/>
        </p:nvSpPr>
        <p:spPr bwMode="auto">
          <a:xfrm>
            <a:off x="0" y="5340059"/>
            <a:ext cx="356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課題</a:t>
            </a:r>
            <a:r>
              <a:rPr lang="en-US" altLang="ja-JP" sz="2400" b="1" dirty="0"/>
              <a:t>】</a:t>
            </a:r>
          </a:p>
        </p:txBody>
      </p:sp>
      <p:sp>
        <p:nvSpPr>
          <p:cNvPr id="11" name="正方形/長方形 9">
            <a:extLst>
              <a:ext uri="{FF2B5EF4-FFF2-40B4-BE49-F238E27FC236}">
                <a16:creationId xmlns:a16="http://schemas.microsoft.com/office/drawing/2014/main" id="{3F5EDBF8-7772-4E77-80AB-048F6D0B58AC}"/>
              </a:ext>
            </a:extLst>
          </p:cNvPr>
          <p:cNvSpPr>
            <a:spLocks noChangeArrowheads="1"/>
          </p:cNvSpPr>
          <p:nvPr/>
        </p:nvSpPr>
        <p:spPr bwMode="auto">
          <a:xfrm>
            <a:off x="0" y="5801724"/>
            <a:ext cx="83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フィルタの適用には，機械系の共振周波数を</a:t>
            </a:r>
            <a:r>
              <a:rPr lang="ja-JP" altLang="en-US" sz="2400" b="1" dirty="0">
                <a:solidFill>
                  <a:srgbClr val="FF0000"/>
                </a:solidFill>
              </a:rPr>
              <a:t>知る必要</a:t>
            </a:r>
            <a:r>
              <a:rPr lang="ja-JP" altLang="en-US" sz="2400" b="1" dirty="0"/>
              <a:t>がある</a:t>
            </a:r>
            <a:endParaRPr lang="en-US" altLang="ja-JP" sz="2400" b="1" dirty="0"/>
          </a:p>
        </p:txBody>
      </p:sp>
    </p:spTree>
    <p:extLst>
      <p:ext uri="{BB962C8B-B14F-4D97-AF65-F5344CB8AC3E}">
        <p14:creationId xmlns:p14="http://schemas.microsoft.com/office/powerpoint/2010/main" val="817162912"/>
      </p:ext>
    </p:extLst>
  </p:cSld>
  <p:clrMapOvr>
    <a:masterClrMapping/>
  </p:clrMapOvr>
  <mc:AlternateContent xmlns:mc="http://schemas.openxmlformats.org/markup-compatibility/2006" xmlns:p14="http://schemas.microsoft.com/office/powerpoint/2010/main">
    <mc:Choice Requires="p14">
      <p:transition spd="slow" p14:dur="2000" advTm="29736"/>
    </mc:Choice>
    <mc:Fallback xmlns="">
      <p:transition spd="slow" advTm="2973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14:m>
                  <m:oMath xmlns:m="http://schemas.openxmlformats.org/officeDocument/2006/math">
                    <m:acc>
                      <m:accPr>
                        <m:chr m:val="̅"/>
                        <m:ctrlPr>
                          <a:rPr lang="ja-JP" altLang="en-US" sz="3600" i="1">
                            <a:latin typeface="Cambria Math" panose="02040503050406030204" pitchFamily="18" charset="0"/>
                          </a:rPr>
                        </m:ctrlPr>
                      </m:accPr>
                      <m:e>
                        <m:r>
                          <a:rPr lang="en-US" altLang="ja-JP" sz="3600" b="0" i="1">
                            <a:latin typeface="Cambria Math" panose="02040503050406030204" pitchFamily="18" charset="0"/>
                          </a:rPr>
                          <m:t>𝑃</m:t>
                        </m:r>
                      </m:e>
                    </m:acc>
                    <m:d>
                      <m:dPr>
                        <m:ctrlPr>
                          <a:rPr lang="en-US" altLang="ja-JP" sz="3600" i="1">
                            <a:latin typeface="Cambria Math" panose="02040503050406030204" pitchFamily="18" charset="0"/>
                          </a:rPr>
                        </m:ctrlPr>
                      </m:dPr>
                      <m:e>
                        <m:r>
                          <a:rPr lang="en-US" altLang="ja-JP" sz="3600" b="0" i="1">
                            <a:latin typeface="Cambria Math" panose="02040503050406030204" pitchFamily="18" charset="0"/>
                          </a:rPr>
                          <m:t>𝑠</m:t>
                        </m:r>
                      </m:e>
                    </m:d>
                  </m:oMath>
                </a14:m>
                <a:r>
                  <a:rPr lang="ja-JP" altLang="en-US" sz="3600" b="1" dirty="0">
                    <a:latin typeface="+mj-ea"/>
                  </a:rPr>
                  <a:t>に基づく安定性解析</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t="-1016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20</a:t>
            </a:fld>
            <a:endParaRPr kumimoji="1" lang="ja-JP" altLang="en-US" dirty="0"/>
          </a:p>
        </p:txBody>
      </p:sp>
      <p:sp>
        <p:nvSpPr>
          <p:cNvPr id="22" name="テキスト ボックス 6"/>
          <p:cNvSpPr txBox="1">
            <a:spLocks noChangeArrowheads="1"/>
          </p:cNvSpPr>
          <p:nvPr/>
        </p:nvSpPr>
        <p:spPr bwMode="auto">
          <a:xfrm>
            <a:off x="-94014" y="580554"/>
            <a:ext cx="4430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開ループ系のナイキスト軌跡</a:t>
            </a:r>
            <a:r>
              <a:rPr lang="en-US" altLang="ja-JP" sz="2400" b="1" dirty="0">
                <a:latin typeface="Arial" charset="0"/>
              </a:rPr>
              <a:t>】</a:t>
            </a:r>
            <a:endParaRPr lang="ja-JP" altLang="en-US" sz="2400" b="1" dirty="0">
              <a:latin typeface="Arial" charset="0"/>
            </a:endParaRPr>
          </a:p>
        </p:txBody>
      </p:sp>
      <p:sp>
        <p:nvSpPr>
          <p:cNvPr id="23" name="テキスト ボックス 6"/>
          <p:cNvSpPr txBox="1">
            <a:spLocks noChangeArrowheads="1"/>
          </p:cNvSpPr>
          <p:nvPr/>
        </p:nvSpPr>
        <p:spPr bwMode="auto">
          <a:xfrm>
            <a:off x="0" y="3643013"/>
            <a:ext cx="3391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数値シミュレーション</a:t>
            </a:r>
            <a:r>
              <a:rPr lang="en-US" altLang="ja-JP" sz="2400" b="1" dirty="0">
                <a:latin typeface="Arial" charset="0"/>
              </a:rPr>
              <a:t>】</a:t>
            </a:r>
            <a:endParaRPr lang="ja-JP" altLang="en-US" sz="2400" b="1" dirty="0">
              <a:latin typeface="Arial" charset="0"/>
            </a:endParaRPr>
          </a:p>
        </p:txBody>
      </p:sp>
      <mc:AlternateContent xmlns:mc="http://schemas.openxmlformats.org/markup-compatibility/2006" xmlns:a14="http://schemas.microsoft.com/office/drawing/2010/main">
        <mc:Choice Requires="a14">
          <p:sp>
            <p:nvSpPr>
              <p:cNvPr id="14" name="コンテンツ プレースホルダー 2"/>
              <p:cNvSpPr txBox="1">
                <a:spLocks/>
              </p:cNvSpPr>
              <p:nvPr/>
            </p:nvSpPr>
            <p:spPr>
              <a:xfrm>
                <a:off x="3605683" y="1131708"/>
                <a:ext cx="5544552" cy="1193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線：制御対象</a:t>
                </a: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latin typeface="ＭＳ Ｐゴシック" panose="020B0600070205080204" pitchFamily="50" charset="-128"/>
                    <a:ea typeface="ＭＳ Ｐゴシック" panose="020B0600070205080204" pitchFamily="50" charset="-128"/>
                  </a:rPr>
                  <a:t>のナイキスト軌跡</a:t>
                </a:r>
                <a:r>
                  <a:rPr lang="en-US" altLang="ja-JP" sz="2400" b="1" dirty="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rPr>
                  <a:t>　</a:t>
                </a:r>
                <a:endParaRPr lang="en-US" altLang="ja-JP" sz="2400" b="1" dirty="0">
                  <a:latin typeface="ＭＳ Ｐゴシック" panose="020B0600070205080204" pitchFamily="50" charset="-128"/>
                  <a:ea typeface="ＭＳ Ｐゴシック" panose="020B0600070205080204" pitchFamily="50" charset="-128"/>
                </a:endParaRPr>
              </a:p>
              <a:p>
                <a:pPr marL="0" indent="0">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r>
                  <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2400" b="1" dirty="0">
                    <a:latin typeface="ＭＳ Ｐゴシック" panose="020B0600070205080204" pitchFamily="50" charset="-128"/>
                    <a:ea typeface="ＭＳ Ｐゴシック" panose="020B0600070205080204" pitchFamily="50" charset="-128"/>
                  </a:rPr>
                  <a:t>を乗じた開ループ系のナイキスト軌跡</a:t>
                </a:r>
                <a:endParaRPr lang="en-US" altLang="ja-JP" sz="2400" b="1" dirty="0">
                  <a:latin typeface="ＭＳ Ｐゴシック" panose="020B0600070205080204" pitchFamily="50" charset="-128"/>
                  <a:ea typeface="ＭＳ Ｐゴシック" panose="020B0600070205080204" pitchFamily="50" charset="-128"/>
                </a:endParaRPr>
              </a:p>
            </p:txBody>
          </p:sp>
        </mc:Choice>
        <mc:Fallback xmlns="">
          <p:sp>
            <p:nvSpPr>
              <p:cNvPr id="14" name="コンテンツ プレースホルダー 2"/>
              <p:cNvSpPr txBox="1">
                <a:spLocks noRot="1" noChangeAspect="1" noMove="1" noResize="1" noEditPoints="1" noAdjustHandles="1" noChangeArrowheads="1" noChangeShapeType="1" noTextEdit="1"/>
              </p:cNvSpPr>
              <p:nvPr/>
            </p:nvSpPr>
            <p:spPr>
              <a:xfrm>
                <a:off x="3605683" y="1131708"/>
                <a:ext cx="5544552" cy="1193327"/>
              </a:xfrm>
              <a:prstGeom prst="rect">
                <a:avLst/>
              </a:prstGeom>
              <a:blipFill>
                <a:blip r:embed="rId4"/>
                <a:stretch>
                  <a:fillRect l="-1648" t="-8718" b="-12821"/>
                </a:stretch>
              </a:blipFill>
            </p:spPr>
            <p:txBody>
              <a:bodyPr/>
              <a:lstStyle/>
              <a:p>
                <a:r>
                  <a:rPr lang="ja-JP" altLang="en-US">
                    <a:noFill/>
                  </a:rPr>
                  <a:t> </a:t>
                </a:r>
              </a:p>
            </p:txBody>
          </p:sp>
        </mc:Fallback>
      </mc:AlternateContent>
      <p:sp>
        <p:nvSpPr>
          <p:cNvPr id="17" name="コンテンツ プレースホルダー 2"/>
          <p:cNvSpPr txBox="1">
            <a:spLocks/>
          </p:cNvSpPr>
          <p:nvPr/>
        </p:nvSpPr>
        <p:spPr>
          <a:xfrm>
            <a:off x="4710742" y="2677501"/>
            <a:ext cx="3705102" cy="801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線が</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-1</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0</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に重なる</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が存在</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正方形/長方形 17"/>
              <p:cNvSpPr/>
              <p:nvPr/>
            </p:nvSpPr>
            <p:spPr>
              <a:xfrm>
                <a:off x="4254535" y="4429340"/>
                <a:ext cx="4161309" cy="1984069"/>
              </a:xfrm>
              <a:prstGeom prst="rect">
                <a:avLst/>
              </a:prstGeom>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solidFill>
                      <a:srgbClr val="00B050"/>
                    </a:solidFill>
                    <a:latin typeface="ＭＳ Ｐゴシック" panose="020B0600070205080204" pitchFamily="50" charset="-128"/>
                    <a:ea typeface="ＭＳ Ｐゴシック" panose="020B0600070205080204" pitchFamily="50" charset="-128"/>
                  </a:rPr>
                  <a:t>緑</a:t>
                </a:r>
                <a:r>
                  <a:rPr lang="ja-JP" altLang="en-US" sz="2400" b="1" dirty="0">
                    <a:latin typeface="ＭＳ Ｐゴシック" panose="020B0600070205080204" pitchFamily="50" charset="-128"/>
                    <a:ea typeface="ＭＳ Ｐゴシック" panose="020B0600070205080204" pitchFamily="50" charset="-128"/>
                  </a:rPr>
                  <a:t>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a:p>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目標振幅：</a:t>
                </a:r>
                <a14:m>
                  <m:oMath xmlns:m="http://schemas.openxmlformats.org/officeDocument/2006/math">
                    <m:sSup>
                      <m:sSupPr>
                        <m:ctrlPr>
                          <a:rPr lang="en-US" altLang="ja-JP" sz="2400" b="1" i="1" dirty="0" smtClean="0">
                            <a:solidFill>
                              <a:schemeClr val="tx1"/>
                            </a:solidFill>
                            <a:latin typeface="Cambria Math" panose="02040503050406030204" pitchFamily="18" charset="0"/>
                            <a:cs typeface="Times New Roman" panose="02020603050405020304" pitchFamily="18" charset="0"/>
                          </a:rPr>
                        </m:ctrlPr>
                      </m:sSupPr>
                      <m:e>
                        <m:r>
                          <a:rPr lang="en-US" altLang="ja-JP" sz="2400" b="1" i="1" dirty="0" smtClean="0">
                            <a:solidFill>
                              <a:schemeClr val="tx1"/>
                            </a:solidFill>
                            <a:latin typeface="Cambria Math" panose="02040503050406030204" pitchFamily="18" charset="0"/>
                            <a:cs typeface="Times New Roman" panose="02020603050405020304" pitchFamily="18" charset="0"/>
                          </a:rPr>
                          <m:t>𝒀</m:t>
                        </m:r>
                      </m:e>
                      <m:sup>
                        <m:r>
                          <a:rPr lang="en-US" altLang="ja-JP" sz="2400" b="1" i="1" dirty="0">
                            <a:solidFill>
                              <a:schemeClr val="tx1"/>
                            </a:solidFill>
                            <a:latin typeface="Cambria Math"/>
                            <a:ea typeface="Cambria Math"/>
                            <a:cs typeface="Times New Roman" panose="02020603050405020304" pitchFamily="18" charset="0"/>
                          </a:rPr>
                          <m:t>∗</m:t>
                        </m:r>
                      </m:sup>
                    </m:sSup>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m:t>
                    </m:r>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𝟓</m:t>
                    </m:r>
                  </m:oMath>
                </a14:m>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PI</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ゲイン：</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0.4</a:t>
                </a:r>
                <a:r>
                  <a:rPr lang="ja-JP" altLang="en-US" sz="2400" b="1" dirty="0" err="1">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I</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0.3</a:t>
                </a:r>
                <a:endPar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8" name="正方形/長方形 17"/>
              <p:cNvSpPr>
                <a:spLocks noRot="1" noChangeAspect="1" noMove="1" noResize="1" noEditPoints="1" noAdjustHandles="1" noChangeArrowheads="1" noChangeShapeType="1" noTextEdit="1"/>
              </p:cNvSpPr>
              <p:nvPr/>
            </p:nvSpPr>
            <p:spPr>
              <a:xfrm>
                <a:off x="4254535" y="4429340"/>
                <a:ext cx="4161309" cy="1984069"/>
              </a:xfrm>
              <a:prstGeom prst="rect">
                <a:avLst/>
              </a:prstGeom>
              <a:blipFill>
                <a:blip r:embed="rId5"/>
                <a:stretch>
                  <a:fillRect l="-2343" t="-3385" b="-6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正方形/長方形 18"/>
              <p:cNvSpPr/>
              <p:nvPr/>
            </p:nvSpPr>
            <p:spPr>
              <a:xfrm>
                <a:off x="4336670" y="4429338"/>
                <a:ext cx="4161309" cy="1984069"/>
              </a:xfrm>
              <a:prstGeom prst="rect">
                <a:avLst/>
              </a:prstGeom>
              <a:solidFill>
                <a:schemeClr val="bg1"/>
              </a:solidFill>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solidFill>
                      <a:srgbClr val="00B050"/>
                    </a:solidFill>
                    <a:latin typeface="ＭＳ Ｐゴシック" panose="020B0600070205080204" pitchFamily="50" charset="-128"/>
                    <a:ea typeface="ＭＳ Ｐゴシック" panose="020B0600070205080204" pitchFamily="50" charset="-128"/>
                  </a:rPr>
                  <a:t>緑</a:t>
                </a:r>
                <a:r>
                  <a:rPr lang="ja-JP" altLang="en-US" sz="2400" b="1" dirty="0">
                    <a:latin typeface="ＭＳ Ｐゴシック" panose="020B0600070205080204" pitchFamily="50" charset="-128"/>
                    <a:ea typeface="ＭＳ Ｐゴシック" panose="020B0600070205080204" pitchFamily="50" charset="-128"/>
                  </a:rPr>
                  <a:t>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a:p>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目標振幅：</a:t>
                </a:r>
                <a14:m>
                  <m:oMath xmlns:m="http://schemas.openxmlformats.org/officeDocument/2006/math">
                    <m:sSup>
                      <m:sSupPr>
                        <m:ctrlPr>
                          <a:rPr lang="en-US" altLang="ja-JP" sz="2400" b="1" i="1" dirty="0">
                            <a:latin typeface="Cambria Math" panose="02040503050406030204" pitchFamily="18" charset="0"/>
                            <a:cs typeface="Times New Roman" panose="02020603050405020304" pitchFamily="18" charset="0"/>
                          </a:rPr>
                        </m:ctrlPr>
                      </m:sSupPr>
                      <m:e>
                        <m:sSub>
                          <m:sSubPr>
                            <m:ctrlPr>
                              <a:rPr lang="en-US" altLang="ja-JP" sz="2400" b="1" i="1" dirty="0">
                                <a:latin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cs typeface="Times New Roman" panose="02020603050405020304" pitchFamily="18" charset="0"/>
                              </a:rPr>
                              <m:t>𝑨</m:t>
                            </m:r>
                          </m:e>
                          <m:sub>
                            <m:r>
                              <a:rPr lang="ja-JP" altLang="en-US" sz="2400" b="1" i="1" dirty="0">
                                <a:latin typeface="Cambria Math" panose="02040503050406030204" pitchFamily="18" charset="0"/>
                                <a:cs typeface="Times New Roman" panose="02020603050405020304" pitchFamily="18" charset="0"/>
                              </a:rPr>
                              <m:t>𝝎</m:t>
                            </m:r>
                          </m:sub>
                        </m:sSub>
                      </m:e>
                      <m:sup>
                        <m:r>
                          <a:rPr lang="en-US" altLang="ja-JP" sz="2400" b="1" i="1" dirty="0">
                            <a:latin typeface="Cambria Math"/>
                            <a:ea typeface="Cambria Math"/>
                            <a:cs typeface="Times New Roman" panose="02020603050405020304" pitchFamily="18" charset="0"/>
                          </a:rPr>
                          <m:t>∗</m:t>
                        </m:r>
                      </m:sup>
                    </m:sSup>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m:t>
                    </m:r>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𝟓</m:t>
                    </m:r>
                  </m:oMath>
                </a14:m>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PI</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ゲイン：</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0.4</a:t>
                </a:r>
                <a:r>
                  <a:rPr lang="ja-JP" altLang="en-US" sz="2400" b="1" dirty="0" err="1">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I</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0.5</a:t>
                </a:r>
                <a:endPar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9" name="正方形/長方形 18"/>
              <p:cNvSpPr>
                <a:spLocks noRot="1" noChangeAspect="1" noMove="1" noResize="1" noEditPoints="1" noAdjustHandles="1" noChangeArrowheads="1" noChangeShapeType="1" noTextEdit="1"/>
              </p:cNvSpPr>
              <p:nvPr/>
            </p:nvSpPr>
            <p:spPr>
              <a:xfrm>
                <a:off x="4336670" y="4429338"/>
                <a:ext cx="4161309" cy="1984069"/>
              </a:xfrm>
              <a:prstGeom prst="rect">
                <a:avLst/>
              </a:prstGeom>
              <a:blipFill>
                <a:blip r:embed="rId6"/>
                <a:stretch>
                  <a:fillRect l="-2196" t="-3385" b="-6462"/>
                </a:stretch>
              </a:blipFill>
            </p:spPr>
            <p:txBody>
              <a:bodyPr/>
              <a:lstStyle/>
              <a:p>
                <a:r>
                  <a:rPr lang="ja-JP" altLang="en-US">
                    <a:noFill/>
                  </a:rPr>
                  <a:t> </a:t>
                </a:r>
              </a:p>
            </p:txBody>
          </p:sp>
        </mc:Fallback>
      </mc:AlternateContent>
      <p:pic>
        <p:nvPicPr>
          <p:cNvPr id="6" name="図 5"/>
          <p:cNvPicPr>
            <a:picLocks noChangeAspect="1"/>
          </p:cNvPicPr>
          <p:nvPr/>
        </p:nvPicPr>
        <p:blipFill rotWithShape="1">
          <a:blip r:embed="rId7">
            <a:extLst>
              <a:ext uri="{28A0092B-C50C-407E-A947-70E740481C1C}">
                <a14:useLocalDpi xmlns:a14="http://schemas.microsoft.com/office/drawing/2010/main" val="0"/>
              </a:ext>
            </a:extLst>
          </a:blip>
          <a:srcRect l="6364" t="5028" r="7455" b="5791"/>
          <a:stretch/>
        </p:blipFill>
        <p:spPr>
          <a:xfrm>
            <a:off x="0" y="1066040"/>
            <a:ext cx="3613663" cy="2572566"/>
          </a:xfrm>
          <a:prstGeom prst="rect">
            <a:avLst/>
          </a:prstGeom>
        </p:spPr>
      </p:pic>
      <p:pic>
        <p:nvPicPr>
          <p:cNvPr id="8" name="図 7"/>
          <p:cNvPicPr>
            <a:picLocks noChangeAspect="1"/>
          </p:cNvPicPr>
          <p:nvPr/>
        </p:nvPicPr>
        <p:blipFill rotWithShape="1">
          <a:blip r:embed="rId8">
            <a:extLst>
              <a:ext uri="{28A0092B-C50C-407E-A947-70E740481C1C}">
                <a14:useLocalDpi xmlns:a14="http://schemas.microsoft.com/office/drawing/2010/main" val="0"/>
              </a:ext>
            </a:extLst>
          </a:blip>
          <a:srcRect l="3727" t="4400" r="1455" b="1467"/>
          <a:stretch/>
        </p:blipFill>
        <p:spPr>
          <a:xfrm>
            <a:off x="130879" y="4088177"/>
            <a:ext cx="3609847" cy="2666393"/>
          </a:xfrm>
          <a:prstGeom prst="rect">
            <a:avLst/>
          </a:prstGeom>
        </p:spPr>
      </p:pic>
      <p:pic>
        <p:nvPicPr>
          <p:cNvPr id="9" name="図 8"/>
          <p:cNvPicPr>
            <a:picLocks noChangeAspect="1"/>
          </p:cNvPicPr>
          <p:nvPr/>
        </p:nvPicPr>
        <p:blipFill rotWithShape="1">
          <a:blip r:embed="rId9">
            <a:extLst>
              <a:ext uri="{28A0092B-C50C-407E-A947-70E740481C1C}">
                <a14:useLocalDpi xmlns:a14="http://schemas.microsoft.com/office/drawing/2010/main" val="0"/>
              </a:ext>
            </a:extLst>
          </a:blip>
          <a:srcRect l="8727" t="5039" r="1546" b="1593"/>
          <a:stretch/>
        </p:blipFill>
        <p:spPr>
          <a:xfrm>
            <a:off x="127063" y="4125729"/>
            <a:ext cx="3613663" cy="2628841"/>
          </a:xfrm>
          <a:prstGeom prst="rect">
            <a:avLst/>
          </a:prstGeom>
        </p:spPr>
      </p:pic>
      <p:sp>
        <p:nvSpPr>
          <p:cNvPr id="20" name="コンテンツ プレースホルダー 2"/>
          <p:cNvSpPr txBox="1">
            <a:spLocks/>
          </p:cNvSpPr>
          <p:nvPr/>
        </p:nvSpPr>
        <p:spPr>
          <a:xfrm>
            <a:off x="1020802" y="5311568"/>
            <a:ext cx="6553003" cy="54412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latin typeface="ＭＳ Ｐゴシック" panose="020B0600070205080204" pitchFamily="50" charset="-128"/>
                <a:ea typeface="ＭＳ Ｐゴシック" panose="020B0600070205080204" pitchFamily="50" charset="-128"/>
              </a:rPr>
              <a:t>時変ゲインと整合するシミュレーション結果</a:t>
            </a:r>
            <a:endParaRPr lang="en-US" altLang="ja-JP"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289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r>
                  <a:rPr lang="en-US" altLang="ja-JP" sz="3600" i="1" dirty="0">
                    <a:latin typeface="Times New Roman" panose="02020603050405020304" pitchFamily="18" charset="0"/>
                    <a:cs typeface="Times New Roman" panose="02020603050405020304" pitchFamily="18" charset="0"/>
                  </a:rPr>
                  <a:t>P</a:t>
                </a:r>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r>
                      <a:rPr lang="en-US" altLang="ja-JP" sz="3600" i="1">
                        <a:latin typeface="Cambria Math" panose="02040503050406030204" pitchFamily="18" charset="0"/>
                      </a:rPr>
                      <m:t> </m:t>
                    </m:r>
                  </m:oMath>
                </a14:m>
                <a:r>
                  <a:rPr lang="ja-JP" altLang="en-US" sz="3600" b="1" dirty="0">
                    <a:latin typeface="+mj-ea"/>
                  </a:rPr>
                  <a:t>（三次系）と</a:t>
                </a:r>
                <a14:m>
                  <m:oMath xmlns:m="http://schemas.openxmlformats.org/officeDocument/2006/math">
                    <m:acc>
                      <m:accPr>
                        <m:chr m:val="̅"/>
                        <m:ctrlPr>
                          <a:rPr lang="ja-JP" altLang="en-US" sz="3600" i="1">
                            <a:latin typeface="Cambria Math" panose="02040503050406030204" pitchFamily="18" charset="0"/>
                          </a:rPr>
                        </m:ctrlPr>
                      </m:accPr>
                      <m:e>
                        <m:r>
                          <a:rPr lang="en-US" altLang="ja-JP" sz="3600" b="0" i="1">
                            <a:latin typeface="Cambria Math" panose="02040503050406030204" pitchFamily="18" charset="0"/>
                          </a:rPr>
                          <m:t>𝑃</m:t>
                        </m:r>
                      </m:e>
                    </m:acc>
                  </m:oMath>
                </a14:m>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r>
                      <a:rPr lang="en-US" altLang="ja-JP" sz="3600" i="1">
                        <a:latin typeface="Cambria Math" panose="02040503050406030204" pitchFamily="18" charset="0"/>
                      </a:rPr>
                      <m:t> </m:t>
                    </m:r>
                  </m:oMath>
                </a14:m>
                <a:r>
                  <a:rPr lang="ja-JP" altLang="en-US" sz="3600" b="1" dirty="0">
                    <a:latin typeface="+mj-ea"/>
                  </a:rPr>
                  <a:t>（二次系）の比較</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l="-2019" t="-1355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21</a:t>
            </a:fld>
            <a:endParaRPr kumimoji="1" lang="ja-JP" altLang="en-US" dirty="0"/>
          </a:p>
        </p:txBody>
      </p:sp>
      <p:sp>
        <p:nvSpPr>
          <p:cNvPr id="23" name="テキスト ボックス 6"/>
          <p:cNvSpPr txBox="1">
            <a:spLocks noChangeArrowheads="1"/>
          </p:cNvSpPr>
          <p:nvPr/>
        </p:nvSpPr>
        <p:spPr bwMode="auto">
          <a:xfrm>
            <a:off x="0" y="623432"/>
            <a:ext cx="4214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数値シミュレーションの比較</a:t>
            </a:r>
            <a:r>
              <a:rPr lang="en-US" altLang="ja-JP" sz="2400" b="1" dirty="0">
                <a:latin typeface="Arial" charset="0"/>
              </a:rPr>
              <a:t>】</a:t>
            </a:r>
            <a:endParaRPr lang="ja-JP" altLang="en-US" sz="2400" b="1" dirty="0">
              <a:latin typeface="Arial" charset="0"/>
            </a:endParaRPr>
          </a:p>
        </p:txBody>
      </p:sp>
      <p:pic>
        <p:nvPicPr>
          <p:cNvPr id="5" name="図 4" descr="グラフ&#10;&#10;自動的に生成された説明">
            <a:extLst>
              <a:ext uri="{FF2B5EF4-FFF2-40B4-BE49-F238E27FC236}">
                <a16:creationId xmlns:a16="http://schemas.microsoft.com/office/drawing/2014/main" id="{417EAED5-7F1F-467A-904C-0B0F0DDD1514}"/>
              </a:ext>
            </a:extLst>
          </p:cNvPr>
          <p:cNvPicPr>
            <a:picLocks noChangeAspect="1"/>
          </p:cNvPicPr>
          <p:nvPr/>
        </p:nvPicPr>
        <p:blipFill rotWithShape="1">
          <a:blip r:embed="rId4">
            <a:extLst>
              <a:ext uri="{28A0092B-C50C-407E-A947-70E740481C1C}">
                <a14:useLocalDpi xmlns:a14="http://schemas.microsoft.com/office/drawing/2010/main" val="0"/>
              </a:ext>
            </a:extLst>
          </a:blip>
          <a:srcRect l="3478" t="5315" r="967" b="1351"/>
          <a:stretch/>
        </p:blipFill>
        <p:spPr>
          <a:xfrm>
            <a:off x="17616" y="1142110"/>
            <a:ext cx="4355785" cy="3032326"/>
          </a:xfrm>
          <a:prstGeom prst="rect">
            <a:avLst/>
          </a:prstGeom>
        </p:spPr>
      </p:pic>
      <p:pic>
        <p:nvPicPr>
          <p:cNvPr id="10" name="図 9" descr="グラフ&#10;&#10;自動的に生成された説明">
            <a:extLst>
              <a:ext uri="{FF2B5EF4-FFF2-40B4-BE49-F238E27FC236}">
                <a16:creationId xmlns:a16="http://schemas.microsoft.com/office/drawing/2014/main" id="{E321D260-F121-4493-AE79-B2633872DFAD}"/>
              </a:ext>
            </a:extLst>
          </p:cNvPr>
          <p:cNvPicPr>
            <a:picLocks noChangeAspect="1"/>
          </p:cNvPicPr>
          <p:nvPr/>
        </p:nvPicPr>
        <p:blipFill rotWithShape="1">
          <a:blip r:embed="rId5">
            <a:extLst>
              <a:ext uri="{28A0092B-C50C-407E-A947-70E740481C1C}">
                <a14:useLocalDpi xmlns:a14="http://schemas.microsoft.com/office/drawing/2010/main" val="0"/>
              </a:ext>
            </a:extLst>
          </a:blip>
          <a:srcRect l="3478" t="4705" r="967" b="1554"/>
          <a:stretch/>
        </p:blipFill>
        <p:spPr>
          <a:xfrm>
            <a:off x="4770601" y="1128858"/>
            <a:ext cx="4355785" cy="3045539"/>
          </a:xfrm>
          <a:prstGeom prst="rect">
            <a:avLst/>
          </a:prstGeom>
        </p:spPr>
      </p:pic>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35CC68A-805A-4503-8C6A-5E86D5DEC9E3}"/>
                  </a:ext>
                </a:extLst>
              </p:cNvPr>
              <p:cNvSpPr/>
              <p:nvPr/>
            </p:nvSpPr>
            <p:spPr>
              <a:xfrm>
                <a:off x="5920591" y="4190373"/>
                <a:ext cx="2344488" cy="461665"/>
              </a:xfrm>
              <a:prstGeom prst="rect">
                <a:avLst/>
              </a:prstGeom>
            </p:spPr>
            <p:txBody>
              <a:bodyPr wrap="none">
                <a:spAutoFit/>
              </a:bodyPr>
              <a:lstStyle/>
              <a:p>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t>（二次系）</a:t>
                </a:r>
                <a:endParaRPr lang="ja-JP" altLang="en-US" b="1" dirty="0"/>
              </a:p>
            </p:txBody>
          </p:sp>
        </mc:Choice>
        <mc:Fallback xmlns="">
          <p:sp>
            <p:nvSpPr>
              <p:cNvPr id="11" name="正方形/長方形 10">
                <a:extLst>
                  <a:ext uri="{FF2B5EF4-FFF2-40B4-BE49-F238E27FC236}">
                    <a16:creationId xmlns:a16="http://schemas.microsoft.com/office/drawing/2014/main" id="{735CC68A-805A-4503-8C6A-5E86D5DEC9E3}"/>
                  </a:ext>
                </a:extLst>
              </p:cNvPr>
              <p:cNvSpPr>
                <a:spLocks noRot="1" noChangeAspect="1" noMove="1" noResize="1" noEditPoints="1" noAdjustHandles="1" noChangeArrowheads="1" noChangeShapeType="1" noTextEdit="1"/>
              </p:cNvSpPr>
              <p:nvPr/>
            </p:nvSpPr>
            <p:spPr>
              <a:xfrm>
                <a:off x="5920591" y="4190373"/>
                <a:ext cx="2344488" cy="461665"/>
              </a:xfrm>
              <a:prstGeom prst="rect">
                <a:avLst/>
              </a:prstGeom>
              <a:blipFill>
                <a:blip r:embed="rId6"/>
                <a:stretch>
                  <a:fillRect l="-519" t="-9211" r="-3117"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a:extLst>
                  <a:ext uri="{FF2B5EF4-FFF2-40B4-BE49-F238E27FC236}">
                    <a16:creationId xmlns:a16="http://schemas.microsoft.com/office/drawing/2014/main" id="{83979F97-9F2F-49C1-9226-52D16508329C}"/>
                  </a:ext>
                </a:extLst>
              </p:cNvPr>
              <p:cNvSpPr/>
              <p:nvPr/>
            </p:nvSpPr>
            <p:spPr>
              <a:xfrm>
                <a:off x="1065030" y="4190373"/>
                <a:ext cx="2320443" cy="461665"/>
              </a:xfrm>
              <a:prstGeom prst="rect">
                <a:avLst/>
              </a:prstGeom>
            </p:spPr>
            <p:txBody>
              <a:bodyPr wrap="none">
                <a:spAutoFit/>
              </a:bodyPr>
              <a:lstStyle/>
              <a:p>
                <a:r>
                  <a:rPr lang="en-US" altLang="ja-JP" sz="2400" b="1" i="1" dirty="0">
                    <a:latin typeface="Times New Roman" panose="02020603050405020304" pitchFamily="18" charset="0"/>
                    <a:cs typeface="Times New Roman" panose="02020603050405020304" pitchFamily="18" charset="0"/>
                  </a:rPr>
                  <a:t>P</a:t>
                </a:r>
                <a14:m>
                  <m:oMath xmlns:m="http://schemas.openxmlformats.org/officeDocument/2006/math">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latin typeface="Times New Roman" panose="02020603050405020304" pitchFamily="18" charset="0"/>
                    <a:cs typeface="Times New Roman" panose="02020603050405020304" pitchFamily="18" charset="0"/>
                  </a:rPr>
                  <a:t>（三次系）</a:t>
                </a:r>
                <a:endParaRPr lang="ja-JP" altLang="en-US" sz="2400" b="1" dirty="0"/>
              </a:p>
            </p:txBody>
          </p:sp>
        </mc:Choice>
        <mc:Fallback xmlns="">
          <p:sp>
            <p:nvSpPr>
              <p:cNvPr id="12" name="正方形/長方形 11">
                <a:extLst>
                  <a:ext uri="{FF2B5EF4-FFF2-40B4-BE49-F238E27FC236}">
                    <a16:creationId xmlns:a16="http://schemas.microsoft.com/office/drawing/2014/main" id="{83979F97-9F2F-49C1-9226-52D16508329C}"/>
                  </a:ext>
                </a:extLst>
              </p:cNvPr>
              <p:cNvSpPr>
                <a:spLocks noRot="1" noChangeAspect="1" noMove="1" noResize="1" noEditPoints="1" noAdjustHandles="1" noChangeArrowheads="1" noChangeShapeType="1" noTextEdit="1"/>
              </p:cNvSpPr>
              <p:nvPr/>
            </p:nvSpPr>
            <p:spPr>
              <a:xfrm>
                <a:off x="1065030" y="4190373"/>
                <a:ext cx="2320443" cy="461665"/>
              </a:xfrm>
              <a:prstGeom prst="rect">
                <a:avLst/>
              </a:prstGeom>
              <a:blipFill>
                <a:blip r:embed="rId7"/>
                <a:stretch>
                  <a:fillRect l="-4211" t="-11842" r="-3421"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正方形/長方形 31">
                <a:extLst>
                  <a:ext uri="{FF2B5EF4-FFF2-40B4-BE49-F238E27FC236}">
                    <a16:creationId xmlns:a16="http://schemas.microsoft.com/office/drawing/2014/main" id="{11A31AC2-32FA-4513-9CAD-DD7F029EDD5E}"/>
                  </a:ext>
                </a:extLst>
              </p:cNvPr>
              <p:cNvSpPr/>
              <p:nvPr/>
            </p:nvSpPr>
            <p:spPr>
              <a:xfrm>
                <a:off x="205019" y="4916718"/>
                <a:ext cx="8645578" cy="1938992"/>
              </a:xfrm>
              <a:prstGeom prst="rect">
                <a:avLst/>
              </a:prstGeom>
              <a:noFill/>
            </p:spPr>
            <p:txBody>
              <a:bodyPr wrap="square">
                <a:spAutoFit/>
              </a:bodyPr>
              <a:lstStyle/>
              <a:p>
                <a:pPr algn="ctr"/>
                <a:endParaRPr kumimoji="1" lang="en-US" altLang="ja-JP" sz="2400" b="1" dirty="0"/>
              </a:p>
              <a:p>
                <a:pPr algn="ctr"/>
                <a:r>
                  <a:rPr kumimoji="1" lang="ja-JP" altLang="en-US" sz="2400" b="1" dirty="0"/>
                  <a:t>簡略化した場合</a:t>
                </a: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kumimoji="1" lang="ja-JP" altLang="en-US" sz="2400" b="1" dirty="0"/>
                  <a:t>と三次系</a:t>
                </a:r>
                <a:r>
                  <a:rPr lang="en-US" altLang="ja-JP" sz="2400" b="1" i="1" dirty="0">
                    <a:latin typeface="Times New Roman" panose="02020603050405020304" pitchFamily="18" charset="0"/>
                    <a:cs typeface="Times New Roman" panose="02020603050405020304" pitchFamily="18" charset="0"/>
                  </a:rPr>
                  <a:t>P</a:t>
                </a:r>
                <a14:m>
                  <m:oMath xmlns:m="http://schemas.openxmlformats.org/officeDocument/2006/math">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kumimoji="1" lang="ja-JP" altLang="en-US" sz="2400" b="1" dirty="0"/>
                  <a:t>の応答は同等</a:t>
                </a:r>
                <a:endParaRPr kumimoji="1" lang="en-US" altLang="ja-JP" sz="2400" b="1" dirty="0"/>
              </a:p>
              <a:p>
                <a:pPr marL="342900" indent="-342900">
                  <a:spcBef>
                    <a:spcPct val="0"/>
                  </a:spcBef>
                </a:pPr>
                <a:endParaRPr lang="en-US" altLang="ja-JP" sz="2400" b="1" dirty="0"/>
              </a:p>
              <a:p>
                <a:pPr marL="342900" indent="-342900" algn="ctr">
                  <a:spcBef>
                    <a:spcPct val="0"/>
                  </a:spcBef>
                </a:pPr>
                <a:r>
                  <a:rPr lang="ja-JP" altLang="en-US" sz="2400" b="1" dirty="0"/>
                  <a:t>モデル</a:t>
                </a: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t>の安定条件は</a:t>
                </a:r>
                <a:r>
                  <a:rPr lang="en-US" altLang="ja-JP" sz="2400" b="1" i="1" dirty="0">
                    <a:latin typeface="Times New Roman" panose="02020603050405020304" pitchFamily="18" charset="0"/>
                    <a:cs typeface="Times New Roman" panose="02020603050405020304" pitchFamily="18" charset="0"/>
                  </a:rPr>
                  <a:t>P</a:t>
                </a:r>
                <a14:m>
                  <m:oMath xmlns:m="http://schemas.openxmlformats.org/officeDocument/2006/math">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lang="ja-JP" altLang="en-US" sz="2400" b="1" dirty="0"/>
                  <a:t>（三次系）においても成り立つ</a:t>
                </a:r>
                <a:endParaRPr lang="en-US" altLang="ja-JP" sz="1100" b="1" dirty="0"/>
              </a:p>
              <a:p>
                <a:pPr algn="ctr"/>
                <a:endParaRPr kumimoji="1" lang="en-US" altLang="ja-JP" sz="2400" b="1" dirty="0"/>
              </a:p>
            </p:txBody>
          </p:sp>
        </mc:Choice>
        <mc:Fallback xmlns="">
          <p:sp>
            <p:nvSpPr>
              <p:cNvPr id="32" name="正方形/長方形 31">
                <a:extLst>
                  <a:ext uri="{FF2B5EF4-FFF2-40B4-BE49-F238E27FC236}">
                    <a16:creationId xmlns:a16="http://schemas.microsoft.com/office/drawing/2014/main" id="{11A31AC2-32FA-4513-9CAD-DD7F029EDD5E}"/>
                  </a:ext>
                </a:extLst>
              </p:cNvPr>
              <p:cNvSpPr>
                <a:spLocks noRot="1" noChangeAspect="1" noMove="1" noResize="1" noEditPoints="1" noAdjustHandles="1" noChangeArrowheads="1" noChangeShapeType="1" noTextEdit="1"/>
              </p:cNvSpPr>
              <p:nvPr/>
            </p:nvSpPr>
            <p:spPr>
              <a:xfrm>
                <a:off x="205019" y="4916718"/>
                <a:ext cx="8645578" cy="1938992"/>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32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222"/>
            <a:ext cx="8229600" cy="720725"/>
          </a:xfrm>
        </p:spPr>
        <p:txBody>
          <a:bodyPr rtlCol="0">
            <a:noAutofit/>
          </a:bodyPr>
          <a:lstStyle/>
          <a:p>
            <a:pPr eaLnBrk="1" fontAlgn="auto" hangingPunct="1">
              <a:spcAft>
                <a:spcPts val="0"/>
              </a:spcAft>
              <a:defRPr/>
            </a:pPr>
            <a:r>
              <a:rPr lang="ja-JP" altLang="en-US" sz="4000" b="1" dirty="0">
                <a:latin typeface="+mj-ea"/>
              </a:rPr>
              <a:t>まとめ</a:t>
            </a:r>
          </a:p>
        </p:txBody>
      </p:sp>
      <p:sp>
        <p:nvSpPr>
          <p:cNvPr id="6" name="正方形/長方形 1"/>
          <p:cNvSpPr>
            <a:spLocks noChangeArrowheads="1"/>
          </p:cNvSpPr>
          <p:nvPr/>
        </p:nvSpPr>
        <p:spPr bwMode="auto">
          <a:xfrm>
            <a:off x="0" y="693804"/>
            <a:ext cx="9144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342900" indent="-342900" eaLnBrk="1" hangingPunct="1">
              <a:spcBef>
                <a:spcPct val="0"/>
              </a:spcBef>
            </a:pPr>
            <a:r>
              <a:rPr lang="ja-JP" altLang="en-US" sz="2400" b="1" dirty="0"/>
              <a:t>定常発振制御系を二慣性系に構成し共振周波数を</a:t>
            </a:r>
            <a:endParaRPr lang="en-US" altLang="ja-JP" sz="2400" b="1" dirty="0"/>
          </a:p>
          <a:p>
            <a:pPr eaLnBrk="1" hangingPunct="1">
              <a:spcBef>
                <a:spcPct val="0"/>
              </a:spcBef>
              <a:buFontTx/>
              <a:buNone/>
            </a:pPr>
            <a:r>
              <a:rPr lang="ja-JP" altLang="en-US" sz="2400" b="1" dirty="0"/>
              <a:t>推定する手法を提案</a:t>
            </a:r>
            <a:r>
              <a:rPr lang="ja-JP" altLang="en-US" sz="1100" b="1" dirty="0"/>
              <a:t>　</a:t>
            </a:r>
            <a:endParaRPr lang="en-US" altLang="ja-JP" sz="1100" b="1" dirty="0"/>
          </a:p>
          <a:p>
            <a:pPr eaLnBrk="1" hangingPunct="1">
              <a:spcBef>
                <a:spcPct val="0"/>
              </a:spcBef>
              <a:buFontTx/>
              <a:buNone/>
            </a:pPr>
            <a:endParaRPr lang="en-US" altLang="ja-JP" sz="1100" b="1" dirty="0"/>
          </a:p>
          <a:p>
            <a:pPr marL="342900" indent="-342900" eaLnBrk="1" hangingPunct="1">
              <a:spcBef>
                <a:spcPct val="0"/>
              </a:spcBef>
            </a:pPr>
            <a:r>
              <a:rPr lang="ja-JP" altLang="en-US" sz="2400" b="1" dirty="0"/>
              <a:t>制御系に対して実験的に得られた安定条件の妥当性を検証</a:t>
            </a:r>
            <a:endParaRPr lang="en-US" altLang="ja-JP" sz="2400" b="1" dirty="0"/>
          </a:p>
          <a:p>
            <a:pPr eaLnBrk="1" hangingPunct="1">
              <a:spcBef>
                <a:spcPct val="0"/>
              </a:spcBef>
              <a:buNone/>
            </a:pPr>
            <a:r>
              <a:rPr lang="ja-JP" altLang="en-US" sz="2400" b="1" dirty="0"/>
              <a:t>　</a:t>
            </a:r>
            <a:endParaRPr lang="en-US" altLang="ja-JP" sz="2400" b="1" dirty="0"/>
          </a:p>
          <a:p>
            <a:pPr eaLnBrk="1" hangingPunct="1">
              <a:spcBef>
                <a:spcPct val="0"/>
              </a:spcBef>
              <a:buNone/>
            </a:pPr>
            <a:r>
              <a:rPr lang="ja-JP" altLang="en-US" sz="2400" b="1" dirty="0"/>
              <a:t>○三次系：実験に整合するシミュレーション結果</a:t>
            </a:r>
            <a:endParaRPr lang="en-US" altLang="ja-JP" sz="2400" b="1" dirty="0"/>
          </a:p>
          <a:p>
            <a:pPr marL="457200" indent="-457200" eaLnBrk="1" hangingPunct="1">
              <a:spcBef>
                <a:spcPct val="0"/>
              </a:spcBef>
              <a:buFont typeface="+mj-lt"/>
              <a:buAutoNum type="arabicPeriod"/>
            </a:pPr>
            <a:endParaRPr lang="en-US" altLang="ja-JP" sz="2400" b="1" dirty="0"/>
          </a:p>
          <a:p>
            <a:pPr eaLnBrk="1" hangingPunct="1">
              <a:spcBef>
                <a:spcPct val="0"/>
              </a:spcBef>
              <a:buNone/>
            </a:pPr>
            <a:r>
              <a:rPr lang="ja-JP" altLang="en-US" sz="2400" b="1" dirty="0"/>
              <a:t>○</a:t>
            </a:r>
            <a:r>
              <a:rPr lang="en-US" altLang="ja-JP" sz="2400" b="1" dirty="0"/>
              <a:t>2</a:t>
            </a:r>
            <a:r>
              <a:rPr lang="ja-JP" altLang="en-US" sz="2400" b="1" dirty="0"/>
              <a:t>次振動モデル：ナイキスト軌跡に整合するシミュレーション結果</a:t>
            </a:r>
            <a:endParaRPr lang="en-US" altLang="ja-JP" sz="2400" b="1" dirty="0"/>
          </a:p>
          <a:p>
            <a:pPr eaLnBrk="1" hangingPunct="1">
              <a:spcBef>
                <a:spcPct val="0"/>
              </a:spcBef>
              <a:buNone/>
            </a:pPr>
            <a:r>
              <a:rPr lang="ja-JP" altLang="en-US" sz="2400" b="1" dirty="0"/>
              <a:t>並列接続の場合：定常発振する時変ゲイン</a:t>
            </a:r>
            <a:endParaRPr lang="en-US" altLang="ja-JP" sz="2400" b="1" dirty="0"/>
          </a:p>
          <a:p>
            <a:pPr eaLnBrk="1" hangingPunct="1">
              <a:spcBef>
                <a:spcPct val="0"/>
              </a:spcBef>
              <a:buNone/>
            </a:pPr>
            <a:endParaRPr lang="en-US" altLang="ja-JP" sz="2400" b="1" dirty="0"/>
          </a:p>
          <a:p>
            <a:pPr marL="342900" indent="-342900" eaLnBrk="1" hangingPunct="1">
              <a:spcBef>
                <a:spcPct val="0"/>
              </a:spcBef>
            </a:pPr>
            <a:r>
              <a:rPr lang="ja-JP" altLang="en-US" sz="2400" b="1" dirty="0"/>
              <a:t>簡易化したモデル（二次系）に基づく安定条件は</a:t>
            </a:r>
            <a:endParaRPr lang="en-US" altLang="ja-JP" sz="2400" b="1" dirty="0"/>
          </a:p>
          <a:p>
            <a:pPr eaLnBrk="1" hangingPunct="1">
              <a:spcBef>
                <a:spcPct val="0"/>
              </a:spcBef>
              <a:buNone/>
            </a:pPr>
            <a:r>
              <a:rPr lang="ja-JP" altLang="en-US" sz="2400" b="1" dirty="0"/>
              <a:t>二慣性系（三次系）において成り立つ</a:t>
            </a:r>
            <a:endParaRPr lang="en-US" altLang="ja-JP" sz="1100" b="1" dirty="0"/>
          </a:p>
          <a:p>
            <a:pPr eaLnBrk="1" hangingPunct="1">
              <a:spcBef>
                <a:spcPct val="0"/>
              </a:spcBef>
              <a:buFontTx/>
              <a:buNone/>
            </a:pPr>
            <a:endParaRPr lang="en-US" altLang="ja-JP" sz="1100" b="1" dirty="0"/>
          </a:p>
          <a:p>
            <a:pPr eaLnBrk="1" hangingPunct="1">
              <a:spcBef>
                <a:spcPct val="0"/>
              </a:spcBef>
              <a:buFontTx/>
              <a:buNone/>
            </a:pPr>
            <a:endParaRPr lang="en-US" altLang="ja-JP" sz="1100" b="1" dirty="0"/>
          </a:p>
        </p:txBody>
      </p:sp>
      <p:sp>
        <p:nvSpPr>
          <p:cNvPr id="12" name="正方形/長方形 4"/>
          <p:cNvSpPr>
            <a:spLocks noChangeArrowheads="1"/>
          </p:cNvSpPr>
          <p:nvPr/>
        </p:nvSpPr>
        <p:spPr bwMode="auto">
          <a:xfrm>
            <a:off x="0" y="6087610"/>
            <a:ext cx="5229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342900" indent="-342900" eaLnBrk="1" hangingPunct="1">
              <a:buFont typeface="Arial" panose="020B0604020202020204" pitchFamily="34" charset="0"/>
              <a:buChar char="•"/>
            </a:pPr>
            <a:r>
              <a:rPr lang="en-US" altLang="ja-JP" sz="2400" b="1" dirty="0">
                <a:latin typeface="Calibri" pitchFamily="34" charset="0"/>
              </a:rPr>
              <a:t>HPF</a:t>
            </a:r>
            <a:r>
              <a:rPr lang="ja-JP" altLang="en-US" sz="2400" b="1" dirty="0">
                <a:latin typeface="Calibri" pitchFamily="34" charset="0"/>
              </a:rPr>
              <a:t>による推定誤差の定量的な調査</a:t>
            </a:r>
            <a:endParaRPr lang="en-US" altLang="ja-JP" sz="2400" b="1" dirty="0">
              <a:latin typeface="Calibri" pitchFamily="34" charset="0"/>
            </a:endParaRPr>
          </a:p>
        </p:txBody>
      </p:sp>
      <p:sp>
        <p:nvSpPr>
          <p:cNvPr id="14" name="正方形/長方形 12"/>
          <p:cNvSpPr>
            <a:spLocks noChangeArrowheads="1"/>
          </p:cNvSpPr>
          <p:nvPr/>
        </p:nvSpPr>
        <p:spPr bwMode="auto">
          <a:xfrm>
            <a:off x="0" y="5702531"/>
            <a:ext cx="1723549" cy="46166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2400" b="1" dirty="0">
                <a:latin typeface="Calibri" pitchFamily="34" charset="0"/>
              </a:rPr>
              <a:t>今後の課題</a:t>
            </a:r>
            <a:endParaRPr lang="en-US" altLang="ja-JP" sz="2400" b="1" dirty="0">
              <a:latin typeface="Calibri" pitchFamily="34" charset="0"/>
            </a:endParaRPr>
          </a:p>
        </p:txBody>
      </p:sp>
      <p:sp>
        <p:nvSpPr>
          <p:cNvPr id="2" name="スライド番号プレースホルダー 1"/>
          <p:cNvSpPr>
            <a:spLocks noGrp="1"/>
          </p:cNvSpPr>
          <p:nvPr>
            <p:ph type="sldNum" sz="quarter" idx="12"/>
          </p:nvPr>
        </p:nvSpPr>
        <p:spPr>
          <a:xfrm>
            <a:off x="7086600" y="6493906"/>
            <a:ext cx="2057400" cy="365125"/>
          </a:xfrm>
        </p:spPr>
        <p:txBody>
          <a:bodyPr/>
          <a:lstStyle/>
          <a:p>
            <a:fld id="{C71480B3-BF2C-483F-905D-A628908D98B5}" type="slidenum">
              <a:rPr kumimoji="1" lang="ja-JP" altLang="en-US" smtClean="0"/>
              <a:t>22</a:t>
            </a:fld>
            <a:endParaRPr kumimoji="1" lang="ja-JP" altLang="en-US" dirty="0"/>
          </a:p>
        </p:txBody>
      </p:sp>
    </p:spTree>
    <p:extLst>
      <p:ext uri="{BB962C8B-B14F-4D97-AF65-F5344CB8AC3E}">
        <p14:creationId xmlns:p14="http://schemas.microsoft.com/office/powerpoint/2010/main" val="291782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3187084" y="2903711"/>
            <a:ext cx="2210540" cy="602970"/>
          </a:xfrm>
        </p:spPr>
        <p:txBody>
          <a:bodyPr rtlCol="0">
            <a:noAutofit/>
          </a:bodyPr>
          <a:lstStyle/>
          <a:p>
            <a:pPr algn="ctr" eaLnBrk="1" fontAlgn="auto" hangingPunct="1">
              <a:spcAft>
                <a:spcPts val="0"/>
              </a:spcAft>
              <a:defRPr/>
            </a:pPr>
            <a:r>
              <a:rPr lang="ja-JP" altLang="en-US" sz="4000" b="1" dirty="0">
                <a:latin typeface="+mj-ea"/>
              </a:rPr>
              <a:t>補足資料</a:t>
            </a:r>
          </a:p>
        </p:txBody>
      </p:sp>
      <p:sp>
        <p:nvSpPr>
          <p:cNvPr id="2" name="スライド番号プレースホルダー 1"/>
          <p:cNvSpPr>
            <a:spLocks noGrp="1"/>
          </p:cNvSpPr>
          <p:nvPr>
            <p:ph type="sldNum" sz="quarter" idx="12"/>
          </p:nvPr>
        </p:nvSpPr>
        <p:spPr>
          <a:xfrm>
            <a:off x="7086600" y="6485028"/>
            <a:ext cx="2057400" cy="365125"/>
          </a:xfrm>
        </p:spPr>
        <p:txBody>
          <a:bodyPr/>
          <a:lstStyle/>
          <a:p>
            <a:fld id="{C71480B3-BF2C-483F-905D-A628908D98B5}" type="slidenum">
              <a:rPr kumimoji="1" lang="ja-JP" altLang="en-US" smtClean="0"/>
              <a:t>23</a:t>
            </a:fld>
            <a:endParaRPr kumimoji="1" lang="ja-JP" altLang="en-US" dirty="0"/>
          </a:p>
        </p:txBody>
      </p:sp>
    </p:spTree>
    <p:extLst>
      <p:ext uri="{BB962C8B-B14F-4D97-AF65-F5344CB8AC3E}">
        <p14:creationId xmlns:p14="http://schemas.microsoft.com/office/powerpoint/2010/main" val="545545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936182" cy="720725"/>
          </a:xfrm>
        </p:spPr>
        <p:txBody>
          <a:bodyPr rtlCol="0">
            <a:noAutofit/>
          </a:bodyPr>
          <a:lstStyle/>
          <a:p>
            <a:pPr>
              <a:defRPr/>
            </a:pPr>
            <a:r>
              <a:rPr lang="ja-JP" altLang="en-US" sz="3600" b="1" dirty="0">
                <a:latin typeface="+mj-ea"/>
              </a:rPr>
              <a:t>定常発振制御系の安定性（従来研究</a:t>
            </a:r>
            <a:r>
              <a:rPr lang="en-US" altLang="ja-JP" sz="3600" b="1" baseline="30000" dirty="0"/>
              <a:t>[</a:t>
            </a:r>
            <a:r>
              <a:rPr lang="en-US" altLang="ja-JP" sz="3600" b="1" baseline="30000" dirty="0">
                <a:latin typeface="Times New Roman" panose="02020603050405020304" pitchFamily="18" charset="0"/>
                <a:cs typeface="Times New Roman" panose="02020603050405020304" pitchFamily="18" charset="0"/>
              </a:rPr>
              <a:t>2</a:t>
            </a:r>
            <a:r>
              <a:rPr lang="en-US" altLang="ja-JP" sz="3600" b="1" baseline="30000" dirty="0"/>
              <a:t>] </a:t>
            </a:r>
            <a:r>
              <a:rPr lang="ja-JP" altLang="en-US" sz="3600" b="1" dirty="0">
                <a:latin typeface="+mj-ea"/>
              </a:rPr>
              <a:t>）　</a:t>
            </a:r>
          </a:p>
        </p:txBody>
      </p:sp>
      <p:sp>
        <p:nvSpPr>
          <p:cNvPr id="62" name="正方形/長方形 11">
            <a:extLst>
              <a:ext uri="{FF2B5EF4-FFF2-40B4-BE49-F238E27FC236}">
                <a16:creationId xmlns:a16="http://schemas.microsoft.com/office/drawing/2014/main" id="{D0EDA748-4E50-4163-8CE4-7F150786B513}"/>
              </a:ext>
            </a:extLst>
          </p:cNvPr>
          <p:cNvSpPr>
            <a:spLocks noChangeArrowheads="1"/>
          </p:cNvSpPr>
          <p:nvPr/>
        </p:nvSpPr>
        <p:spPr bwMode="auto">
          <a:xfrm>
            <a:off x="0" y="792617"/>
            <a:ext cx="887539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buNone/>
            </a:pPr>
            <a:r>
              <a:rPr lang="ja-JP" altLang="en-US" sz="2400" b="1" dirty="0">
                <a:latin typeface="Times New Roman" panose="02020603050405020304" pitchFamily="18" charset="0"/>
                <a:cs typeface="Times New Roman" panose="02020603050405020304" pitchFamily="18" charset="0"/>
              </a:rPr>
              <a:t>・</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ja-JP" altLang="en-US" sz="2400" b="1" dirty="0" err="1">
                <a:latin typeface="Times New Roman" panose="02020603050405020304" pitchFamily="18" charset="0"/>
                <a:cs typeface="Times New Roman" panose="02020603050405020304" pitchFamily="18" charset="0"/>
              </a:rPr>
              <a:t>，</a:t>
            </a:r>
            <a:r>
              <a:rPr lang="en-US" altLang="ja-JP" sz="2400" b="1" i="1" baseline="-25000" dirty="0">
                <a:latin typeface="Times New Roman" panose="02020603050405020304" pitchFamily="18" charset="0"/>
                <a:cs typeface="Times New Roman" panose="02020603050405020304" pitchFamily="18" charset="0"/>
              </a:rPr>
              <a: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による制御系における安定性の変化</a:t>
            </a:r>
            <a:endParaRPr lang="en-US" altLang="ja-JP" sz="2400" b="1" dirty="0">
              <a:latin typeface="Times New Roman" panose="02020603050405020304" pitchFamily="18" charset="0"/>
              <a:cs typeface="Times New Roman" panose="02020603050405020304" pitchFamily="18" charset="0"/>
            </a:endParaRPr>
          </a:p>
          <a:p>
            <a:pPr>
              <a:buNone/>
            </a:pPr>
            <a:r>
              <a:rPr lang="ja-JP" altLang="en-US" sz="2400" b="1" dirty="0">
                <a:latin typeface="Times New Roman" panose="02020603050405020304" pitchFamily="18" charset="0"/>
                <a:cs typeface="Times New Roman" panose="02020603050405020304" pitchFamily="18" charset="0"/>
              </a:rPr>
              <a:t>熱音響システムの場合</a:t>
            </a:r>
            <a:endParaRPr lang="en-US" altLang="ja-JP" sz="2400" b="1" dirty="0">
              <a:latin typeface="Times New Roman" panose="02020603050405020304" pitchFamily="18" charset="0"/>
              <a:cs typeface="Times New Roman" panose="02020603050405020304" pitchFamily="18" charset="0"/>
            </a:endParaRPr>
          </a:p>
        </p:txBody>
      </p:sp>
      <p:grpSp>
        <p:nvGrpSpPr>
          <p:cNvPr id="67" name="グループ化 66"/>
          <p:cNvGrpSpPr/>
          <p:nvPr/>
        </p:nvGrpSpPr>
        <p:grpSpPr>
          <a:xfrm>
            <a:off x="332509" y="2118392"/>
            <a:ext cx="3815542" cy="3184173"/>
            <a:chOff x="332509" y="1835759"/>
            <a:chExt cx="3815542" cy="3184173"/>
          </a:xfrm>
        </p:grpSpPr>
        <p:pic>
          <p:nvPicPr>
            <p:cNvPr id="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27" t="2270" r="5118" b="1"/>
            <a:stretch/>
          </p:blipFill>
          <p:spPr bwMode="auto">
            <a:xfrm>
              <a:off x="332509" y="1835759"/>
              <a:ext cx="3815542" cy="272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正方形/長方形 65"/>
            <p:cNvSpPr/>
            <p:nvPr/>
          </p:nvSpPr>
          <p:spPr>
            <a:xfrm>
              <a:off x="1821800" y="4558267"/>
              <a:ext cx="1272592" cy="461665"/>
            </a:xfrm>
            <a:prstGeom prst="rect">
              <a:avLst/>
            </a:prstGeom>
          </p:spPr>
          <p:txBody>
            <a:bodyPr wrap="none">
              <a:spAutoFit/>
            </a:bodyPr>
            <a:lstStyle/>
            <a:p>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  </a:t>
              </a:r>
              <a:r>
                <a:rPr lang="ja-JP" altLang="en-US" sz="2400" b="1" dirty="0">
                  <a:latin typeface="Times New Roman" panose="02020603050405020304" pitchFamily="18" charset="0"/>
                  <a:cs typeface="Times New Roman" panose="02020603050405020304" pitchFamily="18" charset="0"/>
                </a:rPr>
                <a: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endParaRPr lang="ja-JP" altLang="en-US" sz="2400" b="1" dirty="0"/>
            </a:p>
          </p:txBody>
        </p:sp>
      </p:grpSp>
      <p:grpSp>
        <p:nvGrpSpPr>
          <p:cNvPr id="69" name="グループ化 68"/>
          <p:cNvGrpSpPr/>
          <p:nvPr/>
        </p:nvGrpSpPr>
        <p:grpSpPr>
          <a:xfrm>
            <a:off x="4563687" y="2118391"/>
            <a:ext cx="4031671" cy="3184174"/>
            <a:chOff x="4563687" y="1835758"/>
            <a:chExt cx="4031671" cy="3184174"/>
          </a:xfrm>
        </p:grpSpPr>
        <p:pic>
          <p:nvPicPr>
            <p:cNvPr id="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687" y="1835758"/>
              <a:ext cx="4031671" cy="272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正方形/長方形 67"/>
            <p:cNvSpPr/>
            <p:nvPr/>
          </p:nvSpPr>
          <p:spPr>
            <a:xfrm>
              <a:off x="6259889" y="4558267"/>
              <a:ext cx="1214884" cy="461665"/>
            </a:xfrm>
            <a:prstGeom prst="rect">
              <a:avLst/>
            </a:prstGeom>
          </p:spPr>
          <p:txBody>
            <a:bodyPr wrap="none">
              <a:spAutoFit/>
            </a:bodyPr>
            <a:lstStyle/>
            <a:p>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  </a:t>
              </a:r>
              <a:r>
                <a:rPr lang="en-US" altLang="ja-JP" sz="2400" b="1" dirty="0">
                  <a:latin typeface="Times New Roman" panose="02020603050405020304" pitchFamily="18" charset="0"/>
                  <a:cs typeface="Times New Roman" panose="02020603050405020304" pitchFamily="18" charset="0"/>
                </a:rPr>
                <a:t>&lt;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endParaRPr lang="ja-JP" altLang="en-US" sz="2400" b="1" dirty="0"/>
            </a:p>
          </p:txBody>
        </p:sp>
      </p:grpSp>
      <mc:AlternateContent xmlns:mc="http://schemas.openxmlformats.org/markup-compatibility/2006" xmlns:a14="http://schemas.microsoft.com/office/drawing/2010/main">
        <mc:Choice Requires="a14">
          <p:sp>
            <p:nvSpPr>
              <p:cNvPr id="70" name="コンテンツ プレースホルダー 2"/>
              <p:cNvSpPr txBox="1">
                <a:spLocks/>
              </p:cNvSpPr>
              <p:nvPr/>
            </p:nvSpPr>
            <p:spPr>
              <a:xfrm>
                <a:off x="124690" y="5302565"/>
                <a:ext cx="8877993" cy="1069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400" b="1" dirty="0">
                    <a:latin typeface="ＭＳ ゴシック" panose="020B0609070205080204" pitchFamily="49" charset="-128"/>
                    <a:ea typeface="ＭＳ ゴシック" panose="020B0609070205080204" pitchFamily="49" charset="-128"/>
                  </a:rPr>
                  <a:t>この現象に対して従来研究では</a:t>
                </a:r>
                <a:endParaRPr lang="en-US" altLang="ja-JP" sz="2400" b="1" dirty="0">
                  <a:latin typeface="ＭＳ ゴシック" panose="020B0609070205080204" pitchFamily="49" charset="-128"/>
                  <a:ea typeface="ＭＳ ゴシック" panose="020B0609070205080204" pitchFamily="49" charset="-128"/>
                </a:endParaRPr>
              </a:p>
              <a:p>
                <a:pPr marL="0" indent="0" algn="ctr">
                  <a:buNone/>
                </a:pPr>
                <a:r>
                  <a:rPr lang="ja-JP" altLang="en-US" sz="2400" b="1" dirty="0">
                    <a:latin typeface="ＭＳ ゴシック" panose="020B0609070205080204" pitchFamily="49" charset="-128"/>
                    <a:ea typeface="ＭＳ ゴシック" panose="020B0609070205080204" pitchFamily="49" charset="-128"/>
                  </a:rPr>
                  <a:t>定常発振制御系の安定性解析を実施</a:t>
                </a:r>
                <a:endParaRPr lang="en-US" altLang="ja-JP" sz="2400" b="1" dirty="0">
                  <a:latin typeface="ＭＳ ゴシック" panose="020B0609070205080204" pitchFamily="49" charset="-128"/>
                  <a:ea typeface="ＭＳ ゴシック" panose="020B0609070205080204" pitchFamily="49" charset="-128"/>
                </a:endParaRPr>
              </a:p>
              <a:p>
                <a:pPr marL="0" indent="0" algn="ctr">
                  <a:buNone/>
                </a:pPr>
                <a14:m>
                  <m:oMath xmlns:m="http://schemas.openxmlformats.org/officeDocument/2006/math">
                    <m:r>
                      <a:rPr lang="ja-JP" altLang="en-US" sz="2400" b="1" i="1">
                        <a:latin typeface="Cambria Math" panose="02040503050406030204" pitchFamily="18" charset="0"/>
                      </a:rPr>
                      <m:t>𝜶</m:t>
                    </m:r>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𝑰</m:t>
                        </m:r>
                      </m:sub>
                    </m:sSub>
                    <m:r>
                      <a:rPr lang="en-US" altLang="ja-JP" sz="2400" b="1" i="1">
                        <a:latin typeface="Cambria Math" panose="02040503050406030204" pitchFamily="18" charset="0"/>
                        <a:ea typeface="Cambria Math" panose="02040503050406030204" pitchFamily="18" charset="0"/>
                      </a:rPr>
                      <m:t>&lt;</m:t>
                    </m:r>
                    <m:r>
                      <a:rPr lang="en-US" altLang="ja-JP" sz="2400" b="1" i="1">
                        <a:latin typeface="Cambria Math" panose="02040503050406030204" pitchFamily="18" charset="0"/>
                        <a:ea typeface="Cambria Math" panose="02040503050406030204" pitchFamily="18" charset="0"/>
                      </a:rPr>
                      <m:t>𝟎</m:t>
                    </m:r>
                  </m:oMath>
                </a14:m>
                <a:r>
                  <a:rPr lang="ja-JP" altLang="en-US" sz="2400" b="1" dirty="0">
                    <a:latin typeface="ＭＳ Ｐゴシック" panose="020B0600070205080204" pitchFamily="50" charset="-128"/>
                    <a:ea typeface="ＭＳ Ｐゴシック" panose="020B0600070205080204" pitchFamily="50" charset="-128"/>
                  </a:rPr>
                  <a:t>　かつ　</a:t>
                </a:r>
                <a14:m>
                  <m:oMath xmlns:m="http://schemas.openxmlformats.org/officeDocument/2006/math">
                    <m:r>
                      <a:rPr lang="ja-JP" altLang="en-US" sz="2400" b="1" i="1">
                        <a:latin typeface="Cambria Math" panose="02040503050406030204" pitchFamily="18" charset="0"/>
                      </a:rPr>
                      <m:t>𝜶</m:t>
                    </m:r>
                    <m:d>
                      <m:dPr>
                        <m:ctrlPr>
                          <a:rPr lang="en-US" altLang="ja-JP" sz="2400" b="1" i="1">
                            <a:latin typeface="Cambria Math" panose="02040503050406030204" pitchFamily="18" charset="0"/>
                          </a:rPr>
                        </m:ctrlPr>
                      </m:dPr>
                      <m:e>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𝑰</m:t>
                            </m:r>
                          </m:sub>
                        </m:sSub>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ja-JP" altLang="en-US" sz="2400" b="1" i="1">
                                <a:latin typeface="Cambria Math" panose="02040503050406030204" pitchFamily="18" charset="0"/>
                              </a:rPr>
                              <m:t>𝝎</m:t>
                            </m:r>
                          </m:e>
                          <m:sub>
                            <m:r>
                              <a:rPr lang="en-US" altLang="ja-JP" sz="2400" b="1" i="1">
                                <a:latin typeface="Cambria Math" panose="02040503050406030204" pitchFamily="18" charset="0"/>
                              </a:rPr>
                              <m:t>𝒇</m:t>
                            </m:r>
                          </m:sub>
                        </m:sSub>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𝑷</m:t>
                            </m:r>
                          </m:sub>
                        </m:sSub>
                      </m:e>
                    </m:d>
                    <m:r>
                      <a:rPr lang="en-US" altLang="ja-JP" sz="2400" b="1" i="1">
                        <a:latin typeface="Cambria Math" panose="02040503050406030204" pitchFamily="18" charset="0"/>
                        <a:ea typeface="Cambria Math" panose="02040503050406030204" pitchFamily="18" charset="0"/>
                      </a:rPr>
                      <m:t>&gt;</m:t>
                    </m:r>
                    <m:r>
                      <a:rPr lang="en-US" altLang="ja-JP" sz="2400" b="1" i="1">
                        <a:latin typeface="Cambria Math" panose="02040503050406030204" pitchFamily="18" charset="0"/>
                        <a:ea typeface="Cambria Math" panose="02040503050406030204" pitchFamily="18" charset="0"/>
                      </a:rPr>
                      <m:t>𝟎</m:t>
                    </m:r>
                  </m:oMath>
                </a14:m>
                <a:endParaRPr lang="ja-JP" altLang="en-US" sz="2400" b="1" dirty="0">
                  <a:latin typeface="ＭＳ Ｐゴシック" panose="020B0600070205080204" pitchFamily="50" charset="-128"/>
                  <a:ea typeface="ＭＳ Ｐゴシック" panose="020B0600070205080204" pitchFamily="50" charset="-128"/>
                </a:endParaRPr>
              </a:p>
              <a:p>
                <a:pPr marL="0" indent="0" algn="ctr">
                  <a:buNone/>
                </a:pPr>
                <a:endParaRPr lang="en-US" altLang="ja-JP" sz="2400" b="1" dirty="0">
                  <a:latin typeface="ＭＳ ゴシック" panose="020B0609070205080204" pitchFamily="49" charset="-128"/>
                  <a:ea typeface="ＭＳ ゴシック" panose="020B0609070205080204" pitchFamily="49" charset="-128"/>
                </a:endParaRPr>
              </a:p>
            </p:txBody>
          </p:sp>
        </mc:Choice>
        <mc:Fallback xmlns="">
          <p:sp>
            <p:nvSpPr>
              <p:cNvPr id="70" name="コンテンツ プレースホルダー 2"/>
              <p:cNvSpPr txBox="1">
                <a:spLocks noRot="1" noChangeAspect="1" noMove="1" noResize="1" noEditPoints="1" noAdjustHandles="1" noChangeArrowheads="1" noChangeShapeType="1" noTextEdit="1"/>
              </p:cNvSpPr>
              <p:nvPr/>
            </p:nvSpPr>
            <p:spPr>
              <a:xfrm>
                <a:off x="124690" y="5302565"/>
                <a:ext cx="8877993" cy="1069052"/>
              </a:xfrm>
              <a:prstGeom prst="rect">
                <a:avLst/>
              </a:prstGeom>
              <a:blipFill>
                <a:blip r:embed="rId5"/>
                <a:stretch>
                  <a:fillRect t="-8000" b="-38286"/>
                </a:stretch>
              </a:blipFill>
            </p:spPr>
            <p:txBody>
              <a:bodyPr/>
              <a:lstStyle/>
              <a:p>
                <a:r>
                  <a:rPr lang="ja-JP" altLang="en-US">
                    <a:noFill/>
                  </a:rPr>
                  <a:t> </a:t>
                </a:r>
              </a:p>
            </p:txBody>
          </p:sp>
        </mc:Fallback>
      </mc:AlternateContent>
      <p:sp>
        <p:nvSpPr>
          <p:cNvPr id="71" name="スライド番号プレースホルダー 70"/>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24</a:t>
            </a:fld>
            <a:endParaRPr kumimoji="1" lang="ja-JP" altLang="en-US" dirty="0"/>
          </a:p>
        </p:txBody>
      </p:sp>
    </p:spTree>
    <p:extLst>
      <p:ext uri="{BB962C8B-B14F-4D97-AF65-F5344CB8AC3E}">
        <p14:creationId xmlns:p14="http://schemas.microsoft.com/office/powerpoint/2010/main" val="1172227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 y="0"/>
            <a:ext cx="8944495" cy="720725"/>
          </a:xfrm>
        </p:spPr>
        <p:txBody>
          <a:bodyPr rtlCol="0">
            <a:noAutofit/>
          </a:bodyPr>
          <a:lstStyle/>
          <a:p>
            <a:pPr>
              <a:defRPr/>
            </a:pPr>
            <a:r>
              <a:rPr lang="ja-JP" altLang="en-US" sz="3600" b="1" dirty="0">
                <a:latin typeface="+mj-ea"/>
              </a:rPr>
              <a:t>実験結果</a:t>
            </a:r>
            <a:r>
              <a:rPr lang="ja-JP" altLang="en-US" sz="3600" b="1" dirty="0" err="1">
                <a:latin typeface="+mj-ea"/>
              </a:rPr>
              <a:t>ー</a:t>
            </a:r>
            <a:r>
              <a:rPr lang="ja-JP" altLang="en-US" sz="3600" b="1" dirty="0">
                <a:latin typeface="+mj-ea"/>
              </a:rPr>
              <a:t>制御系の安定性</a:t>
            </a:r>
            <a:r>
              <a:rPr lang="ja-JP" altLang="en-US" sz="3600" b="1" dirty="0" err="1">
                <a:latin typeface="+mj-ea"/>
              </a:rPr>
              <a:t>ー</a:t>
            </a:r>
            <a:r>
              <a:rPr lang="ja-JP" altLang="en-US" sz="3600" b="1" dirty="0">
                <a:latin typeface="+mj-ea"/>
              </a:rPr>
              <a:t>　</a:t>
            </a:r>
          </a:p>
        </p:txBody>
      </p:sp>
      <p:sp>
        <p:nvSpPr>
          <p:cNvPr id="7"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0" y="567707"/>
            <a:ext cx="8746953" cy="83099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dirty="0">
                <a:latin typeface="Times New Roman" panose="02020603050405020304" pitchFamily="18" charset="0"/>
                <a:ea typeface="Tahoma" panose="020B0604030504040204" pitchFamily="34" charset="0"/>
                <a:cs typeface="Times New Roman" panose="02020603050405020304" pitchFamily="18" charset="0"/>
              </a:rPr>
              <a:t>PI</a:t>
            </a:r>
            <a:r>
              <a:rPr lang="ja-JP" altLang="en-US" sz="2400" b="1" dirty="0">
                <a:cs typeface="Arial" panose="020B0604020202020204" pitchFamily="34" charset="0"/>
              </a:rPr>
              <a:t>ゲイン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en-US" altLang="ja-JP" sz="2400" b="1" dirty="0">
                <a:latin typeface="Times New Roman" panose="02020603050405020304" pitchFamily="18" charset="0"/>
                <a:cs typeface="Times New Roman" panose="02020603050405020304" pitchFamily="18" charset="0"/>
              </a:rPr>
              <a:t> -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 </a:t>
            </a:r>
            <a:r>
              <a:rPr lang="ja-JP" altLang="en-US" sz="2400" b="1" dirty="0">
                <a:cs typeface="Arial" panose="020B0604020202020204" pitchFamily="34" charset="0"/>
              </a:rPr>
              <a:t>平面） に関する安定条件を調査</a:t>
            </a:r>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制御対象は二慣性系（三次系）</a:t>
            </a:r>
            <a:endParaRPr lang="en-US" altLang="ja-JP" sz="2400" b="1" dirty="0">
              <a:cs typeface="Arial" panose="020B0604020202020204" pitchFamily="34" charset="0"/>
            </a:endParaRPr>
          </a:p>
        </p:txBody>
      </p:sp>
      <p:grpSp>
        <p:nvGrpSpPr>
          <p:cNvPr id="5" name="グループ化 4"/>
          <p:cNvGrpSpPr/>
          <p:nvPr/>
        </p:nvGrpSpPr>
        <p:grpSpPr>
          <a:xfrm>
            <a:off x="74814" y="1398704"/>
            <a:ext cx="4655127" cy="3956941"/>
            <a:chOff x="0" y="1373982"/>
            <a:chExt cx="4377106" cy="3697954"/>
          </a:xfrm>
        </p:grpSpPr>
        <p:pic>
          <p:nvPicPr>
            <p:cNvPr id="3" name="図 2" descr="グラフ, 散布図&#10;&#10;自動的に生成された説明">
              <a:extLst>
                <a:ext uri="{FF2B5EF4-FFF2-40B4-BE49-F238E27FC236}">
                  <a16:creationId xmlns:a16="http://schemas.microsoft.com/office/drawing/2014/main" id="{95752176-0D32-4033-B632-9A3F18D9A862}"/>
                </a:ext>
              </a:extLst>
            </p:cNvPr>
            <p:cNvPicPr>
              <a:picLocks noChangeAspect="1"/>
            </p:cNvPicPr>
            <p:nvPr/>
          </p:nvPicPr>
          <p:blipFill rotWithShape="1">
            <a:blip r:embed="rId3">
              <a:extLst>
                <a:ext uri="{28A0092B-C50C-407E-A947-70E740481C1C}">
                  <a14:useLocalDpi xmlns:a14="http://schemas.microsoft.com/office/drawing/2010/main" val="0"/>
                </a:ext>
              </a:extLst>
            </a:blip>
            <a:srcRect l="8417" r="9196"/>
            <a:stretch/>
          </p:blipFill>
          <p:spPr>
            <a:xfrm>
              <a:off x="0" y="1373982"/>
              <a:ext cx="4377106" cy="3453606"/>
            </a:xfrm>
            <a:prstGeom prst="rect">
              <a:avLst/>
            </a:prstGeom>
          </p:spPr>
        </p:pic>
        <mc:AlternateContent xmlns:mc="http://schemas.openxmlformats.org/markup-compatibility/2006" xmlns:a14="http://schemas.microsoft.com/office/drawing/2010/main">
          <mc:Choice Requires="a14">
            <p:sp>
              <p:nvSpPr>
                <p:cNvPr id="8" name="テキスト ボックス 7"/>
                <p:cNvSpPr txBox="1"/>
                <p:nvPr/>
              </p:nvSpPr>
              <p:spPr>
                <a:xfrm>
                  <a:off x="1023394" y="4667595"/>
                  <a:ext cx="2135585" cy="404341"/>
                </a:xfrm>
                <a:prstGeom prst="rect">
                  <a:avLst/>
                </a:prstGeom>
                <a:noFill/>
              </p:spPr>
              <p:txBody>
                <a:bodyPr wrap="none" lIns="0" tIns="0" rIns="0" bIns="0"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ja-JP" altLang="en-US" sz="2400" b="1" i="1" smtClean="0">
                              <a:latin typeface="Cambria Math" panose="02040503050406030204" pitchFamily="18" charset="0"/>
                            </a:rPr>
                            <m:t>𝝎</m:t>
                          </m:r>
                        </m:e>
                        <m:sub>
                          <m:r>
                            <a:rPr kumimoji="1" lang="en-US" altLang="ja-JP" sz="2400" b="1" i="1" smtClean="0">
                              <a:latin typeface="Cambria Math" panose="02040503050406030204" pitchFamily="18" charset="0"/>
                            </a:rPr>
                            <m:t>𝒇</m:t>
                          </m:r>
                        </m:sub>
                      </m:sSub>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𝟎</m:t>
                      </m:r>
                    </m:oMath>
                  </a14:m>
                  <a:r>
                    <a:rPr kumimoji="1" lang="en-US" altLang="ja-JP" sz="2400" b="1" dirty="0"/>
                    <a:t>[rad/s]</a:t>
                  </a:r>
                  <a:endParaRPr kumimoji="1" lang="ja-JP" altLang="en-US" sz="24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023394" y="4667595"/>
                  <a:ext cx="2135585" cy="404341"/>
                </a:xfrm>
                <a:prstGeom prst="rect">
                  <a:avLst/>
                </a:prstGeom>
                <a:blipFill>
                  <a:blip r:embed="rId4"/>
                  <a:stretch>
                    <a:fillRect l="-3495" t="-21127" r="-1344" b="-28169"/>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 name="テキスト ボックス 10"/>
              <p:cNvSpPr txBox="1"/>
              <p:nvPr/>
            </p:nvSpPr>
            <p:spPr>
              <a:xfrm>
                <a:off x="282633" y="5802279"/>
                <a:ext cx="9144000" cy="794705"/>
              </a:xfrm>
              <a:prstGeom prst="rect">
                <a:avLst/>
              </a:prstGeom>
              <a:noFill/>
            </p:spPr>
            <p:txBody>
              <a:bodyPr wrap="square" lIns="0" tIns="0" rIns="0" bIns="0"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従来研究</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の安定条件：</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14:m>
                  <m:oMath xmlns:m="http://schemas.openxmlformats.org/officeDocument/2006/math">
                    <m:r>
                      <a:rPr kumimoji="1" lang="ja-JP" altLang="en-US" sz="2400" b="1" i="1" u="sng" smtClean="0">
                        <a:solidFill>
                          <a:schemeClr val="tx1"/>
                        </a:solidFill>
                        <a:latin typeface="Cambria Math" panose="02040503050406030204" pitchFamily="18" charset="0"/>
                      </a:rPr>
                      <m:t>𝜶</m:t>
                    </m:r>
                    <m:sSub>
                      <m:sSubPr>
                        <m:ctrlPr>
                          <a:rPr kumimoji="1" lang="en-US" altLang="ja-JP" sz="2400" b="1" i="1" u="sng">
                            <a:solidFill>
                              <a:schemeClr val="tx1"/>
                            </a:solidFill>
                            <a:latin typeface="Cambria Math" panose="02040503050406030204" pitchFamily="18" charset="0"/>
                          </a:rPr>
                        </m:ctrlPr>
                      </m:sSubPr>
                      <m:e>
                        <m:r>
                          <a:rPr kumimoji="1" lang="en-US" altLang="ja-JP" sz="2400" b="1" i="1" u="sng">
                            <a:solidFill>
                              <a:schemeClr val="tx1"/>
                            </a:solidFill>
                            <a:latin typeface="Cambria Math" panose="02040503050406030204" pitchFamily="18" charset="0"/>
                          </a:rPr>
                          <m:t>𝑲</m:t>
                        </m:r>
                      </m:e>
                      <m:sub>
                        <m:r>
                          <a:rPr kumimoji="1" lang="en-US" altLang="ja-JP" sz="2400" b="1" i="1" u="sng">
                            <a:solidFill>
                              <a:schemeClr val="tx1"/>
                            </a:solidFill>
                            <a:latin typeface="Cambria Math" panose="02040503050406030204" pitchFamily="18" charset="0"/>
                          </a:rPr>
                          <m:t>𝑰</m:t>
                        </m:r>
                      </m:sub>
                    </m:sSub>
                    <m:r>
                      <a:rPr kumimoji="1" lang="en-US" altLang="ja-JP" sz="2400" b="1" i="1" u="sng">
                        <a:solidFill>
                          <a:schemeClr val="tx1"/>
                        </a:solidFill>
                        <a:latin typeface="Cambria Math" panose="02040503050406030204" pitchFamily="18" charset="0"/>
                        <a:ea typeface="Cambria Math" panose="02040503050406030204" pitchFamily="18" charset="0"/>
                      </a:rPr>
                      <m:t>&lt;</m:t>
                    </m:r>
                    <m:r>
                      <a:rPr kumimoji="1" lang="en-US" altLang="ja-JP" sz="2400" b="1" i="1" u="sng">
                        <a:solidFill>
                          <a:schemeClr val="tx1"/>
                        </a:solidFill>
                        <a:latin typeface="Cambria Math" panose="02040503050406030204" pitchFamily="18" charset="0"/>
                        <a:ea typeface="Cambria Math" panose="02040503050406030204" pitchFamily="18" charset="0"/>
                      </a:rPr>
                      <m:t>𝟎</m:t>
                    </m:r>
                  </m:oMath>
                </a14:m>
                <a:r>
                  <a:rPr kumimoji="1" lang="ja-JP" altLang="en-US" sz="2400" b="1" u="sng" dirty="0">
                    <a:solidFill>
                      <a:schemeClr val="tx1"/>
                    </a:solidFill>
                    <a:latin typeface="ＭＳ Ｐゴシック" panose="020B0600070205080204" pitchFamily="50" charset="-128"/>
                    <a:ea typeface="ＭＳ Ｐゴシック" panose="020B0600070205080204" pitchFamily="50" charset="-128"/>
                  </a:rPr>
                  <a:t>　かつ　</a:t>
                </a:r>
                <a14:m>
                  <m:oMath xmlns:m="http://schemas.openxmlformats.org/officeDocument/2006/math">
                    <m:r>
                      <a:rPr lang="ja-JP" altLang="en-US" sz="2400" b="1" i="1" u="sng">
                        <a:solidFill>
                          <a:schemeClr val="tx1"/>
                        </a:solidFill>
                        <a:latin typeface="Cambria Math" panose="02040503050406030204" pitchFamily="18" charset="0"/>
                      </a:rPr>
                      <m:t>𝜶</m:t>
                    </m:r>
                    <m:d>
                      <m:dPr>
                        <m:ctrlPr>
                          <a:rPr lang="en-US" altLang="ja-JP" sz="2400" b="1" i="1" u="sng">
                            <a:solidFill>
                              <a:schemeClr val="tx1"/>
                            </a:solidFill>
                            <a:latin typeface="Cambria Math" panose="02040503050406030204" pitchFamily="18" charset="0"/>
                          </a:rPr>
                        </m:ctrlPr>
                      </m:dPr>
                      <m:e>
                        <m:sSub>
                          <m:sSubPr>
                            <m:ctrlPr>
                              <a:rPr lang="en-US" altLang="ja-JP" sz="2400" b="1" i="1" u="sng">
                                <a:solidFill>
                                  <a:schemeClr val="tx1"/>
                                </a:solidFill>
                                <a:latin typeface="Cambria Math" panose="02040503050406030204" pitchFamily="18" charset="0"/>
                              </a:rPr>
                            </m:ctrlPr>
                          </m:sSubPr>
                          <m:e>
                            <m:r>
                              <a:rPr lang="en-US" altLang="ja-JP" sz="2400" b="1" i="1" u="sng">
                                <a:solidFill>
                                  <a:schemeClr val="tx1"/>
                                </a:solidFill>
                                <a:latin typeface="Cambria Math" panose="02040503050406030204" pitchFamily="18" charset="0"/>
                              </a:rPr>
                              <m:t>𝑲</m:t>
                            </m:r>
                          </m:e>
                          <m:sub>
                            <m:r>
                              <a:rPr lang="en-US" altLang="ja-JP" sz="2400" b="1" i="1" u="sng">
                                <a:solidFill>
                                  <a:schemeClr val="tx1"/>
                                </a:solidFill>
                                <a:latin typeface="Cambria Math" panose="02040503050406030204" pitchFamily="18" charset="0"/>
                              </a:rPr>
                              <m:t>𝑰</m:t>
                            </m:r>
                          </m:sub>
                        </m:sSub>
                        <m:r>
                          <a:rPr lang="en-US" altLang="ja-JP" sz="2400" b="1" i="1" u="sng">
                            <a:solidFill>
                              <a:schemeClr val="tx1"/>
                            </a:solidFill>
                            <a:latin typeface="Cambria Math" panose="02040503050406030204" pitchFamily="18" charset="0"/>
                          </a:rPr>
                          <m:t>−</m:t>
                        </m:r>
                        <m:sSub>
                          <m:sSubPr>
                            <m:ctrlPr>
                              <a:rPr lang="en-US" altLang="ja-JP" sz="2400" b="1" i="1" u="sng">
                                <a:solidFill>
                                  <a:schemeClr val="tx1"/>
                                </a:solidFill>
                                <a:latin typeface="Cambria Math" panose="02040503050406030204" pitchFamily="18" charset="0"/>
                              </a:rPr>
                            </m:ctrlPr>
                          </m:sSubPr>
                          <m:e>
                            <m:r>
                              <a:rPr lang="ja-JP" altLang="en-US" sz="2400" b="1" i="1" u="sng">
                                <a:solidFill>
                                  <a:schemeClr val="tx1"/>
                                </a:solidFill>
                                <a:latin typeface="Cambria Math" panose="02040503050406030204" pitchFamily="18" charset="0"/>
                              </a:rPr>
                              <m:t>𝝎</m:t>
                            </m:r>
                          </m:e>
                          <m:sub>
                            <m:r>
                              <a:rPr lang="en-US" altLang="ja-JP" sz="2400" b="1" i="1" u="sng">
                                <a:solidFill>
                                  <a:schemeClr val="tx1"/>
                                </a:solidFill>
                                <a:latin typeface="Cambria Math" panose="02040503050406030204" pitchFamily="18" charset="0"/>
                              </a:rPr>
                              <m:t>𝒇</m:t>
                            </m:r>
                          </m:sub>
                        </m:sSub>
                        <m:sSub>
                          <m:sSubPr>
                            <m:ctrlPr>
                              <a:rPr lang="en-US" altLang="ja-JP" sz="2400" b="1" i="1" u="sng">
                                <a:solidFill>
                                  <a:schemeClr val="tx1"/>
                                </a:solidFill>
                                <a:latin typeface="Cambria Math" panose="02040503050406030204" pitchFamily="18" charset="0"/>
                              </a:rPr>
                            </m:ctrlPr>
                          </m:sSubPr>
                          <m:e>
                            <m:r>
                              <a:rPr lang="en-US" altLang="ja-JP" sz="2400" b="1" i="1" u="sng">
                                <a:solidFill>
                                  <a:schemeClr val="tx1"/>
                                </a:solidFill>
                                <a:latin typeface="Cambria Math" panose="02040503050406030204" pitchFamily="18" charset="0"/>
                              </a:rPr>
                              <m:t>𝑲</m:t>
                            </m:r>
                          </m:e>
                          <m:sub>
                            <m:r>
                              <a:rPr lang="en-US" altLang="ja-JP" sz="2400" b="1" i="1" u="sng">
                                <a:solidFill>
                                  <a:schemeClr val="tx1"/>
                                </a:solidFill>
                                <a:latin typeface="Cambria Math" panose="02040503050406030204" pitchFamily="18" charset="0"/>
                              </a:rPr>
                              <m:t>𝑷</m:t>
                            </m:r>
                          </m:sub>
                        </m:sSub>
                      </m:e>
                    </m:d>
                    <m:r>
                      <a:rPr lang="en-US" altLang="ja-JP" sz="2400" b="1" i="1" u="sng">
                        <a:solidFill>
                          <a:schemeClr val="tx1"/>
                        </a:solidFill>
                        <a:latin typeface="Cambria Math" panose="02040503050406030204" pitchFamily="18" charset="0"/>
                        <a:ea typeface="Cambria Math" panose="02040503050406030204" pitchFamily="18" charset="0"/>
                      </a:rPr>
                      <m:t>&gt;</m:t>
                    </m:r>
                    <m:r>
                      <a:rPr lang="en-US" altLang="ja-JP" sz="2400" b="1" i="1" u="sng">
                        <a:solidFill>
                          <a:schemeClr val="tx1"/>
                        </a:solidFill>
                        <a:latin typeface="Cambria Math" panose="02040503050406030204" pitchFamily="18" charset="0"/>
                        <a:ea typeface="Cambria Math" panose="02040503050406030204" pitchFamily="18" charset="0"/>
                      </a:rPr>
                      <m:t>𝟎</m:t>
                    </m:r>
                  </m:oMath>
                </a14:m>
                <a:r>
                  <a:rPr kumimoji="1" lang="ja-JP" altLang="en-US" sz="2400" b="1" dirty="0">
                    <a:latin typeface="ＭＳ Ｐゴシック" panose="020B0600070205080204" pitchFamily="50" charset="-128"/>
                    <a:ea typeface="ＭＳ Ｐゴシック" panose="020B0600070205080204" pitchFamily="50" charset="-128"/>
                  </a:rPr>
                  <a:t>の条件を概ね満たす</a:t>
                </a:r>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82633" y="5802279"/>
                <a:ext cx="9144000" cy="794705"/>
              </a:xfrm>
              <a:prstGeom prst="rect">
                <a:avLst/>
              </a:prstGeom>
              <a:blipFill>
                <a:blip r:embed="rId5"/>
                <a:stretch>
                  <a:fillRect l="-2000" t="-12308"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5247762" y="2910101"/>
                <a:ext cx="3499191" cy="1137619"/>
              </a:xfrm>
              <a:prstGeom prst="rect">
                <a:avLst/>
              </a:prstGeom>
              <a:noFill/>
            </p:spPr>
            <p:txBody>
              <a:bodyPr wrap="square" lIns="0" tIns="0" rIns="0" bIns="0"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kumimoji="1" lang="ja-JP" altLang="en-US" sz="2400" b="1" dirty="0">
                    <a:latin typeface="ＭＳ Ｐゴシック" panose="020B0600070205080204" pitchFamily="50" charset="-128"/>
                    <a:ea typeface="ＭＳ Ｐゴシック" panose="020B0600070205080204" pitchFamily="50" charset="-128"/>
                  </a:rPr>
                  <a:t>○</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：安定</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2400" b="1" dirty="0">
                    <a:solidFill>
                      <a:schemeClr val="accent1"/>
                    </a:solidFill>
                    <a:latin typeface="ＭＳ Ｐゴシック" panose="020B0600070205080204" pitchFamily="50" charset="-128"/>
                    <a:ea typeface="ＭＳ Ｐゴシック" panose="020B0600070205080204" pitchFamily="50" charset="-128"/>
                  </a:rPr>
                  <a:t>青</a:t>
                </a:r>
                <a:r>
                  <a:rPr kumimoji="1" lang="en-US" altLang="ja-JP" sz="2400" b="1" dirty="0">
                    <a:latin typeface="ＭＳ Ｐゴシック" panose="020B0600070205080204" pitchFamily="50" charset="-128"/>
                    <a:ea typeface="ＭＳ Ｐゴシック" panose="020B0600070205080204" pitchFamily="50" charset="-128"/>
                  </a:rPr>
                  <a:t>×</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：不安定</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黒線：</a:t>
                </a:r>
                <a14:m>
                  <m:oMath xmlns:m="http://schemas.openxmlformats.org/officeDocument/2006/math">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𝑰</m:t>
                        </m:r>
                      </m:sub>
                    </m:sSub>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ja-JP" altLang="en-US" sz="2400" b="1" i="1">
                            <a:latin typeface="Cambria Math" panose="02040503050406030204" pitchFamily="18" charset="0"/>
                          </a:rPr>
                          <m:t>𝝎</m:t>
                        </m:r>
                      </m:e>
                      <m:sub>
                        <m:r>
                          <a:rPr lang="en-US" altLang="ja-JP" sz="2400" b="1" i="1">
                            <a:latin typeface="Cambria Math" panose="02040503050406030204" pitchFamily="18" charset="0"/>
                          </a:rPr>
                          <m:t>𝒇</m:t>
                        </m:r>
                      </m:sub>
                    </m:sSub>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𝑷</m:t>
                        </m:r>
                      </m:sub>
                    </m:sSub>
                  </m:oMath>
                </a14:m>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247762" y="2910101"/>
                <a:ext cx="3499191" cy="1137619"/>
              </a:xfrm>
              <a:prstGeom prst="rect">
                <a:avLst/>
              </a:prstGeom>
              <a:blipFill>
                <a:blip r:embed="rId6"/>
                <a:stretch>
                  <a:fillRect l="-5401" t="-8021" b="-11230"/>
                </a:stretch>
              </a:blipFill>
            </p:spPr>
            <p:txBody>
              <a:bodyPr/>
              <a:lstStyle/>
              <a:p>
                <a:r>
                  <a:rPr lang="ja-JP" altLang="en-US">
                    <a:noFill/>
                  </a:rPr>
                  <a:t> </a:t>
                </a:r>
              </a:p>
            </p:txBody>
          </p:sp>
        </mc:Fallback>
      </mc:AlternateContent>
      <p:sp>
        <p:nvSpPr>
          <p:cNvPr id="14" name="スライド番号プレースホルダー 13"/>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25</a:t>
            </a:fld>
            <a:endParaRPr kumimoji="1" lang="ja-JP" altLang="en-US" dirty="0"/>
          </a:p>
        </p:txBody>
      </p:sp>
    </p:spTree>
    <p:extLst>
      <p:ext uri="{BB962C8B-B14F-4D97-AF65-F5344CB8AC3E}">
        <p14:creationId xmlns:p14="http://schemas.microsoft.com/office/powerpoint/2010/main" val="35908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1" y="0"/>
                <a:ext cx="9243753" cy="720725"/>
              </a:xfrm>
            </p:spPr>
            <p:txBody>
              <a:bodyPr rtlCol="0">
                <a:noAutofit/>
              </a:bodyPr>
              <a:lstStyle/>
              <a:p>
                <a:pPr>
                  <a:defRPr/>
                </a:pPr>
                <a:r>
                  <a:rPr lang="ja-JP" altLang="en-US" sz="3600" b="1" dirty="0">
                    <a:latin typeface="+mj-ea"/>
                  </a:rPr>
                  <a:t>減衰（</a:t>
                </a:r>
                <a14:m>
                  <m:oMath xmlns:m="http://schemas.openxmlformats.org/officeDocument/2006/math">
                    <m:r>
                      <a:rPr lang="ja-JP" altLang="en-US" sz="3600" b="1" i="1" dirty="0">
                        <a:latin typeface="Cambria Math" panose="02040503050406030204" pitchFamily="18" charset="0"/>
                        <a:ea typeface="Cambria Math" panose="02040503050406030204" pitchFamily="18" charset="0"/>
                        <a:cs typeface="Times New Roman" panose="02020603050405020304" pitchFamily="18" charset="0"/>
                      </a:rPr>
                      <m:t>𝜺</m:t>
                    </m:r>
                  </m:oMath>
                </a14:m>
                <a:r>
                  <a:rPr lang="ja-JP" altLang="en-US" sz="3600" b="1" dirty="0">
                    <a:latin typeface="+mj-ea"/>
                  </a:rPr>
                  <a:t>）を考慮しない場合　</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1" y="0"/>
                <a:ext cx="9243753" cy="720725"/>
              </a:xfrm>
              <a:blipFill>
                <a:blip r:embed="rId3"/>
                <a:stretch>
                  <a:fillRect l="-1979" t="-10169" b="-23729"/>
                </a:stretch>
              </a:blipFill>
            </p:spPr>
            <p:txBody>
              <a:bodyPr/>
              <a:lstStyle/>
              <a:p>
                <a:r>
                  <a:rPr lang="ja-JP" altLang="en-US">
                    <a:noFill/>
                  </a:rPr>
                  <a:t> </a:t>
                </a:r>
              </a:p>
            </p:txBody>
          </p:sp>
        </mc:Fallback>
      </mc:AlternateContent>
      <p:sp>
        <p:nvSpPr>
          <p:cNvPr id="11" name="テキスト ボックス 10"/>
          <p:cNvSpPr txBox="1"/>
          <p:nvPr/>
        </p:nvSpPr>
        <p:spPr>
          <a:xfrm>
            <a:off x="49875" y="5754211"/>
            <a:ext cx="9144000" cy="738664"/>
          </a:xfrm>
          <a:prstGeom prst="rect">
            <a:avLst/>
          </a:prstGeom>
          <a:noFill/>
        </p:spPr>
        <p:txBody>
          <a:bodyPr wrap="square" lIns="0" tIns="0" rIns="0" bIns="0" rtlCol="0">
            <a:spAutoFit/>
          </a:bodyPr>
          <a:lstStyle/>
          <a:p>
            <a:pPr algn="ctr"/>
            <a:r>
              <a:rPr kumimoji="1" lang="ja-JP" altLang="en-US" sz="2400" b="1" dirty="0">
                <a:latin typeface="ＭＳ Ｐゴシック" panose="020B0600070205080204" pitchFamily="50" charset="-128"/>
                <a:ea typeface="ＭＳ Ｐゴシック" panose="020B0600070205080204" pitchFamily="50" charset="-128"/>
              </a:rPr>
              <a:t>約</a:t>
            </a:r>
            <a:r>
              <a:rPr kumimoji="1" lang="en-US" altLang="ja-JP" sz="2400" b="1" dirty="0">
                <a:latin typeface="ＭＳ Ｐゴシック" panose="020B0600070205080204" pitchFamily="50" charset="-128"/>
                <a:ea typeface="ＭＳ Ｐゴシック" panose="020B0600070205080204" pitchFamily="50" charset="-128"/>
              </a:rPr>
              <a:t>120</a:t>
            </a:r>
            <a:r>
              <a:rPr kumimoji="1" lang="ja-JP" altLang="en-US" sz="2400" b="1" dirty="0">
                <a:latin typeface="ＭＳ Ｐゴシック" panose="020B0600070205080204" pitchFamily="50" charset="-128"/>
                <a:ea typeface="ＭＳ Ｐゴシック" panose="020B0600070205080204" pitchFamily="50" charset="-128"/>
              </a:rPr>
              <a:t>秒周期の周波数で大きく変動</a:t>
            </a:r>
            <a:endParaRPr kumimoji="1" lang="en-US" altLang="ja-JP" sz="2400" b="1" dirty="0">
              <a:latin typeface="ＭＳ Ｐゴシック" panose="020B0600070205080204" pitchFamily="50" charset="-128"/>
              <a:ea typeface="ＭＳ Ｐゴシック" panose="020B0600070205080204" pitchFamily="50" charset="-128"/>
            </a:endParaRPr>
          </a:p>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原因：剛体モードによる減衰がなくエネルギー散逸が起こらない</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スライド番号プレースホルダー 13"/>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26</a:t>
            </a:fld>
            <a:endParaRPr kumimoji="1" lang="ja-JP" altLang="en-US" dirty="0"/>
          </a:p>
        </p:txBody>
      </p:sp>
      <mc:AlternateContent xmlns:mc="http://schemas.openxmlformats.org/markup-compatibility/2006" xmlns:a14="http://schemas.microsoft.com/office/drawing/2010/main">
        <mc:Choice Requires="a14">
          <p:sp>
            <p:nvSpPr>
              <p:cNvPr id="10" name="コンテンツ プレースホルダー 2"/>
              <p:cNvSpPr txBox="1">
                <a:spLocks/>
              </p:cNvSpPr>
              <p:nvPr/>
            </p:nvSpPr>
            <p:spPr>
              <a:xfrm>
                <a:off x="0" y="720725"/>
                <a:ext cx="8673341" cy="1353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モデル</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s</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）（三次系）</a:t>
                </a:r>
                <a:endPar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ctr">
                  <a:buNone/>
                </a:pPr>
                <a14:m>
                  <m:oMathPara xmlns:m="http://schemas.openxmlformats.org/officeDocument/2006/math">
                    <m:oMathParaPr>
                      <m:jc m:val="center"/>
                    </m:oMathParaPr>
                    <m:oMath xmlns:m="http://schemas.openxmlformats.org/officeDocument/2006/math">
                      <m:r>
                        <a:rPr lang="en-US" altLang="ja-JP" sz="2400" b="1" i="1" smtClean="0">
                          <a:latin typeface="Cambria Math" panose="02040503050406030204" pitchFamily="18" charset="0"/>
                          <a:cs typeface="Times New Roman" panose="02020603050405020304" pitchFamily="18" charset="0"/>
                        </a:rPr>
                        <m:t>𝑷</m:t>
                      </m:r>
                      <m:d>
                        <m:dPr>
                          <m:ctrlPr>
                            <a:rPr lang="en-US" altLang="ja-JP" sz="2400" b="1" i="1" smtClean="0">
                              <a:latin typeface="Cambria Math" panose="02040503050406030204" pitchFamily="18" charset="0"/>
                              <a:cs typeface="Times New Roman" panose="02020603050405020304" pitchFamily="18" charset="0"/>
                            </a:rPr>
                          </m:ctrlPr>
                        </m:dPr>
                        <m:e>
                          <m:r>
                            <a:rPr lang="en-US" altLang="ja-JP" sz="2400" b="1" i="1" smtClean="0">
                              <a:latin typeface="Cambria Math" panose="02040503050406030204" pitchFamily="18" charset="0"/>
                              <a:cs typeface="Times New Roman" panose="02020603050405020304" pitchFamily="18" charset="0"/>
                            </a:rPr>
                            <m:t>𝒔</m:t>
                          </m:r>
                        </m:e>
                      </m:d>
                      <m:r>
                        <a:rPr lang="en-US" altLang="ja-JP" sz="2400" b="1" i="1" smtClean="0">
                          <a:latin typeface="Cambria Math" panose="02040503050406030204" pitchFamily="18" charset="0"/>
                          <a:cs typeface="Times New Roman" panose="02020603050405020304" pitchFamily="18" charset="0"/>
                        </a:rPr>
                        <m:t>=</m:t>
                      </m:r>
                      <m:f>
                        <m:fPr>
                          <m:ctrlPr>
                            <a:rPr lang="en-US" altLang="ja-JP" sz="2400" b="1" i="1" smtClean="0">
                              <a:latin typeface="Cambria Math" panose="02040503050406030204" pitchFamily="18" charset="0"/>
                              <a:cs typeface="Times New Roman" panose="02020603050405020304" pitchFamily="18" charset="0"/>
                            </a:rPr>
                          </m:ctrlPr>
                        </m:fPr>
                        <m:num>
                          <m:r>
                            <a:rPr lang="en-US" altLang="ja-JP" sz="2400" b="1" i="1" smtClean="0">
                              <a:latin typeface="Cambria Math" panose="02040503050406030204" pitchFamily="18" charset="0"/>
                              <a:cs typeface="Times New Roman" panose="02020603050405020304" pitchFamily="18" charset="0"/>
                            </a:rPr>
                            <m:t>𝟏</m:t>
                          </m:r>
                        </m:num>
                        <m:den>
                          <m:d>
                            <m:d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 </m:t>
                              </m:r>
                            </m:e>
                          </m:d>
                        </m:den>
                      </m:f>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400" b="1"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𝒔</m:t>
                          </m:r>
                        </m:den>
                      </m:f>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smtClean="0">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smtClean="0">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b="1" dirty="0">
                  <a:latin typeface="Times New Roman" panose="02020603050405020304" pitchFamily="18" charset="0"/>
                  <a:ea typeface="Cambria Math" panose="02040503050406030204" pitchFamily="18" charset="0"/>
                  <a:cs typeface="Times New Roman" panose="02020603050405020304" pitchFamily="18" charset="0"/>
                </a:endParaRPr>
              </a:p>
              <a:p>
                <a:pPr marL="0" indent="0" algn="ctr">
                  <a:buNone/>
                </a:pPr>
                <a:endParaRPr lang="en-US" altLang="ja-JP" sz="2200" b="1" dirty="0">
                  <a:latin typeface="Times New Roman" panose="02020603050405020304" pitchFamily="18" charset="0"/>
                  <a:cs typeface="Times New Roman" panose="02020603050405020304" pitchFamily="18" charset="0"/>
                </a:endParaRPr>
              </a:p>
            </p:txBody>
          </p:sp>
        </mc:Choice>
        <mc:Fallback xmlns="">
          <p:sp>
            <p:nvSpPr>
              <p:cNvPr id="10" name="コンテンツ プレースホルダー 2"/>
              <p:cNvSpPr txBox="1">
                <a:spLocks noRot="1" noChangeAspect="1" noMove="1" noResize="1" noEditPoints="1" noAdjustHandles="1" noChangeArrowheads="1" noChangeShapeType="1" noTextEdit="1"/>
              </p:cNvSpPr>
              <p:nvPr/>
            </p:nvSpPr>
            <p:spPr>
              <a:xfrm>
                <a:off x="0" y="720725"/>
                <a:ext cx="8673341" cy="1353331"/>
              </a:xfrm>
              <a:prstGeom prst="rect">
                <a:avLst/>
              </a:prstGeom>
              <a:blipFill>
                <a:blip r:embed="rId4"/>
                <a:stretch>
                  <a:fillRect l="-1054" t="-7658"/>
                </a:stretch>
              </a:blipFill>
            </p:spPr>
            <p:txBody>
              <a:bodyPr/>
              <a:lstStyle/>
              <a:p>
                <a:r>
                  <a:rPr lang="ja-JP" altLang="en-US">
                    <a:noFill/>
                  </a:rPr>
                  <a:t> </a:t>
                </a:r>
              </a:p>
            </p:txBody>
          </p:sp>
        </mc:Fallback>
      </mc:AlternateContent>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l="3455" t="5421" r="1363" b="2105"/>
          <a:stretch/>
        </p:blipFill>
        <p:spPr>
          <a:xfrm>
            <a:off x="83128" y="2074056"/>
            <a:ext cx="4809138" cy="3330110"/>
          </a:xfrm>
          <a:prstGeom prst="rect">
            <a:avLst/>
          </a:prstGeom>
        </p:spPr>
      </p:pic>
      <mc:AlternateContent xmlns:mc="http://schemas.openxmlformats.org/markup-compatibility/2006" xmlns:a14="http://schemas.microsoft.com/office/drawing/2010/main">
        <mc:Choice Requires="a14">
          <p:sp>
            <p:nvSpPr>
              <p:cNvPr id="12" name="正方形/長方形 11"/>
              <p:cNvSpPr/>
              <p:nvPr/>
            </p:nvSpPr>
            <p:spPr>
              <a:xfrm>
                <a:off x="5082443" y="2627119"/>
                <a:ext cx="3853739" cy="1984069"/>
              </a:xfrm>
              <a:prstGeom prst="rect">
                <a:avLst/>
              </a:prstGeom>
              <a:solidFill>
                <a:schemeClr val="bg1"/>
              </a:solidFill>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solidFill>
                      <a:srgbClr val="00B050"/>
                    </a:solidFill>
                    <a:latin typeface="ＭＳ Ｐゴシック" panose="020B0600070205080204" pitchFamily="50" charset="-128"/>
                    <a:ea typeface="ＭＳ Ｐゴシック" panose="020B0600070205080204" pitchFamily="50" charset="-128"/>
                  </a:rPr>
                  <a:t>緑</a:t>
                </a:r>
                <a:r>
                  <a:rPr lang="ja-JP" altLang="en-US" sz="2400" b="1" dirty="0">
                    <a:latin typeface="ＭＳ Ｐゴシック" panose="020B0600070205080204" pitchFamily="50" charset="-128"/>
                    <a:ea typeface="ＭＳ Ｐゴシック" panose="020B0600070205080204" pitchFamily="50" charset="-128"/>
                  </a:rPr>
                  <a:t>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a:p>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目標振幅：</a:t>
                </a:r>
                <a14:m>
                  <m:oMath xmlns:m="http://schemas.openxmlformats.org/officeDocument/2006/math">
                    <m:sSup>
                      <m:sSupPr>
                        <m:ctrlPr>
                          <a:rPr lang="en-US" altLang="ja-JP" sz="2400" b="1" i="1" dirty="0">
                            <a:latin typeface="Cambria Math" panose="02040503050406030204" pitchFamily="18" charset="0"/>
                            <a:cs typeface="Times New Roman" panose="02020603050405020304" pitchFamily="18" charset="0"/>
                          </a:rPr>
                        </m:ctrlPr>
                      </m:sSupPr>
                      <m:e>
                        <m:sSub>
                          <m:sSubPr>
                            <m:ctrlPr>
                              <a:rPr lang="en-US" altLang="ja-JP" sz="2400" b="1" i="1" dirty="0">
                                <a:latin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cs typeface="Times New Roman" panose="02020603050405020304" pitchFamily="18" charset="0"/>
                              </a:rPr>
                              <m:t>𝑨</m:t>
                            </m:r>
                          </m:e>
                          <m:sub>
                            <m:r>
                              <a:rPr lang="ja-JP" altLang="en-US" sz="2400" b="1" i="1" dirty="0">
                                <a:latin typeface="Cambria Math" panose="02040503050406030204" pitchFamily="18" charset="0"/>
                                <a:cs typeface="Times New Roman" panose="02020603050405020304" pitchFamily="18" charset="0"/>
                              </a:rPr>
                              <m:t>𝝎</m:t>
                            </m:r>
                          </m:sub>
                        </m:sSub>
                      </m:e>
                      <m:sup>
                        <m:r>
                          <a:rPr lang="en-US" altLang="ja-JP" sz="2400" b="1" i="1" dirty="0">
                            <a:latin typeface="Cambria Math"/>
                            <a:ea typeface="Cambria Math"/>
                            <a:cs typeface="Times New Roman" panose="02020603050405020304" pitchFamily="18" charset="0"/>
                          </a:rPr>
                          <m:t>∗</m:t>
                        </m:r>
                      </m:sup>
                    </m:sSup>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m:t>
                    </m:r>
                    <m:r>
                      <a:rPr lang="en-US" altLang="ja-JP" sz="2400" b="1" i="1" dirty="0" smtClean="0">
                        <a:solidFill>
                          <a:schemeClr val="tx1"/>
                        </a:solidFill>
                        <a:latin typeface="Cambria Math" panose="02040503050406030204" pitchFamily="18" charset="0"/>
                        <a:ea typeface="Cambria Math"/>
                        <a:cs typeface="Times New Roman" panose="02020603050405020304" pitchFamily="18" charset="0"/>
                      </a:rPr>
                      <m:t>𝟓</m:t>
                    </m:r>
                  </m:oMath>
                </a14:m>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PI</a:t>
                </a:r>
                <a:r>
                  <a:rPr lang="ja-JP" altLang="en-US"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ゲイン：</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P</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0.4</a:t>
                </a:r>
                <a:r>
                  <a:rPr lang="ja-JP" altLang="en-US" sz="2400" b="1" dirty="0" err="1">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2400" b="1"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K</a:t>
                </a:r>
                <a:r>
                  <a:rPr lang="en-US" altLang="ja-JP" sz="2400" b="1" i="1"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I</a:t>
                </a:r>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en-US" altLang="ja-JP"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0.3</a:t>
                </a:r>
                <a:endPar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2" name="正方形/長方形 11"/>
              <p:cNvSpPr>
                <a:spLocks noRot="1" noChangeAspect="1" noMove="1" noResize="1" noEditPoints="1" noAdjustHandles="1" noChangeArrowheads="1" noChangeShapeType="1" noTextEdit="1"/>
              </p:cNvSpPr>
              <p:nvPr/>
            </p:nvSpPr>
            <p:spPr>
              <a:xfrm>
                <a:off x="5082443" y="2627119"/>
                <a:ext cx="3853739" cy="1984069"/>
              </a:xfrm>
              <a:prstGeom prst="rect">
                <a:avLst/>
              </a:prstGeom>
              <a:blipFill>
                <a:blip r:embed="rId6"/>
                <a:stretch>
                  <a:fillRect l="-2532" t="-3385" b="-64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5381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タイトル 1"/>
              <p:cNvSpPr>
                <a:spLocks noGrp="1"/>
              </p:cNvSpPr>
              <p:nvPr>
                <p:ph type="title"/>
              </p:nvPr>
            </p:nvSpPr>
            <p:spPr>
              <a:xfrm>
                <a:off x="0" y="0"/>
                <a:ext cx="9055616" cy="720725"/>
              </a:xfrm>
            </p:spPr>
            <p:txBody>
              <a:bodyPr rtlCol="0">
                <a:noAutofit/>
              </a:bodyPr>
              <a:lstStyle/>
              <a:p>
                <a:pPr>
                  <a:defRPr/>
                </a:pPr>
                <a14:m>
                  <m:oMath xmlns:m="http://schemas.openxmlformats.org/officeDocument/2006/math">
                    <m:acc>
                      <m:accPr>
                        <m:chr m:val="̅"/>
                        <m:ctrlPr>
                          <a:rPr lang="ja-JP" altLang="en-US" sz="3600" i="1">
                            <a:latin typeface="Cambria Math" panose="02040503050406030204" pitchFamily="18" charset="0"/>
                          </a:rPr>
                        </m:ctrlPr>
                      </m:accPr>
                      <m:e>
                        <m:r>
                          <a:rPr lang="en-US" altLang="ja-JP" sz="3600" b="0" i="1">
                            <a:latin typeface="Cambria Math" panose="02040503050406030204" pitchFamily="18" charset="0"/>
                          </a:rPr>
                          <m:t>𝑃</m:t>
                        </m:r>
                      </m:e>
                    </m:acc>
                  </m:oMath>
                </a14:m>
                <a:r>
                  <a:rPr lang="en-US" altLang="ja-JP" sz="3600" dirty="0"/>
                  <a:t> </a:t>
                </a:r>
                <a14:m>
                  <m:oMath xmlns:m="http://schemas.openxmlformats.org/officeDocument/2006/math">
                    <m:d>
                      <m:dPr>
                        <m:ctrlPr>
                          <a:rPr lang="en-US" altLang="ja-JP" sz="3600" i="1">
                            <a:latin typeface="Cambria Math" panose="02040503050406030204" pitchFamily="18" charset="0"/>
                          </a:rPr>
                        </m:ctrlPr>
                      </m:dPr>
                      <m:e>
                        <m:r>
                          <a:rPr lang="en-US" altLang="ja-JP" sz="3600" i="1">
                            <a:latin typeface="Cambria Math" panose="02040503050406030204" pitchFamily="18" charset="0"/>
                          </a:rPr>
                          <m:t>𝑠</m:t>
                        </m:r>
                      </m:e>
                    </m:d>
                    <m:r>
                      <a:rPr lang="en-US" altLang="ja-JP" sz="3600" i="1">
                        <a:latin typeface="Cambria Math" panose="02040503050406030204" pitchFamily="18" charset="0"/>
                      </a:rPr>
                      <m:t> </m:t>
                    </m:r>
                  </m:oMath>
                </a14:m>
                <a:r>
                  <a:rPr lang="ja-JP" altLang="en-US" sz="3600" b="1" dirty="0">
                    <a:latin typeface="+mj-ea"/>
                  </a:rPr>
                  <a:t>の安定条件</a:t>
                </a:r>
              </a:p>
            </p:txBody>
          </p:sp>
        </mc:Choice>
        <mc:Fallback xmlns="">
          <p:sp>
            <p:nvSpPr>
              <p:cNvPr id="4" name="タイトル 1"/>
              <p:cNvSpPr>
                <a:spLocks noGrp="1" noRot="1" noChangeAspect="1" noMove="1" noResize="1" noEditPoints="1" noAdjustHandles="1" noChangeArrowheads="1" noChangeShapeType="1" noTextEdit="1"/>
              </p:cNvSpPr>
              <p:nvPr>
                <p:ph type="title"/>
              </p:nvPr>
            </p:nvSpPr>
            <p:spPr>
              <a:xfrm>
                <a:off x="0" y="0"/>
                <a:ext cx="9055616" cy="720725"/>
              </a:xfrm>
              <a:blipFill>
                <a:blip r:embed="rId3"/>
                <a:stretch>
                  <a:fillRect t="-10169" b="-23729"/>
                </a:stretch>
              </a:blipFill>
            </p:spPr>
            <p:txBody>
              <a:bodyPr/>
              <a:lstStyle/>
              <a:p>
                <a:r>
                  <a:rPr lang="ja-JP" altLang="en-US">
                    <a:noFill/>
                  </a:rPr>
                  <a:t> </a:t>
                </a:r>
              </a:p>
            </p:txBody>
          </p:sp>
        </mc:Fallback>
      </mc:AlternateContent>
      <p:sp>
        <p:nvSpPr>
          <p:cNvPr id="2" name="スライド番号プレースホルダー 1"/>
          <p:cNvSpPr>
            <a:spLocks noGrp="1"/>
          </p:cNvSpPr>
          <p:nvPr>
            <p:ph type="sldNum" sz="quarter" idx="12"/>
          </p:nvPr>
        </p:nvSpPr>
        <p:spPr>
          <a:xfrm>
            <a:off x="7092835" y="6492875"/>
            <a:ext cx="2057400" cy="365125"/>
          </a:xfrm>
        </p:spPr>
        <p:txBody>
          <a:bodyPr/>
          <a:lstStyle/>
          <a:p>
            <a:fld id="{C71480B3-BF2C-483F-905D-A628908D98B5}" type="slidenum">
              <a:rPr kumimoji="1" lang="ja-JP" altLang="en-US" smtClean="0"/>
              <a:t>27</a:t>
            </a:fld>
            <a:endParaRPr kumimoji="1" lang="ja-JP" altLang="en-US" dirty="0"/>
          </a:p>
        </p:txBody>
      </p:sp>
      <p:sp>
        <p:nvSpPr>
          <p:cNvPr id="23" name="テキスト ボックス 6"/>
          <p:cNvSpPr txBox="1">
            <a:spLocks noChangeArrowheads="1"/>
          </p:cNvSpPr>
          <p:nvPr/>
        </p:nvSpPr>
        <p:spPr bwMode="auto">
          <a:xfrm>
            <a:off x="0" y="623432"/>
            <a:ext cx="4214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dirty="0">
                <a:latin typeface="Arial" charset="0"/>
              </a:rPr>
              <a:t>【</a:t>
            </a:r>
            <a:r>
              <a:rPr lang="ja-JP" altLang="en-US" sz="2400" b="1" dirty="0">
                <a:latin typeface="Arial" charset="0"/>
              </a:rPr>
              <a:t>モデルの比較</a:t>
            </a:r>
            <a:r>
              <a:rPr lang="en-US" altLang="ja-JP" sz="2400" b="1" dirty="0">
                <a:latin typeface="Arial" charset="0"/>
              </a:rPr>
              <a:t>】</a:t>
            </a:r>
            <a:endParaRPr lang="ja-JP" altLang="en-US" sz="2400" b="1" dirty="0">
              <a:latin typeface="Arial"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FD41DA0-A26E-41FD-872C-221839FC5639}"/>
                  </a:ext>
                </a:extLst>
              </p:cNvPr>
              <p:cNvSpPr txBox="1"/>
              <p:nvPr/>
            </p:nvSpPr>
            <p:spPr>
              <a:xfrm>
                <a:off x="0" y="5515961"/>
                <a:ext cx="9150624" cy="830997"/>
              </a:xfrm>
              <a:prstGeom prst="rect">
                <a:avLst/>
              </a:prstGeom>
              <a:solidFill>
                <a:schemeClr val="bg1"/>
              </a:solidFill>
            </p:spPr>
            <p:txBody>
              <a:bodyPr wrap="square" rtlCol="0">
                <a:spAutoFit/>
              </a:bodyPr>
              <a:lstStyle/>
              <a:p>
                <a:pPr algn="ctr"/>
                <a:r>
                  <a:rPr lang="ja-JP" altLang="en-US" sz="2400" b="1" dirty="0">
                    <a:latin typeface="Cambria Math" panose="02040503050406030204" pitchFamily="18" charset="0"/>
                  </a:rPr>
                  <a:t>係数部分を除き両者のモデルは</a:t>
                </a:r>
                <a:r>
                  <a:rPr kumimoji="1" lang="ja-JP" altLang="en-US" sz="2400" b="1" dirty="0">
                    <a:latin typeface="ＭＳ Ｐゴシック" panose="020B0600070205080204" pitchFamily="50" charset="-128"/>
                    <a:ea typeface="ＭＳ Ｐゴシック" panose="020B0600070205080204" pitchFamily="50" charset="-128"/>
                  </a:rPr>
                  <a:t>ほぼ同等</a:t>
                </a:r>
                <a:endParaRPr kumimoji="1" lang="en-US" altLang="ja-JP" sz="2400" b="1" dirty="0">
                  <a:latin typeface="ＭＳ Ｐゴシック" panose="020B0600070205080204" pitchFamily="50" charset="-128"/>
                  <a:ea typeface="ＭＳ Ｐゴシック" panose="020B0600070205080204" pitchFamily="50" charset="-128"/>
                </a:endParaRPr>
              </a:p>
              <a:p>
                <a:pPr algn="ct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oMath>
                </a14:m>
                <a:r>
                  <a:rPr lang="en-US" altLang="ja-JP" sz="2400" b="1" dirty="0"/>
                  <a:t> </a:t>
                </a:r>
                <a14:m>
                  <m:oMath xmlns:m="http://schemas.openxmlformats.org/officeDocument/2006/math">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r>
                  <a:rPr kumimoji="1" lang="ja-JP" altLang="en-US" sz="2400" b="1" dirty="0">
                    <a:latin typeface="ＭＳ Ｐゴシック" panose="020B0600070205080204" pitchFamily="50" charset="-128"/>
                    <a:ea typeface="ＭＳ Ｐゴシック" panose="020B0600070205080204" pitchFamily="50" charset="-128"/>
                  </a:rPr>
                  <a:t>における制御系の安定条件は</a:t>
                </a:r>
                <a:r>
                  <a:rPr lang="ja-JP" altLang="en-US" sz="2400" b="1" dirty="0"/>
                  <a:t>従来研究</a:t>
                </a:r>
                <a:r>
                  <a:rPr lang="en-US" altLang="ja-JP" sz="2400" b="1" baseline="30000" dirty="0">
                    <a:latin typeface="+mj-ea"/>
                  </a:rPr>
                  <a:t>[4]</a:t>
                </a:r>
                <a:r>
                  <a:rPr lang="ja-JP" altLang="en-US" sz="2400" b="1" dirty="0">
                    <a:latin typeface="+mj-ea"/>
                  </a:rPr>
                  <a:t>の結果を流用できる</a:t>
                </a:r>
                <a:endParaRPr kumimoji="1" lang="en-US" altLang="ja-JP" sz="2400" b="1" dirty="0">
                  <a:latin typeface="ＭＳ Ｐゴシック" panose="020B0600070205080204" pitchFamily="50" charset="-128"/>
                  <a:ea typeface="ＭＳ Ｐゴシック" panose="020B0600070205080204" pitchFamily="50" charset="-128"/>
                </a:endParaRPr>
              </a:p>
            </p:txBody>
          </p:sp>
        </mc:Choice>
        <mc:Fallback xmlns="">
          <p:sp>
            <p:nvSpPr>
              <p:cNvPr id="17" name="テキスト ボックス 16">
                <a:extLst>
                  <a:ext uri="{FF2B5EF4-FFF2-40B4-BE49-F238E27FC236}">
                    <a16:creationId xmlns:a16="http://schemas.microsoft.com/office/drawing/2014/main" id="{4FD41DA0-A26E-41FD-872C-221839FC5639}"/>
                  </a:ext>
                </a:extLst>
              </p:cNvPr>
              <p:cNvSpPr txBox="1">
                <a:spLocks noRot="1" noChangeAspect="1" noMove="1" noResize="1" noEditPoints="1" noAdjustHandles="1" noChangeArrowheads="1" noChangeShapeType="1" noTextEdit="1"/>
              </p:cNvSpPr>
              <p:nvPr/>
            </p:nvSpPr>
            <p:spPr>
              <a:xfrm>
                <a:off x="0" y="5515961"/>
                <a:ext cx="9150624" cy="830997"/>
              </a:xfrm>
              <a:prstGeom prst="rect">
                <a:avLst/>
              </a:prstGeom>
              <a:blipFill>
                <a:blip r:embed="rId4"/>
                <a:stretch>
                  <a:fillRect t="-9559" r="-133" b="-169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a:extLst>
                  <a:ext uri="{FF2B5EF4-FFF2-40B4-BE49-F238E27FC236}">
                    <a16:creationId xmlns:a16="http://schemas.microsoft.com/office/drawing/2014/main" id="{711AA2D9-85F5-4A34-8EE6-6B44C72EEAB3}"/>
                  </a:ext>
                </a:extLst>
              </p:cNvPr>
              <p:cNvSpPr/>
              <p:nvPr/>
            </p:nvSpPr>
            <p:spPr>
              <a:xfrm>
                <a:off x="2009170" y="1675391"/>
                <a:ext cx="5037276"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r>
                        <a:rPr lang="en-US" altLang="ja-JP" sz="2400" b="1" i="1">
                          <a:latin typeface="Cambria Math" panose="02040503050406030204" pitchFamily="18" charset="0"/>
                        </a:rPr>
                        <m:t>= </m:t>
                      </m:r>
                      <m:f>
                        <m:fPr>
                          <m:ctrlPr>
                            <a:rPr lang="en-US" altLang="ja-JP" sz="2400" b="1" i="1">
                              <a:latin typeface="Cambria Math" panose="02040503050406030204" pitchFamily="18" charset="0"/>
                            </a:rPr>
                          </m:ctrlPr>
                        </m:fPr>
                        <m:num>
                          <m:r>
                            <a:rPr lang="en-US" altLang="ja-JP" sz="2400" b="1" i="1">
                              <a:latin typeface="Cambria Math" panose="02040503050406030204" pitchFamily="18" charset="0"/>
                            </a:rPr>
                            <m:t>𝟏</m:t>
                          </m:r>
                        </m:num>
                        <m:den>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𝑳</m:t>
                              </m:r>
                            </m:sub>
                          </m:sSub>
                        </m:den>
                      </m:f>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rPr>
                            <m:t>𝒓</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ja-JP" altLang="en-US" b="1" dirty="0"/>
              </a:p>
            </p:txBody>
          </p:sp>
        </mc:Choice>
        <mc:Fallback xmlns="">
          <p:sp>
            <p:nvSpPr>
              <p:cNvPr id="18" name="正方形/長方形 17">
                <a:extLst>
                  <a:ext uri="{FF2B5EF4-FFF2-40B4-BE49-F238E27FC236}">
                    <a16:creationId xmlns:a16="http://schemas.microsoft.com/office/drawing/2014/main" id="{711AA2D9-85F5-4A34-8EE6-6B44C72EEAB3}"/>
                  </a:ext>
                </a:extLst>
              </p:cNvPr>
              <p:cNvSpPr>
                <a:spLocks noRot="1" noChangeAspect="1" noMove="1" noResize="1" noEditPoints="1" noAdjustHandles="1" noChangeArrowheads="1" noChangeShapeType="1" noTextEdit="1"/>
              </p:cNvSpPr>
              <p:nvPr/>
            </p:nvSpPr>
            <p:spPr>
              <a:xfrm>
                <a:off x="2009170" y="1675391"/>
                <a:ext cx="5037276" cy="84837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6">
                <a:extLst>
                  <a:ext uri="{FF2B5EF4-FFF2-40B4-BE49-F238E27FC236}">
                    <a16:creationId xmlns:a16="http://schemas.microsoft.com/office/drawing/2014/main" id="{1619D07B-628C-47EA-B497-175145875952}"/>
                  </a:ext>
                </a:extLst>
              </p:cNvPr>
              <p:cNvSpPr txBox="1">
                <a:spLocks noChangeArrowheads="1"/>
              </p:cNvSpPr>
              <p:nvPr/>
            </p:nvSpPr>
            <p:spPr bwMode="auto">
              <a:xfrm>
                <a:off x="-6624" y="1199899"/>
                <a:ext cx="4214191"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1" dirty="0">
                    <a:latin typeface="Cambria Math" panose="02040503050406030204" pitchFamily="18" charset="0"/>
                  </a:rPr>
                  <a:t>本研究で定義した</a:t>
                </a:r>
                <a14:m>
                  <m:oMath xmlns:m="http://schemas.openxmlformats.org/officeDocument/2006/math">
                    <m:acc>
                      <m:accPr>
                        <m:chr m:val="̅"/>
                        <m:ctrlPr>
                          <a:rPr lang="ja-JP" altLang="en-US" sz="2400" b="1" i="1">
                            <a:latin typeface="Cambria Math" panose="02040503050406030204" pitchFamily="18" charset="0"/>
                          </a:rPr>
                        </m:ctrlPr>
                      </m:accPr>
                      <m:e>
                        <m:r>
                          <a:rPr lang="en-US" altLang="ja-JP" sz="2400" b="1" i="1">
                            <a:latin typeface="Cambria Math" panose="02040503050406030204" pitchFamily="18" charset="0"/>
                          </a:rPr>
                          <m:t>𝑷</m:t>
                        </m:r>
                      </m:e>
                    </m:acc>
                  </m:oMath>
                </a14:m>
                <a:r>
                  <a:rPr lang="en-US" altLang="ja-JP" sz="2400" b="1" dirty="0"/>
                  <a:t> </a:t>
                </a:r>
                <a14:m>
                  <m:oMath xmlns:m="http://schemas.openxmlformats.org/officeDocument/2006/math">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r>
                      <a:rPr lang="en-US" altLang="ja-JP" sz="2400" b="1" i="1">
                        <a:latin typeface="Cambria Math" panose="02040503050406030204" pitchFamily="18" charset="0"/>
                      </a:rPr>
                      <m:t> </m:t>
                    </m:r>
                  </m:oMath>
                </a14:m>
                <a:endParaRPr lang="ja-JP" altLang="en-US" sz="2400" b="1" dirty="0">
                  <a:latin typeface="Arial" charset="0"/>
                </a:endParaRPr>
              </a:p>
            </p:txBody>
          </p:sp>
        </mc:Choice>
        <mc:Fallback xmlns="">
          <p:sp>
            <p:nvSpPr>
              <p:cNvPr id="19" name="テキスト ボックス 6">
                <a:extLst>
                  <a:ext uri="{FF2B5EF4-FFF2-40B4-BE49-F238E27FC236}">
                    <a16:creationId xmlns:a16="http://schemas.microsoft.com/office/drawing/2014/main" id="{1619D07B-628C-47EA-B497-175145875952}"/>
                  </a:ext>
                </a:extLst>
              </p:cNvPr>
              <p:cNvSpPr txBox="1">
                <a:spLocks noRot="1" noChangeAspect="1" noMove="1" noResize="1" noEditPoints="1" noAdjustHandles="1" noChangeArrowheads="1" noChangeShapeType="1" noTextEdit="1"/>
              </p:cNvSpPr>
              <p:nvPr/>
            </p:nvSpPr>
            <p:spPr bwMode="auto">
              <a:xfrm>
                <a:off x="-6624" y="1199899"/>
                <a:ext cx="4214191" cy="461665"/>
              </a:xfrm>
              <a:prstGeom prst="rect">
                <a:avLst/>
              </a:prstGeom>
              <a:blipFill>
                <a:blip r:embed="rId6"/>
                <a:stretch>
                  <a:fillRect l="-2315" t="-15789" b="-236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正方形/長方形 6">
                <a:extLst>
                  <a:ext uri="{FF2B5EF4-FFF2-40B4-BE49-F238E27FC236}">
                    <a16:creationId xmlns:a16="http://schemas.microsoft.com/office/drawing/2014/main" id="{47531D12-D28C-4BA4-8FDD-0C5D35849710}"/>
                  </a:ext>
                </a:extLst>
              </p:cNvPr>
              <p:cNvSpPr>
                <a:spLocks noChangeArrowheads="1"/>
              </p:cNvSpPr>
              <p:nvPr/>
            </p:nvSpPr>
            <p:spPr bwMode="auto">
              <a:xfrm>
                <a:off x="0" y="2820389"/>
                <a:ext cx="6138796" cy="461665"/>
              </a:xfrm>
              <a:prstGeom prst="rect">
                <a:avLst/>
              </a:prstGeom>
              <a:solidFill>
                <a:schemeClr val="bg1"/>
              </a:solidFill>
              <a:ln>
                <a:noFill/>
              </a:ln>
              <a:extLst>
                <a:ext uri="{91240B29-F687-4F45-9708-019B960494DF}">
                  <a14:hiddenLine w="222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1" dirty="0"/>
                  <a:t>従来研究</a:t>
                </a:r>
                <a:r>
                  <a:rPr lang="en-US" altLang="ja-JP" sz="2400" b="1" baseline="30000" dirty="0">
                    <a:latin typeface="+mj-ea"/>
                  </a:rPr>
                  <a:t>[4]</a:t>
                </a:r>
                <a:r>
                  <a:rPr lang="ja-JP" altLang="en-US" sz="2400" b="1" dirty="0"/>
                  <a:t>で使用された二次振動モデル</a:t>
                </a:r>
                <a14:m>
                  <m:oMath xmlns:m="http://schemas.openxmlformats.org/officeDocument/2006/math">
                    <m:r>
                      <a:rPr lang="en-US" altLang="ja-JP" sz="2400" b="1" i="1">
                        <a:latin typeface="Cambria Math" panose="02040503050406030204" pitchFamily="18" charset="0"/>
                      </a:rPr>
                      <m:t>𝑷</m:t>
                    </m:r>
                    <m:d>
                      <m:dPr>
                        <m:ctrlPr>
                          <a:rPr lang="en-US" altLang="ja-JP" sz="2400" b="1" i="1">
                            <a:latin typeface="Cambria Math" panose="02040503050406030204" pitchFamily="18" charset="0"/>
                          </a:rPr>
                        </m:ctrlPr>
                      </m:dPr>
                      <m:e>
                        <m:r>
                          <a:rPr lang="en-US" altLang="ja-JP" sz="2400" b="1" i="1">
                            <a:latin typeface="Cambria Math" panose="02040503050406030204" pitchFamily="18" charset="0"/>
                          </a:rPr>
                          <m:t>𝒔</m:t>
                        </m:r>
                      </m:e>
                    </m:d>
                  </m:oMath>
                </a14:m>
                <a:endParaRPr lang="ja-JP" altLang="en-US" sz="2400" b="1" dirty="0"/>
              </a:p>
            </p:txBody>
          </p:sp>
        </mc:Choice>
        <mc:Fallback xmlns="">
          <p:sp>
            <p:nvSpPr>
              <p:cNvPr id="20" name="正方形/長方形 6">
                <a:extLst>
                  <a:ext uri="{FF2B5EF4-FFF2-40B4-BE49-F238E27FC236}">
                    <a16:creationId xmlns:a16="http://schemas.microsoft.com/office/drawing/2014/main" id="{47531D12-D28C-4BA4-8FDD-0C5D35849710}"/>
                  </a:ext>
                </a:extLst>
              </p:cNvPr>
              <p:cNvSpPr>
                <a:spLocks noRot="1" noChangeAspect="1" noMove="1" noResize="1" noEditPoints="1" noAdjustHandles="1" noChangeArrowheads="1" noChangeShapeType="1" noTextEdit="1"/>
              </p:cNvSpPr>
              <p:nvPr/>
            </p:nvSpPr>
            <p:spPr bwMode="auto">
              <a:xfrm>
                <a:off x="0" y="2820389"/>
                <a:ext cx="6138796" cy="461665"/>
              </a:xfrm>
              <a:prstGeom prst="rect">
                <a:avLst/>
              </a:prstGeom>
              <a:blipFill>
                <a:blip r:embed="rId7"/>
                <a:stretch>
                  <a:fillRect l="-1490" t="-16000" b="-25333"/>
                </a:stretch>
              </a:blipFill>
              <a:ln>
                <a:noFill/>
              </a:ln>
              <a:extLst>
                <a:ext uri="{91240B29-F687-4F45-9708-019B960494DF}">
                  <a14:hiddenLine xmlns:a14="http://schemas.microsoft.com/office/drawing/2010/main" w="22225">
                    <a:solidFill>
                      <a:srgbClr val="000000"/>
                    </a:solidFill>
                    <a:miter lim="800000"/>
                    <a:headEnd/>
                    <a:tailEnd/>
                  </a14:hiddenLine>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a:extLst>
                  <a:ext uri="{FF2B5EF4-FFF2-40B4-BE49-F238E27FC236}">
                    <a16:creationId xmlns:a16="http://schemas.microsoft.com/office/drawing/2014/main" id="{4A979801-3C52-4DF3-986F-7AA3ED88B984}"/>
                  </a:ext>
                </a:extLst>
              </p:cNvPr>
              <p:cNvSpPr/>
              <p:nvPr/>
            </p:nvSpPr>
            <p:spPr>
              <a:xfrm>
                <a:off x="2332458" y="3682590"/>
                <a:ext cx="3763466" cy="84837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altLang="ja-JP" sz="2400" b="1" i="1" smtClean="0">
                          <a:latin typeface="Cambria Math" panose="02040503050406030204" pitchFamily="18" charset="0"/>
                        </a:rPr>
                        <m:t>𝑷</m:t>
                      </m:r>
                      <m:d>
                        <m:dPr>
                          <m:ctrlPr>
                            <a:rPr lang="en-US" altLang="ja-JP" sz="2400" b="1" i="1" smtClean="0">
                              <a:latin typeface="Cambria Math" panose="02040503050406030204" pitchFamily="18" charset="0"/>
                            </a:rPr>
                          </m:ctrlPr>
                        </m:dPr>
                        <m:e>
                          <m:r>
                            <a:rPr lang="en-US" altLang="ja-JP" sz="2400" b="1" i="1">
                              <a:latin typeface="Cambria Math" panose="02040503050406030204" pitchFamily="18" charset="0"/>
                            </a:rPr>
                            <m:t>𝒔</m:t>
                          </m:r>
                        </m:e>
                      </m:d>
                      <m:r>
                        <a:rPr lang="en-US" altLang="ja-JP" sz="2400" b="1" i="1" smtClean="0">
                          <a:latin typeface="Cambria Math" panose="020405030504060302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𝜶</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ja-JP" altLang="en-US" sz="1600" b="1" dirty="0"/>
              </a:p>
            </p:txBody>
          </p:sp>
        </mc:Choice>
        <mc:Fallback xmlns="">
          <p:sp>
            <p:nvSpPr>
              <p:cNvPr id="21" name="正方形/長方形 20">
                <a:extLst>
                  <a:ext uri="{FF2B5EF4-FFF2-40B4-BE49-F238E27FC236}">
                    <a16:creationId xmlns:a16="http://schemas.microsoft.com/office/drawing/2014/main" id="{4A979801-3C52-4DF3-986F-7AA3ED88B984}"/>
                  </a:ext>
                </a:extLst>
              </p:cNvPr>
              <p:cNvSpPr>
                <a:spLocks noRot="1" noChangeAspect="1" noMove="1" noResize="1" noEditPoints="1" noAdjustHandles="1" noChangeArrowheads="1" noChangeShapeType="1" noTextEdit="1"/>
              </p:cNvSpPr>
              <p:nvPr/>
            </p:nvSpPr>
            <p:spPr>
              <a:xfrm>
                <a:off x="2332458" y="3682590"/>
                <a:ext cx="3763466" cy="848374"/>
              </a:xfrm>
              <a:prstGeom prst="rect">
                <a:avLst/>
              </a:prstGeom>
              <a:blipFill>
                <a:blip r:embed="rId8"/>
                <a:stretch>
                  <a:fillRect/>
                </a:stretch>
              </a:blipFill>
            </p:spPr>
            <p:txBody>
              <a:bodyPr/>
              <a:lstStyle/>
              <a:p>
                <a:r>
                  <a:rPr lang="ja-JP" altLang="en-US">
                    <a:noFill/>
                  </a:rPr>
                  <a:t> </a:t>
                </a:r>
              </a:p>
            </p:txBody>
          </p:sp>
        </mc:Fallback>
      </mc:AlternateContent>
      <p:sp>
        <p:nvSpPr>
          <p:cNvPr id="22" name="テキスト ボックス 6">
            <a:extLst>
              <a:ext uri="{FF2B5EF4-FFF2-40B4-BE49-F238E27FC236}">
                <a16:creationId xmlns:a16="http://schemas.microsoft.com/office/drawing/2014/main" id="{2DF7013C-BD71-492E-8002-DD7E5BB55DB9}"/>
              </a:ext>
            </a:extLst>
          </p:cNvPr>
          <p:cNvSpPr txBox="1">
            <a:spLocks noChangeArrowheads="1"/>
          </p:cNvSpPr>
          <p:nvPr/>
        </p:nvSpPr>
        <p:spPr bwMode="auto">
          <a:xfrm>
            <a:off x="6361044" y="3370131"/>
            <a:ext cx="26018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400" b="1" i="1" dirty="0" err="1">
                <a:latin typeface="Times New Roman" panose="02020603050405020304" pitchFamily="18" charset="0"/>
                <a:cs typeface="Times New Roman" panose="02020603050405020304" pitchFamily="18" charset="0"/>
              </a:rPr>
              <a:t>ω</a:t>
            </a:r>
            <a:r>
              <a:rPr lang="en-US" altLang="ja-JP" sz="1400" b="1" i="1" dirty="0" err="1">
                <a:latin typeface="Times New Roman" panose="02020603050405020304" pitchFamily="18" charset="0"/>
                <a:cs typeface="Times New Roman" panose="02020603050405020304" pitchFamily="18" charset="0"/>
              </a:rPr>
              <a:t>n</a:t>
            </a:r>
            <a:r>
              <a:rPr lang="ja-JP" altLang="en-US" sz="2400" b="1" dirty="0">
                <a:latin typeface="Arial" charset="0"/>
              </a:rPr>
              <a:t>：固有角振動数</a:t>
            </a:r>
            <a:endParaRPr lang="en-US" altLang="ja-JP" sz="2400" b="1" dirty="0">
              <a:latin typeface="Arial" charset="0"/>
            </a:endParaRPr>
          </a:p>
          <a:p>
            <a:pPr eaLnBrk="1" hangingPunct="1">
              <a:spcBef>
                <a:spcPct val="0"/>
              </a:spcBef>
              <a:buFontTx/>
              <a:buNone/>
            </a:pPr>
            <a:r>
              <a:rPr lang="en-US" altLang="ja-JP" sz="2400" b="1" i="1" dirty="0">
                <a:latin typeface="Times New Roman" panose="02020603050405020304" pitchFamily="18" charset="0"/>
                <a:cs typeface="Times New Roman" panose="02020603050405020304" pitchFamily="18" charset="0"/>
              </a:rPr>
              <a:t>ζ</a:t>
            </a:r>
            <a:r>
              <a:rPr lang="ja-JP" altLang="en-US" sz="2400" b="1" dirty="0">
                <a:latin typeface="Arial" charset="0"/>
              </a:rPr>
              <a:t>：減衰比</a:t>
            </a:r>
            <a:endParaRPr lang="en-US" altLang="ja-JP" sz="2400" b="1" dirty="0">
              <a:latin typeface="Arial" charset="0"/>
            </a:endParaRPr>
          </a:p>
          <a:p>
            <a:pPr eaLnBrk="1" hangingPunct="1">
              <a:spcBef>
                <a:spcPct val="0"/>
              </a:spcBef>
              <a:buFontTx/>
              <a:buNone/>
            </a:pPr>
            <a:r>
              <a:rPr lang="en-US" altLang="ja-JP" sz="2400" b="1" i="1" dirty="0">
                <a:latin typeface="Times New Roman" panose="02020603050405020304" pitchFamily="18" charset="0"/>
                <a:cs typeface="Times New Roman" panose="02020603050405020304" pitchFamily="18" charset="0"/>
              </a:rPr>
              <a:t>r</a:t>
            </a:r>
            <a:r>
              <a:rPr lang="ja-JP" altLang="en-US" sz="2400" b="1" dirty="0">
                <a:latin typeface="Arial" charset="0"/>
              </a:rPr>
              <a:t>：慣性比</a:t>
            </a:r>
            <a:endParaRPr lang="en-US" altLang="ja-JP" sz="2400" b="1" dirty="0">
              <a:latin typeface="Arial" charset="0"/>
            </a:endParaRPr>
          </a:p>
          <a:p>
            <a:pPr eaLnBrk="1" hangingPunct="1">
              <a:spcBef>
                <a:spcPct val="0"/>
              </a:spcBef>
              <a:buFontTx/>
              <a:buNone/>
            </a:pPr>
            <a:r>
              <a:rPr lang="en-US" altLang="ja-JP" sz="2400" b="1" i="1" dirty="0">
                <a:latin typeface="Times New Roman" panose="02020603050405020304" pitchFamily="18" charset="0"/>
                <a:cs typeface="Times New Roman" panose="02020603050405020304" pitchFamily="18" charset="0"/>
              </a:rPr>
              <a:t>α</a:t>
            </a:r>
            <a:r>
              <a:rPr lang="ja-JP" altLang="en-US" sz="2400" b="1" i="1" dirty="0">
                <a:latin typeface="Arial" charset="0"/>
              </a:rPr>
              <a:t>　</a:t>
            </a:r>
            <a:r>
              <a:rPr lang="ja-JP" altLang="en-US" sz="2400" b="1" dirty="0">
                <a:latin typeface="Arial" charset="0"/>
              </a:rPr>
              <a:t>：実数</a:t>
            </a:r>
            <a:endParaRPr lang="en-US" altLang="ja-JP" sz="2400" b="1" dirty="0">
              <a:latin typeface="Arial" charset="0"/>
            </a:endParaRPr>
          </a:p>
        </p:txBody>
      </p:sp>
    </p:spTree>
    <p:extLst>
      <p:ext uri="{BB962C8B-B14F-4D97-AF65-F5344CB8AC3E}">
        <p14:creationId xmlns:p14="http://schemas.microsoft.com/office/powerpoint/2010/main" val="26754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 y="0"/>
            <a:ext cx="8746953" cy="720725"/>
          </a:xfrm>
        </p:spPr>
        <p:txBody>
          <a:bodyPr rtlCol="0">
            <a:noAutofit/>
          </a:bodyPr>
          <a:lstStyle/>
          <a:p>
            <a:pPr>
              <a:defRPr/>
            </a:pPr>
            <a:r>
              <a:rPr lang="ja-JP" altLang="en-US" sz="3600" b="1" dirty="0">
                <a:latin typeface="+mj-ea"/>
              </a:rPr>
              <a:t>シミュレーション結果</a:t>
            </a:r>
            <a:r>
              <a:rPr lang="ja-JP" altLang="en-US" sz="3600" b="1" dirty="0" err="1">
                <a:latin typeface="+mj-ea"/>
              </a:rPr>
              <a:t>ー</a:t>
            </a:r>
            <a:r>
              <a:rPr lang="ja-JP" altLang="en-US" sz="3600" b="1" dirty="0">
                <a:latin typeface="+mj-ea"/>
              </a:rPr>
              <a:t>制御系の安定性</a:t>
            </a:r>
            <a:r>
              <a:rPr lang="ja-JP" altLang="en-US" sz="3600" b="1" dirty="0" err="1">
                <a:latin typeface="+mj-ea"/>
              </a:rPr>
              <a:t>ー</a:t>
            </a:r>
            <a:r>
              <a:rPr lang="ja-JP" altLang="en-US" sz="3600" b="1" dirty="0">
                <a:latin typeface="+mj-ea"/>
              </a:rPr>
              <a:t>　</a:t>
            </a:r>
          </a:p>
        </p:txBody>
      </p:sp>
      <p:sp>
        <p:nvSpPr>
          <p:cNvPr id="7"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0" y="567707"/>
            <a:ext cx="8746953" cy="83099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b="1" dirty="0">
                <a:latin typeface="Times New Roman" panose="02020603050405020304" pitchFamily="18" charset="0"/>
                <a:ea typeface="Tahoma" panose="020B0604030504040204" pitchFamily="34" charset="0"/>
                <a:cs typeface="Times New Roman" panose="02020603050405020304" pitchFamily="18" charset="0"/>
              </a:rPr>
              <a:t>PI</a:t>
            </a:r>
            <a:r>
              <a:rPr lang="ja-JP" altLang="en-US" sz="2400" b="1" dirty="0">
                <a:cs typeface="Arial" panose="020B0604020202020204" pitchFamily="34" charset="0"/>
              </a:rPr>
              <a:t>ゲイン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en-US" altLang="ja-JP" sz="2400" b="1" dirty="0">
                <a:latin typeface="Times New Roman" panose="02020603050405020304" pitchFamily="18" charset="0"/>
                <a:cs typeface="Times New Roman" panose="02020603050405020304" pitchFamily="18" charset="0"/>
              </a:rPr>
              <a:t> -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 </a:t>
            </a:r>
            <a:r>
              <a:rPr lang="ja-JP" altLang="en-US" sz="2400" b="1" dirty="0">
                <a:cs typeface="Arial" panose="020B0604020202020204" pitchFamily="34" charset="0"/>
              </a:rPr>
              <a:t>平面） に関する安定条件を調査</a:t>
            </a:r>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モデル：</a:t>
            </a:r>
            <a:r>
              <a:rPr lang="en-US" altLang="ja-JP" sz="2400" b="1" i="1" dirty="0">
                <a:latin typeface="Times New Roman" panose="02020603050405020304" pitchFamily="18" charset="0"/>
                <a:cs typeface="Times New Roman" panose="02020603050405020304" pitchFamily="18" charset="0"/>
              </a:rPr>
              <a:t> P</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s</a:t>
            </a:r>
            <a:r>
              <a:rPr lang="ja-JP" altLang="en-US" sz="2400" b="1" dirty="0">
                <a:latin typeface="Times New Roman" panose="02020603050405020304" pitchFamily="18" charset="0"/>
                <a:cs typeface="Times New Roman" panose="02020603050405020304" pitchFamily="18" charset="0"/>
              </a:rPr>
              <a:t>）（三次系）</a:t>
            </a:r>
            <a:endParaRPr lang="en-US" altLang="ja-JP" sz="24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13" name="テキスト ボックス 12"/>
              <p:cNvSpPr txBox="1"/>
              <p:nvPr/>
            </p:nvSpPr>
            <p:spPr>
              <a:xfrm>
                <a:off x="5513769" y="2756447"/>
                <a:ext cx="3499191" cy="1137619"/>
              </a:xfrm>
              <a:prstGeom prst="rect">
                <a:avLst/>
              </a:prstGeom>
              <a:noFill/>
            </p:spPr>
            <p:txBody>
              <a:bodyPr wrap="square" lIns="0" tIns="0" rIns="0" bIns="0" rtlCol="0">
                <a:spAutoFit/>
              </a:bodyPr>
              <a:lstStyle/>
              <a:p>
                <a:r>
                  <a:rPr kumimoji="1"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kumimoji="1" lang="ja-JP" altLang="en-US" sz="2400" b="1" dirty="0">
                    <a:latin typeface="ＭＳ Ｐゴシック" panose="020B0600070205080204" pitchFamily="50" charset="-128"/>
                    <a:ea typeface="ＭＳ Ｐゴシック" panose="020B0600070205080204" pitchFamily="50" charset="-128"/>
                  </a:rPr>
                  <a:t>○</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：安定</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2400" b="1" dirty="0">
                    <a:solidFill>
                      <a:schemeClr val="accent1"/>
                    </a:solidFill>
                    <a:latin typeface="ＭＳ Ｐゴシック" panose="020B0600070205080204" pitchFamily="50" charset="-128"/>
                    <a:ea typeface="ＭＳ Ｐゴシック" panose="020B0600070205080204" pitchFamily="50" charset="-128"/>
                  </a:rPr>
                  <a:t>青</a:t>
                </a:r>
                <a:r>
                  <a:rPr kumimoji="1" lang="en-US" altLang="ja-JP" sz="2400" b="1" dirty="0">
                    <a:latin typeface="ＭＳ Ｐゴシック" panose="020B0600070205080204" pitchFamily="50" charset="-128"/>
                    <a:ea typeface="ＭＳ Ｐゴシック" panose="020B0600070205080204" pitchFamily="50" charset="-128"/>
                  </a:rPr>
                  <a:t>×</a:t>
                </a: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：不安定</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黒線：</a:t>
                </a:r>
                <a14:m>
                  <m:oMath xmlns:m="http://schemas.openxmlformats.org/officeDocument/2006/math">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𝑰</m:t>
                        </m:r>
                      </m:sub>
                    </m:sSub>
                    <m:r>
                      <a:rPr lang="en-US" altLang="ja-JP" sz="2400" b="1" i="1">
                        <a:latin typeface="Cambria Math" panose="02040503050406030204" pitchFamily="18" charset="0"/>
                      </a:rPr>
                      <m:t>=</m:t>
                    </m:r>
                    <m:sSub>
                      <m:sSubPr>
                        <m:ctrlPr>
                          <a:rPr lang="en-US" altLang="ja-JP" sz="2400" b="1" i="1">
                            <a:latin typeface="Cambria Math" panose="02040503050406030204" pitchFamily="18" charset="0"/>
                          </a:rPr>
                        </m:ctrlPr>
                      </m:sSubPr>
                      <m:e>
                        <m:r>
                          <a:rPr lang="ja-JP" altLang="en-US" sz="2400" b="1" i="1">
                            <a:latin typeface="Cambria Math" panose="02040503050406030204" pitchFamily="18" charset="0"/>
                          </a:rPr>
                          <m:t>𝝎</m:t>
                        </m:r>
                      </m:e>
                      <m:sub>
                        <m:r>
                          <a:rPr lang="en-US" altLang="ja-JP" sz="2400" b="1" i="1">
                            <a:latin typeface="Cambria Math" panose="02040503050406030204" pitchFamily="18" charset="0"/>
                          </a:rPr>
                          <m:t>𝒇</m:t>
                        </m:r>
                      </m:sub>
                    </m:sSub>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𝑲</m:t>
                        </m:r>
                      </m:e>
                      <m:sub>
                        <m:r>
                          <a:rPr lang="en-US" altLang="ja-JP" sz="2400" b="1" i="1">
                            <a:latin typeface="Cambria Math" panose="02040503050406030204" pitchFamily="18" charset="0"/>
                          </a:rPr>
                          <m:t>𝑷</m:t>
                        </m:r>
                      </m:sub>
                    </m:sSub>
                  </m:oMath>
                </a14:m>
                <a:endParaRPr kumimoji="1" lang="ja-JP" altLang="en-US" sz="2400" b="1" dirty="0">
                  <a:solidFill>
                    <a:schemeClr val="tx1"/>
                  </a:solidFill>
                  <a:latin typeface="ＭＳ Ｐゴシック" panose="020B0600070205080204" pitchFamily="50" charset="-128"/>
                  <a:ea typeface="ＭＳ Ｐゴシック" panose="020B0600070205080204" pitchFamily="50" charset="-128"/>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513769" y="2756447"/>
                <a:ext cx="3499191" cy="1137619"/>
              </a:xfrm>
              <a:prstGeom prst="rect">
                <a:avLst/>
              </a:prstGeom>
              <a:blipFill>
                <a:blip r:embed="rId3"/>
                <a:stretch>
                  <a:fillRect l="-5217" t="-8021" b="-11230"/>
                </a:stretch>
              </a:blipFill>
            </p:spPr>
            <p:txBody>
              <a:bodyPr/>
              <a:lstStyle/>
              <a:p>
                <a:r>
                  <a:rPr lang="ja-JP" altLang="en-US">
                    <a:noFill/>
                  </a:rPr>
                  <a:t> </a:t>
                </a:r>
              </a:p>
            </p:txBody>
          </p:sp>
        </mc:Fallback>
      </mc:AlternateContent>
      <p:sp>
        <p:nvSpPr>
          <p:cNvPr id="14" name="スライド番号プレースホルダー 13"/>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28</a:t>
            </a:fld>
            <a:endParaRPr kumimoji="1" lang="ja-JP" altLang="en-US" dirty="0"/>
          </a:p>
        </p:txBody>
      </p:sp>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6273" t="4803" r="6454" b="3762"/>
          <a:stretch/>
        </p:blipFill>
        <p:spPr>
          <a:xfrm>
            <a:off x="58192" y="1526216"/>
            <a:ext cx="4760889" cy="3486360"/>
          </a:xfrm>
          <a:prstGeom prst="rect">
            <a:avLst/>
          </a:prstGeom>
        </p:spPr>
      </p:pic>
      <mc:AlternateContent xmlns:mc="http://schemas.openxmlformats.org/markup-compatibility/2006" xmlns:a14="http://schemas.microsoft.com/office/drawing/2010/main">
        <mc:Choice Requires="a14">
          <p:sp>
            <p:nvSpPr>
              <p:cNvPr id="12" name="テキスト ボックス 11"/>
              <p:cNvSpPr txBox="1"/>
              <p:nvPr/>
            </p:nvSpPr>
            <p:spPr>
              <a:xfrm>
                <a:off x="1297715" y="5003086"/>
                <a:ext cx="2135585" cy="404341"/>
              </a:xfrm>
              <a:prstGeom prst="rect">
                <a:avLst/>
              </a:prstGeom>
              <a:noFill/>
            </p:spPr>
            <p:txBody>
              <a:bodyPr wrap="none" lIns="0" tIns="0" rIns="0" bIns="0" rtlCol="0">
                <a:spAutoFit/>
              </a:bodyPr>
              <a:lstStyle/>
              <a:p>
                <a14:m>
                  <m:oMath xmlns:m="http://schemas.openxmlformats.org/officeDocument/2006/math">
                    <m:sSub>
                      <m:sSubPr>
                        <m:ctrlPr>
                          <a:rPr kumimoji="1" lang="en-US" altLang="ja-JP" sz="2400" b="1" i="1" smtClean="0">
                            <a:latin typeface="Cambria Math" panose="02040503050406030204" pitchFamily="18" charset="0"/>
                          </a:rPr>
                        </m:ctrlPr>
                      </m:sSubPr>
                      <m:e>
                        <m:r>
                          <a:rPr kumimoji="1" lang="ja-JP" altLang="en-US" sz="2400" b="1" i="1" smtClean="0">
                            <a:latin typeface="Cambria Math" panose="02040503050406030204" pitchFamily="18" charset="0"/>
                          </a:rPr>
                          <m:t>𝝎</m:t>
                        </m:r>
                      </m:e>
                      <m:sub>
                        <m:r>
                          <a:rPr kumimoji="1" lang="en-US" altLang="ja-JP" sz="2400" b="1" i="1" smtClean="0">
                            <a:latin typeface="Cambria Math" panose="02040503050406030204" pitchFamily="18" charset="0"/>
                          </a:rPr>
                          <m:t>𝒇</m:t>
                        </m:r>
                      </m:sub>
                    </m:sSub>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𝟏</m:t>
                    </m:r>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𝟎</m:t>
                    </m:r>
                  </m:oMath>
                </a14:m>
                <a:r>
                  <a:rPr kumimoji="1" lang="en-US" altLang="ja-JP" sz="2400" b="1" dirty="0">
                    <a:latin typeface="Times New Roman" panose="02020603050405020304" pitchFamily="18" charset="0"/>
                    <a:cs typeface="Times New Roman" panose="02020603050405020304" pitchFamily="18" charset="0"/>
                  </a:rPr>
                  <a:t>[rad/s]</a:t>
                </a:r>
                <a:endParaRPr kumimoji="1" lang="ja-JP" altLang="en-US" sz="2400" b="1" dirty="0">
                  <a:latin typeface="Times New Roman" panose="02020603050405020304" pitchFamily="18" charset="0"/>
                  <a:cs typeface="Times New Roman" panose="02020603050405020304" pitchFamily="18" charset="0"/>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297715" y="5003086"/>
                <a:ext cx="2135585" cy="404341"/>
              </a:xfrm>
              <a:prstGeom prst="rect">
                <a:avLst/>
              </a:prstGeom>
              <a:blipFill>
                <a:blip r:embed="rId5"/>
                <a:stretch>
                  <a:fillRect l="-3714" t="-24242" r="-7714" b="-36364"/>
                </a:stretch>
              </a:blipFill>
            </p:spPr>
            <p:txBody>
              <a:bodyPr/>
              <a:lstStyle/>
              <a:p>
                <a:r>
                  <a:rPr lang="ja-JP" altLang="en-US">
                    <a:noFill/>
                  </a:rPr>
                  <a:t> </a:t>
                </a:r>
              </a:p>
            </p:txBody>
          </p:sp>
        </mc:Fallback>
      </mc:AlternateContent>
      <p:sp>
        <p:nvSpPr>
          <p:cNvPr id="15" name="テキスト ボックス 14"/>
          <p:cNvSpPr txBox="1"/>
          <p:nvPr/>
        </p:nvSpPr>
        <p:spPr>
          <a:xfrm>
            <a:off x="-131040" y="5752376"/>
            <a:ext cx="9144000" cy="738664"/>
          </a:xfrm>
          <a:prstGeom prst="rect">
            <a:avLst/>
          </a:prstGeom>
          <a:noFill/>
        </p:spPr>
        <p:txBody>
          <a:bodyPr wrap="square" lIns="0" tIns="0" rIns="0" bIns="0" rtlCol="0">
            <a:spAutoFit/>
          </a:bodyPr>
          <a:lstStyle/>
          <a:p>
            <a:pPr algn="ctr"/>
            <a:r>
              <a:rPr kumimoji="1" lang="ja-JP" altLang="en-US" sz="2400" b="1" dirty="0">
                <a:latin typeface="ＭＳ Ｐゴシック" panose="020B0600070205080204" pitchFamily="50" charset="-128"/>
                <a:ea typeface="ＭＳ Ｐゴシック" panose="020B0600070205080204" pitchFamily="50" charset="-128"/>
              </a:rPr>
              <a:t>概ね黒線の下側の領域でシステムは安定</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実験結果と整合するシミュレーション結果</a:t>
            </a:r>
          </a:p>
        </p:txBody>
      </p:sp>
    </p:spTree>
    <p:extLst>
      <p:ext uri="{BB962C8B-B14F-4D97-AF65-F5344CB8AC3E}">
        <p14:creationId xmlns:p14="http://schemas.microsoft.com/office/powerpoint/2010/main" val="394110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 y="0"/>
            <a:ext cx="8746953" cy="720725"/>
          </a:xfrm>
        </p:spPr>
        <p:txBody>
          <a:bodyPr rtlCol="0">
            <a:noAutofit/>
          </a:bodyPr>
          <a:lstStyle/>
          <a:p>
            <a:pPr>
              <a:defRPr/>
            </a:pPr>
            <a:r>
              <a:rPr lang="en-US" altLang="ja-JP" sz="3600" b="1" dirty="0">
                <a:latin typeface="Times New Roman" panose="02020603050405020304" pitchFamily="18" charset="0"/>
                <a:cs typeface="Times New Roman" panose="02020603050405020304" pitchFamily="18" charset="0"/>
              </a:rPr>
              <a:t>HPF</a:t>
            </a:r>
            <a:r>
              <a:rPr lang="ja-JP" altLang="en-US" sz="3600" b="1" dirty="0">
                <a:latin typeface="+mj-ea"/>
              </a:rPr>
              <a:t>による位相進み　</a:t>
            </a:r>
          </a:p>
        </p:txBody>
      </p:sp>
      <p:sp>
        <p:nvSpPr>
          <p:cNvPr id="7"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0" y="567707"/>
            <a:ext cx="8746953" cy="83099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cs typeface="Arial" panose="020B0604020202020204" pitchFamily="34" charset="0"/>
              </a:rPr>
              <a:t>開ループ系の周波数応答</a:t>
            </a:r>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モデル：</a:t>
            </a:r>
            <a:r>
              <a:rPr lang="en-US" altLang="ja-JP" sz="2400" b="1" i="1" dirty="0">
                <a:latin typeface="Times New Roman" panose="02020603050405020304" pitchFamily="18" charset="0"/>
                <a:cs typeface="Times New Roman" panose="02020603050405020304" pitchFamily="18" charset="0"/>
              </a:rPr>
              <a:t>P</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s</a:t>
            </a:r>
            <a:r>
              <a:rPr lang="ja-JP" altLang="en-US" sz="2400" b="1" dirty="0">
                <a:latin typeface="Times New Roman" panose="02020603050405020304" pitchFamily="18" charset="0"/>
                <a:cs typeface="Times New Roman" panose="02020603050405020304" pitchFamily="18" charset="0"/>
              </a:rPr>
              <a:t>）（三次系）</a:t>
            </a:r>
            <a:endParaRPr lang="en-US" altLang="ja-JP" sz="2400" b="1" dirty="0">
              <a:cs typeface="Arial" panose="020B0604020202020204" pitchFamily="34" charset="0"/>
            </a:endParaRPr>
          </a:p>
        </p:txBody>
      </p:sp>
      <p:sp>
        <p:nvSpPr>
          <p:cNvPr id="14" name="スライド番号プレースホルダー 13"/>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29</a:t>
            </a:fld>
            <a:endParaRPr kumimoji="1" lang="ja-JP" altLang="en-US" dirty="0"/>
          </a:p>
        </p:txBody>
      </p:sp>
      <p:sp>
        <p:nvSpPr>
          <p:cNvPr id="15" name="テキスト ボックス 14"/>
          <p:cNvSpPr txBox="1"/>
          <p:nvPr/>
        </p:nvSpPr>
        <p:spPr>
          <a:xfrm>
            <a:off x="-51359" y="5754211"/>
            <a:ext cx="9144000" cy="738664"/>
          </a:xfrm>
          <a:prstGeom prst="rect">
            <a:avLst/>
          </a:prstGeom>
          <a:noFill/>
        </p:spPr>
        <p:txBody>
          <a:bodyPr wrap="square" lIns="0" tIns="0" rIns="0" bIns="0" rtlCol="0">
            <a:spAutoFit/>
          </a:bodyP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カットオフ周波数が高くなるシステムの位相が進む</a:t>
            </a:r>
            <a:endParaRPr kumimoji="1" lang="en-US" altLang="ja-JP" sz="2400" b="1"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2400" b="1" dirty="0">
                <a:latin typeface="ＭＳ Ｐゴシック" panose="020B0600070205080204" pitchFamily="50" charset="-128"/>
                <a:ea typeface="ＭＳ Ｐゴシック" panose="020B0600070205080204" pitchFamily="50" charset="-128"/>
              </a:rPr>
              <a:t>推定される周波数も高くなる</a:t>
            </a:r>
            <a:endParaRPr kumimoji="1" lang="en-US" altLang="ja-JP" sz="2400" b="1" dirty="0">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7363" t="5028" r="7909" b="4773"/>
          <a:stretch/>
        </p:blipFill>
        <p:spPr>
          <a:xfrm>
            <a:off x="78084" y="1320906"/>
            <a:ext cx="5723467" cy="4354011"/>
          </a:xfrm>
          <a:prstGeom prst="rect">
            <a:avLst/>
          </a:prstGeom>
        </p:spPr>
      </p:pic>
      <p:pic>
        <p:nvPicPr>
          <p:cNvPr id="5" name="図 4"/>
          <p:cNvPicPr>
            <a:picLocks noChangeAspect="1"/>
          </p:cNvPicPr>
          <p:nvPr/>
        </p:nvPicPr>
        <p:blipFill rotWithShape="1">
          <a:blip r:embed="rId4">
            <a:extLst>
              <a:ext uri="{28A0092B-C50C-407E-A947-70E740481C1C}">
                <a14:useLocalDpi xmlns:a14="http://schemas.microsoft.com/office/drawing/2010/main" val="0"/>
              </a:ext>
            </a:extLst>
          </a:blip>
          <a:srcRect l="7818" t="4646" r="8363" b="4309"/>
          <a:stretch/>
        </p:blipFill>
        <p:spPr>
          <a:xfrm>
            <a:off x="54437" y="1319071"/>
            <a:ext cx="5747114" cy="4355846"/>
          </a:xfrm>
          <a:prstGeom prst="rect">
            <a:avLst/>
          </a:prstGeom>
        </p:spPr>
      </p:pic>
      <p:sp>
        <p:nvSpPr>
          <p:cNvPr id="11" name="正方形/長方形 10"/>
          <p:cNvSpPr/>
          <p:nvPr/>
        </p:nvSpPr>
        <p:spPr>
          <a:xfrm>
            <a:off x="6042620" y="2905142"/>
            <a:ext cx="2960063" cy="1200329"/>
          </a:xfrm>
          <a:prstGeom prst="rect">
            <a:avLst/>
          </a:prstGeom>
          <a:solidFill>
            <a:schemeClr val="bg1"/>
          </a:solidFill>
        </p:spPr>
        <p:txBody>
          <a:bodyPr wrap="square">
            <a:spAutoFit/>
          </a:bodyPr>
          <a:lstStyle/>
          <a:p>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HPF</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のカット周波数</a:t>
            </a:r>
            <a:endPar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endParaRPr>
          </a:p>
          <a:p>
            <a:r>
              <a:rPr lang="ja-JP" altLang="en-US" sz="24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赤</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線：</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0.3[rad/s]</a:t>
            </a:r>
            <a:r>
              <a:rPr lang="ja-JP" altLang="en-US" sz="2400" b="1" i="1" dirty="0">
                <a:latin typeface="Times New Roman" panose="02020603050405020304" pitchFamily="18" charset="0"/>
                <a:ea typeface="ＭＳ Ｐゴシック" panose="020B0600070205080204" pitchFamily="50" charset="-128"/>
                <a:cs typeface="Times New Roman" panose="02020603050405020304" pitchFamily="18" charset="0"/>
              </a:rPr>
              <a:t>　</a:t>
            </a:r>
            <a:endPar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endParaRPr>
          </a:p>
          <a:p>
            <a:r>
              <a:rPr lang="ja-JP" altLang="en-US" sz="2400" b="1" dirty="0">
                <a:solidFill>
                  <a:srgbClr val="0070C0"/>
                </a:solidFill>
                <a:latin typeface="Times New Roman" panose="02020603050405020304" pitchFamily="18" charset="0"/>
                <a:ea typeface="ＭＳ Ｐゴシック" panose="020B0600070205080204" pitchFamily="50" charset="-128"/>
                <a:cs typeface="Times New Roman" panose="02020603050405020304" pitchFamily="18" charset="0"/>
              </a:rPr>
              <a:t>青</a:t>
            </a:r>
            <a:r>
              <a:rPr lang="ja-JP" altLang="en-US" sz="2400" b="1" dirty="0">
                <a:latin typeface="Times New Roman" panose="02020603050405020304" pitchFamily="18" charset="0"/>
                <a:ea typeface="ＭＳ Ｐゴシック" panose="020B0600070205080204" pitchFamily="50" charset="-128"/>
                <a:cs typeface="Times New Roman" panose="02020603050405020304" pitchFamily="18" charset="0"/>
              </a:rPr>
              <a:t>線：</a:t>
            </a:r>
            <a:r>
              <a:rPr lang="en-US" altLang="ja-JP" sz="2400" b="1" dirty="0">
                <a:latin typeface="Times New Roman" panose="02020603050405020304" pitchFamily="18" charset="0"/>
                <a:ea typeface="ＭＳ Ｐゴシック" panose="020B0600070205080204" pitchFamily="50" charset="-128"/>
                <a:cs typeface="Times New Roman" panose="02020603050405020304" pitchFamily="18" charset="0"/>
              </a:rPr>
              <a:t>3.0[rad/s]</a:t>
            </a:r>
            <a:endPar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5165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eaLnBrk="1" fontAlgn="auto" hangingPunct="1">
              <a:spcAft>
                <a:spcPts val="0"/>
              </a:spcAft>
              <a:defRPr/>
            </a:pPr>
            <a:r>
              <a:rPr lang="ja-JP" altLang="en-US" sz="3600" b="1" dirty="0">
                <a:latin typeface="+mj-ea"/>
              </a:rPr>
              <a:t>共振周波数の推定法　</a:t>
            </a:r>
          </a:p>
        </p:txBody>
      </p:sp>
      <p:sp>
        <p:nvSpPr>
          <p:cNvPr id="27" name="正方形/長方形 9"/>
          <p:cNvSpPr>
            <a:spLocks noChangeArrowheads="1"/>
          </p:cNvSpPr>
          <p:nvPr/>
        </p:nvSpPr>
        <p:spPr bwMode="auto">
          <a:xfrm>
            <a:off x="0" y="794040"/>
            <a:ext cx="6681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推定法</a:t>
            </a:r>
            <a:r>
              <a:rPr lang="en-US" altLang="ja-JP" sz="2400" b="1" dirty="0">
                <a:latin typeface="Times New Roman" panose="02020603050405020304" pitchFamily="18" charset="0"/>
                <a:cs typeface="Times New Roman" panose="02020603050405020304" pitchFamily="18" charset="0"/>
              </a:rPr>
              <a:t>1</a:t>
            </a:r>
            <a:r>
              <a:rPr lang="ja-JP" altLang="en-US" sz="2400" b="1" dirty="0"/>
              <a:t>：周波数応答計測</a:t>
            </a:r>
            <a:endParaRPr lang="en-US" altLang="ja-JP" sz="2400" b="1" dirty="0"/>
          </a:p>
        </p:txBody>
      </p:sp>
      <p:sp>
        <p:nvSpPr>
          <p:cNvPr id="23" name="正方形/長方形 9">
            <a:extLst>
              <a:ext uri="{FF2B5EF4-FFF2-40B4-BE49-F238E27FC236}">
                <a16:creationId xmlns:a16="http://schemas.microsoft.com/office/drawing/2014/main" id="{FCFC114B-5127-4ABA-ABAD-DC4C8A2DFE51}"/>
              </a:ext>
            </a:extLst>
          </p:cNvPr>
          <p:cNvSpPr>
            <a:spLocks noChangeArrowheads="1"/>
          </p:cNvSpPr>
          <p:nvPr/>
        </p:nvSpPr>
        <p:spPr bwMode="auto">
          <a:xfrm>
            <a:off x="0" y="1783738"/>
            <a:ext cx="10063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内容</a:t>
            </a:r>
            <a:r>
              <a:rPr lang="en-US" altLang="ja-JP" sz="2400" b="1" dirty="0"/>
              <a:t>】</a:t>
            </a:r>
          </a:p>
          <a:p>
            <a:pPr eaLnBrk="1" hangingPunct="1">
              <a:spcBef>
                <a:spcPct val="0"/>
              </a:spcBef>
              <a:buFontTx/>
              <a:buNone/>
            </a:pPr>
            <a:r>
              <a:rPr lang="ja-JP" altLang="en-US" sz="2400" b="1" dirty="0"/>
              <a:t>周波数を掃引しながら，装置を加振させ周波数特性を計測</a:t>
            </a:r>
            <a:endParaRPr lang="en-US" altLang="ja-JP" sz="2400" b="1" dirty="0"/>
          </a:p>
        </p:txBody>
      </p:sp>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3165104"/>
            <a:ext cx="10063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利点</a:t>
            </a:r>
            <a:r>
              <a:rPr lang="en-US" altLang="ja-JP" sz="2400" b="1" dirty="0"/>
              <a:t>】</a:t>
            </a:r>
          </a:p>
          <a:p>
            <a:pPr eaLnBrk="1" hangingPunct="1">
              <a:spcBef>
                <a:spcPct val="0"/>
              </a:spcBef>
              <a:buFontTx/>
              <a:buNone/>
            </a:pPr>
            <a:r>
              <a:rPr lang="ja-JP" altLang="en-US" sz="2400" b="1" dirty="0"/>
              <a:t>共振周波数の値を</a:t>
            </a:r>
            <a:r>
              <a:rPr lang="ja-JP" altLang="en-US" sz="2400" b="1" dirty="0">
                <a:solidFill>
                  <a:srgbClr val="FF0000"/>
                </a:solidFill>
              </a:rPr>
              <a:t>直読</a:t>
            </a:r>
            <a:r>
              <a:rPr lang="ja-JP" altLang="en-US" sz="2400" b="1" dirty="0"/>
              <a:t>できる</a:t>
            </a:r>
            <a:endParaRPr lang="en-US" altLang="ja-JP" sz="2400" b="1" dirty="0"/>
          </a:p>
        </p:txBody>
      </p:sp>
      <p:sp>
        <p:nvSpPr>
          <p:cNvPr id="10" name="正方形/長方形 9">
            <a:extLst>
              <a:ext uri="{FF2B5EF4-FFF2-40B4-BE49-F238E27FC236}">
                <a16:creationId xmlns:a16="http://schemas.microsoft.com/office/drawing/2014/main" id="{4D06F131-26B7-4D5D-9E1B-EBF011CD5F10}"/>
              </a:ext>
            </a:extLst>
          </p:cNvPr>
          <p:cNvSpPr>
            <a:spLocks noChangeArrowheads="1"/>
          </p:cNvSpPr>
          <p:nvPr/>
        </p:nvSpPr>
        <p:spPr bwMode="auto">
          <a:xfrm>
            <a:off x="0" y="4546470"/>
            <a:ext cx="10063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問題点</a:t>
            </a:r>
            <a:r>
              <a:rPr lang="en-US" altLang="ja-JP" sz="2400" b="1" dirty="0"/>
              <a:t>】</a:t>
            </a:r>
          </a:p>
          <a:p>
            <a:pPr eaLnBrk="1" hangingPunct="1">
              <a:spcBef>
                <a:spcPct val="0"/>
              </a:spcBef>
              <a:buFontTx/>
              <a:buNone/>
            </a:pPr>
            <a:r>
              <a:rPr lang="ja-JP" altLang="en-US" sz="2400" b="1" dirty="0"/>
              <a:t>推定精度により，計測に</a:t>
            </a:r>
            <a:r>
              <a:rPr lang="ja-JP" altLang="en-US" sz="2400" b="1" dirty="0">
                <a:solidFill>
                  <a:srgbClr val="FF0000"/>
                </a:solidFill>
              </a:rPr>
              <a:t>時間を要する</a:t>
            </a:r>
            <a:endParaRPr lang="en-US" altLang="ja-JP" sz="2400" b="1" dirty="0">
              <a:solidFill>
                <a:srgbClr val="FF0000"/>
              </a:solidFill>
            </a:endParaRPr>
          </a:p>
          <a:p>
            <a:pPr marL="457200" indent="-457200" eaLnBrk="1" hangingPunct="1">
              <a:spcBef>
                <a:spcPct val="0"/>
              </a:spcBef>
            </a:pPr>
            <a:r>
              <a:rPr lang="ja-JP" altLang="en-US" sz="2400" b="1" dirty="0"/>
              <a:t>周波数の刻み</a:t>
            </a:r>
            <a:endParaRPr lang="en-US" altLang="ja-JP" sz="2400" b="1" dirty="0"/>
          </a:p>
          <a:p>
            <a:pPr marL="457200" indent="-457200" eaLnBrk="1" hangingPunct="1">
              <a:spcBef>
                <a:spcPct val="0"/>
              </a:spcBef>
            </a:pPr>
            <a:r>
              <a:rPr lang="ja-JP" altLang="en-US" sz="2400" b="1" dirty="0"/>
              <a:t>周波数範囲</a:t>
            </a:r>
            <a:endParaRPr lang="en-US" altLang="ja-JP" sz="24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3</a:t>
            </a:fld>
            <a:endParaRPr kumimoji="1" lang="ja-JP" altLang="en-US"/>
          </a:p>
        </p:txBody>
      </p:sp>
      <p:grpSp>
        <p:nvGrpSpPr>
          <p:cNvPr id="8" name="グループ化 7"/>
          <p:cNvGrpSpPr/>
          <p:nvPr/>
        </p:nvGrpSpPr>
        <p:grpSpPr>
          <a:xfrm>
            <a:off x="5321807" y="3677748"/>
            <a:ext cx="3364991" cy="2672817"/>
            <a:chOff x="2457654" y="2890399"/>
            <a:chExt cx="2606468" cy="1934860"/>
          </a:xfrm>
        </p:grpSpPr>
        <p:sp>
          <p:nvSpPr>
            <p:cNvPr id="11" name="楕円 10"/>
            <p:cNvSpPr/>
            <p:nvPr/>
          </p:nvSpPr>
          <p:spPr>
            <a:xfrm>
              <a:off x="4313453" y="4236692"/>
              <a:ext cx="314310" cy="351427"/>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2457654" y="2890399"/>
              <a:ext cx="2606468" cy="1934860"/>
              <a:chOff x="2457654" y="2622234"/>
              <a:chExt cx="2606468" cy="1934860"/>
            </a:xfrm>
          </p:grpSpPr>
          <p:sp>
            <p:nvSpPr>
              <p:cNvPr id="15" name="テキスト ボックス 14"/>
              <p:cNvSpPr txBox="1"/>
              <p:nvPr/>
            </p:nvSpPr>
            <p:spPr>
              <a:xfrm rot="16200000">
                <a:off x="2045725" y="3252593"/>
                <a:ext cx="1152122" cy="328263"/>
              </a:xfrm>
              <a:prstGeom prst="rect">
                <a:avLst/>
              </a:prstGeom>
              <a:noFill/>
            </p:spPr>
            <p:txBody>
              <a:bodyPr wrap="none" rtlCol="0">
                <a:spAutoFit/>
              </a:bodyPr>
              <a:lstStyle/>
              <a:p>
                <a:r>
                  <a:rPr kumimoji="1" lang="ja-JP" altLang="en-US" sz="2400" b="1" dirty="0"/>
                  <a:t>ゲイン</a:t>
                </a:r>
                <a:r>
                  <a:rPr kumimoji="1" lang="en-US" altLang="ja-JP" sz="2400" b="1" dirty="0"/>
                  <a:t>[dB]</a:t>
                </a:r>
                <a:endParaRPr kumimoji="1" lang="ja-JP" altLang="en-US" sz="2400" b="1" dirty="0"/>
              </a:p>
            </p:txBody>
          </p:sp>
          <p:sp>
            <p:nvSpPr>
              <p:cNvPr id="16" name="テキスト ボックス 15"/>
              <p:cNvSpPr txBox="1"/>
              <p:nvPr/>
            </p:nvSpPr>
            <p:spPr>
              <a:xfrm>
                <a:off x="3314151" y="4233754"/>
                <a:ext cx="1145728" cy="323340"/>
              </a:xfrm>
              <a:prstGeom prst="rect">
                <a:avLst/>
              </a:prstGeom>
              <a:noFill/>
            </p:spPr>
            <p:txBody>
              <a:bodyPr wrap="none" rtlCol="0">
                <a:spAutoFit/>
              </a:bodyPr>
              <a:lstStyle/>
              <a:p>
                <a:r>
                  <a:rPr lang="ja-JP" altLang="en-US" sz="2400" b="1" dirty="0"/>
                  <a:t>周波数</a:t>
                </a:r>
                <a:r>
                  <a:rPr lang="en-US" altLang="ja-JP" sz="2400" b="1" dirty="0"/>
                  <a:t>[Hz]</a:t>
                </a:r>
                <a:endParaRPr kumimoji="1" lang="ja-JP" altLang="en-US" sz="2400" b="1" dirty="0"/>
              </a:p>
            </p:txBody>
          </p:sp>
          <p:grpSp>
            <p:nvGrpSpPr>
              <p:cNvPr id="17" name="グループ化 16"/>
              <p:cNvGrpSpPr/>
              <p:nvPr/>
            </p:nvGrpSpPr>
            <p:grpSpPr>
              <a:xfrm>
                <a:off x="2806453" y="2622234"/>
                <a:ext cx="2257669" cy="1545125"/>
                <a:chOff x="2967474" y="2360669"/>
                <a:chExt cx="2257669" cy="1545125"/>
              </a:xfrm>
            </p:grpSpPr>
            <p:cxnSp>
              <p:nvCxnSpPr>
                <p:cNvPr id="18" name="直線矢印コネクタ 17"/>
                <p:cNvCxnSpPr/>
                <p:nvPr/>
              </p:nvCxnSpPr>
              <p:spPr>
                <a:xfrm flipV="1">
                  <a:off x="2967474" y="2360669"/>
                  <a:ext cx="0" cy="1545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967474" y="3905794"/>
                  <a:ext cx="22576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13" name="直線コネクタ 12"/>
            <p:cNvCxnSpPr/>
            <p:nvPr/>
          </p:nvCxnSpPr>
          <p:spPr>
            <a:xfrm flipV="1">
              <a:off x="4461081" y="3237580"/>
              <a:ext cx="0" cy="119794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14" name="フリーフォーム 13"/>
            <p:cNvSpPr/>
            <p:nvPr/>
          </p:nvSpPr>
          <p:spPr>
            <a:xfrm rot="231945">
              <a:off x="2799582" y="3204367"/>
              <a:ext cx="1908515" cy="618877"/>
            </a:xfrm>
            <a:custGeom>
              <a:avLst/>
              <a:gdLst>
                <a:gd name="connsiteX0" fmla="*/ 0 w 1733550"/>
                <a:gd name="connsiteY0" fmla="*/ 347939 h 815668"/>
                <a:gd name="connsiteX1" fmla="*/ 871538 w 1733550"/>
                <a:gd name="connsiteY1" fmla="*/ 362226 h 815668"/>
                <a:gd name="connsiteX2" fmla="*/ 1123950 w 1733550"/>
                <a:gd name="connsiteY2" fmla="*/ 809901 h 815668"/>
                <a:gd name="connsiteX3" fmla="*/ 1457325 w 1733550"/>
                <a:gd name="connsiteY3" fmla="*/ 276 h 815668"/>
                <a:gd name="connsiteX4" fmla="*/ 1733550 w 1733550"/>
                <a:gd name="connsiteY4" fmla="*/ 738464 h 815668"/>
                <a:gd name="connsiteX0" fmla="*/ 0 w 1733550"/>
                <a:gd name="connsiteY0" fmla="*/ 349318 h 927044"/>
                <a:gd name="connsiteX1" fmla="*/ 871538 w 1733550"/>
                <a:gd name="connsiteY1" fmla="*/ 363605 h 927044"/>
                <a:gd name="connsiteX2" fmla="*/ 1224965 w 1733550"/>
                <a:gd name="connsiteY2" fmla="*/ 922219 h 927044"/>
                <a:gd name="connsiteX3" fmla="*/ 1457325 w 1733550"/>
                <a:gd name="connsiteY3" fmla="*/ 1655 h 927044"/>
                <a:gd name="connsiteX4" fmla="*/ 1733550 w 1733550"/>
                <a:gd name="connsiteY4" fmla="*/ 739843 h 927044"/>
                <a:gd name="connsiteX0" fmla="*/ 0 w 1752717"/>
                <a:gd name="connsiteY0" fmla="*/ 416095 h 926954"/>
                <a:gd name="connsiteX1" fmla="*/ 890705 w 1752717"/>
                <a:gd name="connsiteY1" fmla="*/ 363605 h 926954"/>
                <a:gd name="connsiteX2" fmla="*/ 1244132 w 1752717"/>
                <a:gd name="connsiteY2" fmla="*/ 922219 h 926954"/>
                <a:gd name="connsiteX3" fmla="*/ 1476492 w 1752717"/>
                <a:gd name="connsiteY3" fmla="*/ 1655 h 926954"/>
                <a:gd name="connsiteX4" fmla="*/ 1752717 w 1752717"/>
                <a:gd name="connsiteY4" fmla="*/ 739843 h 926954"/>
                <a:gd name="connsiteX0" fmla="*/ 0 w 1752717"/>
                <a:gd name="connsiteY0" fmla="*/ 426106 h 937206"/>
                <a:gd name="connsiteX1" fmla="*/ 890705 w 1752717"/>
                <a:gd name="connsiteY1" fmla="*/ 373616 h 937206"/>
                <a:gd name="connsiteX2" fmla="*/ 1244132 w 1752717"/>
                <a:gd name="connsiteY2" fmla="*/ 932230 h 937206"/>
                <a:gd name="connsiteX3" fmla="*/ 1502381 w 1752717"/>
                <a:gd name="connsiteY3" fmla="*/ 1617 h 937206"/>
                <a:gd name="connsiteX4" fmla="*/ 1752717 w 1752717"/>
                <a:gd name="connsiteY4" fmla="*/ 749854 h 937206"/>
                <a:gd name="connsiteX0" fmla="*/ 0 w 1752717"/>
                <a:gd name="connsiteY0" fmla="*/ 424678 h 935778"/>
                <a:gd name="connsiteX1" fmla="*/ 890705 w 1752717"/>
                <a:gd name="connsiteY1" fmla="*/ 372188 h 935778"/>
                <a:gd name="connsiteX2" fmla="*/ 1244132 w 1752717"/>
                <a:gd name="connsiteY2" fmla="*/ 930802 h 935778"/>
                <a:gd name="connsiteX3" fmla="*/ 1502381 w 1752717"/>
                <a:gd name="connsiteY3" fmla="*/ 189 h 935778"/>
                <a:gd name="connsiteX4" fmla="*/ 1752717 w 1752717"/>
                <a:gd name="connsiteY4" fmla="*/ 748426 h 935778"/>
                <a:gd name="connsiteX0" fmla="*/ 0 w 1752717"/>
                <a:gd name="connsiteY0" fmla="*/ 424678 h 931396"/>
                <a:gd name="connsiteX1" fmla="*/ 890705 w 1752717"/>
                <a:gd name="connsiteY1" fmla="*/ 372188 h 931396"/>
                <a:gd name="connsiteX2" fmla="*/ 1244132 w 1752717"/>
                <a:gd name="connsiteY2" fmla="*/ 930802 h 931396"/>
                <a:gd name="connsiteX3" fmla="*/ 1502381 w 1752717"/>
                <a:gd name="connsiteY3" fmla="*/ 189 h 931396"/>
                <a:gd name="connsiteX4" fmla="*/ 1752717 w 1752717"/>
                <a:gd name="connsiteY4" fmla="*/ 748426 h 93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717" h="931396">
                  <a:moveTo>
                    <a:pt x="0" y="424678"/>
                  </a:moveTo>
                  <a:cubicBezTo>
                    <a:pt x="342106" y="393324"/>
                    <a:pt x="683350" y="287834"/>
                    <a:pt x="890705" y="372188"/>
                  </a:cubicBezTo>
                  <a:cubicBezTo>
                    <a:pt x="1098060" y="456542"/>
                    <a:pt x="1131689" y="950861"/>
                    <a:pt x="1244132" y="930802"/>
                  </a:cubicBezTo>
                  <a:cubicBezTo>
                    <a:pt x="1356575" y="910743"/>
                    <a:pt x="1408005" y="10098"/>
                    <a:pt x="1502381" y="189"/>
                  </a:cubicBezTo>
                  <a:cubicBezTo>
                    <a:pt x="1596757" y="-9720"/>
                    <a:pt x="1665404" y="373379"/>
                    <a:pt x="1752717" y="748426"/>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74961722"/>
      </p:ext>
    </p:extLst>
  </p:cSld>
  <p:clrMapOvr>
    <a:masterClrMapping/>
  </p:clrMapOvr>
  <mc:AlternateContent xmlns:mc="http://schemas.openxmlformats.org/markup-compatibility/2006" xmlns:p14="http://schemas.microsoft.com/office/powerpoint/2010/main">
    <mc:Choice Requires="p14">
      <p:transition spd="slow" p14:dur="2000" advTm="33060"/>
    </mc:Choice>
    <mc:Fallback xmlns="">
      <p:transition spd="slow" advTm="3306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二次振動モデルに基づく安定性解析　</a:t>
            </a: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30</a:t>
            </a:fld>
            <a:endParaRPr kumimoji="1" lang="ja-JP" altLang="en-US" dirty="0"/>
          </a:p>
        </p:txBody>
      </p:sp>
      <mc:AlternateContent xmlns:mc="http://schemas.openxmlformats.org/markup-compatibility/2006" xmlns:a14="http://schemas.microsoft.com/office/drawing/2010/main">
        <mc:Choice Requires="a14">
          <p:sp>
            <p:nvSpPr>
              <p:cNvPr id="10"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0" y="720725"/>
                <a:ext cx="8746953" cy="461665"/>
              </a:xfrm>
              <a:prstGeom prst="rect">
                <a:avLst/>
              </a:prstGeom>
              <a:noFill/>
              <a:ln w="19050">
                <a:noFill/>
                <a:miter lim="800000"/>
                <a:headEnd/>
                <a:tailEnd/>
              </a:ln>
              <a:extLst>
                <a:ext uri="{909E8E84-426E-40DD-AFC4-6F175D3DCCD1}">
                  <a14:hiddenFill>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457200" indent="-457200" eaLnBrk="1" hangingPunct="1">
                  <a:buFont typeface="Arial" panose="020B0604020202020204" pitchFamily="34" charset="0"/>
                  <a:buChar char="•"/>
                </a:pPr>
                <a:r>
                  <a:rPr lang="ja-JP" altLang="en-US" sz="2400" b="1" dirty="0">
                    <a:cs typeface="Arial" panose="020B0604020202020204" pitchFamily="34" charset="0"/>
                  </a:rPr>
                  <a:t>二慣性系の物理モデル</a:t>
                </a:r>
                <a14:m>
                  <m:oMath xmlns:m="http://schemas.openxmlformats.org/officeDocument/2006/math">
                    <m:r>
                      <a:rPr lang="en-US" altLang="ja-JP" sz="2400" b="1" i="1">
                        <a:latin typeface="Cambria Math" panose="02040503050406030204" pitchFamily="18" charset="0"/>
                        <a:cs typeface="Times New Roman" panose="02020603050405020304" pitchFamily="18" charset="0"/>
                      </a:rPr>
                      <m:t>𝑷</m:t>
                    </m:r>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oMath>
                </a14:m>
                <a:r>
                  <a:rPr lang="ja-JP" altLang="en-US" sz="2400" b="1" dirty="0">
                    <a:cs typeface="Arial" panose="020B0604020202020204" pitchFamily="34" charset="0"/>
                  </a:rPr>
                  <a:t>（三次系）</a:t>
                </a:r>
                <a:endParaRPr lang="en-US" altLang="ja-JP" sz="2400" b="1" dirty="0">
                  <a:cs typeface="Arial" panose="020B0604020202020204" pitchFamily="34" charset="0"/>
                </a:endParaRPr>
              </a:p>
            </p:txBody>
          </p:sp>
        </mc:Choice>
        <mc:Fallback xmlns="">
          <p:sp>
            <p:nvSpPr>
              <p:cNvPr id="10" name="正方形/長方形 1">
                <a:extLst>
                  <a:ext uri="{FF2B5EF4-FFF2-40B4-BE49-F238E27FC236}">
                    <a16:creationId xmlns:a16="http://schemas.microsoft.com/office/drawing/2014/main" id="{DF17CEA1-D8E2-4549-8DB4-A8964399E2CC}"/>
                  </a:ext>
                </a:extLst>
              </p:cNvPr>
              <p:cNvSpPr>
                <a:spLocks noRot="1" noChangeAspect="1" noMove="1" noResize="1" noEditPoints="1" noAdjustHandles="1" noChangeArrowheads="1" noChangeShapeType="1" noTextEdit="1"/>
              </p:cNvSpPr>
              <p:nvPr/>
            </p:nvSpPr>
            <p:spPr bwMode="auto">
              <a:xfrm>
                <a:off x="0" y="720725"/>
                <a:ext cx="8746953" cy="461665"/>
              </a:xfrm>
              <a:prstGeom prst="rect">
                <a:avLst/>
              </a:prstGeom>
              <a:blipFill>
                <a:blip r:embed="rId3"/>
                <a:stretch>
                  <a:fillRect l="-906" t="-14474" b="-26316"/>
                </a:stretch>
              </a:blip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
                <a:extLst>
                  <a:ext uri="{FF2B5EF4-FFF2-40B4-BE49-F238E27FC236}">
                    <a16:creationId xmlns:a16="http://schemas.microsoft.com/office/drawing/2014/main" id="{DF17CEA1-D8E2-4549-8DB4-A8964399E2CC}"/>
                  </a:ext>
                </a:extLst>
              </p:cNvPr>
              <p:cNvSpPr>
                <a:spLocks noChangeArrowheads="1"/>
              </p:cNvSpPr>
              <p:nvPr/>
            </p:nvSpPr>
            <p:spPr bwMode="auto">
              <a:xfrm>
                <a:off x="0" y="2520453"/>
                <a:ext cx="9144001" cy="3785652"/>
              </a:xfrm>
              <a:prstGeom prst="rect">
                <a:avLst/>
              </a:prstGeom>
              <a:noFill/>
              <a:ln w="19050">
                <a:noFill/>
                <a:miter lim="800000"/>
                <a:headEnd/>
                <a:tailEnd/>
              </a:ln>
              <a:extLst>
                <a:ext uri="{909E8E84-426E-40DD-AFC4-6F175D3DCCD1}">
                  <a14:hiddenFill>
                    <a:solidFill>
                      <a:srgbClr val="FFFFFF"/>
                    </a:solidFill>
                  </a14:hiddenFill>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cs typeface="Arial" panose="020B0604020202020204" pitchFamily="34" charset="0"/>
                  </a:rPr>
                  <a:t>定常状態では，平均速度まわりで振幅が生じる</a:t>
                </a:r>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r>
                  <a:rPr lang="ja-JP" altLang="en-US" sz="2400" b="1" dirty="0">
                    <a:cs typeface="Arial" panose="020B0604020202020204" pitchFamily="34" charset="0"/>
                  </a:rPr>
                  <a:t>振動における平均速度成分を無視し，二次振動モデルとして議論</a:t>
                </a:r>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14:m>
                  <m:oMath xmlns:m="http://schemas.openxmlformats.org/officeDocument/2006/math">
                    <m:r>
                      <a:rPr lang="en-US" altLang="ja-JP" sz="2400" b="1" i="1">
                        <a:latin typeface="Cambria Math" panose="02040503050406030204" pitchFamily="18" charset="0"/>
                        <a:cs typeface="Times New Roman" panose="02020603050405020304" pitchFamily="18" charset="0"/>
                      </a:rPr>
                      <m:t>𝑷</m:t>
                    </m:r>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oMath>
                </a14:m>
                <a:r>
                  <a:rPr lang="ja-JP" altLang="en-US" sz="2400" b="1" dirty="0">
                    <a:cs typeface="Arial" panose="020B0604020202020204" pitchFamily="34" charset="0"/>
                  </a:rPr>
                  <a:t>より剛体モードを削除し二次振動モデルとして近似</a:t>
                </a:r>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eaLnBrk="1" hangingPunct="1"/>
                <a:endParaRPr lang="en-US" altLang="ja-JP" sz="2400" b="1" dirty="0">
                  <a:cs typeface="Arial" panose="020B0604020202020204" pitchFamily="34" charset="0"/>
                </a:endParaRPr>
              </a:p>
              <a:p>
                <a:pPr algn="ctr" eaLnBrk="1" hangingPunct="1"/>
                <a:endParaRPr lang="en-US" altLang="ja-JP" sz="2400" b="1" dirty="0">
                  <a:cs typeface="Arial" panose="020B0604020202020204" pitchFamily="34" charset="0"/>
                </a:endParaRPr>
              </a:p>
            </p:txBody>
          </p:sp>
        </mc:Choice>
        <mc:Fallback xmlns="">
          <p:sp>
            <p:nvSpPr>
              <p:cNvPr id="12" name="正方形/長方形 1">
                <a:extLst>
                  <a:ext uri="{FF2B5EF4-FFF2-40B4-BE49-F238E27FC236}">
                    <a16:creationId xmlns:a16="http://schemas.microsoft.com/office/drawing/2014/main" id="{DF17CEA1-D8E2-4549-8DB4-A8964399E2CC}"/>
                  </a:ext>
                </a:extLst>
              </p:cNvPr>
              <p:cNvSpPr>
                <a:spLocks noRot="1" noChangeAspect="1" noMove="1" noResize="1" noEditPoints="1" noAdjustHandles="1" noChangeArrowheads="1" noChangeShapeType="1" noTextEdit="1"/>
              </p:cNvSpPr>
              <p:nvPr/>
            </p:nvSpPr>
            <p:spPr bwMode="auto">
              <a:xfrm>
                <a:off x="0" y="2520453"/>
                <a:ext cx="9144001" cy="3785652"/>
              </a:xfrm>
              <a:prstGeom prst="rect">
                <a:avLst/>
              </a:prstGeom>
              <a:blipFill>
                <a:blip r:embed="rId4"/>
                <a:stretch>
                  <a:fillRect l="-1000" t="-1771"/>
                </a:stretch>
              </a:blip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コンテンツ プレースホルダー 2"/>
              <p:cNvSpPr txBox="1">
                <a:spLocks/>
              </p:cNvSpPr>
              <p:nvPr/>
            </p:nvSpPr>
            <p:spPr>
              <a:xfrm>
                <a:off x="438365" y="1441450"/>
                <a:ext cx="7870222" cy="704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altLang="ja-JP" sz="2400" b="1" i="1" smtClean="0">
                          <a:latin typeface="Cambria Math" panose="02040503050406030204" pitchFamily="18" charset="0"/>
                          <a:cs typeface="Times New Roman" panose="02020603050405020304" pitchFamily="18" charset="0"/>
                        </a:rPr>
                        <m:t>𝑷</m:t>
                      </m:r>
                      <m:d>
                        <m:dPr>
                          <m:ctrlPr>
                            <a:rPr lang="en-US" altLang="ja-JP" sz="2400" b="1" i="1">
                              <a:latin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cs typeface="Times New Roman" panose="02020603050405020304" pitchFamily="18" charset="0"/>
                            </a:rPr>
                            <m:t>𝒔</m:t>
                          </m:r>
                        </m:e>
                      </m:d>
                      <m:r>
                        <a:rPr lang="en-US" altLang="ja-JP" sz="2400" b="1" i="1">
                          <a:latin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cs typeface="Times New Roman" panose="02020603050405020304" pitchFamily="18" charset="0"/>
                            </a:rPr>
                          </m:ctrlPr>
                        </m:fPr>
                        <m:num>
                          <m:r>
                            <a:rPr lang="en-US" altLang="ja-JP" sz="2400" b="1" i="1">
                              <a:latin typeface="Cambria Math" panose="02040503050406030204" pitchFamily="18" charset="0"/>
                              <a:cs typeface="Times New Roman" panose="02020603050405020304" pitchFamily="18" charset="0"/>
                            </a:rPr>
                            <m:t>𝟏</m:t>
                          </m:r>
                        </m:num>
                        <m:den>
                          <m:d>
                            <m:d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𝑴</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𝑱</m:t>
                                  </m:r>
                                </m:e>
                                <m: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𝑳</m:t>
                                  </m:r>
                                </m:sub>
                              </m:sSub>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 </m:t>
                              </m:r>
                            </m:e>
                          </m:d>
                        </m:den>
                      </m:f>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𝟏</m:t>
                          </m:r>
                        </m:num>
                        <m:den>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dirty="0" smtClean="0">
                              <a:latin typeface="Cambria Math" panose="02040503050406030204" pitchFamily="18" charset="0"/>
                              <a:ea typeface="Cambria Math" panose="02040503050406030204" pitchFamily="18" charset="0"/>
                              <a:cs typeface="Times New Roman" panose="02020603050405020304" pitchFamily="18" charset="0"/>
                            </a:rPr>
                            <m:t>+</m:t>
                          </m:r>
                          <m:r>
                            <a:rPr lang="ja-JP" altLang="en-US" sz="2400" b="1" i="1" dirty="0" smtClean="0">
                              <a:latin typeface="Cambria Math" panose="02040503050406030204" pitchFamily="18" charset="0"/>
                              <a:ea typeface="Cambria Math" panose="02040503050406030204" pitchFamily="18" charset="0"/>
                              <a:cs typeface="Times New Roman" panose="02020603050405020304" pitchFamily="18" charset="0"/>
                            </a:rPr>
                            <m:t>𝜺</m:t>
                          </m:r>
                        </m:den>
                      </m:f>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𝟏</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𝒓</m:t>
                              </m:r>
                            </m:e>
                          </m:d>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num>
                        <m:den>
                          <m:sSup>
                            <m:sSupPr>
                              <m:ctrlP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𝒔</m:t>
                              </m:r>
                            </m:e>
                            <m: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𝟐</m:t>
                              </m:r>
                            </m:sup>
                          </m:sSup>
                          <m:r>
                            <a:rPr lang="en-US" altLang="ja-JP" sz="2400" b="1" i="1" dirty="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𝜻</m:t>
                          </m:r>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𝒔</m:t>
                          </m:r>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altLang="ja-JP" sz="2400" b="1" i="1">
                                      <a:latin typeface="Cambria Math" panose="02040503050406030204" pitchFamily="18" charset="0"/>
                                      <a:ea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ea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𝒏</m:t>
                                  </m:r>
                                </m:sub>
                              </m:sSub>
                            </m:e>
                            <m:sup>
                              <m:r>
                                <a:rPr lang="en-US" altLang="ja-JP" sz="2400" b="1" i="1">
                                  <a:latin typeface="Cambria Math" panose="02040503050406030204" pitchFamily="18" charset="0"/>
                                  <a:ea typeface="Cambria Math" panose="02040503050406030204" pitchFamily="18" charset="0"/>
                                  <a:cs typeface="Times New Roman" panose="02020603050405020304" pitchFamily="18" charset="0"/>
                                </a:rPr>
                                <m:t>𝟐</m:t>
                              </m:r>
                            </m:sup>
                          </m:sSup>
                        </m:den>
                      </m:f>
                    </m:oMath>
                  </m:oMathPara>
                </a14:m>
                <a:endParaRPr lang="en-US" altLang="ja-JP" sz="2400" b="1" dirty="0">
                  <a:latin typeface="+mn-ea"/>
                </a:endParaRPr>
              </a:p>
            </p:txBody>
          </p:sp>
        </mc:Choice>
        <mc:Fallback xmlns="">
          <p:sp>
            <p:nvSpPr>
              <p:cNvPr id="8" name="コンテンツ プレースホルダー 2"/>
              <p:cNvSpPr txBox="1">
                <a:spLocks noRot="1" noChangeAspect="1" noMove="1" noResize="1" noEditPoints="1" noAdjustHandles="1" noChangeArrowheads="1" noChangeShapeType="1" noTextEdit="1"/>
              </p:cNvSpPr>
              <p:nvPr/>
            </p:nvSpPr>
            <p:spPr>
              <a:xfrm>
                <a:off x="438365" y="1441450"/>
                <a:ext cx="7870222" cy="704828"/>
              </a:xfrm>
              <a:prstGeom prst="rect">
                <a:avLst/>
              </a:prstGeom>
              <a:blipFill>
                <a:blip r:embed="rId5"/>
                <a:stretch>
                  <a:fillRect b="-120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6130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eaLnBrk="1" fontAlgn="auto" hangingPunct="1">
              <a:spcAft>
                <a:spcPts val="0"/>
              </a:spcAft>
              <a:defRPr/>
            </a:pPr>
            <a:r>
              <a:rPr lang="ja-JP" altLang="en-US" sz="3600" b="1" dirty="0">
                <a:latin typeface="+mj-ea"/>
              </a:rPr>
              <a:t>共振周波数の推定法（つづき）　</a:t>
            </a:r>
          </a:p>
        </p:txBody>
      </p:sp>
      <p:sp>
        <p:nvSpPr>
          <p:cNvPr id="27" name="正方形/長方形 9"/>
          <p:cNvSpPr>
            <a:spLocks noChangeArrowheads="1"/>
          </p:cNvSpPr>
          <p:nvPr/>
        </p:nvSpPr>
        <p:spPr bwMode="auto">
          <a:xfrm>
            <a:off x="0" y="655540"/>
            <a:ext cx="6681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推定法</a:t>
            </a:r>
            <a:r>
              <a:rPr lang="en-US" altLang="ja-JP" sz="2400" b="1" dirty="0">
                <a:latin typeface="Times New Roman" panose="02020603050405020304" pitchFamily="18" charset="0"/>
                <a:cs typeface="Times New Roman" panose="02020603050405020304" pitchFamily="18" charset="0"/>
              </a:rPr>
              <a:t>2</a:t>
            </a:r>
            <a:r>
              <a:rPr lang="ja-JP" altLang="en-US" sz="2400" b="1" dirty="0"/>
              <a:t>：従来研究</a:t>
            </a:r>
            <a:r>
              <a:rPr lang="en-US" altLang="ja-JP" sz="2400" b="1" baseline="30000" dirty="0"/>
              <a:t>[</a:t>
            </a:r>
            <a:r>
              <a:rPr lang="en-US" altLang="ja-JP" sz="2400" b="1" baseline="30000" dirty="0">
                <a:latin typeface="Times New Roman" panose="02020603050405020304" pitchFamily="18" charset="0"/>
                <a:cs typeface="Times New Roman" panose="02020603050405020304" pitchFamily="18" charset="0"/>
              </a:rPr>
              <a:t>1</a:t>
            </a:r>
            <a:r>
              <a:rPr lang="en-US" altLang="ja-JP" sz="2400" b="1" baseline="30000" dirty="0"/>
              <a:t>]</a:t>
            </a:r>
          </a:p>
        </p:txBody>
      </p:sp>
      <p:sp>
        <p:nvSpPr>
          <p:cNvPr id="23" name="正方形/長方形 9">
            <a:extLst>
              <a:ext uri="{FF2B5EF4-FFF2-40B4-BE49-F238E27FC236}">
                <a16:creationId xmlns:a16="http://schemas.microsoft.com/office/drawing/2014/main" id="{FCFC114B-5127-4ABA-ABAD-DC4C8A2DFE51}"/>
              </a:ext>
            </a:extLst>
          </p:cNvPr>
          <p:cNvSpPr>
            <a:spLocks noChangeArrowheads="1"/>
          </p:cNvSpPr>
          <p:nvPr/>
        </p:nvSpPr>
        <p:spPr bwMode="auto">
          <a:xfrm>
            <a:off x="0" y="1213035"/>
            <a:ext cx="10063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内容</a:t>
            </a:r>
            <a:r>
              <a:rPr lang="en-US" altLang="ja-JP" sz="2400" b="1" dirty="0"/>
              <a:t>】</a:t>
            </a:r>
          </a:p>
          <a:p>
            <a:pPr eaLnBrk="1" hangingPunct="1">
              <a:spcBef>
                <a:spcPct val="0"/>
              </a:spcBef>
              <a:buFontTx/>
              <a:buNone/>
            </a:pPr>
            <a:r>
              <a:rPr lang="ja-JP" altLang="en-US" sz="2400" b="1" dirty="0"/>
              <a:t>・制御系のゲインを高く設定し，システムを発振</a:t>
            </a:r>
            <a:endParaRPr lang="en-US" altLang="ja-JP" sz="2400" b="1" dirty="0"/>
          </a:p>
          <a:p>
            <a:pPr eaLnBrk="1" hangingPunct="1">
              <a:spcBef>
                <a:spcPct val="0"/>
              </a:spcBef>
              <a:buFontTx/>
              <a:buNone/>
            </a:pPr>
            <a:r>
              <a:rPr lang="ja-JP" altLang="en-US" sz="2400" b="1" dirty="0"/>
              <a:t>・その応答を基に高速フーリエ変換（</a:t>
            </a:r>
            <a:r>
              <a:rPr lang="en-US" altLang="ja-JP" sz="2400" b="1" dirty="0"/>
              <a:t>FFT</a:t>
            </a:r>
            <a:r>
              <a:rPr lang="ja-JP" altLang="en-US" sz="2400" b="1" dirty="0"/>
              <a:t>）を行い，</a:t>
            </a:r>
            <a:endParaRPr lang="en-US" altLang="ja-JP" sz="2400" b="1" dirty="0"/>
          </a:p>
          <a:p>
            <a:pPr eaLnBrk="1" hangingPunct="1">
              <a:spcBef>
                <a:spcPct val="0"/>
              </a:spcBef>
              <a:buFontTx/>
              <a:buNone/>
            </a:pPr>
            <a:r>
              <a:rPr lang="ja-JP" altLang="en-US" sz="2400" b="1" dirty="0"/>
              <a:t>共振周波数を推定</a:t>
            </a:r>
            <a:endParaRPr lang="en-US" altLang="ja-JP" sz="2400" b="1" dirty="0"/>
          </a:p>
        </p:txBody>
      </p:sp>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3293951"/>
            <a:ext cx="76054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利点</a:t>
            </a:r>
            <a:r>
              <a:rPr lang="en-US" altLang="ja-JP" sz="2400" b="1" dirty="0"/>
              <a:t>】</a:t>
            </a:r>
          </a:p>
          <a:p>
            <a:pPr eaLnBrk="1" hangingPunct="1">
              <a:spcBef>
                <a:spcPct val="0"/>
              </a:spcBef>
              <a:buFontTx/>
              <a:buNone/>
            </a:pPr>
            <a:r>
              <a:rPr lang="ja-JP" altLang="en-US" sz="2400" b="1" dirty="0"/>
              <a:t>周波数の掃引加振がなく，</a:t>
            </a:r>
            <a:r>
              <a:rPr lang="ja-JP" altLang="en-US" sz="2400" b="1" dirty="0">
                <a:solidFill>
                  <a:srgbClr val="FF0000"/>
                </a:solidFill>
              </a:rPr>
              <a:t>短時間での推定</a:t>
            </a:r>
            <a:r>
              <a:rPr lang="ja-JP" altLang="en-US" sz="2400" b="1" dirty="0"/>
              <a:t>が可能</a:t>
            </a:r>
            <a:endParaRPr lang="en-US" altLang="ja-JP" sz="2400" b="1" dirty="0"/>
          </a:p>
        </p:txBody>
      </p:sp>
      <p:sp>
        <p:nvSpPr>
          <p:cNvPr id="10" name="正方形/長方形 9">
            <a:extLst>
              <a:ext uri="{FF2B5EF4-FFF2-40B4-BE49-F238E27FC236}">
                <a16:creationId xmlns:a16="http://schemas.microsoft.com/office/drawing/2014/main" id="{4D06F131-26B7-4D5D-9E1B-EBF011CD5F10}"/>
              </a:ext>
            </a:extLst>
          </p:cNvPr>
          <p:cNvSpPr>
            <a:spLocks noChangeArrowheads="1"/>
          </p:cNvSpPr>
          <p:nvPr/>
        </p:nvSpPr>
        <p:spPr bwMode="auto">
          <a:xfrm>
            <a:off x="0" y="4513093"/>
            <a:ext cx="708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問題点</a:t>
            </a:r>
            <a:r>
              <a:rPr lang="en-US" altLang="ja-JP" sz="2400" b="1" dirty="0"/>
              <a:t>】</a:t>
            </a:r>
          </a:p>
          <a:p>
            <a:pPr eaLnBrk="1" hangingPunct="1">
              <a:spcBef>
                <a:spcPct val="0"/>
              </a:spcBef>
              <a:buFontTx/>
              <a:buNone/>
            </a:pPr>
            <a:r>
              <a:rPr lang="ja-JP" altLang="en-US" sz="2400" b="1" dirty="0"/>
              <a:t>発振時の大きな振動がシステムに</a:t>
            </a:r>
            <a:r>
              <a:rPr lang="ja-JP" altLang="en-US" sz="2400" b="1" dirty="0">
                <a:solidFill>
                  <a:srgbClr val="FF0000"/>
                </a:solidFill>
              </a:rPr>
              <a:t>悪影響</a:t>
            </a:r>
            <a:r>
              <a:rPr lang="ja-JP" altLang="en-US" sz="2400" b="1" dirty="0"/>
              <a:t>を及ぼす</a:t>
            </a:r>
            <a:endParaRPr lang="en-US" altLang="ja-JP" sz="24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4</a:t>
            </a:fld>
            <a:endParaRPr kumimoji="1" lang="ja-JP" altLang="en-US" dirty="0"/>
          </a:p>
        </p:txBody>
      </p:sp>
      <p:sp>
        <p:nvSpPr>
          <p:cNvPr id="8" name="テキスト ボックス 7"/>
          <p:cNvSpPr txBox="1"/>
          <p:nvPr/>
        </p:nvSpPr>
        <p:spPr>
          <a:xfrm>
            <a:off x="0" y="6273225"/>
            <a:ext cx="7406640" cy="584775"/>
          </a:xfrm>
          <a:prstGeom prst="rect">
            <a:avLst/>
          </a:prstGeom>
          <a:noFill/>
        </p:spPr>
        <p:txBody>
          <a:bodyPr wrap="square" rtlCol="0">
            <a:spAutoFit/>
          </a:bodyPr>
          <a:lstStyle/>
          <a:p>
            <a:r>
              <a:rPr lang="en-US" altLang="ja-JP" sz="1600" dirty="0"/>
              <a:t>[</a:t>
            </a:r>
            <a:r>
              <a:rPr lang="en-US" altLang="ja-JP" sz="1600" dirty="0">
                <a:latin typeface="Times New Roman" panose="02020603050405020304" pitchFamily="18" charset="0"/>
                <a:cs typeface="Times New Roman" panose="02020603050405020304" pitchFamily="18" charset="0"/>
              </a:rPr>
              <a:t>1</a:t>
            </a:r>
            <a:r>
              <a:rPr lang="en-US" altLang="ja-JP" sz="1600" dirty="0"/>
              <a:t>] “ Detection and Reduction </a:t>
            </a:r>
            <a:r>
              <a:rPr lang="en-US" altLang="ja-JP" sz="1600" dirty="0" err="1"/>
              <a:t>ofMiddle</a:t>
            </a:r>
            <a:r>
              <a:rPr lang="en-US" altLang="ja-JP" sz="1600" dirty="0"/>
              <a:t>-Frequency Resonance for Industrial Servo with Self-Tuning </a:t>
            </a:r>
            <a:r>
              <a:rPr lang="en-US" altLang="ja-JP" sz="1600" dirty="0" err="1"/>
              <a:t>Lowpass</a:t>
            </a:r>
            <a:r>
              <a:rPr lang="en-US" altLang="ja-JP" sz="1600" dirty="0"/>
              <a:t> Filter ,”</a:t>
            </a:r>
            <a:r>
              <a:rPr lang="ja-JP" altLang="en-US" sz="1600" dirty="0"/>
              <a:t>（</a:t>
            </a:r>
            <a:r>
              <a:rPr lang="en-US" altLang="ja-JP" sz="1600" dirty="0"/>
              <a:t>Wen-Yu Wang</a:t>
            </a:r>
            <a:r>
              <a:rPr lang="ja-JP" altLang="en-US" sz="1600" dirty="0" err="1"/>
              <a:t>，</a:t>
            </a:r>
            <a:r>
              <a:rPr lang="ja-JP" altLang="en-US" sz="1600" dirty="0"/>
              <a:t>他，</a:t>
            </a:r>
            <a:r>
              <a:rPr lang="en-US" altLang="ja-JP" sz="1600" dirty="0"/>
              <a:t>2012</a:t>
            </a:r>
            <a:r>
              <a:rPr lang="ja-JP" altLang="en-US" sz="1600" dirty="0"/>
              <a:t>）</a:t>
            </a:r>
            <a:endParaRPr kumimoji="1" lang="ja-JP" altLang="en-US" sz="1600" dirty="0"/>
          </a:p>
        </p:txBody>
      </p:sp>
    </p:spTree>
    <p:extLst>
      <p:ext uri="{BB962C8B-B14F-4D97-AF65-F5344CB8AC3E}">
        <p14:creationId xmlns:p14="http://schemas.microsoft.com/office/powerpoint/2010/main" val="1092791602"/>
      </p:ext>
    </p:extLst>
  </p:cSld>
  <p:clrMapOvr>
    <a:masterClrMapping/>
  </p:clrMapOvr>
  <mc:AlternateContent xmlns:mc="http://schemas.openxmlformats.org/markup-compatibility/2006" xmlns:p14="http://schemas.microsoft.com/office/powerpoint/2010/main">
    <mc:Choice Requires="p14">
      <p:transition spd="slow" p14:dur="2000" advTm="27165"/>
    </mc:Choice>
    <mc:Fallback xmlns="">
      <p:transition spd="slow" advTm="271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本研究での共振周波数推定法　</a:t>
            </a:r>
          </a:p>
        </p:txBody>
      </p:sp>
      <p:sp>
        <p:nvSpPr>
          <p:cNvPr id="27" name="正方形/長方形 9"/>
          <p:cNvSpPr>
            <a:spLocks noChangeArrowheads="1"/>
          </p:cNvSpPr>
          <p:nvPr/>
        </p:nvSpPr>
        <p:spPr bwMode="auto">
          <a:xfrm>
            <a:off x="0" y="777597"/>
            <a:ext cx="66817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b="1" dirty="0"/>
              <a:t>アプローチ：</a:t>
            </a:r>
            <a:endParaRPr lang="en-US" altLang="ja-JP" b="1" dirty="0"/>
          </a:p>
        </p:txBody>
      </p:sp>
      <p:sp>
        <p:nvSpPr>
          <p:cNvPr id="23" name="正方形/長方形 9">
            <a:extLst>
              <a:ext uri="{FF2B5EF4-FFF2-40B4-BE49-F238E27FC236}">
                <a16:creationId xmlns:a16="http://schemas.microsoft.com/office/drawing/2014/main" id="{FCFC114B-5127-4ABA-ABAD-DC4C8A2DFE51}"/>
              </a:ext>
            </a:extLst>
          </p:cNvPr>
          <p:cNvSpPr>
            <a:spLocks noChangeArrowheads="1"/>
          </p:cNvSpPr>
          <p:nvPr/>
        </p:nvSpPr>
        <p:spPr bwMode="auto">
          <a:xfrm>
            <a:off x="0" y="1419244"/>
            <a:ext cx="100635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定常発振制御と呼ばれる技術に着目</a:t>
            </a:r>
            <a:endParaRPr lang="en-US" altLang="ja-JP" sz="2400" b="1" dirty="0"/>
          </a:p>
          <a:p>
            <a:pPr eaLnBrk="1" hangingPunct="1">
              <a:spcBef>
                <a:spcPct val="0"/>
              </a:spcBef>
              <a:buFontTx/>
              <a:buNone/>
            </a:pPr>
            <a:r>
              <a:rPr lang="ja-JP" altLang="en-US" sz="2400" b="1" dirty="0"/>
              <a:t>これまでに</a:t>
            </a:r>
            <a:endParaRPr lang="en-US" altLang="ja-JP" sz="2400" b="1" dirty="0"/>
          </a:p>
          <a:p>
            <a:pPr marL="457200" indent="-457200" eaLnBrk="1" hangingPunct="1">
              <a:spcBef>
                <a:spcPct val="0"/>
              </a:spcBef>
            </a:pPr>
            <a:r>
              <a:rPr lang="ja-JP" altLang="en-US" sz="2400" b="1" dirty="0"/>
              <a:t>熱音響システムの臨界温度比推定</a:t>
            </a:r>
            <a:r>
              <a:rPr lang="en-US" altLang="ja-JP" sz="2400" b="1" baseline="30000" dirty="0"/>
              <a:t>[</a:t>
            </a:r>
            <a:r>
              <a:rPr lang="en-US" altLang="ja-JP" sz="2400" b="1" baseline="30000" dirty="0">
                <a:latin typeface="Times New Roman" panose="02020603050405020304" pitchFamily="18" charset="0"/>
                <a:cs typeface="Times New Roman" panose="02020603050405020304" pitchFamily="18" charset="0"/>
              </a:rPr>
              <a:t>2</a:t>
            </a:r>
            <a:r>
              <a:rPr lang="en-US" altLang="ja-JP" sz="2400" b="1" baseline="30000" dirty="0"/>
              <a:t>]</a:t>
            </a:r>
          </a:p>
          <a:p>
            <a:pPr marL="457200" indent="-457200" eaLnBrk="1" hangingPunct="1">
              <a:spcBef>
                <a:spcPct val="0"/>
              </a:spcBef>
            </a:pPr>
            <a:r>
              <a:rPr lang="ja-JP" altLang="en-US" sz="2400" b="1" dirty="0"/>
              <a:t>振動発電機を用いた振動体の振幅制御</a:t>
            </a:r>
            <a:r>
              <a:rPr lang="en-US" altLang="ja-JP" sz="2400" b="1" baseline="30000" dirty="0"/>
              <a:t>[</a:t>
            </a:r>
            <a:r>
              <a:rPr lang="en-US" altLang="ja-JP" sz="2400" b="1" baseline="30000" dirty="0">
                <a:latin typeface="Times New Roman" panose="02020603050405020304" pitchFamily="18" charset="0"/>
                <a:cs typeface="Times New Roman" panose="02020603050405020304" pitchFamily="18" charset="0"/>
              </a:rPr>
              <a:t>3</a:t>
            </a:r>
            <a:r>
              <a:rPr lang="en-US" altLang="ja-JP" sz="2400" b="1" baseline="30000" dirty="0"/>
              <a:t>]</a:t>
            </a:r>
            <a:endParaRPr lang="en-US" altLang="ja-JP" sz="2400" b="1" dirty="0"/>
          </a:p>
          <a:p>
            <a:pPr eaLnBrk="1" hangingPunct="1">
              <a:spcBef>
                <a:spcPct val="0"/>
              </a:spcBef>
              <a:buFontTx/>
              <a:buNone/>
            </a:pPr>
            <a:endParaRPr lang="en-US" altLang="ja-JP" sz="2800" b="1" dirty="0"/>
          </a:p>
        </p:txBody>
      </p:sp>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3577939"/>
            <a:ext cx="1006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定常発振制御</a:t>
            </a:r>
            <a:r>
              <a:rPr lang="en-US" altLang="ja-JP" sz="2400" b="1" dirty="0"/>
              <a:t>】</a:t>
            </a:r>
          </a:p>
          <a:p>
            <a:pPr eaLnBrk="1" hangingPunct="1">
              <a:spcBef>
                <a:spcPct val="0"/>
              </a:spcBef>
              <a:buFontTx/>
              <a:buNone/>
            </a:pPr>
            <a:r>
              <a:rPr lang="ja-JP" altLang="en-US" sz="2400" b="1" dirty="0"/>
              <a:t>・システムの振幅を目標値一定となるように発振させる手法</a:t>
            </a:r>
            <a:r>
              <a:rPr lang="en-US" altLang="ja-JP" sz="2400" b="1" baseline="30000" dirty="0"/>
              <a:t>[</a:t>
            </a:r>
            <a:r>
              <a:rPr lang="en-US" altLang="ja-JP" sz="2400" b="1" baseline="30000" dirty="0">
                <a:latin typeface="Times New Roman" panose="02020603050405020304" pitchFamily="18" charset="0"/>
                <a:cs typeface="Times New Roman" panose="02020603050405020304" pitchFamily="18" charset="0"/>
              </a:rPr>
              <a:t>2</a:t>
            </a:r>
            <a:r>
              <a:rPr lang="ja-JP" altLang="en-US" sz="2400" b="1" baseline="30000" dirty="0" err="1">
                <a:latin typeface="Times New Roman" panose="02020603050405020304" pitchFamily="18" charset="0"/>
                <a:cs typeface="Times New Roman" panose="02020603050405020304" pitchFamily="18" charset="0"/>
              </a:rPr>
              <a:t>，</a:t>
            </a:r>
            <a:r>
              <a:rPr lang="en-US" altLang="ja-JP" sz="2400" b="1" baseline="30000" dirty="0">
                <a:latin typeface="Times New Roman" panose="02020603050405020304" pitchFamily="18" charset="0"/>
                <a:cs typeface="Times New Roman" panose="02020603050405020304" pitchFamily="18" charset="0"/>
              </a:rPr>
              <a:t>3</a:t>
            </a:r>
            <a:r>
              <a:rPr lang="en-US" altLang="ja-JP" sz="2400" b="1" baseline="30000" dirty="0"/>
              <a:t>]</a:t>
            </a:r>
            <a:endParaRPr lang="en-US" altLang="ja-JP" sz="2400" b="1" dirty="0"/>
          </a:p>
          <a:p>
            <a:pPr eaLnBrk="1" hangingPunct="1">
              <a:spcBef>
                <a:spcPct val="0"/>
              </a:spcBef>
              <a:buFontTx/>
              <a:buNone/>
            </a:pPr>
            <a:r>
              <a:rPr lang="ja-JP" altLang="en-US" sz="2400" b="1" dirty="0"/>
              <a:t>・その際の発振周波数は制御系により自動で決定</a:t>
            </a:r>
            <a:r>
              <a:rPr lang="en-US" altLang="ja-JP" sz="2400" b="1" baseline="30000" dirty="0"/>
              <a:t>[</a:t>
            </a:r>
            <a:r>
              <a:rPr lang="en-US" altLang="ja-JP" sz="2400" b="1" baseline="30000" dirty="0">
                <a:latin typeface="Times New Roman" panose="02020603050405020304" pitchFamily="18" charset="0"/>
                <a:cs typeface="Times New Roman" panose="02020603050405020304" pitchFamily="18" charset="0"/>
              </a:rPr>
              <a:t>2</a:t>
            </a:r>
            <a:r>
              <a:rPr lang="en-US" altLang="ja-JP" sz="2400" b="1" baseline="30000" dirty="0"/>
              <a:t>]</a:t>
            </a:r>
            <a:endParaRPr lang="en-US" altLang="ja-JP" sz="24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5</a:t>
            </a:fld>
            <a:endParaRPr kumimoji="1" lang="ja-JP" altLang="en-US" dirty="0"/>
          </a:p>
        </p:txBody>
      </p:sp>
      <p:sp>
        <p:nvSpPr>
          <p:cNvPr id="8" name="正方形/長方形 7"/>
          <p:cNvSpPr/>
          <p:nvPr/>
        </p:nvSpPr>
        <p:spPr>
          <a:xfrm>
            <a:off x="0" y="5410165"/>
            <a:ext cx="9144000" cy="584775"/>
          </a:xfrm>
          <a:prstGeom prst="rect">
            <a:avLst/>
          </a:prstGeom>
        </p:spPr>
        <p:txBody>
          <a:bodyPr wrap="square">
            <a:spAutoFit/>
          </a:bodyPr>
          <a:lstStyle/>
          <a:p>
            <a:r>
              <a:rPr lang="en-US" altLang="ja-JP" sz="1600" dirty="0"/>
              <a:t>[2]</a:t>
            </a:r>
            <a:r>
              <a:rPr lang="ja-JP" altLang="en-US" sz="1600" dirty="0"/>
              <a:t>“</a:t>
            </a:r>
            <a:r>
              <a:rPr lang="en-US" altLang="ja-JP" sz="1600" dirty="0"/>
              <a:t>Constant energy control by time-varying gain for steady-state oscillation of </a:t>
            </a:r>
            <a:r>
              <a:rPr lang="en-US" altLang="ja-JP" sz="1600" dirty="0" err="1"/>
              <a:t>thermoacoustic</a:t>
            </a:r>
            <a:r>
              <a:rPr lang="en-US" altLang="ja-JP" sz="1600" dirty="0"/>
              <a:t> engines to estimate critical temperature ratio,</a:t>
            </a:r>
            <a:r>
              <a:rPr lang="ja-JP" altLang="en-US" sz="1600" dirty="0"/>
              <a:t>” （</a:t>
            </a:r>
            <a:r>
              <a:rPr lang="en-US" altLang="ja-JP" sz="1600" dirty="0" err="1"/>
              <a:t>Yasuhide</a:t>
            </a:r>
            <a:r>
              <a:rPr lang="ja-JP" altLang="en-US" sz="1600" dirty="0"/>
              <a:t> </a:t>
            </a:r>
            <a:r>
              <a:rPr lang="en-US" altLang="ja-JP" sz="1600" dirty="0"/>
              <a:t>Kobayashi</a:t>
            </a:r>
            <a:r>
              <a:rPr lang="ja-JP" altLang="en-US" sz="1600" dirty="0" err="1"/>
              <a:t>，</a:t>
            </a:r>
            <a:r>
              <a:rPr lang="ja-JP" altLang="en-US" sz="1600" dirty="0"/>
              <a:t>他，</a:t>
            </a:r>
            <a:r>
              <a:rPr lang="en-US" altLang="ja-JP" sz="1600" dirty="0"/>
              <a:t>2016</a:t>
            </a:r>
            <a:r>
              <a:rPr lang="ja-JP" altLang="en-US" sz="1600" dirty="0"/>
              <a:t>）</a:t>
            </a:r>
          </a:p>
        </p:txBody>
      </p:sp>
      <p:sp>
        <p:nvSpPr>
          <p:cNvPr id="10" name="正方形/長方形 9"/>
          <p:cNvSpPr/>
          <p:nvPr/>
        </p:nvSpPr>
        <p:spPr>
          <a:xfrm>
            <a:off x="0" y="5994940"/>
            <a:ext cx="9144000" cy="584775"/>
          </a:xfrm>
          <a:prstGeom prst="rect">
            <a:avLst/>
          </a:prstGeom>
        </p:spPr>
        <p:txBody>
          <a:bodyPr wrap="square">
            <a:spAutoFit/>
          </a:bodyPr>
          <a:lstStyle/>
          <a:p>
            <a:r>
              <a:rPr lang="en-US" altLang="ja-JP" sz="1600" dirty="0"/>
              <a:t>[3]</a:t>
            </a:r>
            <a:r>
              <a:rPr lang="ja-JP" altLang="en-US" sz="1600" dirty="0"/>
              <a:t>“振動体の振幅を目標値一定とする振動発電機負荷のフィードバック制御</a:t>
            </a:r>
            <a:r>
              <a:rPr lang="en-US" altLang="ja-JP" sz="1600" dirty="0"/>
              <a:t>,</a:t>
            </a:r>
            <a:r>
              <a:rPr lang="ja-JP" altLang="en-US" sz="1600" dirty="0"/>
              <a:t>” （永井和貴，他，</a:t>
            </a:r>
            <a:r>
              <a:rPr lang="en-US" altLang="ja-JP" sz="1600" dirty="0"/>
              <a:t>2016</a:t>
            </a:r>
            <a:r>
              <a:rPr lang="ja-JP" altLang="en-US" sz="1600" dirty="0"/>
              <a:t>）</a:t>
            </a:r>
          </a:p>
        </p:txBody>
      </p:sp>
    </p:spTree>
    <p:extLst>
      <p:ext uri="{BB962C8B-B14F-4D97-AF65-F5344CB8AC3E}">
        <p14:creationId xmlns:p14="http://schemas.microsoft.com/office/powerpoint/2010/main" val="254524683"/>
      </p:ext>
    </p:extLst>
  </p:cSld>
  <p:clrMapOvr>
    <a:masterClrMapping/>
  </p:clrMapOvr>
  <mc:AlternateContent xmlns:mc="http://schemas.openxmlformats.org/markup-compatibility/2006" xmlns:p14="http://schemas.microsoft.com/office/powerpoint/2010/main">
    <mc:Choice Requires="p14">
      <p:transition spd="slow" p14:dur="2000" advTm="34450"/>
    </mc:Choice>
    <mc:Fallback xmlns="">
      <p:transition spd="slow" advTm="344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本研究の目的　</a:t>
            </a:r>
          </a:p>
        </p:txBody>
      </p:sp>
      <p:sp>
        <p:nvSpPr>
          <p:cNvPr id="27" name="正方形/長方形 9"/>
          <p:cNvSpPr>
            <a:spLocks noChangeArrowheads="1"/>
          </p:cNvSpPr>
          <p:nvPr/>
        </p:nvSpPr>
        <p:spPr bwMode="auto">
          <a:xfrm>
            <a:off x="0" y="1877412"/>
            <a:ext cx="8401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None/>
            </a:pPr>
            <a:r>
              <a:rPr lang="en-US" altLang="ja-JP" sz="2400" b="1" dirty="0"/>
              <a:t>【</a:t>
            </a:r>
            <a:r>
              <a:rPr lang="ja-JP" altLang="en-US" sz="2400" b="1" dirty="0"/>
              <a:t>目的</a:t>
            </a:r>
            <a:r>
              <a:rPr lang="en-US" altLang="ja-JP" sz="2400" b="1" dirty="0"/>
              <a:t>】</a:t>
            </a:r>
          </a:p>
          <a:p>
            <a:pPr eaLnBrk="1" hangingPunct="1">
              <a:spcBef>
                <a:spcPct val="0"/>
              </a:spcBef>
              <a:buNone/>
            </a:pPr>
            <a:r>
              <a:rPr lang="ja-JP" altLang="en-US" sz="2400" b="1" dirty="0"/>
              <a:t>機械系における共振周波数の推定法を提案</a:t>
            </a:r>
            <a:endParaRPr lang="en-US" altLang="ja-JP" sz="2400" b="1" dirty="0"/>
          </a:p>
          <a:p>
            <a:pPr eaLnBrk="1" hangingPunct="1">
              <a:spcBef>
                <a:spcPct val="0"/>
              </a:spcBef>
              <a:buFontTx/>
              <a:buNone/>
            </a:pPr>
            <a:endParaRPr lang="en-US" altLang="ja-JP" sz="2400" b="1" dirty="0"/>
          </a:p>
        </p:txBody>
      </p:sp>
      <p:sp>
        <p:nvSpPr>
          <p:cNvPr id="23" name="正方形/長方形 9">
            <a:extLst>
              <a:ext uri="{FF2B5EF4-FFF2-40B4-BE49-F238E27FC236}">
                <a16:creationId xmlns:a16="http://schemas.microsoft.com/office/drawing/2014/main" id="{FCFC114B-5127-4ABA-ABAD-DC4C8A2DFE51}"/>
              </a:ext>
            </a:extLst>
          </p:cNvPr>
          <p:cNvSpPr>
            <a:spLocks noChangeArrowheads="1"/>
          </p:cNvSpPr>
          <p:nvPr/>
        </p:nvSpPr>
        <p:spPr bwMode="auto">
          <a:xfrm>
            <a:off x="0" y="791237"/>
            <a:ext cx="10063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定常発振制御系を二慣性系に応用</a:t>
            </a:r>
            <a:endParaRPr lang="en-US" altLang="ja-JP" sz="2400" b="1" dirty="0"/>
          </a:p>
          <a:p>
            <a:pPr eaLnBrk="1" hangingPunct="1">
              <a:spcBef>
                <a:spcPct val="0"/>
              </a:spcBef>
              <a:buFontTx/>
              <a:buNone/>
            </a:pPr>
            <a:endParaRPr lang="en-US" altLang="ja-JP" sz="2400" b="1" dirty="0"/>
          </a:p>
        </p:txBody>
      </p:sp>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3663952"/>
            <a:ext cx="10063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t>【</a:t>
            </a:r>
            <a:r>
              <a:rPr lang="ja-JP" altLang="en-US" sz="2400" b="1" dirty="0"/>
              <a:t>本手法による利点</a:t>
            </a:r>
            <a:r>
              <a:rPr lang="en-US" altLang="ja-JP" sz="2400" b="1" dirty="0"/>
              <a:t>】</a:t>
            </a:r>
          </a:p>
          <a:p>
            <a:pPr eaLnBrk="1" hangingPunct="1">
              <a:spcBef>
                <a:spcPct val="0"/>
              </a:spcBef>
              <a:buFontTx/>
              <a:buNone/>
            </a:pPr>
            <a:r>
              <a:rPr lang="ja-JP" altLang="en-US" sz="2400" b="1" dirty="0"/>
              <a:t>・推定法</a:t>
            </a:r>
            <a:r>
              <a:rPr lang="en-US" altLang="ja-JP" sz="2400" b="1" dirty="0">
                <a:latin typeface="Times New Roman" panose="02020603050405020304" pitchFamily="18" charset="0"/>
                <a:cs typeface="Times New Roman" panose="02020603050405020304" pitchFamily="18" charset="0"/>
              </a:rPr>
              <a:t>1</a:t>
            </a:r>
            <a:r>
              <a:rPr lang="ja-JP" altLang="en-US" sz="2400" b="1" dirty="0"/>
              <a:t>（周波数応答計測）</a:t>
            </a:r>
            <a:endParaRPr lang="en-US" altLang="ja-JP" sz="2400" b="1" dirty="0"/>
          </a:p>
          <a:p>
            <a:pPr eaLnBrk="1" hangingPunct="1">
              <a:spcBef>
                <a:spcPct val="0"/>
              </a:spcBef>
              <a:buFontTx/>
              <a:buNone/>
            </a:pPr>
            <a:r>
              <a:rPr lang="ja-JP" altLang="en-US" sz="2400" b="1" dirty="0"/>
              <a:t>周波数の掃引・加振がなく短時間で推定できる</a:t>
            </a:r>
            <a:endParaRPr lang="en-US" altLang="ja-JP" sz="2400" b="1" dirty="0"/>
          </a:p>
          <a:p>
            <a:pPr eaLnBrk="1" hangingPunct="1">
              <a:spcBef>
                <a:spcPct val="0"/>
              </a:spcBef>
              <a:buFontTx/>
              <a:buNone/>
            </a:pPr>
            <a:endParaRPr lang="en-US" altLang="ja-JP" sz="2400" b="1" dirty="0"/>
          </a:p>
          <a:p>
            <a:pPr eaLnBrk="1" hangingPunct="1">
              <a:spcBef>
                <a:spcPct val="0"/>
              </a:spcBef>
              <a:buNone/>
            </a:pPr>
            <a:r>
              <a:rPr lang="ja-JP" altLang="en-US" sz="2400" b="1" dirty="0"/>
              <a:t>・推定法</a:t>
            </a:r>
            <a:r>
              <a:rPr lang="en-US" altLang="ja-JP" sz="2400" b="1" dirty="0">
                <a:latin typeface="Times New Roman" panose="02020603050405020304" pitchFamily="18" charset="0"/>
                <a:cs typeface="Times New Roman" panose="02020603050405020304" pitchFamily="18" charset="0"/>
              </a:rPr>
              <a:t>2</a:t>
            </a:r>
            <a:r>
              <a:rPr lang="ja-JP" altLang="en-US" sz="2400" b="1" dirty="0"/>
              <a:t>（従来研究</a:t>
            </a:r>
            <a:r>
              <a:rPr lang="en-US" altLang="ja-JP" sz="2400" b="1" baseline="30000" dirty="0"/>
              <a:t>[</a:t>
            </a:r>
            <a:r>
              <a:rPr lang="en-US" altLang="ja-JP" sz="2400" b="1" baseline="30000" dirty="0">
                <a:latin typeface="Times New Roman" panose="02020603050405020304" pitchFamily="18" charset="0"/>
                <a:cs typeface="Times New Roman" panose="02020603050405020304" pitchFamily="18" charset="0"/>
              </a:rPr>
              <a:t>1</a:t>
            </a:r>
            <a:r>
              <a:rPr lang="en-US" altLang="ja-JP" sz="2400" b="1" baseline="30000" dirty="0"/>
              <a:t>]</a:t>
            </a:r>
            <a:r>
              <a:rPr lang="ja-JP" altLang="en-US" sz="2400" b="1" dirty="0"/>
              <a:t>）</a:t>
            </a:r>
            <a:endParaRPr lang="en-US" altLang="ja-JP" sz="2400" b="1" dirty="0"/>
          </a:p>
          <a:p>
            <a:pPr eaLnBrk="1" hangingPunct="1">
              <a:spcBef>
                <a:spcPct val="0"/>
              </a:spcBef>
              <a:buFontTx/>
              <a:buNone/>
            </a:pPr>
            <a:r>
              <a:rPr lang="ja-JP" altLang="en-US" sz="2400" b="1" dirty="0"/>
              <a:t>振幅の目標値を小さく設定することで，システムに過大な</a:t>
            </a:r>
            <a:endParaRPr lang="en-US" altLang="ja-JP" sz="2400" b="1" dirty="0"/>
          </a:p>
          <a:p>
            <a:pPr eaLnBrk="1" hangingPunct="1">
              <a:spcBef>
                <a:spcPct val="0"/>
              </a:spcBef>
              <a:buFontTx/>
              <a:buNone/>
            </a:pPr>
            <a:r>
              <a:rPr lang="ja-JP" altLang="en-US" sz="2400" b="1" dirty="0"/>
              <a:t>負荷なく推定できる</a:t>
            </a:r>
            <a:endParaRPr lang="en-US" altLang="ja-JP" sz="2400" b="1"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6</a:t>
            </a:fld>
            <a:endParaRPr kumimoji="1" lang="ja-JP" altLang="en-US" dirty="0"/>
          </a:p>
        </p:txBody>
      </p:sp>
    </p:spTree>
    <p:extLst>
      <p:ext uri="{BB962C8B-B14F-4D97-AF65-F5344CB8AC3E}">
        <p14:creationId xmlns:p14="http://schemas.microsoft.com/office/powerpoint/2010/main" val="2556481044"/>
      </p:ext>
    </p:extLst>
  </p:cSld>
  <p:clrMapOvr>
    <a:masterClrMapping/>
  </p:clrMapOvr>
  <mc:AlternateContent xmlns:mc="http://schemas.openxmlformats.org/markup-compatibility/2006" xmlns:p14="http://schemas.microsoft.com/office/powerpoint/2010/main">
    <mc:Choice Requires="p14">
      <p:transition spd="slow" p14:dur="2000" advTm="33004"/>
    </mc:Choice>
    <mc:Fallback xmlns="">
      <p:transition spd="slow" advTm="3300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a:latin typeface="+mj-ea"/>
              </a:rPr>
              <a:t>実験装置　</a:t>
            </a:r>
            <a:endParaRPr lang="ja-JP" altLang="en-US" sz="3600" b="1" dirty="0">
              <a:latin typeface="+mj-ea"/>
            </a:endParaRPr>
          </a:p>
        </p:txBody>
      </p:sp>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5134577"/>
            <a:ext cx="10063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latin typeface="ＭＳ Ｐゴシック" panose="020B0600070205080204" pitchFamily="50" charset="-128"/>
              </a:rPr>
              <a:t>・駆動側モータのトルク</a:t>
            </a:r>
            <a:r>
              <a:rPr lang="en-US" altLang="ja-JP" sz="2400" b="1" i="1" dirty="0">
                <a:latin typeface="Times New Roman" panose="02020603050405020304" pitchFamily="18" charset="0"/>
                <a:cs typeface="Times New Roman" panose="02020603050405020304" pitchFamily="18" charset="0"/>
              </a:rPr>
              <a:t>T</a:t>
            </a:r>
            <a:r>
              <a:rPr lang="en-US" altLang="ja-JP" sz="2400" b="1" i="1" baseline="-25000" dirty="0">
                <a:latin typeface="Times New Roman" panose="02020603050405020304" pitchFamily="18" charset="0"/>
                <a:cs typeface="Times New Roman" panose="02020603050405020304" pitchFamily="18" charset="0"/>
              </a:rPr>
              <a:t>M</a:t>
            </a:r>
            <a:r>
              <a:rPr lang="en-US" altLang="ja-JP" sz="2400" b="1" i="1" baseline="-25000" dirty="0">
                <a:latin typeface="ＭＳ Ｐゴシック" panose="020B0600070205080204" pitchFamily="50" charset="-128"/>
                <a:cs typeface="Times New Roman" panose="02020603050405020304" pitchFamily="18" charset="0"/>
              </a:rPr>
              <a:t> </a:t>
            </a:r>
            <a:r>
              <a:rPr lang="ja-JP" altLang="en-US" sz="2400" b="1" dirty="0">
                <a:latin typeface="ＭＳ Ｐゴシック" panose="020B0600070205080204" pitchFamily="50" charset="-128"/>
              </a:rPr>
              <a:t>を制御</a:t>
            </a:r>
            <a:endParaRPr lang="en-US" altLang="ja-JP" sz="2400" b="1" dirty="0">
              <a:latin typeface="ＭＳ Ｐゴシック" panose="020B0600070205080204" pitchFamily="50" charset="-128"/>
            </a:endParaRPr>
          </a:p>
          <a:p>
            <a:pPr eaLnBrk="1" hangingPunct="1">
              <a:spcBef>
                <a:spcPct val="0"/>
              </a:spcBef>
              <a:buFontTx/>
              <a:buNone/>
            </a:pPr>
            <a:r>
              <a:rPr lang="ja-JP" altLang="en-US" sz="2400" b="1" dirty="0">
                <a:latin typeface="ＭＳ Ｐゴシック" panose="020B0600070205080204" pitchFamily="50" charset="-128"/>
              </a:rPr>
              <a:t>・制御帯域内の低い周波数で共振を発生</a:t>
            </a:r>
            <a:endParaRPr lang="en-US" altLang="ja-JP" sz="2400" b="1" dirty="0">
              <a:latin typeface="ＭＳ Ｐゴシック" panose="020B0600070205080204" pitchFamily="50" charset="-128"/>
            </a:endParaRPr>
          </a:p>
          <a:p>
            <a:pPr eaLnBrk="1" hangingPunct="1">
              <a:spcBef>
                <a:spcPct val="0"/>
              </a:spcBef>
              <a:buFontTx/>
              <a:buNone/>
            </a:pPr>
            <a:r>
              <a:rPr lang="ja-JP" altLang="en-US" sz="2400" b="1" dirty="0">
                <a:latin typeface="ＭＳ Ｐゴシック" panose="020B0600070205080204" pitchFamily="50" charset="-128"/>
              </a:rPr>
              <a:t>細く長い軸ばねを採用（</a:t>
            </a:r>
            <a:r>
              <a:rPr lang="ja-JP" altLang="en-US" sz="2400" b="1" dirty="0">
                <a:latin typeface="ＭＳ Ｐゴシック" panose="020B0600070205080204" pitchFamily="50" charset="-128"/>
                <a:cs typeface="Times New Roman" panose="02020603050405020304" pitchFamily="18" charset="0"/>
              </a:rPr>
              <a:t>直径</a:t>
            </a:r>
            <a:r>
              <a:rPr lang="en-US" altLang="ja-JP" sz="2400" b="1" dirty="0">
                <a:latin typeface="Times New Roman" panose="02020603050405020304" pitchFamily="18" charset="0"/>
                <a:cs typeface="Times New Roman" panose="02020603050405020304" pitchFamily="18" charset="0"/>
              </a:rPr>
              <a:t>3mm</a:t>
            </a:r>
            <a:r>
              <a:rPr lang="ja-JP" altLang="en-US" sz="2400" b="1" dirty="0">
                <a:latin typeface="ＭＳ Ｐゴシック" panose="020B0600070205080204" pitchFamily="50" charset="-128"/>
                <a:cs typeface="Times New Roman" panose="02020603050405020304" pitchFamily="18" charset="0"/>
              </a:rPr>
              <a:t>，長さ</a:t>
            </a:r>
            <a:r>
              <a:rPr lang="en-US" altLang="ja-JP" sz="2400" b="1" dirty="0">
                <a:latin typeface="Times New Roman" panose="02020603050405020304" pitchFamily="18" charset="0"/>
                <a:cs typeface="Times New Roman" panose="02020603050405020304" pitchFamily="18" charset="0"/>
              </a:rPr>
              <a:t>230mm</a:t>
            </a:r>
            <a:r>
              <a:rPr lang="ja-JP" altLang="en-US" sz="2400" dirty="0"/>
              <a:t>）</a:t>
            </a:r>
            <a:endParaRPr lang="en-US" altLang="ja-JP" sz="2400" dirty="0"/>
          </a:p>
        </p:txBody>
      </p:sp>
      <p:pic>
        <p:nvPicPr>
          <p:cNvPr id="3" name="図 2" descr="ダイアグラム, 概略図&#10;&#10;自動的に生成された説明">
            <a:extLst>
              <a:ext uri="{FF2B5EF4-FFF2-40B4-BE49-F238E27FC236}">
                <a16:creationId xmlns:a16="http://schemas.microsoft.com/office/drawing/2014/main" id="{3217C6A1-D151-49F9-B082-5AA52E26F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882928"/>
            <a:ext cx="7734300" cy="4089446"/>
          </a:xfrm>
          <a:prstGeom prst="rect">
            <a:avLst/>
          </a:prstGeom>
        </p:spPr>
      </p:pic>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7</a:t>
            </a:fld>
            <a:endParaRPr kumimoji="1" lang="ja-JP" altLang="en-US" dirty="0"/>
          </a:p>
        </p:txBody>
      </p:sp>
    </p:spTree>
    <p:extLst>
      <p:ext uri="{BB962C8B-B14F-4D97-AF65-F5344CB8AC3E}">
        <p14:creationId xmlns:p14="http://schemas.microsoft.com/office/powerpoint/2010/main" val="1054942279"/>
      </p:ext>
    </p:extLst>
  </p:cSld>
  <p:clrMapOvr>
    <a:masterClrMapping/>
  </p:clrMapOvr>
  <mc:AlternateContent xmlns:mc="http://schemas.openxmlformats.org/markup-compatibility/2006" xmlns:p14="http://schemas.microsoft.com/office/powerpoint/2010/main">
    <mc:Choice Requires="p14">
      <p:transition spd="slow" p14:dur="2000" advTm="40579"/>
    </mc:Choice>
    <mc:Fallback xmlns="">
      <p:transition spd="slow" advTm="4057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正方形/長方形 3"/>
              <p:cNvSpPr/>
              <p:nvPr/>
            </p:nvSpPr>
            <p:spPr>
              <a:xfrm>
                <a:off x="0" y="4655725"/>
                <a:ext cx="8661348" cy="1949957"/>
              </a:xfrm>
              <a:prstGeom prst="rect">
                <a:avLst/>
              </a:prstGeom>
            </p:spPr>
            <p:txBody>
              <a:bodyPr wrap="square">
                <a:spAutoFit/>
              </a:bodyPr>
              <a:lstStyle/>
              <a:p>
                <a:pPr marL="257175" indent="-257175">
                  <a:buFont typeface="Arial" panose="020B0604020202020204" pitchFamily="34" charset="0"/>
                  <a:buChar char="•"/>
                </a:pPr>
                <a:r>
                  <a:rPr lang="en-US" altLang="ja-JP" sz="2400" b="1" dirty="0">
                    <a:latin typeface="ＭＳ Ｐゴシック" panose="020B0600070205080204" pitchFamily="50" charset="-128"/>
                    <a:ea typeface="ＭＳ Ｐゴシック" panose="020B0600070205080204" pitchFamily="50" charset="-128"/>
                  </a:rPr>
                  <a:t>HPF</a:t>
                </a:r>
                <a:r>
                  <a:rPr lang="ja-JP" altLang="en-US" sz="2400" b="1" dirty="0">
                    <a:latin typeface="ＭＳ Ｐゴシック" panose="020B0600070205080204" pitchFamily="50" charset="-128"/>
                    <a:ea typeface="ＭＳ Ｐゴシック" panose="020B0600070205080204" pitchFamily="50" charset="-128"/>
                  </a:rPr>
                  <a:t>により，平均速度まわりの振動を除去</a:t>
                </a:r>
              </a:p>
              <a:p>
                <a:pPr marL="257175" indent="-257175">
                  <a:buFont typeface="Arial" panose="020B0604020202020204" pitchFamily="34" charset="0"/>
                  <a:buChar char="•"/>
                </a:pPr>
                <a:r>
                  <a:rPr lang="ja-JP" altLang="en-US" sz="2400" b="1" dirty="0">
                    <a:latin typeface="ＭＳ Ｐゴシック" panose="020B0600070205080204" pitchFamily="50" charset="-128"/>
                    <a:ea typeface="ＭＳ Ｐゴシック" panose="020B0600070205080204" pitchFamily="50" charset="-128"/>
                  </a:rPr>
                  <a:t>平均速度まわりの振動</a:t>
                </a:r>
                <a14:m>
                  <m:oMath xmlns:m="http://schemas.openxmlformats.org/officeDocument/2006/math">
                    <m:sSub>
                      <m:sSubPr>
                        <m:ctrlPr>
                          <a:rPr lang="en-US" altLang="ja-JP" sz="2400" b="1" i="1" smtClean="0">
                            <a:solidFill>
                              <a:schemeClr val="tx1"/>
                            </a:solidFill>
                            <a:latin typeface="Cambria Math" panose="02040503050406030204" pitchFamily="18" charset="0"/>
                          </a:rPr>
                        </m:ctrlPr>
                      </m:sSubPr>
                      <m:e>
                        <m:acc>
                          <m:accPr>
                            <m:chr m:val="̅"/>
                            <m:ctrlPr>
                              <a:rPr lang="en-US" altLang="ja-JP" sz="2400" b="1" i="1">
                                <a:solidFill>
                                  <a:schemeClr val="tx1"/>
                                </a:solidFill>
                                <a:latin typeface="Cambria Math" panose="02040503050406030204" pitchFamily="18" charset="0"/>
                              </a:rPr>
                            </m:ctrlPr>
                          </m:accPr>
                          <m:e>
                            <m:r>
                              <a:rPr lang="ja-JP" altLang="en-US" sz="2400" b="1" i="1">
                                <a:solidFill>
                                  <a:schemeClr val="tx1"/>
                                </a:solidFill>
                                <a:latin typeface="Cambria Math" panose="02040503050406030204" pitchFamily="18" charset="0"/>
                              </a:rPr>
                              <m:t>𝝎</m:t>
                            </m:r>
                          </m:e>
                        </m:acc>
                      </m:e>
                      <m:sub>
                        <m:r>
                          <a:rPr lang="en-US" altLang="ja-JP" sz="2400" b="1" i="1">
                            <a:solidFill>
                              <a:schemeClr val="tx1"/>
                            </a:solidFill>
                            <a:latin typeface="Cambria Math" panose="02040503050406030204" pitchFamily="18" charset="0"/>
                          </a:rPr>
                          <m:t>𝑴</m:t>
                        </m:r>
                      </m:sub>
                    </m:sSub>
                    <m:r>
                      <a:rPr lang="en-US" altLang="ja-JP" sz="2400" b="1" i="1">
                        <a:solidFill>
                          <a:schemeClr val="tx1"/>
                        </a:solidFill>
                        <a:latin typeface="Cambria Math" panose="02040503050406030204" pitchFamily="18" charset="0"/>
                        <a:ea typeface="Cambria Math" panose="02040503050406030204" pitchFamily="18" charset="0"/>
                      </a:rPr>
                      <m:t>−</m:t>
                    </m:r>
                    <m:sSub>
                      <m:sSubPr>
                        <m:ctrlPr>
                          <a:rPr lang="en-US" altLang="ja-JP" sz="2400" b="1" i="1">
                            <a:solidFill>
                              <a:schemeClr val="tx1"/>
                            </a:solidFill>
                            <a:latin typeface="Cambria Math" panose="02040503050406030204" pitchFamily="18" charset="0"/>
                            <a:ea typeface="Cambria Math" panose="02040503050406030204" pitchFamily="18" charset="0"/>
                          </a:rPr>
                        </m:ctrlPr>
                      </m:sSubPr>
                      <m:e>
                        <m:r>
                          <a:rPr lang="ja-JP" altLang="en-US" sz="2400" b="1" i="1">
                            <a:solidFill>
                              <a:schemeClr val="tx1"/>
                            </a:solidFill>
                            <a:latin typeface="Cambria Math" panose="02040503050406030204" pitchFamily="18" charset="0"/>
                            <a:ea typeface="Cambria Math" panose="02040503050406030204" pitchFamily="18" charset="0"/>
                          </a:rPr>
                          <m:t>𝝎</m:t>
                        </m:r>
                      </m:e>
                      <m:sub>
                        <m:r>
                          <a:rPr lang="en-US" altLang="ja-JP" sz="2400" b="1" i="1">
                            <a:solidFill>
                              <a:schemeClr val="tx1"/>
                            </a:solidFill>
                            <a:latin typeface="Cambria Math" panose="02040503050406030204" pitchFamily="18" charset="0"/>
                            <a:ea typeface="Cambria Math" panose="02040503050406030204" pitchFamily="18" charset="0"/>
                          </a:rPr>
                          <m:t>𝑴</m:t>
                        </m:r>
                      </m:sub>
                    </m:sSub>
                  </m:oMath>
                </a14:m>
                <a:r>
                  <a:rPr lang="ja-JP" altLang="en-US" sz="2400" b="1" dirty="0">
                    <a:latin typeface="ＭＳ Ｐゴシック" panose="020B0600070205080204" pitchFamily="50" charset="-128"/>
                    <a:ea typeface="ＭＳ Ｐゴシック" panose="020B0600070205080204" pitchFamily="50" charset="-128"/>
                  </a:rPr>
                  <a:t>の絶対値信号を</a:t>
                </a:r>
                <a:r>
                  <a:rPr lang="en-US" altLang="ja-JP" sz="2400" b="1" dirty="0">
                    <a:latin typeface="ＭＳ Ｐゴシック" panose="020B0600070205080204" pitchFamily="50" charset="-128"/>
                    <a:ea typeface="ＭＳ Ｐゴシック" panose="020B0600070205080204" pitchFamily="50" charset="-128"/>
                  </a:rPr>
                  <a:t>LPF</a:t>
                </a:r>
                <a:r>
                  <a:rPr lang="ja-JP" altLang="en-US" sz="2400" b="1" dirty="0">
                    <a:latin typeface="ＭＳ Ｐゴシック" panose="020B0600070205080204" pitchFamily="50" charset="-128"/>
                    <a:ea typeface="ＭＳ Ｐゴシック" panose="020B0600070205080204" pitchFamily="50" charset="-128"/>
                  </a:rPr>
                  <a:t>に通して</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推定振幅</a:t>
                </a:r>
                <a14:m>
                  <m:oMath xmlns:m="http://schemas.openxmlformats.org/officeDocument/2006/math">
                    <m:sSub>
                      <m:sSubPr>
                        <m:ctrlPr>
                          <a:rPr lang="en-US" altLang="ja-JP" sz="2400" b="1" i="1" dirty="0" smtClean="0">
                            <a:solidFill>
                              <a:schemeClr val="tx1"/>
                            </a:solidFill>
                            <a:latin typeface="Cambria Math" panose="02040503050406030204" pitchFamily="18" charset="0"/>
                            <a:cs typeface="Times New Roman" panose="02020603050405020304" pitchFamily="18" charset="0"/>
                          </a:rPr>
                        </m:ctrlPr>
                      </m:sSubPr>
                      <m:e>
                        <m:acc>
                          <m:accPr>
                            <m:chr m:val="̂"/>
                            <m:ctrlPr>
                              <a:rPr lang="en-US" altLang="ja-JP" sz="2400" b="1" i="1" dirty="0">
                                <a:solidFill>
                                  <a:schemeClr val="tx1"/>
                                </a:solidFill>
                                <a:latin typeface="Cambria Math" panose="02040503050406030204" pitchFamily="18" charset="0"/>
                                <a:cs typeface="Times New Roman" panose="02020603050405020304" pitchFamily="18" charset="0"/>
                              </a:rPr>
                            </m:ctrlPr>
                          </m:accPr>
                          <m:e>
                            <m:r>
                              <a:rPr lang="en-US" altLang="ja-JP" sz="2400" b="1" i="1" dirty="0">
                                <a:solidFill>
                                  <a:schemeClr val="tx1"/>
                                </a:solidFill>
                                <a:latin typeface="Cambria Math" panose="02040503050406030204" pitchFamily="18" charset="0"/>
                                <a:cs typeface="Times New Roman" panose="02020603050405020304" pitchFamily="18" charset="0"/>
                              </a:rPr>
                              <m:t>𝑨</m:t>
                            </m:r>
                          </m:e>
                        </m:acc>
                      </m:e>
                      <m:sub>
                        <m:r>
                          <a:rPr lang="ja-JP" altLang="en-US" sz="2400" b="1" i="1" dirty="0">
                            <a:solidFill>
                              <a:schemeClr val="tx1"/>
                            </a:solidFill>
                            <a:latin typeface="Cambria Math" panose="02040503050406030204" pitchFamily="18" charset="0"/>
                            <a:cs typeface="Times New Roman" panose="02020603050405020304" pitchFamily="18" charset="0"/>
                          </a:rPr>
                          <m:t>𝝎</m:t>
                        </m:r>
                      </m:sub>
                    </m:sSub>
                  </m:oMath>
                </a14:m>
                <a:r>
                  <a:rPr lang="ja-JP" altLang="en-US" sz="2400" b="1" dirty="0">
                    <a:latin typeface="ＭＳ Ｐゴシック" panose="020B0600070205080204" pitchFamily="50" charset="-128"/>
                    <a:ea typeface="ＭＳ Ｐゴシック" panose="020B0600070205080204" pitchFamily="50" charset="-128"/>
                  </a:rPr>
                  <a:t>を得る</a:t>
                </a:r>
                <a:endParaRPr lang="en-US" altLang="ja-JP" sz="2400" b="1" dirty="0">
                  <a:latin typeface="ＭＳ Ｐゴシック" panose="020B0600070205080204" pitchFamily="50" charset="-128"/>
                  <a:ea typeface="ＭＳ Ｐゴシック" panose="020B0600070205080204" pitchFamily="50" charset="-128"/>
                </a:endParaRPr>
              </a:p>
              <a:p>
                <a:pPr marL="214313" indent="-214313">
                  <a:buFont typeface="Arial" panose="020B0604020202020204" pitchFamily="34" charset="0"/>
                  <a:buChar char="•"/>
                </a:pPr>
                <a:r>
                  <a:rPr lang="en-US" altLang="ja-JP" sz="2400" b="1" dirty="0">
                    <a:latin typeface="ＭＳ Ｐゴシック" panose="020B0600070205080204" pitchFamily="50" charset="-128"/>
                    <a:ea typeface="ＭＳ Ｐゴシック" panose="020B0600070205080204" pitchFamily="50" charset="-128"/>
                    <a:cs typeface="Times New Roman" panose="02020603050405020304" pitchFamily="18" charset="0"/>
                  </a:rPr>
                  <a:t>PI</a:t>
                </a:r>
                <a:r>
                  <a:rPr lang="ja-JP" altLang="en-US" sz="2400" b="1" dirty="0">
                    <a:latin typeface="ＭＳ Ｐゴシック" panose="020B0600070205080204" pitchFamily="50" charset="-128"/>
                    <a:ea typeface="ＭＳ Ｐゴシック" panose="020B0600070205080204" pitchFamily="50" charset="-128"/>
                  </a:rPr>
                  <a:t>補償器の出力そのものを振動信号の時変ゲイン</a:t>
                </a:r>
                <a:r>
                  <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G</a:t>
                </a:r>
              </a:p>
              <a:p>
                <a:r>
                  <a:rPr lang="ja-JP" altLang="en-US" sz="2400" b="1" dirty="0">
                    <a:latin typeface="ＭＳ Ｐゴシック" panose="020B0600070205080204" pitchFamily="50" charset="-128"/>
                    <a:ea typeface="ＭＳ Ｐゴシック" panose="020B0600070205080204" pitchFamily="50" charset="-128"/>
                  </a:rPr>
                  <a:t>として用いる</a:t>
                </a:r>
                <a:endParaRPr lang="en-US" altLang="ja-JP" sz="2400" b="1" dirty="0">
                  <a:latin typeface="ＭＳ Ｐゴシック" panose="020B0600070205080204" pitchFamily="50" charset="-128"/>
                  <a:ea typeface="ＭＳ Ｐゴシック" panose="020B0600070205080204" pitchFamily="50" charset="-128"/>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0" y="4655725"/>
                <a:ext cx="8661348" cy="1949957"/>
              </a:xfrm>
              <a:prstGeom prst="rect">
                <a:avLst/>
              </a:prstGeom>
              <a:blipFill>
                <a:blip r:embed="rId3"/>
                <a:stretch>
                  <a:fillRect l="-1056" t="-2500" b="-5938"/>
                </a:stretch>
              </a:blipFill>
            </p:spPr>
            <p:txBody>
              <a:bodyPr/>
              <a:lstStyle/>
              <a:p>
                <a:r>
                  <a:rPr lang="ja-JP" altLang="en-US">
                    <a:noFill/>
                  </a:rPr>
                  <a:t> </a:t>
                </a:r>
              </a:p>
            </p:txBody>
          </p:sp>
        </mc:Fallback>
      </mc:AlternateContent>
      <p:sp>
        <p:nvSpPr>
          <p:cNvPr id="113" name="タイトル 1">
            <a:extLst>
              <a:ext uri="{FF2B5EF4-FFF2-40B4-BE49-F238E27FC236}">
                <a16:creationId xmlns:a16="http://schemas.microsoft.com/office/drawing/2014/main" id="{706A8A50-A35B-4364-9810-8BD6B344F196}"/>
              </a:ext>
            </a:extLst>
          </p:cNvPr>
          <p:cNvSpPr txBox="1">
            <a:spLocks/>
          </p:cNvSpPr>
          <p:nvPr/>
        </p:nvSpPr>
        <p:spPr>
          <a:xfrm>
            <a:off x="0" y="0"/>
            <a:ext cx="8229600" cy="720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600" b="1">
                <a:latin typeface="+mj-ea"/>
              </a:rPr>
              <a:t>定常発振制御系　</a:t>
            </a:r>
            <a:endParaRPr lang="ja-JP" altLang="en-US" sz="3600" b="1" dirty="0">
              <a:latin typeface="+mj-ea"/>
            </a:endParaRPr>
          </a:p>
        </p:txBody>
      </p:sp>
      <p:grpSp>
        <p:nvGrpSpPr>
          <p:cNvPr id="115" name="グループ化 114"/>
          <p:cNvGrpSpPr/>
          <p:nvPr/>
        </p:nvGrpSpPr>
        <p:grpSpPr>
          <a:xfrm>
            <a:off x="6467270" y="1369013"/>
            <a:ext cx="2597150" cy="1944687"/>
            <a:chOff x="-2561654" y="4580657"/>
            <a:chExt cx="2597150" cy="1944687"/>
          </a:xfrm>
        </p:grpSpPr>
        <p:pic>
          <p:nvPicPr>
            <p:cNvPr id="1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654" y="4580657"/>
              <a:ext cx="25971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7" name="正方形/長方形 116"/>
                <p:cNvSpPr/>
                <p:nvPr/>
              </p:nvSpPr>
              <p:spPr>
                <a:xfrm>
                  <a:off x="-1245860" y="6048937"/>
                  <a:ext cx="1173783" cy="369332"/>
                </a:xfrm>
                <a:prstGeom prst="rect">
                  <a:avLst/>
                </a:prstGeom>
                <a:ln>
                  <a:noFill/>
                </a:ln>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acc>
                              <m:accPr>
                                <m:chr m:val="̅"/>
                                <m:ctrlPr>
                                  <a:rPr lang="en-US" altLang="ja-JP" i="1">
                                    <a:solidFill>
                                      <a:srgbClr val="FF0000"/>
                                    </a:solidFill>
                                    <a:latin typeface="Cambria Math" panose="02040503050406030204" pitchFamily="18" charset="0"/>
                                  </a:rPr>
                                </m:ctrlPr>
                              </m:accPr>
                              <m:e>
                                <m:r>
                                  <a:rPr lang="ja-JP" altLang="en-US" i="1">
                                    <a:solidFill>
                                      <a:srgbClr val="FF0000"/>
                                    </a:solidFill>
                                    <a:latin typeface="Cambria Math" panose="02040503050406030204" pitchFamily="18" charset="0"/>
                                  </a:rPr>
                                  <m:t>𝜔</m:t>
                                </m:r>
                              </m:e>
                            </m:acc>
                          </m:e>
                          <m:sub>
                            <m:r>
                              <a:rPr lang="en-US" altLang="ja-JP" i="1">
                                <a:solidFill>
                                  <a:srgbClr val="FF0000"/>
                                </a:solidFill>
                                <a:latin typeface="Cambria Math" panose="02040503050406030204" pitchFamily="18" charset="0"/>
                              </a:rPr>
                              <m:t>𝑀</m:t>
                            </m:r>
                          </m:sub>
                        </m:sSub>
                        <m:r>
                          <a:rPr lang="en-US" altLang="ja-JP" i="1">
                            <a:solidFill>
                              <a:srgbClr val="FF0000"/>
                            </a:solidFill>
                            <a:latin typeface="Cambria Math" panose="02040503050406030204" pitchFamily="18" charset="0"/>
                            <a:ea typeface="Cambria Math" panose="02040503050406030204" pitchFamily="18" charset="0"/>
                          </a:rPr>
                          <m:t>−</m:t>
                        </m:r>
                        <m:sSub>
                          <m:sSubPr>
                            <m:ctrlPr>
                              <a:rPr lang="en-US" altLang="ja-JP" i="1">
                                <a:solidFill>
                                  <a:srgbClr val="FF0000"/>
                                </a:solidFill>
                                <a:latin typeface="Cambria Math" panose="02040503050406030204" pitchFamily="18" charset="0"/>
                                <a:ea typeface="Cambria Math" panose="02040503050406030204" pitchFamily="18" charset="0"/>
                              </a:rPr>
                            </m:ctrlPr>
                          </m:sSubPr>
                          <m:e>
                            <m:r>
                              <a:rPr lang="ja-JP" altLang="en-US" i="1">
                                <a:solidFill>
                                  <a:srgbClr val="FF0000"/>
                                </a:solidFill>
                                <a:latin typeface="Cambria Math" panose="02040503050406030204" pitchFamily="18" charset="0"/>
                                <a:ea typeface="Cambria Math" panose="02040503050406030204" pitchFamily="18" charset="0"/>
                              </a:rPr>
                              <m:t>𝜔</m:t>
                            </m:r>
                          </m:e>
                          <m:sub>
                            <m:r>
                              <a:rPr lang="en-US" altLang="ja-JP" i="1">
                                <a:solidFill>
                                  <a:srgbClr val="FF0000"/>
                                </a:solidFill>
                                <a:latin typeface="Cambria Math" panose="02040503050406030204" pitchFamily="18" charset="0"/>
                                <a:ea typeface="Cambria Math" panose="02040503050406030204" pitchFamily="18" charset="0"/>
                              </a:rPr>
                              <m:t>𝑀</m:t>
                            </m:r>
                          </m:sub>
                        </m:sSub>
                      </m:oMath>
                    </m:oMathPara>
                  </a14:m>
                  <a:endParaRPr lang="ja-JP" altLang="en-US"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2" name="正方形/長方形 111"/>
                <p:cNvSpPr>
                  <a:spLocks noRot="1" noChangeAspect="1" noMove="1" noResize="1" noEditPoints="1" noAdjustHandles="1" noChangeArrowheads="1" noChangeShapeType="1" noTextEdit="1"/>
                </p:cNvSpPr>
                <p:nvPr/>
              </p:nvSpPr>
              <p:spPr>
                <a:xfrm>
                  <a:off x="-1245860" y="6048937"/>
                  <a:ext cx="1173783" cy="369332"/>
                </a:xfrm>
                <a:prstGeom prst="rect">
                  <a:avLst/>
                </a:prstGeom>
                <a:blipFill>
                  <a:blip r:embed="rId5"/>
                  <a:stretch>
                    <a:fillRect b="-1667"/>
                  </a:stretch>
                </a:blipFill>
                <a:ln>
                  <a:noFill/>
                </a:ln>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118" name="正方形/長方形 117"/>
              <p:cNvSpPr/>
              <p:nvPr/>
            </p:nvSpPr>
            <p:spPr>
              <a:xfrm>
                <a:off x="4384045" y="3195979"/>
                <a:ext cx="1173783"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a:latin typeface="Cambria Math" panose="02040503050406030204" pitchFamily="18" charset="0"/>
                                </a:rPr>
                              </m:ctrlPr>
                            </m:accPr>
                            <m:e>
                              <m:r>
                                <a:rPr lang="ja-JP" altLang="en-US" i="1">
                                  <a:latin typeface="Cambria Math" panose="02040503050406030204" pitchFamily="18" charset="0"/>
                                </a:rPr>
                                <m:t>𝜔</m:t>
                              </m:r>
                            </m:e>
                          </m:acc>
                        </m:e>
                        <m:sub>
                          <m:r>
                            <a:rPr lang="en-US" altLang="ja-JP" i="1">
                              <a:latin typeface="Cambria Math" panose="02040503050406030204" pitchFamily="18" charset="0"/>
                            </a:rPr>
                            <m:t>𝑀</m:t>
                          </m:r>
                        </m:sub>
                      </m:sSub>
                      <m:r>
                        <a:rPr lang="en-US" altLang="ja-JP" i="1" smtClean="0">
                          <a:latin typeface="Cambria Math" panose="02040503050406030204" pitchFamily="18" charset="0"/>
                          <a:ea typeface="Cambria Math" panose="02040503050406030204" pitchFamily="18" charset="0"/>
                        </a:rPr>
                        <m:t>−</m:t>
                      </m:r>
                      <m:sSub>
                        <m:sSubPr>
                          <m:ctrlPr>
                            <a:rPr lang="en-US" altLang="ja-JP" i="1" smtClean="0">
                              <a:latin typeface="Cambria Math" panose="02040503050406030204" pitchFamily="18" charset="0"/>
                              <a:ea typeface="Cambria Math" panose="02040503050406030204" pitchFamily="18" charset="0"/>
                            </a:rPr>
                          </m:ctrlPr>
                        </m:sSubPr>
                        <m:e>
                          <m:r>
                            <a:rPr lang="ja-JP" altLang="en-US" i="1" smtClean="0">
                              <a:latin typeface="Cambria Math" panose="02040503050406030204" pitchFamily="18" charset="0"/>
                              <a:ea typeface="Cambria Math" panose="02040503050406030204" pitchFamily="18" charset="0"/>
                            </a:rPr>
                            <m:t>𝜔</m:t>
                          </m:r>
                        </m:e>
                        <m:sub>
                          <m:r>
                            <a:rPr lang="en-US" altLang="ja-JP" b="0" i="1" smtClean="0">
                              <a:latin typeface="Cambria Math" panose="02040503050406030204" pitchFamily="18" charset="0"/>
                              <a:ea typeface="Cambria Math" panose="02040503050406030204" pitchFamily="18" charset="0"/>
                            </a:rPr>
                            <m:t>𝑀</m:t>
                          </m:r>
                        </m:sub>
                      </m:sSub>
                    </m:oMath>
                  </m:oMathPara>
                </a14:m>
                <a:endParaRPr lang="ja-JP" altLang="en-US"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18" name="正方形/長方形 117"/>
              <p:cNvSpPr>
                <a:spLocks noRot="1" noChangeAspect="1" noMove="1" noResize="1" noEditPoints="1" noAdjustHandles="1" noChangeArrowheads="1" noChangeShapeType="1" noTextEdit="1"/>
              </p:cNvSpPr>
              <p:nvPr/>
            </p:nvSpPr>
            <p:spPr>
              <a:xfrm>
                <a:off x="4384045" y="3195979"/>
                <a:ext cx="1173783" cy="369332"/>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9" name="正方形/長方形 118"/>
              <p:cNvSpPr/>
              <p:nvPr/>
            </p:nvSpPr>
            <p:spPr>
              <a:xfrm>
                <a:off x="90071" y="2757584"/>
                <a:ext cx="64459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lang="en-US" altLang="ja-JP" i="1" dirty="0" smtClean="0">
                              <a:solidFill>
                                <a:sysClr val="windowText" lastClr="000000"/>
                              </a:solidFill>
                              <a:latin typeface="Cambria Math" panose="02040503050406030204" pitchFamily="18" charset="0"/>
                              <a:cs typeface="Times New Roman" panose="02020603050405020304" pitchFamily="18" charset="0"/>
                            </a:rPr>
                          </m:ctrlPr>
                        </m:sSupPr>
                        <m:e>
                          <m:sSub>
                            <m:sSubPr>
                              <m:ctrlPr>
                                <a:rPr lang="en-US" altLang="ja-JP" i="1" dirty="0" smtClean="0">
                                  <a:solidFill>
                                    <a:sysClr val="windowText" lastClr="000000"/>
                                  </a:solidFill>
                                  <a:latin typeface="Cambria Math" panose="02040503050406030204" pitchFamily="18" charset="0"/>
                                  <a:cs typeface="Times New Roman" panose="02020603050405020304" pitchFamily="18" charset="0"/>
                                </a:rPr>
                              </m:ctrlPr>
                            </m:sSubPr>
                            <m:e>
                              <m:r>
                                <a:rPr lang="en-US" altLang="ja-JP" b="0" i="1" dirty="0" smtClean="0">
                                  <a:solidFill>
                                    <a:sysClr val="windowText" lastClr="000000"/>
                                  </a:solidFill>
                                  <a:latin typeface="Cambria Math" panose="02040503050406030204" pitchFamily="18" charset="0"/>
                                  <a:cs typeface="Times New Roman" panose="02020603050405020304" pitchFamily="18" charset="0"/>
                                </a:rPr>
                                <m:t>𝐴</m:t>
                              </m:r>
                            </m:e>
                            <m:sub>
                              <m:r>
                                <a:rPr lang="ja-JP" altLang="en-US" i="1" dirty="0" smtClean="0">
                                  <a:solidFill>
                                    <a:sysClr val="windowText" lastClr="000000"/>
                                  </a:solidFill>
                                  <a:latin typeface="Cambria Math" panose="02040503050406030204" pitchFamily="18" charset="0"/>
                                  <a:cs typeface="Times New Roman" panose="02020603050405020304" pitchFamily="18" charset="0"/>
                                </a:rPr>
                                <m:t>𝜔</m:t>
                              </m:r>
                            </m:sub>
                          </m:sSub>
                        </m:e>
                        <m:sup>
                          <m:r>
                            <a:rPr lang="en-US" altLang="ja-JP" i="1" dirty="0" smtClean="0">
                              <a:solidFill>
                                <a:sysClr val="windowText" lastClr="000000"/>
                              </a:solidFill>
                              <a:latin typeface="Cambria Math"/>
                              <a:ea typeface="Cambria Math"/>
                              <a:cs typeface="Times New Roman" panose="02020603050405020304" pitchFamily="18" charset="0"/>
                            </a:rPr>
                            <m:t>∗</m:t>
                          </m:r>
                        </m:sup>
                      </m:sSup>
                    </m:oMath>
                  </m:oMathPara>
                </a14:m>
                <a:endParaRPr lang="ja-JP" altLang="en-US"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19" name="正方形/長方形 118"/>
              <p:cNvSpPr>
                <a:spLocks noRot="1" noChangeAspect="1" noMove="1" noResize="1" noEditPoints="1" noAdjustHandles="1" noChangeArrowheads="1" noChangeShapeType="1" noTextEdit="1"/>
              </p:cNvSpPr>
              <p:nvPr/>
            </p:nvSpPr>
            <p:spPr>
              <a:xfrm>
                <a:off x="90071" y="2757584"/>
                <a:ext cx="644599"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0" name="正方形/長方形 119"/>
              <p:cNvSpPr/>
              <p:nvPr/>
            </p:nvSpPr>
            <p:spPr>
              <a:xfrm>
                <a:off x="545928" y="3551841"/>
                <a:ext cx="553293" cy="378758"/>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sSub>
                        <m:sSubPr>
                          <m:ctrlPr>
                            <a:rPr lang="en-US" altLang="ja-JP" i="1" dirty="0" smtClean="0">
                              <a:solidFill>
                                <a:sysClr val="windowText" lastClr="000000"/>
                              </a:solidFill>
                              <a:latin typeface="Cambria Math" panose="02040503050406030204" pitchFamily="18" charset="0"/>
                              <a:cs typeface="Times New Roman" panose="02020603050405020304" pitchFamily="18" charset="0"/>
                            </a:rPr>
                          </m:ctrlPr>
                        </m:sSubPr>
                        <m:e>
                          <m:acc>
                            <m:accPr>
                              <m:chr m:val="̂"/>
                              <m:ctrlPr>
                                <a:rPr lang="en-US" altLang="ja-JP" i="1" dirty="0" smtClean="0">
                                  <a:solidFill>
                                    <a:sysClr val="windowText" lastClr="000000"/>
                                  </a:solidFill>
                                  <a:latin typeface="Cambria Math" panose="02040503050406030204" pitchFamily="18" charset="0"/>
                                  <a:cs typeface="Times New Roman" panose="02020603050405020304" pitchFamily="18" charset="0"/>
                                </a:rPr>
                              </m:ctrlPr>
                            </m:accPr>
                            <m:e>
                              <m:r>
                                <a:rPr lang="en-US" altLang="ja-JP" b="0" i="1" dirty="0" smtClean="0">
                                  <a:solidFill>
                                    <a:sysClr val="windowText" lastClr="000000"/>
                                  </a:solidFill>
                                  <a:latin typeface="Cambria Math" panose="02040503050406030204" pitchFamily="18" charset="0"/>
                                  <a:cs typeface="Times New Roman" panose="02020603050405020304" pitchFamily="18" charset="0"/>
                                </a:rPr>
                                <m:t>𝐴</m:t>
                              </m:r>
                            </m:e>
                          </m:acc>
                        </m:e>
                        <m:sub>
                          <m:r>
                            <a:rPr lang="ja-JP" altLang="en-US" i="1" dirty="0" smtClean="0">
                              <a:solidFill>
                                <a:sysClr val="windowText" lastClr="000000"/>
                              </a:solidFill>
                              <a:latin typeface="Cambria Math" panose="02040503050406030204" pitchFamily="18" charset="0"/>
                              <a:cs typeface="Times New Roman" panose="02020603050405020304" pitchFamily="18" charset="0"/>
                            </a:rPr>
                            <m:t>𝜔</m:t>
                          </m:r>
                        </m:sub>
                      </m:sSub>
                    </m:oMath>
                  </m:oMathPara>
                </a14:m>
                <a:endParaRPr lang="ja-JP" altLang="en-US"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20" name="正方形/長方形 119"/>
              <p:cNvSpPr>
                <a:spLocks noRot="1" noChangeAspect="1" noMove="1" noResize="1" noEditPoints="1" noAdjustHandles="1" noChangeArrowheads="1" noChangeShapeType="1" noTextEdit="1"/>
              </p:cNvSpPr>
              <p:nvPr/>
            </p:nvSpPr>
            <p:spPr>
              <a:xfrm>
                <a:off x="545928" y="3551841"/>
                <a:ext cx="553293" cy="378758"/>
              </a:xfrm>
              <a:prstGeom prst="rect">
                <a:avLst/>
              </a:prstGeom>
              <a:blipFill>
                <a:blip r:embed="rId8"/>
                <a:stretch>
                  <a:fillRect t="-6452"/>
                </a:stretch>
              </a:blipFill>
            </p:spPr>
            <p:txBody>
              <a:bodyPr/>
              <a:lstStyle/>
              <a:p>
                <a:r>
                  <a:rPr lang="ja-JP" altLang="en-US">
                    <a:noFill/>
                  </a:rPr>
                  <a:t> </a:t>
                </a:r>
              </a:p>
            </p:txBody>
          </p:sp>
        </mc:Fallback>
      </mc:AlternateContent>
      <p:sp>
        <p:nvSpPr>
          <p:cNvPr id="121" name="正方形/長方形 120"/>
          <p:cNvSpPr/>
          <p:nvPr/>
        </p:nvSpPr>
        <p:spPr>
          <a:xfrm>
            <a:off x="1809420" y="2868266"/>
            <a:ext cx="506597" cy="4935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latin typeface="Times New Roman" panose="02020603050405020304" pitchFamily="18" charset="0"/>
                <a:cs typeface="Times New Roman" panose="02020603050405020304" pitchFamily="18" charset="0"/>
              </a:rPr>
              <a:t>PI </a:t>
            </a:r>
            <a:endParaRPr kumimoji="1" lang="ja-JP" alt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122" name="正方形/長方形 121"/>
          <p:cNvSpPr/>
          <p:nvPr/>
        </p:nvSpPr>
        <p:spPr>
          <a:xfrm>
            <a:off x="2659393" y="3597301"/>
            <a:ext cx="825008" cy="60918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latin typeface="Times New Roman" panose="02020603050405020304" pitchFamily="18" charset="0"/>
                <a:cs typeface="Times New Roman" panose="02020603050405020304" pitchFamily="18" charset="0"/>
              </a:rPr>
              <a:t>LPF</a:t>
            </a:r>
            <a:endParaRPr kumimoji="1" lang="ja-JP" altLang="en-US" dirty="0">
              <a:solidFill>
                <a:sysClr val="windowText" lastClr="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3" name="正方形/長方形 122"/>
              <p:cNvSpPr/>
              <p:nvPr/>
            </p:nvSpPr>
            <p:spPr>
              <a:xfrm>
                <a:off x="4048331" y="3636804"/>
                <a:ext cx="737282" cy="58970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ja-JP" i="1" smtClean="0">
                              <a:solidFill>
                                <a:sysClr val="windowText" lastClr="000000"/>
                              </a:solidFill>
                              <a:latin typeface="Cambria Math" panose="02040503050406030204" pitchFamily="18" charset="0"/>
                              <a:cs typeface="Times New Roman" panose="02020603050405020304" pitchFamily="18" charset="0"/>
                            </a:rPr>
                          </m:ctrlPr>
                        </m:dPr>
                        <m:e>
                          <m:r>
                            <a:rPr kumimoji="1" lang="en-US" altLang="ja-JP" b="0" i="1" smtClean="0">
                              <a:solidFill>
                                <a:sysClr val="windowText" lastClr="000000"/>
                              </a:solidFill>
                              <a:latin typeface="Cambria Math"/>
                              <a:cs typeface="Times New Roman" panose="02020603050405020304" pitchFamily="18" charset="0"/>
                            </a:rPr>
                            <m:t> </m:t>
                          </m:r>
                          <m:r>
                            <a:rPr kumimoji="1" lang="ja-JP" altLang="en-US" b="0" i="1" smtClean="0">
                              <a:solidFill>
                                <a:sysClr val="windowText" lastClr="000000"/>
                              </a:solidFill>
                              <a:latin typeface="Cambria Math"/>
                              <a:cs typeface="Times New Roman" panose="02020603050405020304" pitchFamily="18" charset="0"/>
                            </a:rPr>
                            <m:t>・</m:t>
                          </m:r>
                        </m:e>
                      </m:d>
                    </m:oMath>
                  </m:oMathPara>
                </a14:m>
                <a:endParaRPr kumimoji="1" lang="ja-JP" altLang="en-US"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23" name="正方形/長方形 122"/>
              <p:cNvSpPr>
                <a:spLocks noRot="1" noChangeAspect="1" noMove="1" noResize="1" noEditPoints="1" noAdjustHandles="1" noChangeArrowheads="1" noChangeShapeType="1" noTextEdit="1"/>
              </p:cNvSpPr>
              <p:nvPr/>
            </p:nvSpPr>
            <p:spPr>
              <a:xfrm>
                <a:off x="4048331" y="3636804"/>
                <a:ext cx="737282" cy="589707"/>
              </a:xfrm>
              <a:prstGeom prst="rect">
                <a:avLst/>
              </a:prstGeom>
              <a:blipFill>
                <a:blip r:embed="rId9"/>
                <a:stretch>
                  <a:fillRect/>
                </a:stretch>
              </a:blipFill>
              <a:ln w="19050">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4" name="正方形/長方形 123"/>
              <p:cNvSpPr/>
              <p:nvPr/>
            </p:nvSpPr>
            <p:spPr>
              <a:xfrm>
                <a:off x="1403025" y="3618498"/>
                <a:ext cx="727816" cy="5879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type m:val="lin"/>
                          <m:ctrlPr>
                            <a:rPr kumimoji="1" lang="ja-JP" altLang="en-US" i="1" smtClean="0">
                              <a:solidFill>
                                <a:sysClr val="windowText" lastClr="000000"/>
                              </a:solidFill>
                              <a:latin typeface="Cambria Math" panose="02040503050406030204" pitchFamily="18" charset="0"/>
                              <a:cs typeface="Times New Roman" panose="02020603050405020304" pitchFamily="18" charset="0"/>
                            </a:rPr>
                          </m:ctrlPr>
                        </m:fPr>
                        <m:num>
                          <m:r>
                            <a:rPr kumimoji="1" lang="ja-JP" altLang="en-US" i="1" smtClean="0">
                              <a:solidFill>
                                <a:sysClr val="windowText" lastClr="000000"/>
                              </a:solidFill>
                              <a:latin typeface="Cambria Math"/>
                              <a:cs typeface="Times New Roman" panose="02020603050405020304" pitchFamily="18" charset="0"/>
                            </a:rPr>
                            <m:t>𝜋</m:t>
                          </m:r>
                        </m:num>
                        <m:den>
                          <m:r>
                            <a:rPr kumimoji="1" lang="en-US" altLang="ja-JP" b="0" i="1" smtClean="0">
                              <a:solidFill>
                                <a:sysClr val="windowText" lastClr="000000"/>
                              </a:solidFill>
                              <a:latin typeface="Cambria Math"/>
                              <a:cs typeface="Times New Roman" panose="02020603050405020304" pitchFamily="18" charset="0"/>
                            </a:rPr>
                            <m:t>2</m:t>
                          </m:r>
                        </m:den>
                      </m:f>
                    </m:oMath>
                  </m:oMathPara>
                </a14:m>
                <a:endParaRPr kumimoji="1" lang="ja-JP" altLang="en-US"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24" name="正方形/長方形 123"/>
              <p:cNvSpPr>
                <a:spLocks noRot="1" noChangeAspect="1" noMove="1" noResize="1" noEditPoints="1" noAdjustHandles="1" noChangeArrowheads="1" noChangeShapeType="1" noTextEdit="1"/>
              </p:cNvSpPr>
              <p:nvPr/>
            </p:nvSpPr>
            <p:spPr>
              <a:xfrm>
                <a:off x="1403025" y="3618498"/>
                <a:ext cx="727816" cy="587988"/>
              </a:xfrm>
              <a:prstGeom prst="rect">
                <a:avLst/>
              </a:prstGeom>
              <a:blipFill>
                <a:blip r:embed="rId10"/>
                <a:stretch>
                  <a:fillRect l="-17886" t="-51515" r="-52033" b="-89899"/>
                </a:stretch>
              </a:blipFill>
              <a:ln w="19050">
                <a:solidFill>
                  <a:schemeClr val="tx1"/>
                </a:solidFill>
              </a:ln>
            </p:spPr>
            <p:txBody>
              <a:bodyPr/>
              <a:lstStyle/>
              <a:p>
                <a:r>
                  <a:rPr lang="ja-JP" altLang="en-US">
                    <a:noFill/>
                  </a:rPr>
                  <a:t> </a:t>
                </a:r>
              </a:p>
            </p:txBody>
          </p:sp>
        </mc:Fallback>
      </mc:AlternateContent>
      <p:sp>
        <p:nvSpPr>
          <p:cNvPr id="125" name="円/楕円 14"/>
          <p:cNvSpPr/>
          <p:nvPr/>
        </p:nvSpPr>
        <p:spPr>
          <a:xfrm>
            <a:off x="948509" y="3002639"/>
            <a:ext cx="210842" cy="23633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6" name="直線矢印コネクタ 125"/>
          <p:cNvCxnSpPr/>
          <p:nvPr/>
        </p:nvCxnSpPr>
        <p:spPr>
          <a:xfrm>
            <a:off x="154561" y="3120249"/>
            <a:ext cx="770533" cy="24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1049269" y="3224290"/>
            <a:ext cx="0" cy="7063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a:stCxn id="125" idx="6"/>
            <a:endCxn id="147" idx="1"/>
          </p:cNvCxnSpPr>
          <p:nvPr/>
        </p:nvCxnSpPr>
        <p:spPr>
          <a:xfrm flipV="1">
            <a:off x="1159351" y="3113135"/>
            <a:ext cx="632503" cy="76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345239" y="3115859"/>
            <a:ext cx="899787"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flipH="1">
            <a:off x="2132329" y="3907569"/>
            <a:ext cx="4993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flipH="1">
            <a:off x="3480111" y="3907569"/>
            <a:ext cx="57619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flipV="1">
            <a:off x="3244152" y="2387294"/>
            <a:ext cx="1474094" cy="7231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H="1">
            <a:off x="1049269" y="3930599"/>
            <a:ext cx="331129"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テキスト ボックス 133"/>
              <p:cNvSpPr txBox="1"/>
              <p:nvPr/>
            </p:nvSpPr>
            <p:spPr>
              <a:xfrm>
                <a:off x="562896" y="2786390"/>
                <a:ext cx="32972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34" name="テキスト ボックス 133"/>
              <p:cNvSpPr txBox="1">
                <a:spLocks noRot="1" noChangeAspect="1" noMove="1" noResize="1" noEditPoints="1" noAdjustHandles="1" noChangeArrowheads="1" noChangeShapeType="1" noTextEdit="1"/>
              </p:cNvSpPr>
              <p:nvPr/>
            </p:nvSpPr>
            <p:spPr>
              <a:xfrm>
                <a:off x="562896" y="2786390"/>
                <a:ext cx="329722" cy="338554"/>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5" name="テキスト ボックス 134"/>
              <p:cNvSpPr txBox="1"/>
              <p:nvPr/>
            </p:nvSpPr>
            <p:spPr>
              <a:xfrm>
                <a:off x="672448" y="3240947"/>
                <a:ext cx="329722"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i="1" dirty="0"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35" name="テキスト ボックス 134"/>
              <p:cNvSpPr txBox="1">
                <a:spLocks noRot="1" noChangeAspect="1" noMove="1" noResize="1" noEditPoints="1" noAdjustHandles="1" noChangeArrowheads="1" noChangeShapeType="1" noTextEdit="1"/>
              </p:cNvSpPr>
              <p:nvPr/>
            </p:nvSpPr>
            <p:spPr>
              <a:xfrm>
                <a:off x="672448" y="3240947"/>
                <a:ext cx="329722" cy="338554"/>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4" name="正方形/長方形 143"/>
              <p:cNvSpPr/>
              <p:nvPr/>
            </p:nvSpPr>
            <p:spPr>
              <a:xfrm>
                <a:off x="4381329" y="3199848"/>
                <a:ext cx="1173783" cy="369332"/>
              </a:xfrm>
              <a:prstGeom prst="rect">
                <a:avLst/>
              </a:prstGeom>
              <a:ln>
                <a:noFill/>
              </a:ln>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acc>
                            <m:accPr>
                              <m:chr m:val="̅"/>
                              <m:ctrlPr>
                                <a:rPr lang="en-US" altLang="ja-JP" i="1">
                                  <a:solidFill>
                                    <a:srgbClr val="FF0000"/>
                                  </a:solidFill>
                                  <a:latin typeface="Cambria Math" panose="02040503050406030204" pitchFamily="18" charset="0"/>
                                </a:rPr>
                              </m:ctrlPr>
                            </m:accPr>
                            <m:e>
                              <m:r>
                                <a:rPr lang="ja-JP" altLang="en-US" i="1">
                                  <a:solidFill>
                                    <a:srgbClr val="FF0000"/>
                                  </a:solidFill>
                                  <a:latin typeface="Cambria Math" panose="02040503050406030204" pitchFamily="18" charset="0"/>
                                </a:rPr>
                                <m:t>𝜔</m:t>
                              </m:r>
                            </m:e>
                          </m:acc>
                        </m:e>
                        <m:sub>
                          <m:r>
                            <a:rPr lang="en-US" altLang="ja-JP" i="1">
                              <a:solidFill>
                                <a:srgbClr val="FF0000"/>
                              </a:solidFill>
                              <a:latin typeface="Cambria Math" panose="02040503050406030204" pitchFamily="18" charset="0"/>
                            </a:rPr>
                            <m:t>𝑀</m:t>
                          </m:r>
                        </m:sub>
                      </m:sSub>
                      <m:r>
                        <a:rPr lang="en-US" altLang="ja-JP" i="1" smtClean="0">
                          <a:solidFill>
                            <a:srgbClr val="FF0000"/>
                          </a:solidFill>
                          <a:latin typeface="Cambria Math" panose="02040503050406030204" pitchFamily="18" charset="0"/>
                          <a:ea typeface="Cambria Math" panose="02040503050406030204" pitchFamily="18" charset="0"/>
                        </a:rPr>
                        <m:t>−</m:t>
                      </m:r>
                      <m:sSub>
                        <m:sSubPr>
                          <m:ctrlPr>
                            <a:rPr lang="en-US" altLang="ja-JP" i="1" smtClean="0">
                              <a:solidFill>
                                <a:srgbClr val="FF0000"/>
                              </a:solidFill>
                              <a:latin typeface="Cambria Math" panose="02040503050406030204" pitchFamily="18" charset="0"/>
                              <a:ea typeface="Cambria Math" panose="02040503050406030204" pitchFamily="18" charset="0"/>
                            </a:rPr>
                          </m:ctrlPr>
                        </m:sSubPr>
                        <m:e>
                          <m:r>
                            <a:rPr lang="ja-JP" altLang="en-US" i="1" smtClean="0">
                              <a:solidFill>
                                <a:srgbClr val="FF0000"/>
                              </a:solidFill>
                              <a:latin typeface="Cambria Math" panose="02040503050406030204" pitchFamily="18" charset="0"/>
                              <a:ea typeface="Cambria Math" panose="02040503050406030204" pitchFamily="18" charset="0"/>
                            </a:rPr>
                            <m:t>𝜔</m:t>
                          </m:r>
                        </m:e>
                        <m:sub>
                          <m:r>
                            <a:rPr lang="en-US" altLang="ja-JP" b="0" i="1" smtClean="0">
                              <a:solidFill>
                                <a:srgbClr val="FF0000"/>
                              </a:solidFill>
                              <a:latin typeface="Cambria Math" panose="02040503050406030204" pitchFamily="18" charset="0"/>
                              <a:ea typeface="Cambria Math" panose="02040503050406030204" pitchFamily="18" charset="0"/>
                            </a:rPr>
                            <m:t>𝑀</m:t>
                          </m:r>
                        </m:sub>
                      </m:sSub>
                    </m:oMath>
                  </m:oMathPara>
                </a14:m>
                <a:endParaRPr lang="ja-JP" altLang="en-US"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4" name="正方形/長方形 143"/>
              <p:cNvSpPr>
                <a:spLocks noRot="1" noChangeAspect="1" noMove="1" noResize="1" noEditPoints="1" noAdjustHandles="1" noChangeArrowheads="1" noChangeShapeType="1" noTextEdit="1"/>
              </p:cNvSpPr>
              <p:nvPr/>
            </p:nvSpPr>
            <p:spPr>
              <a:xfrm>
                <a:off x="4381329" y="3199848"/>
                <a:ext cx="1173783" cy="369332"/>
              </a:xfrm>
              <a:prstGeom prst="rect">
                <a:avLst/>
              </a:prstGeom>
              <a:blipFill>
                <a:blip r:embed="rId13"/>
                <a:stretch>
                  <a:fillRect b="-1667"/>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5" name="正方形/長方形 144"/>
              <p:cNvSpPr/>
              <p:nvPr/>
            </p:nvSpPr>
            <p:spPr>
              <a:xfrm>
                <a:off x="86574" y="2755612"/>
                <a:ext cx="647398" cy="369332"/>
              </a:xfrm>
              <a:prstGeom prst="rect">
                <a:avLst/>
              </a:prstGeom>
              <a:ln>
                <a:noFill/>
              </a:ln>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altLang="ja-JP" i="1" dirty="0" smtClean="0">
                              <a:solidFill>
                                <a:srgbClr val="FF0000"/>
                              </a:solidFill>
                              <a:latin typeface="Cambria Math" panose="02040503050406030204" pitchFamily="18" charset="0"/>
                              <a:cs typeface="Times New Roman" panose="02020603050405020304" pitchFamily="18" charset="0"/>
                            </a:rPr>
                          </m:ctrlPr>
                        </m:sSupPr>
                        <m:e>
                          <m:sSub>
                            <m:sSubPr>
                              <m:ctrlPr>
                                <a:rPr lang="en-US" altLang="ja-JP" i="1" dirty="0" smtClean="0">
                                  <a:solidFill>
                                    <a:srgbClr val="FF0000"/>
                                  </a:solidFill>
                                  <a:latin typeface="Cambria Math" panose="02040503050406030204" pitchFamily="18" charset="0"/>
                                  <a:cs typeface="Times New Roman" panose="02020603050405020304" pitchFamily="18" charset="0"/>
                                </a:rPr>
                              </m:ctrlPr>
                            </m:sSubPr>
                            <m:e>
                              <m:r>
                                <a:rPr lang="en-US" altLang="ja-JP" b="0" i="1" dirty="0" smtClean="0">
                                  <a:solidFill>
                                    <a:srgbClr val="FF0000"/>
                                  </a:solidFill>
                                  <a:latin typeface="Cambria Math" panose="02040503050406030204" pitchFamily="18" charset="0"/>
                                  <a:cs typeface="Times New Roman" panose="02020603050405020304" pitchFamily="18" charset="0"/>
                                </a:rPr>
                                <m:t>𝐴</m:t>
                              </m:r>
                            </m:e>
                            <m:sub>
                              <m:r>
                                <a:rPr lang="ja-JP" altLang="en-US" i="1" dirty="0" smtClean="0">
                                  <a:solidFill>
                                    <a:srgbClr val="FF0000"/>
                                  </a:solidFill>
                                  <a:latin typeface="Cambria Math" panose="02040503050406030204" pitchFamily="18" charset="0"/>
                                  <a:cs typeface="Times New Roman" panose="02020603050405020304" pitchFamily="18" charset="0"/>
                                </a:rPr>
                                <m:t>𝜔</m:t>
                              </m:r>
                            </m:sub>
                          </m:sSub>
                        </m:e>
                        <m:sup>
                          <m:r>
                            <a:rPr lang="en-US" altLang="ja-JP" i="1" dirty="0" smtClean="0">
                              <a:solidFill>
                                <a:srgbClr val="FF0000"/>
                              </a:solidFill>
                              <a:latin typeface="Cambria Math"/>
                              <a:ea typeface="Cambria Math"/>
                              <a:cs typeface="Times New Roman" panose="02020603050405020304" pitchFamily="18" charset="0"/>
                            </a:rPr>
                            <m:t>∗</m:t>
                          </m:r>
                        </m:sup>
                      </m:sSup>
                    </m:oMath>
                  </m:oMathPara>
                </a14:m>
                <a:endParaRPr lang="ja-JP" altLang="en-US"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5" name="正方形/長方形 144"/>
              <p:cNvSpPr>
                <a:spLocks noRot="1" noChangeAspect="1" noMove="1" noResize="1" noEditPoints="1" noAdjustHandles="1" noChangeArrowheads="1" noChangeShapeType="1" noTextEdit="1"/>
              </p:cNvSpPr>
              <p:nvPr/>
            </p:nvSpPr>
            <p:spPr>
              <a:xfrm>
                <a:off x="86574" y="2755612"/>
                <a:ext cx="647398" cy="369332"/>
              </a:xfrm>
              <a:prstGeom prst="rect">
                <a:avLst/>
              </a:prstGeom>
              <a:blipFill>
                <a:blip r:embed="rId1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6" name="正方形/長方形 145"/>
              <p:cNvSpPr/>
              <p:nvPr/>
            </p:nvSpPr>
            <p:spPr>
              <a:xfrm>
                <a:off x="554406" y="3551630"/>
                <a:ext cx="537776" cy="378758"/>
              </a:xfrm>
              <a:prstGeom prst="rect">
                <a:avLst/>
              </a:prstGeom>
              <a:ln>
                <a:noFill/>
              </a:ln>
            </p:spPr>
            <p:txBody>
              <a:bodyPr wrap="none">
                <a:spAutoFit/>
              </a:bodyPr>
              <a:lstStyle/>
              <a:p>
                <a:pPr algn="ctr"/>
                <a14:m>
                  <m:oMathPara xmlns:m="http://schemas.openxmlformats.org/officeDocument/2006/math">
                    <m:oMathParaPr>
                      <m:jc m:val="center"/>
                    </m:oMathParaPr>
                    <m:oMath xmlns:m="http://schemas.openxmlformats.org/officeDocument/2006/math">
                      <m:sSub>
                        <m:sSubPr>
                          <m:ctrlPr>
                            <a:rPr lang="en-US" altLang="ja-JP" i="1" dirty="0" smtClean="0">
                              <a:solidFill>
                                <a:srgbClr val="FF0000"/>
                              </a:solidFill>
                              <a:latin typeface="Cambria Math" panose="02040503050406030204" pitchFamily="18" charset="0"/>
                              <a:cs typeface="Times New Roman" panose="02020603050405020304" pitchFamily="18" charset="0"/>
                            </a:rPr>
                          </m:ctrlPr>
                        </m:sSubPr>
                        <m:e>
                          <m:acc>
                            <m:accPr>
                              <m:chr m:val="̂"/>
                              <m:ctrlPr>
                                <a:rPr lang="en-US" altLang="ja-JP" i="1" dirty="0" smtClean="0">
                                  <a:solidFill>
                                    <a:srgbClr val="FF0000"/>
                                  </a:solidFill>
                                  <a:latin typeface="Cambria Math" panose="02040503050406030204" pitchFamily="18" charset="0"/>
                                  <a:cs typeface="Times New Roman" panose="02020603050405020304" pitchFamily="18" charset="0"/>
                                </a:rPr>
                              </m:ctrlPr>
                            </m:accPr>
                            <m:e>
                              <m:r>
                                <a:rPr lang="en-US" altLang="ja-JP" b="0" i="1" dirty="0" smtClean="0">
                                  <a:solidFill>
                                    <a:srgbClr val="FF0000"/>
                                  </a:solidFill>
                                  <a:latin typeface="Cambria Math" panose="02040503050406030204" pitchFamily="18" charset="0"/>
                                  <a:cs typeface="Times New Roman" panose="02020603050405020304" pitchFamily="18" charset="0"/>
                                </a:rPr>
                                <m:t>𝐴</m:t>
                              </m:r>
                            </m:e>
                          </m:acc>
                        </m:e>
                        <m:sub>
                          <m:r>
                            <a:rPr lang="ja-JP" altLang="en-US" i="1" dirty="0" smtClean="0">
                              <a:solidFill>
                                <a:srgbClr val="FF0000"/>
                              </a:solidFill>
                              <a:latin typeface="Cambria Math" panose="02040503050406030204" pitchFamily="18" charset="0"/>
                              <a:cs typeface="Times New Roman" panose="02020603050405020304" pitchFamily="18" charset="0"/>
                            </a:rPr>
                            <m:t>𝜔</m:t>
                          </m:r>
                        </m:sub>
                      </m:sSub>
                    </m:oMath>
                  </m:oMathPara>
                </a14:m>
                <a:endParaRPr lang="ja-JP" altLang="en-US" i="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6" name="正方形/長方形 145"/>
              <p:cNvSpPr>
                <a:spLocks noRot="1" noChangeAspect="1" noMove="1" noResize="1" noEditPoints="1" noAdjustHandles="1" noChangeArrowheads="1" noChangeShapeType="1" noTextEdit="1"/>
              </p:cNvSpPr>
              <p:nvPr/>
            </p:nvSpPr>
            <p:spPr>
              <a:xfrm>
                <a:off x="554406" y="3551630"/>
                <a:ext cx="537776" cy="378758"/>
              </a:xfrm>
              <a:prstGeom prst="rect">
                <a:avLst/>
              </a:prstGeom>
              <a:blipFill>
                <a:blip r:embed="rId15"/>
                <a:stretch>
                  <a:fillRect t="-6452"/>
                </a:stretch>
              </a:blipFill>
              <a:ln>
                <a:noFill/>
              </a:ln>
            </p:spPr>
            <p:txBody>
              <a:bodyPr/>
              <a:lstStyle/>
              <a:p>
                <a:r>
                  <a:rPr lang="ja-JP" altLang="en-US">
                    <a:noFill/>
                  </a:rPr>
                  <a:t> </a:t>
                </a:r>
              </a:p>
            </p:txBody>
          </p:sp>
        </mc:Fallback>
      </mc:AlternateContent>
      <p:sp>
        <p:nvSpPr>
          <p:cNvPr id="147" name="正方形/長方形 146"/>
          <p:cNvSpPr/>
          <p:nvPr/>
        </p:nvSpPr>
        <p:spPr>
          <a:xfrm>
            <a:off x="1791854" y="2868266"/>
            <a:ext cx="541902" cy="489737"/>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latin typeface="Times New Roman" panose="02020603050405020304" pitchFamily="18" charset="0"/>
                <a:cs typeface="Times New Roman" panose="02020603050405020304" pitchFamily="18" charset="0"/>
              </a:rPr>
              <a:t>PI</a:t>
            </a:r>
            <a:endParaRPr kumimoji="1" lang="ja-JP" alt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148" name="正方形/長方形 147"/>
          <p:cNvSpPr/>
          <p:nvPr/>
        </p:nvSpPr>
        <p:spPr>
          <a:xfrm>
            <a:off x="2654727" y="3584643"/>
            <a:ext cx="853647" cy="636992"/>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ysClr val="windowText" lastClr="000000"/>
                </a:solidFill>
                <a:latin typeface="Times New Roman" panose="02020603050405020304" pitchFamily="18" charset="0"/>
                <a:cs typeface="Times New Roman" panose="02020603050405020304" pitchFamily="18" charset="0"/>
              </a:rPr>
              <a:t>LPF</a:t>
            </a:r>
            <a:endParaRPr kumimoji="1" lang="ja-JP" altLang="en-US" dirty="0">
              <a:solidFill>
                <a:sysClr val="windowText" lastClr="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9" name="正方形/長方形 148"/>
              <p:cNvSpPr/>
              <p:nvPr/>
            </p:nvSpPr>
            <p:spPr>
              <a:xfrm>
                <a:off x="4048331" y="3628184"/>
                <a:ext cx="737282" cy="593451"/>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ja-JP" i="1" smtClean="0">
                              <a:solidFill>
                                <a:sysClr val="windowText" lastClr="000000"/>
                              </a:solidFill>
                              <a:latin typeface="Cambria Math" panose="02040503050406030204" pitchFamily="18" charset="0"/>
                              <a:cs typeface="Times New Roman" panose="02020603050405020304" pitchFamily="18" charset="0"/>
                            </a:rPr>
                          </m:ctrlPr>
                        </m:dPr>
                        <m:e>
                          <m:r>
                            <a:rPr kumimoji="1" lang="en-US" altLang="ja-JP" b="0" i="1" smtClean="0">
                              <a:solidFill>
                                <a:sysClr val="windowText" lastClr="000000"/>
                              </a:solidFill>
                              <a:latin typeface="Cambria Math"/>
                              <a:cs typeface="Times New Roman" panose="02020603050405020304" pitchFamily="18" charset="0"/>
                            </a:rPr>
                            <m:t> </m:t>
                          </m:r>
                          <m:r>
                            <a:rPr kumimoji="1" lang="ja-JP" altLang="en-US" b="0" i="1" smtClean="0">
                              <a:solidFill>
                                <a:sysClr val="windowText" lastClr="000000"/>
                              </a:solidFill>
                              <a:latin typeface="Cambria Math"/>
                              <a:cs typeface="Times New Roman" panose="02020603050405020304" pitchFamily="18" charset="0"/>
                            </a:rPr>
                            <m:t>・</m:t>
                          </m:r>
                        </m:e>
                      </m:d>
                    </m:oMath>
                  </m:oMathPara>
                </a14:m>
                <a:endParaRPr kumimoji="1" lang="ja-JP" altLang="en-US"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49" name="正方形/長方形 148"/>
              <p:cNvSpPr>
                <a:spLocks noRot="1" noChangeAspect="1" noMove="1" noResize="1" noEditPoints="1" noAdjustHandles="1" noChangeArrowheads="1" noChangeShapeType="1" noTextEdit="1"/>
              </p:cNvSpPr>
              <p:nvPr/>
            </p:nvSpPr>
            <p:spPr>
              <a:xfrm>
                <a:off x="4048331" y="3628184"/>
                <a:ext cx="737282" cy="593451"/>
              </a:xfrm>
              <a:prstGeom prst="rect">
                <a:avLst/>
              </a:prstGeom>
              <a:blipFill>
                <a:blip r:embed="rId16"/>
                <a:stretch>
                  <a:fillRect/>
                </a:stretch>
              </a:blipFill>
              <a:ln w="19050">
                <a:solidFill>
                  <a:srgbClr val="FF0000"/>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正方形/長方形 149"/>
              <p:cNvSpPr/>
              <p:nvPr/>
            </p:nvSpPr>
            <p:spPr>
              <a:xfrm>
                <a:off x="1381333" y="3599252"/>
                <a:ext cx="749507" cy="607234"/>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type m:val="lin"/>
                          <m:ctrlPr>
                            <a:rPr kumimoji="1" lang="ja-JP" altLang="en-US" i="1" smtClean="0">
                              <a:solidFill>
                                <a:sysClr val="windowText" lastClr="000000"/>
                              </a:solidFill>
                              <a:latin typeface="Cambria Math" panose="02040503050406030204" pitchFamily="18" charset="0"/>
                              <a:cs typeface="Times New Roman" panose="02020603050405020304" pitchFamily="18" charset="0"/>
                            </a:rPr>
                          </m:ctrlPr>
                        </m:fPr>
                        <m:num>
                          <m:r>
                            <a:rPr kumimoji="1" lang="ja-JP" altLang="en-US" i="1" smtClean="0">
                              <a:solidFill>
                                <a:sysClr val="windowText" lastClr="000000"/>
                              </a:solidFill>
                              <a:latin typeface="Cambria Math"/>
                              <a:cs typeface="Times New Roman" panose="02020603050405020304" pitchFamily="18" charset="0"/>
                            </a:rPr>
                            <m:t>𝜋</m:t>
                          </m:r>
                        </m:num>
                        <m:den>
                          <m:r>
                            <a:rPr kumimoji="1" lang="en-US" altLang="ja-JP" b="0" i="1" smtClean="0">
                              <a:solidFill>
                                <a:sysClr val="windowText" lastClr="000000"/>
                              </a:solidFill>
                              <a:latin typeface="Cambria Math"/>
                              <a:cs typeface="Times New Roman" panose="02020603050405020304" pitchFamily="18" charset="0"/>
                            </a:rPr>
                            <m:t>2</m:t>
                          </m:r>
                        </m:den>
                      </m:f>
                    </m:oMath>
                  </m:oMathPara>
                </a14:m>
                <a:endParaRPr kumimoji="1" lang="ja-JP" altLang="en-US"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50" name="正方形/長方形 149"/>
              <p:cNvSpPr>
                <a:spLocks noRot="1" noChangeAspect="1" noMove="1" noResize="1" noEditPoints="1" noAdjustHandles="1" noChangeArrowheads="1" noChangeShapeType="1" noTextEdit="1"/>
              </p:cNvSpPr>
              <p:nvPr/>
            </p:nvSpPr>
            <p:spPr>
              <a:xfrm>
                <a:off x="1381333" y="3599252"/>
                <a:ext cx="749507" cy="607234"/>
              </a:xfrm>
              <a:prstGeom prst="rect">
                <a:avLst/>
              </a:prstGeom>
              <a:blipFill>
                <a:blip r:embed="rId17"/>
                <a:stretch>
                  <a:fillRect l="-15873" t="-47573" r="-50000" b="-84466"/>
                </a:stretch>
              </a:blipFill>
              <a:ln w="19050">
                <a:solidFill>
                  <a:srgbClr val="FF0000"/>
                </a:solidFill>
              </a:ln>
            </p:spPr>
            <p:txBody>
              <a:bodyPr/>
              <a:lstStyle/>
              <a:p>
                <a:r>
                  <a:rPr lang="ja-JP" altLang="en-US">
                    <a:noFill/>
                  </a:rPr>
                  <a:t> </a:t>
                </a:r>
              </a:p>
            </p:txBody>
          </p:sp>
        </mc:Fallback>
      </mc:AlternateContent>
      <p:sp>
        <p:nvSpPr>
          <p:cNvPr id="151" name="円/楕円 87"/>
          <p:cNvSpPr/>
          <p:nvPr/>
        </p:nvSpPr>
        <p:spPr>
          <a:xfrm>
            <a:off x="949860" y="3003824"/>
            <a:ext cx="207658" cy="232849"/>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2" name="直線矢印コネクタ 151"/>
          <p:cNvCxnSpPr/>
          <p:nvPr/>
        </p:nvCxnSpPr>
        <p:spPr>
          <a:xfrm>
            <a:off x="152730" y="3118426"/>
            <a:ext cx="772364" cy="1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flipV="1">
            <a:off x="1049269" y="3224290"/>
            <a:ext cx="0" cy="6997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a:endCxn id="147" idx="1"/>
          </p:cNvCxnSpPr>
          <p:nvPr/>
        </p:nvCxnSpPr>
        <p:spPr>
          <a:xfrm flipV="1">
            <a:off x="1162036" y="3113135"/>
            <a:ext cx="629818" cy="52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flipV="1">
            <a:off x="2342170" y="3113135"/>
            <a:ext cx="902856" cy="1928"/>
          </a:xfrm>
          <a:prstGeom prst="straightConnector1">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flipH="1">
            <a:off x="2132329" y="3907569"/>
            <a:ext cx="49462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flipH="1">
            <a:off x="3480111" y="3907569"/>
            <a:ext cx="56822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flipV="1">
            <a:off x="3235695" y="2380686"/>
            <a:ext cx="1485804" cy="7347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flipH="1">
            <a:off x="1049269" y="3930599"/>
            <a:ext cx="331129" cy="0"/>
          </a:xfrm>
          <a:prstGeom prst="straightConnector1">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3" name="テキスト ボックス 172"/>
              <p:cNvSpPr txBox="1"/>
              <p:nvPr/>
            </p:nvSpPr>
            <p:spPr>
              <a:xfrm>
                <a:off x="566115" y="2788362"/>
                <a:ext cx="329722"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ja-JP" altLang="en-US" sz="16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73" name="テキスト ボックス 172"/>
              <p:cNvSpPr txBox="1">
                <a:spLocks noRot="1" noChangeAspect="1" noMove="1" noResize="1" noEditPoints="1" noAdjustHandles="1" noChangeArrowheads="1" noChangeShapeType="1" noTextEdit="1"/>
              </p:cNvSpPr>
              <p:nvPr/>
            </p:nvSpPr>
            <p:spPr>
              <a:xfrm>
                <a:off x="566115" y="2788362"/>
                <a:ext cx="329722" cy="338554"/>
              </a:xfrm>
              <a:prstGeom prst="rect">
                <a:avLst/>
              </a:prstGeom>
              <a:blipFill>
                <a:blip r:embed="rId18"/>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5" name="テキスト ボックス 174"/>
              <p:cNvSpPr txBox="1"/>
              <p:nvPr/>
            </p:nvSpPr>
            <p:spPr>
              <a:xfrm>
                <a:off x="671287" y="3238975"/>
                <a:ext cx="329722"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i="1"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1" lang="ja-JP" altLang="en-US" sz="16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75" name="テキスト ボックス 174"/>
              <p:cNvSpPr txBox="1">
                <a:spLocks noRot="1" noChangeAspect="1" noMove="1" noResize="1" noEditPoints="1" noAdjustHandles="1" noChangeArrowheads="1" noChangeShapeType="1" noTextEdit="1"/>
              </p:cNvSpPr>
              <p:nvPr/>
            </p:nvSpPr>
            <p:spPr>
              <a:xfrm>
                <a:off x="671287" y="3238975"/>
                <a:ext cx="329722" cy="338554"/>
              </a:xfrm>
              <a:prstGeom prst="rect">
                <a:avLst/>
              </a:prstGeom>
              <a:blipFill>
                <a:blip r:embed="rId19"/>
                <a:stretch>
                  <a:fillRect/>
                </a:stretch>
              </a:blipFill>
              <a:ln>
                <a:noFill/>
              </a:ln>
            </p:spPr>
            <p:txBody>
              <a:bodyPr/>
              <a:lstStyle/>
              <a:p>
                <a:r>
                  <a:rPr lang="ja-JP" altLang="en-US">
                    <a:noFill/>
                  </a:rPr>
                  <a:t> </a:t>
                </a:r>
              </a:p>
            </p:txBody>
          </p:sp>
        </mc:Fallback>
      </mc:AlternateContent>
      <p:cxnSp>
        <p:nvCxnSpPr>
          <p:cNvPr id="178" name="直線矢印コネクタ 177"/>
          <p:cNvCxnSpPr/>
          <p:nvPr/>
        </p:nvCxnSpPr>
        <p:spPr>
          <a:xfrm flipH="1">
            <a:off x="4414909" y="3021264"/>
            <a:ext cx="6209" cy="61828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flipH="1">
            <a:off x="4417467" y="2990234"/>
            <a:ext cx="965" cy="65829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1" name="正方形/長方形 180"/>
          <p:cNvSpPr/>
          <p:nvPr/>
        </p:nvSpPr>
        <p:spPr>
          <a:xfrm>
            <a:off x="7192943" y="1120897"/>
            <a:ext cx="1338828" cy="369332"/>
          </a:xfrm>
          <a:prstGeom prst="rect">
            <a:avLst/>
          </a:prstGeom>
          <a:ln>
            <a:noFill/>
          </a:ln>
        </p:spPr>
        <p:txBody>
          <a:bodyPr wrap="none">
            <a:spAutoFit/>
          </a:bodyPr>
          <a:lstStyle/>
          <a:p>
            <a:pPr algn="ctr"/>
            <a:r>
              <a:rPr lang="ja-JP" altLang="en-US" dirty="0">
                <a:latin typeface="Times New Roman" panose="02020603050405020304" pitchFamily="18" charset="0"/>
                <a:cs typeface="Times New Roman" panose="02020603050405020304" pitchFamily="18" charset="0"/>
              </a:rPr>
              <a:t>振幅の推定</a:t>
            </a:r>
          </a:p>
        </p:txBody>
      </p:sp>
      <p:grpSp>
        <p:nvGrpSpPr>
          <p:cNvPr id="182" name="グループ化 181"/>
          <p:cNvGrpSpPr/>
          <p:nvPr/>
        </p:nvGrpSpPr>
        <p:grpSpPr>
          <a:xfrm>
            <a:off x="6477143" y="1369012"/>
            <a:ext cx="2592288" cy="1944688"/>
            <a:chOff x="-180528" y="6164832"/>
            <a:chExt cx="2592288" cy="1944688"/>
          </a:xfrm>
        </p:grpSpPr>
        <p:grpSp>
          <p:nvGrpSpPr>
            <p:cNvPr id="184" name="グループ化 183"/>
            <p:cNvGrpSpPr/>
            <p:nvPr/>
          </p:nvGrpSpPr>
          <p:grpSpPr>
            <a:xfrm>
              <a:off x="-180528" y="6164832"/>
              <a:ext cx="2590800" cy="1944688"/>
              <a:chOff x="-2782634" y="530978"/>
              <a:chExt cx="2590800" cy="1944688"/>
            </a:xfrm>
          </p:grpSpPr>
          <p:pic>
            <p:nvPicPr>
              <p:cNvPr id="188"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82634" y="530978"/>
                <a:ext cx="25908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正方形/長方形 188"/>
              <p:cNvSpPr/>
              <p:nvPr/>
            </p:nvSpPr>
            <p:spPr>
              <a:xfrm>
                <a:off x="-725835" y="2000225"/>
                <a:ext cx="298136" cy="369332"/>
              </a:xfrm>
              <a:prstGeom prst="rect">
                <a:avLst/>
              </a:prstGeom>
              <a:ln>
                <a:noFill/>
              </a:ln>
            </p:spPr>
            <p:txBody>
              <a:bodyPr wrap="none">
                <a:spAutoFit/>
              </a:bodyPr>
              <a:lstStyle/>
              <a:p>
                <a:pPr algn="ctr"/>
                <a:r>
                  <a:rPr lang="en-US" altLang="ja-JP" i="1" dirty="0">
                    <a:latin typeface="Times New Roman" panose="02020603050405020304" pitchFamily="18" charset="0"/>
                    <a:cs typeface="Times New Roman" panose="02020603050405020304" pitchFamily="18" charset="0"/>
                  </a:rPr>
                  <a:t>p</a:t>
                </a:r>
                <a:endParaRPr lang="ja-JP" altLang="en-US" i="1" dirty="0">
                  <a:latin typeface="Times New Roman" panose="02020603050405020304" pitchFamily="18" charset="0"/>
                  <a:cs typeface="Times New Roman" panose="02020603050405020304" pitchFamily="18" charset="0"/>
                </a:endParaRPr>
              </a:p>
            </p:txBody>
          </p:sp>
        </p:grpSp>
        <p:grpSp>
          <p:nvGrpSpPr>
            <p:cNvPr id="185" name="グループ化 184"/>
            <p:cNvGrpSpPr/>
            <p:nvPr/>
          </p:nvGrpSpPr>
          <p:grpSpPr>
            <a:xfrm>
              <a:off x="-179040" y="6164833"/>
              <a:ext cx="2590800" cy="1944687"/>
              <a:chOff x="-2916832" y="2204864"/>
              <a:chExt cx="2590800" cy="1944687"/>
            </a:xfrm>
          </p:grpSpPr>
          <p:pic>
            <p:nvPicPr>
              <p:cNvPr id="186"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6832" y="2204864"/>
                <a:ext cx="25908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7" name="正方形/長方形 186"/>
                  <p:cNvSpPr/>
                  <p:nvPr/>
                </p:nvSpPr>
                <p:spPr>
                  <a:xfrm>
                    <a:off x="-903995" y="2294417"/>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kumimoji="1" lang="en-US" altLang="ja-JP" i="1" smtClean="0">
                                  <a:solidFill>
                                    <a:srgbClr val="FF0000"/>
                                  </a:solidFill>
                                  <a:latin typeface="Cambria Math" panose="02040503050406030204" pitchFamily="18" charset="0"/>
                                  <a:cs typeface="Times New Roman" panose="02020603050405020304" pitchFamily="18" charset="0"/>
                                </a:rPr>
                              </m:ctrlPr>
                            </m:dPr>
                            <m:e>
                              <m:r>
                                <a:rPr kumimoji="1" lang="ja-JP" altLang="en-US" b="0" i="1" smtClean="0">
                                  <a:solidFill>
                                    <a:srgbClr val="FF0000"/>
                                  </a:solidFill>
                                  <a:latin typeface="Cambria Math"/>
                                  <a:cs typeface="Times New Roman" panose="02020603050405020304" pitchFamily="18" charset="0"/>
                                </a:rPr>
                                <m:t>・</m:t>
                              </m:r>
                            </m:e>
                          </m:d>
                        </m:oMath>
                      </m:oMathPara>
                    </a14:m>
                    <a:endParaRPr kumimoji="1" lang="ja-JP"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1" name="正方形/長方形 110"/>
                  <p:cNvSpPr>
                    <a:spLocks noRot="1" noChangeAspect="1" noMove="1" noResize="1" noEditPoints="1" noAdjustHandles="1" noChangeArrowheads="1" noChangeShapeType="1" noTextEdit="1"/>
                  </p:cNvSpPr>
                  <p:nvPr/>
                </p:nvSpPr>
                <p:spPr>
                  <a:xfrm>
                    <a:off x="-903995" y="2294417"/>
                    <a:ext cx="360000" cy="360000"/>
                  </a:xfrm>
                  <a:prstGeom prst="rect">
                    <a:avLst/>
                  </a:prstGeom>
                  <a:blipFill rotWithShape="1">
                    <a:blip r:embed="rId26"/>
                    <a:stretch>
                      <a:fillRect/>
                    </a:stretch>
                  </a:blipFill>
                  <a:ln w="19050">
                    <a:noFill/>
                  </a:ln>
                </p:spPr>
                <p:txBody>
                  <a:bodyPr/>
                  <a:lstStyle/>
                  <a:p>
                    <a:r>
                      <a:rPr lang="ja-JP" altLang="en-US">
                        <a:noFill/>
                      </a:rPr>
                      <a:t> </a:t>
                    </a:r>
                  </a:p>
                </p:txBody>
              </p:sp>
            </mc:Fallback>
          </mc:AlternateContent>
        </p:grpSp>
      </p:grpSp>
      <p:grpSp>
        <p:nvGrpSpPr>
          <p:cNvPr id="190" name="グループ化 189"/>
          <p:cNvGrpSpPr/>
          <p:nvPr/>
        </p:nvGrpSpPr>
        <p:grpSpPr>
          <a:xfrm>
            <a:off x="6473999" y="1369011"/>
            <a:ext cx="2592288" cy="1944688"/>
            <a:chOff x="-2844824" y="332184"/>
            <a:chExt cx="2592288" cy="1944688"/>
          </a:xfrm>
        </p:grpSpPr>
        <p:grpSp>
          <p:nvGrpSpPr>
            <p:cNvPr id="191" name="グループ化 190"/>
            <p:cNvGrpSpPr/>
            <p:nvPr/>
          </p:nvGrpSpPr>
          <p:grpSpPr>
            <a:xfrm>
              <a:off x="-2844824" y="332184"/>
              <a:ext cx="2590800" cy="1944688"/>
              <a:chOff x="-2782634" y="530978"/>
              <a:chExt cx="2590800" cy="1944688"/>
            </a:xfrm>
          </p:grpSpPr>
          <p:pic>
            <p:nvPicPr>
              <p:cNvPr id="195"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82634" y="530978"/>
                <a:ext cx="25908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6" name="正方形/長方形 195"/>
              <p:cNvSpPr/>
              <p:nvPr/>
            </p:nvSpPr>
            <p:spPr>
              <a:xfrm>
                <a:off x="-725835" y="2000225"/>
                <a:ext cx="298136" cy="369332"/>
              </a:xfrm>
              <a:prstGeom prst="rect">
                <a:avLst/>
              </a:prstGeom>
              <a:ln>
                <a:noFill/>
              </a:ln>
            </p:spPr>
            <p:txBody>
              <a:bodyPr wrap="none">
                <a:spAutoFit/>
              </a:bodyPr>
              <a:lstStyle/>
              <a:p>
                <a:pPr algn="ctr"/>
                <a:r>
                  <a:rPr lang="en-US" altLang="ja-JP" i="1" dirty="0">
                    <a:latin typeface="Times New Roman" panose="02020603050405020304" pitchFamily="18" charset="0"/>
                    <a:cs typeface="Times New Roman" panose="02020603050405020304" pitchFamily="18" charset="0"/>
                  </a:rPr>
                  <a:t>p</a:t>
                </a:r>
                <a:endParaRPr lang="ja-JP" altLang="en-US" i="1" dirty="0">
                  <a:latin typeface="Times New Roman" panose="02020603050405020304" pitchFamily="18" charset="0"/>
                  <a:cs typeface="Times New Roman" panose="02020603050405020304" pitchFamily="18" charset="0"/>
                </a:endParaRPr>
              </a:p>
            </p:txBody>
          </p:sp>
        </p:grpSp>
        <p:grpSp>
          <p:nvGrpSpPr>
            <p:cNvPr id="192" name="グループ化 191"/>
            <p:cNvGrpSpPr/>
            <p:nvPr/>
          </p:nvGrpSpPr>
          <p:grpSpPr>
            <a:xfrm>
              <a:off x="-2843336" y="332185"/>
              <a:ext cx="2590800" cy="1944687"/>
              <a:chOff x="-2949457" y="2296277"/>
              <a:chExt cx="2590800" cy="1944687"/>
            </a:xfrm>
          </p:grpSpPr>
          <mc:AlternateContent xmlns:mc="http://schemas.openxmlformats.org/markup-compatibility/2006" xmlns:a14="http://schemas.microsoft.com/office/drawing/2010/main">
            <mc:Choice Requires="a14">
              <p:sp>
                <p:nvSpPr>
                  <p:cNvPr id="193" name="正方形/長方形 192"/>
                  <p:cNvSpPr/>
                  <p:nvPr/>
                </p:nvSpPr>
                <p:spPr>
                  <a:xfrm>
                    <a:off x="-935894" y="2399662"/>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kumimoji="1" lang="en-US" altLang="ja-JP" i="0" smtClean="0">
                              <a:solidFill>
                                <a:srgbClr val="FF0000"/>
                              </a:solidFill>
                              <a:latin typeface="Cambria Math"/>
                              <a:cs typeface="Times New Roman" panose="02020603050405020304" pitchFamily="18" charset="0"/>
                            </a:rPr>
                            <m:t>L</m:t>
                          </m:r>
                          <m:r>
                            <m:rPr>
                              <m:sty m:val="p"/>
                            </m:rPr>
                            <a:rPr kumimoji="1" lang="en-US" altLang="ja-JP" b="0" i="0" smtClean="0">
                              <a:solidFill>
                                <a:srgbClr val="FF0000"/>
                              </a:solidFill>
                              <a:latin typeface="Cambria Math"/>
                              <a:cs typeface="Times New Roman" panose="02020603050405020304" pitchFamily="18" charset="0"/>
                            </a:rPr>
                            <m:t>PF</m:t>
                          </m:r>
                        </m:oMath>
                      </m:oMathPara>
                    </a14:m>
                    <a:endParaRPr kumimoji="1" lang="ja-JP"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10" name="正方形/長方形 109"/>
                  <p:cNvSpPr>
                    <a:spLocks noRot="1" noChangeAspect="1" noMove="1" noResize="1" noEditPoints="1" noAdjustHandles="1" noChangeArrowheads="1" noChangeShapeType="1" noTextEdit="1"/>
                  </p:cNvSpPr>
                  <p:nvPr/>
                </p:nvSpPr>
                <p:spPr>
                  <a:xfrm>
                    <a:off x="-935894" y="2399662"/>
                    <a:ext cx="360000" cy="360000"/>
                  </a:xfrm>
                  <a:prstGeom prst="rect">
                    <a:avLst/>
                  </a:prstGeom>
                  <a:blipFill rotWithShape="1">
                    <a:blip r:embed="rId27"/>
                    <a:stretch>
                      <a:fillRect l="-32203" r="-18644"/>
                    </a:stretch>
                  </a:blipFill>
                  <a:ln w="19050">
                    <a:noFill/>
                  </a:ln>
                </p:spPr>
                <p:txBody>
                  <a:bodyPr/>
                  <a:lstStyle/>
                  <a:p>
                    <a:r>
                      <a:rPr lang="ja-JP" altLang="en-US">
                        <a:noFill/>
                      </a:rPr>
                      <a:t> </a:t>
                    </a:r>
                  </a:p>
                </p:txBody>
              </p:sp>
            </mc:Fallback>
          </mc:AlternateContent>
          <p:pic>
            <p:nvPicPr>
              <p:cNvPr id="194" name="Picture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49457" y="2296277"/>
                <a:ext cx="25908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7" name="グループ化 196"/>
          <p:cNvGrpSpPr/>
          <p:nvPr/>
        </p:nvGrpSpPr>
        <p:grpSpPr>
          <a:xfrm>
            <a:off x="6469233" y="1354051"/>
            <a:ext cx="2593223" cy="1944688"/>
            <a:chOff x="-2844824" y="5157192"/>
            <a:chExt cx="2593223" cy="1944688"/>
          </a:xfrm>
        </p:grpSpPr>
        <p:grpSp>
          <p:nvGrpSpPr>
            <p:cNvPr id="198" name="グループ化 197"/>
            <p:cNvGrpSpPr/>
            <p:nvPr/>
          </p:nvGrpSpPr>
          <p:grpSpPr>
            <a:xfrm>
              <a:off x="-2844824" y="5157192"/>
              <a:ext cx="2590800" cy="1944688"/>
              <a:chOff x="-2782634" y="530978"/>
              <a:chExt cx="2590800" cy="1944688"/>
            </a:xfrm>
          </p:grpSpPr>
          <p:pic>
            <p:nvPicPr>
              <p:cNvPr id="203"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82634" y="530978"/>
                <a:ext cx="25908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正方形/長方形 203"/>
              <p:cNvSpPr/>
              <p:nvPr/>
            </p:nvSpPr>
            <p:spPr>
              <a:xfrm>
                <a:off x="-725835" y="2000225"/>
                <a:ext cx="298136" cy="369332"/>
              </a:xfrm>
              <a:prstGeom prst="rect">
                <a:avLst/>
              </a:prstGeom>
              <a:ln>
                <a:noFill/>
              </a:ln>
            </p:spPr>
            <p:txBody>
              <a:bodyPr wrap="none">
                <a:spAutoFit/>
              </a:bodyPr>
              <a:lstStyle/>
              <a:p>
                <a:pPr algn="ctr"/>
                <a:r>
                  <a:rPr lang="en-US" altLang="ja-JP" i="1" dirty="0">
                    <a:latin typeface="Times New Roman" panose="02020603050405020304" pitchFamily="18" charset="0"/>
                    <a:cs typeface="Times New Roman" panose="02020603050405020304" pitchFamily="18" charset="0"/>
                  </a:rPr>
                  <a:t>p</a:t>
                </a:r>
                <a:endParaRPr lang="ja-JP" altLang="en-US" i="1" dirty="0">
                  <a:latin typeface="Times New Roman" panose="02020603050405020304" pitchFamily="18" charset="0"/>
                  <a:cs typeface="Times New Roman" panose="02020603050405020304" pitchFamily="18" charset="0"/>
                </a:endParaRPr>
              </a:p>
            </p:txBody>
          </p:sp>
        </p:grpSp>
        <p:grpSp>
          <p:nvGrpSpPr>
            <p:cNvPr id="199" name="グループ化 198"/>
            <p:cNvGrpSpPr/>
            <p:nvPr/>
          </p:nvGrpSpPr>
          <p:grpSpPr>
            <a:xfrm>
              <a:off x="-2842401" y="5160648"/>
              <a:ext cx="2590800" cy="1938337"/>
              <a:chOff x="-2916832" y="4461622"/>
              <a:chExt cx="2590800" cy="1938337"/>
            </a:xfrm>
          </p:grpSpPr>
          <p:pic>
            <p:nvPicPr>
              <p:cNvPr id="200" name="Picture 1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16832" y="4461622"/>
                <a:ext cx="25908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02" name="正方形/長方形 201"/>
                  <p:cNvSpPr/>
                  <p:nvPr/>
                </p:nvSpPr>
                <p:spPr>
                  <a:xfrm>
                    <a:off x="-987073" y="4570535"/>
                    <a:ext cx="537776" cy="378758"/>
                  </a:xfrm>
                  <a:prstGeom prst="rect">
                    <a:avLst/>
                  </a:prstGeom>
                  <a:ln>
                    <a:noFill/>
                  </a:ln>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altLang="ja-JP" i="1" dirty="0">
                                  <a:solidFill>
                                    <a:srgbClr val="FF0000"/>
                                  </a:solidFill>
                                  <a:latin typeface="Cambria Math" panose="02040503050406030204" pitchFamily="18" charset="0"/>
                                  <a:cs typeface="Times New Roman" panose="02020603050405020304" pitchFamily="18" charset="0"/>
                                </a:rPr>
                              </m:ctrlPr>
                            </m:sSubPr>
                            <m:e>
                              <m:acc>
                                <m:accPr>
                                  <m:chr m:val="̂"/>
                                  <m:ctrlPr>
                                    <a:rPr lang="en-US" altLang="ja-JP" i="1" dirty="0">
                                      <a:solidFill>
                                        <a:srgbClr val="FF0000"/>
                                      </a:solidFill>
                                      <a:latin typeface="Cambria Math" panose="02040503050406030204" pitchFamily="18" charset="0"/>
                                      <a:cs typeface="Times New Roman" panose="02020603050405020304" pitchFamily="18" charset="0"/>
                                    </a:rPr>
                                  </m:ctrlPr>
                                </m:accPr>
                                <m:e>
                                  <m:r>
                                    <a:rPr lang="en-US" altLang="ja-JP" i="1" dirty="0">
                                      <a:solidFill>
                                        <a:srgbClr val="FF0000"/>
                                      </a:solidFill>
                                      <a:latin typeface="Cambria Math" panose="02040503050406030204" pitchFamily="18" charset="0"/>
                                      <a:cs typeface="Times New Roman" panose="02020603050405020304" pitchFamily="18" charset="0"/>
                                    </a:rPr>
                                    <m:t>𝐴</m:t>
                                  </m:r>
                                </m:e>
                              </m:acc>
                            </m:e>
                            <m:sub>
                              <m:r>
                                <a:rPr lang="ja-JP" altLang="en-US" i="1" dirty="0">
                                  <a:solidFill>
                                    <a:srgbClr val="FF0000"/>
                                  </a:solidFill>
                                  <a:latin typeface="Cambria Math" panose="02040503050406030204" pitchFamily="18" charset="0"/>
                                  <a:cs typeface="Times New Roman" panose="02020603050405020304" pitchFamily="18" charset="0"/>
                                </a:rPr>
                                <m:t>𝜔</m:t>
                              </m:r>
                            </m:sub>
                          </m:sSub>
                        </m:oMath>
                      </m:oMathPara>
                    </a14:m>
                    <a:endParaRPr lang="ja-JP"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9" name="正方形/長方形 108"/>
                  <p:cNvSpPr>
                    <a:spLocks noRot="1" noChangeAspect="1" noMove="1" noResize="1" noEditPoints="1" noAdjustHandles="1" noChangeArrowheads="1" noChangeShapeType="1" noTextEdit="1"/>
                  </p:cNvSpPr>
                  <p:nvPr/>
                </p:nvSpPr>
                <p:spPr>
                  <a:xfrm>
                    <a:off x="-987073" y="4570535"/>
                    <a:ext cx="537776" cy="378758"/>
                  </a:xfrm>
                  <a:prstGeom prst="rect">
                    <a:avLst/>
                  </a:prstGeom>
                  <a:blipFill>
                    <a:blip r:embed="rId30"/>
                    <a:stretch>
                      <a:fillRect t="-6452"/>
                    </a:stretch>
                  </a:blipFill>
                  <a:ln>
                    <a:noFill/>
                  </a:ln>
                </p:spPr>
                <p:txBody>
                  <a:bodyPr/>
                  <a:lstStyle/>
                  <a:p>
                    <a:r>
                      <a:rPr lang="ja-JP" altLang="en-US">
                        <a:noFill/>
                      </a:rPr>
                      <a:t> </a:t>
                    </a:r>
                  </a:p>
                </p:txBody>
              </p:sp>
            </mc:Fallback>
          </mc:AlternateContent>
        </p:grpSp>
      </p:grpSp>
      <p:sp>
        <p:nvSpPr>
          <p:cNvPr id="205" name="楕円 204"/>
          <p:cNvSpPr/>
          <p:nvPr/>
        </p:nvSpPr>
        <p:spPr>
          <a:xfrm>
            <a:off x="5457522" y="2530267"/>
            <a:ext cx="160517" cy="1650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7" name="直線矢印コネクタ 206"/>
          <p:cNvCxnSpPr/>
          <p:nvPr/>
        </p:nvCxnSpPr>
        <p:spPr>
          <a:xfrm flipV="1">
            <a:off x="5636670" y="2603989"/>
            <a:ext cx="518012" cy="1"/>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直線矢印コネクタ 207"/>
          <p:cNvCxnSpPr>
            <a:endCxn id="314" idx="1"/>
          </p:cNvCxnSpPr>
          <p:nvPr/>
        </p:nvCxnSpPr>
        <p:spPr>
          <a:xfrm flipV="1">
            <a:off x="4091334" y="3005127"/>
            <a:ext cx="513745" cy="10356"/>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9" name="正方形/長方形 208"/>
          <p:cNvSpPr/>
          <p:nvPr/>
        </p:nvSpPr>
        <p:spPr>
          <a:xfrm>
            <a:off x="3758075" y="2362469"/>
            <a:ext cx="666517" cy="5137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latin typeface="Century" panose="02040604050505020304" pitchFamily="18" charset="0"/>
              </a:rPr>
              <a:t>G</a:t>
            </a:r>
            <a:endParaRPr kumimoji="1" lang="ja-JP" altLang="en-US" sz="2400" dirty="0">
              <a:solidFill>
                <a:schemeClr val="tx1"/>
              </a:solidFill>
              <a:latin typeface="Century" panose="02040604050505020304" pitchFamily="18" charset="0"/>
            </a:endParaRPr>
          </a:p>
        </p:txBody>
      </p:sp>
      <p:cxnSp>
        <p:nvCxnSpPr>
          <p:cNvPr id="286" name="直線矢印コネクタ 285"/>
          <p:cNvCxnSpPr/>
          <p:nvPr/>
        </p:nvCxnSpPr>
        <p:spPr>
          <a:xfrm>
            <a:off x="5151599" y="3009838"/>
            <a:ext cx="386181"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7" name="テキスト ボックス 286"/>
              <p:cNvSpPr txBox="1"/>
              <p:nvPr/>
            </p:nvSpPr>
            <p:spPr>
              <a:xfrm>
                <a:off x="5563566" y="2190688"/>
                <a:ext cx="167524" cy="225271"/>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m:t>
                      </m:r>
                    </m:oMath>
                  </m:oMathPara>
                </a14:m>
                <a:endParaRPr kumimoji="1" lang="ja-JP" altLang="en-US" sz="9600" dirty="0"/>
              </a:p>
            </p:txBody>
          </p:sp>
        </mc:Choice>
        <mc:Fallback xmlns="">
          <p:sp>
            <p:nvSpPr>
              <p:cNvPr id="287" name="テキスト ボックス 286"/>
              <p:cNvSpPr txBox="1">
                <a:spLocks noRot="1" noChangeAspect="1" noMove="1" noResize="1" noEditPoints="1" noAdjustHandles="1" noChangeArrowheads="1" noChangeShapeType="1" noTextEdit="1"/>
              </p:cNvSpPr>
              <p:nvPr/>
            </p:nvSpPr>
            <p:spPr>
              <a:xfrm>
                <a:off x="5563566" y="2190688"/>
                <a:ext cx="167524" cy="225271"/>
              </a:xfrm>
              <a:prstGeom prst="rect">
                <a:avLst/>
              </a:prstGeom>
              <a:blipFill>
                <a:blip r:embed="rId31"/>
                <a:stretch>
                  <a:fillRect l="-25926" r="-25926" b="-13514"/>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8" name="テキスト ボックス 287"/>
              <p:cNvSpPr txBox="1"/>
              <p:nvPr/>
            </p:nvSpPr>
            <p:spPr>
              <a:xfrm>
                <a:off x="3064131" y="1601870"/>
                <a:ext cx="361790" cy="263089"/>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𝑀</m:t>
                          </m:r>
                        </m:sub>
                      </m:sSub>
                    </m:oMath>
                  </m:oMathPara>
                </a14:m>
                <a:endParaRPr kumimoji="1" lang="ja-JP" altLang="en-US" sz="2800" dirty="0"/>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3064131" y="1601870"/>
                <a:ext cx="361790" cy="263089"/>
              </a:xfrm>
              <a:prstGeom prst="rect">
                <a:avLst/>
              </a:prstGeom>
              <a:blipFill>
                <a:blip r:embed="rId32"/>
                <a:stretch>
                  <a:fillRect b="-9302"/>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9" name="正方形/長方形 288"/>
              <p:cNvSpPr/>
              <p:nvPr/>
            </p:nvSpPr>
            <p:spPr>
              <a:xfrm>
                <a:off x="5659481" y="1070610"/>
                <a:ext cx="398298" cy="263089"/>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smtClean="0">
                              <a:latin typeface="Cambria Math" panose="02040503050406030204" pitchFamily="18" charset="0"/>
                            </a:rPr>
                          </m:ctrlPr>
                        </m:sSubPr>
                        <m:e>
                          <m:r>
                            <a:rPr lang="en-US" altLang="ja-JP" sz="1400" i="1">
                              <a:latin typeface="Cambria Math" panose="02040503050406030204" pitchFamily="18" charset="0"/>
                            </a:rPr>
                            <m:t>𝜔</m:t>
                          </m:r>
                        </m:e>
                        <m:sub>
                          <m:r>
                            <a:rPr lang="en-US" altLang="ja-JP" sz="1400" b="0" i="1" smtClean="0">
                              <a:latin typeface="Cambria Math" panose="02040503050406030204" pitchFamily="18" charset="0"/>
                            </a:rPr>
                            <m:t>𝑀</m:t>
                          </m:r>
                        </m:sub>
                      </m:sSub>
                    </m:oMath>
                  </m:oMathPara>
                </a14:m>
                <a:endParaRPr lang="ja-JP" altLang="en-US" sz="1400" dirty="0"/>
              </a:p>
            </p:txBody>
          </p:sp>
        </mc:Choice>
        <mc:Fallback xmlns="">
          <p:sp>
            <p:nvSpPr>
              <p:cNvPr id="289" name="正方形/長方形 288"/>
              <p:cNvSpPr>
                <a:spLocks noRot="1" noChangeAspect="1" noMove="1" noResize="1" noEditPoints="1" noAdjustHandles="1" noChangeArrowheads="1" noChangeShapeType="1" noTextEdit="1"/>
              </p:cNvSpPr>
              <p:nvPr/>
            </p:nvSpPr>
            <p:spPr>
              <a:xfrm>
                <a:off x="5659481" y="1070610"/>
                <a:ext cx="398298" cy="263089"/>
              </a:xfrm>
              <a:prstGeom prst="rect">
                <a:avLst/>
              </a:prstGeom>
              <a:blipFill>
                <a:blip r:embed="rId33"/>
                <a:stretch>
                  <a:fillRect b="-9302"/>
                </a:stretch>
              </a:blipFill>
              <a:ln w="28575">
                <a:noFill/>
              </a:ln>
            </p:spPr>
            <p:txBody>
              <a:bodyPr/>
              <a:lstStyle/>
              <a:p>
                <a:r>
                  <a:rPr lang="ja-JP" altLang="en-US">
                    <a:noFill/>
                  </a:rPr>
                  <a:t> </a:t>
                </a:r>
              </a:p>
            </p:txBody>
          </p:sp>
        </mc:Fallback>
      </mc:AlternateContent>
      <p:cxnSp>
        <p:nvCxnSpPr>
          <p:cNvPr id="290" name="直線矢印コネクタ 289"/>
          <p:cNvCxnSpPr/>
          <p:nvPr/>
        </p:nvCxnSpPr>
        <p:spPr>
          <a:xfrm flipH="1">
            <a:off x="2961396" y="1407452"/>
            <a:ext cx="3232341" cy="1449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1" name="直線矢印コネクタ 290"/>
          <p:cNvCxnSpPr/>
          <p:nvPr/>
        </p:nvCxnSpPr>
        <p:spPr>
          <a:xfrm>
            <a:off x="5533456" y="1422910"/>
            <a:ext cx="2798" cy="11067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直線矢印コネクタ 291"/>
          <p:cNvCxnSpPr>
            <a:endCxn id="315" idx="4"/>
          </p:cNvCxnSpPr>
          <p:nvPr/>
        </p:nvCxnSpPr>
        <p:spPr>
          <a:xfrm flipH="1" flipV="1">
            <a:off x="4082251" y="1968932"/>
            <a:ext cx="1842" cy="3935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3" name="直線矢印コネクタ 292"/>
          <p:cNvCxnSpPr/>
          <p:nvPr/>
        </p:nvCxnSpPr>
        <p:spPr>
          <a:xfrm flipV="1">
            <a:off x="4098656" y="2865733"/>
            <a:ext cx="0" cy="15753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4" name="テキスト ボックス 293"/>
              <p:cNvSpPr txBox="1"/>
              <p:nvPr/>
            </p:nvSpPr>
            <p:spPr>
              <a:xfrm>
                <a:off x="5620991" y="2360216"/>
                <a:ext cx="257826" cy="225271"/>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294" name="テキスト ボックス 293"/>
              <p:cNvSpPr txBox="1">
                <a:spLocks noRot="1" noChangeAspect="1" noMove="1" noResize="1" noEditPoints="1" noAdjustHandles="1" noChangeArrowheads="1" noChangeShapeType="1" noTextEdit="1"/>
              </p:cNvSpPr>
              <p:nvPr/>
            </p:nvSpPr>
            <p:spPr>
              <a:xfrm>
                <a:off x="5620991" y="2360216"/>
                <a:ext cx="257826" cy="225271"/>
              </a:xfrm>
              <a:prstGeom prst="rect">
                <a:avLst/>
              </a:prstGeom>
              <a:blipFill>
                <a:blip r:embed="rId34"/>
                <a:stretch>
                  <a:fillRect l="-11905" r="-14286" b="-32432"/>
                </a:stretch>
              </a:blipFill>
              <a:ln w="28575">
                <a:noFill/>
              </a:ln>
            </p:spPr>
            <p:txBody>
              <a:bodyPr/>
              <a:lstStyle/>
              <a:p>
                <a:r>
                  <a:rPr lang="ja-JP" altLang="en-US">
                    <a:noFill/>
                  </a:rPr>
                  <a:t> </a:t>
                </a:r>
              </a:p>
            </p:txBody>
          </p:sp>
        </mc:Fallback>
      </mc:AlternateContent>
      <p:sp>
        <p:nvSpPr>
          <p:cNvPr id="295" name="楕円 294"/>
          <p:cNvSpPr/>
          <p:nvPr/>
        </p:nvSpPr>
        <p:spPr>
          <a:xfrm flipV="1">
            <a:off x="5488091" y="1354051"/>
            <a:ext cx="83137" cy="85501"/>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6" name="楕円 295"/>
          <p:cNvSpPr/>
          <p:nvPr/>
        </p:nvSpPr>
        <p:spPr>
          <a:xfrm flipV="1">
            <a:off x="4370328" y="2978514"/>
            <a:ext cx="83137" cy="85501"/>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7" name="テキスト ボックス 296"/>
              <p:cNvSpPr txBox="1"/>
              <p:nvPr/>
            </p:nvSpPr>
            <p:spPr>
              <a:xfrm>
                <a:off x="5867229" y="2345546"/>
                <a:ext cx="335107" cy="215444"/>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1400" b="0" i="1" smtClean="0">
                              <a:latin typeface="Cambria Math" panose="02040503050406030204" pitchFamily="18" charset="0"/>
                            </a:rPr>
                          </m:ctrlPr>
                        </m:accPr>
                        <m:e>
                          <m:sSub>
                            <m:sSubPr>
                              <m:ctrlPr>
                                <a:rPr kumimoji="1" lang="en-US" altLang="ja-JP" sz="1400" b="0" i="1" smtClean="0">
                                  <a:latin typeface="Cambria Math" panose="02040503050406030204" pitchFamily="18" charset="0"/>
                                </a:rPr>
                              </m:ctrlPr>
                            </m:sSubPr>
                            <m:e>
                              <m:r>
                                <a:rPr kumimoji="1" lang="ja-JP" altLang="en-US" sz="1400" b="0" i="1" smtClean="0">
                                  <a:latin typeface="Cambria Math" panose="02040503050406030204" pitchFamily="18" charset="0"/>
                                </a:rPr>
                                <m:t>𝜔</m:t>
                              </m:r>
                            </m:e>
                            <m:sub>
                              <m:r>
                                <a:rPr kumimoji="1" lang="en-US" altLang="ja-JP" sz="1400" b="0" i="1" smtClean="0">
                                  <a:latin typeface="Cambria Math" panose="02040503050406030204" pitchFamily="18" charset="0"/>
                                </a:rPr>
                                <m:t>𝑀</m:t>
                              </m:r>
                            </m:sub>
                          </m:sSub>
                        </m:e>
                      </m:acc>
                    </m:oMath>
                  </m:oMathPara>
                </a14:m>
                <a:endParaRPr kumimoji="1" lang="ja-JP" altLang="en-US" sz="2800" dirty="0"/>
              </a:p>
            </p:txBody>
          </p:sp>
        </mc:Choice>
        <mc:Fallback xmlns="">
          <p:sp>
            <p:nvSpPr>
              <p:cNvPr id="297" name="テキスト ボックス 296"/>
              <p:cNvSpPr txBox="1">
                <a:spLocks noRot="1" noChangeAspect="1" noMove="1" noResize="1" noEditPoints="1" noAdjustHandles="1" noChangeArrowheads="1" noChangeShapeType="1" noTextEdit="1"/>
              </p:cNvSpPr>
              <p:nvPr/>
            </p:nvSpPr>
            <p:spPr>
              <a:xfrm>
                <a:off x="5867229" y="2345546"/>
                <a:ext cx="335107" cy="215444"/>
              </a:xfrm>
              <a:prstGeom prst="rect">
                <a:avLst/>
              </a:prstGeom>
              <a:blipFill>
                <a:blip r:embed="rId35"/>
                <a:stretch>
                  <a:fillRect b="-14286"/>
                </a:stretch>
              </a:blipFill>
              <a:ln w="28575">
                <a:noFill/>
              </a:ln>
            </p:spPr>
            <p:txBody>
              <a:bodyPr/>
              <a:lstStyle/>
              <a:p>
                <a:r>
                  <a:rPr lang="ja-JP" altLang="en-US">
                    <a:noFill/>
                  </a:rPr>
                  <a:t> </a:t>
                </a:r>
              </a:p>
            </p:txBody>
          </p:sp>
        </mc:Fallback>
      </mc:AlternateContent>
      <p:cxnSp>
        <p:nvCxnSpPr>
          <p:cNvPr id="298" name="直線矢印コネクタ 297"/>
          <p:cNvCxnSpPr/>
          <p:nvPr/>
        </p:nvCxnSpPr>
        <p:spPr>
          <a:xfrm>
            <a:off x="5537780" y="2703329"/>
            <a:ext cx="0" cy="312153"/>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直線矢印コネクタ 298"/>
          <p:cNvCxnSpPr/>
          <p:nvPr/>
        </p:nvCxnSpPr>
        <p:spPr>
          <a:xfrm>
            <a:off x="5400630" y="1885751"/>
            <a:ext cx="0" cy="1104118"/>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0" name="正方形/長方形 299"/>
          <p:cNvSpPr/>
          <p:nvPr/>
        </p:nvSpPr>
        <p:spPr>
          <a:xfrm>
            <a:off x="4776755" y="1728358"/>
            <a:ext cx="351571" cy="3127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Century" panose="02040604050505020304" pitchFamily="18" charset="0"/>
              </a:rPr>
              <a:t>PI</a:t>
            </a:r>
            <a:endParaRPr kumimoji="1" lang="ja-JP" altLang="en-US" sz="1200" dirty="0">
              <a:solidFill>
                <a:schemeClr val="tx1"/>
              </a:solidFill>
              <a:latin typeface="Century" panose="02040604050505020304" pitchFamily="18" charset="0"/>
            </a:endParaRPr>
          </a:p>
        </p:txBody>
      </p:sp>
      <p:cxnSp>
        <p:nvCxnSpPr>
          <p:cNvPr id="301" name="直線矢印コネクタ 300"/>
          <p:cNvCxnSpPr>
            <a:endCxn id="300" idx="1"/>
          </p:cNvCxnSpPr>
          <p:nvPr/>
        </p:nvCxnSpPr>
        <p:spPr>
          <a:xfrm>
            <a:off x="4162509" y="1882133"/>
            <a:ext cx="614246" cy="2583"/>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直線矢印コネクタ 301"/>
          <p:cNvCxnSpPr>
            <a:endCxn id="315" idx="2"/>
          </p:cNvCxnSpPr>
          <p:nvPr/>
        </p:nvCxnSpPr>
        <p:spPr>
          <a:xfrm>
            <a:off x="3031078" y="1886391"/>
            <a:ext cx="970914" cy="0"/>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3" name="テキスト ボックス 302"/>
              <p:cNvSpPr txBox="1"/>
              <p:nvPr/>
            </p:nvSpPr>
            <p:spPr>
              <a:xfrm>
                <a:off x="4264853" y="1648032"/>
                <a:ext cx="505255" cy="18416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1400" i="1" smtClean="0">
                              <a:latin typeface="Cambria Math" panose="02040503050406030204" pitchFamily="18" charset="0"/>
                            </a:rPr>
                          </m:ctrlPr>
                        </m:accPr>
                        <m:e>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𝑀</m:t>
                              </m:r>
                            </m:sub>
                          </m:sSub>
                        </m:e>
                      </m:acc>
                    </m:oMath>
                  </m:oMathPara>
                </a14:m>
                <a:endParaRPr kumimoji="1" lang="ja-JP" altLang="en-US" sz="2000" dirty="0"/>
              </a:p>
            </p:txBody>
          </p:sp>
        </mc:Choice>
        <mc:Fallback xmlns="">
          <p:sp>
            <p:nvSpPr>
              <p:cNvPr id="303" name="テキスト ボックス 302"/>
              <p:cNvSpPr txBox="1">
                <a:spLocks noRot="1" noChangeAspect="1" noMove="1" noResize="1" noEditPoints="1" noAdjustHandles="1" noChangeArrowheads="1" noChangeShapeType="1" noTextEdit="1"/>
              </p:cNvSpPr>
              <p:nvPr/>
            </p:nvSpPr>
            <p:spPr>
              <a:xfrm>
                <a:off x="4264853" y="1648032"/>
                <a:ext cx="505255" cy="184162"/>
              </a:xfrm>
              <a:prstGeom prst="rect">
                <a:avLst/>
              </a:prstGeom>
              <a:blipFill>
                <a:blip r:embed="rId36"/>
                <a:stretch>
                  <a:fillRect b="-32258"/>
                </a:stretch>
              </a:blipFill>
              <a:ln w="28575">
                <a:noFill/>
              </a:ln>
            </p:spPr>
            <p:txBody>
              <a:bodyPr/>
              <a:lstStyle/>
              <a:p>
                <a:r>
                  <a:rPr lang="ja-JP" altLang="en-US">
                    <a:noFill/>
                  </a:rPr>
                  <a:t> </a:t>
                </a:r>
              </a:p>
            </p:txBody>
          </p:sp>
        </mc:Fallback>
      </mc:AlternateContent>
      <p:sp>
        <p:nvSpPr>
          <p:cNvPr id="304" name="円柱 303"/>
          <p:cNvSpPr/>
          <p:nvPr/>
        </p:nvSpPr>
        <p:spPr>
          <a:xfrm rot="16200000" flipV="1">
            <a:off x="239354" y="1436132"/>
            <a:ext cx="1067407" cy="663453"/>
          </a:xfrm>
          <a:prstGeom prst="can">
            <a:avLst>
              <a:gd name="adj" fmla="val 46330"/>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5" name="円柱 304"/>
          <p:cNvSpPr/>
          <p:nvPr/>
        </p:nvSpPr>
        <p:spPr>
          <a:xfrm rot="16200000" flipV="1">
            <a:off x="1585877" y="928700"/>
            <a:ext cx="326478" cy="1765145"/>
          </a:xfrm>
          <a:prstGeom prst="can">
            <a:avLst>
              <a:gd name="adj" fmla="val 50000"/>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6" name="円柱 305"/>
          <p:cNvSpPr/>
          <p:nvPr/>
        </p:nvSpPr>
        <p:spPr>
          <a:xfrm rot="16200000" flipV="1">
            <a:off x="2148551" y="1436132"/>
            <a:ext cx="1067407" cy="663453"/>
          </a:xfrm>
          <a:prstGeom prst="can">
            <a:avLst>
              <a:gd name="adj" fmla="val 42661"/>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7" name="右カーブ矢印 306"/>
          <p:cNvSpPr/>
          <p:nvPr/>
        </p:nvSpPr>
        <p:spPr>
          <a:xfrm>
            <a:off x="520369" y="1457857"/>
            <a:ext cx="171541" cy="676672"/>
          </a:xfrm>
          <a:prstGeom prst="curvedRightArrow">
            <a:avLst>
              <a:gd name="adj1" fmla="val 0"/>
              <a:gd name="adj2" fmla="val 50000"/>
              <a:gd name="adj3" fmla="val 2500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mc:AlternateContent xmlns:mc="http://schemas.openxmlformats.org/markup-compatibility/2006" xmlns:a14="http://schemas.microsoft.com/office/drawing/2010/main">
        <mc:Choice Requires="a14">
          <p:sp>
            <p:nvSpPr>
              <p:cNvPr id="308" name="テキスト ボックス 307"/>
              <p:cNvSpPr txBox="1"/>
              <p:nvPr/>
            </p:nvSpPr>
            <p:spPr>
              <a:xfrm>
                <a:off x="2506503" y="936580"/>
                <a:ext cx="351504" cy="263089"/>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𝐽</m:t>
                          </m:r>
                        </m:e>
                        <m:sub>
                          <m:r>
                            <a:rPr kumimoji="1" lang="en-US" altLang="ja-JP" sz="1400" b="0" i="1" smtClean="0">
                              <a:latin typeface="Cambria Math" panose="02040503050406030204" pitchFamily="18" charset="0"/>
                            </a:rPr>
                            <m:t>𝑀</m:t>
                          </m:r>
                        </m:sub>
                      </m:sSub>
                    </m:oMath>
                  </m:oMathPara>
                </a14:m>
                <a:endParaRPr kumimoji="1" lang="ja-JP" altLang="en-US" sz="2400" dirty="0"/>
              </a:p>
            </p:txBody>
          </p:sp>
        </mc:Choice>
        <mc:Fallback xmlns="">
          <p:sp>
            <p:nvSpPr>
              <p:cNvPr id="308" name="テキスト ボックス 307"/>
              <p:cNvSpPr txBox="1">
                <a:spLocks noRot="1" noChangeAspect="1" noMove="1" noResize="1" noEditPoints="1" noAdjustHandles="1" noChangeArrowheads="1" noChangeShapeType="1" noTextEdit="1"/>
              </p:cNvSpPr>
              <p:nvPr/>
            </p:nvSpPr>
            <p:spPr>
              <a:xfrm>
                <a:off x="2506503" y="936580"/>
                <a:ext cx="351504" cy="263089"/>
              </a:xfrm>
              <a:prstGeom prst="rect">
                <a:avLst/>
              </a:prstGeom>
              <a:blipFill>
                <a:blip r:embed="rId37"/>
                <a:stretch>
                  <a:fillRect b="-20930"/>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9" name="正方形/長方形 308"/>
              <p:cNvSpPr/>
              <p:nvPr/>
            </p:nvSpPr>
            <p:spPr>
              <a:xfrm>
                <a:off x="133002" y="1160593"/>
                <a:ext cx="362698" cy="263089"/>
              </a:xfrm>
              <a:prstGeom prst="rect">
                <a:avLst/>
              </a:prstGeom>
              <a:ln w="28575">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400" i="1" smtClean="0">
                              <a:latin typeface="Cambria Math" panose="02040503050406030204" pitchFamily="18" charset="0"/>
                            </a:rPr>
                          </m:ctrlPr>
                        </m:sSubPr>
                        <m:e>
                          <m:r>
                            <a:rPr lang="en-US" altLang="ja-JP" sz="1400" i="1">
                              <a:latin typeface="Cambria Math" panose="02040503050406030204" pitchFamily="18" charset="0"/>
                            </a:rPr>
                            <m:t>𝜔</m:t>
                          </m:r>
                        </m:e>
                        <m:sub>
                          <m:r>
                            <a:rPr lang="en-US" altLang="ja-JP" sz="1400" b="0" i="1" smtClean="0">
                              <a:latin typeface="Cambria Math" panose="02040503050406030204" pitchFamily="18" charset="0"/>
                            </a:rPr>
                            <m:t>𝐿</m:t>
                          </m:r>
                        </m:sub>
                      </m:sSub>
                    </m:oMath>
                  </m:oMathPara>
                </a14:m>
                <a:endParaRPr lang="ja-JP" altLang="en-US" dirty="0"/>
              </a:p>
            </p:txBody>
          </p:sp>
        </mc:Choice>
        <mc:Fallback xmlns="">
          <p:sp>
            <p:nvSpPr>
              <p:cNvPr id="309" name="正方形/長方形 308"/>
              <p:cNvSpPr>
                <a:spLocks noRot="1" noChangeAspect="1" noMove="1" noResize="1" noEditPoints="1" noAdjustHandles="1" noChangeArrowheads="1" noChangeShapeType="1" noTextEdit="1"/>
              </p:cNvSpPr>
              <p:nvPr/>
            </p:nvSpPr>
            <p:spPr>
              <a:xfrm>
                <a:off x="133002" y="1160593"/>
                <a:ext cx="362698" cy="263089"/>
              </a:xfrm>
              <a:prstGeom prst="rect">
                <a:avLst/>
              </a:prstGeom>
              <a:blipFill>
                <a:blip r:embed="rId38"/>
                <a:stretch>
                  <a:fillRect b="-9091"/>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0" name="テキスト ボックス 309"/>
              <p:cNvSpPr txBox="1"/>
              <p:nvPr/>
            </p:nvSpPr>
            <p:spPr>
              <a:xfrm>
                <a:off x="642524" y="936579"/>
                <a:ext cx="303505" cy="263089"/>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𝐽</m:t>
                          </m:r>
                        </m:e>
                        <m:sub>
                          <m:r>
                            <a:rPr kumimoji="1" lang="en-US" altLang="ja-JP" sz="1400" b="0" i="1" smtClean="0">
                              <a:latin typeface="Cambria Math" panose="02040503050406030204" pitchFamily="18" charset="0"/>
                            </a:rPr>
                            <m:t>𝐿</m:t>
                          </m:r>
                        </m:sub>
                      </m:sSub>
                    </m:oMath>
                  </m:oMathPara>
                </a14:m>
                <a:endParaRPr kumimoji="1" lang="ja-JP" altLang="en-US" sz="2400" dirty="0"/>
              </a:p>
            </p:txBody>
          </p:sp>
        </mc:Choice>
        <mc:Fallback xmlns="">
          <p:sp>
            <p:nvSpPr>
              <p:cNvPr id="310" name="テキスト ボックス 309"/>
              <p:cNvSpPr txBox="1">
                <a:spLocks noRot="1" noChangeAspect="1" noMove="1" noResize="1" noEditPoints="1" noAdjustHandles="1" noChangeArrowheads="1" noChangeShapeType="1" noTextEdit="1"/>
              </p:cNvSpPr>
              <p:nvPr/>
            </p:nvSpPr>
            <p:spPr>
              <a:xfrm>
                <a:off x="642524" y="936579"/>
                <a:ext cx="303505" cy="263089"/>
              </a:xfrm>
              <a:prstGeom prst="rect">
                <a:avLst/>
              </a:prstGeom>
              <a:blipFill>
                <a:blip r:embed="rId39"/>
                <a:stretch>
                  <a:fillRect b="-20930"/>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1" name="テキスト ボックス 310"/>
              <p:cNvSpPr txBox="1"/>
              <p:nvPr/>
            </p:nvSpPr>
            <p:spPr>
              <a:xfrm>
                <a:off x="150168" y="1603925"/>
                <a:ext cx="268194" cy="263089"/>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𝐿</m:t>
                          </m:r>
                        </m:sub>
                      </m:sSub>
                    </m:oMath>
                  </m:oMathPara>
                </a14:m>
                <a:endParaRPr kumimoji="1" lang="ja-JP" altLang="en-US" sz="2000" dirty="0"/>
              </a:p>
            </p:txBody>
          </p:sp>
        </mc:Choice>
        <mc:Fallback xmlns="">
          <p:sp>
            <p:nvSpPr>
              <p:cNvPr id="311" name="テキスト ボックス 310"/>
              <p:cNvSpPr txBox="1">
                <a:spLocks noRot="1" noChangeAspect="1" noMove="1" noResize="1" noEditPoints="1" noAdjustHandles="1" noChangeArrowheads="1" noChangeShapeType="1" noTextEdit="1"/>
              </p:cNvSpPr>
              <p:nvPr/>
            </p:nvSpPr>
            <p:spPr>
              <a:xfrm>
                <a:off x="150168" y="1603925"/>
                <a:ext cx="268194" cy="263089"/>
              </a:xfrm>
              <a:prstGeom prst="rect">
                <a:avLst/>
              </a:prstGeom>
              <a:blipFill>
                <a:blip r:embed="rId40"/>
                <a:stretch>
                  <a:fillRect r="-6818" b="-11628"/>
                </a:stretch>
              </a:blipFill>
              <a:ln w="28575">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2" name="テキスト ボックス 311"/>
              <p:cNvSpPr txBox="1"/>
              <p:nvPr/>
            </p:nvSpPr>
            <p:spPr>
              <a:xfrm>
                <a:off x="1511128" y="1293629"/>
                <a:ext cx="341763" cy="263089"/>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𝐾</m:t>
                          </m:r>
                        </m:e>
                        <m:sub>
                          <m:r>
                            <a:rPr lang="en-US" altLang="ja-JP" sz="1400" b="0" i="1" smtClean="0">
                              <a:latin typeface="Cambria Math" panose="02040503050406030204" pitchFamily="18" charset="0"/>
                              <a:ea typeface="Cambria Math" panose="02040503050406030204" pitchFamily="18" charset="0"/>
                            </a:rPr>
                            <m:t>𝑆</m:t>
                          </m:r>
                        </m:sub>
                      </m:sSub>
                    </m:oMath>
                  </m:oMathPara>
                </a14:m>
                <a:endParaRPr kumimoji="1" lang="ja-JP" altLang="en-US" dirty="0"/>
              </a:p>
            </p:txBody>
          </p:sp>
        </mc:Choice>
        <mc:Fallback xmlns="">
          <p:sp>
            <p:nvSpPr>
              <p:cNvPr id="312" name="テキスト ボックス 311"/>
              <p:cNvSpPr txBox="1">
                <a:spLocks noRot="1" noChangeAspect="1" noMove="1" noResize="1" noEditPoints="1" noAdjustHandles="1" noChangeArrowheads="1" noChangeShapeType="1" noTextEdit="1"/>
              </p:cNvSpPr>
              <p:nvPr/>
            </p:nvSpPr>
            <p:spPr>
              <a:xfrm>
                <a:off x="1511128" y="1293629"/>
                <a:ext cx="341763" cy="263089"/>
              </a:xfrm>
              <a:prstGeom prst="rect">
                <a:avLst/>
              </a:prstGeom>
              <a:blipFill>
                <a:blip r:embed="rId41"/>
                <a:stretch>
                  <a:fillRect b="-11628"/>
                </a:stretch>
              </a:blipFill>
              <a:ln w="28575">
                <a:noFill/>
              </a:ln>
            </p:spPr>
            <p:txBody>
              <a:bodyPr/>
              <a:lstStyle/>
              <a:p>
                <a:r>
                  <a:rPr lang="ja-JP" altLang="en-US">
                    <a:noFill/>
                  </a:rPr>
                  <a:t> </a:t>
                </a:r>
              </a:p>
            </p:txBody>
          </p:sp>
        </mc:Fallback>
      </mc:AlternateContent>
      <p:sp>
        <p:nvSpPr>
          <p:cNvPr id="313" name="右カーブ矢印 312"/>
          <p:cNvSpPr/>
          <p:nvPr/>
        </p:nvSpPr>
        <p:spPr>
          <a:xfrm>
            <a:off x="2470298" y="1457857"/>
            <a:ext cx="171541" cy="676672"/>
          </a:xfrm>
          <a:prstGeom prst="curvedRightArrow">
            <a:avLst>
              <a:gd name="adj1" fmla="val 0"/>
              <a:gd name="adj2" fmla="val 50000"/>
              <a:gd name="adj3" fmla="val 2500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4" name="正方形/長方形 313"/>
          <p:cNvSpPr/>
          <p:nvPr/>
        </p:nvSpPr>
        <p:spPr>
          <a:xfrm>
            <a:off x="4605079" y="2793069"/>
            <a:ext cx="548716" cy="4241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Century" panose="02040604050505020304" pitchFamily="18" charset="0"/>
              </a:rPr>
              <a:t>HPF</a:t>
            </a:r>
            <a:endParaRPr kumimoji="1" lang="ja-JP" altLang="en-US" sz="1200" dirty="0">
              <a:solidFill>
                <a:schemeClr val="tx1"/>
              </a:solidFill>
              <a:latin typeface="Century" panose="02040604050505020304" pitchFamily="18" charset="0"/>
            </a:endParaRPr>
          </a:p>
        </p:txBody>
      </p:sp>
      <p:sp>
        <p:nvSpPr>
          <p:cNvPr id="315" name="楕円 314"/>
          <p:cNvSpPr/>
          <p:nvPr/>
        </p:nvSpPr>
        <p:spPr>
          <a:xfrm>
            <a:off x="4001992" y="1803850"/>
            <a:ext cx="160517" cy="1650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16" name="テキスト ボックス 315"/>
              <p:cNvSpPr txBox="1"/>
              <p:nvPr/>
            </p:nvSpPr>
            <p:spPr>
              <a:xfrm>
                <a:off x="4157972" y="1616188"/>
                <a:ext cx="272576" cy="225271"/>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sz="1100" dirty="0"/>
              </a:p>
            </p:txBody>
          </p:sp>
        </mc:Choice>
        <mc:Fallback xmlns="">
          <p:sp>
            <p:nvSpPr>
              <p:cNvPr id="316" name="テキスト ボックス 315"/>
              <p:cNvSpPr txBox="1">
                <a:spLocks noRot="1" noChangeAspect="1" noMove="1" noResize="1" noEditPoints="1" noAdjustHandles="1" noChangeArrowheads="1" noChangeShapeType="1" noTextEdit="1"/>
              </p:cNvSpPr>
              <p:nvPr/>
            </p:nvSpPr>
            <p:spPr>
              <a:xfrm>
                <a:off x="4157972" y="1616188"/>
                <a:ext cx="272576" cy="225271"/>
              </a:xfrm>
              <a:prstGeom prst="rect">
                <a:avLst/>
              </a:prstGeom>
              <a:blipFill>
                <a:blip r:embed="rId42"/>
                <a:stretch>
                  <a:fillRect l="-8889" r="-8889" b="-32432"/>
                </a:stretch>
              </a:blipFill>
              <a:ln w="28575">
                <a:noFill/>
              </a:ln>
            </p:spPr>
            <p:txBody>
              <a:bodyPr/>
              <a:lstStyle/>
              <a:p>
                <a:r>
                  <a:rPr lang="ja-JP" altLang="en-US">
                    <a:noFill/>
                  </a:rPr>
                  <a:t> </a:t>
                </a:r>
              </a:p>
            </p:txBody>
          </p:sp>
        </mc:Fallback>
      </mc:AlternateContent>
      <p:sp>
        <p:nvSpPr>
          <p:cNvPr id="317" name="正方形/長方形 316"/>
          <p:cNvSpPr/>
          <p:nvPr/>
        </p:nvSpPr>
        <p:spPr>
          <a:xfrm>
            <a:off x="133002" y="935836"/>
            <a:ext cx="3287844" cy="154751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テキスト ボックス 317"/>
          <p:cNvSpPr txBox="1"/>
          <p:nvPr/>
        </p:nvSpPr>
        <p:spPr>
          <a:xfrm>
            <a:off x="1582965" y="2437375"/>
            <a:ext cx="236029" cy="275331"/>
          </a:xfrm>
          <a:prstGeom prst="rect">
            <a:avLst/>
          </a:prstGeom>
          <a:noFill/>
          <a:ln w="28575">
            <a:noFill/>
          </a:ln>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P</a:t>
            </a:r>
            <a:endParaRPr kumimoji="1" lang="ja-JP"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9" name="テキスト ボックス 318"/>
              <p:cNvSpPr txBox="1"/>
              <p:nvPr/>
            </p:nvSpPr>
            <p:spPr>
              <a:xfrm>
                <a:off x="4056308" y="1981530"/>
                <a:ext cx="272576" cy="225271"/>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319" name="テキスト ボックス 318"/>
              <p:cNvSpPr txBox="1">
                <a:spLocks noRot="1" noChangeAspect="1" noMove="1" noResize="1" noEditPoints="1" noAdjustHandles="1" noChangeArrowheads="1" noChangeShapeType="1" noTextEdit="1"/>
              </p:cNvSpPr>
              <p:nvPr/>
            </p:nvSpPr>
            <p:spPr>
              <a:xfrm>
                <a:off x="4056308" y="1981530"/>
                <a:ext cx="272576" cy="225271"/>
              </a:xfrm>
              <a:prstGeom prst="rect">
                <a:avLst/>
              </a:prstGeom>
              <a:blipFill>
                <a:blip r:embed="rId43"/>
                <a:stretch>
                  <a:fillRect l="-8889" r="-8889" b="-32432"/>
                </a:stretch>
              </a:blipFill>
              <a:ln w="28575">
                <a:noFill/>
              </a:ln>
            </p:spPr>
            <p:txBody>
              <a:bodyPr/>
              <a:lstStyle/>
              <a:p>
                <a:r>
                  <a:rPr lang="ja-JP" altLang="en-US">
                    <a:noFill/>
                  </a:rPr>
                  <a:t> </a:t>
                </a:r>
              </a:p>
            </p:txBody>
          </p:sp>
        </mc:Fallback>
      </mc:AlternateContent>
      <p:sp>
        <p:nvSpPr>
          <p:cNvPr id="320" name="楕円 319"/>
          <p:cNvSpPr/>
          <p:nvPr/>
        </p:nvSpPr>
        <p:spPr>
          <a:xfrm flipV="1">
            <a:off x="5361215" y="2967087"/>
            <a:ext cx="83137" cy="85501"/>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21" name="直線矢印コネクタ 320"/>
          <p:cNvCxnSpPr/>
          <p:nvPr/>
        </p:nvCxnSpPr>
        <p:spPr>
          <a:xfrm flipH="1">
            <a:off x="5134975" y="1889388"/>
            <a:ext cx="265656"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2" name="正方形/長方形 321"/>
          <p:cNvSpPr/>
          <p:nvPr/>
        </p:nvSpPr>
        <p:spPr>
          <a:xfrm>
            <a:off x="7169142" y="2895987"/>
            <a:ext cx="1646308" cy="251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7674679" y="3235238"/>
            <a:ext cx="646331" cy="369332"/>
          </a:xfrm>
          <a:prstGeom prst="rect">
            <a:avLst/>
          </a:prstGeom>
          <a:ln>
            <a:noFill/>
          </a:ln>
        </p:spPr>
        <p:txBody>
          <a:bodyPr wrap="none">
            <a:spAutoFit/>
          </a:bodyPr>
          <a:lstStyle/>
          <a:p>
            <a:pPr algn="ctr"/>
            <a:r>
              <a:rPr lang="ja-JP" altLang="en-US" dirty="0">
                <a:latin typeface="Times New Roman" panose="02020603050405020304" pitchFamily="18" charset="0"/>
                <a:cs typeface="Times New Roman" panose="02020603050405020304" pitchFamily="18" charset="0"/>
              </a:rPr>
              <a:t>時間</a:t>
            </a:r>
          </a:p>
        </p:txBody>
      </p:sp>
      <p:sp>
        <p:nvSpPr>
          <p:cNvPr id="324" name="正方形/長方形 323"/>
          <p:cNvSpPr/>
          <p:nvPr/>
        </p:nvSpPr>
        <p:spPr>
          <a:xfrm rot="16200000">
            <a:off x="6271845" y="2202514"/>
            <a:ext cx="877163" cy="369332"/>
          </a:xfrm>
          <a:prstGeom prst="rect">
            <a:avLst/>
          </a:prstGeom>
          <a:ln>
            <a:noFill/>
          </a:ln>
        </p:spPr>
        <p:txBody>
          <a:bodyPr wrap="none">
            <a:spAutoFit/>
          </a:bodyPr>
          <a:lstStyle/>
          <a:p>
            <a:pPr algn="ctr"/>
            <a:r>
              <a:rPr lang="ja-JP" altLang="en-US" dirty="0">
                <a:latin typeface="Times New Roman" panose="02020603050405020304" pitchFamily="18" charset="0"/>
                <a:cs typeface="Times New Roman" panose="02020603050405020304" pitchFamily="18" charset="0"/>
              </a:rPr>
              <a:t>角速度</a:t>
            </a: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8</a:t>
            </a:fld>
            <a:endParaRPr kumimoji="1" lang="ja-JP" altLang="en-US" dirty="0"/>
          </a:p>
        </p:txBody>
      </p:sp>
    </p:spTree>
    <p:custDataLst>
      <p:tags r:id="rId1"/>
    </p:custDataLst>
    <p:extLst>
      <p:ext uri="{BB962C8B-B14F-4D97-AF65-F5344CB8AC3E}">
        <p14:creationId xmlns:p14="http://schemas.microsoft.com/office/powerpoint/2010/main" val="1855897606"/>
      </p:ext>
    </p:extLst>
  </p:cSld>
  <p:clrMapOvr>
    <a:masterClrMapping/>
  </p:clrMapOvr>
  <mc:AlternateContent xmlns:mc="http://schemas.openxmlformats.org/markup-compatibility/2006" xmlns:p14="http://schemas.microsoft.com/office/powerpoint/2010/main">
    <mc:Choice Requires="p14">
      <p:transition spd="slow" p14:dur="2000" advTm="2852"/>
    </mc:Choice>
    <mc:Fallback xmlns="">
      <p:transition spd="slow" advTm="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46" grpId="0"/>
      <p:bldP spid="147" grpId="0" animBg="1"/>
      <p:bldP spid="148" grpId="0" animBg="1"/>
      <p:bldP spid="149" grpId="0" animBg="1"/>
      <p:bldP spid="150" grpId="0" animBg="1"/>
      <p:bldP spid="151" grpId="0" animBg="1"/>
      <p:bldP spid="173" grpId="0"/>
      <p:bldP spid="175" grpId="0"/>
      <p:bldP spid="181" grpId="0"/>
      <p:bldP spid="323" grpId="0"/>
      <p:bldP spid="3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8229600" cy="720725"/>
          </a:xfrm>
        </p:spPr>
        <p:txBody>
          <a:bodyPr rtlCol="0">
            <a:noAutofit/>
          </a:bodyPr>
          <a:lstStyle/>
          <a:p>
            <a:pPr>
              <a:defRPr/>
            </a:pPr>
            <a:r>
              <a:rPr lang="ja-JP" altLang="en-US" sz="3600" b="1" dirty="0">
                <a:latin typeface="+mj-ea"/>
              </a:rPr>
              <a:t>実験結果</a:t>
            </a:r>
            <a:r>
              <a:rPr lang="ja-JP" altLang="en-US" sz="3600" b="1" dirty="0" err="1">
                <a:latin typeface="+mj-ea"/>
              </a:rPr>
              <a:t>ー</a:t>
            </a:r>
            <a:r>
              <a:rPr lang="ja-JP" altLang="en-US" sz="3600" b="1" dirty="0">
                <a:latin typeface="+mj-ea"/>
              </a:rPr>
              <a:t>システムが安定な場合ー　</a:t>
            </a:r>
          </a:p>
        </p:txBody>
      </p:sp>
      <mc:AlternateContent xmlns:mc="http://schemas.openxmlformats.org/markup-compatibility/2006" xmlns:a14="http://schemas.microsoft.com/office/drawing/2010/main">
        <mc:Choice Requires="a14">
          <p:sp>
            <p:nvSpPr>
              <p:cNvPr id="9" name="正方形/長方形 9">
                <a:extLst>
                  <a:ext uri="{FF2B5EF4-FFF2-40B4-BE49-F238E27FC236}">
                    <a16:creationId xmlns:a16="http://schemas.microsoft.com/office/drawing/2014/main" id="{DB8E60E0-6654-4101-BFE4-34AEE4E63DBD}"/>
                  </a:ext>
                </a:extLst>
              </p:cNvPr>
              <p:cNvSpPr>
                <a:spLocks noChangeArrowheads="1"/>
              </p:cNvSpPr>
              <p:nvPr/>
            </p:nvSpPr>
            <p:spPr bwMode="auto">
              <a:xfrm>
                <a:off x="0" y="684606"/>
                <a:ext cx="7162800" cy="461665"/>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t>実験条件（</a:t>
                </a:r>
                <a14:m>
                  <m:oMath xmlns:m="http://schemas.openxmlformats.org/officeDocument/2006/math">
                    <m:acc>
                      <m:accPr>
                        <m:chr m:val="̅"/>
                        <m:ctrlPr>
                          <a:rPr lang="ja-JP" altLang="en-US" sz="2400" b="1" i="1">
                            <a:latin typeface="Cambria Math" panose="02040503050406030204" pitchFamily="18" charset="0"/>
                            <a:cs typeface="Times New Roman" panose="02020603050405020304" pitchFamily="18" charset="0"/>
                          </a:rPr>
                        </m:ctrlPr>
                      </m:accPr>
                      <m:e>
                        <m:sSub>
                          <m:sSubPr>
                            <m:ctrlPr>
                              <a:rPr lang="en-US" altLang="ja-JP" sz="2400" b="1" i="1">
                                <a:latin typeface="Cambria Math" panose="02040503050406030204" pitchFamily="18" charset="0"/>
                                <a:cs typeface="Times New Roman" panose="02020603050405020304" pitchFamily="18" charset="0"/>
                              </a:rPr>
                            </m:ctrlPr>
                          </m:sSubPr>
                          <m:e>
                            <m:r>
                              <a:rPr lang="ja-JP" altLang="en-US" sz="2400" b="1" i="1">
                                <a:latin typeface="Cambria Math" panose="02040503050406030204" pitchFamily="18" charset="0"/>
                                <a:cs typeface="Times New Roman" panose="02020603050405020304" pitchFamily="18" charset="0"/>
                              </a:rPr>
                              <m:t>𝝎</m:t>
                            </m:r>
                          </m:e>
                          <m:sub>
                            <m:r>
                              <a:rPr lang="en-US" altLang="ja-JP" sz="2400" b="1" i="1">
                                <a:latin typeface="Cambria Math" panose="02040503050406030204" pitchFamily="18" charset="0"/>
                                <a:cs typeface="Times New Roman" panose="02020603050405020304" pitchFamily="18" charset="0"/>
                              </a:rPr>
                              <m:t>𝑴</m:t>
                            </m:r>
                          </m:sub>
                        </m:sSub>
                      </m:e>
                    </m:acc>
                    <m:r>
                      <a:rPr lang="en-US" altLang="ja-JP" sz="2400" b="1" i="1">
                        <a:latin typeface="Cambria Math" panose="02040503050406030204" pitchFamily="18" charset="0"/>
                        <a:cs typeface="Times New Roman" panose="02020603050405020304" pitchFamily="18" charset="0"/>
                      </a:rPr>
                      <m:t>=</m:t>
                    </m:r>
                    <m:r>
                      <a:rPr lang="en-US" altLang="ja-JP" sz="2400" b="1" i="1">
                        <a:latin typeface="Cambria Math" panose="02040503050406030204" pitchFamily="18" charset="0"/>
                        <a:cs typeface="Times New Roman" panose="02020603050405020304" pitchFamily="18" charset="0"/>
                      </a:rPr>
                      <m:t>𝟐𝟎</m:t>
                    </m:r>
                  </m:oMath>
                </a14:m>
                <a:r>
                  <a:rPr lang="en-US" altLang="ja-JP" sz="2400" b="1" dirty="0">
                    <a:latin typeface="Times New Roman" panose="02020603050405020304" pitchFamily="18" charset="0"/>
                    <a:cs typeface="Times New Roman" panose="02020603050405020304" pitchFamily="18" charset="0"/>
                  </a:rPr>
                  <a:t> rad/s</a:t>
                </a:r>
                <a:r>
                  <a:rPr lang="ja-JP" altLang="en-US" sz="2400" b="1"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ja-JP" sz="2400" b="1" i="1">
                            <a:latin typeface="Cambria Math" panose="02040503050406030204" pitchFamily="18" charset="0"/>
                          </a:rPr>
                        </m:ctrlPr>
                      </m:sSupPr>
                      <m:e>
                        <m:sSub>
                          <m:sSubPr>
                            <m:ctrlPr>
                              <a:rPr lang="en-US" altLang="ja-JP" sz="2400" b="1" i="1">
                                <a:latin typeface="Cambria Math" panose="02040503050406030204" pitchFamily="18" charset="0"/>
                              </a:rPr>
                            </m:ctrlPr>
                          </m:sSubPr>
                          <m:e>
                            <m:r>
                              <a:rPr lang="en-US" altLang="ja-JP" sz="2400" b="1" i="1">
                                <a:latin typeface="Cambria Math" panose="02040503050406030204" pitchFamily="18" charset="0"/>
                              </a:rPr>
                              <m:t>𝑨</m:t>
                            </m:r>
                          </m:e>
                          <m:sub>
                            <m:r>
                              <a:rPr lang="ja-JP" altLang="en-US" sz="2400" b="1" i="1">
                                <a:latin typeface="Cambria Math" panose="02040503050406030204" pitchFamily="18" charset="0"/>
                              </a:rPr>
                              <m:t>𝝎</m:t>
                            </m:r>
                          </m:sub>
                        </m:sSub>
                      </m:e>
                      <m:sup>
                        <m:r>
                          <a:rPr lang="en-US" altLang="ja-JP" sz="2400" b="1" i="1">
                            <a:latin typeface="Cambria Math" panose="02040503050406030204" pitchFamily="18" charset="0"/>
                            <a:ea typeface="Cambria Math" panose="02040503050406030204" pitchFamily="18" charset="0"/>
                          </a:rPr>
                          <m:t>∗</m:t>
                        </m:r>
                      </m:sup>
                    </m:sSup>
                    <m:r>
                      <a:rPr lang="en-US" altLang="ja-JP" sz="2400" b="1" i="1">
                        <a:latin typeface="Cambria Math" panose="02040503050406030204" pitchFamily="18" charset="0"/>
                        <a:ea typeface="Cambria Math" panose="02040503050406030204" pitchFamily="18" charset="0"/>
                      </a:rPr>
                      <m:t>=</m:t>
                    </m:r>
                    <m:r>
                      <a:rPr lang="en-US" altLang="ja-JP" sz="2400" b="1" i="1">
                        <a:latin typeface="Cambria Math" panose="02040503050406030204" pitchFamily="18" charset="0"/>
                        <a:ea typeface="Cambria Math" panose="02040503050406030204" pitchFamily="18" charset="0"/>
                      </a:rPr>
                      <m:t>𝟓</m:t>
                    </m:r>
                  </m:oMath>
                </a14:m>
                <a:r>
                  <a:rPr lang="en-US" altLang="ja-JP" sz="2400" b="1" dirty="0">
                    <a:latin typeface="Times New Roman" panose="02020603050405020304" pitchFamily="18" charset="0"/>
                    <a:cs typeface="Times New Roman" panose="02020603050405020304" pitchFamily="18" charset="0"/>
                  </a:rPr>
                  <a:t> rad/s</a:t>
                </a:r>
                <a:r>
                  <a:rPr lang="ja-JP" altLang="en-US" sz="2400" b="1" dirty="0">
                    <a:latin typeface="Times New Roman" panose="02020603050405020304" pitchFamily="18" charset="0"/>
                    <a:cs typeface="Times New Roman" panose="02020603050405020304" pitchFamily="18" charset="0"/>
                  </a:rPr>
                  <a:t>）</a:t>
                </a:r>
              </a:p>
            </p:txBody>
          </p:sp>
        </mc:Choice>
        <mc:Fallback xmlns="">
          <p:sp>
            <p:nvSpPr>
              <p:cNvPr id="9" name="正方形/長方形 9">
                <a:extLst>
                  <a:ext uri="{FF2B5EF4-FFF2-40B4-BE49-F238E27FC236}">
                    <a16:creationId xmlns:a16="http://schemas.microsoft.com/office/drawing/2014/main" id="{DB8E60E0-6654-4101-BFE4-34AEE4E63DBD}"/>
                  </a:ext>
                </a:extLst>
              </p:cNvPr>
              <p:cNvSpPr>
                <a:spLocks noRot="1" noChangeAspect="1" noMove="1" noResize="1" noEditPoints="1" noAdjustHandles="1" noChangeArrowheads="1" noChangeShapeType="1" noTextEdit="1"/>
              </p:cNvSpPr>
              <p:nvPr/>
            </p:nvSpPr>
            <p:spPr bwMode="auto">
              <a:xfrm>
                <a:off x="0" y="684606"/>
                <a:ext cx="7162800" cy="461665"/>
              </a:xfrm>
              <a:prstGeom prst="rect">
                <a:avLst/>
              </a:prstGeom>
              <a:blipFill>
                <a:blip r:embed="rId3"/>
                <a:stretch>
                  <a:fillRect l="-1277" t="-14474"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ja-JP" altLang="en-US">
                    <a:noFill/>
                  </a:rPr>
                  <a:t> </a:t>
                </a:r>
              </a:p>
            </p:txBody>
          </p:sp>
        </mc:Fallback>
      </mc:AlternateContent>
      <p:sp>
        <p:nvSpPr>
          <p:cNvPr id="10" name="正方形/長方形 11">
            <a:extLst>
              <a:ext uri="{FF2B5EF4-FFF2-40B4-BE49-F238E27FC236}">
                <a16:creationId xmlns:a16="http://schemas.microsoft.com/office/drawing/2014/main" id="{6A044266-EC4D-410C-83FF-F8B9F4B8EA9B}"/>
              </a:ext>
            </a:extLst>
          </p:cNvPr>
          <p:cNvSpPr>
            <a:spLocks noChangeArrowheads="1"/>
          </p:cNvSpPr>
          <p:nvPr/>
        </p:nvSpPr>
        <p:spPr bwMode="auto">
          <a:xfrm>
            <a:off x="891183" y="5554920"/>
            <a:ext cx="73616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t>振幅は目標値で一定振幅となるよう自動調整</a:t>
            </a:r>
            <a:endParaRPr lang="en-US" altLang="ja-JP" sz="2400" b="1" dirty="0"/>
          </a:p>
          <a:p>
            <a:pPr algn="ctr" eaLnBrk="1" hangingPunct="1">
              <a:spcBef>
                <a:spcPct val="0"/>
              </a:spcBef>
              <a:buFontTx/>
              <a:buNone/>
            </a:pPr>
            <a:endParaRPr lang="en-US" altLang="ja-JP" sz="2400" b="1" dirty="0"/>
          </a:p>
        </p:txBody>
      </p:sp>
      <p:pic>
        <p:nvPicPr>
          <p:cNvPr id="11" name="図 10" descr="グラフ&#10;&#10;自動的に生成された説明">
            <a:extLst>
              <a:ext uri="{FF2B5EF4-FFF2-40B4-BE49-F238E27FC236}">
                <a16:creationId xmlns:a16="http://schemas.microsoft.com/office/drawing/2014/main" id="{24105A11-DB18-4FC7-98D3-CED268A9E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8806"/>
            <a:ext cx="5769034" cy="3662324"/>
          </a:xfrm>
          <a:prstGeom prst="rect">
            <a:avLst/>
          </a:prstGeom>
        </p:spPr>
      </p:pic>
      <p:sp>
        <p:nvSpPr>
          <p:cNvPr id="13" name="テキスト ボックス 1">
            <a:extLst>
              <a:ext uri="{FF2B5EF4-FFF2-40B4-BE49-F238E27FC236}">
                <a16:creationId xmlns:a16="http://schemas.microsoft.com/office/drawing/2014/main" id="{7DD5FD96-E936-4646-B74E-76DC706E44DE}"/>
              </a:ext>
            </a:extLst>
          </p:cNvPr>
          <p:cNvSpPr txBox="1">
            <a:spLocks noChangeArrowheads="1"/>
          </p:cNvSpPr>
          <p:nvPr/>
        </p:nvSpPr>
        <p:spPr bwMode="auto">
          <a:xfrm>
            <a:off x="-1" y="1171706"/>
            <a:ext cx="5228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tabLst>
                <a:tab pos="358775"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tabLst>
                <a:tab pos="358775"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tabLst>
                <a:tab pos="358775"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358775" algn="l"/>
              </a:tabLst>
              <a:defRPr kumimoji="1" sz="2000">
                <a:solidFill>
                  <a:schemeClr val="tx1"/>
                </a:solidFill>
                <a:latin typeface="Calibri" panose="020F0502020204030204" pitchFamily="34" charset="0"/>
                <a:ea typeface="ＭＳ Ｐゴシック" panose="020B0600070205080204" pitchFamily="50" charset="-128"/>
              </a:defRPr>
            </a:lvl9pPr>
          </a:lstStyle>
          <a:p>
            <a:pPr indent="-216000" eaLnBrk="1" hangingPunct="1">
              <a:spcBef>
                <a:spcPct val="0"/>
              </a:spcBef>
              <a:buClr>
                <a:schemeClr val="tx1"/>
              </a:buClr>
            </a:pPr>
            <a:r>
              <a:rPr lang="en-US" altLang="ja-JP" sz="2400" b="1" dirty="0">
                <a:latin typeface="Times New Roman" panose="02020603050405020304" pitchFamily="18" charset="0"/>
                <a:cs typeface="Times New Roman" panose="02020603050405020304" pitchFamily="18" charset="0"/>
              </a:rPr>
              <a:t>PI</a:t>
            </a:r>
            <a:r>
              <a:rPr lang="ja-JP" altLang="en-US" sz="2400" b="1" dirty="0">
                <a:latin typeface="Arial" panose="020B0604020202020204" pitchFamily="34" charset="0"/>
                <a:cs typeface="Arial" panose="020B0604020202020204" pitchFamily="34" charset="0"/>
              </a:rPr>
              <a:t>ゲイン</a:t>
            </a:r>
            <a:r>
              <a:rPr lang="ja-JP" altLang="en-US" sz="2400" b="1" dirty="0">
                <a:latin typeface="Times New Roman" panose="02020603050405020304" pitchFamily="18" charset="0"/>
                <a:cs typeface="Times New Roman" panose="02020603050405020304" pitchFamily="18" charset="0"/>
              </a:rPr>
              <a:t>（</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P</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0.004</a:t>
            </a:r>
            <a:r>
              <a:rPr lang="ja-JP" altLang="en-US" sz="2400" b="1" dirty="0">
                <a:latin typeface="Times New Roman" panose="02020603050405020304" pitchFamily="18" charset="0"/>
                <a:cs typeface="Times New Roman" panose="02020603050405020304" pitchFamily="18" charset="0"/>
              </a:rPr>
              <a:t>，</a:t>
            </a:r>
            <a:r>
              <a:rPr lang="en-US" altLang="ja-JP" sz="2400" b="1" i="1" baseline="-25000" dirty="0">
                <a:latin typeface="Times New Roman" panose="02020603050405020304" pitchFamily="18" charset="0"/>
                <a:cs typeface="Times New Roman" panose="02020603050405020304" pitchFamily="18" charset="0"/>
              </a:rPr>
              <a:t> </a:t>
            </a:r>
            <a:r>
              <a:rPr lang="en-US" altLang="ja-JP" sz="2400" b="1" i="1" dirty="0">
                <a:latin typeface="Times New Roman" panose="02020603050405020304" pitchFamily="18" charset="0"/>
                <a:cs typeface="Times New Roman" panose="02020603050405020304" pitchFamily="18" charset="0"/>
              </a:rPr>
              <a:t>K</a:t>
            </a:r>
            <a:r>
              <a:rPr lang="en-US" altLang="ja-JP" sz="2400" b="1" i="1" baseline="-25000" dirty="0">
                <a:latin typeface="Times New Roman" panose="02020603050405020304" pitchFamily="18" charset="0"/>
                <a:cs typeface="Times New Roman" panose="02020603050405020304" pitchFamily="18" charset="0"/>
              </a:rPr>
              <a:t>I</a:t>
            </a:r>
            <a:r>
              <a:rPr lang="ja-JP" altLang="en-US" sz="2400" b="1" dirty="0">
                <a:latin typeface="Times New Roman" panose="02020603050405020304" pitchFamily="18" charset="0"/>
                <a:cs typeface="Times New Roman" panose="02020603050405020304" pitchFamily="18" charset="0"/>
              </a:rPr>
              <a:t>＝</a:t>
            </a:r>
            <a:r>
              <a:rPr lang="en-US" altLang="ja-JP" sz="2400" b="1" dirty="0">
                <a:latin typeface="Times New Roman" panose="02020603050405020304" pitchFamily="18" charset="0"/>
                <a:cs typeface="Times New Roman" panose="02020603050405020304" pitchFamily="18" charset="0"/>
              </a:rPr>
              <a:t>0.003</a:t>
            </a:r>
            <a:r>
              <a:rPr lang="ja-JP" altLang="en-US" sz="2400" b="1" dirty="0">
                <a:latin typeface="Times New Roman" panose="02020603050405020304" pitchFamily="18" charset="0"/>
                <a:cs typeface="Times New Roman" panose="02020603050405020304" pitchFamily="18" charset="0"/>
              </a:rPr>
              <a:t>）</a:t>
            </a:r>
            <a:endParaRPr lang="en-US" altLang="ja-JP" sz="2400" b="1"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C71480B3-BF2C-483F-905D-A628908D98B5}" type="slidenum">
              <a:rPr kumimoji="1" lang="ja-JP" altLang="en-US" smtClean="0"/>
              <a:t>9</a:t>
            </a:fld>
            <a:endParaRPr kumimoji="1" lang="ja-JP" altLang="en-US"/>
          </a:p>
        </p:txBody>
      </p:sp>
      <mc:AlternateContent xmlns:mc="http://schemas.openxmlformats.org/markup-compatibility/2006" xmlns:a14="http://schemas.microsoft.com/office/drawing/2010/main">
        <mc:Choice Requires="a14">
          <p:sp>
            <p:nvSpPr>
              <p:cNvPr id="8" name="正方形/長方形 7"/>
              <p:cNvSpPr/>
              <p:nvPr/>
            </p:nvSpPr>
            <p:spPr>
              <a:xfrm>
                <a:off x="5870966" y="2867265"/>
                <a:ext cx="4161309" cy="1245406"/>
              </a:xfrm>
              <a:prstGeom prst="rect">
                <a:avLst/>
              </a:prstGeom>
            </p:spPr>
            <p:txBody>
              <a:bodyPr wrap="square">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赤</a:t>
                </a:r>
                <a:r>
                  <a:rPr lang="ja-JP" altLang="en-US" sz="2400" b="1" dirty="0">
                    <a:latin typeface="ＭＳ Ｐゴシック" panose="020B0600070205080204" pitchFamily="50" charset="-128"/>
                    <a:ea typeface="ＭＳ Ｐゴシック" panose="020B0600070205080204" pitchFamily="50" charset="-128"/>
                  </a:rPr>
                  <a:t>線：モータ角速度</a:t>
                </a:r>
                <a14:m>
                  <m:oMath xmlns:m="http://schemas.openxmlformats.org/officeDocument/2006/math">
                    <m:sSub>
                      <m:sSubPr>
                        <m:ctrlPr>
                          <a:rPr lang="en-US" altLang="ja-JP" sz="2400" b="1" i="1" smtClean="0">
                            <a:latin typeface="Cambria Math" panose="02040503050406030204" pitchFamily="18" charset="0"/>
                          </a:rPr>
                        </m:ctrlPr>
                      </m:sSubPr>
                      <m:e>
                        <m:r>
                          <a:rPr lang="ja-JP" altLang="en-US" sz="2400" b="1" i="1" smtClean="0">
                            <a:latin typeface="Cambria Math" panose="02040503050406030204" pitchFamily="18" charset="0"/>
                          </a:rPr>
                          <m:t>𝝎</m:t>
                        </m:r>
                      </m:e>
                      <m:sub>
                        <m:r>
                          <a:rPr lang="en-US" altLang="ja-JP" sz="2400" b="1" i="1" smtClean="0">
                            <a:latin typeface="Cambria Math" panose="02040503050406030204" pitchFamily="18" charset="0"/>
                          </a:rPr>
                          <m:t>𝑴</m:t>
                        </m:r>
                      </m:sub>
                    </m:sSub>
                  </m:oMath>
                </a14:m>
                <a:r>
                  <a:rPr lang="ja-JP" altLang="en-US" sz="2400" b="1" i="1"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en-US" altLang="ja-JP" sz="2400" b="1" i="1"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2400" b="1" dirty="0">
                    <a:latin typeface="ＭＳ Ｐゴシック" panose="020B0600070205080204" pitchFamily="50" charset="-128"/>
                    <a:ea typeface="ＭＳ Ｐゴシック" panose="020B0600070205080204" pitchFamily="50" charset="-128"/>
                  </a:rPr>
                  <a:t>黒線：振幅の推定値</a:t>
                </a:r>
                <a14:m>
                  <m:oMath xmlns:m="http://schemas.openxmlformats.org/officeDocument/2006/math">
                    <m:sSub>
                      <m:sSubPr>
                        <m:ctrlPr>
                          <a:rPr lang="en-US" altLang="ja-JP" sz="2400" b="1" i="1" smtClean="0">
                            <a:latin typeface="Cambria Math" panose="02040503050406030204" pitchFamily="18" charset="0"/>
                          </a:rPr>
                        </m:ctrlPr>
                      </m:sSubPr>
                      <m:e>
                        <m:acc>
                          <m:accPr>
                            <m:chr m:val="̂"/>
                            <m:ctrlPr>
                              <a:rPr lang="en-US" altLang="ja-JP" sz="2400" b="1" i="1" smtClean="0">
                                <a:latin typeface="Cambria Math" panose="02040503050406030204" pitchFamily="18" charset="0"/>
                              </a:rPr>
                            </m:ctrlPr>
                          </m:accPr>
                          <m:e>
                            <m:r>
                              <a:rPr lang="en-US" altLang="ja-JP" sz="2400" b="1" i="1" smtClean="0">
                                <a:latin typeface="Cambria Math" panose="02040503050406030204" pitchFamily="18" charset="0"/>
                              </a:rPr>
                              <m:t>𝑨</m:t>
                            </m:r>
                          </m:e>
                        </m:acc>
                      </m:e>
                      <m:sub>
                        <m:r>
                          <a:rPr lang="ja-JP" altLang="en-US" sz="2400" b="1" i="1" smtClean="0">
                            <a:latin typeface="Cambria Math" panose="02040503050406030204" pitchFamily="18" charset="0"/>
                          </a:rPr>
                          <m:t>𝝎</m:t>
                        </m:r>
                      </m:sub>
                    </m:sSub>
                    <m:r>
                      <a:rPr lang="ja-JP" altLang="en-US" sz="2400" b="1" i="1">
                        <a:latin typeface="Cambria Math" panose="02040503050406030204" pitchFamily="18" charset="0"/>
                      </a:rPr>
                      <m:t>　</m:t>
                    </m:r>
                  </m:oMath>
                </a14:m>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solidFill>
                      <a:srgbClr val="0070C0"/>
                    </a:solidFill>
                    <a:latin typeface="ＭＳ Ｐゴシック" panose="020B0600070205080204" pitchFamily="50" charset="-128"/>
                    <a:ea typeface="ＭＳ Ｐゴシック" panose="020B0600070205080204" pitchFamily="50" charset="-128"/>
                  </a:rPr>
                  <a:t>青</a:t>
                </a:r>
                <a:r>
                  <a:rPr lang="ja-JP" altLang="en-US" sz="2400" b="1" dirty="0">
                    <a:latin typeface="ＭＳ Ｐゴシック" panose="020B0600070205080204" pitchFamily="50" charset="-128"/>
                    <a:ea typeface="ＭＳ Ｐゴシック" panose="020B0600070205080204" pitchFamily="50" charset="-128"/>
                  </a:rPr>
                  <a:t>線：時変ゲイン</a:t>
                </a:r>
                <a:r>
                  <a:rPr lang="en-US" altLang="ja-JP" sz="2400" b="1" i="1" dirty="0">
                    <a:latin typeface="Times New Roman" panose="02020603050405020304" pitchFamily="18" charset="0"/>
                    <a:ea typeface="ＭＳ Ｐゴシック" panose="020B0600070205080204" pitchFamily="50" charset="-128"/>
                    <a:cs typeface="Times New Roman" panose="02020603050405020304" pitchFamily="18" charset="0"/>
                  </a:rPr>
                  <a:t>G</a:t>
                </a:r>
              </a:p>
            </p:txBody>
          </p:sp>
        </mc:Choice>
        <mc:Fallback xmlns="">
          <p:sp>
            <p:nvSpPr>
              <p:cNvPr id="8" name="正方形/長方形 7"/>
              <p:cNvSpPr>
                <a:spLocks noRot="1" noChangeAspect="1" noMove="1" noResize="1" noEditPoints="1" noAdjustHandles="1" noChangeArrowheads="1" noChangeShapeType="1" noTextEdit="1"/>
              </p:cNvSpPr>
              <p:nvPr/>
            </p:nvSpPr>
            <p:spPr>
              <a:xfrm>
                <a:off x="5870966" y="2867265"/>
                <a:ext cx="4161309" cy="1245406"/>
              </a:xfrm>
              <a:prstGeom prst="rect">
                <a:avLst/>
              </a:prstGeom>
              <a:blipFill>
                <a:blip r:embed="rId5"/>
                <a:stretch>
                  <a:fillRect l="-2196" t="-5366" b="-1024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61478862"/>
      </p:ext>
    </p:extLst>
  </p:cSld>
  <p:clrMapOvr>
    <a:masterClrMapping/>
  </p:clrMapOvr>
  <mc:AlternateContent xmlns:mc="http://schemas.openxmlformats.org/markup-compatibility/2006" xmlns:p14="http://schemas.microsoft.com/office/powerpoint/2010/main">
    <mc:Choice Requires="p14">
      <p:transition spd="slow" p14:dur="2000" advTm="21919"/>
    </mc:Choice>
    <mc:Fallback xmlns="">
      <p:transition spd="slow" advTm="2191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4|0.3|0.3|0.3|0.4"/>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2164</TotalTime>
  <Words>1762</Words>
  <Application>Microsoft Office PowerPoint</Application>
  <PresentationFormat>画面に合わせる (4:3)</PresentationFormat>
  <Paragraphs>409</Paragraphs>
  <Slides>30</Slides>
  <Notes>28</Notes>
  <HiddenSlides>1</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30</vt:i4>
      </vt:variant>
    </vt:vector>
  </HeadingPairs>
  <TitlesOfParts>
    <vt:vector size="42" baseType="lpstr">
      <vt:lpstr>ＭＳ Ｐゴシック</vt:lpstr>
      <vt:lpstr>ＭＳ ゴシック</vt:lpstr>
      <vt:lpstr>游ゴシック</vt:lpstr>
      <vt:lpstr>游ゴシック Light</vt:lpstr>
      <vt:lpstr>Arial</vt:lpstr>
      <vt:lpstr>Calibri</vt:lpstr>
      <vt:lpstr>Calibri Light</vt:lpstr>
      <vt:lpstr>Cambria Math</vt:lpstr>
      <vt:lpstr>Century</vt:lpstr>
      <vt:lpstr>Tahoma</vt:lpstr>
      <vt:lpstr>Times New Roman</vt:lpstr>
      <vt:lpstr>Office テーマ</vt:lpstr>
      <vt:lpstr>PowerPoint プレゼンテーション</vt:lpstr>
      <vt:lpstr>研究背景　</vt:lpstr>
      <vt:lpstr>共振周波数の推定法　</vt:lpstr>
      <vt:lpstr>共振周波数の推定法（つづき）　</vt:lpstr>
      <vt:lpstr>本研究での共振周波数推定法　</vt:lpstr>
      <vt:lpstr>本研究の目的　</vt:lpstr>
      <vt:lpstr>実験装置　</vt:lpstr>
      <vt:lpstr>PowerPoint プレゼンテーション</vt:lpstr>
      <vt:lpstr>実験結果ーシステムが安定な場合ー　</vt:lpstr>
      <vt:lpstr>実験結果ー共振周波数の推定ー　</vt:lpstr>
      <vt:lpstr>実験結果ーシステムが不安定な場合ー　</vt:lpstr>
      <vt:lpstr>定常発振制御系の安定条件（従来研究[4]）　</vt:lpstr>
      <vt:lpstr>本研究の安定性解析　</vt:lpstr>
      <vt:lpstr>二慣性系の物理モデルP (s)（三次系）</vt:lpstr>
      <vt:lpstr>二慣性系の物理モデルP (s)（つづき）</vt:lpstr>
      <vt:lpstr>P (s)（三次系）に基づく安定性解析</vt:lpstr>
      <vt:lpstr>二次振動モデル P ̃  (s)の設定</vt:lpstr>
      <vt:lpstr>P ̃ (s)に基づく安定性解析</vt:lpstr>
      <vt:lpstr>二次振動モデルP ̅ (s)の設定</vt:lpstr>
      <vt:lpstr>P ̅(s)に基づく安定性解析</vt:lpstr>
      <vt:lpstr>P (s)  （三次系）とP ̅ (s)  （二次系）の比較</vt:lpstr>
      <vt:lpstr>まとめ</vt:lpstr>
      <vt:lpstr>補足資料</vt:lpstr>
      <vt:lpstr>定常発振制御系の安定性（従来研究[2] ）　</vt:lpstr>
      <vt:lpstr>実験結果ー制御系の安定性ー　</vt:lpstr>
      <vt:lpstr>減衰（ε）を考慮しない場合　</vt:lpstr>
      <vt:lpstr>P ̅ (s)  の安定条件</vt:lpstr>
      <vt:lpstr>シミュレーション結果ー制御系の安定性ー　</vt:lpstr>
      <vt:lpstr>HPFによる位相進み　</vt:lpstr>
      <vt:lpstr>二次振動モデルに基づく安定性解析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田上 和叡</dc:creator>
  <cp:lastModifiedBy>kobayashi-lab</cp:lastModifiedBy>
  <cp:revision>212</cp:revision>
  <cp:lastPrinted>2021-02-07T03:54:50Z</cp:lastPrinted>
  <dcterms:created xsi:type="dcterms:W3CDTF">2021-02-01T14:52:41Z</dcterms:created>
  <dcterms:modified xsi:type="dcterms:W3CDTF">2021-02-09T12:14:47Z</dcterms:modified>
</cp:coreProperties>
</file>